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charts/style2.xml" ContentType="application/vnd.ms-office.chart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xlsx" ContentType="application/vnd.openxmlformats-officedocument.spreadsheetml.sheet"/>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olors1.xml" ContentType="application/vnd.ms-office.chartcolorstyl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9"/>
  </p:notesMasterIdLst>
  <p:sldIdLst>
    <p:sldId id="260" r:id="rId5"/>
    <p:sldId id="321" r:id="rId6"/>
    <p:sldId id="301" r:id="rId7"/>
    <p:sldId id="276" r:id="rId8"/>
    <p:sldId id="328" r:id="rId9"/>
    <p:sldId id="329" r:id="rId10"/>
    <p:sldId id="330" r:id="rId11"/>
    <p:sldId id="331" r:id="rId12"/>
    <p:sldId id="264" r:id="rId13"/>
    <p:sldId id="297" r:id="rId14"/>
    <p:sldId id="296" r:id="rId15"/>
    <p:sldId id="306" r:id="rId16"/>
    <p:sldId id="275" r:id="rId17"/>
    <p:sldId id="326" r:id="rId18"/>
    <p:sldId id="299" r:id="rId19"/>
    <p:sldId id="312" r:id="rId20"/>
    <p:sldId id="313" r:id="rId21"/>
    <p:sldId id="316" r:id="rId22"/>
    <p:sldId id="309" r:id="rId23"/>
    <p:sldId id="317" r:id="rId24"/>
    <p:sldId id="308" r:id="rId25"/>
    <p:sldId id="318" r:id="rId26"/>
    <p:sldId id="319" r:id="rId27"/>
    <p:sldId id="284" r:id="rId28"/>
    <p:sldId id="286" r:id="rId29"/>
    <p:sldId id="287" r:id="rId30"/>
    <p:sldId id="325" r:id="rId31"/>
    <p:sldId id="300" r:id="rId32"/>
    <p:sldId id="288" r:id="rId33"/>
    <p:sldId id="322" r:id="rId34"/>
    <p:sldId id="323" r:id="rId35"/>
    <p:sldId id="324" r:id="rId36"/>
    <p:sldId id="320" r:id="rId37"/>
    <p:sldId id="269" r:id="rId38"/>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DB69"/>
    <a:srgbClr val="A5A5A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642B0E-BBA7-44D4-B37C-0C0D397D30F0}" v="14" dt="2021-01-25T18:14:20.814"/>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60"/>
  </p:normalViewPr>
  <p:slideViewPr>
    <p:cSldViewPr snapToGrid="0">
      <p:cViewPr varScale="1">
        <p:scale>
          <a:sx n="73" d="100"/>
          <a:sy n="73" d="100"/>
        </p:scale>
        <p:origin x="-1026" y="-102"/>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ZA" b="1" dirty="0"/>
              <a:t>Black Researchers</a:t>
            </a:r>
          </a:p>
        </c:rich>
      </c:tx>
      <c:layout/>
      <c:spPr>
        <a:noFill/>
        <a:ln>
          <a:noFill/>
        </a:ln>
        <a:effectLst/>
      </c:spPr>
    </c:title>
    <c:plotArea>
      <c:layout>
        <c:manualLayout>
          <c:layoutTarget val="inner"/>
          <c:xMode val="edge"/>
          <c:yMode val="edge"/>
          <c:x val="7.7236578966002417E-2"/>
          <c:y val="0.17171296296296298"/>
          <c:w val="0.89481981071954519"/>
          <c:h val="0.5769980314960631"/>
        </c:manualLayout>
      </c:layout>
      <c:barChart>
        <c:barDir val="col"/>
        <c:grouping val="clustered"/>
        <c:ser>
          <c:idx val="0"/>
          <c:order val="0"/>
          <c:tx>
            <c:strRef>
              <c:f>'Hemis Staff Permanent Only'!$B$29</c:f>
              <c:strCache>
                <c:ptCount val="1"/>
                <c:pt idx="0">
                  <c:v>NRF-Supported Researchers</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'Hemis Staff Permanent Only'!$A$30:$A$35</c:f>
              <c:strCache>
                <c:ptCount val="5"/>
                <c:pt idx="0">
                  <c:v>2015</c:v>
                </c:pt>
                <c:pt idx="1">
                  <c:v>2016</c:v>
                </c:pt>
                <c:pt idx="2">
                  <c:v>2017</c:v>
                </c:pt>
                <c:pt idx="3">
                  <c:v>2018</c:v>
                </c:pt>
                <c:pt idx="4">
                  <c:v>2019</c:v>
                </c:pt>
              </c:strCache>
            </c:strRef>
          </c:cat>
          <c:val>
            <c:numRef>
              <c:f>'Hemis Staff Permanent Only'!$B$30:$B$35</c:f>
              <c:numCache>
                <c:formatCode>0%</c:formatCode>
                <c:ptCount val="6"/>
                <c:pt idx="0">
                  <c:v>0.31000000000000005</c:v>
                </c:pt>
                <c:pt idx="1">
                  <c:v>0.35000000000000003</c:v>
                </c:pt>
                <c:pt idx="2">
                  <c:v>0.36000000000000004</c:v>
                </c:pt>
                <c:pt idx="3">
                  <c:v>0.4</c:v>
                </c:pt>
                <c:pt idx="4">
                  <c:v>0.48000000000000004</c:v>
                </c:pt>
              </c:numCache>
            </c:numRef>
          </c:val>
          <c:extLst xmlns:c16r2="http://schemas.microsoft.com/office/drawing/2015/06/chart">
            <c:ext xmlns:c16="http://schemas.microsoft.com/office/drawing/2014/chart" uri="{C3380CC4-5D6E-409C-BE32-E72D297353CC}">
              <c16:uniqueId val="{00000000-74F3-4FC4-9E7B-D70AA91EBA58}"/>
            </c:ext>
          </c:extLst>
        </c:ser>
        <c:ser>
          <c:idx val="1"/>
          <c:order val="1"/>
          <c:tx>
            <c:strRef>
              <c:f>'Hemis Staff Permanent Only'!$C$29</c:f>
              <c:strCache>
                <c:ptCount val="1"/>
                <c:pt idx="0">
                  <c:v>HEMIS Doctoral Staff</c:v>
                </c:pt>
              </c:strCache>
            </c:strRef>
          </c:tx>
          <c:spPr>
            <a:solidFill>
              <a:schemeClr val="accent2"/>
            </a:solidFill>
            <a:ln>
              <a:noFill/>
            </a:ln>
            <a:effectLst/>
          </c:spP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'Hemis Staff Permanent Only'!$A$30:$A$35</c:f>
              <c:strCache>
                <c:ptCount val="5"/>
                <c:pt idx="0">
                  <c:v>2015</c:v>
                </c:pt>
                <c:pt idx="1">
                  <c:v>2016</c:v>
                </c:pt>
                <c:pt idx="2">
                  <c:v>2017</c:v>
                </c:pt>
                <c:pt idx="3">
                  <c:v>2018</c:v>
                </c:pt>
                <c:pt idx="4">
                  <c:v>2019</c:v>
                </c:pt>
              </c:strCache>
            </c:strRef>
          </c:cat>
          <c:val>
            <c:numRef>
              <c:f>'Hemis Staff Permanent Only'!$C$30:$C$35</c:f>
              <c:numCache>
                <c:formatCode>0%</c:formatCode>
                <c:ptCount val="6"/>
                <c:pt idx="0">
                  <c:v>0.3950344149459194</c:v>
                </c:pt>
                <c:pt idx="1">
                  <c:v>0.41555581314477807</c:v>
                </c:pt>
                <c:pt idx="2">
                  <c:v>0.43673198272999009</c:v>
                </c:pt>
                <c:pt idx="3">
                  <c:v>0.43907612538298391</c:v>
                </c:pt>
              </c:numCache>
            </c:numRef>
          </c:val>
          <c:extLst xmlns:c16r2="http://schemas.microsoft.com/office/drawing/2015/06/chart">
            <c:ext xmlns:c16="http://schemas.microsoft.com/office/drawing/2014/chart" uri="{C3380CC4-5D6E-409C-BE32-E72D297353CC}">
              <c16:uniqueId val="{00000001-74F3-4FC4-9E7B-D70AA91EBA58}"/>
            </c:ext>
          </c:extLst>
        </c:ser>
        <c:ser>
          <c:idx val="2"/>
          <c:order val="2"/>
          <c:tx>
            <c:strRef>
              <c:f>'Hemis Staff Permanent Only'!$D$29</c:f>
              <c:strCache>
                <c:ptCount val="1"/>
                <c:pt idx="0">
                  <c:v>All Hemis Staff</c:v>
                </c:pt>
              </c:strCache>
            </c:strRef>
          </c:tx>
          <c:spPr>
            <a:solidFill>
              <a:schemeClr val="accent3"/>
            </a:solidFill>
            <a:ln>
              <a:noFill/>
            </a:ln>
            <a:effectLst/>
          </c:spP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'Hemis Staff Permanent Only'!$A$30:$A$35</c:f>
              <c:strCache>
                <c:ptCount val="5"/>
                <c:pt idx="0">
                  <c:v>2015</c:v>
                </c:pt>
                <c:pt idx="1">
                  <c:v>2016</c:v>
                </c:pt>
                <c:pt idx="2">
                  <c:v>2017</c:v>
                </c:pt>
                <c:pt idx="3">
                  <c:v>2018</c:v>
                </c:pt>
                <c:pt idx="4">
                  <c:v>2019</c:v>
                </c:pt>
              </c:strCache>
            </c:strRef>
          </c:cat>
          <c:val>
            <c:numRef>
              <c:f>'Hemis Staff Permanent Only'!$D$30:$D$35</c:f>
              <c:numCache>
                <c:formatCode>0%</c:formatCode>
                <c:ptCount val="6"/>
                <c:pt idx="0">
                  <c:v>0.49959605752140895</c:v>
                </c:pt>
                <c:pt idx="1">
                  <c:v>0.51933586634049878</c:v>
                </c:pt>
                <c:pt idx="2">
                  <c:v>0.53369670419234871</c:v>
                </c:pt>
                <c:pt idx="3">
                  <c:v>0.55047773115615983</c:v>
                </c:pt>
              </c:numCache>
            </c:numRef>
          </c:val>
          <c:extLst xmlns:c16r2="http://schemas.microsoft.com/office/drawing/2015/06/chart">
            <c:ext xmlns:c16="http://schemas.microsoft.com/office/drawing/2014/chart" uri="{C3380CC4-5D6E-409C-BE32-E72D297353CC}">
              <c16:uniqueId val="{00000002-74F3-4FC4-9E7B-D70AA91EBA58}"/>
            </c:ext>
          </c:extLst>
        </c:ser>
        <c:dLbls>
          <c:showVal val="1"/>
        </c:dLbls>
        <c:gapWidth val="219"/>
        <c:overlap val="-27"/>
        <c:axId val="80164736"/>
        <c:axId val="80207872"/>
      </c:barChart>
      <c:catAx>
        <c:axId val="80164736"/>
        <c:scaling>
          <c:orientation val="minMax"/>
        </c:scaling>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dirty="0"/>
                  <a:t>Academic Year</a:t>
                </a:r>
              </a:p>
            </c:rich>
          </c:tx>
          <c:layout>
            <c:manualLayout>
              <c:xMode val="edge"/>
              <c:yMode val="edge"/>
              <c:x val="0.44089816404279436"/>
              <c:y val="0.81645836684641793"/>
            </c:manualLayout>
          </c:layout>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0207872"/>
        <c:crosses val="autoZero"/>
        <c:auto val="1"/>
        <c:lblAlgn val="ctr"/>
        <c:lblOffset val="100"/>
      </c:catAx>
      <c:valAx>
        <c:axId val="80207872"/>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0164736"/>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chart>
  <c:spPr>
    <a:noFill/>
    <a:ln>
      <a:noFill/>
    </a:ln>
    <a:effectLst/>
  </c:spPr>
  <c:txPr>
    <a:bodyPr/>
    <a:lstStyle/>
    <a:p>
      <a:pPr>
        <a:defRPr>
          <a:solidFill>
            <a:schemeClr val="tx1"/>
          </a:solidFill>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ZA" b="1" dirty="0"/>
              <a:t>Female Researchers</a:t>
            </a:r>
          </a:p>
        </c:rich>
      </c:tx>
      <c:layout/>
      <c:spPr>
        <a:noFill/>
        <a:ln>
          <a:noFill/>
        </a:ln>
        <a:effectLst/>
      </c:spPr>
    </c:title>
    <c:plotArea>
      <c:layout>
        <c:manualLayout>
          <c:layoutTarget val="inner"/>
          <c:xMode val="edge"/>
          <c:yMode val="edge"/>
          <c:x val="7.7236594415317356E-2"/>
          <c:y val="0.19038517346103201"/>
          <c:w val="0.89481978968078468"/>
          <c:h val="0.55666574244652134"/>
        </c:manualLayout>
      </c:layout>
      <c:barChart>
        <c:barDir val="col"/>
        <c:grouping val="clustered"/>
        <c:ser>
          <c:idx val="0"/>
          <c:order val="0"/>
          <c:tx>
            <c:strRef>
              <c:f>'Hemis Staff Permanent Only'!$B$42</c:f>
              <c:strCache>
                <c:ptCount val="1"/>
                <c:pt idx="0">
                  <c:v>NRF-Supported Researchers</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'Hemis Staff Permanent Only'!$A$43:$A$47</c:f>
              <c:strCache>
                <c:ptCount val="5"/>
                <c:pt idx="0">
                  <c:v>2015</c:v>
                </c:pt>
                <c:pt idx="1">
                  <c:v>2016</c:v>
                </c:pt>
                <c:pt idx="2">
                  <c:v>2017</c:v>
                </c:pt>
                <c:pt idx="3">
                  <c:v>2018</c:v>
                </c:pt>
                <c:pt idx="4">
                  <c:v>2019</c:v>
                </c:pt>
              </c:strCache>
            </c:strRef>
          </c:cat>
          <c:val>
            <c:numRef>
              <c:f>'Hemis Staff Permanent Only'!$B$43:$B$47</c:f>
              <c:numCache>
                <c:formatCode>0%</c:formatCode>
                <c:ptCount val="5"/>
                <c:pt idx="0">
                  <c:v>0.37000000000000005</c:v>
                </c:pt>
                <c:pt idx="1">
                  <c:v>0.38000000000000006</c:v>
                </c:pt>
                <c:pt idx="2">
                  <c:v>0.38000000000000006</c:v>
                </c:pt>
                <c:pt idx="3">
                  <c:v>0.39000000000000007</c:v>
                </c:pt>
                <c:pt idx="4">
                  <c:v>0.45</c:v>
                </c:pt>
              </c:numCache>
            </c:numRef>
          </c:val>
          <c:extLst xmlns:c16r2="http://schemas.microsoft.com/office/drawing/2015/06/chart">
            <c:ext xmlns:c16="http://schemas.microsoft.com/office/drawing/2014/chart" uri="{C3380CC4-5D6E-409C-BE32-E72D297353CC}">
              <c16:uniqueId val="{00000000-1C51-4ABA-B0CE-4AEB306A53AC}"/>
            </c:ext>
          </c:extLst>
        </c:ser>
        <c:ser>
          <c:idx val="1"/>
          <c:order val="1"/>
          <c:tx>
            <c:strRef>
              <c:f>'Hemis Staff Permanent Only'!$C$42</c:f>
              <c:strCache>
                <c:ptCount val="1"/>
                <c:pt idx="0">
                  <c:v>HEMIS Doctoral Staff</c:v>
                </c:pt>
              </c:strCache>
            </c:strRef>
          </c:tx>
          <c:spPr>
            <a:solidFill>
              <a:schemeClr val="accent2"/>
            </a:solidFill>
            <a:ln>
              <a:noFill/>
            </a:ln>
            <a:effectLst/>
          </c:spP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'Hemis Staff Permanent Only'!$A$43:$A$47</c:f>
              <c:strCache>
                <c:ptCount val="5"/>
                <c:pt idx="0">
                  <c:v>2015</c:v>
                </c:pt>
                <c:pt idx="1">
                  <c:v>2016</c:v>
                </c:pt>
                <c:pt idx="2">
                  <c:v>2017</c:v>
                </c:pt>
                <c:pt idx="3">
                  <c:v>2018</c:v>
                </c:pt>
                <c:pt idx="4">
                  <c:v>2019</c:v>
                </c:pt>
              </c:strCache>
            </c:strRef>
          </c:cat>
          <c:val>
            <c:numRef>
              <c:f>'Hemis Staff Permanent Only'!$C$43:$C$47</c:f>
              <c:numCache>
                <c:formatCode>0%</c:formatCode>
                <c:ptCount val="5"/>
                <c:pt idx="0">
                  <c:v>0.40744837758112096</c:v>
                </c:pt>
                <c:pt idx="1">
                  <c:v>0.41312159499246565</c:v>
                </c:pt>
                <c:pt idx="2">
                  <c:v>0.42079043507140484</c:v>
                </c:pt>
                <c:pt idx="3">
                  <c:v>0.42234268206457698</c:v>
                </c:pt>
              </c:numCache>
            </c:numRef>
          </c:val>
          <c:extLst xmlns:c16r2="http://schemas.microsoft.com/office/drawing/2015/06/chart">
            <c:ext xmlns:c16="http://schemas.microsoft.com/office/drawing/2014/chart" uri="{C3380CC4-5D6E-409C-BE32-E72D297353CC}">
              <c16:uniqueId val="{00000001-1C51-4ABA-B0CE-4AEB306A53AC}"/>
            </c:ext>
          </c:extLst>
        </c:ser>
        <c:ser>
          <c:idx val="2"/>
          <c:order val="2"/>
          <c:tx>
            <c:strRef>
              <c:f>'Hemis Staff Permanent Only'!$D$42</c:f>
              <c:strCache>
                <c:ptCount val="1"/>
                <c:pt idx="0">
                  <c:v>All Hemis Staff</c:v>
                </c:pt>
              </c:strCache>
            </c:strRef>
          </c:tx>
          <c:spPr>
            <a:solidFill>
              <a:schemeClr val="accent3"/>
            </a:solidFill>
            <a:ln>
              <a:noFill/>
            </a:ln>
            <a:effectLst/>
          </c:spP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'Hemis Staff Permanent Only'!$A$43:$A$47</c:f>
              <c:strCache>
                <c:ptCount val="5"/>
                <c:pt idx="0">
                  <c:v>2015</c:v>
                </c:pt>
                <c:pt idx="1">
                  <c:v>2016</c:v>
                </c:pt>
                <c:pt idx="2">
                  <c:v>2017</c:v>
                </c:pt>
                <c:pt idx="3">
                  <c:v>2018</c:v>
                </c:pt>
                <c:pt idx="4">
                  <c:v>2019</c:v>
                </c:pt>
              </c:strCache>
            </c:strRef>
          </c:cat>
          <c:val>
            <c:numRef>
              <c:f>'Hemis Staff Permanent Only'!$D$43:$D$47</c:f>
              <c:numCache>
                <c:formatCode>0%</c:formatCode>
                <c:ptCount val="5"/>
                <c:pt idx="0">
                  <c:v>0.46458770937685151</c:v>
                </c:pt>
                <c:pt idx="1">
                  <c:v>0.46900536095352108</c:v>
                </c:pt>
                <c:pt idx="2">
                  <c:v>0.47486118893586687</c:v>
                </c:pt>
                <c:pt idx="3">
                  <c:v>0.47924776300490374</c:v>
                </c:pt>
              </c:numCache>
            </c:numRef>
          </c:val>
          <c:extLst xmlns:c16r2="http://schemas.microsoft.com/office/drawing/2015/06/chart">
            <c:ext xmlns:c16="http://schemas.microsoft.com/office/drawing/2014/chart" uri="{C3380CC4-5D6E-409C-BE32-E72D297353CC}">
              <c16:uniqueId val="{00000002-1C51-4ABA-B0CE-4AEB306A53AC}"/>
            </c:ext>
          </c:extLst>
        </c:ser>
        <c:dLbls>
          <c:showVal val="1"/>
        </c:dLbls>
        <c:gapWidth val="219"/>
        <c:overlap val="-27"/>
        <c:axId val="84483456"/>
        <c:axId val="93271552"/>
      </c:barChart>
      <c:catAx>
        <c:axId val="84483456"/>
        <c:scaling>
          <c:orientation val="minMax"/>
        </c:scaling>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dirty="0"/>
                  <a:t>Academic Year</a:t>
                </a:r>
              </a:p>
            </c:rich>
          </c:tx>
          <c:layout>
            <c:manualLayout>
              <c:xMode val="edge"/>
              <c:yMode val="edge"/>
              <c:x val="0.44089805220795575"/>
              <c:y val="0.81479840818573446"/>
            </c:manualLayout>
          </c:layout>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3271552"/>
        <c:crosses val="autoZero"/>
        <c:auto val="1"/>
        <c:lblAlgn val="ctr"/>
        <c:lblOffset val="100"/>
      </c:catAx>
      <c:valAx>
        <c:axId val="93271552"/>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4483456"/>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chart>
  <c:spPr>
    <a:noFill/>
    <a:ln>
      <a:noFill/>
    </a:ln>
    <a:effectLst/>
  </c:spPr>
  <c:txPr>
    <a:bodyPr/>
    <a:lstStyle/>
    <a:p>
      <a:pPr>
        <a:defRPr>
          <a:solidFill>
            <a:schemeClr val="tx1"/>
          </a:solidFill>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0.32965068494382521"/>
          <c:y val="0.15596347741752692"/>
          <c:w val="0.61366009971645108"/>
          <c:h val="0.50689893851764101"/>
        </c:manualLayout>
      </c:layout>
      <c:areaChart>
        <c:grouping val="stacked"/>
        <c:ser>
          <c:idx val="0"/>
          <c:order val="1"/>
          <c:tx>
            <c:strRef>
              <c:f>'Expenditure graph'!$B$15</c:f>
              <c:strCache>
                <c:ptCount val="1"/>
                <c:pt idx="0">
                  <c:v>Grants and bursaries</c:v>
                </c:pt>
              </c:strCache>
            </c:strRef>
          </c:tx>
          <c:spPr>
            <a:solidFill>
              <a:srgbClr val="99CCFF"/>
            </a:solidFill>
            <a:ln w="12700">
              <a:solidFill>
                <a:srgbClr val="000000"/>
              </a:solidFill>
              <a:prstDash val="solid"/>
            </a:ln>
          </c:spPr>
          <c:cat>
            <c:multiLvlStrRef>
              <c:f>'Expenditure graph'!$E$5:$I$6</c:f>
              <c:multiLvlStrCache>
                <c:ptCount val="5"/>
                <c:lvl>
                  <c:pt idx="0">
                    <c:v>2023/24            Projected</c:v>
                  </c:pt>
                  <c:pt idx="1">
                    <c:v>2022/23             Projected</c:v>
                  </c:pt>
                  <c:pt idx="2">
                    <c:v>2021/22             Projected</c:v>
                  </c:pt>
                  <c:pt idx="3">
                    <c:v>2020/21                 Projected</c:v>
                  </c:pt>
                  <c:pt idx="4">
                    <c:v>2019/20         Actual</c:v>
                  </c:pt>
                </c:lvl>
                <c:lvl>
                  <c:pt idx="0">
                    <c:v>R'000</c:v>
                  </c:pt>
                  <c:pt idx="1">
                    <c:v>R'000</c:v>
                  </c:pt>
                  <c:pt idx="2">
                    <c:v>R'000</c:v>
                  </c:pt>
                  <c:pt idx="3">
                    <c:v>R'000</c:v>
                  </c:pt>
                  <c:pt idx="4">
                    <c:v>R'000</c:v>
                  </c:pt>
                </c:lvl>
              </c:multiLvlStrCache>
            </c:multiLvlStrRef>
          </c:cat>
          <c:val>
            <c:numRef>
              <c:f>'Expenditure graph'!$E$15:$I$15</c:f>
              <c:numCache>
                <c:formatCode>_ * #\ ##0_ ;_ * \-#\ ##0_ ;_ * "-"??_ ;_ @_ </c:formatCode>
                <c:ptCount val="5"/>
                <c:pt idx="0">
                  <c:v>2556.5459999999998</c:v>
                </c:pt>
                <c:pt idx="1">
                  <c:v>2531.1459999999997</c:v>
                </c:pt>
                <c:pt idx="2">
                  <c:v>2642.05</c:v>
                </c:pt>
                <c:pt idx="3">
                  <c:v>2364.5219999999999</c:v>
                </c:pt>
                <c:pt idx="4">
                  <c:v>2398.9650000000001</c:v>
                </c:pt>
              </c:numCache>
            </c:numRef>
          </c:val>
          <c:extLst xmlns:c16r2="http://schemas.microsoft.com/office/drawing/2015/06/chart">
            <c:ext xmlns:c16="http://schemas.microsoft.com/office/drawing/2014/chart" uri="{C3380CC4-5D6E-409C-BE32-E72D297353CC}">
              <c16:uniqueId val="{00000000-99C8-46FE-842D-28361E50546C}"/>
            </c:ext>
          </c:extLst>
        </c:ser>
        <c:ser>
          <c:idx val="1"/>
          <c:order val="2"/>
          <c:tx>
            <c:strRef>
              <c:f>'Expenditure graph'!$B$16</c:f>
              <c:strCache>
                <c:ptCount val="1"/>
                <c:pt idx="0">
                  <c:v>Operating expenditure </c:v>
                </c:pt>
              </c:strCache>
            </c:strRef>
          </c:tx>
          <c:spPr>
            <a:solidFill>
              <a:srgbClr val="0000FF"/>
            </a:solidFill>
            <a:ln w="12700">
              <a:solidFill>
                <a:srgbClr val="000000"/>
              </a:solidFill>
              <a:prstDash val="solid"/>
            </a:ln>
          </c:spPr>
          <c:cat>
            <c:multiLvlStrRef>
              <c:f>'Expenditure graph'!$E$5:$I$6</c:f>
              <c:multiLvlStrCache>
                <c:ptCount val="5"/>
                <c:lvl>
                  <c:pt idx="0">
                    <c:v>2023/24            Projected</c:v>
                  </c:pt>
                  <c:pt idx="1">
                    <c:v>2022/23             Projected</c:v>
                  </c:pt>
                  <c:pt idx="2">
                    <c:v>2021/22             Projected</c:v>
                  </c:pt>
                  <c:pt idx="3">
                    <c:v>2020/21                 Projected</c:v>
                  </c:pt>
                  <c:pt idx="4">
                    <c:v>2019/20         Actual</c:v>
                  </c:pt>
                </c:lvl>
                <c:lvl>
                  <c:pt idx="0">
                    <c:v>R'000</c:v>
                  </c:pt>
                  <c:pt idx="1">
                    <c:v>R'000</c:v>
                  </c:pt>
                  <c:pt idx="2">
                    <c:v>R'000</c:v>
                  </c:pt>
                  <c:pt idx="3">
                    <c:v>R'000</c:v>
                  </c:pt>
                  <c:pt idx="4">
                    <c:v>R'000</c:v>
                  </c:pt>
                </c:lvl>
              </c:multiLvlStrCache>
            </c:multiLvlStrRef>
          </c:cat>
          <c:val>
            <c:numRef>
              <c:f>'Expenditure graph'!$E$16:$I$16</c:f>
              <c:numCache>
                <c:formatCode>_ * #\ ##0_ ;_ * \-#\ ##0_ ;_ * "-"??_ ;_ @_ </c:formatCode>
                <c:ptCount val="5"/>
                <c:pt idx="0">
                  <c:v>1034.345</c:v>
                </c:pt>
                <c:pt idx="1">
                  <c:v>994.56299999999987</c:v>
                </c:pt>
                <c:pt idx="2">
                  <c:v>1047.5239999999999</c:v>
                </c:pt>
                <c:pt idx="3">
                  <c:v>859.524</c:v>
                </c:pt>
                <c:pt idx="4">
                  <c:v>827.9609999999999</c:v>
                </c:pt>
              </c:numCache>
            </c:numRef>
          </c:val>
          <c:extLst xmlns:c16r2="http://schemas.microsoft.com/office/drawing/2015/06/chart">
            <c:ext xmlns:c16="http://schemas.microsoft.com/office/drawing/2014/chart" uri="{C3380CC4-5D6E-409C-BE32-E72D297353CC}">
              <c16:uniqueId val="{00000001-99C8-46FE-842D-28361E50546C}"/>
            </c:ext>
          </c:extLst>
        </c:ser>
        <c:ser>
          <c:idx val="2"/>
          <c:order val="3"/>
          <c:tx>
            <c:strRef>
              <c:f>'Expenditure graph'!$B$17</c:f>
              <c:strCache>
                <c:ptCount val="1"/>
                <c:pt idx="0">
                  <c:v>Salaries</c:v>
                </c:pt>
              </c:strCache>
            </c:strRef>
          </c:tx>
          <c:spPr>
            <a:solidFill>
              <a:srgbClr val="666699"/>
            </a:solidFill>
            <a:ln w="12700">
              <a:solidFill>
                <a:srgbClr val="000000"/>
              </a:solidFill>
              <a:prstDash val="solid"/>
            </a:ln>
          </c:spPr>
          <c:cat>
            <c:multiLvlStrRef>
              <c:f>'Expenditure graph'!$E$5:$I$6</c:f>
              <c:multiLvlStrCache>
                <c:ptCount val="5"/>
                <c:lvl>
                  <c:pt idx="0">
                    <c:v>2023/24            Projected</c:v>
                  </c:pt>
                  <c:pt idx="1">
                    <c:v>2022/23             Projected</c:v>
                  </c:pt>
                  <c:pt idx="2">
                    <c:v>2021/22             Projected</c:v>
                  </c:pt>
                  <c:pt idx="3">
                    <c:v>2020/21                 Projected</c:v>
                  </c:pt>
                  <c:pt idx="4">
                    <c:v>2019/20         Actual</c:v>
                  </c:pt>
                </c:lvl>
                <c:lvl>
                  <c:pt idx="0">
                    <c:v>R'000</c:v>
                  </c:pt>
                  <c:pt idx="1">
                    <c:v>R'000</c:v>
                  </c:pt>
                  <c:pt idx="2">
                    <c:v>R'000</c:v>
                  </c:pt>
                  <c:pt idx="3">
                    <c:v>R'000</c:v>
                  </c:pt>
                  <c:pt idx="4">
                    <c:v>R'000</c:v>
                  </c:pt>
                </c:lvl>
              </c:multiLvlStrCache>
            </c:multiLvlStrRef>
          </c:cat>
          <c:val>
            <c:numRef>
              <c:f>'Expenditure graph'!$E$17:$I$17</c:f>
              <c:numCache>
                <c:formatCode>_ * #\ ##0_ ;_ * \-#\ ##0_ ;_ * "-"??_ ;_ @_ </c:formatCode>
                <c:ptCount val="5"/>
                <c:pt idx="0">
                  <c:v>1035.3879999999999</c:v>
                </c:pt>
                <c:pt idx="1">
                  <c:v>976.78099999999995</c:v>
                </c:pt>
                <c:pt idx="2">
                  <c:v>928.73299999999983</c:v>
                </c:pt>
                <c:pt idx="3">
                  <c:v>864.43299999999988</c:v>
                </c:pt>
                <c:pt idx="4">
                  <c:v>763.26199999999983</c:v>
                </c:pt>
              </c:numCache>
            </c:numRef>
          </c:val>
          <c:extLst xmlns:c16r2="http://schemas.microsoft.com/office/drawing/2015/06/chart">
            <c:ext xmlns:c16="http://schemas.microsoft.com/office/drawing/2014/chart" uri="{C3380CC4-5D6E-409C-BE32-E72D297353CC}">
              <c16:uniqueId val="{00000002-99C8-46FE-842D-28361E50546C}"/>
            </c:ext>
          </c:extLst>
        </c:ser>
        <c:ser>
          <c:idx val="3"/>
          <c:order val="4"/>
          <c:tx>
            <c:strRef>
              <c:f>'Expenditure graph'!$B$18</c:f>
              <c:strCache>
                <c:ptCount val="1"/>
                <c:pt idx="0">
                  <c:v>Net Capital expenditure</c:v>
                </c:pt>
              </c:strCache>
            </c:strRef>
          </c:tx>
          <c:val>
            <c:numRef>
              <c:f>'Expenditure graph'!$E$18:$I$18</c:f>
              <c:numCache>
                <c:formatCode>_ * #\ ##0_ ;_ * \-#\ ##0_ ;_ * "-"??_ ;_ @_ </c:formatCode>
                <c:ptCount val="5"/>
                <c:pt idx="0">
                  <c:v>0</c:v>
                </c:pt>
                <c:pt idx="1">
                  <c:v>288.02999999999992</c:v>
                </c:pt>
                <c:pt idx="2">
                  <c:v>89.087000000000003</c:v>
                </c:pt>
                <c:pt idx="3">
                  <c:v>61.695000000000007</c:v>
                </c:pt>
                <c:pt idx="4">
                  <c:v>-76.837000000000003</c:v>
                </c:pt>
              </c:numCache>
            </c:numRef>
          </c:val>
          <c:extLst xmlns:c16r2="http://schemas.microsoft.com/office/drawing/2015/06/chart">
            <c:ext xmlns:c16="http://schemas.microsoft.com/office/drawing/2014/chart" uri="{C3380CC4-5D6E-409C-BE32-E72D297353CC}">
              <c16:uniqueId val="{00000003-99C8-46FE-842D-28361E50546C}"/>
            </c:ext>
          </c:extLst>
        </c:ser>
        <c:dLbls/>
        <c:axId val="137851264"/>
        <c:axId val="137852800"/>
      </c:areaChart>
      <c:lineChart>
        <c:grouping val="stacked"/>
        <c:ser>
          <c:idx val="4"/>
          <c:order val="0"/>
          <c:tx>
            <c:strRef>
              <c:f>'Expenditure graph'!$B$20</c:f>
              <c:strCache>
                <c:ptCount val="1"/>
                <c:pt idx="0">
                  <c:v>Total expenditure </c:v>
                </c:pt>
              </c:strCache>
            </c:strRef>
          </c:tx>
          <c:spPr>
            <a:ln cap="flat"/>
          </c:spPr>
          <c:marker>
            <c:symbol val="none"/>
          </c:marker>
          <c:cat>
            <c:multiLvlStrRef>
              <c:f>'Expenditure graph'!$E$5:$I$6</c:f>
              <c:multiLvlStrCache>
                <c:ptCount val="5"/>
                <c:lvl>
                  <c:pt idx="0">
                    <c:v>2023/24            Projected</c:v>
                  </c:pt>
                  <c:pt idx="1">
                    <c:v>2022/23             Projected</c:v>
                  </c:pt>
                  <c:pt idx="2">
                    <c:v>2021/22             Projected</c:v>
                  </c:pt>
                  <c:pt idx="3">
                    <c:v>2020/21                 Projected</c:v>
                  </c:pt>
                  <c:pt idx="4">
                    <c:v>2019/20         Actual</c:v>
                  </c:pt>
                </c:lvl>
                <c:lvl>
                  <c:pt idx="0">
                    <c:v>R'000</c:v>
                  </c:pt>
                  <c:pt idx="1">
                    <c:v>R'000</c:v>
                  </c:pt>
                  <c:pt idx="2">
                    <c:v>R'000</c:v>
                  </c:pt>
                  <c:pt idx="3">
                    <c:v>R'000</c:v>
                  </c:pt>
                  <c:pt idx="4">
                    <c:v>R'000</c:v>
                  </c:pt>
                </c:lvl>
              </c:multiLvlStrCache>
            </c:multiLvlStrRef>
          </c:cat>
          <c:val>
            <c:numRef>
              <c:f>'Expenditure graph'!$E$20:$I$20</c:f>
              <c:numCache>
                <c:formatCode>#,##0</c:formatCode>
                <c:ptCount val="5"/>
                <c:pt idx="0">
                  <c:v>4626.2789999999995</c:v>
                </c:pt>
                <c:pt idx="1">
                  <c:v>4790.5200000000013</c:v>
                </c:pt>
                <c:pt idx="2">
                  <c:v>4707.3940000000002</c:v>
                </c:pt>
                <c:pt idx="3">
                  <c:v>4150.174</c:v>
                </c:pt>
                <c:pt idx="4">
                  <c:v>3913.3510000000006</c:v>
                </c:pt>
              </c:numCache>
            </c:numRef>
          </c:val>
          <c:extLst xmlns:c16r2="http://schemas.microsoft.com/office/drawing/2015/06/chart">
            <c:ext xmlns:c16="http://schemas.microsoft.com/office/drawing/2014/chart" uri="{C3380CC4-5D6E-409C-BE32-E72D297353CC}">
              <c16:uniqueId val="{00000004-99C8-46FE-842D-28361E50546C}"/>
            </c:ext>
          </c:extLst>
        </c:ser>
        <c:dLbls/>
        <c:marker val="1"/>
        <c:axId val="137851264"/>
        <c:axId val="137852800"/>
      </c:lineChart>
      <c:catAx>
        <c:axId val="137851264"/>
        <c:scaling>
          <c:orientation val="maxMin"/>
        </c:scaling>
        <c:axPos val="b"/>
        <c:numFmt formatCode="General" sourceLinked="1"/>
        <c:tickLblPos val="nextTo"/>
        <c:spPr>
          <a:ln w="9525">
            <a:solidFill>
              <a:srgbClr val="000000"/>
            </a:solidFill>
            <a:prstDash val="solid"/>
          </a:ln>
        </c:spPr>
        <c:txPr>
          <a:bodyPr rot="-2520000" vert="horz"/>
          <a:lstStyle/>
          <a:p>
            <a:pPr>
              <a:defRPr/>
            </a:pPr>
            <a:endParaRPr lang="en-US"/>
          </a:p>
        </c:txPr>
        <c:crossAx val="137852800"/>
        <c:crosses val="autoZero"/>
        <c:auto val="1"/>
        <c:lblAlgn val="ctr"/>
        <c:lblOffset val="100"/>
        <c:tickMarkSkip val="1"/>
      </c:catAx>
      <c:valAx>
        <c:axId val="137852800"/>
        <c:scaling>
          <c:orientation val="minMax"/>
          <c:max val="5000"/>
          <c:min val="0"/>
        </c:scaling>
        <c:axPos val="r"/>
        <c:majorGridlines>
          <c:spPr>
            <a:ln w="3175">
              <a:solidFill>
                <a:srgbClr val="000000"/>
              </a:solidFill>
              <a:prstDash val="solid"/>
            </a:ln>
          </c:spPr>
        </c:majorGridlines>
        <c:numFmt formatCode="_ * #\ ##0_ ;_ * \-#\ ##0_ ;_ * &quot;-&quot;??_ ;_ @_ " sourceLinked="1"/>
        <c:tickLblPos val="nextTo"/>
        <c:txPr>
          <a:bodyPr rot="0" vert="horz"/>
          <a:lstStyle/>
          <a:p>
            <a:pPr>
              <a:defRPr/>
            </a:pPr>
            <a:endParaRPr lang="en-US"/>
          </a:p>
        </c:txPr>
        <c:crossAx val="137851264"/>
        <c:crosses val="autoZero"/>
        <c:crossBetween val="between"/>
        <c:majorUnit val="1000"/>
        <c:minorUnit val="200"/>
      </c:valAx>
      <c:dTable>
        <c:showHorzBorder val="1"/>
        <c:showVertBorder val="1"/>
        <c:showOutline val="1"/>
        <c:showKeys val="1"/>
        <c:spPr>
          <a:ln w="9525">
            <a:solidFill>
              <a:srgbClr val="000000"/>
            </a:solidFill>
            <a:prstDash val="solid"/>
          </a:ln>
          <a:effectLst>
            <a:glow>
              <a:schemeClr val="accent1">
                <a:alpha val="41000"/>
              </a:schemeClr>
            </a:glow>
          </a:effectLst>
        </c:spPr>
      </c:dTable>
      <c:spPr>
        <a:solidFill>
          <a:schemeClr val="accent3">
            <a:lumMod val="60000"/>
            <a:lumOff val="40000"/>
          </a:schemeClr>
        </a:solidFill>
        <a:ln w="3175">
          <a:solidFill>
            <a:srgbClr val="000000"/>
          </a:solidFill>
          <a:prstDash val="solid"/>
        </a:ln>
      </c:spPr>
    </c:plotArea>
    <c:plotVisOnly val="1"/>
    <c:dispBlanksAs val="zero"/>
  </c:chart>
  <c:spPr>
    <a:solidFill>
      <a:srgbClr val="E7E6E6">
        <a:lumMod val="75000"/>
      </a:srgbClr>
    </a:solidFill>
    <a:ln w="3175">
      <a:solidFill>
        <a:schemeClr val="bg2">
          <a:lumMod val="75000"/>
        </a:schemeClr>
      </a:solidFill>
      <a:prstDash val="solid"/>
    </a:ln>
  </c:spPr>
  <c:txPr>
    <a:bodyPr/>
    <a:lstStyle/>
    <a:p>
      <a:pPr>
        <a:defRPr sz="1000" b="0" i="0" u="none" strike="noStrike" baseline="0">
          <a:solidFill>
            <a:srgbClr val="000000"/>
          </a:solidFill>
          <a:latin typeface="Calibri" panose="020F0502020204030204" pitchFamily="34" charset="0"/>
          <a:ea typeface="Arial"/>
          <a:cs typeface="Calibri" panose="020F0502020204030204" pitchFamily="34" charset="0"/>
        </a:defRPr>
      </a:pPr>
      <a:endParaRPr lang="en-US"/>
    </a:p>
  </c:txPr>
  <c:externalData r:id="rId2"/>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0.25428</cdr:x>
      <cdr:y>0.18266</cdr:y>
    </cdr:from>
    <cdr:to>
      <cdr:x>0.30556</cdr:x>
      <cdr:y>0.53263</cdr:y>
    </cdr:to>
    <cdr:sp macro="" textlink="">
      <cdr:nvSpPr>
        <cdr:cNvPr id="2" name="TextBox 1"/>
        <cdr:cNvSpPr txBox="1"/>
      </cdr:nvSpPr>
      <cdr:spPr>
        <a:xfrm xmlns:a="http://schemas.openxmlformats.org/drawingml/2006/main">
          <a:off x="2136429" y="869950"/>
          <a:ext cx="430887" cy="1666875"/>
        </a:xfrm>
        <a:prstGeom xmlns:a="http://schemas.openxmlformats.org/drawingml/2006/main" prst="rect">
          <a:avLst/>
        </a:prstGeom>
        <a:noFill xmlns:a="http://schemas.openxmlformats.org/drawingml/2006/main"/>
      </cdr:spPr>
      <cdr:txBody>
        <a:bodyPr xmlns:a="http://schemas.openxmlformats.org/drawingml/2006/main" vert="vert270"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ZA" sz="1600" dirty="0">
              <a:latin typeface="Arial Narrow" panose="020B0606020202030204" pitchFamily="34" charset="0"/>
            </a:rPr>
            <a:t>R’million</a:t>
          </a:r>
          <a:endParaRPr lang="en-ZA" sz="1050" dirty="0">
            <a:latin typeface="Arial Narrow" panose="020B0606020202030204" pitchFamily="34" charset="0"/>
          </a:endParaRPr>
        </a:p>
      </cdr:txBody>
    </cdr:sp>
  </cdr:relSizeAnchor>
  <cdr:relSizeAnchor xmlns:cdr="http://schemas.openxmlformats.org/drawingml/2006/chartDrawing">
    <cdr:from>
      <cdr:x>0.86117</cdr:x>
      <cdr:y>0.76614</cdr:y>
    </cdr:from>
    <cdr:to>
      <cdr:x>0.90237</cdr:x>
      <cdr:y>0.8628</cdr:y>
    </cdr:to>
    <cdr:pic>
      <cdr:nvPicPr>
        <cdr:cNvPr id="3" name="chart">
          <a:extLst xmlns:a="http://schemas.openxmlformats.org/drawingml/2006/main">
            <a:ext uri="{FF2B5EF4-FFF2-40B4-BE49-F238E27FC236}">
              <a16:creationId xmlns:a16="http://schemas.microsoft.com/office/drawing/2014/main" xmlns="" id="{C4FF4427-D380-4FB2-A84A-072089EA69F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900894" y="3382682"/>
          <a:ext cx="377985" cy="426757"/>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E7EFE-E85D-4332-B7A2-7F0C7062F1C1}" type="datetimeFigureOut">
              <a:rPr lang="en-ZA" smtClean="0"/>
              <a:pPr/>
              <a:t>2021/05/10</a:t>
            </a:fld>
            <a:endParaRPr lang="en-ZA" dirty="0"/>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D5EAF-339B-4AFA-A9DD-045CE270D978}" type="slidenum">
              <a:rPr lang="en-ZA" smtClean="0"/>
              <a:pPr/>
              <a:t>‹#›</a:t>
            </a:fld>
            <a:endParaRPr lang="en-ZA" dirty="0"/>
          </a:p>
        </p:txBody>
      </p:sp>
    </p:spTree>
    <p:extLst>
      <p:ext uri="{BB962C8B-B14F-4D97-AF65-F5344CB8AC3E}">
        <p14:creationId xmlns:p14="http://schemas.microsoft.com/office/powerpoint/2010/main" xmlns="" val="3052505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solidFill>
                  <a:schemeClr val="tx1"/>
                </a:solidFill>
              </a:rPr>
              <a:t>In order for the NRF to deliver on its mandate and support the knowledge enterprise, it requires:</a:t>
            </a:r>
          </a:p>
          <a:p>
            <a:endParaRPr lang="en-ZA" dirty="0"/>
          </a:p>
        </p:txBody>
      </p:sp>
      <p:sp>
        <p:nvSpPr>
          <p:cNvPr id="4" name="Slide Number Placeholder 3"/>
          <p:cNvSpPr>
            <a:spLocks noGrp="1"/>
          </p:cNvSpPr>
          <p:nvPr>
            <p:ph type="sldNum" sz="quarter" idx="10"/>
          </p:nvPr>
        </p:nvSpPr>
        <p:spPr/>
        <p:txBody>
          <a:bodyPr/>
          <a:lstStyle/>
          <a:p>
            <a:fld id="{68B66DA9-4CD5-4265-9128-F9AC50450112}" type="slidenum">
              <a:rPr lang="en-US" smtClean="0"/>
              <a:pPr/>
              <a:t>16</a:t>
            </a:fld>
            <a:endParaRPr lang="en-US" dirty="0"/>
          </a:p>
        </p:txBody>
      </p:sp>
    </p:spTree>
    <p:extLst>
      <p:ext uri="{BB962C8B-B14F-4D97-AF65-F5344CB8AC3E}">
        <p14:creationId xmlns:p14="http://schemas.microsoft.com/office/powerpoint/2010/main" xmlns="" val="3274106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solidFill>
                  <a:schemeClr val="tx1"/>
                </a:solidFill>
              </a:rPr>
              <a:t>In order for the NRF to deliver on its mandate and support the knowledge enterprise, it requires:</a:t>
            </a:r>
          </a:p>
          <a:p>
            <a:endParaRPr lang="en-ZA" dirty="0"/>
          </a:p>
        </p:txBody>
      </p:sp>
      <p:sp>
        <p:nvSpPr>
          <p:cNvPr id="4" name="Slide Number Placeholder 3"/>
          <p:cNvSpPr>
            <a:spLocks noGrp="1"/>
          </p:cNvSpPr>
          <p:nvPr>
            <p:ph type="sldNum" sz="quarter" idx="10"/>
          </p:nvPr>
        </p:nvSpPr>
        <p:spPr/>
        <p:txBody>
          <a:bodyPr/>
          <a:lstStyle/>
          <a:p>
            <a:fld id="{68B66DA9-4CD5-4265-9128-F9AC50450112}" type="slidenum">
              <a:rPr lang="en-US" smtClean="0"/>
              <a:pPr/>
              <a:t>18</a:t>
            </a:fld>
            <a:endParaRPr lang="en-US" dirty="0"/>
          </a:p>
        </p:txBody>
      </p:sp>
    </p:spTree>
    <p:extLst>
      <p:ext uri="{BB962C8B-B14F-4D97-AF65-F5344CB8AC3E}">
        <p14:creationId xmlns:p14="http://schemas.microsoft.com/office/powerpoint/2010/main" xmlns="" val="4208511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solidFill>
                  <a:schemeClr val="tx1"/>
                </a:solidFill>
              </a:rPr>
              <a:t>In order for the NRF to deliver on its mandate and support the knowledge enterprise, it requires:</a:t>
            </a:r>
          </a:p>
          <a:p>
            <a:endParaRPr lang="en-ZA" dirty="0"/>
          </a:p>
        </p:txBody>
      </p:sp>
      <p:sp>
        <p:nvSpPr>
          <p:cNvPr id="4" name="Slide Number Placeholder 3"/>
          <p:cNvSpPr>
            <a:spLocks noGrp="1"/>
          </p:cNvSpPr>
          <p:nvPr>
            <p:ph type="sldNum" sz="quarter" idx="10"/>
          </p:nvPr>
        </p:nvSpPr>
        <p:spPr/>
        <p:txBody>
          <a:bodyPr/>
          <a:lstStyle/>
          <a:p>
            <a:fld id="{68B66DA9-4CD5-4265-9128-F9AC50450112}" type="slidenum">
              <a:rPr lang="en-US" smtClean="0"/>
              <a:pPr/>
              <a:t>20</a:t>
            </a:fld>
            <a:endParaRPr lang="en-US" dirty="0"/>
          </a:p>
        </p:txBody>
      </p:sp>
    </p:spTree>
    <p:extLst>
      <p:ext uri="{BB962C8B-B14F-4D97-AF65-F5344CB8AC3E}">
        <p14:creationId xmlns:p14="http://schemas.microsoft.com/office/powerpoint/2010/main" xmlns="" val="3111817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solidFill>
                  <a:schemeClr val="tx1"/>
                </a:solidFill>
              </a:rPr>
              <a:t>In order for the NRF to deliver on its mandate and support the knowledge enterprise, it requires:</a:t>
            </a:r>
          </a:p>
          <a:p>
            <a:endParaRPr lang="en-ZA" dirty="0"/>
          </a:p>
        </p:txBody>
      </p:sp>
      <p:sp>
        <p:nvSpPr>
          <p:cNvPr id="4" name="Slide Number Placeholder 3"/>
          <p:cNvSpPr>
            <a:spLocks noGrp="1"/>
          </p:cNvSpPr>
          <p:nvPr>
            <p:ph type="sldNum" sz="quarter" idx="10"/>
          </p:nvPr>
        </p:nvSpPr>
        <p:spPr/>
        <p:txBody>
          <a:bodyPr/>
          <a:lstStyle/>
          <a:p>
            <a:fld id="{68B66DA9-4CD5-4265-9128-F9AC50450112}" type="slidenum">
              <a:rPr lang="en-US" smtClean="0"/>
              <a:pPr/>
              <a:t>23</a:t>
            </a:fld>
            <a:endParaRPr lang="en-US" dirty="0"/>
          </a:p>
        </p:txBody>
      </p:sp>
    </p:spTree>
    <p:extLst>
      <p:ext uri="{BB962C8B-B14F-4D97-AF65-F5344CB8AC3E}">
        <p14:creationId xmlns:p14="http://schemas.microsoft.com/office/powerpoint/2010/main" xmlns="" val="600779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fontAlgn="auto">
              <a:spcBef>
                <a:spcPct val="0"/>
              </a:spcBef>
              <a:spcAft>
                <a:spcPts val="0"/>
              </a:spcAft>
              <a:defRPr/>
            </a:pPr>
            <a:r>
              <a:rPr lang="en-ZA" altLang="en-US" dirty="0"/>
              <a:t>Foreground:</a:t>
            </a:r>
          </a:p>
          <a:p>
            <a:pPr marL="180686" indent="-180686" fontAlgn="auto">
              <a:spcBef>
                <a:spcPct val="0"/>
              </a:spcBef>
              <a:spcAft>
                <a:spcPts val="0"/>
              </a:spcAft>
              <a:buFont typeface="Arial" panose="020B0604020202020204" pitchFamily="34" charset="0"/>
              <a:buChar char="•"/>
              <a:defRPr/>
            </a:pPr>
            <a:r>
              <a:rPr lang="en-ZA" altLang="en-US" dirty="0"/>
              <a:t>cost of living and </a:t>
            </a:r>
          </a:p>
          <a:p>
            <a:pPr marL="180686" indent="-180686" fontAlgn="auto">
              <a:spcBef>
                <a:spcPct val="0"/>
              </a:spcBef>
              <a:spcAft>
                <a:spcPts val="0"/>
              </a:spcAft>
              <a:buFont typeface="Arial" panose="020B0604020202020204" pitchFamily="34" charset="0"/>
              <a:buChar char="•"/>
              <a:defRPr/>
            </a:pPr>
            <a:r>
              <a:rPr lang="en-ZA" altLang="en-US" dirty="0"/>
              <a:t>Forex</a:t>
            </a:r>
          </a:p>
          <a:p>
            <a:pPr marL="180686" indent="-180686" fontAlgn="auto">
              <a:spcBef>
                <a:spcPct val="0"/>
              </a:spcBef>
              <a:spcAft>
                <a:spcPts val="0"/>
              </a:spcAft>
              <a:buFont typeface="Arial" panose="020B0604020202020204" pitchFamily="34" charset="0"/>
              <a:buChar char="•"/>
              <a:defRPr/>
            </a:pPr>
            <a:endParaRPr lang="en-ZA" altLang="en-US" dirty="0"/>
          </a:p>
          <a:p>
            <a:pPr marL="180686" indent="-180686" defTabSz="918606" fontAlgn="auto">
              <a:spcBef>
                <a:spcPct val="0"/>
              </a:spcBef>
              <a:spcAft>
                <a:spcPts val="0"/>
              </a:spcAft>
              <a:buFont typeface="Arial" panose="020B0604020202020204" pitchFamily="34" charset="0"/>
              <a:buChar char="•"/>
              <a:defRPr/>
            </a:pPr>
            <a:r>
              <a:rPr lang="en-US" dirty="0"/>
              <a:t>During the 2018/19 financial year, the NRF will receive parliamentary grant appropriation of R905m. This will be augmented by R3,418bn of contracts making annual income of R4,323bn . This is a reduction of R823m in nominal terms. While this translates to a decrease of 20% in real terms, the NRF will continue to, effectively and efficiently, within these parameters, support the research community in terms of its mandate.  The organisation will also continue to uphold its unwavering commitment to transformation, a strong service culture, good governance, sustainability, and research excellence.</a:t>
            </a:r>
            <a:endParaRPr lang="en-ZA" dirty="0"/>
          </a:p>
          <a:p>
            <a:pPr fontAlgn="auto">
              <a:spcBef>
                <a:spcPct val="0"/>
              </a:spcBef>
              <a:spcAft>
                <a:spcPts val="0"/>
              </a:spcAft>
              <a:defRPr/>
            </a:pPr>
            <a:endParaRPr lang="en-ZA"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81453" indent="-299823">
              <a:defRPr>
                <a:solidFill>
                  <a:schemeClr val="tx1"/>
                </a:solidFill>
                <a:latin typeface="Calibri" panose="020F0502020204030204" pitchFamily="34" charset="0"/>
              </a:defRPr>
            </a:lvl2pPr>
            <a:lvl3pPr marL="1204076" indent="-240816">
              <a:defRPr>
                <a:solidFill>
                  <a:schemeClr val="tx1"/>
                </a:solidFill>
                <a:latin typeface="Calibri" panose="020F0502020204030204" pitchFamily="34" charset="0"/>
              </a:defRPr>
            </a:lvl3pPr>
            <a:lvl4pPr marL="1685707" indent="-240816">
              <a:defRPr>
                <a:solidFill>
                  <a:schemeClr val="tx1"/>
                </a:solidFill>
                <a:latin typeface="Calibri" panose="020F0502020204030204" pitchFamily="34" charset="0"/>
              </a:defRPr>
            </a:lvl4pPr>
            <a:lvl5pPr marL="2167337" indent="-240816">
              <a:defRPr>
                <a:solidFill>
                  <a:schemeClr val="tx1"/>
                </a:solidFill>
                <a:latin typeface="Calibri" panose="020F0502020204030204" pitchFamily="34" charset="0"/>
              </a:defRPr>
            </a:lvl5pPr>
            <a:lvl6pPr marL="2626640" indent="-240816" fontAlgn="base">
              <a:spcBef>
                <a:spcPct val="0"/>
              </a:spcBef>
              <a:spcAft>
                <a:spcPct val="0"/>
              </a:spcAft>
              <a:defRPr>
                <a:solidFill>
                  <a:schemeClr val="tx1"/>
                </a:solidFill>
                <a:latin typeface="Calibri" panose="020F0502020204030204" pitchFamily="34" charset="0"/>
              </a:defRPr>
            </a:lvl6pPr>
            <a:lvl7pPr marL="3085943" indent="-240816" fontAlgn="base">
              <a:spcBef>
                <a:spcPct val="0"/>
              </a:spcBef>
              <a:spcAft>
                <a:spcPct val="0"/>
              </a:spcAft>
              <a:defRPr>
                <a:solidFill>
                  <a:schemeClr val="tx1"/>
                </a:solidFill>
                <a:latin typeface="Calibri" panose="020F0502020204030204" pitchFamily="34" charset="0"/>
              </a:defRPr>
            </a:lvl7pPr>
            <a:lvl8pPr marL="3545246" indent="-240816" fontAlgn="base">
              <a:spcBef>
                <a:spcPct val="0"/>
              </a:spcBef>
              <a:spcAft>
                <a:spcPct val="0"/>
              </a:spcAft>
              <a:defRPr>
                <a:solidFill>
                  <a:schemeClr val="tx1"/>
                </a:solidFill>
                <a:latin typeface="Calibri" panose="020F0502020204030204" pitchFamily="34" charset="0"/>
              </a:defRPr>
            </a:lvl8pPr>
            <a:lvl9pPr marL="4004550" indent="-240816" fontAlgn="base">
              <a:spcBef>
                <a:spcPct val="0"/>
              </a:spcBef>
              <a:spcAft>
                <a:spcPct val="0"/>
              </a:spcAft>
              <a:defRPr>
                <a:solidFill>
                  <a:schemeClr val="tx1"/>
                </a:solidFill>
                <a:latin typeface="Calibri" panose="020F0502020204030204" pitchFamily="34" charset="0"/>
              </a:defRPr>
            </a:lvl9pPr>
          </a:lstStyle>
          <a:p>
            <a:fld id="{E95126E4-AF33-4E86-94AF-46622642F596}" type="slidenum">
              <a:rPr lang="en-US" altLang="en-US">
                <a:solidFill>
                  <a:srgbClr val="000000"/>
                </a:solidFill>
              </a:rPr>
              <a:pPr/>
              <a:t>27</a:t>
            </a:fld>
            <a:endParaRPr lang="en-US" altLang="en-US" dirty="0">
              <a:solidFill>
                <a:srgbClr val="000000"/>
              </a:solidFill>
            </a:endParaRPr>
          </a:p>
        </p:txBody>
      </p:sp>
    </p:spTree>
    <p:extLst>
      <p:ext uri="{BB962C8B-B14F-4D97-AF65-F5344CB8AC3E}">
        <p14:creationId xmlns:p14="http://schemas.microsoft.com/office/powerpoint/2010/main" xmlns="" val="3203967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fontAlgn="auto">
              <a:spcBef>
                <a:spcPct val="0"/>
              </a:spcBef>
              <a:spcAft>
                <a:spcPts val="0"/>
              </a:spcAft>
              <a:defRPr/>
            </a:pPr>
            <a:r>
              <a:rPr lang="en-ZA" altLang="en-US" dirty="0"/>
              <a:t>Foreground:</a:t>
            </a:r>
          </a:p>
          <a:p>
            <a:pPr marL="180686" indent="-180686" fontAlgn="auto">
              <a:spcBef>
                <a:spcPct val="0"/>
              </a:spcBef>
              <a:spcAft>
                <a:spcPts val="0"/>
              </a:spcAft>
              <a:buFont typeface="Arial" panose="020B0604020202020204" pitchFamily="34" charset="0"/>
              <a:buChar char="•"/>
              <a:defRPr/>
            </a:pPr>
            <a:r>
              <a:rPr lang="en-ZA" altLang="en-US" dirty="0"/>
              <a:t>cost of living and </a:t>
            </a:r>
          </a:p>
          <a:p>
            <a:pPr marL="180686" indent="-180686" fontAlgn="auto">
              <a:spcBef>
                <a:spcPct val="0"/>
              </a:spcBef>
              <a:spcAft>
                <a:spcPts val="0"/>
              </a:spcAft>
              <a:buFont typeface="Arial" panose="020B0604020202020204" pitchFamily="34" charset="0"/>
              <a:buChar char="•"/>
              <a:defRPr/>
            </a:pPr>
            <a:r>
              <a:rPr lang="en-ZA" altLang="en-US" dirty="0"/>
              <a:t>Forex</a:t>
            </a:r>
          </a:p>
          <a:p>
            <a:pPr marL="180686" indent="-180686" fontAlgn="auto">
              <a:spcBef>
                <a:spcPct val="0"/>
              </a:spcBef>
              <a:spcAft>
                <a:spcPts val="0"/>
              </a:spcAft>
              <a:buFont typeface="Arial" panose="020B0604020202020204" pitchFamily="34" charset="0"/>
              <a:buChar char="•"/>
              <a:defRPr/>
            </a:pPr>
            <a:endParaRPr lang="en-ZA" altLang="en-US" dirty="0"/>
          </a:p>
          <a:p>
            <a:pPr marL="180686" indent="-180686" defTabSz="918606" fontAlgn="auto">
              <a:spcBef>
                <a:spcPct val="0"/>
              </a:spcBef>
              <a:spcAft>
                <a:spcPts val="0"/>
              </a:spcAft>
              <a:buFont typeface="Arial" panose="020B0604020202020204" pitchFamily="34" charset="0"/>
              <a:buChar char="•"/>
              <a:defRPr/>
            </a:pPr>
            <a:r>
              <a:rPr lang="en-US" dirty="0"/>
              <a:t>During the 2018/19 financial year, the NRF will receive parliamentary grant appropriation of R905m. This will be augmented by R3,418bn of contracts making annual income of R4,323bn . This is a reduction of R823m in nominal terms. While this translates to a decrease of 20% in real terms, the NRF will continue to, effectively and efficiently, within these parameters, support the research community in terms of its mandate.  The organisation will also continue to uphold its unwavering commitment to transformation, a strong service culture, good governance, sustainability, and research excellence.</a:t>
            </a:r>
            <a:endParaRPr lang="en-ZA" dirty="0"/>
          </a:p>
          <a:p>
            <a:pPr fontAlgn="auto">
              <a:spcBef>
                <a:spcPct val="0"/>
              </a:spcBef>
              <a:spcAft>
                <a:spcPts val="0"/>
              </a:spcAft>
              <a:defRPr/>
            </a:pPr>
            <a:endParaRPr lang="en-ZA"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81453" indent="-299823">
              <a:defRPr>
                <a:solidFill>
                  <a:schemeClr val="tx1"/>
                </a:solidFill>
                <a:latin typeface="Calibri" panose="020F0502020204030204" pitchFamily="34" charset="0"/>
              </a:defRPr>
            </a:lvl2pPr>
            <a:lvl3pPr marL="1204076" indent="-240816">
              <a:defRPr>
                <a:solidFill>
                  <a:schemeClr val="tx1"/>
                </a:solidFill>
                <a:latin typeface="Calibri" panose="020F0502020204030204" pitchFamily="34" charset="0"/>
              </a:defRPr>
            </a:lvl3pPr>
            <a:lvl4pPr marL="1685707" indent="-240816">
              <a:defRPr>
                <a:solidFill>
                  <a:schemeClr val="tx1"/>
                </a:solidFill>
                <a:latin typeface="Calibri" panose="020F0502020204030204" pitchFamily="34" charset="0"/>
              </a:defRPr>
            </a:lvl4pPr>
            <a:lvl5pPr marL="2167337" indent="-240816">
              <a:defRPr>
                <a:solidFill>
                  <a:schemeClr val="tx1"/>
                </a:solidFill>
                <a:latin typeface="Calibri" panose="020F0502020204030204" pitchFamily="34" charset="0"/>
              </a:defRPr>
            </a:lvl5pPr>
            <a:lvl6pPr marL="2626640" indent="-240816" fontAlgn="base">
              <a:spcBef>
                <a:spcPct val="0"/>
              </a:spcBef>
              <a:spcAft>
                <a:spcPct val="0"/>
              </a:spcAft>
              <a:defRPr>
                <a:solidFill>
                  <a:schemeClr val="tx1"/>
                </a:solidFill>
                <a:latin typeface="Calibri" panose="020F0502020204030204" pitchFamily="34" charset="0"/>
              </a:defRPr>
            </a:lvl6pPr>
            <a:lvl7pPr marL="3085943" indent="-240816" fontAlgn="base">
              <a:spcBef>
                <a:spcPct val="0"/>
              </a:spcBef>
              <a:spcAft>
                <a:spcPct val="0"/>
              </a:spcAft>
              <a:defRPr>
                <a:solidFill>
                  <a:schemeClr val="tx1"/>
                </a:solidFill>
                <a:latin typeface="Calibri" panose="020F0502020204030204" pitchFamily="34" charset="0"/>
              </a:defRPr>
            </a:lvl7pPr>
            <a:lvl8pPr marL="3545246" indent="-240816" fontAlgn="base">
              <a:spcBef>
                <a:spcPct val="0"/>
              </a:spcBef>
              <a:spcAft>
                <a:spcPct val="0"/>
              </a:spcAft>
              <a:defRPr>
                <a:solidFill>
                  <a:schemeClr val="tx1"/>
                </a:solidFill>
                <a:latin typeface="Calibri" panose="020F0502020204030204" pitchFamily="34" charset="0"/>
              </a:defRPr>
            </a:lvl8pPr>
            <a:lvl9pPr marL="4004550" indent="-240816" fontAlgn="base">
              <a:spcBef>
                <a:spcPct val="0"/>
              </a:spcBef>
              <a:spcAft>
                <a:spcPct val="0"/>
              </a:spcAft>
              <a:defRPr>
                <a:solidFill>
                  <a:schemeClr val="tx1"/>
                </a:solidFill>
                <a:latin typeface="Calibri" panose="020F0502020204030204" pitchFamily="34" charset="0"/>
              </a:defRPr>
            </a:lvl9pPr>
          </a:lstStyle>
          <a:p>
            <a:fld id="{E95126E4-AF33-4E86-94AF-46622642F596}" type="slidenum">
              <a:rPr lang="en-US" altLang="en-US">
                <a:solidFill>
                  <a:srgbClr val="000000"/>
                </a:solidFill>
              </a:rPr>
              <a:pPr/>
              <a:t>28</a:t>
            </a:fld>
            <a:endParaRPr lang="en-US" altLang="en-US" dirty="0">
              <a:solidFill>
                <a:srgbClr val="000000"/>
              </a:solidFill>
            </a:endParaRPr>
          </a:p>
        </p:txBody>
      </p:sp>
    </p:spTree>
    <p:extLst>
      <p:ext uri="{BB962C8B-B14F-4D97-AF65-F5344CB8AC3E}">
        <p14:creationId xmlns:p14="http://schemas.microsoft.com/office/powerpoint/2010/main" xmlns="" val="476296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ZA"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81453" indent="-299823">
              <a:defRPr>
                <a:solidFill>
                  <a:schemeClr val="tx1"/>
                </a:solidFill>
                <a:latin typeface="Calibri" panose="020F0502020204030204" pitchFamily="34" charset="0"/>
              </a:defRPr>
            </a:lvl2pPr>
            <a:lvl3pPr marL="1204076" indent="-240816">
              <a:defRPr>
                <a:solidFill>
                  <a:schemeClr val="tx1"/>
                </a:solidFill>
                <a:latin typeface="Calibri" panose="020F0502020204030204" pitchFamily="34" charset="0"/>
              </a:defRPr>
            </a:lvl3pPr>
            <a:lvl4pPr marL="1685707" indent="-240816">
              <a:defRPr>
                <a:solidFill>
                  <a:schemeClr val="tx1"/>
                </a:solidFill>
                <a:latin typeface="Calibri" panose="020F0502020204030204" pitchFamily="34" charset="0"/>
              </a:defRPr>
            </a:lvl4pPr>
            <a:lvl5pPr marL="2167337" indent="-240816">
              <a:defRPr>
                <a:solidFill>
                  <a:schemeClr val="tx1"/>
                </a:solidFill>
                <a:latin typeface="Calibri" panose="020F0502020204030204" pitchFamily="34" charset="0"/>
              </a:defRPr>
            </a:lvl5pPr>
            <a:lvl6pPr marL="2626640" indent="-240816" fontAlgn="base">
              <a:spcBef>
                <a:spcPct val="0"/>
              </a:spcBef>
              <a:spcAft>
                <a:spcPct val="0"/>
              </a:spcAft>
              <a:defRPr>
                <a:solidFill>
                  <a:schemeClr val="tx1"/>
                </a:solidFill>
                <a:latin typeface="Calibri" panose="020F0502020204030204" pitchFamily="34" charset="0"/>
              </a:defRPr>
            </a:lvl6pPr>
            <a:lvl7pPr marL="3085943" indent="-240816" fontAlgn="base">
              <a:spcBef>
                <a:spcPct val="0"/>
              </a:spcBef>
              <a:spcAft>
                <a:spcPct val="0"/>
              </a:spcAft>
              <a:defRPr>
                <a:solidFill>
                  <a:schemeClr val="tx1"/>
                </a:solidFill>
                <a:latin typeface="Calibri" panose="020F0502020204030204" pitchFamily="34" charset="0"/>
              </a:defRPr>
            </a:lvl7pPr>
            <a:lvl8pPr marL="3545246" indent="-240816" fontAlgn="base">
              <a:spcBef>
                <a:spcPct val="0"/>
              </a:spcBef>
              <a:spcAft>
                <a:spcPct val="0"/>
              </a:spcAft>
              <a:defRPr>
                <a:solidFill>
                  <a:schemeClr val="tx1"/>
                </a:solidFill>
                <a:latin typeface="Calibri" panose="020F0502020204030204" pitchFamily="34" charset="0"/>
              </a:defRPr>
            </a:lvl8pPr>
            <a:lvl9pPr marL="4004550" indent="-240816" fontAlgn="base">
              <a:spcBef>
                <a:spcPct val="0"/>
              </a:spcBef>
              <a:spcAft>
                <a:spcPct val="0"/>
              </a:spcAft>
              <a:defRPr>
                <a:solidFill>
                  <a:schemeClr val="tx1"/>
                </a:solidFill>
                <a:latin typeface="Calibri" panose="020F0502020204030204" pitchFamily="34" charset="0"/>
              </a:defRPr>
            </a:lvl9pPr>
          </a:lstStyle>
          <a:p>
            <a:fld id="{D932AB96-A08D-495C-80FD-72CA2FFFA4A7}" type="slidenum">
              <a:rPr lang="en-US" altLang="en-US">
                <a:solidFill>
                  <a:srgbClr val="000000"/>
                </a:solidFill>
              </a:rPr>
              <a:pPr/>
              <a:t>29</a:t>
            </a:fld>
            <a:endParaRPr lang="en-US" altLang="en-US" dirty="0">
              <a:solidFill>
                <a:srgbClr val="000000"/>
              </a:solidFill>
            </a:endParaRPr>
          </a:p>
        </p:txBody>
      </p:sp>
    </p:spTree>
    <p:extLst>
      <p:ext uri="{BB962C8B-B14F-4D97-AF65-F5344CB8AC3E}">
        <p14:creationId xmlns:p14="http://schemas.microsoft.com/office/powerpoint/2010/main" xmlns="" val="4038111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867" y="228601"/>
            <a:ext cx="7425266" cy="406400"/>
          </a:xfrm>
        </p:spPr>
        <p:txBody>
          <a:bodyPr anchor="t">
            <a:normAutofit/>
          </a:bodyPr>
          <a:lstStyle>
            <a:lvl1pPr algn="l">
              <a:defRPr sz="2000" b="1"/>
            </a:lvl1pPr>
          </a:lstStyle>
          <a:p>
            <a:r>
              <a:rPr lang="en-US"/>
              <a:t>Click to edit Master title style</a:t>
            </a:r>
            <a:endParaRPr lang="en-US" dirty="0"/>
          </a:p>
        </p:txBody>
      </p:sp>
      <p:sp>
        <p:nvSpPr>
          <p:cNvPr id="3" name="Subtitle 2"/>
          <p:cNvSpPr>
            <a:spLocks noGrp="1"/>
          </p:cNvSpPr>
          <p:nvPr>
            <p:ph type="subTitle" idx="1"/>
          </p:nvPr>
        </p:nvSpPr>
        <p:spPr>
          <a:xfrm>
            <a:off x="160867" y="1032933"/>
            <a:ext cx="9575800" cy="355600"/>
          </a:xfrm>
        </p:spPr>
        <p:txBody>
          <a:bodyPr>
            <a:normAutofit/>
          </a:bodyPr>
          <a:lstStyle>
            <a:lvl1pPr marL="0" indent="0" algn="l">
              <a:buNone/>
              <a:defRPr sz="1600" b="1">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C65A30-9B17-4038-B212-2893BD211FD2}" type="datetimeFigureOut">
              <a:rPr lang="en-GB" smtClean="0"/>
              <a:pPr/>
              <a:t>10/05/2021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9F32DF0-F359-4D4D-B63F-6D9D34568DD5}" type="slidenum">
              <a:rPr lang="en-GB" smtClean="0"/>
              <a:pPr/>
              <a:t>‹#›</a:t>
            </a:fld>
            <a:endParaRPr lang="en-GB" dirty="0"/>
          </a:p>
        </p:txBody>
      </p:sp>
      <p:sp>
        <p:nvSpPr>
          <p:cNvPr id="8" name="Text Placeholder 7"/>
          <p:cNvSpPr>
            <a:spLocks noGrp="1"/>
          </p:cNvSpPr>
          <p:nvPr>
            <p:ph type="body" sz="quarter" idx="13"/>
          </p:nvPr>
        </p:nvSpPr>
        <p:spPr>
          <a:xfrm>
            <a:off x="169333" y="1557338"/>
            <a:ext cx="9575799" cy="4047595"/>
          </a:xfrm>
        </p:spPr>
        <p:txBody>
          <a:bodyPr/>
          <a:lstStyle>
            <a:lvl1pPr marL="0" indent="0">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475127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9334" y="228600"/>
            <a:ext cx="7213600" cy="372533"/>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69334" y="1032933"/>
            <a:ext cx="9575799"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C65A30-9B17-4038-B212-2893BD211FD2}" type="datetimeFigureOut">
              <a:rPr lang="en-GB" smtClean="0"/>
              <a:pPr/>
              <a:t>10/05/2021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9F32DF0-F359-4D4D-B63F-6D9D34568DD5}" type="slidenum">
              <a:rPr lang="en-GB" smtClean="0"/>
              <a:pPr/>
              <a:t>‹#›</a:t>
            </a:fld>
            <a:endParaRPr lang="en-GB" dirty="0"/>
          </a:p>
        </p:txBody>
      </p:sp>
    </p:spTree>
    <p:extLst>
      <p:ext uri="{BB962C8B-B14F-4D97-AF65-F5344CB8AC3E}">
        <p14:creationId xmlns:p14="http://schemas.microsoft.com/office/powerpoint/2010/main" xmlns="" val="1474449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1000" y="999067"/>
            <a:ext cx="474133"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9334" y="999067"/>
            <a:ext cx="8957732"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C65A30-9B17-4038-B212-2893BD211FD2}" type="datetimeFigureOut">
              <a:rPr lang="en-GB" smtClean="0"/>
              <a:pPr/>
              <a:t>10/05/2021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9F32DF0-F359-4D4D-B63F-6D9D34568DD5}" type="slidenum">
              <a:rPr lang="en-GB" smtClean="0"/>
              <a:pPr/>
              <a:t>‹#›</a:t>
            </a:fld>
            <a:endParaRPr lang="en-GB" dirty="0"/>
          </a:p>
        </p:txBody>
      </p:sp>
    </p:spTree>
    <p:extLst>
      <p:ext uri="{BB962C8B-B14F-4D97-AF65-F5344CB8AC3E}">
        <p14:creationId xmlns:p14="http://schemas.microsoft.com/office/powerpoint/2010/main" xmlns="" val="3279078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230534" cy="372533"/>
          </a:xfrm>
        </p:spPr>
        <p:txBody>
          <a:bodyPr/>
          <a:lstStyle/>
          <a:p>
            <a:r>
              <a:rPr lang="en-US"/>
              <a:t>Click to edit Master title style</a:t>
            </a:r>
            <a:endParaRPr lang="en-US" dirty="0"/>
          </a:p>
        </p:txBody>
      </p:sp>
      <p:sp>
        <p:nvSpPr>
          <p:cNvPr id="3" name="Content Placeholder 2"/>
          <p:cNvSpPr>
            <a:spLocks noGrp="1"/>
          </p:cNvSpPr>
          <p:nvPr>
            <p:ph idx="1"/>
          </p:nvPr>
        </p:nvSpPr>
        <p:spPr>
          <a:xfrm>
            <a:off x="152400" y="1032934"/>
            <a:ext cx="9567333"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52400" y="5700184"/>
            <a:ext cx="2228850" cy="302684"/>
          </a:xfrm>
        </p:spPr>
        <p:txBody>
          <a:bodyPr anchor="b"/>
          <a:lstStyle/>
          <a:p>
            <a:fld id="{B0C65A30-9B17-4038-B212-2893BD211FD2}" type="datetimeFigureOut">
              <a:rPr lang="en-GB" smtClean="0"/>
              <a:pPr/>
              <a:t>10/05/2021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9F32DF0-F359-4D4D-B63F-6D9D34568DD5}" type="slidenum">
              <a:rPr lang="en-GB" smtClean="0"/>
              <a:pPr/>
              <a:t>‹#›</a:t>
            </a:fld>
            <a:endParaRPr lang="en-GB" dirty="0"/>
          </a:p>
        </p:txBody>
      </p:sp>
    </p:spTree>
    <p:extLst>
      <p:ext uri="{BB962C8B-B14F-4D97-AF65-F5344CB8AC3E}">
        <p14:creationId xmlns:p14="http://schemas.microsoft.com/office/powerpoint/2010/main" xmlns="" val="354349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9335" y="228600"/>
            <a:ext cx="7391400" cy="364067"/>
          </a:xfrm>
        </p:spPr>
        <p:txBody>
          <a:bodyPr anchor="t">
            <a:normAutofit/>
          </a:bodyPr>
          <a:lstStyle>
            <a:lvl1pPr>
              <a:defRPr sz="20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69335" y="1032933"/>
            <a:ext cx="9575798" cy="4572000"/>
          </a:xfrm>
        </p:spPr>
        <p:txBody>
          <a:bodyPr>
            <a:normAutofit/>
          </a:bodyPr>
          <a:lstStyle>
            <a:lvl1pPr marL="0" indent="0">
              <a:buNone/>
              <a:defRPr sz="1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C65A30-9B17-4038-B212-2893BD211FD2}" type="datetimeFigureOut">
              <a:rPr lang="en-GB" smtClean="0"/>
              <a:pPr/>
              <a:t>10/05/2021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9F32DF0-F359-4D4D-B63F-6D9D34568DD5}" type="slidenum">
              <a:rPr lang="en-GB" smtClean="0"/>
              <a:pPr/>
              <a:t>‹#›</a:t>
            </a:fld>
            <a:endParaRPr lang="en-GB" dirty="0"/>
          </a:p>
        </p:txBody>
      </p:sp>
    </p:spTree>
    <p:extLst>
      <p:ext uri="{BB962C8B-B14F-4D97-AF65-F5344CB8AC3E}">
        <p14:creationId xmlns:p14="http://schemas.microsoft.com/office/powerpoint/2010/main" xmlns="" val="1348134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230533" cy="364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2400" y="1032934"/>
            <a:ext cx="4738688" cy="46111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032934"/>
            <a:ext cx="4730220" cy="46111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C65A30-9B17-4038-B212-2893BD211FD2}" type="datetimeFigureOut">
              <a:rPr lang="en-GB" smtClean="0"/>
              <a:pPr/>
              <a:t>10/05/2021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9F32DF0-F359-4D4D-B63F-6D9D34568DD5}" type="slidenum">
              <a:rPr lang="en-GB" smtClean="0"/>
              <a:pPr/>
              <a:t>‹#›</a:t>
            </a:fld>
            <a:endParaRPr lang="en-GB" dirty="0"/>
          </a:p>
        </p:txBody>
      </p:sp>
    </p:spTree>
    <p:extLst>
      <p:ext uri="{BB962C8B-B14F-4D97-AF65-F5344CB8AC3E}">
        <p14:creationId xmlns:p14="http://schemas.microsoft.com/office/powerpoint/2010/main" xmlns="" val="3849012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9334" y="228600"/>
            <a:ext cx="7321548" cy="406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9334" y="1075267"/>
            <a:ext cx="4703697" cy="406400"/>
          </a:xfrm>
        </p:spPr>
        <p:txBody>
          <a:bodyPr anchor="t">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9334" y="1718733"/>
            <a:ext cx="4703696" cy="392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2" y="1075267"/>
            <a:ext cx="4738687" cy="406400"/>
          </a:xfrm>
        </p:spPr>
        <p:txBody>
          <a:bodyPr anchor="t">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1718733"/>
            <a:ext cx="4738686" cy="392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C65A30-9B17-4038-B212-2893BD211FD2}" type="datetimeFigureOut">
              <a:rPr lang="en-GB" smtClean="0"/>
              <a:pPr/>
              <a:t>10/05/2021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9F32DF0-F359-4D4D-B63F-6D9D34568DD5}" type="slidenum">
              <a:rPr lang="en-GB" smtClean="0"/>
              <a:pPr/>
              <a:t>‹#›</a:t>
            </a:fld>
            <a:endParaRPr lang="en-GB" dirty="0"/>
          </a:p>
        </p:txBody>
      </p:sp>
    </p:spTree>
    <p:extLst>
      <p:ext uri="{BB962C8B-B14F-4D97-AF65-F5344CB8AC3E}">
        <p14:creationId xmlns:p14="http://schemas.microsoft.com/office/powerpoint/2010/main" xmlns="" val="3527572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9334" y="228600"/>
            <a:ext cx="7213600" cy="37253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C65A30-9B17-4038-B212-2893BD211FD2}" type="datetimeFigureOut">
              <a:rPr lang="en-GB" smtClean="0"/>
              <a:pPr/>
              <a:t>10/05/2021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9F32DF0-F359-4D4D-B63F-6D9D34568DD5}" type="slidenum">
              <a:rPr lang="en-GB" smtClean="0"/>
              <a:pPr/>
              <a:t>‹#›</a:t>
            </a:fld>
            <a:endParaRPr lang="en-GB" dirty="0"/>
          </a:p>
        </p:txBody>
      </p:sp>
    </p:spTree>
    <p:extLst>
      <p:ext uri="{BB962C8B-B14F-4D97-AF65-F5344CB8AC3E}">
        <p14:creationId xmlns:p14="http://schemas.microsoft.com/office/powerpoint/2010/main" xmlns="" val="2732964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C65A30-9B17-4038-B212-2893BD211FD2}" type="datetimeFigureOut">
              <a:rPr lang="en-GB" smtClean="0"/>
              <a:pPr/>
              <a:t>10/05/2021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9F32DF0-F359-4D4D-B63F-6D9D34568DD5}" type="slidenum">
              <a:rPr lang="en-GB" smtClean="0"/>
              <a:pPr/>
              <a:t>‹#›</a:t>
            </a:fld>
            <a:endParaRPr lang="en-GB" dirty="0"/>
          </a:p>
        </p:txBody>
      </p:sp>
    </p:spTree>
    <p:extLst>
      <p:ext uri="{BB962C8B-B14F-4D97-AF65-F5344CB8AC3E}">
        <p14:creationId xmlns:p14="http://schemas.microsoft.com/office/powerpoint/2010/main" xmlns="" val="2757806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9334" y="228600"/>
            <a:ext cx="7321548" cy="508000"/>
          </a:xfrm>
        </p:spPr>
        <p:txBody>
          <a:bodyPr anchor="t">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072468" y="987428"/>
            <a:ext cx="5672665" cy="4617506"/>
          </a:xfrm>
        </p:spPr>
        <p:txBody>
          <a:bodyPr>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9334" y="987428"/>
            <a:ext cx="3707937" cy="4617506"/>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C65A30-9B17-4038-B212-2893BD211FD2}" type="datetimeFigureOut">
              <a:rPr lang="en-GB" smtClean="0"/>
              <a:pPr/>
              <a:t>10/05/2021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9F32DF0-F359-4D4D-B63F-6D9D34568DD5}" type="slidenum">
              <a:rPr lang="en-GB" smtClean="0"/>
              <a:pPr/>
              <a:t>‹#›</a:t>
            </a:fld>
            <a:endParaRPr lang="en-GB" dirty="0"/>
          </a:p>
        </p:txBody>
      </p:sp>
    </p:spTree>
    <p:extLst>
      <p:ext uri="{BB962C8B-B14F-4D97-AF65-F5344CB8AC3E}">
        <p14:creationId xmlns:p14="http://schemas.microsoft.com/office/powerpoint/2010/main" xmlns="" val="1282019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9334" y="228601"/>
            <a:ext cx="7321548" cy="406400"/>
          </a:xfrm>
        </p:spPr>
        <p:txBody>
          <a:bodyPr anchor="t">
            <a:normAutofit/>
          </a:bodyPr>
          <a:lstStyle>
            <a:lvl1pPr>
              <a:defRPr sz="20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64000" y="987427"/>
            <a:ext cx="5681133" cy="4625973"/>
          </a:xfrm>
        </p:spPr>
        <p:txBody>
          <a:bodyPr anchor="t">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69334" y="987427"/>
            <a:ext cx="3707937" cy="462597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C65A30-9B17-4038-B212-2893BD211FD2}" type="datetimeFigureOut">
              <a:rPr lang="en-GB" smtClean="0"/>
              <a:pPr/>
              <a:t>10/05/2021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9F32DF0-F359-4D4D-B63F-6D9D34568DD5}" type="slidenum">
              <a:rPr lang="en-GB" smtClean="0"/>
              <a:pPr/>
              <a:t>‹#›</a:t>
            </a:fld>
            <a:endParaRPr lang="en-GB" dirty="0"/>
          </a:p>
        </p:txBody>
      </p:sp>
    </p:spTree>
    <p:extLst>
      <p:ext uri="{BB962C8B-B14F-4D97-AF65-F5344CB8AC3E}">
        <p14:creationId xmlns:p14="http://schemas.microsoft.com/office/powerpoint/2010/main" xmlns="" val="2862778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9334" y="228600"/>
            <a:ext cx="7213600" cy="37253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69334" y="1439333"/>
            <a:ext cx="9575801" cy="4165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9334" y="5740400"/>
            <a:ext cx="2211915" cy="268818"/>
          </a:xfrm>
          <a:prstGeom prst="rect">
            <a:avLst/>
          </a:prstGeom>
        </p:spPr>
        <p:txBody>
          <a:bodyPr vert="horz" lIns="91440" tIns="45720" rIns="91440" bIns="45720" rtlCol="0" anchor="b"/>
          <a:lstStyle>
            <a:lvl1pPr algn="l">
              <a:defRPr sz="1000">
                <a:solidFill>
                  <a:schemeClr val="accent5"/>
                </a:solidFill>
                <a:latin typeface="Arial" panose="020B0604020202020204" pitchFamily="34" charset="0"/>
                <a:cs typeface="Arial" panose="020B0604020202020204" pitchFamily="34" charset="0"/>
              </a:defRPr>
            </a:lvl1pPr>
          </a:lstStyle>
          <a:p>
            <a:fld id="{B0C65A30-9B17-4038-B212-2893BD211FD2}" type="datetimeFigureOut">
              <a:rPr lang="en-GB" smtClean="0"/>
              <a:pPr/>
              <a:t>10/05/2021</a:t>
            </a:fld>
            <a:endParaRPr lang="en-GB" dirty="0"/>
          </a:p>
        </p:txBody>
      </p:sp>
      <p:sp>
        <p:nvSpPr>
          <p:cNvPr id="5" name="Footer Placeholder 4"/>
          <p:cNvSpPr>
            <a:spLocks noGrp="1"/>
          </p:cNvSpPr>
          <p:nvPr>
            <p:ph type="ftr" sz="quarter" idx="3"/>
          </p:nvPr>
        </p:nvSpPr>
        <p:spPr>
          <a:xfrm>
            <a:off x="3162830" y="5740400"/>
            <a:ext cx="3343275" cy="268818"/>
          </a:xfrm>
          <a:prstGeom prst="rect">
            <a:avLst/>
          </a:prstGeom>
        </p:spPr>
        <p:txBody>
          <a:bodyPr vert="horz" lIns="91440" tIns="45720" rIns="91440" bIns="45720" rtlCol="0" anchor="b"/>
          <a:lstStyle>
            <a:lvl1pPr algn="ctr">
              <a:defRPr sz="1000">
                <a:solidFill>
                  <a:schemeClr val="accent5"/>
                </a:solidFill>
                <a:latin typeface="Arial" panose="020B060402020202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7490882" y="5740400"/>
            <a:ext cx="2254251" cy="268818"/>
          </a:xfrm>
          <a:prstGeom prst="rect">
            <a:avLst/>
          </a:prstGeom>
        </p:spPr>
        <p:txBody>
          <a:bodyPr vert="horz" lIns="91440" tIns="45720" rIns="91440" bIns="45720" rtlCol="0" anchor="b"/>
          <a:lstStyle>
            <a:lvl1pPr algn="r">
              <a:defRPr sz="1000">
                <a:solidFill>
                  <a:schemeClr val="accent5"/>
                </a:solidFill>
                <a:latin typeface="Arial" panose="020B0604020202020204" pitchFamily="34" charset="0"/>
                <a:cs typeface="Arial" panose="020B0604020202020204" pitchFamily="34" charset="0"/>
              </a:defRPr>
            </a:lvl1pPr>
          </a:lstStyle>
          <a:p>
            <a:fld id="{29F32DF0-F359-4D4D-B63F-6D9D34568DD5}" type="slidenum">
              <a:rPr lang="en-GB" smtClean="0"/>
              <a:pPr/>
              <a:t>‹#›</a:t>
            </a:fld>
            <a:endParaRPr lang="en-GB" dirty="0"/>
          </a:p>
        </p:txBody>
      </p:sp>
    </p:spTree>
    <p:extLst>
      <p:ext uri="{BB962C8B-B14F-4D97-AF65-F5344CB8AC3E}">
        <p14:creationId xmlns:p14="http://schemas.microsoft.com/office/powerpoint/2010/main" xmlns="" val="46077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2000" b="1" kern="1200">
          <a:solidFill>
            <a:schemeClr val="accent1">
              <a:lumMod val="7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Clr>
          <a:schemeClr val="accent1">
            <a:lumMod val="75000"/>
          </a:schemeClr>
        </a:buClr>
        <a:buSzPct val="100000"/>
        <a:buFont typeface="Wingdings" panose="05000000000000000000" pitchFamily="2" charset="2"/>
        <a:buChar char="v"/>
        <a:defRPr sz="1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accent1">
            <a:lumMod val="75000"/>
          </a:schemeClr>
        </a:buClr>
        <a:buSzPct val="100000"/>
        <a:buFont typeface="+mj-lt"/>
        <a:buAutoNum type="arabicPeriod"/>
        <a:defRPr sz="1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chemeClr val="accent1">
            <a:lumMod val="75000"/>
          </a:schemeClr>
        </a:buClr>
        <a:buSzPct val="100000"/>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lnSpc>
          <a:spcPct val="90000"/>
        </a:lnSpc>
        <a:spcBef>
          <a:spcPts val="500"/>
        </a:spcBef>
        <a:buClr>
          <a:schemeClr val="accent1">
            <a:lumMod val="75000"/>
          </a:schemeClr>
        </a:buClr>
        <a:buSzPct val="100000"/>
        <a:buFont typeface="+mj-lt"/>
        <a:buAutoNum type="alphaLcPeriod"/>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spcBef>
          <a:spcPts val="500"/>
        </a:spcBef>
        <a:buClr>
          <a:schemeClr val="accent1">
            <a:lumMod val="75000"/>
          </a:schemeClr>
        </a:buClr>
        <a:buSzPct val="105000"/>
        <a:buFont typeface="Wingdings" panose="05000000000000000000" pitchFamily="2" charset="2"/>
        <a:buChar char="Ø"/>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299"/>
            <a:ext cx="9906000" cy="6071237"/>
          </a:xfrm>
          <a:prstGeom prst="rect">
            <a:avLst/>
          </a:prstGeom>
        </p:spPr>
      </p:pic>
      <p:sp>
        <p:nvSpPr>
          <p:cNvPr id="2" name="TextBox 1"/>
          <p:cNvSpPr txBox="1"/>
          <p:nvPr/>
        </p:nvSpPr>
        <p:spPr>
          <a:xfrm>
            <a:off x="73152" y="3767328"/>
            <a:ext cx="3089148" cy="2277547"/>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rPr>
              <a:t>Presentation to the Parliamentary Portfolio Committee on Higher Education, Science and Technology</a:t>
            </a:r>
          </a:p>
          <a:p>
            <a:endParaRPr lang="en-US" sz="2400" b="1" dirty="0">
              <a:solidFill>
                <a:schemeClr val="bg1"/>
              </a:solidFill>
            </a:endParaRPr>
          </a:p>
          <a:p>
            <a:pPr algn="ctr"/>
            <a:r>
              <a:rPr lang="en-US" i="1" dirty="0">
                <a:solidFill>
                  <a:schemeClr val="bg1"/>
                </a:solidFill>
                <a:effectLst>
                  <a:outerShdw blurRad="38100" dist="38100" dir="2700000" algn="tl">
                    <a:srgbClr val="000000">
                      <a:alpha val="43137"/>
                    </a:srgbClr>
                  </a:outerShdw>
                </a:effectLst>
              </a:rPr>
              <a:t> 7 May 2021</a:t>
            </a:r>
            <a:endParaRPr lang="en-ZA"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022017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35120" y="182880"/>
            <a:ext cx="9356936" cy="845820"/>
          </a:xfrm>
        </p:spPr>
        <p:txBody>
          <a:bodyPr>
            <a:noAutofit/>
          </a:bodyPr>
          <a:lstStyle/>
          <a:p>
            <a:pPr algn="ctr">
              <a:lnSpc>
                <a:spcPct val="150000"/>
              </a:lnSpc>
              <a:buClr>
                <a:schemeClr val="accent1"/>
              </a:buClr>
            </a:pPr>
            <a:r>
              <a:rPr lang="en-US" sz="3000" dirty="0"/>
              <a:t>Interventions over the MTSF Period</a:t>
            </a:r>
          </a:p>
        </p:txBody>
      </p:sp>
      <p:sp>
        <p:nvSpPr>
          <p:cNvPr id="17" name="Rectangle 16"/>
          <p:cNvSpPr/>
          <p:nvPr/>
        </p:nvSpPr>
        <p:spPr>
          <a:xfrm>
            <a:off x="424329" y="1138038"/>
            <a:ext cx="9167727" cy="4970591"/>
          </a:xfrm>
          <a:prstGeom prst="rect">
            <a:avLst/>
          </a:prstGeom>
        </p:spPr>
        <p:txBody>
          <a:bodyPr wrap="square">
            <a:spAutoFit/>
          </a:bodyPr>
          <a:lstStyle/>
          <a:p>
            <a:pPr marL="285750" indent="-285750" algn="just">
              <a:lnSpc>
                <a:spcPct val="150000"/>
              </a:lnSpc>
              <a:buClr>
                <a:schemeClr val="accent1"/>
              </a:buClr>
              <a:buFont typeface="Arial" panose="020B0604020202020204" pitchFamily="34" charset="0"/>
              <a:buChar char="•"/>
            </a:pPr>
            <a:r>
              <a:rPr lang="en-US" sz="2000" dirty="0"/>
              <a:t>Develop and implement an </a:t>
            </a:r>
            <a:r>
              <a:rPr lang="en-US" sz="2000" b="1" dirty="0">
                <a:solidFill>
                  <a:srgbClr val="FF0000"/>
                </a:solidFill>
              </a:rPr>
              <a:t>NRF Research Agenda </a:t>
            </a:r>
            <a:r>
              <a:rPr lang="en-US" sz="2000" dirty="0"/>
              <a:t>to inform investments as a mechanism for steering the knowledge enterprise towards impact. The </a:t>
            </a:r>
            <a:r>
              <a:rPr lang="en-US" sz="2000" b="1" dirty="0">
                <a:solidFill>
                  <a:srgbClr val="FF0000"/>
                </a:solidFill>
              </a:rPr>
              <a:t>Research Agenda </a:t>
            </a:r>
            <a:r>
              <a:rPr lang="en-US" sz="2000" dirty="0"/>
              <a:t>will be aligned to the DSI Strategy and will factor in dimensions from the DSI Decadal Plan.</a:t>
            </a:r>
          </a:p>
          <a:p>
            <a:pPr marL="285750" indent="-285750" algn="just">
              <a:lnSpc>
                <a:spcPct val="150000"/>
              </a:lnSpc>
              <a:buClr>
                <a:schemeClr val="accent1"/>
              </a:buClr>
              <a:buFont typeface="Arial" panose="020B0604020202020204" pitchFamily="34" charset="0"/>
              <a:buChar char="•"/>
            </a:pPr>
            <a:r>
              <a:rPr lang="en-US" sz="2000" dirty="0"/>
              <a:t>Develop a </a:t>
            </a:r>
            <a:r>
              <a:rPr lang="en-US" sz="2000" b="1" dirty="0">
                <a:solidFill>
                  <a:srgbClr val="FF0000"/>
                </a:solidFill>
              </a:rPr>
              <a:t>Research and Development Information Platform (RDIP) </a:t>
            </a:r>
            <a:r>
              <a:rPr lang="en-US" sz="2000" dirty="0"/>
              <a:t>as a single point of entry to obtain comprehensive R&amp;D data and analysis. </a:t>
            </a:r>
          </a:p>
          <a:p>
            <a:pPr marL="285750" indent="-285750" algn="just">
              <a:lnSpc>
                <a:spcPct val="150000"/>
              </a:lnSpc>
              <a:buClr>
                <a:schemeClr val="accent1"/>
              </a:buClr>
              <a:buFont typeface="Arial" panose="020B0604020202020204" pitchFamily="34" charset="0"/>
              <a:buChar char="•"/>
            </a:pPr>
            <a:r>
              <a:rPr lang="en-ZA" sz="2000" dirty="0"/>
              <a:t>Develop and implement a </a:t>
            </a:r>
            <a:r>
              <a:rPr lang="en-ZA" sz="2000" b="1" dirty="0">
                <a:solidFill>
                  <a:srgbClr val="FF0000"/>
                </a:solidFill>
              </a:rPr>
              <a:t>Research Impact Framework </a:t>
            </a:r>
            <a:r>
              <a:rPr lang="en-ZA" sz="2000" dirty="0"/>
              <a:t>to provide direction on the design and execution of NRF programmes to facilitate the organisation’s contribution to national development.</a:t>
            </a:r>
            <a:endParaRPr lang="en-US" sz="2000" dirty="0"/>
          </a:p>
          <a:p>
            <a:pPr>
              <a:lnSpc>
                <a:spcPct val="150000"/>
              </a:lnSpc>
              <a:buClr>
                <a:schemeClr val="accent1"/>
              </a:buClr>
            </a:pPr>
            <a:endParaRPr lang="en-US" b="1" dirty="0"/>
          </a:p>
          <a:p>
            <a:pPr marL="285750" indent="-285750">
              <a:buClr>
                <a:schemeClr val="accent1"/>
              </a:buClr>
              <a:buFont typeface="Arial" panose="020B0604020202020204" pitchFamily="34" charset="0"/>
              <a:buChar char="•"/>
            </a:pPr>
            <a:endParaRPr lang="en-US" sz="2000" dirty="0"/>
          </a:p>
        </p:txBody>
      </p:sp>
      <p:sp>
        <p:nvSpPr>
          <p:cNvPr id="2" name="Slide Number Placeholder 1"/>
          <p:cNvSpPr>
            <a:spLocks noGrp="1"/>
          </p:cNvSpPr>
          <p:nvPr>
            <p:ph type="sldNum" sz="quarter" idx="12"/>
          </p:nvPr>
        </p:nvSpPr>
        <p:spPr/>
        <p:txBody>
          <a:bodyPr/>
          <a:lstStyle/>
          <a:p>
            <a:fld id="{A8380127-2E4F-4720-A546-49D7111EBC0C}" type="slidenum">
              <a:rPr lang="en-US" smtClean="0"/>
              <a:pPr/>
              <a:t>10</a:t>
            </a:fld>
            <a:endParaRPr lang="en-US" dirty="0"/>
          </a:p>
        </p:txBody>
      </p:sp>
    </p:spTree>
    <p:extLst>
      <p:ext uri="{BB962C8B-B14F-4D97-AF65-F5344CB8AC3E}">
        <p14:creationId xmlns:p14="http://schemas.microsoft.com/office/powerpoint/2010/main" xmlns="" val="2233840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35119" y="196972"/>
            <a:ext cx="9510013" cy="751718"/>
          </a:xfrm>
        </p:spPr>
        <p:txBody>
          <a:bodyPr>
            <a:noAutofit/>
          </a:bodyPr>
          <a:lstStyle/>
          <a:p>
            <a:pPr algn="ctr"/>
            <a:r>
              <a:rPr lang="en-US" sz="3000" dirty="0"/>
              <a:t>Outcome 3: Enhanced Impact of Science Engagement </a:t>
            </a:r>
          </a:p>
        </p:txBody>
      </p:sp>
      <p:sp>
        <p:nvSpPr>
          <p:cNvPr id="17" name="Rectangle 16"/>
          <p:cNvSpPr/>
          <p:nvPr/>
        </p:nvSpPr>
        <p:spPr>
          <a:xfrm>
            <a:off x="625929" y="1446931"/>
            <a:ext cx="8681357" cy="3831818"/>
          </a:xfrm>
          <a:prstGeom prst="rect">
            <a:avLst/>
          </a:prstGeom>
        </p:spPr>
        <p:txBody>
          <a:bodyPr wrap="square">
            <a:spAutoFit/>
          </a:bodyPr>
          <a:lstStyle/>
          <a:p>
            <a:pPr>
              <a:lnSpc>
                <a:spcPct val="150000"/>
              </a:lnSpc>
              <a:buClr>
                <a:schemeClr val="accent1"/>
              </a:buClr>
            </a:pPr>
            <a:r>
              <a:rPr lang="en-US" b="1" dirty="0"/>
              <a:t>Focus areas and Interventions over the MTSF Period: </a:t>
            </a:r>
          </a:p>
          <a:p>
            <a:pPr marL="285750" indent="-285750">
              <a:lnSpc>
                <a:spcPct val="150000"/>
              </a:lnSpc>
              <a:buClr>
                <a:schemeClr val="accent1"/>
              </a:buClr>
              <a:buFont typeface="Arial" panose="020B0604020202020204" pitchFamily="34" charset="0"/>
              <a:buChar char="•"/>
            </a:pPr>
            <a:r>
              <a:rPr lang="en-US" dirty="0"/>
              <a:t>Embed an </a:t>
            </a:r>
            <a:r>
              <a:rPr lang="en-US" b="1" dirty="0">
                <a:solidFill>
                  <a:srgbClr val="FF0000"/>
                </a:solidFill>
              </a:rPr>
              <a:t>Engaged Research Framework </a:t>
            </a:r>
            <a:r>
              <a:rPr lang="en-ZA" dirty="0"/>
              <a:t>within the research enterprise</a:t>
            </a:r>
            <a:r>
              <a:rPr lang="en-US" b="1" dirty="0">
                <a:solidFill>
                  <a:srgbClr val="FF0000"/>
                </a:solidFill>
              </a:rPr>
              <a:t> </a:t>
            </a:r>
            <a:r>
              <a:rPr lang="en-US" dirty="0"/>
              <a:t>to encourage approaches to science and society engagement and involvement across the NRF. </a:t>
            </a:r>
            <a:endParaRPr lang="en-US" strike="sngStrike" dirty="0"/>
          </a:p>
          <a:p>
            <a:pPr marL="285750" indent="-285750">
              <a:lnSpc>
                <a:spcPct val="150000"/>
              </a:lnSpc>
              <a:buClr>
                <a:schemeClr val="accent1"/>
              </a:buClr>
              <a:buFont typeface="Arial" panose="020B0604020202020204" pitchFamily="34" charset="0"/>
              <a:buChar char="•"/>
            </a:pPr>
            <a:r>
              <a:rPr lang="en-GB" dirty="0"/>
              <a:t>Support the development of STEMI education. </a:t>
            </a:r>
          </a:p>
          <a:p>
            <a:pPr marL="285750" indent="-285750">
              <a:lnSpc>
                <a:spcPct val="150000"/>
              </a:lnSpc>
              <a:buClr>
                <a:schemeClr val="accent1"/>
              </a:buClr>
              <a:buFont typeface="Arial" panose="020B0604020202020204" pitchFamily="34" charset="0"/>
              <a:buChar char="•"/>
            </a:pPr>
            <a:r>
              <a:rPr lang="en-ZA" dirty="0"/>
              <a:t>Enable public access to research and science engagement infrastructure. </a:t>
            </a:r>
          </a:p>
          <a:p>
            <a:pPr marL="285750" indent="-285750">
              <a:lnSpc>
                <a:spcPct val="150000"/>
              </a:lnSpc>
              <a:buClr>
                <a:schemeClr val="accent1"/>
              </a:buClr>
              <a:buFont typeface="Arial" panose="020B0604020202020204" pitchFamily="34" charset="0"/>
              <a:buChar char="•"/>
            </a:pPr>
            <a:r>
              <a:rPr lang="en-GB" dirty="0"/>
              <a:t>Build science engagement capacity and capability.</a:t>
            </a:r>
            <a:endParaRPr lang="en-ZA" dirty="0"/>
          </a:p>
          <a:p>
            <a:pPr marL="285750" indent="-285750">
              <a:lnSpc>
                <a:spcPct val="150000"/>
              </a:lnSpc>
              <a:buClr>
                <a:schemeClr val="accent1"/>
              </a:buClr>
              <a:buFont typeface="Arial" panose="020B0604020202020204" pitchFamily="34" charset="0"/>
              <a:buChar char="•"/>
            </a:pPr>
            <a:r>
              <a:rPr lang="en-ZA" dirty="0"/>
              <a:t>Facilitate public/private sector relations in science engagements for public benefit.</a:t>
            </a:r>
          </a:p>
        </p:txBody>
      </p:sp>
      <p:sp>
        <p:nvSpPr>
          <p:cNvPr id="2" name="Slide Number Placeholder 1"/>
          <p:cNvSpPr>
            <a:spLocks noGrp="1"/>
          </p:cNvSpPr>
          <p:nvPr>
            <p:ph type="sldNum" sz="quarter" idx="12"/>
          </p:nvPr>
        </p:nvSpPr>
        <p:spPr/>
        <p:txBody>
          <a:bodyPr/>
          <a:lstStyle/>
          <a:p>
            <a:fld id="{A8380127-2E4F-4720-A546-49D7111EBC0C}" type="slidenum">
              <a:rPr lang="en-US" smtClean="0"/>
              <a:pPr/>
              <a:t>11</a:t>
            </a:fld>
            <a:endParaRPr lang="en-US" dirty="0"/>
          </a:p>
        </p:txBody>
      </p:sp>
    </p:spTree>
    <p:extLst>
      <p:ext uri="{BB962C8B-B14F-4D97-AF65-F5344CB8AC3E}">
        <p14:creationId xmlns:p14="http://schemas.microsoft.com/office/powerpoint/2010/main" xmlns="" val="724934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71718"/>
            <a:ext cx="9906000" cy="1165411"/>
          </a:xfrm>
        </p:spPr>
        <p:txBody>
          <a:bodyPr>
            <a:noAutofit/>
          </a:bodyPr>
          <a:lstStyle/>
          <a:p>
            <a:pPr algn="ctr">
              <a:lnSpc>
                <a:spcPct val="100000"/>
              </a:lnSpc>
              <a:buClr>
                <a:schemeClr val="accent1"/>
              </a:buClr>
            </a:pPr>
            <a:r>
              <a:rPr lang="en-US" sz="3000" dirty="0"/>
              <a:t>Outcome 4: A Transformed Organisation that lives its </a:t>
            </a:r>
            <a:br>
              <a:rPr lang="en-US" sz="3000" dirty="0"/>
            </a:br>
            <a:r>
              <a:rPr lang="en-US" sz="3000" dirty="0"/>
              <a:t>Culture and Values</a:t>
            </a:r>
          </a:p>
        </p:txBody>
      </p:sp>
      <p:sp>
        <p:nvSpPr>
          <p:cNvPr id="17" name="Rectangle 16"/>
          <p:cNvSpPr/>
          <p:nvPr/>
        </p:nvSpPr>
        <p:spPr>
          <a:xfrm>
            <a:off x="430307" y="1047112"/>
            <a:ext cx="9161928" cy="5355312"/>
          </a:xfrm>
          <a:prstGeom prst="rect">
            <a:avLst/>
          </a:prstGeom>
        </p:spPr>
        <p:txBody>
          <a:bodyPr wrap="square">
            <a:spAutoFit/>
          </a:bodyPr>
          <a:lstStyle/>
          <a:p>
            <a:pPr>
              <a:lnSpc>
                <a:spcPct val="150000"/>
              </a:lnSpc>
              <a:buClr>
                <a:schemeClr val="accent1"/>
              </a:buClr>
            </a:pPr>
            <a:r>
              <a:rPr lang="en-US" b="1" dirty="0"/>
              <a:t>Focus areas and interventions over the MTSF Period: </a:t>
            </a:r>
          </a:p>
          <a:p>
            <a:pPr marL="285750" indent="-285750">
              <a:lnSpc>
                <a:spcPct val="150000"/>
              </a:lnSpc>
              <a:buClr>
                <a:schemeClr val="accent1"/>
              </a:buClr>
              <a:buFont typeface="Arial" panose="020B0604020202020204" pitchFamily="34" charset="0"/>
              <a:buChar char="•"/>
            </a:pPr>
            <a:r>
              <a:rPr lang="en-US" dirty="0"/>
              <a:t>Introduced the re-alignment of the NRF to enhance strategic planning informed by information and </a:t>
            </a:r>
            <a:r>
              <a:rPr lang="en-US" b="1" dirty="0">
                <a:solidFill>
                  <a:srgbClr val="FF0000"/>
                </a:solidFill>
              </a:rPr>
              <a:t>enhancing leadership</a:t>
            </a:r>
            <a:r>
              <a:rPr lang="en-US" dirty="0"/>
              <a:t>. </a:t>
            </a:r>
          </a:p>
          <a:p>
            <a:pPr marL="285750" indent="-285750">
              <a:lnSpc>
                <a:spcPct val="150000"/>
              </a:lnSpc>
              <a:buClr>
                <a:schemeClr val="accent1"/>
              </a:buClr>
              <a:buFont typeface="Arial" panose="020B0604020202020204" pitchFamily="34" charset="0"/>
              <a:buChar char="•"/>
            </a:pPr>
            <a:r>
              <a:rPr lang="en-US" dirty="0"/>
              <a:t>Position the organisation to impact, shape and influence all aspects of the research and knowledge enterprise.</a:t>
            </a:r>
          </a:p>
          <a:p>
            <a:pPr marL="285750" indent="-285750">
              <a:lnSpc>
                <a:spcPct val="150000"/>
              </a:lnSpc>
              <a:buClr>
                <a:schemeClr val="accent1"/>
              </a:buClr>
              <a:buFont typeface="Arial" panose="020B0604020202020204" pitchFamily="34" charset="0"/>
              <a:buChar char="•"/>
            </a:pPr>
            <a:r>
              <a:rPr lang="en-US" dirty="0"/>
              <a:t>Enable a </a:t>
            </a:r>
            <a:r>
              <a:rPr lang="en-US" b="1" dirty="0">
                <a:solidFill>
                  <a:srgbClr val="FF0000"/>
                </a:solidFill>
              </a:rPr>
              <a:t>fit for purpose structure </a:t>
            </a:r>
            <a:r>
              <a:rPr lang="en-US" dirty="0"/>
              <a:t>to support agility, responsiveness and sharing of resources and expertise across the organization.</a:t>
            </a:r>
          </a:p>
          <a:p>
            <a:pPr marL="285750" indent="-285750">
              <a:lnSpc>
                <a:spcPct val="150000"/>
              </a:lnSpc>
              <a:buClr>
                <a:schemeClr val="accent1"/>
              </a:buClr>
              <a:buFont typeface="Arial" panose="020B0604020202020204" pitchFamily="34" charset="0"/>
              <a:buChar char="•"/>
            </a:pPr>
            <a:r>
              <a:rPr lang="en-ZA" dirty="0"/>
              <a:t>C</a:t>
            </a:r>
            <a:r>
              <a:rPr lang="en-US" dirty="0"/>
              <a:t>ontinue </a:t>
            </a:r>
            <a:r>
              <a:rPr lang="en-US" b="1" dirty="0">
                <a:solidFill>
                  <a:srgbClr val="FF0000"/>
                </a:solidFill>
              </a:rPr>
              <a:t>transformation efforts </a:t>
            </a:r>
            <a:r>
              <a:rPr lang="en-US" dirty="0"/>
              <a:t>in line with employment equity targets and affirmative action measures.</a:t>
            </a:r>
          </a:p>
          <a:p>
            <a:pPr marL="285750" indent="-285750">
              <a:lnSpc>
                <a:spcPct val="150000"/>
              </a:lnSpc>
              <a:buClr>
                <a:schemeClr val="accent1"/>
              </a:buClr>
              <a:buFont typeface="Arial" panose="020B0604020202020204" pitchFamily="34" charset="0"/>
              <a:buChar char="•"/>
            </a:pPr>
            <a:r>
              <a:rPr lang="en-US" dirty="0"/>
              <a:t>Develop a </a:t>
            </a:r>
            <a:r>
              <a:rPr lang="en-US" b="1" dirty="0">
                <a:solidFill>
                  <a:srgbClr val="FF0000"/>
                </a:solidFill>
              </a:rPr>
              <a:t>strategically-oriented funding framework </a:t>
            </a:r>
            <a:r>
              <a:rPr lang="en-US" dirty="0"/>
              <a:t>which would enable a greater degree of long term planning and enable the NRF to better achieve its mandate and strategy. </a:t>
            </a:r>
            <a:endParaRPr lang="en-ZA" dirty="0"/>
          </a:p>
          <a:p>
            <a:pPr marL="285750" indent="-285750">
              <a:buClr>
                <a:schemeClr val="accent1"/>
              </a:buClr>
              <a:buFont typeface="Arial" panose="020B0604020202020204" pitchFamily="34" charset="0"/>
              <a:buChar char="•"/>
            </a:pPr>
            <a:endParaRPr lang="en-US" dirty="0"/>
          </a:p>
        </p:txBody>
      </p:sp>
      <p:sp>
        <p:nvSpPr>
          <p:cNvPr id="2" name="Slide Number Placeholder 1"/>
          <p:cNvSpPr>
            <a:spLocks noGrp="1"/>
          </p:cNvSpPr>
          <p:nvPr>
            <p:ph type="sldNum" sz="quarter" idx="12"/>
          </p:nvPr>
        </p:nvSpPr>
        <p:spPr/>
        <p:txBody>
          <a:bodyPr/>
          <a:lstStyle/>
          <a:p>
            <a:fld id="{A8380127-2E4F-4720-A546-49D7111EBC0C}" type="slidenum">
              <a:rPr lang="en-US" smtClean="0"/>
              <a:pPr/>
              <a:t>12</a:t>
            </a:fld>
            <a:endParaRPr lang="en-US" dirty="0"/>
          </a:p>
        </p:txBody>
      </p:sp>
    </p:spTree>
    <p:extLst>
      <p:ext uri="{BB962C8B-B14F-4D97-AF65-F5344CB8AC3E}">
        <p14:creationId xmlns:p14="http://schemas.microsoft.com/office/powerpoint/2010/main" xmlns="" val="216626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066800" y="152401"/>
            <a:ext cx="4800600" cy="5766493"/>
          </a:xfrm>
          <a:prstGeom prst="rect">
            <a:avLst/>
          </a:prstGeom>
        </p:spPr>
      </p:pic>
      <p:sp>
        <p:nvSpPr>
          <p:cNvPr id="5" name="TextBox 4"/>
          <p:cNvSpPr txBox="1"/>
          <p:nvPr/>
        </p:nvSpPr>
        <p:spPr>
          <a:xfrm>
            <a:off x="2667000" y="2497742"/>
            <a:ext cx="2667000" cy="1384995"/>
          </a:xfrm>
          <a:prstGeom prst="rect">
            <a:avLst/>
          </a:prstGeom>
          <a:noFill/>
        </p:spPr>
        <p:txBody>
          <a:bodyPr wrap="square" rtlCol="0">
            <a:spAutoFit/>
          </a:bodyPr>
          <a:lstStyle/>
          <a:p>
            <a:pPr algn="ctr"/>
            <a:r>
              <a:rPr lang="en-ZA" sz="2800" b="1" dirty="0">
                <a:ln w="0"/>
                <a:solidFill>
                  <a:schemeClr val="accent1"/>
                </a:solidFill>
              </a:rPr>
              <a:t>Annual Performance Plan</a:t>
            </a:r>
            <a:endParaRPr lang="en-US" sz="2800" b="1" dirty="0">
              <a:ln w="22225">
                <a:solidFill>
                  <a:schemeClr val="accent2"/>
                </a:solidFill>
                <a:prstDash val="solid"/>
              </a:ln>
              <a:solidFill>
                <a:schemeClr val="accent2">
                  <a:lumMod val="40000"/>
                  <a:lumOff val="60000"/>
                </a:schemeClr>
              </a:solidFill>
            </a:endParaRPr>
          </a:p>
        </p:txBody>
      </p:sp>
      <p:sp>
        <p:nvSpPr>
          <p:cNvPr id="6" name="Title 7"/>
          <p:cNvSpPr txBox="1">
            <a:spLocks/>
          </p:cNvSpPr>
          <p:nvPr/>
        </p:nvSpPr>
        <p:spPr>
          <a:xfrm>
            <a:off x="6014356" y="1865639"/>
            <a:ext cx="3591647" cy="632103"/>
          </a:xfrm>
          <a:prstGeom prst="rect">
            <a:avLst/>
          </a:prstGeom>
        </p:spPr>
        <p:txBody>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en-US" dirty="0"/>
              <a:t>Programmes, Indicators </a:t>
            </a:r>
          </a:p>
          <a:p>
            <a:r>
              <a:rPr lang="en-US" dirty="0"/>
              <a:t>and Targets</a:t>
            </a:r>
          </a:p>
        </p:txBody>
      </p:sp>
      <p:sp>
        <p:nvSpPr>
          <p:cNvPr id="8" name="Rectangle 7"/>
          <p:cNvSpPr/>
          <p:nvPr/>
        </p:nvSpPr>
        <p:spPr>
          <a:xfrm>
            <a:off x="6014356" y="3246249"/>
            <a:ext cx="3038625" cy="707886"/>
          </a:xfrm>
          <a:prstGeom prst="rect">
            <a:avLst/>
          </a:prstGeom>
        </p:spPr>
        <p:txBody>
          <a:bodyPr/>
          <a:lstStyle/>
          <a:p>
            <a:pPr>
              <a:spcBef>
                <a:spcPct val="0"/>
              </a:spcBef>
            </a:pPr>
            <a:r>
              <a:rPr lang="en-ZA" sz="2000" b="1" dirty="0">
                <a:solidFill>
                  <a:schemeClr val="accent1"/>
                </a:solidFill>
                <a:latin typeface="+mj-lt"/>
                <a:ea typeface="+mj-ea"/>
                <a:cs typeface="+mj-cs"/>
              </a:rPr>
              <a:t>Planned Activities / Priorities </a:t>
            </a:r>
            <a:endParaRPr lang="en-US" sz="2000" b="1" dirty="0">
              <a:solidFill>
                <a:schemeClr val="accent1"/>
              </a:solidFill>
              <a:latin typeface="+mj-lt"/>
              <a:ea typeface="+mj-ea"/>
              <a:cs typeface="+mj-cs"/>
            </a:endParaRPr>
          </a:p>
        </p:txBody>
      </p:sp>
      <p:sp>
        <p:nvSpPr>
          <p:cNvPr id="3" name="Slide Number Placeholder 2"/>
          <p:cNvSpPr>
            <a:spLocks noGrp="1"/>
          </p:cNvSpPr>
          <p:nvPr>
            <p:ph type="sldNum" sz="quarter" idx="12"/>
          </p:nvPr>
        </p:nvSpPr>
        <p:spPr/>
        <p:txBody>
          <a:bodyPr/>
          <a:lstStyle/>
          <a:p>
            <a:fld id="{A8380127-2E4F-4720-A546-49D7111EBC0C}" type="slidenum">
              <a:rPr lang="en-US" smtClean="0"/>
              <a:pPr/>
              <a:t>13</a:t>
            </a:fld>
            <a:endParaRPr lang="en-US" dirty="0"/>
          </a:p>
        </p:txBody>
      </p:sp>
    </p:spTree>
    <p:extLst>
      <p:ext uri="{BB962C8B-B14F-4D97-AF65-F5344CB8AC3E}">
        <p14:creationId xmlns:p14="http://schemas.microsoft.com/office/powerpoint/2010/main" xmlns="" val="1004787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 y="0"/>
            <a:ext cx="9906001" cy="1512130"/>
          </a:xfrm>
        </p:spPr>
        <p:txBody>
          <a:bodyPr>
            <a:noAutofit/>
          </a:bodyPr>
          <a:lstStyle/>
          <a:p>
            <a:pPr algn="ctr">
              <a:lnSpc>
                <a:spcPct val="150000"/>
              </a:lnSpc>
              <a:buClr>
                <a:schemeClr val="accent1"/>
              </a:buClr>
            </a:pPr>
            <a:r>
              <a:rPr lang="en-US" sz="3000" dirty="0"/>
              <a:t>Delivery of the APP through NRF Programmes</a:t>
            </a:r>
          </a:p>
        </p:txBody>
      </p:sp>
      <p:sp>
        <p:nvSpPr>
          <p:cNvPr id="17" name="Rectangle 16"/>
          <p:cNvSpPr/>
          <p:nvPr/>
        </p:nvSpPr>
        <p:spPr>
          <a:xfrm>
            <a:off x="693270" y="938306"/>
            <a:ext cx="8707718" cy="5232202"/>
          </a:xfrm>
          <a:prstGeom prst="rect">
            <a:avLst/>
          </a:prstGeom>
        </p:spPr>
        <p:txBody>
          <a:bodyPr wrap="square">
            <a:spAutoFit/>
          </a:bodyPr>
          <a:lstStyle/>
          <a:p>
            <a:pPr>
              <a:lnSpc>
                <a:spcPct val="150000"/>
              </a:lnSpc>
              <a:buClr>
                <a:schemeClr val="accent1"/>
              </a:buClr>
            </a:pPr>
            <a:r>
              <a:rPr lang="en-ZA" sz="2000" b="1" i="1" dirty="0">
                <a:solidFill>
                  <a:srgbClr val="FF0000"/>
                </a:solidFill>
              </a:rPr>
              <a:t>The NRF has four (4) Programmes, viz.:</a:t>
            </a:r>
          </a:p>
          <a:p>
            <a:pPr>
              <a:lnSpc>
                <a:spcPct val="150000"/>
              </a:lnSpc>
              <a:buClr>
                <a:schemeClr val="accent1"/>
              </a:buClr>
            </a:pPr>
            <a:endParaRPr lang="en-ZA" sz="1600" i="1" dirty="0">
              <a:solidFill>
                <a:srgbClr val="0070C0"/>
              </a:solidFill>
            </a:endParaRPr>
          </a:p>
          <a:p>
            <a:pPr marL="457200" indent="-457200">
              <a:lnSpc>
                <a:spcPct val="150000"/>
              </a:lnSpc>
              <a:buClr>
                <a:schemeClr val="accent1"/>
              </a:buClr>
              <a:buFont typeface="Arial" panose="020B0604020202020204" pitchFamily="34" charset="0"/>
              <a:buChar char="•"/>
            </a:pPr>
            <a:r>
              <a:rPr lang="en-US" sz="1600" b="1" dirty="0">
                <a:solidFill>
                  <a:srgbClr val="FF0000"/>
                </a:solidFill>
              </a:rPr>
              <a:t>Programme 1:  </a:t>
            </a:r>
            <a:r>
              <a:rPr lang="en-US" sz="1600" b="1" dirty="0">
                <a:solidFill>
                  <a:srgbClr val="0070C0"/>
                </a:solidFill>
              </a:rPr>
              <a:t>Administration</a:t>
            </a:r>
            <a:r>
              <a:rPr lang="en-US" sz="1600" dirty="0">
                <a:solidFill>
                  <a:srgbClr val="0070C0"/>
                </a:solidFill>
              </a:rPr>
              <a:t> which includes Finance and Business Systems; HR and Legal Services; Corporate Communications; and Strategy, Planning and Partnerships.</a:t>
            </a:r>
          </a:p>
          <a:p>
            <a:pPr marL="457200" indent="-457200">
              <a:lnSpc>
                <a:spcPct val="150000"/>
              </a:lnSpc>
              <a:buClr>
                <a:schemeClr val="accent1"/>
              </a:buClr>
              <a:buFont typeface="Arial" panose="020B0604020202020204" pitchFamily="34" charset="0"/>
              <a:buChar char="•"/>
            </a:pPr>
            <a:r>
              <a:rPr lang="en-US" sz="1600" b="1" dirty="0">
                <a:solidFill>
                  <a:srgbClr val="FF0000"/>
                </a:solidFill>
              </a:rPr>
              <a:t>Programme 2:  </a:t>
            </a:r>
            <a:r>
              <a:rPr lang="en-US" sz="1600" b="1" dirty="0">
                <a:solidFill>
                  <a:srgbClr val="0070C0"/>
                </a:solidFill>
              </a:rPr>
              <a:t>Science Engagement </a:t>
            </a:r>
            <a:r>
              <a:rPr lang="en-US" sz="1600" dirty="0">
                <a:solidFill>
                  <a:srgbClr val="0070C0"/>
                </a:solidFill>
              </a:rPr>
              <a:t>supporting and promoting public awareness of, and engagement with, science. </a:t>
            </a:r>
          </a:p>
          <a:p>
            <a:pPr marL="457200" indent="-457200">
              <a:lnSpc>
                <a:spcPct val="150000"/>
              </a:lnSpc>
              <a:buClr>
                <a:schemeClr val="accent1"/>
              </a:buClr>
              <a:buFont typeface="Arial" panose="020B0604020202020204" pitchFamily="34" charset="0"/>
              <a:buChar char="•"/>
            </a:pPr>
            <a:r>
              <a:rPr lang="en-US" sz="1600" b="1" dirty="0">
                <a:solidFill>
                  <a:srgbClr val="FF0000"/>
                </a:solidFill>
              </a:rPr>
              <a:t>Programme 3:  </a:t>
            </a:r>
            <a:r>
              <a:rPr lang="en-US" sz="1600" b="1" dirty="0">
                <a:solidFill>
                  <a:srgbClr val="0070C0"/>
                </a:solidFill>
              </a:rPr>
              <a:t>Research and Innovation Support and Advancement (RISA) </a:t>
            </a:r>
            <a:r>
              <a:rPr lang="en-US" sz="1600" dirty="0">
                <a:solidFill>
                  <a:srgbClr val="0070C0"/>
                </a:solidFill>
              </a:rPr>
              <a:t>which includes the support and funding of researchers and postgraduate students across the NSI through various programmes and strategic interventions.</a:t>
            </a:r>
            <a:endParaRPr lang="en-ZA" sz="1600" dirty="0">
              <a:solidFill>
                <a:srgbClr val="0070C0"/>
              </a:solidFill>
            </a:endParaRPr>
          </a:p>
          <a:p>
            <a:pPr marL="457200" indent="-457200">
              <a:lnSpc>
                <a:spcPct val="150000"/>
              </a:lnSpc>
              <a:buClr>
                <a:schemeClr val="accent1"/>
              </a:buClr>
              <a:buFont typeface="Arial" panose="020B0604020202020204" pitchFamily="34" charset="0"/>
              <a:buChar char="•"/>
            </a:pPr>
            <a:r>
              <a:rPr lang="en-US" sz="1600" b="1" dirty="0">
                <a:solidFill>
                  <a:srgbClr val="FF0000"/>
                </a:solidFill>
              </a:rPr>
              <a:t>Programme 4:  </a:t>
            </a:r>
            <a:r>
              <a:rPr lang="en-US" sz="1600" b="1" dirty="0">
                <a:solidFill>
                  <a:srgbClr val="0070C0"/>
                </a:solidFill>
              </a:rPr>
              <a:t>National Research Infrastructure Platforms (NRIPs) </a:t>
            </a:r>
            <a:r>
              <a:rPr lang="en-US" sz="1600" dirty="0">
                <a:solidFill>
                  <a:srgbClr val="0070C0"/>
                </a:solidFill>
              </a:rPr>
              <a:t>for provision of domain-balanced and globally competitive research infrastructure platforms for the research enterprise.</a:t>
            </a:r>
            <a:endParaRPr lang="en-ZA" sz="1600" dirty="0">
              <a:solidFill>
                <a:srgbClr val="0070C0"/>
              </a:solidFill>
            </a:endParaRPr>
          </a:p>
          <a:p>
            <a:pPr>
              <a:lnSpc>
                <a:spcPct val="150000"/>
              </a:lnSpc>
              <a:buClr>
                <a:schemeClr val="accent1"/>
              </a:buClr>
            </a:pPr>
            <a:endParaRPr lang="en-US" sz="1600" dirty="0"/>
          </a:p>
          <a:p>
            <a:pPr marL="285750" indent="-285750">
              <a:buClr>
                <a:schemeClr val="accent1"/>
              </a:buClr>
              <a:buFont typeface="Arial" panose="020B0604020202020204" pitchFamily="34" charset="0"/>
              <a:buChar char="•"/>
            </a:pPr>
            <a:endParaRPr lang="en-US" sz="1600" dirty="0"/>
          </a:p>
        </p:txBody>
      </p:sp>
      <p:sp>
        <p:nvSpPr>
          <p:cNvPr id="2" name="Slide Number Placeholder 1"/>
          <p:cNvSpPr>
            <a:spLocks noGrp="1"/>
          </p:cNvSpPr>
          <p:nvPr>
            <p:ph type="sldNum" sz="quarter" idx="12"/>
          </p:nvPr>
        </p:nvSpPr>
        <p:spPr/>
        <p:txBody>
          <a:bodyPr/>
          <a:lstStyle/>
          <a:p>
            <a:fld id="{A8380127-2E4F-4720-A546-49D7111EBC0C}" type="slidenum">
              <a:rPr lang="en-US" smtClean="0"/>
              <a:pPr/>
              <a:t>14</a:t>
            </a:fld>
            <a:endParaRPr lang="en-US" dirty="0"/>
          </a:p>
        </p:txBody>
      </p:sp>
    </p:spTree>
    <p:extLst>
      <p:ext uri="{BB962C8B-B14F-4D97-AF65-F5344CB8AC3E}">
        <p14:creationId xmlns:p14="http://schemas.microsoft.com/office/powerpoint/2010/main" xmlns="" val="1558015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2399" y="364670"/>
            <a:ext cx="9541435" cy="1105541"/>
          </a:xfrm>
        </p:spPr>
        <p:txBody>
          <a:bodyPr>
            <a:noAutofit/>
          </a:bodyPr>
          <a:lstStyle/>
          <a:p>
            <a:pPr algn="ctr"/>
            <a:r>
              <a:rPr lang="en-US" sz="3000" dirty="0"/>
              <a:t>Programme 1: Administration</a:t>
            </a:r>
            <a:br>
              <a:rPr lang="en-US" sz="3000" dirty="0"/>
            </a:br>
            <a:r>
              <a:rPr lang="en-US" dirty="0">
                <a:solidFill>
                  <a:srgbClr val="FF0000"/>
                </a:solidFill>
              </a:rPr>
              <a:t>Indicators and Targets </a:t>
            </a:r>
          </a:p>
        </p:txBody>
      </p:sp>
      <p:graphicFrame>
        <p:nvGraphicFramePr>
          <p:cNvPr id="2" name="Table 1"/>
          <p:cNvGraphicFramePr>
            <a:graphicFrameLocks noGrp="1"/>
          </p:cNvGraphicFramePr>
          <p:nvPr>
            <p:extLst>
              <p:ext uri="{D42A27DB-BD31-4B8C-83A1-F6EECF244321}">
                <p14:modId xmlns:p14="http://schemas.microsoft.com/office/powerpoint/2010/main" xmlns="" val="744624973"/>
              </p:ext>
            </p:extLst>
          </p:nvPr>
        </p:nvGraphicFramePr>
        <p:xfrm>
          <a:off x="262548" y="2030690"/>
          <a:ext cx="9482585" cy="2099115"/>
        </p:xfrm>
        <a:graphic>
          <a:graphicData uri="http://schemas.openxmlformats.org/drawingml/2006/table">
            <a:tbl>
              <a:tblPr firstRow="1" firstCol="1" bandRow="1">
                <a:tableStyleId>{7DF18680-E054-41AD-8BC1-D1AEF772440D}</a:tableStyleId>
              </a:tblPr>
              <a:tblGrid>
                <a:gridCol w="2209047">
                  <a:extLst>
                    <a:ext uri="{9D8B030D-6E8A-4147-A177-3AD203B41FA5}">
                      <a16:colId xmlns:a16="http://schemas.microsoft.com/office/drawing/2014/main" xmlns="" val="20000"/>
                    </a:ext>
                  </a:extLst>
                </a:gridCol>
                <a:gridCol w="2733047">
                  <a:extLst>
                    <a:ext uri="{9D8B030D-6E8A-4147-A177-3AD203B41FA5}">
                      <a16:colId xmlns:a16="http://schemas.microsoft.com/office/drawing/2014/main" xmlns="" val="20001"/>
                    </a:ext>
                  </a:extLst>
                </a:gridCol>
                <a:gridCol w="824965">
                  <a:extLst>
                    <a:ext uri="{9D8B030D-6E8A-4147-A177-3AD203B41FA5}">
                      <a16:colId xmlns:a16="http://schemas.microsoft.com/office/drawing/2014/main" xmlns="" val="20002"/>
                    </a:ext>
                  </a:extLst>
                </a:gridCol>
                <a:gridCol w="682088">
                  <a:extLst>
                    <a:ext uri="{9D8B030D-6E8A-4147-A177-3AD203B41FA5}">
                      <a16:colId xmlns:a16="http://schemas.microsoft.com/office/drawing/2014/main" xmlns="" val="20003"/>
                    </a:ext>
                  </a:extLst>
                </a:gridCol>
                <a:gridCol w="768096">
                  <a:extLst>
                    <a:ext uri="{9D8B030D-6E8A-4147-A177-3AD203B41FA5}">
                      <a16:colId xmlns:a16="http://schemas.microsoft.com/office/drawing/2014/main" xmlns="" val="20004"/>
                    </a:ext>
                  </a:extLst>
                </a:gridCol>
                <a:gridCol w="658368">
                  <a:extLst>
                    <a:ext uri="{9D8B030D-6E8A-4147-A177-3AD203B41FA5}">
                      <a16:colId xmlns:a16="http://schemas.microsoft.com/office/drawing/2014/main" xmlns="" val="20005"/>
                    </a:ext>
                  </a:extLst>
                </a:gridCol>
                <a:gridCol w="868680">
                  <a:extLst>
                    <a:ext uri="{9D8B030D-6E8A-4147-A177-3AD203B41FA5}">
                      <a16:colId xmlns:a16="http://schemas.microsoft.com/office/drawing/2014/main" xmlns="" val="20006"/>
                    </a:ext>
                  </a:extLst>
                </a:gridCol>
                <a:gridCol w="738294">
                  <a:extLst>
                    <a:ext uri="{9D8B030D-6E8A-4147-A177-3AD203B41FA5}">
                      <a16:colId xmlns:a16="http://schemas.microsoft.com/office/drawing/2014/main" xmlns="" val="20007"/>
                    </a:ext>
                  </a:extLst>
                </a:gridCol>
              </a:tblGrid>
              <a:tr h="465408">
                <a:tc rowSpan="2">
                  <a:txBody>
                    <a:bodyPr/>
                    <a:lstStyle/>
                    <a:p>
                      <a:pPr marL="0" marR="0" algn="ctr">
                        <a:lnSpc>
                          <a:spcPct val="115000"/>
                        </a:lnSpc>
                        <a:spcBef>
                          <a:spcPts val="0"/>
                        </a:spcBef>
                        <a:spcAft>
                          <a:spcPts val="0"/>
                        </a:spcAft>
                      </a:pPr>
                      <a:r>
                        <a:rPr lang="en-ZA" sz="1100" dirty="0">
                          <a:effectLst/>
                          <a:latin typeface="+mn-lt"/>
                        </a:rPr>
                        <a:t>Output/</a:t>
                      </a:r>
                      <a:endParaRPr lang="en-US" sz="1100" dirty="0">
                        <a:effectLst/>
                        <a:latin typeface="+mn-lt"/>
                        <a:ea typeface="Calibri" panose="020F0502020204030204" pitchFamily="34" charset="0"/>
                        <a:cs typeface="Times New Roman" panose="02020603050405020304" pitchFamily="18" charset="0"/>
                      </a:endParaRPr>
                    </a:p>
                  </a:txBody>
                  <a:tcPr marL="57711" marR="57711" marT="0" marB="0" anchor="ctr"/>
                </a:tc>
                <a:tc rowSpan="2">
                  <a:txBody>
                    <a:bodyPr/>
                    <a:lstStyle/>
                    <a:p>
                      <a:pPr marL="0" marR="0" algn="ctr">
                        <a:lnSpc>
                          <a:spcPct val="115000"/>
                        </a:lnSpc>
                        <a:spcBef>
                          <a:spcPts val="0"/>
                        </a:spcBef>
                        <a:spcAft>
                          <a:spcPts val="0"/>
                        </a:spcAft>
                      </a:pPr>
                      <a:r>
                        <a:rPr lang="en-ZA" sz="1100" dirty="0">
                          <a:effectLst/>
                          <a:latin typeface="+mn-lt"/>
                        </a:rPr>
                        <a:t>Indicators</a:t>
                      </a:r>
                      <a:endParaRPr lang="en-US" sz="1100" dirty="0">
                        <a:effectLst/>
                        <a:latin typeface="+mn-lt"/>
                        <a:ea typeface="Calibri" panose="020F0502020204030204" pitchFamily="34" charset="0"/>
                        <a:cs typeface="Times New Roman" panose="02020603050405020304" pitchFamily="18" charset="0"/>
                      </a:endParaRPr>
                    </a:p>
                  </a:txBody>
                  <a:tcPr marL="57711" marR="57711" marT="0" marB="0" anchor="ctr"/>
                </a:tc>
                <a:tc gridSpan="2">
                  <a:txBody>
                    <a:bodyPr/>
                    <a:lstStyle/>
                    <a:p>
                      <a:pPr marL="0" marR="0" algn="ctr">
                        <a:lnSpc>
                          <a:spcPct val="115000"/>
                        </a:lnSpc>
                        <a:spcBef>
                          <a:spcPts val="0"/>
                        </a:spcBef>
                        <a:spcAft>
                          <a:spcPts val="0"/>
                        </a:spcAft>
                      </a:pPr>
                      <a:r>
                        <a:rPr lang="en-US" sz="1100" dirty="0">
                          <a:effectLst/>
                        </a:rPr>
                        <a:t>Audited Actual Performance</a:t>
                      </a:r>
                      <a:endParaRPr lang="en-US" sz="1100" dirty="0">
                        <a:effectLst/>
                        <a:latin typeface="+mj-lt"/>
                        <a:ea typeface="Calibri" panose="020F0502020204030204" pitchFamily="34" charset="0"/>
                        <a:cs typeface="Times New Roman" panose="02020603050405020304" pitchFamily="18" charset="0"/>
                      </a:endParaRPr>
                    </a:p>
                  </a:txBody>
                  <a:tcPr marL="57711" marR="57711" marT="0" marB="0"/>
                </a:tc>
                <a:tc hMerge="1">
                  <a:txBody>
                    <a:bodyPr/>
                    <a:lstStyle/>
                    <a:p>
                      <a:endParaRPr lang="en-US"/>
                    </a:p>
                  </a:txBody>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ZA" sz="1100" dirty="0">
                          <a:effectLst/>
                        </a:rPr>
                        <a:t>Estimate </a:t>
                      </a:r>
                      <a:endParaRPr lang="en-US" sz="1100" dirty="0">
                        <a:effectLst/>
                      </a:endParaRPr>
                    </a:p>
                    <a:p>
                      <a:pPr marL="0" marR="0" algn="ctr">
                        <a:lnSpc>
                          <a:spcPct val="115000"/>
                        </a:lnSpc>
                        <a:spcBef>
                          <a:spcPts val="0"/>
                        </a:spcBef>
                        <a:spcAft>
                          <a:spcPts val="0"/>
                        </a:spcAft>
                      </a:pPr>
                      <a:endParaRPr lang="en-US" sz="1100" b="1" dirty="0">
                        <a:solidFill>
                          <a:schemeClr val="bg1"/>
                        </a:solidFill>
                        <a:effectLst/>
                        <a:latin typeface="+mj-lt"/>
                        <a:ea typeface="Calibri" panose="020F0502020204030204" pitchFamily="34" charset="0"/>
                        <a:cs typeface="Times New Roman" panose="02020603050405020304" pitchFamily="18" charset="0"/>
                      </a:endParaRPr>
                    </a:p>
                  </a:txBody>
                  <a:tcPr marL="57711" marR="57711" marT="0" marB="0"/>
                </a:tc>
                <a:tc gridSpan="3">
                  <a:txBody>
                    <a:bodyPr/>
                    <a:lstStyle/>
                    <a:p>
                      <a:pPr marL="0" marR="0" algn="ctr">
                        <a:lnSpc>
                          <a:spcPct val="115000"/>
                        </a:lnSpc>
                        <a:spcBef>
                          <a:spcPts val="0"/>
                        </a:spcBef>
                        <a:spcAft>
                          <a:spcPts val="0"/>
                        </a:spcAft>
                      </a:pPr>
                      <a:r>
                        <a:rPr lang="en-ZA" sz="1100" dirty="0">
                          <a:effectLst/>
                        </a:rPr>
                        <a:t>Annual Targets</a:t>
                      </a:r>
                      <a:endParaRPr lang="en-US" sz="1100" dirty="0">
                        <a:effectLst/>
                        <a:latin typeface="+mj-l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ZA" sz="1100" dirty="0">
                          <a:effectLst/>
                        </a:rPr>
                        <a:t>MTEF Period</a:t>
                      </a:r>
                      <a:endParaRPr lang="en-US" sz="1100" b="1" dirty="0">
                        <a:solidFill>
                          <a:schemeClr val="bg1"/>
                        </a:solidFill>
                        <a:effectLst/>
                        <a:latin typeface="+mj-lt"/>
                        <a:ea typeface="Calibri" panose="020F0502020204030204" pitchFamily="34" charset="0"/>
                        <a:cs typeface="Times New Roman" panose="02020603050405020304" pitchFamily="18" charset="0"/>
                      </a:endParaRPr>
                    </a:p>
                  </a:txBody>
                  <a:tcPr marL="57711" marR="5771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79573">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pPr>
                      <a:r>
                        <a:rPr lang="en-US" sz="1100" b="1" dirty="0">
                          <a:effectLst/>
                          <a:latin typeface="+mn-lt"/>
                        </a:rPr>
                        <a:t>2018/19</a:t>
                      </a:r>
                      <a:endParaRPr lang="en-US" sz="1100" b="1" dirty="0">
                        <a:solidFill>
                          <a:schemeClr val="bg1"/>
                        </a:solidFill>
                        <a:effectLst/>
                        <a:latin typeface="+mn-lt"/>
                        <a:ea typeface="Calibri" panose="020F0502020204030204" pitchFamily="34" charset="0"/>
                        <a:cs typeface="Times New Roman" panose="02020603050405020304" pitchFamily="18" charset="0"/>
                      </a:endParaRPr>
                    </a:p>
                  </a:txBody>
                  <a:tcPr marL="57711" marR="57711"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ZA" sz="1100" b="1" dirty="0">
                          <a:effectLst/>
                          <a:latin typeface="+mn-lt"/>
                        </a:rPr>
                        <a:t>2019/20</a:t>
                      </a:r>
                      <a:endParaRPr lang="en-US" sz="1100" b="1" dirty="0">
                        <a:effectLst/>
                        <a:latin typeface="+mn-lt"/>
                      </a:endParaRPr>
                    </a:p>
                    <a:p>
                      <a:pPr marL="0" marR="0" algn="just">
                        <a:lnSpc>
                          <a:spcPct val="115000"/>
                        </a:lnSpc>
                        <a:spcBef>
                          <a:spcPts val="0"/>
                        </a:spcBef>
                        <a:spcAft>
                          <a:spcPts val="0"/>
                        </a:spcAft>
                      </a:pPr>
                      <a:endParaRPr lang="en-US" sz="1100" b="1" dirty="0">
                        <a:solidFill>
                          <a:schemeClr val="bg1"/>
                        </a:solidFill>
                        <a:effectLst/>
                        <a:latin typeface="+mn-lt"/>
                        <a:ea typeface="Calibri" panose="020F0502020204030204" pitchFamily="34" charset="0"/>
                        <a:cs typeface="Times New Roman" panose="02020603050405020304" pitchFamily="18" charset="0"/>
                      </a:endParaRPr>
                    </a:p>
                  </a:txBody>
                  <a:tcPr marL="57711" marR="57711"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ZA" sz="1100" b="1" dirty="0">
                          <a:effectLst/>
                          <a:latin typeface="+mn-lt"/>
                        </a:rPr>
                        <a:t>2020/21</a:t>
                      </a:r>
                      <a:endParaRPr lang="en-US" sz="1100" b="1" dirty="0">
                        <a:effectLst/>
                        <a:latin typeface="+mn-lt"/>
                      </a:endParaRPr>
                    </a:p>
                    <a:p>
                      <a:pPr marL="0" marR="0" algn="just">
                        <a:lnSpc>
                          <a:spcPct val="115000"/>
                        </a:lnSpc>
                        <a:spcBef>
                          <a:spcPts val="0"/>
                        </a:spcBef>
                        <a:spcAft>
                          <a:spcPts val="0"/>
                        </a:spcAft>
                      </a:pPr>
                      <a:endParaRPr lang="en-US" sz="1100" b="1" dirty="0">
                        <a:solidFill>
                          <a:schemeClr val="bg1"/>
                        </a:solidFill>
                        <a:effectLst/>
                        <a:latin typeface="+mn-lt"/>
                        <a:ea typeface="Calibri" panose="020F0502020204030204" pitchFamily="34" charset="0"/>
                        <a:cs typeface="Times New Roman" panose="02020603050405020304" pitchFamily="18" charset="0"/>
                      </a:endParaRPr>
                    </a:p>
                  </a:txBody>
                  <a:tcPr marL="57711" marR="57711" marT="0" marB="0"/>
                </a:tc>
                <a:tc>
                  <a:txBody>
                    <a:bodyPr/>
                    <a:lstStyle/>
                    <a:p>
                      <a:pPr marL="0" marR="0" algn="just">
                        <a:lnSpc>
                          <a:spcPct val="115000"/>
                        </a:lnSpc>
                        <a:spcBef>
                          <a:spcPts val="0"/>
                        </a:spcBef>
                        <a:spcAft>
                          <a:spcPts val="0"/>
                        </a:spcAft>
                      </a:pPr>
                      <a:r>
                        <a:rPr lang="en-ZA" sz="1100" b="1" dirty="0">
                          <a:effectLst/>
                          <a:latin typeface="+mn-lt"/>
                        </a:rPr>
                        <a:t>2021/22</a:t>
                      </a:r>
                      <a:endParaRPr lang="en-US" sz="1100" b="1" dirty="0">
                        <a:solidFill>
                          <a:schemeClr val="bg1"/>
                        </a:solidFill>
                        <a:effectLst/>
                        <a:latin typeface="+mn-lt"/>
                        <a:ea typeface="Calibri" panose="020F0502020204030204" pitchFamily="34" charset="0"/>
                        <a:cs typeface="Times New Roman" panose="02020603050405020304" pitchFamily="18" charset="0"/>
                      </a:endParaRPr>
                    </a:p>
                  </a:txBody>
                  <a:tcPr marL="57711" marR="57711" marT="0" marB="0"/>
                </a:tc>
                <a:tc>
                  <a:txBody>
                    <a:bodyPr/>
                    <a:lstStyle/>
                    <a:p>
                      <a:pPr marL="0" marR="0" algn="just">
                        <a:lnSpc>
                          <a:spcPct val="115000"/>
                        </a:lnSpc>
                        <a:spcBef>
                          <a:spcPts val="0"/>
                        </a:spcBef>
                        <a:spcAft>
                          <a:spcPts val="0"/>
                        </a:spcAft>
                      </a:pPr>
                      <a:r>
                        <a:rPr lang="en-ZA" sz="1100" b="1" dirty="0">
                          <a:effectLst/>
                          <a:latin typeface="+mn-lt"/>
                        </a:rPr>
                        <a:t>2022/23</a:t>
                      </a:r>
                      <a:endParaRPr lang="en-US" sz="1100" b="1" dirty="0">
                        <a:solidFill>
                          <a:schemeClr val="bg1"/>
                        </a:solidFill>
                        <a:effectLst/>
                        <a:latin typeface="+mn-lt"/>
                        <a:ea typeface="Calibri" panose="020F0502020204030204" pitchFamily="34" charset="0"/>
                        <a:cs typeface="Times New Roman" panose="02020603050405020304" pitchFamily="18" charset="0"/>
                      </a:endParaRPr>
                    </a:p>
                  </a:txBody>
                  <a:tcPr marL="57711" marR="57711" marT="0" marB="0"/>
                </a:tc>
                <a:tc>
                  <a:txBody>
                    <a:bodyPr/>
                    <a:lstStyle/>
                    <a:p>
                      <a:pPr marL="0" marR="0" algn="just">
                        <a:lnSpc>
                          <a:spcPct val="115000"/>
                        </a:lnSpc>
                        <a:spcBef>
                          <a:spcPts val="0"/>
                        </a:spcBef>
                        <a:spcAft>
                          <a:spcPts val="0"/>
                        </a:spcAft>
                      </a:pPr>
                      <a:r>
                        <a:rPr lang="en-ZA" sz="1100" b="1" dirty="0">
                          <a:effectLst/>
                          <a:latin typeface="+mn-lt"/>
                        </a:rPr>
                        <a:t>2023/24</a:t>
                      </a:r>
                      <a:endParaRPr lang="en-US" sz="1100" b="1" dirty="0">
                        <a:solidFill>
                          <a:schemeClr val="bg1"/>
                        </a:solidFill>
                        <a:effectLst/>
                        <a:latin typeface="+mn-lt"/>
                        <a:ea typeface="Calibri" panose="020F0502020204030204" pitchFamily="34" charset="0"/>
                        <a:cs typeface="Times New Roman" panose="02020603050405020304" pitchFamily="18" charset="0"/>
                      </a:endParaRPr>
                    </a:p>
                  </a:txBody>
                  <a:tcPr marL="57711" marR="57711" marT="0" marB="0"/>
                </a:tc>
                <a:extLst>
                  <a:ext uri="{0D108BD9-81ED-4DB2-BD59-A6C34878D82A}">
                    <a16:rowId xmlns:a16="http://schemas.microsoft.com/office/drawing/2014/main" xmlns="" val="10001"/>
                  </a:ext>
                </a:extLst>
              </a:tr>
              <a:tr h="627067">
                <a:tc>
                  <a:txBody>
                    <a:bodyPr/>
                    <a:lstStyle/>
                    <a:p>
                      <a:pPr marL="0" marR="0" algn="ctr">
                        <a:lnSpc>
                          <a:spcPct val="115000"/>
                        </a:lnSpc>
                        <a:spcBef>
                          <a:spcPts val="0"/>
                        </a:spcBef>
                        <a:spcAft>
                          <a:spcPts val="0"/>
                        </a:spcAft>
                      </a:pPr>
                      <a:r>
                        <a:rPr lang="en-ZA" sz="1100" dirty="0">
                          <a:effectLst/>
                          <a:latin typeface="+mn-lt"/>
                        </a:rPr>
                        <a:t>A transformed leadership and management cohort</a:t>
                      </a:r>
                      <a:endParaRPr lang="en-US" sz="1100" dirty="0">
                        <a:effectLst/>
                        <a:latin typeface="+mn-lt"/>
                        <a:ea typeface="Calibri" panose="020F0502020204030204" pitchFamily="34" charset="0"/>
                        <a:cs typeface="Times New Roman" panose="02020603050405020304" pitchFamily="18" charset="0"/>
                      </a:endParaRPr>
                    </a:p>
                  </a:txBody>
                  <a:tcPr marL="57711" marR="57711" marT="0" marB="0" anchor="ctr"/>
                </a:tc>
                <a:tc>
                  <a:txBody>
                    <a:bodyPr/>
                    <a:lstStyle/>
                    <a:p>
                      <a:pPr marL="0" marR="0" algn="l">
                        <a:lnSpc>
                          <a:spcPct val="115000"/>
                        </a:lnSpc>
                        <a:spcBef>
                          <a:spcPts val="0"/>
                        </a:spcBef>
                        <a:spcAft>
                          <a:spcPts val="0"/>
                        </a:spcAft>
                      </a:pPr>
                      <a:r>
                        <a:rPr lang="en-ZA" sz="1100" b="1" dirty="0">
                          <a:effectLst/>
                          <a:latin typeface="+mn-lt"/>
                        </a:rPr>
                        <a:t>Proportion of employees from designated  groups at Peromnes levels 1-7</a:t>
                      </a:r>
                      <a:endParaRPr lang="en-US" sz="1100" b="1" dirty="0">
                        <a:effectLst/>
                        <a:latin typeface="+mn-lt"/>
                        <a:ea typeface="Calibri" panose="020F0502020204030204" pitchFamily="34" charset="0"/>
                        <a:cs typeface="Times New Roman" panose="02020603050405020304" pitchFamily="18" charset="0"/>
                      </a:endParaRPr>
                    </a:p>
                  </a:txBody>
                  <a:tcPr marL="57711" marR="57711" marT="0" marB="0" anchor="ctr"/>
                </a:tc>
                <a:tc>
                  <a:txBody>
                    <a:bodyPr/>
                    <a:lstStyle/>
                    <a:p>
                      <a:pPr marL="0" algn="ctr" defTabSz="914400" rtl="0" eaLnBrk="1" latinLnBrk="0" hangingPunct="1">
                        <a:lnSpc>
                          <a:spcPct val="115000"/>
                        </a:lnSpc>
                        <a:spcBef>
                          <a:spcPts val="300"/>
                        </a:spcBef>
                        <a:spcAft>
                          <a:spcPts val="300"/>
                        </a:spcAft>
                      </a:pPr>
                      <a:r>
                        <a:rPr lang="en-ZA" sz="1100" b="1" kern="1200" spc="5" dirty="0">
                          <a:solidFill>
                            <a:schemeClr val="tx1"/>
                          </a:solidFill>
                          <a:effectLst/>
                          <a:latin typeface="+mn-lt"/>
                          <a:ea typeface="+mn-ea"/>
                          <a:cs typeface="+mn-cs"/>
                        </a:rPr>
                        <a:t>-</a:t>
                      </a:r>
                    </a:p>
                  </a:txBody>
                  <a:tcPr marL="68580" marR="68580" marT="0" marB="0" anchor="ctr"/>
                </a:tc>
                <a:tc>
                  <a:txBody>
                    <a:bodyPr/>
                    <a:lstStyle/>
                    <a:p>
                      <a:pPr marL="0" algn="ctr" defTabSz="914400" rtl="0" eaLnBrk="1" latinLnBrk="0" hangingPunct="1">
                        <a:lnSpc>
                          <a:spcPct val="115000"/>
                        </a:lnSpc>
                        <a:spcBef>
                          <a:spcPts val="300"/>
                        </a:spcBef>
                        <a:spcAft>
                          <a:spcPts val="300"/>
                        </a:spcAft>
                      </a:pPr>
                      <a:r>
                        <a:rPr lang="en-ZA" sz="1100" b="1" kern="1200" spc="5" dirty="0">
                          <a:solidFill>
                            <a:schemeClr val="tx1"/>
                          </a:solidFill>
                          <a:effectLst/>
                          <a:latin typeface="+mn-lt"/>
                          <a:ea typeface="+mn-ea"/>
                          <a:cs typeface="+mn-cs"/>
                        </a:rPr>
                        <a:t>46%</a:t>
                      </a:r>
                    </a:p>
                  </a:txBody>
                  <a:tcPr marL="68580" marR="68580" marT="0" marB="0" anchor="ctr"/>
                </a:tc>
                <a:tc>
                  <a:txBody>
                    <a:bodyPr/>
                    <a:lstStyle/>
                    <a:p>
                      <a:pPr marL="0" algn="ctr" defTabSz="914400" rtl="0" eaLnBrk="1" latinLnBrk="0" hangingPunct="1">
                        <a:lnSpc>
                          <a:spcPct val="115000"/>
                        </a:lnSpc>
                        <a:spcBef>
                          <a:spcPts val="300"/>
                        </a:spcBef>
                        <a:spcAft>
                          <a:spcPts val="300"/>
                        </a:spcAft>
                      </a:pPr>
                      <a:r>
                        <a:rPr lang="en-ZA" sz="1100" b="1" kern="1200" spc="5" dirty="0">
                          <a:solidFill>
                            <a:schemeClr val="tx1"/>
                          </a:solidFill>
                          <a:effectLst/>
                          <a:latin typeface="+mn-lt"/>
                          <a:ea typeface="+mn-ea"/>
                          <a:cs typeface="+mn-cs"/>
                        </a:rPr>
                        <a:t>48%</a:t>
                      </a:r>
                    </a:p>
                  </a:txBody>
                  <a:tcPr marL="68580" marR="68580" marT="0" marB="0" anchor="ctr"/>
                </a:tc>
                <a:tc>
                  <a:txBody>
                    <a:bodyPr/>
                    <a:lstStyle/>
                    <a:p>
                      <a:pPr marL="0" algn="ctr" defTabSz="914400" rtl="0" eaLnBrk="1" latinLnBrk="0" hangingPunct="1">
                        <a:lnSpc>
                          <a:spcPct val="115000"/>
                        </a:lnSpc>
                        <a:spcBef>
                          <a:spcPts val="300"/>
                        </a:spcBef>
                        <a:spcAft>
                          <a:spcPts val="300"/>
                        </a:spcAft>
                      </a:pPr>
                      <a:r>
                        <a:rPr lang="en-ZA" sz="1100" b="1" kern="1200" spc="5" dirty="0">
                          <a:solidFill>
                            <a:schemeClr val="tx1"/>
                          </a:solidFill>
                          <a:effectLst/>
                          <a:latin typeface="+mn-lt"/>
                          <a:ea typeface="+mn-ea"/>
                          <a:cs typeface="+mn-cs"/>
                        </a:rPr>
                        <a:t>49%</a:t>
                      </a:r>
                    </a:p>
                  </a:txBody>
                  <a:tcPr marL="68580" marR="68580" marT="0" marB="0" anchor="ctr"/>
                </a:tc>
                <a:tc>
                  <a:txBody>
                    <a:bodyPr/>
                    <a:lstStyle/>
                    <a:p>
                      <a:pPr marL="0" algn="ctr" defTabSz="914400" rtl="0" eaLnBrk="1" latinLnBrk="0" hangingPunct="1">
                        <a:lnSpc>
                          <a:spcPct val="115000"/>
                        </a:lnSpc>
                        <a:spcBef>
                          <a:spcPts val="300"/>
                        </a:spcBef>
                        <a:spcAft>
                          <a:spcPts val="300"/>
                        </a:spcAft>
                      </a:pPr>
                      <a:r>
                        <a:rPr lang="en-ZA" sz="1100" b="1" kern="1200" spc="5" dirty="0">
                          <a:solidFill>
                            <a:schemeClr val="tx1"/>
                          </a:solidFill>
                          <a:effectLst/>
                          <a:latin typeface="+mn-lt"/>
                          <a:ea typeface="+mn-ea"/>
                          <a:cs typeface="+mn-cs"/>
                        </a:rPr>
                        <a:t>51%</a:t>
                      </a:r>
                    </a:p>
                  </a:txBody>
                  <a:tcPr marL="68580" marR="68580" marT="0" marB="0" anchor="ctr"/>
                </a:tc>
                <a:tc>
                  <a:txBody>
                    <a:bodyPr/>
                    <a:lstStyle/>
                    <a:p>
                      <a:pPr marL="0" algn="ctr" defTabSz="914400" rtl="0" eaLnBrk="1" latinLnBrk="0" hangingPunct="1">
                        <a:lnSpc>
                          <a:spcPct val="115000"/>
                        </a:lnSpc>
                        <a:spcBef>
                          <a:spcPts val="300"/>
                        </a:spcBef>
                        <a:spcAft>
                          <a:spcPts val="300"/>
                        </a:spcAft>
                      </a:pPr>
                      <a:r>
                        <a:rPr lang="en-ZA" sz="1100" b="1" kern="1200" spc="5" dirty="0">
                          <a:solidFill>
                            <a:schemeClr val="tx1"/>
                          </a:solidFill>
                          <a:effectLst/>
                          <a:latin typeface="+mn-lt"/>
                          <a:ea typeface="+mn-ea"/>
                          <a:cs typeface="+mn-cs"/>
                        </a:rPr>
                        <a:t>53%</a:t>
                      </a:r>
                    </a:p>
                  </a:txBody>
                  <a:tcPr marL="68580" marR="68580" marT="0" marB="0" anchor="ctr"/>
                </a:tc>
                <a:extLst>
                  <a:ext uri="{0D108BD9-81ED-4DB2-BD59-A6C34878D82A}">
                    <a16:rowId xmlns:a16="http://schemas.microsoft.com/office/drawing/2014/main" xmlns="" val="10006"/>
                  </a:ext>
                </a:extLst>
              </a:tr>
              <a:tr h="627067">
                <a:tc>
                  <a:txBody>
                    <a:bodyPr/>
                    <a:lstStyle/>
                    <a:p>
                      <a:pPr marL="0" marR="0" algn="ctr">
                        <a:lnSpc>
                          <a:spcPct val="115000"/>
                        </a:lnSpc>
                        <a:spcBef>
                          <a:spcPts val="0"/>
                        </a:spcBef>
                        <a:spcAft>
                          <a:spcPts val="0"/>
                        </a:spcAft>
                      </a:pPr>
                      <a:r>
                        <a:rPr lang="en-US" sz="1100" dirty="0">
                          <a:effectLst/>
                          <a:latin typeface="+mn-lt"/>
                        </a:rPr>
                        <a:t>Predictable and sustainable resourcing of the NRF mandate</a:t>
                      </a:r>
                      <a:endParaRPr lang="en-US" sz="1100" dirty="0">
                        <a:effectLst/>
                        <a:latin typeface="+mn-lt"/>
                        <a:ea typeface="Calibri" panose="020F0502020204030204" pitchFamily="34" charset="0"/>
                        <a:cs typeface="Times New Roman" panose="02020603050405020304" pitchFamily="18" charset="0"/>
                      </a:endParaRPr>
                    </a:p>
                  </a:txBody>
                  <a:tcPr marL="57711" marR="57711" marT="0" marB="0" anchor="ctr"/>
                </a:tc>
                <a:tc>
                  <a:txBody>
                    <a:bodyPr/>
                    <a:lstStyle/>
                    <a:p>
                      <a:pPr marL="0" marR="0" algn="l">
                        <a:lnSpc>
                          <a:spcPct val="115000"/>
                        </a:lnSpc>
                        <a:spcBef>
                          <a:spcPts val="0"/>
                        </a:spcBef>
                        <a:spcAft>
                          <a:spcPts val="0"/>
                        </a:spcAft>
                      </a:pPr>
                      <a:r>
                        <a:rPr lang="en-ZA" sz="1100" b="1" dirty="0">
                          <a:effectLst/>
                          <a:latin typeface="+mn-lt"/>
                        </a:rPr>
                        <a:t>Organisation overheads as a proportion of total expenditure</a:t>
                      </a:r>
                      <a:endParaRPr lang="en-US" sz="1100" b="1" dirty="0">
                        <a:effectLst/>
                        <a:latin typeface="+mn-lt"/>
                        <a:ea typeface="Calibri" panose="020F0502020204030204" pitchFamily="34" charset="0"/>
                        <a:cs typeface="Times New Roman" panose="02020603050405020304" pitchFamily="18" charset="0"/>
                      </a:endParaRPr>
                    </a:p>
                  </a:txBody>
                  <a:tcPr marL="57711" marR="57711" marT="0" marB="0" anchor="ctr"/>
                </a:tc>
                <a:tc>
                  <a:txBody>
                    <a:bodyPr/>
                    <a:lstStyle/>
                    <a:p>
                      <a:pPr marL="0" algn="ctr" defTabSz="914400" rtl="0" eaLnBrk="1" latinLnBrk="0" hangingPunct="1">
                        <a:lnSpc>
                          <a:spcPct val="115000"/>
                        </a:lnSpc>
                        <a:spcBef>
                          <a:spcPts val="300"/>
                        </a:spcBef>
                        <a:spcAft>
                          <a:spcPts val="300"/>
                        </a:spcAft>
                      </a:pPr>
                      <a:r>
                        <a:rPr lang="en-ZA" sz="1100" b="1" kern="1200" spc="5" dirty="0">
                          <a:solidFill>
                            <a:schemeClr val="tx1"/>
                          </a:solidFill>
                          <a:effectLst/>
                          <a:latin typeface="+mn-lt"/>
                          <a:ea typeface="+mn-ea"/>
                          <a:cs typeface="+mn-cs"/>
                        </a:rPr>
                        <a:t>7.5%</a:t>
                      </a:r>
                    </a:p>
                  </a:txBody>
                  <a:tcPr marL="68580" marR="68580" marT="0" marB="0" anchor="ctr"/>
                </a:tc>
                <a:tc>
                  <a:txBody>
                    <a:bodyPr/>
                    <a:lstStyle/>
                    <a:p>
                      <a:pPr marL="0" algn="ctr" defTabSz="914400" rtl="0" eaLnBrk="1" latinLnBrk="0" hangingPunct="1">
                        <a:lnSpc>
                          <a:spcPct val="115000"/>
                        </a:lnSpc>
                        <a:spcBef>
                          <a:spcPts val="300"/>
                        </a:spcBef>
                        <a:spcAft>
                          <a:spcPts val="300"/>
                        </a:spcAft>
                      </a:pPr>
                      <a:r>
                        <a:rPr lang="en-ZA" sz="1100" b="1" kern="1200" spc="5" dirty="0">
                          <a:solidFill>
                            <a:schemeClr val="tx1"/>
                          </a:solidFill>
                          <a:effectLst/>
                          <a:latin typeface="+mn-lt"/>
                          <a:ea typeface="+mn-ea"/>
                          <a:cs typeface="+mn-cs"/>
                        </a:rPr>
                        <a:t>7.7 %</a:t>
                      </a:r>
                    </a:p>
                  </a:txBody>
                  <a:tcPr marL="68580" marR="68580" marT="0" marB="0" anchor="ctr"/>
                </a:tc>
                <a:tc>
                  <a:txBody>
                    <a:bodyPr/>
                    <a:lstStyle/>
                    <a:p>
                      <a:pPr marL="0" algn="ctr" defTabSz="914400" rtl="0" eaLnBrk="1" latinLnBrk="0" hangingPunct="1">
                        <a:lnSpc>
                          <a:spcPct val="115000"/>
                        </a:lnSpc>
                        <a:spcBef>
                          <a:spcPts val="300"/>
                        </a:spcBef>
                        <a:spcAft>
                          <a:spcPts val="300"/>
                        </a:spcAft>
                      </a:pPr>
                      <a:r>
                        <a:rPr lang="en-ZA" sz="1100" b="1" kern="1200" spc="5" dirty="0">
                          <a:solidFill>
                            <a:schemeClr val="tx1"/>
                          </a:solidFill>
                          <a:effectLst/>
                          <a:latin typeface="+mn-lt"/>
                          <a:ea typeface="+mn-ea"/>
                          <a:cs typeface="+mn-cs"/>
                        </a:rPr>
                        <a:t>&lt;10%</a:t>
                      </a:r>
                    </a:p>
                  </a:txBody>
                  <a:tcPr marL="68580" marR="68580" marT="0" marB="0" anchor="ctr"/>
                </a:tc>
                <a:tc>
                  <a:txBody>
                    <a:bodyPr/>
                    <a:lstStyle/>
                    <a:p>
                      <a:pPr marL="0" algn="ctr" defTabSz="914400" rtl="0" eaLnBrk="1" latinLnBrk="0" hangingPunct="1">
                        <a:lnSpc>
                          <a:spcPct val="115000"/>
                        </a:lnSpc>
                        <a:spcBef>
                          <a:spcPts val="300"/>
                        </a:spcBef>
                        <a:spcAft>
                          <a:spcPts val="300"/>
                        </a:spcAft>
                      </a:pPr>
                      <a:r>
                        <a:rPr lang="en-ZA" sz="1100" b="1" kern="1200" spc="5" dirty="0">
                          <a:solidFill>
                            <a:schemeClr val="tx1"/>
                          </a:solidFill>
                          <a:effectLst/>
                          <a:latin typeface="+mn-lt"/>
                          <a:ea typeface="+mn-ea"/>
                          <a:cs typeface="+mn-cs"/>
                        </a:rPr>
                        <a:t>&lt;10%</a:t>
                      </a:r>
                    </a:p>
                  </a:txBody>
                  <a:tcPr marL="68580" marR="68580" marT="0" marB="0" anchor="ctr"/>
                </a:tc>
                <a:tc>
                  <a:txBody>
                    <a:bodyPr/>
                    <a:lstStyle/>
                    <a:p>
                      <a:pPr marL="0" algn="ctr" defTabSz="914400" rtl="0" eaLnBrk="1" latinLnBrk="0" hangingPunct="1">
                        <a:lnSpc>
                          <a:spcPct val="115000"/>
                        </a:lnSpc>
                        <a:spcBef>
                          <a:spcPts val="300"/>
                        </a:spcBef>
                        <a:spcAft>
                          <a:spcPts val="300"/>
                        </a:spcAft>
                      </a:pPr>
                      <a:r>
                        <a:rPr lang="en-ZA" sz="1100" b="1" kern="1200" spc="5" dirty="0">
                          <a:solidFill>
                            <a:schemeClr val="tx1"/>
                          </a:solidFill>
                          <a:effectLst/>
                          <a:latin typeface="+mn-lt"/>
                          <a:ea typeface="+mn-ea"/>
                          <a:cs typeface="+mn-cs"/>
                        </a:rPr>
                        <a:t>&lt;10%</a:t>
                      </a:r>
                    </a:p>
                  </a:txBody>
                  <a:tcPr marL="68580" marR="68580" marT="0" marB="0" anchor="ctr"/>
                </a:tc>
                <a:tc>
                  <a:txBody>
                    <a:bodyPr/>
                    <a:lstStyle/>
                    <a:p>
                      <a:pPr marL="0" algn="ctr" defTabSz="914400" rtl="0" eaLnBrk="1" latinLnBrk="0" hangingPunct="1">
                        <a:lnSpc>
                          <a:spcPct val="115000"/>
                        </a:lnSpc>
                        <a:spcBef>
                          <a:spcPts val="300"/>
                        </a:spcBef>
                        <a:spcAft>
                          <a:spcPts val="300"/>
                        </a:spcAft>
                      </a:pPr>
                      <a:r>
                        <a:rPr lang="en-ZA" sz="1100" b="1" kern="1200" spc="5" dirty="0">
                          <a:solidFill>
                            <a:schemeClr val="tx1"/>
                          </a:solidFill>
                          <a:effectLst/>
                          <a:latin typeface="+mn-lt"/>
                          <a:ea typeface="+mn-ea"/>
                          <a:cs typeface="+mn-cs"/>
                        </a:rPr>
                        <a:t>&lt;10%</a:t>
                      </a:r>
                    </a:p>
                  </a:txBody>
                  <a:tcPr marL="68580" marR="68580" marT="0" marB="0" anchor="ctr"/>
                </a:tc>
                <a:extLst>
                  <a:ext uri="{0D108BD9-81ED-4DB2-BD59-A6C34878D82A}">
                    <a16:rowId xmlns:a16="http://schemas.microsoft.com/office/drawing/2014/main" xmlns="" val="10007"/>
                  </a:ext>
                </a:extLst>
              </a:tr>
            </a:tbl>
          </a:graphicData>
        </a:graphic>
      </p:graphicFrame>
      <p:sp>
        <p:nvSpPr>
          <p:cNvPr id="3" name="Slide Number Placeholder 2"/>
          <p:cNvSpPr>
            <a:spLocks noGrp="1"/>
          </p:cNvSpPr>
          <p:nvPr>
            <p:ph type="sldNum" sz="quarter" idx="12"/>
          </p:nvPr>
        </p:nvSpPr>
        <p:spPr/>
        <p:txBody>
          <a:bodyPr/>
          <a:lstStyle/>
          <a:p>
            <a:fld id="{A8380127-2E4F-4720-A546-49D7111EBC0C}" type="slidenum">
              <a:rPr lang="en-US" smtClean="0"/>
              <a:pPr/>
              <a:t>15</a:t>
            </a:fld>
            <a:endParaRPr lang="en-US" dirty="0"/>
          </a:p>
        </p:txBody>
      </p:sp>
    </p:spTree>
    <p:extLst>
      <p:ext uri="{BB962C8B-B14F-4D97-AF65-F5344CB8AC3E}">
        <p14:creationId xmlns:p14="http://schemas.microsoft.com/office/powerpoint/2010/main" xmlns="" val="4279736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print"/>
          <a:srcRect l="53179"/>
          <a:stretch/>
        </p:blipFill>
        <p:spPr>
          <a:xfrm rot="10800000">
            <a:off x="513300" y="2260980"/>
            <a:ext cx="1089014" cy="2297360"/>
          </a:xfrm>
          <a:prstGeom prst="rect">
            <a:avLst/>
          </a:prstGeom>
        </p:spPr>
      </p:pic>
      <p:pic>
        <p:nvPicPr>
          <p:cNvPr id="4" name="Picture 3"/>
          <p:cNvPicPr>
            <a:picLocks noChangeAspect="1"/>
          </p:cNvPicPr>
          <p:nvPr/>
        </p:nvPicPr>
        <p:blipFill rotWithShape="1">
          <a:blip r:embed="rId4" cstate="print">
            <a:clrChange>
              <a:clrFrom>
                <a:srgbClr val="FFFFFF"/>
              </a:clrFrom>
              <a:clrTo>
                <a:srgbClr val="FFFFFF">
                  <a:alpha val="0"/>
                </a:srgbClr>
              </a:clrTo>
            </a:clrChange>
          </a:blip>
          <a:srcRect l="11792" t="9069" r="201" b="1002"/>
          <a:stretch/>
        </p:blipFill>
        <p:spPr>
          <a:xfrm>
            <a:off x="625001" y="2319596"/>
            <a:ext cx="2130398" cy="2283940"/>
          </a:xfrm>
          <a:prstGeom prst="ellipse">
            <a:avLst/>
          </a:prstGeom>
          <a:ln>
            <a:noFill/>
          </a:ln>
        </p:spPr>
      </p:pic>
      <p:sp>
        <p:nvSpPr>
          <p:cNvPr id="5" name="Title 6"/>
          <p:cNvSpPr txBox="1">
            <a:spLocks/>
          </p:cNvSpPr>
          <p:nvPr/>
        </p:nvSpPr>
        <p:spPr>
          <a:xfrm>
            <a:off x="783253" y="3031765"/>
            <a:ext cx="1723328" cy="859601"/>
          </a:xfrm>
          <a:prstGeom prst="rect">
            <a:avLst/>
          </a:prstGeom>
          <a:ln>
            <a:noFill/>
          </a:ln>
        </p:spPr>
        <p:txBody>
          <a:bodyPr vert="horz" lIns="91440" tIns="45720" rIns="91440" bIns="45720" rtlCol="0" anchor="ctr">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pPr algn="ctr"/>
            <a:r>
              <a:rPr lang="en-ZA" dirty="0"/>
              <a:t>Programme 1</a:t>
            </a:r>
            <a:endParaRPr lang="en-US" dirty="0"/>
          </a:p>
        </p:txBody>
      </p:sp>
      <p:sp>
        <p:nvSpPr>
          <p:cNvPr id="6" name="Flowchart: Stored Data 5"/>
          <p:cNvSpPr/>
          <p:nvPr/>
        </p:nvSpPr>
        <p:spPr>
          <a:xfrm flipH="1">
            <a:off x="1602314" y="914400"/>
            <a:ext cx="7922675" cy="4639494"/>
          </a:xfrm>
          <a:prstGeom prst="flowChartOnlineStorage">
            <a:avLst/>
          </a:prstGeom>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dirty="0"/>
          </a:p>
        </p:txBody>
      </p:sp>
      <p:sp>
        <p:nvSpPr>
          <p:cNvPr id="2" name="Title 1">
            <a:extLst>
              <a:ext uri="{FF2B5EF4-FFF2-40B4-BE49-F238E27FC236}">
                <a16:creationId xmlns:a16="http://schemas.microsoft.com/office/drawing/2014/main" xmlns="" id="{21218C86-A168-9E40-B184-38EE7E851B17}"/>
              </a:ext>
            </a:extLst>
          </p:cNvPr>
          <p:cNvSpPr>
            <a:spLocks noGrp="1"/>
          </p:cNvSpPr>
          <p:nvPr>
            <p:ph type="title"/>
          </p:nvPr>
        </p:nvSpPr>
        <p:spPr>
          <a:xfrm>
            <a:off x="115910" y="109340"/>
            <a:ext cx="9504608" cy="432048"/>
          </a:xfrm>
        </p:spPr>
        <p:txBody>
          <a:bodyPr vert="horz" lIns="91440" tIns="45720" rIns="91440" bIns="45720" rtlCol="0" anchor="t">
            <a:noAutofit/>
          </a:bodyPr>
          <a:lstStyle/>
          <a:p>
            <a:pPr algn="ctr"/>
            <a:r>
              <a:rPr lang="en-US" sz="3000" dirty="0"/>
              <a:t>Planned Performance over the Medium-term Period </a:t>
            </a:r>
          </a:p>
        </p:txBody>
      </p:sp>
      <p:sp>
        <p:nvSpPr>
          <p:cNvPr id="3" name="Content Placeholder 2">
            <a:extLst>
              <a:ext uri="{FF2B5EF4-FFF2-40B4-BE49-F238E27FC236}">
                <a16:creationId xmlns:a16="http://schemas.microsoft.com/office/drawing/2014/main" xmlns="" id="{5BA76850-A7A9-3F46-9717-86A5E8B01A06}"/>
              </a:ext>
            </a:extLst>
          </p:cNvPr>
          <p:cNvSpPr>
            <a:spLocks noGrp="1"/>
          </p:cNvSpPr>
          <p:nvPr>
            <p:ph idx="1"/>
          </p:nvPr>
        </p:nvSpPr>
        <p:spPr>
          <a:xfrm>
            <a:off x="2995237" y="1266748"/>
            <a:ext cx="6477834" cy="4171236"/>
          </a:xfrm>
        </p:spPr>
        <p:txBody>
          <a:bodyPr vert="horz" lIns="91440" tIns="45720" rIns="91440" bIns="45720" rtlCol="0">
            <a:noAutofit/>
          </a:bodyPr>
          <a:lstStyle/>
          <a:p>
            <a:pPr fontAlgn="t">
              <a:lnSpc>
                <a:spcPts val="2700"/>
              </a:lnSpc>
              <a:buClr>
                <a:schemeClr val="accent1"/>
              </a:buClr>
              <a:buFont typeface="Arial" pitchFamily="34" charset="0"/>
              <a:buChar char="•"/>
            </a:pPr>
            <a:r>
              <a:rPr lang="en-ZA" sz="1800" dirty="0">
                <a:solidFill>
                  <a:schemeClr val="tx1"/>
                </a:solidFill>
                <a:latin typeface="+mn-lt"/>
                <a:cs typeface="+mn-cs"/>
              </a:rPr>
              <a:t>Fully roll out the </a:t>
            </a:r>
            <a:r>
              <a:rPr lang="en-ZA" sz="1800" b="1" dirty="0">
                <a:solidFill>
                  <a:srgbClr val="FF0000"/>
                </a:solidFill>
                <a:latin typeface="+mn-lt"/>
                <a:cs typeface="+mn-cs"/>
              </a:rPr>
              <a:t>Research output harvesting tool</a:t>
            </a:r>
            <a:r>
              <a:rPr lang="en-ZA" sz="1800" dirty="0">
                <a:solidFill>
                  <a:schemeClr val="tx1"/>
                </a:solidFill>
                <a:latin typeface="+mn-lt"/>
                <a:cs typeface="+mn-cs"/>
              </a:rPr>
              <a:t>.</a:t>
            </a:r>
          </a:p>
          <a:p>
            <a:pPr fontAlgn="t">
              <a:lnSpc>
                <a:spcPts val="2700"/>
              </a:lnSpc>
              <a:buClr>
                <a:schemeClr val="accent1"/>
              </a:buClr>
              <a:buFont typeface="Arial" pitchFamily="34" charset="0"/>
              <a:buChar char="•"/>
            </a:pPr>
            <a:r>
              <a:rPr lang="en-ZA" sz="1800" dirty="0">
                <a:solidFill>
                  <a:schemeClr val="tx1"/>
                </a:solidFill>
                <a:latin typeface="+mn-lt"/>
                <a:cs typeface="+mn-cs"/>
              </a:rPr>
              <a:t>Operationalise the </a:t>
            </a:r>
            <a:r>
              <a:rPr lang="en-ZA" sz="1800" b="1" dirty="0">
                <a:solidFill>
                  <a:srgbClr val="FF0000"/>
                </a:solidFill>
                <a:latin typeface="+mn-lt"/>
                <a:cs typeface="+mn-cs"/>
              </a:rPr>
              <a:t>African Open Science Platform (AOSP</a:t>
            </a:r>
            <a:r>
              <a:rPr lang="en-ZA" sz="1800" dirty="0">
                <a:solidFill>
                  <a:schemeClr val="tx1"/>
                </a:solidFill>
                <a:latin typeface="+mn-lt"/>
                <a:cs typeface="+mn-cs"/>
              </a:rPr>
              <a:t>).</a:t>
            </a:r>
          </a:p>
          <a:p>
            <a:pPr fontAlgn="t">
              <a:lnSpc>
                <a:spcPts val="2700"/>
              </a:lnSpc>
              <a:buClr>
                <a:schemeClr val="accent1"/>
              </a:buClr>
              <a:buFont typeface="Arial" pitchFamily="34" charset="0"/>
              <a:buChar char="•"/>
            </a:pPr>
            <a:r>
              <a:rPr lang="en-ZA" sz="1800" dirty="0">
                <a:solidFill>
                  <a:schemeClr val="tx1"/>
                </a:solidFill>
                <a:latin typeface="+mn-lt"/>
                <a:cs typeface="+mn-cs"/>
              </a:rPr>
              <a:t>Fully implement the </a:t>
            </a:r>
            <a:r>
              <a:rPr lang="en-ZA" sz="1800" b="1" dirty="0">
                <a:solidFill>
                  <a:srgbClr val="FF0000"/>
                </a:solidFill>
                <a:latin typeface="+mn-lt"/>
                <a:cs typeface="+mn-cs"/>
              </a:rPr>
              <a:t>Enterprise Resource Planning (ERP) system</a:t>
            </a:r>
            <a:r>
              <a:rPr lang="en-ZA" sz="1800" dirty="0">
                <a:solidFill>
                  <a:schemeClr val="tx1"/>
                </a:solidFill>
                <a:latin typeface="+mn-lt"/>
                <a:cs typeface="+mn-cs"/>
              </a:rPr>
              <a:t>. </a:t>
            </a:r>
          </a:p>
          <a:p>
            <a:pPr fontAlgn="t">
              <a:lnSpc>
                <a:spcPts val="2700"/>
              </a:lnSpc>
              <a:buClr>
                <a:schemeClr val="accent1"/>
              </a:buClr>
              <a:buFont typeface="Arial" pitchFamily="34" charset="0"/>
              <a:buChar char="•"/>
            </a:pPr>
            <a:r>
              <a:rPr lang="en-ZA" sz="1800" dirty="0">
                <a:solidFill>
                  <a:schemeClr val="tx1"/>
                </a:solidFill>
                <a:latin typeface="+mn-lt"/>
                <a:cs typeface="+mn-cs"/>
              </a:rPr>
              <a:t>Advance the </a:t>
            </a:r>
            <a:r>
              <a:rPr lang="en-ZA" sz="1800" b="1" dirty="0">
                <a:solidFill>
                  <a:srgbClr val="FF0000"/>
                </a:solidFill>
                <a:latin typeface="+mn-lt"/>
                <a:cs typeface="+mn-cs"/>
              </a:rPr>
              <a:t>Monitoring and Evaluation Framework</a:t>
            </a:r>
            <a:r>
              <a:rPr lang="en-ZA" sz="1800" dirty="0">
                <a:solidFill>
                  <a:schemeClr val="tx1"/>
                </a:solidFill>
                <a:latin typeface="+mn-lt"/>
                <a:cs typeface="+mn-cs"/>
              </a:rPr>
              <a:t>. </a:t>
            </a:r>
          </a:p>
          <a:p>
            <a:pPr fontAlgn="t">
              <a:lnSpc>
                <a:spcPts val="2700"/>
              </a:lnSpc>
              <a:buClr>
                <a:schemeClr val="accent1"/>
              </a:buClr>
              <a:buFont typeface="Arial" pitchFamily="34" charset="0"/>
              <a:buChar char="•"/>
            </a:pPr>
            <a:r>
              <a:rPr lang="en-GB" sz="1800" dirty="0">
                <a:solidFill>
                  <a:schemeClr val="tx1"/>
                </a:solidFill>
                <a:latin typeface="+mn-lt"/>
                <a:cs typeface="+mn-cs"/>
              </a:rPr>
              <a:t>Continue with the </a:t>
            </a:r>
            <a:r>
              <a:rPr lang="en-GB" sz="1800" b="1" dirty="0">
                <a:solidFill>
                  <a:srgbClr val="FF0000"/>
                </a:solidFill>
                <a:latin typeface="+mn-lt"/>
                <a:cs typeface="+mn-cs"/>
              </a:rPr>
              <a:t>Diversity Management Programme</a:t>
            </a:r>
            <a:r>
              <a:rPr lang="en-GB" sz="1800" dirty="0">
                <a:solidFill>
                  <a:schemeClr val="tx1"/>
                </a:solidFill>
                <a:latin typeface="+mn-lt"/>
                <a:cs typeface="+mn-cs"/>
              </a:rPr>
              <a:t>.</a:t>
            </a:r>
          </a:p>
          <a:p>
            <a:pPr fontAlgn="t">
              <a:lnSpc>
                <a:spcPts val="2700"/>
              </a:lnSpc>
              <a:buClr>
                <a:schemeClr val="accent1"/>
              </a:buClr>
              <a:buFont typeface="Arial" pitchFamily="34" charset="0"/>
              <a:buChar char="•"/>
            </a:pPr>
            <a:r>
              <a:rPr lang="en-GB" sz="1800" dirty="0">
                <a:solidFill>
                  <a:schemeClr val="tx1"/>
                </a:solidFill>
                <a:latin typeface="+mn-lt"/>
                <a:cs typeface="+mn-cs"/>
              </a:rPr>
              <a:t>Advance the </a:t>
            </a:r>
            <a:r>
              <a:rPr lang="en-GB" sz="1800" b="1" dirty="0">
                <a:solidFill>
                  <a:srgbClr val="FF0000"/>
                </a:solidFill>
                <a:latin typeface="+mn-lt"/>
                <a:cs typeface="+mn-cs"/>
              </a:rPr>
              <a:t>Stakeholder Engagement Strategy</a:t>
            </a:r>
            <a:r>
              <a:rPr lang="en-GB" sz="1800" dirty="0">
                <a:solidFill>
                  <a:schemeClr val="tx1"/>
                </a:solidFill>
                <a:latin typeface="+mn-lt"/>
                <a:cs typeface="+mn-cs"/>
              </a:rPr>
              <a:t>. </a:t>
            </a:r>
          </a:p>
        </p:txBody>
      </p:sp>
      <p:sp>
        <p:nvSpPr>
          <p:cNvPr id="12" name="Slide Number Placeholder 11"/>
          <p:cNvSpPr>
            <a:spLocks noGrp="1"/>
          </p:cNvSpPr>
          <p:nvPr>
            <p:ph type="sldNum" sz="quarter" idx="12"/>
          </p:nvPr>
        </p:nvSpPr>
        <p:spPr/>
        <p:txBody>
          <a:bodyPr/>
          <a:lstStyle/>
          <a:p>
            <a:fld id="{A8380127-2E4F-4720-A546-49D7111EBC0C}" type="slidenum">
              <a:rPr lang="en-US" smtClean="0"/>
              <a:pPr/>
              <a:t>16</a:t>
            </a:fld>
            <a:endParaRPr lang="en-US" dirty="0"/>
          </a:p>
        </p:txBody>
      </p:sp>
    </p:spTree>
    <p:extLst>
      <p:ext uri="{BB962C8B-B14F-4D97-AF65-F5344CB8AC3E}">
        <p14:creationId xmlns:p14="http://schemas.microsoft.com/office/powerpoint/2010/main" xmlns="" val="2511586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2399" y="228600"/>
            <a:ext cx="9592733" cy="372533"/>
          </a:xfrm>
        </p:spPr>
        <p:txBody>
          <a:bodyPr>
            <a:noAutofit/>
          </a:bodyPr>
          <a:lstStyle/>
          <a:p>
            <a:pPr algn="ctr"/>
            <a:r>
              <a:rPr lang="en-US" sz="3000" dirty="0"/>
              <a:t>Programme 2: Science Engagement</a:t>
            </a:r>
            <a:br>
              <a:rPr lang="en-US" sz="3000" dirty="0"/>
            </a:br>
            <a:r>
              <a:rPr lang="en-US" sz="2400" dirty="0">
                <a:solidFill>
                  <a:srgbClr val="FF0000"/>
                </a:solidFill>
              </a:rPr>
              <a:t>Indicators and Targets </a:t>
            </a:r>
          </a:p>
        </p:txBody>
      </p:sp>
      <p:graphicFrame>
        <p:nvGraphicFramePr>
          <p:cNvPr id="2" name="Table 1"/>
          <p:cNvGraphicFramePr>
            <a:graphicFrameLocks noGrp="1"/>
          </p:cNvGraphicFramePr>
          <p:nvPr>
            <p:extLst>
              <p:ext uri="{D42A27DB-BD31-4B8C-83A1-F6EECF244321}">
                <p14:modId xmlns:p14="http://schemas.microsoft.com/office/powerpoint/2010/main" xmlns="" val="4236867299"/>
              </p:ext>
            </p:extLst>
          </p:nvPr>
        </p:nvGraphicFramePr>
        <p:xfrm>
          <a:off x="207472" y="1332752"/>
          <a:ext cx="9482585" cy="4474055"/>
        </p:xfrm>
        <a:graphic>
          <a:graphicData uri="http://schemas.openxmlformats.org/drawingml/2006/table">
            <a:tbl>
              <a:tblPr firstRow="1" firstCol="1" bandRow="1">
                <a:tableStyleId>{7DF18680-E054-41AD-8BC1-D1AEF772440D}</a:tableStyleId>
              </a:tblPr>
              <a:tblGrid>
                <a:gridCol w="2209047">
                  <a:extLst>
                    <a:ext uri="{9D8B030D-6E8A-4147-A177-3AD203B41FA5}">
                      <a16:colId xmlns:a16="http://schemas.microsoft.com/office/drawing/2014/main" xmlns="" val="20000"/>
                    </a:ext>
                  </a:extLst>
                </a:gridCol>
                <a:gridCol w="2722196">
                  <a:extLst>
                    <a:ext uri="{9D8B030D-6E8A-4147-A177-3AD203B41FA5}">
                      <a16:colId xmlns:a16="http://schemas.microsoft.com/office/drawing/2014/main" xmlns="" val="20001"/>
                    </a:ext>
                  </a:extLst>
                </a:gridCol>
                <a:gridCol w="835816">
                  <a:extLst>
                    <a:ext uri="{9D8B030D-6E8A-4147-A177-3AD203B41FA5}">
                      <a16:colId xmlns:a16="http://schemas.microsoft.com/office/drawing/2014/main" xmlns="" val="20002"/>
                    </a:ext>
                  </a:extLst>
                </a:gridCol>
                <a:gridCol w="682088">
                  <a:extLst>
                    <a:ext uri="{9D8B030D-6E8A-4147-A177-3AD203B41FA5}">
                      <a16:colId xmlns:a16="http://schemas.microsoft.com/office/drawing/2014/main" xmlns="" val="20003"/>
                    </a:ext>
                  </a:extLst>
                </a:gridCol>
                <a:gridCol w="740664">
                  <a:extLst>
                    <a:ext uri="{9D8B030D-6E8A-4147-A177-3AD203B41FA5}">
                      <a16:colId xmlns:a16="http://schemas.microsoft.com/office/drawing/2014/main" xmlns="" val="20004"/>
                    </a:ext>
                  </a:extLst>
                </a:gridCol>
                <a:gridCol w="685800">
                  <a:extLst>
                    <a:ext uri="{9D8B030D-6E8A-4147-A177-3AD203B41FA5}">
                      <a16:colId xmlns:a16="http://schemas.microsoft.com/office/drawing/2014/main" xmlns="" val="20005"/>
                    </a:ext>
                  </a:extLst>
                </a:gridCol>
                <a:gridCol w="868680">
                  <a:extLst>
                    <a:ext uri="{9D8B030D-6E8A-4147-A177-3AD203B41FA5}">
                      <a16:colId xmlns:a16="http://schemas.microsoft.com/office/drawing/2014/main" xmlns="" val="20006"/>
                    </a:ext>
                  </a:extLst>
                </a:gridCol>
                <a:gridCol w="738294">
                  <a:extLst>
                    <a:ext uri="{9D8B030D-6E8A-4147-A177-3AD203B41FA5}">
                      <a16:colId xmlns:a16="http://schemas.microsoft.com/office/drawing/2014/main" xmlns="" val="20007"/>
                    </a:ext>
                  </a:extLst>
                </a:gridCol>
              </a:tblGrid>
              <a:tr h="431264">
                <a:tc rowSpan="2">
                  <a:txBody>
                    <a:bodyPr/>
                    <a:lstStyle/>
                    <a:p>
                      <a:pPr marL="0" marR="0" algn="ctr">
                        <a:lnSpc>
                          <a:spcPct val="115000"/>
                        </a:lnSpc>
                        <a:spcBef>
                          <a:spcPts val="0"/>
                        </a:spcBef>
                        <a:spcAft>
                          <a:spcPts val="0"/>
                        </a:spcAft>
                      </a:pPr>
                      <a:r>
                        <a:rPr lang="en-ZA" sz="1100" dirty="0">
                          <a:effectLst/>
                          <a:latin typeface="+mn-lt"/>
                        </a:rPr>
                        <a:t>Output/</a:t>
                      </a:r>
                      <a:endParaRPr lang="en-US" sz="1100" dirty="0">
                        <a:effectLst/>
                        <a:latin typeface="+mn-lt"/>
                        <a:ea typeface="Calibri" panose="020F0502020204030204" pitchFamily="34" charset="0"/>
                        <a:cs typeface="Times New Roman" panose="02020603050405020304" pitchFamily="18" charset="0"/>
                      </a:endParaRPr>
                    </a:p>
                  </a:txBody>
                  <a:tcPr marL="57711" marR="57711" marT="0" marB="0" anchor="ctr"/>
                </a:tc>
                <a:tc rowSpan="2">
                  <a:txBody>
                    <a:bodyPr/>
                    <a:lstStyle/>
                    <a:p>
                      <a:pPr marL="0" marR="0" algn="ctr">
                        <a:lnSpc>
                          <a:spcPct val="115000"/>
                        </a:lnSpc>
                        <a:spcBef>
                          <a:spcPts val="0"/>
                        </a:spcBef>
                        <a:spcAft>
                          <a:spcPts val="0"/>
                        </a:spcAft>
                      </a:pPr>
                      <a:r>
                        <a:rPr lang="en-ZA" sz="1100" dirty="0">
                          <a:effectLst/>
                          <a:latin typeface="+mn-lt"/>
                        </a:rPr>
                        <a:t>Indicators</a:t>
                      </a:r>
                      <a:endParaRPr lang="en-US" sz="1100" dirty="0">
                        <a:effectLst/>
                        <a:latin typeface="+mn-lt"/>
                        <a:ea typeface="Calibri" panose="020F0502020204030204" pitchFamily="34" charset="0"/>
                        <a:cs typeface="Times New Roman" panose="02020603050405020304" pitchFamily="18" charset="0"/>
                      </a:endParaRPr>
                    </a:p>
                  </a:txBody>
                  <a:tcPr marL="57711" marR="57711" marT="0" marB="0" anchor="ctr"/>
                </a:tc>
                <a:tc gridSpan="2">
                  <a:txBody>
                    <a:bodyPr/>
                    <a:lstStyle/>
                    <a:p>
                      <a:pPr marL="0" marR="0" algn="ctr">
                        <a:lnSpc>
                          <a:spcPct val="115000"/>
                        </a:lnSpc>
                        <a:spcBef>
                          <a:spcPts val="0"/>
                        </a:spcBef>
                        <a:spcAft>
                          <a:spcPts val="0"/>
                        </a:spcAft>
                      </a:pPr>
                      <a:r>
                        <a:rPr lang="en-US" sz="1100" dirty="0">
                          <a:effectLst/>
                        </a:rPr>
                        <a:t>Audited Actual Performance</a:t>
                      </a:r>
                      <a:endParaRPr lang="en-US" sz="1100" dirty="0">
                        <a:effectLst/>
                        <a:latin typeface="+mj-lt"/>
                        <a:ea typeface="Calibri" panose="020F0502020204030204" pitchFamily="34" charset="0"/>
                        <a:cs typeface="Times New Roman" panose="02020603050405020304" pitchFamily="18" charset="0"/>
                      </a:endParaRPr>
                    </a:p>
                  </a:txBody>
                  <a:tcPr marL="57711" marR="57711" marT="0" marB="0"/>
                </a:tc>
                <a:tc hMerge="1">
                  <a:txBody>
                    <a:bodyPr/>
                    <a:lstStyle/>
                    <a:p>
                      <a:endParaRPr lang="en-US"/>
                    </a:p>
                  </a:txBody>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ZA" sz="1100" dirty="0">
                          <a:effectLst/>
                        </a:rPr>
                        <a:t>Estimate </a:t>
                      </a:r>
                      <a:endParaRPr lang="en-US" sz="1100" dirty="0">
                        <a:effectLst/>
                      </a:endParaRPr>
                    </a:p>
                    <a:p>
                      <a:pPr marL="0" marR="0" algn="ctr">
                        <a:lnSpc>
                          <a:spcPct val="115000"/>
                        </a:lnSpc>
                        <a:spcBef>
                          <a:spcPts val="0"/>
                        </a:spcBef>
                        <a:spcAft>
                          <a:spcPts val="0"/>
                        </a:spcAft>
                      </a:pPr>
                      <a:endParaRPr lang="en-US" sz="1100" b="1" dirty="0">
                        <a:solidFill>
                          <a:schemeClr val="bg1"/>
                        </a:solidFill>
                        <a:effectLst/>
                        <a:latin typeface="+mj-lt"/>
                        <a:ea typeface="Calibri" panose="020F0502020204030204" pitchFamily="34" charset="0"/>
                        <a:cs typeface="Times New Roman" panose="02020603050405020304" pitchFamily="18" charset="0"/>
                      </a:endParaRPr>
                    </a:p>
                  </a:txBody>
                  <a:tcPr marL="57711" marR="57711" marT="0" marB="0"/>
                </a:tc>
                <a:tc gridSpan="3">
                  <a:txBody>
                    <a:bodyPr/>
                    <a:lstStyle/>
                    <a:p>
                      <a:pPr marL="0" marR="0" algn="ctr">
                        <a:lnSpc>
                          <a:spcPct val="115000"/>
                        </a:lnSpc>
                        <a:spcBef>
                          <a:spcPts val="0"/>
                        </a:spcBef>
                        <a:spcAft>
                          <a:spcPts val="0"/>
                        </a:spcAft>
                      </a:pPr>
                      <a:r>
                        <a:rPr lang="en-ZA" sz="1100" dirty="0">
                          <a:effectLst/>
                        </a:rPr>
                        <a:t>Annual Targets</a:t>
                      </a:r>
                      <a:endParaRPr lang="en-US" sz="1100" dirty="0">
                        <a:effectLst/>
                        <a:latin typeface="+mj-l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ZA" sz="1100" dirty="0">
                          <a:effectLst/>
                        </a:rPr>
                        <a:t>MTEF Period</a:t>
                      </a:r>
                      <a:endParaRPr lang="en-US" sz="1100" b="1" dirty="0">
                        <a:solidFill>
                          <a:schemeClr val="bg1"/>
                        </a:solidFill>
                        <a:effectLst/>
                        <a:latin typeface="+mj-lt"/>
                        <a:ea typeface="Calibri" panose="020F0502020204030204" pitchFamily="34" charset="0"/>
                        <a:cs typeface="Times New Roman" panose="02020603050405020304" pitchFamily="18" charset="0"/>
                      </a:endParaRPr>
                    </a:p>
                  </a:txBody>
                  <a:tcPr marL="57711" marR="5771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57285">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100" b="1" dirty="0">
                          <a:effectLst/>
                          <a:latin typeface="+mn-lt"/>
                        </a:rPr>
                        <a:t>2018/19</a:t>
                      </a:r>
                      <a:endParaRPr lang="en-US" sz="1100" b="1" dirty="0">
                        <a:solidFill>
                          <a:schemeClr val="bg1"/>
                        </a:solidFill>
                        <a:effectLst/>
                        <a:latin typeface="+mn-lt"/>
                        <a:ea typeface="Calibri" panose="020F0502020204030204" pitchFamily="34" charset="0"/>
                        <a:cs typeface="Times New Roman" panose="02020603050405020304" pitchFamily="18" charset="0"/>
                      </a:endParaRPr>
                    </a:p>
                  </a:txBody>
                  <a:tcPr marL="57711" marR="57711"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ZA" sz="1100" b="1" dirty="0">
                          <a:effectLst/>
                          <a:latin typeface="+mn-lt"/>
                        </a:rPr>
                        <a:t>2019/20</a:t>
                      </a:r>
                      <a:endParaRPr lang="en-US" sz="1100" b="1" dirty="0">
                        <a:effectLst/>
                        <a:latin typeface="+mn-lt"/>
                      </a:endParaRPr>
                    </a:p>
                    <a:p>
                      <a:pPr marL="0" marR="0" algn="ctr">
                        <a:lnSpc>
                          <a:spcPct val="115000"/>
                        </a:lnSpc>
                        <a:spcBef>
                          <a:spcPts val="0"/>
                        </a:spcBef>
                        <a:spcAft>
                          <a:spcPts val="0"/>
                        </a:spcAft>
                      </a:pPr>
                      <a:endParaRPr lang="en-US" sz="1100" b="1" dirty="0">
                        <a:solidFill>
                          <a:schemeClr val="bg1"/>
                        </a:solidFill>
                        <a:effectLst/>
                        <a:latin typeface="+mn-lt"/>
                        <a:ea typeface="Calibri" panose="020F0502020204030204" pitchFamily="34" charset="0"/>
                        <a:cs typeface="Times New Roman" panose="02020603050405020304" pitchFamily="18" charset="0"/>
                      </a:endParaRPr>
                    </a:p>
                  </a:txBody>
                  <a:tcPr marL="57711" marR="57711"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ZA" sz="1100" b="1" dirty="0">
                          <a:effectLst/>
                          <a:latin typeface="+mn-lt"/>
                        </a:rPr>
                        <a:t>2020/21</a:t>
                      </a:r>
                      <a:endParaRPr lang="en-US" sz="1100" b="1" dirty="0">
                        <a:effectLst/>
                        <a:latin typeface="+mn-lt"/>
                      </a:endParaRPr>
                    </a:p>
                    <a:p>
                      <a:pPr marL="0" marR="0" algn="ctr">
                        <a:lnSpc>
                          <a:spcPct val="115000"/>
                        </a:lnSpc>
                        <a:spcBef>
                          <a:spcPts val="0"/>
                        </a:spcBef>
                        <a:spcAft>
                          <a:spcPts val="0"/>
                        </a:spcAft>
                      </a:pPr>
                      <a:endParaRPr lang="en-US" sz="1100" b="1" dirty="0">
                        <a:solidFill>
                          <a:schemeClr val="bg1"/>
                        </a:solidFill>
                        <a:effectLst/>
                        <a:latin typeface="+mn-lt"/>
                        <a:ea typeface="Calibri" panose="020F0502020204030204" pitchFamily="34" charset="0"/>
                        <a:cs typeface="Times New Roman" panose="02020603050405020304" pitchFamily="18" charset="0"/>
                      </a:endParaRPr>
                    </a:p>
                  </a:txBody>
                  <a:tcPr marL="57711" marR="57711" marT="0" marB="0"/>
                </a:tc>
                <a:tc>
                  <a:txBody>
                    <a:bodyPr/>
                    <a:lstStyle/>
                    <a:p>
                      <a:pPr marL="0" marR="0" algn="ctr">
                        <a:lnSpc>
                          <a:spcPct val="115000"/>
                        </a:lnSpc>
                        <a:spcBef>
                          <a:spcPts val="0"/>
                        </a:spcBef>
                        <a:spcAft>
                          <a:spcPts val="0"/>
                        </a:spcAft>
                      </a:pPr>
                      <a:r>
                        <a:rPr lang="en-ZA" sz="1100" b="1" dirty="0">
                          <a:effectLst/>
                          <a:latin typeface="+mn-lt"/>
                        </a:rPr>
                        <a:t>2021/22</a:t>
                      </a:r>
                      <a:endParaRPr lang="en-US" sz="1100" b="1" dirty="0">
                        <a:solidFill>
                          <a:schemeClr val="bg1"/>
                        </a:solidFill>
                        <a:effectLst/>
                        <a:latin typeface="+mn-lt"/>
                        <a:ea typeface="Calibri" panose="020F0502020204030204" pitchFamily="34" charset="0"/>
                        <a:cs typeface="Times New Roman" panose="02020603050405020304" pitchFamily="18" charset="0"/>
                      </a:endParaRPr>
                    </a:p>
                  </a:txBody>
                  <a:tcPr marL="57711" marR="57711" marT="0" marB="0"/>
                </a:tc>
                <a:tc>
                  <a:txBody>
                    <a:bodyPr/>
                    <a:lstStyle/>
                    <a:p>
                      <a:pPr marL="0" marR="0" algn="ctr">
                        <a:lnSpc>
                          <a:spcPct val="115000"/>
                        </a:lnSpc>
                        <a:spcBef>
                          <a:spcPts val="0"/>
                        </a:spcBef>
                        <a:spcAft>
                          <a:spcPts val="0"/>
                        </a:spcAft>
                      </a:pPr>
                      <a:r>
                        <a:rPr lang="en-ZA" sz="1100" b="1" dirty="0">
                          <a:effectLst/>
                          <a:latin typeface="+mn-lt"/>
                        </a:rPr>
                        <a:t>2022/23</a:t>
                      </a:r>
                      <a:endParaRPr lang="en-US" sz="1100" b="1" dirty="0">
                        <a:solidFill>
                          <a:schemeClr val="bg1"/>
                        </a:solidFill>
                        <a:effectLst/>
                        <a:latin typeface="+mn-lt"/>
                        <a:ea typeface="Calibri" panose="020F0502020204030204" pitchFamily="34" charset="0"/>
                        <a:cs typeface="Times New Roman" panose="02020603050405020304" pitchFamily="18" charset="0"/>
                      </a:endParaRPr>
                    </a:p>
                  </a:txBody>
                  <a:tcPr marL="57711" marR="57711" marT="0" marB="0"/>
                </a:tc>
                <a:tc>
                  <a:txBody>
                    <a:bodyPr/>
                    <a:lstStyle/>
                    <a:p>
                      <a:pPr marL="0" marR="0" algn="ctr">
                        <a:lnSpc>
                          <a:spcPct val="115000"/>
                        </a:lnSpc>
                        <a:spcBef>
                          <a:spcPts val="0"/>
                        </a:spcBef>
                        <a:spcAft>
                          <a:spcPts val="0"/>
                        </a:spcAft>
                      </a:pPr>
                      <a:r>
                        <a:rPr lang="en-ZA" sz="1100" b="1" dirty="0">
                          <a:effectLst/>
                          <a:latin typeface="+mn-lt"/>
                        </a:rPr>
                        <a:t>2023/24</a:t>
                      </a:r>
                      <a:endParaRPr lang="en-US" sz="1100" b="1" dirty="0">
                        <a:solidFill>
                          <a:schemeClr val="bg1"/>
                        </a:solidFill>
                        <a:effectLst/>
                        <a:latin typeface="+mn-lt"/>
                        <a:ea typeface="Calibri" panose="020F0502020204030204" pitchFamily="34" charset="0"/>
                        <a:cs typeface="Times New Roman" panose="02020603050405020304" pitchFamily="18" charset="0"/>
                      </a:endParaRPr>
                    </a:p>
                  </a:txBody>
                  <a:tcPr marL="57711" marR="57711" marT="0" marB="0"/>
                </a:tc>
                <a:extLst>
                  <a:ext uri="{0D108BD9-81ED-4DB2-BD59-A6C34878D82A}">
                    <a16:rowId xmlns:a16="http://schemas.microsoft.com/office/drawing/2014/main" xmlns="" val="10001"/>
                  </a:ext>
                </a:extLst>
              </a:tr>
              <a:tr h="893212">
                <a:tc>
                  <a:txBody>
                    <a:bodyPr/>
                    <a:lstStyle/>
                    <a:p>
                      <a:pPr marL="0" marR="0" algn="ctr" defTabSz="914400" rtl="0" eaLnBrk="1" latinLnBrk="0" hangingPunct="1">
                        <a:lnSpc>
                          <a:spcPct val="115000"/>
                        </a:lnSpc>
                        <a:spcBef>
                          <a:spcPts val="0"/>
                        </a:spcBef>
                        <a:spcAft>
                          <a:spcPts val="0"/>
                        </a:spcAft>
                      </a:pPr>
                      <a:r>
                        <a:rPr lang="en-ZA" sz="1100" b="1" kern="1200" dirty="0">
                          <a:solidFill>
                            <a:schemeClr val="lt1"/>
                          </a:solidFill>
                          <a:effectLst/>
                          <a:latin typeface="+mn-lt"/>
                          <a:ea typeface="+mn-ea"/>
                          <a:cs typeface="+mn-cs"/>
                        </a:rPr>
                        <a:t>Support of the development of STEMI education </a:t>
                      </a:r>
                    </a:p>
                  </a:txBody>
                  <a:tcPr marL="68580" marR="68580" marT="0" marB="0" anchor="ctr"/>
                </a:tc>
                <a:tc>
                  <a:txBody>
                    <a:bodyPr/>
                    <a:lstStyle/>
                    <a:p>
                      <a:pPr marL="0" marR="0" algn="l" defTabSz="914400" rtl="0" eaLnBrk="1" latinLnBrk="0" hangingPunct="1">
                        <a:lnSpc>
                          <a:spcPct val="115000"/>
                        </a:lnSpc>
                        <a:spcBef>
                          <a:spcPts val="0"/>
                        </a:spcBef>
                        <a:spcAft>
                          <a:spcPts val="0"/>
                        </a:spcAft>
                      </a:pPr>
                      <a:r>
                        <a:rPr lang="en-ZA" sz="1100" b="1" kern="1200" dirty="0">
                          <a:solidFill>
                            <a:schemeClr val="dk1"/>
                          </a:solidFill>
                          <a:effectLst/>
                          <a:latin typeface="+mn-lt"/>
                          <a:ea typeface="+mn-ea"/>
                          <a:cs typeface="+mn-cs"/>
                        </a:rPr>
                        <a:t>Number of learners, educators and students reached through </a:t>
                      </a:r>
                      <a:r>
                        <a:rPr lang="en-ZA" sz="1100" b="1" kern="1200" dirty="0">
                          <a:solidFill>
                            <a:schemeClr val="dk1"/>
                          </a:solidFill>
                          <a:effectLst/>
                          <a:latin typeface="+mn-lt"/>
                          <a:ea typeface="Calibri" panose="020F0502020204030204" pitchFamily="34" charset="0"/>
                          <a:cs typeface="Times New Roman" panose="02020603050405020304" pitchFamily="18" charset="0"/>
                        </a:rPr>
                        <a:t>school/HEI</a:t>
                      </a:r>
                      <a:r>
                        <a:rPr lang="en-ZA" sz="1100" b="1" kern="1200" dirty="0">
                          <a:solidFill>
                            <a:schemeClr val="dk1"/>
                          </a:solidFill>
                          <a:effectLst/>
                          <a:latin typeface="+mn-lt"/>
                          <a:ea typeface="+mn-ea"/>
                          <a:cs typeface="+mn-cs"/>
                        </a:rPr>
                        <a:t> based initiatives (in support of the school and HEI curriculum). </a:t>
                      </a:r>
                    </a:p>
                    <a:p>
                      <a:pPr marL="0" marR="0" algn="l" defTabSz="914400" rtl="0" eaLnBrk="1" latinLnBrk="0" hangingPunct="1">
                        <a:lnSpc>
                          <a:spcPct val="115000"/>
                        </a:lnSpc>
                        <a:spcBef>
                          <a:spcPts val="0"/>
                        </a:spcBef>
                        <a:spcAft>
                          <a:spcPts val="0"/>
                        </a:spcAft>
                      </a:pPr>
                      <a:r>
                        <a:rPr lang="en-ZA" sz="1100" b="1" kern="1200" dirty="0">
                          <a:solidFill>
                            <a:schemeClr val="dk1"/>
                          </a:solidFill>
                          <a:effectLst/>
                          <a:latin typeface="+mn-lt"/>
                          <a:ea typeface="+mn-ea"/>
                          <a:cs typeface="+mn-cs"/>
                        </a:rPr>
                        <a:t> </a:t>
                      </a:r>
                    </a:p>
                  </a:txBody>
                  <a:tcPr marL="68580" marR="68580" marT="0" marB="0" anchor="ctr"/>
                </a:tc>
                <a:tc>
                  <a:txBody>
                    <a:bodyPr/>
                    <a:lstStyle/>
                    <a:p>
                      <a:pPr algn="ctr">
                        <a:lnSpc>
                          <a:spcPct val="115000"/>
                        </a:lnSpc>
                        <a:spcAft>
                          <a:spcPts val="0"/>
                        </a:spcAft>
                      </a:pPr>
                      <a:r>
                        <a:rPr lang="en-ZA" sz="1100" b="1" dirty="0">
                          <a:effectLst/>
                          <a:latin typeface="+mn-lt"/>
                          <a:ea typeface="Calibri" panose="020F0502020204030204" pitchFamily="34" charset="0"/>
                          <a:cs typeface="Calibri" panose="020F0502020204030204" pitchFamily="34" charset="0"/>
                        </a:rPr>
                        <a:t>174 081</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100" b="1" dirty="0">
                          <a:effectLst/>
                          <a:latin typeface="+mn-lt"/>
                          <a:ea typeface="Calibri" panose="020F0502020204030204" pitchFamily="34" charset="0"/>
                          <a:cs typeface="Calibri" panose="020F0502020204030204" pitchFamily="34" charset="0"/>
                        </a:rPr>
                        <a:t>226 813</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100" b="1" dirty="0">
                          <a:effectLst/>
                          <a:latin typeface="+mn-lt"/>
                          <a:ea typeface="Calibri" panose="020F0502020204030204" pitchFamily="34" charset="0"/>
                          <a:cs typeface="Calibri" panose="020F0502020204030204" pitchFamily="34" charset="0"/>
                        </a:rPr>
                        <a:t>70 000</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100" b="1" dirty="0">
                          <a:effectLst/>
                          <a:latin typeface="+mn-lt"/>
                          <a:ea typeface="Calibri" panose="020F0502020204030204" pitchFamily="34" charset="0"/>
                          <a:cs typeface="Calibri" panose="020F0502020204030204" pitchFamily="34" charset="0"/>
                        </a:rPr>
                        <a:t>31 265</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100" b="1" dirty="0">
                          <a:effectLst/>
                          <a:latin typeface="+mn-lt"/>
                          <a:ea typeface="Calibri" panose="020F0502020204030204" pitchFamily="34" charset="0"/>
                          <a:cs typeface="Calibri" panose="020F0502020204030204" pitchFamily="34" charset="0"/>
                        </a:rPr>
                        <a:t>31 265</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100" b="1" dirty="0">
                          <a:effectLst/>
                          <a:latin typeface="+mn-lt"/>
                          <a:ea typeface="Calibri" panose="020F0502020204030204" pitchFamily="34" charset="0"/>
                          <a:cs typeface="Calibri" panose="020F0502020204030204" pitchFamily="34" charset="0"/>
                        </a:rPr>
                        <a:t>31 265</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893212">
                <a:tc>
                  <a:txBody>
                    <a:bodyPr/>
                    <a:lstStyle/>
                    <a:p>
                      <a:pPr marL="0" marR="0" algn="ctr" defTabSz="914400" rtl="0" eaLnBrk="1" latinLnBrk="0" hangingPunct="1">
                        <a:lnSpc>
                          <a:spcPct val="115000"/>
                        </a:lnSpc>
                        <a:spcBef>
                          <a:spcPts val="0"/>
                        </a:spcBef>
                        <a:spcAft>
                          <a:spcPts val="0"/>
                        </a:spcAft>
                      </a:pPr>
                      <a:r>
                        <a:rPr lang="en-ZA" sz="1100" b="1" kern="1200" dirty="0">
                          <a:solidFill>
                            <a:schemeClr val="lt1"/>
                          </a:solidFill>
                          <a:effectLst/>
                          <a:latin typeface="+mn-lt"/>
                          <a:ea typeface="+mn-ea"/>
                          <a:cs typeface="+mn-cs"/>
                        </a:rPr>
                        <a:t>Support for Engaged Research</a:t>
                      </a:r>
                    </a:p>
                  </a:txBody>
                  <a:tcPr marL="68580" marR="68580" marT="0" marB="0" anchor="ctr"/>
                </a:tc>
                <a:tc>
                  <a:txBody>
                    <a:bodyPr/>
                    <a:lstStyle/>
                    <a:p>
                      <a:pPr marL="0" marR="0" algn="l" defTabSz="914400" rtl="0" eaLnBrk="1" latinLnBrk="0" hangingPunct="1">
                        <a:lnSpc>
                          <a:spcPct val="115000"/>
                        </a:lnSpc>
                        <a:spcBef>
                          <a:spcPts val="0"/>
                        </a:spcBef>
                        <a:spcAft>
                          <a:spcPts val="0"/>
                        </a:spcAft>
                      </a:pPr>
                      <a:r>
                        <a:rPr lang="en-GB" sz="1100" b="1" kern="1200" dirty="0">
                          <a:solidFill>
                            <a:schemeClr val="dk1"/>
                          </a:solidFill>
                          <a:effectLst/>
                          <a:latin typeface="+mn-lt"/>
                          <a:ea typeface="+mn-ea"/>
                          <a:cs typeface="+mn-cs"/>
                        </a:rPr>
                        <a:t>Number of NRF grant holders and National Facility scientists undertaking/supporting science engagement and engaged science. </a:t>
                      </a:r>
                    </a:p>
                    <a:p>
                      <a:pPr marL="0" marR="0" algn="l" defTabSz="914400" rtl="0" eaLnBrk="1" latinLnBrk="0" hangingPunct="1">
                        <a:lnSpc>
                          <a:spcPct val="115000"/>
                        </a:lnSpc>
                        <a:spcBef>
                          <a:spcPts val="0"/>
                        </a:spcBef>
                        <a:spcAft>
                          <a:spcPts val="0"/>
                        </a:spcAft>
                      </a:pPr>
                      <a:r>
                        <a:rPr lang="en-GB" sz="1100" b="1" kern="1200" dirty="0">
                          <a:solidFill>
                            <a:schemeClr val="dk1"/>
                          </a:solidFill>
                          <a:effectLst/>
                          <a:latin typeface="+mn-lt"/>
                          <a:ea typeface="+mn-ea"/>
                          <a:cs typeface="+mn-cs"/>
                        </a:rPr>
                        <a:t> </a:t>
                      </a:r>
                      <a:endParaRPr lang="en-ZA" sz="1100" b="1" kern="1200" dirty="0">
                        <a:solidFill>
                          <a:schemeClr val="dk1"/>
                        </a:solidFill>
                        <a:effectLst/>
                        <a:latin typeface="+mn-lt"/>
                        <a:ea typeface="+mn-ea"/>
                        <a:cs typeface="+mn-cs"/>
                      </a:endParaRPr>
                    </a:p>
                  </a:txBody>
                  <a:tcPr marL="68580" marR="68580" marT="0" marB="0" anchor="ctr"/>
                </a:tc>
                <a:tc>
                  <a:txBody>
                    <a:bodyPr/>
                    <a:lstStyle/>
                    <a:p>
                      <a:pPr algn="ctr">
                        <a:lnSpc>
                          <a:spcPct val="115000"/>
                        </a:lnSpc>
                        <a:spcAft>
                          <a:spcPts val="0"/>
                        </a:spcAft>
                      </a:pPr>
                      <a:r>
                        <a:rPr lang="en-US" sz="1100" b="1" dirty="0">
                          <a:effectLst/>
                          <a:latin typeface="+mn-lt"/>
                          <a:ea typeface="Calibri" panose="020F0502020204030204" pitchFamily="34" charset="0"/>
                          <a:cs typeface="Calibri" panose="020F0502020204030204" pitchFamily="34" charset="0"/>
                        </a:rPr>
                        <a:t>-</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100" b="1" dirty="0">
                          <a:effectLst/>
                          <a:latin typeface="+mn-lt"/>
                          <a:ea typeface="Calibri" panose="020F0502020204030204" pitchFamily="34" charset="0"/>
                          <a:cs typeface="Calibri" panose="020F0502020204030204" pitchFamily="34" charset="0"/>
                        </a:rPr>
                        <a:t>-</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100" b="1" dirty="0">
                          <a:effectLst/>
                          <a:latin typeface="+mn-lt"/>
                          <a:ea typeface="Calibri" panose="020F0502020204030204" pitchFamily="34" charset="0"/>
                          <a:cs typeface="Calibri" panose="020F0502020204030204" pitchFamily="34" charset="0"/>
                        </a:rPr>
                        <a:t>-</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5000"/>
                        </a:lnSpc>
                        <a:spcBef>
                          <a:spcPts val="300"/>
                        </a:spcBef>
                        <a:spcAft>
                          <a:spcPts val="300"/>
                        </a:spcAft>
                      </a:pPr>
                      <a:r>
                        <a:rPr lang="en-ZA" sz="1100" b="1" kern="1200" spc="5" dirty="0">
                          <a:solidFill>
                            <a:schemeClr val="tx1"/>
                          </a:solidFill>
                          <a:effectLst/>
                          <a:latin typeface="+mn-lt"/>
                          <a:ea typeface="+mn-ea"/>
                          <a:cs typeface="+mn-cs"/>
                        </a:rPr>
                        <a:t>240</a:t>
                      </a:r>
                    </a:p>
                  </a:txBody>
                  <a:tcPr marL="68580" marR="68580" marT="0" marB="0" anchor="ctr"/>
                </a:tc>
                <a:tc>
                  <a:txBody>
                    <a:bodyPr/>
                    <a:lstStyle/>
                    <a:p>
                      <a:pPr marL="0" algn="ctr" defTabSz="914400" rtl="0" eaLnBrk="1" latinLnBrk="0" hangingPunct="1">
                        <a:lnSpc>
                          <a:spcPct val="115000"/>
                        </a:lnSpc>
                        <a:spcBef>
                          <a:spcPts val="300"/>
                        </a:spcBef>
                        <a:spcAft>
                          <a:spcPts val="300"/>
                        </a:spcAft>
                      </a:pPr>
                      <a:r>
                        <a:rPr lang="en-ZA" sz="1100" b="1" kern="1200" spc="5" dirty="0">
                          <a:solidFill>
                            <a:schemeClr val="tx1"/>
                          </a:solidFill>
                          <a:effectLst/>
                          <a:latin typeface="+mn-lt"/>
                          <a:ea typeface="+mn-ea"/>
                          <a:cs typeface="+mn-cs"/>
                        </a:rPr>
                        <a:t>220</a:t>
                      </a:r>
                    </a:p>
                  </a:txBody>
                  <a:tcPr marL="68580" marR="68580" marT="0" marB="0" anchor="ctr"/>
                </a:tc>
                <a:tc>
                  <a:txBody>
                    <a:bodyPr/>
                    <a:lstStyle/>
                    <a:p>
                      <a:pPr marL="0" algn="ctr" defTabSz="914400" rtl="0" eaLnBrk="1" latinLnBrk="0" hangingPunct="1">
                        <a:lnSpc>
                          <a:spcPct val="115000"/>
                        </a:lnSpc>
                        <a:spcBef>
                          <a:spcPts val="300"/>
                        </a:spcBef>
                        <a:spcAft>
                          <a:spcPts val="300"/>
                        </a:spcAft>
                      </a:pPr>
                      <a:r>
                        <a:rPr lang="en-ZA" sz="1100" b="1" kern="1200" spc="5" dirty="0">
                          <a:solidFill>
                            <a:schemeClr val="tx1"/>
                          </a:solidFill>
                          <a:effectLst/>
                          <a:latin typeface="+mn-lt"/>
                          <a:ea typeface="+mn-ea"/>
                          <a:cs typeface="+mn-cs"/>
                        </a:rPr>
                        <a:t>250</a:t>
                      </a:r>
                    </a:p>
                  </a:txBody>
                  <a:tcPr marL="68580" marR="68580" marT="0" marB="0" anchor="ctr"/>
                </a:tc>
                <a:extLst>
                  <a:ext uri="{0D108BD9-81ED-4DB2-BD59-A6C34878D82A}">
                    <a16:rowId xmlns:a16="http://schemas.microsoft.com/office/drawing/2014/main" xmlns="" val="10003"/>
                  </a:ext>
                </a:extLst>
              </a:tr>
              <a:tr h="963821">
                <a:tc>
                  <a:txBody>
                    <a:bodyPr/>
                    <a:lstStyle/>
                    <a:p>
                      <a:pPr marL="0" marR="0" algn="ctr" defTabSz="914400" rtl="0" eaLnBrk="1" latinLnBrk="0" hangingPunct="1">
                        <a:lnSpc>
                          <a:spcPct val="115000"/>
                        </a:lnSpc>
                        <a:spcBef>
                          <a:spcPts val="0"/>
                        </a:spcBef>
                        <a:spcAft>
                          <a:spcPts val="0"/>
                        </a:spcAft>
                      </a:pPr>
                      <a:r>
                        <a:rPr lang="en-ZA" sz="1100" b="1" kern="1200" dirty="0">
                          <a:solidFill>
                            <a:schemeClr val="lt1"/>
                          </a:solidFill>
                          <a:effectLst/>
                          <a:latin typeface="+mn-lt"/>
                          <a:ea typeface="+mn-ea"/>
                          <a:cs typeface="+mn-cs"/>
                        </a:rPr>
                        <a:t>Enabling public access to research and science engagement infrastructure</a:t>
                      </a:r>
                    </a:p>
                  </a:txBody>
                  <a:tcPr marL="68580" marR="68580" marT="0" marB="0" anchor="ctr"/>
                </a:tc>
                <a:tc>
                  <a:txBody>
                    <a:bodyPr/>
                    <a:lstStyle/>
                    <a:p>
                      <a:pPr marL="0" algn="l" defTabSz="914400" rtl="0" eaLnBrk="1" latinLnBrk="0" hangingPunct="1">
                        <a:lnSpc>
                          <a:spcPct val="115000"/>
                        </a:lnSpc>
                        <a:spcBef>
                          <a:spcPts val="300"/>
                        </a:spcBef>
                        <a:spcAft>
                          <a:spcPts val="300"/>
                        </a:spcAft>
                      </a:pPr>
                      <a:r>
                        <a:rPr lang="en-GB" sz="1100" b="1" kern="1200" spc="5" dirty="0">
                          <a:solidFill>
                            <a:schemeClr val="tx1"/>
                          </a:solidFill>
                          <a:effectLst/>
                          <a:latin typeface="+mn-lt"/>
                          <a:ea typeface="+mn-ea"/>
                          <a:cs typeface="+mn-cs"/>
                        </a:rPr>
                        <a:t>Number of NRF supported public Science Engagement interventions at research and science engagement infrastructure across the NSI.</a:t>
                      </a:r>
                    </a:p>
                    <a:p>
                      <a:pPr marL="0" algn="l" defTabSz="914400" rtl="0" eaLnBrk="1" latinLnBrk="0" hangingPunct="1">
                        <a:lnSpc>
                          <a:spcPct val="115000"/>
                        </a:lnSpc>
                        <a:spcBef>
                          <a:spcPts val="300"/>
                        </a:spcBef>
                        <a:spcAft>
                          <a:spcPts val="300"/>
                        </a:spcAft>
                      </a:pPr>
                      <a:endParaRPr lang="en-ZA" sz="1100" b="1" kern="1200" spc="5" dirty="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Bef>
                          <a:spcPts val="300"/>
                        </a:spcBef>
                        <a:spcAft>
                          <a:spcPts val="300"/>
                        </a:spcAft>
                      </a:pPr>
                      <a:r>
                        <a:rPr lang="en-ZA" sz="1100" b="1" kern="1200" spc="5" dirty="0">
                          <a:solidFill>
                            <a:schemeClr val="tx1"/>
                          </a:solidFill>
                          <a:effectLst/>
                          <a:latin typeface="+mn-lt"/>
                          <a:ea typeface="+mn-ea"/>
                          <a:cs typeface="+mn-cs"/>
                        </a:rPr>
                        <a:t>15</a:t>
                      </a:r>
                    </a:p>
                  </a:txBody>
                  <a:tcPr marL="68580" marR="68580" marT="0" marB="0" anchor="ctr"/>
                </a:tc>
                <a:tc>
                  <a:txBody>
                    <a:bodyPr/>
                    <a:lstStyle/>
                    <a:p>
                      <a:pPr marL="0" algn="ctr" defTabSz="914400" rtl="0" eaLnBrk="1" latinLnBrk="0" hangingPunct="1">
                        <a:lnSpc>
                          <a:spcPct val="115000"/>
                        </a:lnSpc>
                        <a:spcBef>
                          <a:spcPts val="300"/>
                        </a:spcBef>
                        <a:spcAft>
                          <a:spcPts val="300"/>
                        </a:spcAft>
                      </a:pPr>
                      <a:r>
                        <a:rPr lang="en-ZA" sz="1100" b="1" kern="1200" spc="5" dirty="0">
                          <a:solidFill>
                            <a:schemeClr val="tx1"/>
                          </a:solidFill>
                          <a:effectLst/>
                          <a:latin typeface="+mn-lt"/>
                          <a:ea typeface="+mn-ea"/>
                          <a:cs typeface="+mn-cs"/>
                        </a:rPr>
                        <a:t>19</a:t>
                      </a:r>
                    </a:p>
                  </a:txBody>
                  <a:tcPr marL="68580" marR="68580" marT="0" marB="0" anchor="ctr"/>
                </a:tc>
                <a:tc>
                  <a:txBody>
                    <a:bodyPr/>
                    <a:lstStyle/>
                    <a:p>
                      <a:pPr marL="0" algn="ctr" defTabSz="914400" rtl="0" eaLnBrk="1" latinLnBrk="0" hangingPunct="1">
                        <a:lnSpc>
                          <a:spcPct val="115000"/>
                        </a:lnSpc>
                        <a:spcBef>
                          <a:spcPts val="300"/>
                        </a:spcBef>
                        <a:spcAft>
                          <a:spcPts val="300"/>
                        </a:spcAft>
                      </a:pPr>
                      <a:r>
                        <a:rPr lang="en-ZA" sz="1100" b="1" kern="1200" spc="5" dirty="0">
                          <a:solidFill>
                            <a:schemeClr val="tx1"/>
                          </a:solidFill>
                          <a:effectLst/>
                          <a:latin typeface="+mn-lt"/>
                          <a:ea typeface="+mn-ea"/>
                          <a:cs typeface="+mn-cs"/>
                        </a:rPr>
                        <a:t>9</a:t>
                      </a:r>
                    </a:p>
                  </a:txBody>
                  <a:tcPr marL="68580" marR="68580" marT="0" marB="0" anchor="ctr"/>
                </a:tc>
                <a:tc>
                  <a:txBody>
                    <a:bodyPr/>
                    <a:lstStyle/>
                    <a:p>
                      <a:pPr marL="0" algn="ctr" defTabSz="914400" rtl="0" eaLnBrk="1" latinLnBrk="0" hangingPunct="1">
                        <a:lnSpc>
                          <a:spcPct val="115000"/>
                        </a:lnSpc>
                        <a:spcBef>
                          <a:spcPts val="300"/>
                        </a:spcBef>
                        <a:spcAft>
                          <a:spcPts val="300"/>
                        </a:spcAft>
                      </a:pPr>
                      <a:r>
                        <a:rPr lang="en-ZA" sz="1100" b="1" kern="1200" spc="5" dirty="0">
                          <a:solidFill>
                            <a:schemeClr val="tx1"/>
                          </a:solidFill>
                          <a:effectLst/>
                          <a:latin typeface="+mn-lt"/>
                          <a:ea typeface="+mn-ea"/>
                          <a:cs typeface="+mn-cs"/>
                        </a:rPr>
                        <a:t>10</a:t>
                      </a:r>
                    </a:p>
                  </a:txBody>
                  <a:tcPr marL="68580" marR="68580" marT="0" marB="0" anchor="ctr"/>
                </a:tc>
                <a:tc>
                  <a:txBody>
                    <a:bodyPr/>
                    <a:lstStyle/>
                    <a:p>
                      <a:pPr marL="0" algn="ctr" defTabSz="914400" rtl="0" eaLnBrk="1" latinLnBrk="0" hangingPunct="1">
                        <a:lnSpc>
                          <a:spcPct val="115000"/>
                        </a:lnSpc>
                        <a:spcBef>
                          <a:spcPts val="300"/>
                        </a:spcBef>
                        <a:spcAft>
                          <a:spcPts val="300"/>
                        </a:spcAft>
                      </a:pPr>
                      <a:r>
                        <a:rPr lang="en-ZA" sz="1100" b="1" kern="1200" spc="5" dirty="0">
                          <a:solidFill>
                            <a:schemeClr val="tx1"/>
                          </a:solidFill>
                          <a:effectLst/>
                          <a:latin typeface="+mn-lt"/>
                          <a:ea typeface="+mn-ea"/>
                          <a:cs typeface="+mn-cs"/>
                        </a:rPr>
                        <a:t>10</a:t>
                      </a:r>
                    </a:p>
                  </a:txBody>
                  <a:tcPr marL="68580" marR="68580" marT="0" marB="0" anchor="ctr"/>
                </a:tc>
                <a:tc>
                  <a:txBody>
                    <a:bodyPr/>
                    <a:lstStyle/>
                    <a:p>
                      <a:pPr marL="0" algn="ctr" defTabSz="914400" rtl="0" eaLnBrk="1" latinLnBrk="0" hangingPunct="1">
                        <a:lnSpc>
                          <a:spcPct val="115000"/>
                        </a:lnSpc>
                        <a:spcBef>
                          <a:spcPts val="300"/>
                        </a:spcBef>
                        <a:spcAft>
                          <a:spcPts val="300"/>
                        </a:spcAft>
                      </a:pPr>
                      <a:r>
                        <a:rPr lang="en-ZA" sz="1100" b="1" kern="1200" spc="5" dirty="0">
                          <a:solidFill>
                            <a:schemeClr val="tx1"/>
                          </a:solidFill>
                          <a:effectLst/>
                          <a:latin typeface="+mn-lt"/>
                          <a:ea typeface="+mn-ea"/>
                          <a:cs typeface="+mn-cs"/>
                        </a:rPr>
                        <a:t>10</a:t>
                      </a:r>
                    </a:p>
                  </a:txBody>
                  <a:tcPr marL="68580" marR="68580" marT="0" marB="0" anchor="ctr"/>
                </a:tc>
                <a:extLst>
                  <a:ext uri="{0D108BD9-81ED-4DB2-BD59-A6C34878D82A}">
                    <a16:rowId xmlns:a16="http://schemas.microsoft.com/office/drawing/2014/main" xmlns="" val="10004"/>
                  </a:ext>
                </a:extLst>
              </a:tr>
              <a:tr h="714569">
                <a:tc>
                  <a:txBody>
                    <a:bodyPr/>
                    <a:lstStyle/>
                    <a:p>
                      <a:pPr marL="0" marR="0" algn="ctr" defTabSz="914400" rtl="0" eaLnBrk="1" latinLnBrk="0" hangingPunct="1">
                        <a:lnSpc>
                          <a:spcPct val="115000"/>
                        </a:lnSpc>
                        <a:spcBef>
                          <a:spcPts val="0"/>
                        </a:spcBef>
                        <a:spcAft>
                          <a:spcPts val="0"/>
                        </a:spcAft>
                      </a:pPr>
                      <a:r>
                        <a:rPr lang="en-ZA" sz="1100" b="1" kern="1200" dirty="0">
                          <a:solidFill>
                            <a:schemeClr val="lt1"/>
                          </a:solidFill>
                          <a:effectLst/>
                          <a:latin typeface="+mn-lt"/>
                          <a:ea typeface="+mn-ea"/>
                          <a:cs typeface="+mn-cs"/>
                        </a:rPr>
                        <a:t>Building science engagement capacity and capability</a:t>
                      </a:r>
                    </a:p>
                  </a:txBody>
                  <a:tcPr marL="68580" marR="68580" marT="0" marB="0" anchor="ctr"/>
                </a:tc>
                <a:tc>
                  <a:txBody>
                    <a:bodyPr/>
                    <a:lstStyle/>
                    <a:p>
                      <a:pPr marL="0" marR="0" algn="l" defTabSz="914400" rtl="0" eaLnBrk="1" latinLnBrk="0" hangingPunct="1">
                        <a:lnSpc>
                          <a:spcPct val="115000"/>
                        </a:lnSpc>
                        <a:spcBef>
                          <a:spcPts val="0"/>
                        </a:spcBef>
                        <a:spcAft>
                          <a:spcPts val="0"/>
                        </a:spcAft>
                      </a:pPr>
                      <a:r>
                        <a:rPr lang="en-ZA" sz="1100" b="1" kern="1200" dirty="0">
                          <a:solidFill>
                            <a:schemeClr val="dk1"/>
                          </a:solidFill>
                          <a:effectLst/>
                          <a:latin typeface="+mn-lt"/>
                          <a:ea typeface="+mn-ea"/>
                          <a:cs typeface="+mn-cs"/>
                        </a:rPr>
                        <a:t>Number of scientist/journalists that use indigenous languages in science communication. </a:t>
                      </a:r>
                    </a:p>
                    <a:p>
                      <a:pPr marL="0" marR="0" algn="l" defTabSz="914400" rtl="0" eaLnBrk="1" latinLnBrk="0" hangingPunct="1">
                        <a:lnSpc>
                          <a:spcPct val="115000"/>
                        </a:lnSpc>
                        <a:spcBef>
                          <a:spcPts val="0"/>
                        </a:spcBef>
                        <a:spcAft>
                          <a:spcPts val="0"/>
                        </a:spcAft>
                      </a:pPr>
                      <a:endParaRPr lang="en-ZA" sz="1100" b="1" kern="1200" dirty="0">
                        <a:solidFill>
                          <a:schemeClr val="dk1"/>
                        </a:solidFill>
                        <a:effectLst/>
                        <a:latin typeface="+mn-lt"/>
                        <a:ea typeface="+mn-ea"/>
                        <a:cs typeface="+mn-cs"/>
                      </a:endParaRPr>
                    </a:p>
                  </a:txBody>
                  <a:tcPr marL="68580" marR="68580" marT="0" marB="0" anchor="ctr"/>
                </a:tc>
                <a:tc>
                  <a:txBody>
                    <a:bodyPr/>
                    <a:lstStyle/>
                    <a:p>
                      <a:pPr algn="ctr">
                        <a:lnSpc>
                          <a:spcPct val="115000"/>
                        </a:lnSpc>
                        <a:spcAft>
                          <a:spcPts val="0"/>
                        </a:spcAft>
                      </a:pPr>
                      <a:r>
                        <a:rPr lang="en-ZA" sz="1000" b="1" dirty="0">
                          <a:effectLst/>
                          <a:latin typeface="+mn-lt"/>
                          <a:ea typeface="Calibri" panose="020F0502020204030204" pitchFamily="34" charset="0"/>
                          <a:cs typeface="Calibri" panose="020F0502020204030204" pitchFamily="34" charset="0"/>
                        </a:rPr>
                        <a:t>-</a:t>
                      </a:r>
                      <a:endParaRPr lang="en-ZA" sz="12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000" b="1" dirty="0">
                          <a:effectLst/>
                          <a:latin typeface="+mn-lt"/>
                          <a:ea typeface="Calibri" panose="020F0502020204030204" pitchFamily="34" charset="0"/>
                          <a:cs typeface="Calibri" panose="020F0502020204030204" pitchFamily="34" charset="0"/>
                        </a:rPr>
                        <a:t>-</a:t>
                      </a:r>
                      <a:endParaRPr lang="en-ZA" sz="12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000" b="1" dirty="0">
                          <a:effectLst/>
                          <a:latin typeface="+mn-lt"/>
                          <a:ea typeface="Calibri" panose="020F0502020204030204" pitchFamily="34" charset="0"/>
                          <a:cs typeface="Calibri" panose="020F0502020204030204" pitchFamily="34" charset="0"/>
                        </a:rPr>
                        <a:t>-</a:t>
                      </a:r>
                      <a:endParaRPr lang="en-ZA" sz="12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000" b="1" dirty="0">
                          <a:effectLst/>
                          <a:latin typeface="+mn-lt"/>
                          <a:ea typeface="Calibri" panose="020F0502020204030204" pitchFamily="34" charset="0"/>
                          <a:cs typeface="Calibri" panose="020F0502020204030204" pitchFamily="34" charset="0"/>
                        </a:rPr>
                        <a:t>320 </a:t>
                      </a:r>
                      <a:r>
                        <a:rPr lang="en-ZA" sz="800" b="1" dirty="0">
                          <a:effectLst/>
                          <a:latin typeface="+mn-lt"/>
                          <a:ea typeface="Calibri" panose="020F0502020204030204" pitchFamily="34" charset="0"/>
                          <a:cs typeface="Calibri" panose="020F0502020204030204" pitchFamily="34" charset="0"/>
                        </a:rPr>
                        <a:t>scientists /journalists</a:t>
                      </a:r>
                      <a:endParaRPr lang="en-ZA" sz="105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000" b="1" dirty="0">
                          <a:effectLst/>
                          <a:latin typeface="+mn-lt"/>
                          <a:ea typeface="Calibri" panose="020F0502020204030204" pitchFamily="34" charset="0"/>
                          <a:cs typeface="Calibri" panose="020F0502020204030204" pitchFamily="34" charset="0"/>
                        </a:rPr>
                        <a:t>352 </a:t>
                      </a:r>
                      <a:r>
                        <a:rPr lang="en-ZA" sz="900" b="1" dirty="0">
                          <a:effectLst/>
                          <a:latin typeface="+mn-lt"/>
                          <a:ea typeface="Calibri" panose="020F0502020204030204" pitchFamily="34" charset="0"/>
                          <a:cs typeface="Calibri" panose="020F0502020204030204" pitchFamily="34" charset="0"/>
                        </a:rPr>
                        <a:t>scientists /journalists</a:t>
                      </a:r>
                      <a:endParaRPr lang="en-ZA" sz="11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000" b="1" dirty="0">
                          <a:effectLst/>
                          <a:latin typeface="+mn-lt"/>
                          <a:ea typeface="Calibri" panose="020F0502020204030204" pitchFamily="34" charset="0"/>
                          <a:cs typeface="Calibri" panose="020F0502020204030204" pitchFamily="34" charset="0"/>
                        </a:rPr>
                        <a:t>387 </a:t>
                      </a:r>
                      <a:r>
                        <a:rPr lang="en-ZA" sz="800" b="1" dirty="0">
                          <a:effectLst/>
                          <a:latin typeface="+mn-lt"/>
                          <a:ea typeface="Calibri" panose="020F0502020204030204" pitchFamily="34" charset="0"/>
                          <a:cs typeface="Calibri" panose="020F0502020204030204" pitchFamily="34" charset="0"/>
                        </a:rPr>
                        <a:t>scientists /journalists</a:t>
                      </a:r>
                      <a:endParaRPr lang="en-ZA" sz="1050" b="1"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bl>
          </a:graphicData>
        </a:graphic>
      </p:graphicFrame>
      <p:sp>
        <p:nvSpPr>
          <p:cNvPr id="3" name="Slide Number Placeholder 2"/>
          <p:cNvSpPr>
            <a:spLocks noGrp="1"/>
          </p:cNvSpPr>
          <p:nvPr>
            <p:ph type="sldNum" sz="quarter" idx="12"/>
          </p:nvPr>
        </p:nvSpPr>
        <p:spPr/>
        <p:txBody>
          <a:bodyPr/>
          <a:lstStyle/>
          <a:p>
            <a:fld id="{A8380127-2E4F-4720-A546-49D7111EBC0C}" type="slidenum">
              <a:rPr lang="en-US" smtClean="0"/>
              <a:pPr/>
              <a:t>17</a:t>
            </a:fld>
            <a:endParaRPr lang="en-US" dirty="0"/>
          </a:p>
        </p:txBody>
      </p:sp>
    </p:spTree>
    <p:extLst>
      <p:ext uri="{BB962C8B-B14F-4D97-AF65-F5344CB8AC3E}">
        <p14:creationId xmlns:p14="http://schemas.microsoft.com/office/powerpoint/2010/main" xmlns="" val="375792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print"/>
          <a:srcRect l="53179"/>
          <a:stretch/>
        </p:blipFill>
        <p:spPr>
          <a:xfrm rot="10800000">
            <a:off x="545060" y="2231001"/>
            <a:ext cx="1089014" cy="2297360"/>
          </a:xfrm>
          <a:prstGeom prst="rect">
            <a:avLst/>
          </a:prstGeom>
        </p:spPr>
      </p:pic>
      <p:pic>
        <p:nvPicPr>
          <p:cNvPr id="4" name="Picture 3"/>
          <p:cNvPicPr>
            <a:picLocks noChangeAspect="1"/>
          </p:cNvPicPr>
          <p:nvPr/>
        </p:nvPicPr>
        <p:blipFill rotWithShape="1">
          <a:blip r:embed="rId4" cstate="print">
            <a:clrChange>
              <a:clrFrom>
                <a:srgbClr val="FFFFFF"/>
              </a:clrFrom>
              <a:clrTo>
                <a:srgbClr val="FFFFFF">
                  <a:alpha val="0"/>
                </a:srgbClr>
              </a:clrTo>
            </a:clrChange>
          </a:blip>
          <a:srcRect l="11792" t="9069" r="201" b="1002"/>
          <a:stretch/>
        </p:blipFill>
        <p:spPr>
          <a:xfrm>
            <a:off x="741415" y="2285559"/>
            <a:ext cx="2130398" cy="2283940"/>
          </a:xfrm>
          <a:prstGeom prst="ellipse">
            <a:avLst/>
          </a:prstGeom>
          <a:ln>
            <a:noFill/>
          </a:ln>
        </p:spPr>
      </p:pic>
      <p:sp>
        <p:nvSpPr>
          <p:cNvPr id="5" name="Title 6"/>
          <p:cNvSpPr txBox="1">
            <a:spLocks/>
          </p:cNvSpPr>
          <p:nvPr/>
        </p:nvSpPr>
        <p:spPr>
          <a:xfrm>
            <a:off x="991817" y="2997729"/>
            <a:ext cx="1723328" cy="859601"/>
          </a:xfrm>
          <a:prstGeom prst="rect">
            <a:avLst/>
          </a:prstGeom>
          <a:ln>
            <a:noFill/>
          </a:ln>
        </p:spPr>
        <p:txBody>
          <a:bodyPr vert="horz" lIns="91440" tIns="45720" rIns="91440" bIns="45720" rtlCol="0" anchor="ctr">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pPr algn="ctr"/>
            <a:r>
              <a:rPr lang="en-ZA" dirty="0"/>
              <a:t>Programme 2</a:t>
            </a:r>
            <a:endParaRPr lang="en-US" dirty="0"/>
          </a:p>
        </p:txBody>
      </p:sp>
      <p:sp>
        <p:nvSpPr>
          <p:cNvPr id="6" name="Flowchart: Stored Data 5"/>
          <p:cNvSpPr/>
          <p:nvPr/>
        </p:nvSpPr>
        <p:spPr>
          <a:xfrm flipH="1">
            <a:off x="1437718" y="1507652"/>
            <a:ext cx="8307413" cy="3483864"/>
          </a:xfrm>
          <a:prstGeom prst="flowChartOnlineStorage">
            <a:avLst/>
          </a:prstGeom>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dirty="0"/>
          </a:p>
        </p:txBody>
      </p:sp>
      <p:sp>
        <p:nvSpPr>
          <p:cNvPr id="2" name="Title 1">
            <a:extLst>
              <a:ext uri="{FF2B5EF4-FFF2-40B4-BE49-F238E27FC236}">
                <a16:creationId xmlns:a16="http://schemas.microsoft.com/office/drawing/2014/main" xmlns="" id="{21218C86-A168-9E40-B184-38EE7E851B17}"/>
              </a:ext>
            </a:extLst>
          </p:cNvPr>
          <p:cNvSpPr>
            <a:spLocks noGrp="1"/>
          </p:cNvSpPr>
          <p:nvPr>
            <p:ph type="title"/>
          </p:nvPr>
        </p:nvSpPr>
        <p:spPr>
          <a:xfrm>
            <a:off x="103030" y="190662"/>
            <a:ext cx="9642101" cy="432048"/>
          </a:xfrm>
        </p:spPr>
        <p:txBody>
          <a:bodyPr vert="horz" lIns="91440" tIns="45720" rIns="91440" bIns="45720" rtlCol="0" anchor="t">
            <a:noAutofit/>
          </a:bodyPr>
          <a:lstStyle/>
          <a:p>
            <a:pPr algn="ctr"/>
            <a:r>
              <a:rPr lang="en-US" sz="3000" dirty="0"/>
              <a:t>Planned Performance over the Medium-term Period </a:t>
            </a:r>
          </a:p>
        </p:txBody>
      </p:sp>
      <p:sp>
        <p:nvSpPr>
          <p:cNvPr id="3" name="Content Placeholder 2">
            <a:extLst>
              <a:ext uri="{FF2B5EF4-FFF2-40B4-BE49-F238E27FC236}">
                <a16:creationId xmlns:a16="http://schemas.microsoft.com/office/drawing/2014/main" xmlns="" id="{5BA76850-A7A9-3F46-9717-86A5E8B01A06}"/>
              </a:ext>
            </a:extLst>
          </p:cNvPr>
          <p:cNvSpPr>
            <a:spLocks noGrp="1"/>
          </p:cNvSpPr>
          <p:nvPr>
            <p:ph idx="1"/>
          </p:nvPr>
        </p:nvSpPr>
        <p:spPr>
          <a:xfrm>
            <a:off x="2870139" y="1900452"/>
            <a:ext cx="6575612" cy="3429092"/>
          </a:xfrm>
        </p:spPr>
        <p:txBody>
          <a:bodyPr vert="horz" lIns="91440" tIns="45720" rIns="91440" bIns="45720" rtlCol="0">
            <a:noAutofit/>
          </a:bodyPr>
          <a:lstStyle/>
          <a:p>
            <a:pPr fontAlgn="t">
              <a:lnSpc>
                <a:spcPct val="150000"/>
              </a:lnSpc>
              <a:buClr>
                <a:schemeClr val="accent1"/>
              </a:buClr>
              <a:buFont typeface="Arial" pitchFamily="34" charset="0"/>
              <a:buChar char="•"/>
            </a:pPr>
            <a:r>
              <a:rPr lang="en-US" sz="1800" dirty="0">
                <a:solidFill>
                  <a:schemeClr val="tx1"/>
                </a:solidFill>
                <a:latin typeface="+mn-lt"/>
                <a:cs typeface="+mn-cs"/>
              </a:rPr>
              <a:t>Creating a </a:t>
            </a:r>
            <a:r>
              <a:rPr lang="en-US" sz="1800" b="1" dirty="0">
                <a:solidFill>
                  <a:srgbClr val="FF0000"/>
                </a:solidFill>
                <a:latin typeface="+mn-lt"/>
                <a:cs typeface="+mn-cs"/>
              </a:rPr>
              <a:t>fit-for-purpose SAASTA </a:t>
            </a:r>
            <a:r>
              <a:rPr lang="en-US" sz="1800" dirty="0">
                <a:solidFill>
                  <a:schemeClr val="tx1"/>
                </a:solidFill>
                <a:latin typeface="+mn-lt"/>
                <a:cs typeface="+mn-cs"/>
              </a:rPr>
              <a:t>to fulfil its leadership role of the science engagement mandate of the NRF and its role as a National Coordinator of Science Engagement across the NSI.</a:t>
            </a:r>
          </a:p>
          <a:p>
            <a:pPr fontAlgn="t">
              <a:lnSpc>
                <a:spcPct val="150000"/>
              </a:lnSpc>
              <a:buClr>
                <a:schemeClr val="accent1"/>
              </a:buClr>
              <a:buFont typeface="Arial" pitchFamily="34" charset="0"/>
              <a:buChar char="•"/>
            </a:pPr>
            <a:r>
              <a:rPr lang="en-GB" sz="1800" dirty="0">
                <a:solidFill>
                  <a:schemeClr val="tx1"/>
                </a:solidFill>
                <a:latin typeface="+mn-lt"/>
                <a:cs typeface="+mn-cs"/>
              </a:rPr>
              <a:t>Focussing NRF investment on </a:t>
            </a:r>
            <a:r>
              <a:rPr lang="en-GB" sz="1800" b="1" dirty="0">
                <a:solidFill>
                  <a:srgbClr val="FF0000"/>
                </a:solidFill>
                <a:latin typeface="+mn-lt"/>
                <a:cs typeface="+mn-cs"/>
              </a:rPr>
              <a:t>identifying and nurturing talent in STEMI</a:t>
            </a:r>
            <a:r>
              <a:rPr lang="en-GB" sz="1800" dirty="0">
                <a:solidFill>
                  <a:schemeClr val="tx1"/>
                </a:solidFill>
                <a:latin typeface="+mn-lt"/>
                <a:cs typeface="+mn-cs"/>
              </a:rPr>
              <a:t>.</a:t>
            </a:r>
          </a:p>
        </p:txBody>
      </p:sp>
      <p:sp>
        <p:nvSpPr>
          <p:cNvPr id="12" name="Slide Number Placeholder 11"/>
          <p:cNvSpPr>
            <a:spLocks noGrp="1"/>
          </p:cNvSpPr>
          <p:nvPr>
            <p:ph type="sldNum" sz="quarter" idx="12"/>
          </p:nvPr>
        </p:nvSpPr>
        <p:spPr/>
        <p:txBody>
          <a:bodyPr/>
          <a:lstStyle/>
          <a:p>
            <a:fld id="{A8380127-2E4F-4720-A546-49D7111EBC0C}" type="slidenum">
              <a:rPr lang="en-US" smtClean="0"/>
              <a:pPr/>
              <a:t>18</a:t>
            </a:fld>
            <a:endParaRPr lang="en-US" dirty="0"/>
          </a:p>
        </p:txBody>
      </p:sp>
    </p:spTree>
    <p:extLst>
      <p:ext uri="{BB962C8B-B14F-4D97-AF65-F5344CB8AC3E}">
        <p14:creationId xmlns:p14="http://schemas.microsoft.com/office/powerpoint/2010/main" xmlns="" val="2086551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7472" y="228600"/>
            <a:ext cx="9537660" cy="1151965"/>
          </a:xfrm>
        </p:spPr>
        <p:txBody>
          <a:bodyPr>
            <a:noAutofit/>
          </a:bodyPr>
          <a:lstStyle/>
          <a:p>
            <a:pPr algn="ctr"/>
            <a:r>
              <a:rPr lang="en-US" sz="3000" dirty="0"/>
              <a:t>Programme 3: Research and Innovation </a:t>
            </a:r>
            <a:br>
              <a:rPr lang="en-US" sz="3000" dirty="0"/>
            </a:br>
            <a:r>
              <a:rPr lang="en-US" sz="3000" dirty="0"/>
              <a:t>Support and Advancement</a:t>
            </a:r>
            <a:br>
              <a:rPr lang="en-US" sz="3000" dirty="0"/>
            </a:br>
            <a:r>
              <a:rPr lang="en-US" sz="2400" dirty="0">
                <a:solidFill>
                  <a:srgbClr val="FF0000"/>
                </a:solidFill>
              </a:rPr>
              <a:t>Indicators and Targets </a:t>
            </a:r>
          </a:p>
        </p:txBody>
      </p:sp>
      <p:graphicFrame>
        <p:nvGraphicFramePr>
          <p:cNvPr id="2" name="Table 1"/>
          <p:cNvGraphicFramePr>
            <a:graphicFrameLocks noGrp="1"/>
          </p:cNvGraphicFramePr>
          <p:nvPr>
            <p:extLst>
              <p:ext uri="{D42A27DB-BD31-4B8C-83A1-F6EECF244321}">
                <p14:modId xmlns:p14="http://schemas.microsoft.com/office/powerpoint/2010/main" xmlns="" val="3483782161"/>
              </p:ext>
            </p:extLst>
          </p:nvPr>
        </p:nvGraphicFramePr>
        <p:xfrm>
          <a:off x="207472" y="1729402"/>
          <a:ext cx="9482585" cy="2916090"/>
        </p:xfrm>
        <a:graphic>
          <a:graphicData uri="http://schemas.openxmlformats.org/drawingml/2006/table">
            <a:tbl>
              <a:tblPr firstRow="1" firstCol="1" bandRow="1">
                <a:tableStyleId>{7DF18680-E054-41AD-8BC1-D1AEF772440D}</a:tableStyleId>
              </a:tblPr>
              <a:tblGrid>
                <a:gridCol w="2209047">
                  <a:extLst>
                    <a:ext uri="{9D8B030D-6E8A-4147-A177-3AD203B41FA5}">
                      <a16:colId xmlns:a16="http://schemas.microsoft.com/office/drawing/2014/main" xmlns="" val="20000"/>
                    </a:ext>
                  </a:extLst>
                </a:gridCol>
                <a:gridCol w="2733047">
                  <a:extLst>
                    <a:ext uri="{9D8B030D-6E8A-4147-A177-3AD203B41FA5}">
                      <a16:colId xmlns:a16="http://schemas.microsoft.com/office/drawing/2014/main" xmlns="" val="20001"/>
                    </a:ext>
                  </a:extLst>
                </a:gridCol>
                <a:gridCol w="824965">
                  <a:extLst>
                    <a:ext uri="{9D8B030D-6E8A-4147-A177-3AD203B41FA5}">
                      <a16:colId xmlns:a16="http://schemas.microsoft.com/office/drawing/2014/main" xmlns="" val="20002"/>
                    </a:ext>
                  </a:extLst>
                </a:gridCol>
                <a:gridCol w="751697">
                  <a:extLst>
                    <a:ext uri="{9D8B030D-6E8A-4147-A177-3AD203B41FA5}">
                      <a16:colId xmlns:a16="http://schemas.microsoft.com/office/drawing/2014/main" xmlns="" val="20003"/>
                    </a:ext>
                  </a:extLst>
                </a:gridCol>
                <a:gridCol w="764699">
                  <a:extLst>
                    <a:ext uri="{9D8B030D-6E8A-4147-A177-3AD203B41FA5}">
                      <a16:colId xmlns:a16="http://schemas.microsoft.com/office/drawing/2014/main" xmlns="" val="20004"/>
                    </a:ext>
                  </a:extLst>
                </a:gridCol>
                <a:gridCol w="786366">
                  <a:extLst>
                    <a:ext uri="{9D8B030D-6E8A-4147-A177-3AD203B41FA5}">
                      <a16:colId xmlns:a16="http://schemas.microsoft.com/office/drawing/2014/main" xmlns="" val="20005"/>
                    </a:ext>
                  </a:extLst>
                </a:gridCol>
                <a:gridCol w="736860">
                  <a:extLst>
                    <a:ext uri="{9D8B030D-6E8A-4147-A177-3AD203B41FA5}">
                      <a16:colId xmlns:a16="http://schemas.microsoft.com/office/drawing/2014/main" xmlns="" val="20006"/>
                    </a:ext>
                  </a:extLst>
                </a:gridCol>
                <a:gridCol w="675904">
                  <a:extLst>
                    <a:ext uri="{9D8B030D-6E8A-4147-A177-3AD203B41FA5}">
                      <a16:colId xmlns:a16="http://schemas.microsoft.com/office/drawing/2014/main" xmlns="" val="20007"/>
                    </a:ext>
                  </a:extLst>
                </a:gridCol>
              </a:tblGrid>
              <a:tr h="465408">
                <a:tc rowSpan="2">
                  <a:txBody>
                    <a:bodyPr/>
                    <a:lstStyle/>
                    <a:p>
                      <a:pPr marL="0" marR="0" algn="ctr">
                        <a:lnSpc>
                          <a:spcPct val="115000"/>
                        </a:lnSpc>
                        <a:spcBef>
                          <a:spcPts val="0"/>
                        </a:spcBef>
                        <a:spcAft>
                          <a:spcPts val="0"/>
                        </a:spcAft>
                      </a:pPr>
                      <a:r>
                        <a:rPr lang="en-ZA" sz="1100" dirty="0">
                          <a:effectLst/>
                          <a:latin typeface="+mn-lt"/>
                        </a:rPr>
                        <a:t>Output</a:t>
                      </a:r>
                      <a:endParaRPr lang="en-US" sz="1100" dirty="0">
                        <a:effectLst/>
                        <a:latin typeface="+mn-lt"/>
                        <a:ea typeface="Calibri" panose="020F0502020204030204" pitchFamily="34" charset="0"/>
                        <a:cs typeface="Times New Roman" panose="02020603050405020304" pitchFamily="18" charset="0"/>
                      </a:endParaRPr>
                    </a:p>
                  </a:txBody>
                  <a:tcPr marL="57711" marR="57711" marT="0" marB="0" anchor="ctr"/>
                </a:tc>
                <a:tc rowSpan="2">
                  <a:txBody>
                    <a:bodyPr/>
                    <a:lstStyle/>
                    <a:p>
                      <a:pPr marL="0" marR="0" algn="ctr">
                        <a:lnSpc>
                          <a:spcPct val="115000"/>
                        </a:lnSpc>
                        <a:spcBef>
                          <a:spcPts val="0"/>
                        </a:spcBef>
                        <a:spcAft>
                          <a:spcPts val="0"/>
                        </a:spcAft>
                      </a:pPr>
                      <a:r>
                        <a:rPr lang="en-ZA" sz="1100" dirty="0">
                          <a:effectLst/>
                          <a:latin typeface="+mn-lt"/>
                        </a:rPr>
                        <a:t>Indicators</a:t>
                      </a:r>
                      <a:endParaRPr lang="en-US" sz="1100" dirty="0">
                        <a:effectLst/>
                        <a:latin typeface="+mn-lt"/>
                        <a:ea typeface="Calibri" panose="020F0502020204030204" pitchFamily="34" charset="0"/>
                        <a:cs typeface="Times New Roman" panose="02020603050405020304" pitchFamily="18" charset="0"/>
                      </a:endParaRPr>
                    </a:p>
                  </a:txBody>
                  <a:tcPr marL="57711" marR="57711" marT="0" marB="0" anchor="ctr"/>
                </a:tc>
                <a:tc gridSpan="2">
                  <a:txBody>
                    <a:bodyPr/>
                    <a:lstStyle/>
                    <a:p>
                      <a:pPr marL="0" marR="0" algn="ctr">
                        <a:lnSpc>
                          <a:spcPct val="115000"/>
                        </a:lnSpc>
                        <a:spcBef>
                          <a:spcPts val="0"/>
                        </a:spcBef>
                        <a:spcAft>
                          <a:spcPts val="0"/>
                        </a:spcAft>
                      </a:pPr>
                      <a:r>
                        <a:rPr lang="en-US" sz="1100" dirty="0">
                          <a:effectLst/>
                        </a:rPr>
                        <a:t>Audited Actual Performance</a:t>
                      </a:r>
                      <a:endParaRPr lang="en-US" sz="1100" dirty="0">
                        <a:effectLst/>
                        <a:latin typeface="+mj-lt"/>
                        <a:ea typeface="Calibri" panose="020F0502020204030204" pitchFamily="34" charset="0"/>
                        <a:cs typeface="Times New Roman" panose="02020603050405020304" pitchFamily="18" charset="0"/>
                      </a:endParaRPr>
                    </a:p>
                  </a:txBody>
                  <a:tcPr marL="57711" marR="57711" marT="0" marB="0"/>
                </a:tc>
                <a:tc hMerge="1">
                  <a:txBody>
                    <a:bodyPr/>
                    <a:lstStyle/>
                    <a:p>
                      <a:endParaRPr lang="en-US"/>
                    </a:p>
                  </a:txBody>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ZA" sz="1100" dirty="0">
                          <a:effectLst/>
                        </a:rPr>
                        <a:t>Estimate </a:t>
                      </a:r>
                      <a:endParaRPr lang="en-US" sz="1100" dirty="0">
                        <a:effectLst/>
                      </a:endParaRPr>
                    </a:p>
                    <a:p>
                      <a:pPr marL="0" marR="0" algn="ctr">
                        <a:lnSpc>
                          <a:spcPct val="115000"/>
                        </a:lnSpc>
                        <a:spcBef>
                          <a:spcPts val="0"/>
                        </a:spcBef>
                        <a:spcAft>
                          <a:spcPts val="0"/>
                        </a:spcAft>
                      </a:pPr>
                      <a:endParaRPr lang="en-US" sz="1100" b="1" dirty="0">
                        <a:solidFill>
                          <a:schemeClr val="bg1"/>
                        </a:solidFill>
                        <a:effectLst/>
                        <a:latin typeface="+mj-lt"/>
                        <a:ea typeface="Calibri" panose="020F0502020204030204" pitchFamily="34" charset="0"/>
                        <a:cs typeface="Times New Roman" panose="02020603050405020304" pitchFamily="18" charset="0"/>
                      </a:endParaRPr>
                    </a:p>
                  </a:txBody>
                  <a:tcPr marL="57711" marR="57711" marT="0" marB="0"/>
                </a:tc>
                <a:tc gridSpan="3">
                  <a:txBody>
                    <a:bodyPr/>
                    <a:lstStyle/>
                    <a:p>
                      <a:pPr marL="0" marR="0" algn="ctr">
                        <a:lnSpc>
                          <a:spcPct val="115000"/>
                        </a:lnSpc>
                        <a:spcBef>
                          <a:spcPts val="0"/>
                        </a:spcBef>
                        <a:spcAft>
                          <a:spcPts val="0"/>
                        </a:spcAft>
                      </a:pPr>
                      <a:r>
                        <a:rPr lang="en-ZA" sz="1100" dirty="0">
                          <a:effectLst/>
                        </a:rPr>
                        <a:t>Annual Targets</a:t>
                      </a:r>
                      <a:endParaRPr lang="en-US" sz="1100" dirty="0">
                        <a:effectLst/>
                        <a:latin typeface="+mj-l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ZA" sz="1100" dirty="0">
                          <a:effectLst/>
                        </a:rPr>
                        <a:t>MTEF Period</a:t>
                      </a:r>
                      <a:endParaRPr lang="en-US" sz="1100" b="1" dirty="0">
                        <a:solidFill>
                          <a:schemeClr val="bg1"/>
                        </a:solidFill>
                        <a:effectLst/>
                        <a:latin typeface="+mj-lt"/>
                        <a:ea typeface="Calibri" panose="020F0502020204030204" pitchFamily="34" charset="0"/>
                        <a:cs typeface="Times New Roman" panose="02020603050405020304" pitchFamily="18" charset="0"/>
                      </a:endParaRPr>
                    </a:p>
                  </a:txBody>
                  <a:tcPr marL="57711" marR="5771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79573">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100" b="1" dirty="0">
                          <a:effectLst/>
                          <a:latin typeface="+mn-lt"/>
                        </a:rPr>
                        <a:t>2018/19</a:t>
                      </a:r>
                      <a:endParaRPr lang="en-US" sz="1100" b="1" dirty="0">
                        <a:solidFill>
                          <a:schemeClr val="bg1"/>
                        </a:solidFill>
                        <a:effectLst/>
                        <a:latin typeface="+mn-lt"/>
                        <a:ea typeface="Calibri" panose="020F0502020204030204" pitchFamily="34" charset="0"/>
                        <a:cs typeface="Times New Roman" panose="02020603050405020304" pitchFamily="18" charset="0"/>
                      </a:endParaRPr>
                    </a:p>
                  </a:txBody>
                  <a:tcPr marL="57711" marR="57711"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ZA" sz="1100" b="1" dirty="0">
                          <a:effectLst/>
                          <a:latin typeface="+mn-lt"/>
                        </a:rPr>
                        <a:t>2019/20</a:t>
                      </a:r>
                      <a:endParaRPr lang="en-US" sz="1100" b="1" dirty="0">
                        <a:effectLst/>
                        <a:latin typeface="+mn-lt"/>
                      </a:endParaRPr>
                    </a:p>
                    <a:p>
                      <a:pPr marL="0" marR="0" algn="ctr">
                        <a:lnSpc>
                          <a:spcPct val="115000"/>
                        </a:lnSpc>
                        <a:spcBef>
                          <a:spcPts val="0"/>
                        </a:spcBef>
                        <a:spcAft>
                          <a:spcPts val="0"/>
                        </a:spcAft>
                      </a:pPr>
                      <a:endParaRPr lang="en-US" sz="1100" b="1" dirty="0">
                        <a:solidFill>
                          <a:schemeClr val="bg1"/>
                        </a:solidFill>
                        <a:effectLst/>
                        <a:latin typeface="+mn-lt"/>
                        <a:ea typeface="Calibri" panose="020F0502020204030204" pitchFamily="34" charset="0"/>
                        <a:cs typeface="Times New Roman" panose="02020603050405020304" pitchFamily="18" charset="0"/>
                      </a:endParaRPr>
                    </a:p>
                  </a:txBody>
                  <a:tcPr marL="57711" marR="57711"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ZA" sz="1100" b="1" dirty="0">
                          <a:effectLst/>
                          <a:latin typeface="+mn-lt"/>
                        </a:rPr>
                        <a:t>2020/21</a:t>
                      </a:r>
                      <a:endParaRPr lang="en-US" sz="1100" b="1" dirty="0">
                        <a:effectLst/>
                        <a:latin typeface="+mn-lt"/>
                      </a:endParaRPr>
                    </a:p>
                    <a:p>
                      <a:pPr marL="0" marR="0" algn="ctr">
                        <a:lnSpc>
                          <a:spcPct val="115000"/>
                        </a:lnSpc>
                        <a:spcBef>
                          <a:spcPts val="0"/>
                        </a:spcBef>
                        <a:spcAft>
                          <a:spcPts val="0"/>
                        </a:spcAft>
                      </a:pPr>
                      <a:endParaRPr lang="en-US" sz="1100" b="1" dirty="0">
                        <a:solidFill>
                          <a:schemeClr val="bg1"/>
                        </a:solidFill>
                        <a:effectLst/>
                        <a:latin typeface="+mn-lt"/>
                        <a:ea typeface="Calibri" panose="020F0502020204030204" pitchFamily="34" charset="0"/>
                        <a:cs typeface="Times New Roman" panose="02020603050405020304" pitchFamily="18" charset="0"/>
                      </a:endParaRPr>
                    </a:p>
                  </a:txBody>
                  <a:tcPr marL="57711" marR="57711" marT="0" marB="0"/>
                </a:tc>
                <a:tc>
                  <a:txBody>
                    <a:bodyPr/>
                    <a:lstStyle/>
                    <a:p>
                      <a:pPr marL="0" marR="0" algn="ctr">
                        <a:lnSpc>
                          <a:spcPct val="115000"/>
                        </a:lnSpc>
                        <a:spcBef>
                          <a:spcPts val="0"/>
                        </a:spcBef>
                        <a:spcAft>
                          <a:spcPts val="0"/>
                        </a:spcAft>
                      </a:pPr>
                      <a:r>
                        <a:rPr lang="en-ZA" sz="1100" b="1" dirty="0">
                          <a:effectLst/>
                          <a:latin typeface="+mn-lt"/>
                        </a:rPr>
                        <a:t>2021/22</a:t>
                      </a:r>
                      <a:endParaRPr lang="en-US" sz="1100" b="1" dirty="0">
                        <a:solidFill>
                          <a:schemeClr val="bg1"/>
                        </a:solidFill>
                        <a:effectLst/>
                        <a:latin typeface="+mn-lt"/>
                        <a:ea typeface="Calibri" panose="020F0502020204030204" pitchFamily="34" charset="0"/>
                        <a:cs typeface="Times New Roman" panose="02020603050405020304" pitchFamily="18" charset="0"/>
                      </a:endParaRPr>
                    </a:p>
                  </a:txBody>
                  <a:tcPr marL="57711" marR="57711" marT="0" marB="0"/>
                </a:tc>
                <a:tc>
                  <a:txBody>
                    <a:bodyPr/>
                    <a:lstStyle/>
                    <a:p>
                      <a:pPr marL="0" marR="0" algn="ctr">
                        <a:lnSpc>
                          <a:spcPct val="115000"/>
                        </a:lnSpc>
                        <a:spcBef>
                          <a:spcPts val="0"/>
                        </a:spcBef>
                        <a:spcAft>
                          <a:spcPts val="0"/>
                        </a:spcAft>
                      </a:pPr>
                      <a:r>
                        <a:rPr lang="en-ZA" sz="1100" b="1" dirty="0">
                          <a:effectLst/>
                          <a:latin typeface="+mn-lt"/>
                        </a:rPr>
                        <a:t>2022/23</a:t>
                      </a:r>
                      <a:endParaRPr lang="en-US" sz="1100" b="1" dirty="0">
                        <a:solidFill>
                          <a:schemeClr val="bg1"/>
                        </a:solidFill>
                        <a:effectLst/>
                        <a:latin typeface="+mn-lt"/>
                        <a:ea typeface="Calibri" panose="020F0502020204030204" pitchFamily="34" charset="0"/>
                        <a:cs typeface="Times New Roman" panose="02020603050405020304" pitchFamily="18" charset="0"/>
                      </a:endParaRPr>
                    </a:p>
                  </a:txBody>
                  <a:tcPr marL="57711" marR="57711" marT="0" marB="0"/>
                </a:tc>
                <a:tc>
                  <a:txBody>
                    <a:bodyPr/>
                    <a:lstStyle/>
                    <a:p>
                      <a:pPr marL="0" marR="0" algn="ctr">
                        <a:lnSpc>
                          <a:spcPct val="115000"/>
                        </a:lnSpc>
                        <a:spcBef>
                          <a:spcPts val="0"/>
                        </a:spcBef>
                        <a:spcAft>
                          <a:spcPts val="0"/>
                        </a:spcAft>
                      </a:pPr>
                      <a:r>
                        <a:rPr lang="en-ZA" sz="1100" b="1" dirty="0">
                          <a:effectLst/>
                          <a:latin typeface="+mn-lt"/>
                        </a:rPr>
                        <a:t>2023/24</a:t>
                      </a:r>
                      <a:endParaRPr lang="en-US" sz="1100" b="1" dirty="0">
                        <a:solidFill>
                          <a:schemeClr val="bg1"/>
                        </a:solidFill>
                        <a:effectLst/>
                        <a:latin typeface="+mn-lt"/>
                        <a:ea typeface="Calibri" panose="020F0502020204030204" pitchFamily="34" charset="0"/>
                        <a:cs typeface="Times New Roman" panose="02020603050405020304" pitchFamily="18" charset="0"/>
                      </a:endParaRPr>
                    </a:p>
                  </a:txBody>
                  <a:tcPr marL="57711" marR="57711" marT="0" marB="0"/>
                </a:tc>
                <a:extLst>
                  <a:ext uri="{0D108BD9-81ED-4DB2-BD59-A6C34878D82A}">
                    <a16:rowId xmlns:a16="http://schemas.microsoft.com/office/drawing/2014/main" xmlns="" val="10001"/>
                  </a:ext>
                </a:extLst>
              </a:tr>
              <a:tr h="530594">
                <a:tc>
                  <a:txBody>
                    <a:bodyPr/>
                    <a:lstStyle/>
                    <a:p>
                      <a:pPr marL="0" marR="0" algn="ctr" defTabSz="914400" rtl="0" eaLnBrk="1" latinLnBrk="0" hangingPunct="1">
                        <a:lnSpc>
                          <a:spcPct val="115000"/>
                        </a:lnSpc>
                        <a:spcBef>
                          <a:spcPts val="0"/>
                        </a:spcBef>
                        <a:spcAft>
                          <a:spcPts val="0"/>
                        </a:spcAft>
                      </a:pPr>
                      <a:r>
                        <a:rPr lang="en-ZA" sz="1100" b="1" kern="1200" dirty="0">
                          <a:solidFill>
                            <a:schemeClr val="lt1"/>
                          </a:solidFill>
                          <a:effectLst/>
                          <a:latin typeface="+mn-lt"/>
                          <a:ea typeface="+mn-ea"/>
                          <a:cs typeface="+mn-cs"/>
                        </a:rPr>
                        <a:t>Funded Postgraduate students </a:t>
                      </a:r>
                      <a:endParaRPr lang="en-US" sz="1100" b="1" kern="1200" dirty="0">
                        <a:solidFill>
                          <a:schemeClr val="lt1"/>
                        </a:solidFill>
                        <a:effectLst/>
                        <a:latin typeface="+mn-lt"/>
                        <a:ea typeface="+mn-ea"/>
                        <a:cs typeface="+mn-cs"/>
                      </a:endParaRPr>
                    </a:p>
                  </a:txBody>
                  <a:tcPr marL="57711" marR="57711" marT="0" marB="0" anchor="ctr"/>
                </a:tc>
                <a:tc>
                  <a:txBody>
                    <a:bodyPr/>
                    <a:lstStyle/>
                    <a:p>
                      <a:pPr>
                        <a:lnSpc>
                          <a:spcPct val="115000"/>
                        </a:lnSpc>
                        <a:spcAft>
                          <a:spcPts val="0"/>
                        </a:spcAft>
                      </a:pPr>
                      <a:r>
                        <a:rPr lang="en-ZA" sz="1100" b="1" dirty="0">
                          <a:effectLst/>
                          <a:latin typeface="+mn-lt"/>
                          <a:ea typeface="Calibri" panose="020F0502020204030204" pitchFamily="34" charset="0"/>
                          <a:cs typeface="Calibri" panose="020F0502020204030204" pitchFamily="34" charset="0"/>
                        </a:rPr>
                        <a:t>Number of NRF funded postgraduate students at all qualification levels</a:t>
                      </a:r>
                    </a:p>
                  </a:txBody>
                  <a:tcPr marL="68580" marR="68580" marT="0" marB="0" anchor="ctr"/>
                </a:tc>
                <a:tc>
                  <a:txBody>
                    <a:bodyPr/>
                    <a:lstStyle/>
                    <a:p>
                      <a:pPr algn="ctr">
                        <a:lnSpc>
                          <a:spcPct val="115000"/>
                        </a:lnSpc>
                        <a:spcAft>
                          <a:spcPts val="0"/>
                        </a:spcAft>
                      </a:pPr>
                      <a:r>
                        <a:rPr lang="en-ZA" sz="1100" b="1" dirty="0">
                          <a:effectLst/>
                          <a:latin typeface="+mn-lt"/>
                          <a:ea typeface="Calibri" panose="020F0502020204030204" pitchFamily="34" charset="0"/>
                          <a:cs typeface="Times New Roman" panose="02020603050405020304" pitchFamily="18" charset="0"/>
                        </a:rPr>
                        <a:t>12 732</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100" b="1" spc="5" dirty="0">
                          <a:effectLst/>
                          <a:latin typeface="+mn-lt"/>
                          <a:ea typeface="Calibri" panose="020F0502020204030204" pitchFamily="34" charset="0"/>
                          <a:cs typeface="Times New Roman" panose="02020603050405020304" pitchFamily="18" charset="0"/>
                        </a:rPr>
                        <a:t>11 167</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100" b="1" spc="5" dirty="0">
                          <a:effectLst/>
                          <a:latin typeface="+mn-lt"/>
                          <a:ea typeface="Calibri" panose="020F0502020204030204" pitchFamily="34" charset="0"/>
                          <a:cs typeface="Calibri" panose="020F0502020204030204" pitchFamily="34" charset="0"/>
                        </a:rPr>
                        <a:t>10 255</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100" b="1" spc="5" dirty="0">
                          <a:effectLst/>
                          <a:latin typeface="+mn-lt"/>
                          <a:ea typeface="Calibri" panose="020F0502020204030204" pitchFamily="34" charset="0"/>
                          <a:cs typeface="Calibri" panose="020F0502020204030204" pitchFamily="34" charset="0"/>
                        </a:rPr>
                        <a:t>7 414</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100" b="1" spc="5" dirty="0">
                          <a:effectLst/>
                          <a:latin typeface="+mn-lt"/>
                          <a:ea typeface="Calibri" panose="020F0502020204030204" pitchFamily="34" charset="0"/>
                          <a:cs typeface="Calibri" panose="020F0502020204030204" pitchFamily="34" charset="0"/>
                        </a:rPr>
                        <a:t>6 476</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100" b="1" spc="5" dirty="0">
                          <a:effectLst/>
                          <a:latin typeface="+mn-lt"/>
                          <a:ea typeface="Calibri" panose="020F0502020204030204" pitchFamily="34" charset="0"/>
                          <a:cs typeface="Calibri" panose="020F0502020204030204" pitchFamily="34" charset="0"/>
                        </a:rPr>
                        <a:t>6 265</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569097">
                <a:tc>
                  <a:txBody>
                    <a:bodyPr/>
                    <a:lstStyle/>
                    <a:p>
                      <a:pPr marL="0" marR="0" algn="ctr">
                        <a:lnSpc>
                          <a:spcPct val="115000"/>
                        </a:lnSpc>
                        <a:spcBef>
                          <a:spcPts val="0"/>
                        </a:spcBef>
                        <a:spcAft>
                          <a:spcPts val="0"/>
                        </a:spcAft>
                      </a:pPr>
                      <a:r>
                        <a:rPr lang="en-ZA" sz="1100" dirty="0">
                          <a:effectLst/>
                          <a:latin typeface="+mn-lt"/>
                        </a:rPr>
                        <a:t>Funded Researchers </a:t>
                      </a:r>
                      <a:endParaRPr lang="en-US" sz="1100" dirty="0">
                        <a:effectLst/>
                        <a:latin typeface="+mn-lt"/>
                        <a:ea typeface="Calibri" panose="020F0502020204030204" pitchFamily="34" charset="0"/>
                        <a:cs typeface="Times New Roman" panose="02020603050405020304" pitchFamily="18" charset="0"/>
                      </a:endParaRPr>
                    </a:p>
                  </a:txBody>
                  <a:tcPr marL="57711" marR="57711" marT="0" marB="0" anchor="ctr"/>
                </a:tc>
                <a:tc>
                  <a:txBody>
                    <a:bodyPr/>
                    <a:lstStyle/>
                    <a:p>
                      <a:pPr>
                        <a:lnSpc>
                          <a:spcPct val="115000"/>
                        </a:lnSpc>
                        <a:spcAft>
                          <a:spcPts val="0"/>
                        </a:spcAft>
                      </a:pPr>
                      <a:r>
                        <a:rPr lang="en-ZA" sz="1100" b="1" dirty="0">
                          <a:effectLst/>
                          <a:latin typeface="+mn-lt"/>
                          <a:ea typeface="Calibri" panose="020F0502020204030204" pitchFamily="34" charset="0"/>
                          <a:cs typeface="Calibri" panose="020F0502020204030204" pitchFamily="34" charset="0"/>
                        </a:rPr>
                        <a:t>Number of NRF funded researchers (including next generation-, emerging-,</a:t>
                      </a:r>
                      <a:r>
                        <a:rPr lang="en-ZA" sz="1100" b="1" baseline="0" dirty="0">
                          <a:effectLst/>
                          <a:latin typeface="+mn-lt"/>
                          <a:ea typeface="Calibri" panose="020F0502020204030204" pitchFamily="34" charset="0"/>
                          <a:cs typeface="Calibri" panose="020F0502020204030204" pitchFamily="34" charset="0"/>
                        </a:rPr>
                        <a:t> and established-researchers)</a:t>
                      </a:r>
                    </a:p>
                    <a:p>
                      <a:pPr>
                        <a:lnSpc>
                          <a:spcPct val="115000"/>
                        </a:lnSpc>
                        <a:spcAft>
                          <a:spcPts val="0"/>
                        </a:spcAft>
                      </a:pPr>
                      <a:r>
                        <a:rPr lang="en-ZA" sz="1100" b="1" dirty="0">
                          <a:effectLst/>
                          <a:latin typeface="+mn-lt"/>
                          <a:ea typeface="Calibri" panose="020F0502020204030204" pitchFamily="34" charset="0"/>
                          <a:cs typeface="Calibri" panose="020F0502020204030204" pitchFamily="34" charset="0"/>
                        </a:rPr>
                        <a:t> </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100" b="1" dirty="0">
                          <a:effectLst/>
                          <a:latin typeface="+mn-lt"/>
                          <a:ea typeface="Calibri" panose="020F0502020204030204" pitchFamily="34" charset="0"/>
                          <a:cs typeface="Times New Roman" panose="02020603050405020304" pitchFamily="18" charset="0"/>
                        </a:rPr>
                        <a:t>5 441</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100" b="1" spc="5" dirty="0">
                          <a:effectLst/>
                          <a:latin typeface="+mn-lt"/>
                          <a:ea typeface="Calibri" panose="020F0502020204030204" pitchFamily="34" charset="0"/>
                          <a:cs typeface="Times New Roman" panose="02020603050405020304" pitchFamily="18" charset="0"/>
                        </a:rPr>
                        <a:t>3 985</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100" b="1" spc="5" dirty="0">
                          <a:effectLst/>
                          <a:latin typeface="+mn-lt"/>
                          <a:ea typeface="Calibri" panose="020F0502020204030204" pitchFamily="34" charset="0"/>
                          <a:cs typeface="Times New Roman" panose="02020603050405020304" pitchFamily="18" charset="0"/>
                        </a:rPr>
                        <a:t>4 412</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ZA" sz="1100" b="1" spc="5" dirty="0">
                          <a:effectLst/>
                          <a:latin typeface="+mn-lt"/>
                          <a:ea typeface="Calibri" panose="020F0502020204030204" pitchFamily="34" charset="0"/>
                          <a:cs typeface="Times New Roman" panose="02020603050405020304" pitchFamily="18" charset="0"/>
                        </a:rPr>
                        <a:t>4 521</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ZA" sz="1100" b="1" spc="5" dirty="0">
                          <a:effectLst/>
                          <a:latin typeface="+mn-lt"/>
                          <a:ea typeface="Calibri" panose="020F0502020204030204" pitchFamily="34" charset="0"/>
                          <a:cs typeface="Times New Roman" panose="02020603050405020304" pitchFamily="18" charset="0"/>
                        </a:rPr>
                        <a:t>4 526</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ZA" sz="1100" b="1" spc="5" dirty="0">
                          <a:effectLst/>
                          <a:latin typeface="+mn-lt"/>
                          <a:ea typeface="Calibri" panose="020F0502020204030204" pitchFamily="34" charset="0"/>
                          <a:cs typeface="Times New Roman" panose="02020603050405020304" pitchFamily="18" charset="0"/>
                        </a:rPr>
                        <a:t>4 526</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785754">
                <a:tc>
                  <a:txBody>
                    <a:bodyPr/>
                    <a:lstStyle/>
                    <a:p>
                      <a:pPr marL="0" marR="0" algn="ctr">
                        <a:lnSpc>
                          <a:spcPct val="115000"/>
                        </a:lnSpc>
                        <a:spcBef>
                          <a:spcPts val="0"/>
                        </a:spcBef>
                        <a:spcAft>
                          <a:spcPts val="0"/>
                        </a:spcAft>
                      </a:pPr>
                      <a:r>
                        <a:rPr lang="en-US" sz="1100" dirty="0">
                          <a:effectLst/>
                          <a:latin typeface="+mn-lt"/>
                        </a:rPr>
                        <a:t>Knowledge produced by NRF supported researchers</a:t>
                      </a:r>
                      <a:endParaRPr lang="en-US" sz="1100" dirty="0">
                        <a:effectLst/>
                        <a:latin typeface="+mn-lt"/>
                        <a:ea typeface="Calibri" panose="020F0502020204030204" pitchFamily="34" charset="0"/>
                        <a:cs typeface="Times New Roman" panose="02020603050405020304" pitchFamily="18" charset="0"/>
                      </a:endParaRPr>
                    </a:p>
                  </a:txBody>
                  <a:tcPr marL="57711" marR="57711" marT="0" marB="0" anchor="ctr"/>
                </a:tc>
                <a:tc>
                  <a:txBody>
                    <a:bodyPr/>
                    <a:lstStyle/>
                    <a:p>
                      <a:pPr>
                        <a:lnSpc>
                          <a:spcPct val="115000"/>
                        </a:lnSpc>
                        <a:spcAft>
                          <a:spcPts val="0"/>
                        </a:spcAft>
                      </a:pPr>
                      <a:r>
                        <a:rPr lang="en-ZA" sz="1100" b="1" dirty="0">
                          <a:effectLst/>
                          <a:latin typeface="+mn-lt"/>
                          <a:ea typeface="Calibri" panose="020F0502020204030204" pitchFamily="34" charset="0"/>
                          <a:cs typeface="Calibri" panose="020F0502020204030204" pitchFamily="34" charset="0"/>
                        </a:rPr>
                        <a:t>Number of  peer-reviewed publications produced by NRF Funded researchers (including from NNEP, NEP and SRE)</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100" b="1" dirty="0">
                          <a:effectLst/>
                          <a:latin typeface="+mn-lt"/>
                          <a:ea typeface="Calibri" panose="020F0502020204030204" pitchFamily="34" charset="0"/>
                          <a:cs typeface="Times New Roman" panose="02020603050405020304" pitchFamily="18" charset="0"/>
                        </a:rPr>
                        <a:t>9 159</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100" b="1" spc="5" dirty="0">
                          <a:effectLst/>
                          <a:latin typeface="+mn-lt"/>
                          <a:ea typeface="Calibri" panose="020F0502020204030204" pitchFamily="34" charset="0"/>
                          <a:cs typeface="Times New Roman" panose="02020603050405020304" pitchFamily="18" charset="0"/>
                        </a:rPr>
                        <a:t>7 255</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100" b="1" spc="5" dirty="0">
                          <a:effectLst/>
                          <a:latin typeface="+mn-lt"/>
                          <a:ea typeface="Calibri" panose="020F0502020204030204" pitchFamily="34" charset="0"/>
                          <a:cs typeface="Calibri" panose="020F0502020204030204" pitchFamily="34" charset="0"/>
                        </a:rPr>
                        <a:t>9 342</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100" b="1" spc="5" dirty="0">
                          <a:effectLst/>
                          <a:latin typeface="+mn-lt"/>
                          <a:ea typeface="Calibri" panose="020F0502020204030204" pitchFamily="34" charset="0"/>
                          <a:cs typeface="Calibri" panose="020F0502020204030204" pitchFamily="34" charset="0"/>
                        </a:rPr>
                        <a:t>9 250</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ZA" sz="1100" b="1" spc="5" dirty="0">
                          <a:effectLst/>
                          <a:latin typeface="+mn-lt"/>
                          <a:ea typeface="Calibri" panose="020F0502020204030204" pitchFamily="34" charset="0"/>
                          <a:cs typeface="Calibri" panose="020F0502020204030204" pitchFamily="34" charset="0"/>
                        </a:rPr>
                        <a:t>9 300</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100" b="1" spc="5" dirty="0">
                          <a:effectLst/>
                          <a:latin typeface="+mn-lt"/>
                          <a:ea typeface="Calibri" panose="020F0502020204030204" pitchFamily="34" charset="0"/>
                          <a:cs typeface="Calibri" panose="020F0502020204030204" pitchFamily="34" charset="0"/>
                        </a:rPr>
                        <a:t>9 400</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bl>
          </a:graphicData>
        </a:graphic>
      </p:graphicFrame>
      <p:sp>
        <p:nvSpPr>
          <p:cNvPr id="3" name="Slide Number Placeholder 2"/>
          <p:cNvSpPr>
            <a:spLocks noGrp="1"/>
          </p:cNvSpPr>
          <p:nvPr>
            <p:ph type="sldNum" sz="quarter" idx="12"/>
          </p:nvPr>
        </p:nvSpPr>
        <p:spPr/>
        <p:txBody>
          <a:bodyPr/>
          <a:lstStyle/>
          <a:p>
            <a:fld id="{A8380127-2E4F-4720-A546-49D7111EBC0C}" type="slidenum">
              <a:rPr lang="en-US" smtClean="0"/>
              <a:pPr/>
              <a:t>19</a:t>
            </a:fld>
            <a:endParaRPr lang="en-US" dirty="0"/>
          </a:p>
        </p:txBody>
      </p:sp>
      <p:sp>
        <p:nvSpPr>
          <p:cNvPr id="4" name="TextBox 3"/>
          <p:cNvSpPr txBox="1"/>
          <p:nvPr/>
        </p:nvSpPr>
        <p:spPr>
          <a:xfrm>
            <a:off x="262547" y="4945260"/>
            <a:ext cx="9482585" cy="523220"/>
          </a:xfrm>
          <a:prstGeom prst="rect">
            <a:avLst/>
          </a:prstGeom>
          <a:noFill/>
        </p:spPr>
        <p:txBody>
          <a:bodyPr wrap="square" rtlCol="0">
            <a:spAutoFit/>
          </a:bodyPr>
          <a:lstStyle/>
          <a:p>
            <a:r>
              <a:rPr lang="en-GB" sz="1400" b="1" u="sng" dirty="0"/>
              <a:t>Note</a:t>
            </a:r>
            <a:r>
              <a:rPr lang="en-GB" sz="1400" dirty="0"/>
              <a:t>:	</a:t>
            </a:r>
            <a:r>
              <a:rPr lang="en-GB" sz="1400" b="1" i="1" dirty="0"/>
              <a:t>Reduction in PG students due to implementation of the DSI/NRF Postgraduate Student Funding 	Policy.</a:t>
            </a:r>
            <a:endParaRPr lang="en-ZA" sz="1400" b="1" i="1" dirty="0"/>
          </a:p>
        </p:txBody>
      </p:sp>
    </p:spTree>
    <p:extLst>
      <p:ext uri="{BB962C8B-B14F-4D97-AF65-F5344CB8AC3E}">
        <p14:creationId xmlns:p14="http://schemas.microsoft.com/office/powerpoint/2010/main" xmlns="" val="1913989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 y="480060"/>
            <a:ext cx="9906001" cy="1032070"/>
          </a:xfrm>
        </p:spPr>
        <p:txBody>
          <a:bodyPr>
            <a:noAutofit/>
          </a:bodyPr>
          <a:lstStyle/>
          <a:p>
            <a:pPr algn="ctr">
              <a:lnSpc>
                <a:spcPct val="150000"/>
              </a:lnSpc>
              <a:buClr>
                <a:schemeClr val="accent1"/>
              </a:buClr>
            </a:pPr>
            <a:r>
              <a:rPr lang="en-US" sz="3000" dirty="0"/>
              <a:t>Contents</a:t>
            </a:r>
          </a:p>
        </p:txBody>
      </p:sp>
      <p:sp>
        <p:nvSpPr>
          <p:cNvPr id="17" name="Rectangle 16"/>
          <p:cNvSpPr/>
          <p:nvPr/>
        </p:nvSpPr>
        <p:spPr>
          <a:xfrm>
            <a:off x="1062989" y="1898772"/>
            <a:ext cx="7772401" cy="3077766"/>
          </a:xfrm>
          <a:prstGeom prst="rect">
            <a:avLst/>
          </a:prstGeom>
        </p:spPr>
        <p:txBody>
          <a:bodyPr wrap="square">
            <a:spAutoFit/>
          </a:bodyPr>
          <a:lstStyle/>
          <a:p>
            <a:pPr marL="457200" indent="-457200">
              <a:lnSpc>
                <a:spcPct val="150000"/>
              </a:lnSpc>
              <a:buClr>
                <a:schemeClr val="accent1"/>
              </a:buClr>
              <a:buFont typeface="Arial" panose="020B0604020202020204" pitchFamily="34" charset="0"/>
              <a:buChar char="•"/>
            </a:pPr>
            <a:r>
              <a:rPr lang="en-ZA" sz="2400" dirty="0">
                <a:solidFill>
                  <a:srgbClr val="0070C0"/>
                </a:solidFill>
              </a:rPr>
              <a:t>Implementing </a:t>
            </a:r>
            <a:r>
              <a:rPr lang="en-ZA" sz="2400" i="1" dirty="0">
                <a:solidFill>
                  <a:srgbClr val="0070C0"/>
                </a:solidFill>
              </a:rPr>
              <a:t>NRF Strategy 2025</a:t>
            </a:r>
          </a:p>
          <a:p>
            <a:pPr marL="457200" indent="-457200">
              <a:lnSpc>
                <a:spcPct val="150000"/>
              </a:lnSpc>
              <a:buClr>
                <a:schemeClr val="accent1"/>
              </a:buClr>
              <a:buFont typeface="Arial" panose="020B0604020202020204" pitchFamily="34" charset="0"/>
              <a:buChar char="•"/>
            </a:pPr>
            <a:r>
              <a:rPr lang="en-ZA" sz="2400" dirty="0">
                <a:solidFill>
                  <a:srgbClr val="0070C0"/>
                </a:solidFill>
              </a:rPr>
              <a:t>Annual Performance Plan (APP)</a:t>
            </a:r>
          </a:p>
          <a:p>
            <a:pPr marL="457200" indent="-457200">
              <a:lnSpc>
                <a:spcPct val="150000"/>
              </a:lnSpc>
              <a:buClr>
                <a:schemeClr val="accent1"/>
              </a:buClr>
              <a:buFont typeface="Arial" panose="020B0604020202020204" pitchFamily="34" charset="0"/>
              <a:buChar char="•"/>
            </a:pPr>
            <a:r>
              <a:rPr lang="en-ZA" sz="2400" dirty="0">
                <a:solidFill>
                  <a:srgbClr val="0070C0"/>
                </a:solidFill>
              </a:rPr>
              <a:t>Financial Overview</a:t>
            </a:r>
          </a:p>
          <a:p>
            <a:pPr marL="457200" indent="-457200">
              <a:lnSpc>
                <a:spcPct val="150000"/>
              </a:lnSpc>
              <a:buClr>
                <a:schemeClr val="accent1"/>
              </a:buClr>
              <a:buFont typeface="Arial" panose="020B0604020202020204" pitchFamily="34" charset="0"/>
              <a:buChar char="•"/>
            </a:pPr>
            <a:r>
              <a:rPr lang="en-ZA" sz="2400" dirty="0">
                <a:solidFill>
                  <a:srgbClr val="0070C0"/>
                </a:solidFill>
              </a:rPr>
              <a:t>Concluding Remarks</a:t>
            </a:r>
          </a:p>
          <a:p>
            <a:pPr>
              <a:lnSpc>
                <a:spcPct val="150000"/>
              </a:lnSpc>
              <a:buClr>
                <a:schemeClr val="accent1"/>
              </a:buClr>
            </a:pPr>
            <a:endParaRPr lang="en-US" sz="2000" dirty="0"/>
          </a:p>
          <a:p>
            <a:pPr marL="285750" indent="-285750">
              <a:buClr>
                <a:schemeClr val="accent1"/>
              </a:buClr>
              <a:buFont typeface="Arial" panose="020B0604020202020204" pitchFamily="34" charset="0"/>
              <a:buChar char="•"/>
            </a:pPr>
            <a:endParaRPr lang="en-US" sz="2000" dirty="0"/>
          </a:p>
        </p:txBody>
      </p:sp>
      <p:sp>
        <p:nvSpPr>
          <p:cNvPr id="2" name="Slide Number Placeholder 1"/>
          <p:cNvSpPr>
            <a:spLocks noGrp="1"/>
          </p:cNvSpPr>
          <p:nvPr>
            <p:ph type="sldNum" sz="quarter" idx="12"/>
          </p:nvPr>
        </p:nvSpPr>
        <p:spPr/>
        <p:txBody>
          <a:bodyPr/>
          <a:lstStyle/>
          <a:p>
            <a:fld id="{A8380127-2E4F-4720-A546-49D7111EBC0C}" type="slidenum">
              <a:rPr lang="en-US" smtClean="0"/>
              <a:pPr/>
              <a:t>2</a:t>
            </a:fld>
            <a:endParaRPr lang="en-US" dirty="0"/>
          </a:p>
        </p:txBody>
      </p:sp>
    </p:spTree>
    <p:extLst>
      <p:ext uri="{BB962C8B-B14F-4D97-AF65-F5344CB8AC3E}">
        <p14:creationId xmlns:p14="http://schemas.microsoft.com/office/powerpoint/2010/main" xmlns="" val="1096381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print"/>
          <a:srcRect l="53179"/>
          <a:stretch/>
        </p:blipFill>
        <p:spPr>
          <a:xfrm rot="10800000">
            <a:off x="518571" y="2201622"/>
            <a:ext cx="1089014" cy="2297360"/>
          </a:xfrm>
          <a:prstGeom prst="rect">
            <a:avLst/>
          </a:prstGeom>
        </p:spPr>
      </p:pic>
      <p:pic>
        <p:nvPicPr>
          <p:cNvPr id="4" name="Picture 3"/>
          <p:cNvPicPr>
            <a:picLocks noChangeAspect="1"/>
          </p:cNvPicPr>
          <p:nvPr/>
        </p:nvPicPr>
        <p:blipFill rotWithShape="1">
          <a:blip r:embed="rId4" cstate="print">
            <a:clrChange>
              <a:clrFrom>
                <a:srgbClr val="FFFFFF"/>
              </a:clrFrom>
              <a:clrTo>
                <a:srgbClr val="FFFFFF">
                  <a:alpha val="0"/>
                </a:srgbClr>
              </a:clrTo>
            </a:clrChange>
          </a:blip>
          <a:srcRect l="11792" t="9069" r="201" b="1002"/>
          <a:stretch/>
        </p:blipFill>
        <p:spPr>
          <a:xfrm>
            <a:off x="688437" y="2307435"/>
            <a:ext cx="2130398" cy="2283940"/>
          </a:xfrm>
          <a:prstGeom prst="ellipse">
            <a:avLst/>
          </a:prstGeom>
          <a:ln>
            <a:noFill/>
          </a:ln>
        </p:spPr>
      </p:pic>
      <p:sp>
        <p:nvSpPr>
          <p:cNvPr id="5" name="Title 6"/>
          <p:cNvSpPr txBox="1">
            <a:spLocks/>
          </p:cNvSpPr>
          <p:nvPr/>
        </p:nvSpPr>
        <p:spPr>
          <a:xfrm>
            <a:off x="891972" y="3019604"/>
            <a:ext cx="1723328" cy="859601"/>
          </a:xfrm>
          <a:prstGeom prst="rect">
            <a:avLst/>
          </a:prstGeom>
          <a:ln>
            <a:noFill/>
          </a:ln>
        </p:spPr>
        <p:txBody>
          <a:bodyPr vert="horz" lIns="91440" tIns="45720" rIns="91440" bIns="45720" rtlCol="0" anchor="ctr">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pPr algn="ctr"/>
            <a:r>
              <a:rPr lang="en-ZA" dirty="0"/>
              <a:t>Programme 3</a:t>
            </a:r>
            <a:endParaRPr lang="en-US" dirty="0"/>
          </a:p>
        </p:txBody>
      </p:sp>
      <p:sp>
        <p:nvSpPr>
          <p:cNvPr id="6" name="Flowchart: Stored Data 5"/>
          <p:cNvSpPr/>
          <p:nvPr/>
        </p:nvSpPr>
        <p:spPr>
          <a:xfrm flipH="1">
            <a:off x="1399619" y="1548034"/>
            <a:ext cx="8307413" cy="3483864"/>
          </a:xfrm>
          <a:prstGeom prst="flowChartOnlineStorage">
            <a:avLst/>
          </a:prstGeom>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dirty="0"/>
          </a:p>
        </p:txBody>
      </p:sp>
      <p:sp>
        <p:nvSpPr>
          <p:cNvPr id="2" name="Title 1">
            <a:extLst>
              <a:ext uri="{FF2B5EF4-FFF2-40B4-BE49-F238E27FC236}">
                <a16:creationId xmlns:a16="http://schemas.microsoft.com/office/drawing/2014/main" xmlns="" id="{21218C86-A168-9E40-B184-38EE7E851B17}"/>
              </a:ext>
            </a:extLst>
          </p:cNvPr>
          <p:cNvSpPr>
            <a:spLocks noGrp="1"/>
          </p:cNvSpPr>
          <p:nvPr>
            <p:ph type="title"/>
          </p:nvPr>
        </p:nvSpPr>
        <p:spPr>
          <a:xfrm>
            <a:off x="71718" y="207915"/>
            <a:ext cx="9834282" cy="1029214"/>
          </a:xfrm>
        </p:spPr>
        <p:txBody>
          <a:bodyPr vert="horz" lIns="91440" tIns="45720" rIns="91440" bIns="45720" rtlCol="0" anchor="t">
            <a:noAutofit/>
          </a:bodyPr>
          <a:lstStyle/>
          <a:p>
            <a:pPr algn="ctr"/>
            <a:r>
              <a:rPr lang="en-US" sz="3000" dirty="0"/>
              <a:t>Planned Performance over the </a:t>
            </a:r>
            <a:br>
              <a:rPr lang="en-US" sz="3000" dirty="0"/>
            </a:br>
            <a:r>
              <a:rPr lang="en-US" sz="3000" dirty="0"/>
              <a:t>Medium-term Period </a:t>
            </a:r>
          </a:p>
        </p:txBody>
      </p:sp>
      <p:sp>
        <p:nvSpPr>
          <p:cNvPr id="3" name="Content Placeholder 2">
            <a:extLst>
              <a:ext uri="{FF2B5EF4-FFF2-40B4-BE49-F238E27FC236}">
                <a16:creationId xmlns:a16="http://schemas.microsoft.com/office/drawing/2014/main" xmlns="" id="{5BA76850-A7A9-3F46-9717-86A5E8B01A06}"/>
              </a:ext>
            </a:extLst>
          </p:cNvPr>
          <p:cNvSpPr>
            <a:spLocks noGrp="1"/>
          </p:cNvSpPr>
          <p:nvPr>
            <p:ph idx="1"/>
          </p:nvPr>
        </p:nvSpPr>
        <p:spPr>
          <a:xfrm>
            <a:off x="2870139" y="1635756"/>
            <a:ext cx="6575612" cy="3429092"/>
          </a:xfrm>
        </p:spPr>
        <p:txBody>
          <a:bodyPr vert="horz" lIns="91440" tIns="45720" rIns="91440" bIns="45720" rtlCol="0">
            <a:noAutofit/>
          </a:bodyPr>
          <a:lstStyle/>
          <a:p>
            <a:pPr fontAlgn="t">
              <a:lnSpc>
                <a:spcPts val="2700"/>
              </a:lnSpc>
              <a:buClr>
                <a:schemeClr val="accent1"/>
              </a:buClr>
              <a:buFont typeface="Arial" pitchFamily="34" charset="0"/>
              <a:buChar char="•"/>
            </a:pPr>
            <a:r>
              <a:rPr lang="en-US" sz="1800" dirty="0">
                <a:solidFill>
                  <a:schemeClr val="tx1"/>
                </a:solidFill>
              </a:rPr>
              <a:t>In 2021/22 the first cohort of students are being funded under the new </a:t>
            </a:r>
            <a:r>
              <a:rPr lang="en-US" sz="1800" b="1" dirty="0">
                <a:solidFill>
                  <a:srgbClr val="FF0000"/>
                </a:solidFill>
              </a:rPr>
              <a:t>DSI-NRF Postgraduate Student Funding Policy</a:t>
            </a:r>
            <a:r>
              <a:rPr lang="en-US" sz="1800" dirty="0">
                <a:solidFill>
                  <a:schemeClr val="tx1"/>
                </a:solidFill>
              </a:rPr>
              <a:t>.  </a:t>
            </a:r>
          </a:p>
          <a:p>
            <a:pPr fontAlgn="t">
              <a:lnSpc>
                <a:spcPts val="2700"/>
              </a:lnSpc>
              <a:buClr>
                <a:schemeClr val="accent1"/>
              </a:buClr>
              <a:buFont typeface="Arial" pitchFamily="34" charset="0"/>
              <a:buChar char="•"/>
            </a:pPr>
            <a:r>
              <a:rPr lang="en-GB" sz="1800" dirty="0">
                <a:solidFill>
                  <a:schemeClr val="tx1"/>
                </a:solidFill>
              </a:rPr>
              <a:t>The 2020/21 equipment grant budget will be deployed in support of new NEP grants and the SRE grant for the </a:t>
            </a:r>
            <a:r>
              <a:rPr lang="en-GB" sz="1800" b="1" dirty="0">
                <a:solidFill>
                  <a:srgbClr val="FF0000"/>
                </a:solidFill>
              </a:rPr>
              <a:t>Hydrogen Intensity and Real-time Analysis eXperiment (HIRAX) Telescope</a:t>
            </a:r>
            <a:r>
              <a:rPr lang="en-GB" sz="1800" dirty="0">
                <a:solidFill>
                  <a:schemeClr val="tx1"/>
                </a:solidFill>
              </a:rPr>
              <a:t>.</a:t>
            </a:r>
            <a:endParaRPr lang="en-ZA" sz="1800" dirty="0">
              <a:solidFill>
                <a:schemeClr val="tx1"/>
              </a:solidFill>
            </a:endParaRPr>
          </a:p>
          <a:p>
            <a:pPr fontAlgn="t">
              <a:lnSpc>
                <a:spcPts val="2700"/>
              </a:lnSpc>
              <a:buClr>
                <a:schemeClr val="accent1"/>
              </a:buClr>
              <a:buFont typeface="Arial" pitchFamily="34" charset="0"/>
              <a:buChar char="•"/>
            </a:pPr>
            <a:r>
              <a:rPr lang="en-ZA" sz="1800" dirty="0">
                <a:solidFill>
                  <a:schemeClr val="tx1"/>
                </a:solidFill>
              </a:rPr>
              <a:t>Continue the development and implementation of a new framework for training </a:t>
            </a:r>
            <a:r>
              <a:rPr lang="en-ZA" sz="1800" b="1" dirty="0">
                <a:solidFill>
                  <a:srgbClr val="FF0000"/>
                </a:solidFill>
              </a:rPr>
              <a:t>Instrument Scientists and Technical Professionals.</a:t>
            </a:r>
            <a:r>
              <a:rPr lang="en-ZA" sz="1800" dirty="0">
                <a:solidFill>
                  <a:srgbClr val="FF0000"/>
                </a:solidFill>
              </a:rPr>
              <a:t> </a:t>
            </a:r>
          </a:p>
          <a:p>
            <a:pPr marL="0" indent="0" fontAlgn="t">
              <a:lnSpc>
                <a:spcPts val="2700"/>
              </a:lnSpc>
              <a:buClr>
                <a:schemeClr val="accent1"/>
              </a:buClr>
              <a:buNone/>
            </a:pPr>
            <a:endParaRPr lang="en-ZA" sz="1800" dirty="0">
              <a:solidFill>
                <a:schemeClr val="tx1"/>
              </a:solidFill>
            </a:endParaRPr>
          </a:p>
        </p:txBody>
      </p:sp>
      <p:sp>
        <p:nvSpPr>
          <p:cNvPr id="12" name="Slide Number Placeholder 11"/>
          <p:cNvSpPr>
            <a:spLocks noGrp="1"/>
          </p:cNvSpPr>
          <p:nvPr>
            <p:ph type="sldNum" sz="quarter" idx="12"/>
          </p:nvPr>
        </p:nvSpPr>
        <p:spPr/>
        <p:txBody>
          <a:bodyPr/>
          <a:lstStyle/>
          <a:p>
            <a:fld id="{A8380127-2E4F-4720-A546-49D7111EBC0C}" type="slidenum">
              <a:rPr lang="en-US" smtClean="0"/>
              <a:pPr/>
              <a:t>20</a:t>
            </a:fld>
            <a:endParaRPr lang="en-US" dirty="0"/>
          </a:p>
        </p:txBody>
      </p:sp>
    </p:spTree>
    <p:extLst>
      <p:ext uri="{BB962C8B-B14F-4D97-AF65-F5344CB8AC3E}">
        <p14:creationId xmlns:p14="http://schemas.microsoft.com/office/powerpoint/2010/main" xmlns="" val="415306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2399" y="228599"/>
            <a:ext cx="9592733" cy="372533"/>
          </a:xfrm>
        </p:spPr>
        <p:txBody>
          <a:bodyPr>
            <a:noAutofit/>
          </a:bodyPr>
          <a:lstStyle/>
          <a:p>
            <a:pPr algn="ctr"/>
            <a:r>
              <a:rPr lang="en-US" sz="3000" dirty="0"/>
              <a:t>Programme 4: National Research </a:t>
            </a:r>
            <a:br>
              <a:rPr lang="en-US" sz="3000" dirty="0"/>
            </a:br>
            <a:r>
              <a:rPr lang="en-US" sz="3000" dirty="0"/>
              <a:t>Infrastructure Platforms</a:t>
            </a:r>
            <a:br>
              <a:rPr lang="en-US" sz="3000" dirty="0"/>
            </a:br>
            <a:r>
              <a:rPr lang="en-US" sz="2400" dirty="0">
                <a:solidFill>
                  <a:srgbClr val="FF0000"/>
                </a:solidFill>
              </a:rPr>
              <a:t>Indicators and Targets </a:t>
            </a:r>
          </a:p>
        </p:txBody>
      </p:sp>
      <p:graphicFrame>
        <p:nvGraphicFramePr>
          <p:cNvPr id="2" name="Table 1"/>
          <p:cNvGraphicFramePr>
            <a:graphicFrameLocks noGrp="1"/>
          </p:cNvGraphicFramePr>
          <p:nvPr>
            <p:extLst>
              <p:ext uri="{D42A27DB-BD31-4B8C-83A1-F6EECF244321}">
                <p14:modId xmlns:p14="http://schemas.microsoft.com/office/powerpoint/2010/main" xmlns="" val="3429992918"/>
              </p:ext>
            </p:extLst>
          </p:nvPr>
        </p:nvGraphicFramePr>
        <p:xfrm>
          <a:off x="228596" y="1670343"/>
          <a:ext cx="9516536" cy="2192710"/>
        </p:xfrm>
        <a:graphic>
          <a:graphicData uri="http://schemas.openxmlformats.org/drawingml/2006/table">
            <a:tbl>
              <a:tblPr firstRow="1" firstCol="1" bandRow="1">
                <a:tableStyleId>{7DF18680-E054-41AD-8BC1-D1AEF772440D}</a:tableStyleId>
              </a:tblPr>
              <a:tblGrid>
                <a:gridCol w="1956817">
                  <a:extLst>
                    <a:ext uri="{9D8B030D-6E8A-4147-A177-3AD203B41FA5}">
                      <a16:colId xmlns:a16="http://schemas.microsoft.com/office/drawing/2014/main" xmlns="" val="20000"/>
                    </a:ext>
                  </a:extLst>
                </a:gridCol>
                <a:gridCol w="3002971">
                  <a:extLst>
                    <a:ext uri="{9D8B030D-6E8A-4147-A177-3AD203B41FA5}">
                      <a16:colId xmlns:a16="http://schemas.microsoft.com/office/drawing/2014/main" xmlns="" val="20001"/>
                    </a:ext>
                  </a:extLst>
                </a:gridCol>
                <a:gridCol w="827919">
                  <a:extLst>
                    <a:ext uri="{9D8B030D-6E8A-4147-A177-3AD203B41FA5}">
                      <a16:colId xmlns:a16="http://schemas.microsoft.com/office/drawing/2014/main" xmlns="" val="20002"/>
                    </a:ext>
                  </a:extLst>
                </a:gridCol>
                <a:gridCol w="754389">
                  <a:extLst>
                    <a:ext uri="{9D8B030D-6E8A-4147-A177-3AD203B41FA5}">
                      <a16:colId xmlns:a16="http://schemas.microsoft.com/office/drawing/2014/main" xmlns="" val="20003"/>
                    </a:ext>
                  </a:extLst>
                </a:gridCol>
                <a:gridCol w="767437">
                  <a:extLst>
                    <a:ext uri="{9D8B030D-6E8A-4147-A177-3AD203B41FA5}">
                      <a16:colId xmlns:a16="http://schemas.microsoft.com/office/drawing/2014/main" xmlns="" val="20004"/>
                    </a:ext>
                  </a:extLst>
                </a:gridCol>
                <a:gridCol w="789181">
                  <a:extLst>
                    <a:ext uri="{9D8B030D-6E8A-4147-A177-3AD203B41FA5}">
                      <a16:colId xmlns:a16="http://schemas.microsoft.com/office/drawing/2014/main" xmlns="" val="20005"/>
                    </a:ext>
                  </a:extLst>
                </a:gridCol>
                <a:gridCol w="739498">
                  <a:extLst>
                    <a:ext uri="{9D8B030D-6E8A-4147-A177-3AD203B41FA5}">
                      <a16:colId xmlns:a16="http://schemas.microsoft.com/office/drawing/2014/main" xmlns="" val="20006"/>
                    </a:ext>
                  </a:extLst>
                </a:gridCol>
                <a:gridCol w="678324">
                  <a:extLst>
                    <a:ext uri="{9D8B030D-6E8A-4147-A177-3AD203B41FA5}">
                      <a16:colId xmlns:a16="http://schemas.microsoft.com/office/drawing/2014/main" xmlns="" val="20007"/>
                    </a:ext>
                  </a:extLst>
                </a:gridCol>
              </a:tblGrid>
              <a:tr h="465408">
                <a:tc rowSpan="2">
                  <a:txBody>
                    <a:bodyPr/>
                    <a:lstStyle/>
                    <a:p>
                      <a:pPr marL="0" marR="0" algn="ctr">
                        <a:lnSpc>
                          <a:spcPct val="115000"/>
                        </a:lnSpc>
                        <a:spcBef>
                          <a:spcPts val="0"/>
                        </a:spcBef>
                        <a:spcAft>
                          <a:spcPts val="0"/>
                        </a:spcAft>
                      </a:pPr>
                      <a:r>
                        <a:rPr lang="en-ZA" sz="1100" dirty="0">
                          <a:effectLst/>
                          <a:latin typeface="+mn-lt"/>
                        </a:rPr>
                        <a:t>Output  </a:t>
                      </a:r>
                      <a:endParaRPr lang="en-US" sz="1100" dirty="0">
                        <a:effectLst/>
                        <a:latin typeface="+mn-lt"/>
                        <a:ea typeface="Calibri" panose="020F0502020204030204" pitchFamily="34" charset="0"/>
                        <a:cs typeface="Times New Roman" panose="02020603050405020304" pitchFamily="18" charset="0"/>
                      </a:endParaRPr>
                    </a:p>
                  </a:txBody>
                  <a:tcPr marL="57711" marR="57711" marT="0" marB="0" anchor="ctr"/>
                </a:tc>
                <a:tc rowSpan="2">
                  <a:txBody>
                    <a:bodyPr/>
                    <a:lstStyle/>
                    <a:p>
                      <a:pPr marL="0" marR="0" algn="ctr">
                        <a:lnSpc>
                          <a:spcPct val="115000"/>
                        </a:lnSpc>
                        <a:spcBef>
                          <a:spcPts val="0"/>
                        </a:spcBef>
                        <a:spcAft>
                          <a:spcPts val="0"/>
                        </a:spcAft>
                      </a:pPr>
                      <a:r>
                        <a:rPr lang="en-ZA" sz="1100" dirty="0">
                          <a:effectLst/>
                          <a:latin typeface="+mn-lt"/>
                        </a:rPr>
                        <a:t>Indicators</a:t>
                      </a:r>
                      <a:endParaRPr lang="en-US" sz="1100" dirty="0">
                        <a:effectLst/>
                        <a:latin typeface="+mn-lt"/>
                        <a:ea typeface="Calibri" panose="020F0502020204030204" pitchFamily="34" charset="0"/>
                        <a:cs typeface="Times New Roman" panose="02020603050405020304" pitchFamily="18" charset="0"/>
                      </a:endParaRPr>
                    </a:p>
                  </a:txBody>
                  <a:tcPr marL="57711" marR="57711" marT="0" marB="0" anchor="ctr"/>
                </a:tc>
                <a:tc gridSpan="2">
                  <a:txBody>
                    <a:bodyPr/>
                    <a:lstStyle/>
                    <a:p>
                      <a:pPr marL="0" marR="0" algn="ctr">
                        <a:lnSpc>
                          <a:spcPct val="115000"/>
                        </a:lnSpc>
                        <a:spcBef>
                          <a:spcPts val="0"/>
                        </a:spcBef>
                        <a:spcAft>
                          <a:spcPts val="0"/>
                        </a:spcAft>
                      </a:pPr>
                      <a:r>
                        <a:rPr lang="en-US" sz="1100" dirty="0">
                          <a:effectLst/>
                        </a:rPr>
                        <a:t>Audited Actual Performance</a:t>
                      </a:r>
                      <a:endParaRPr lang="en-US" sz="1100" dirty="0">
                        <a:effectLst/>
                        <a:latin typeface="+mj-lt"/>
                        <a:ea typeface="Calibri" panose="020F0502020204030204" pitchFamily="34" charset="0"/>
                        <a:cs typeface="Times New Roman" panose="02020603050405020304" pitchFamily="18" charset="0"/>
                      </a:endParaRPr>
                    </a:p>
                  </a:txBody>
                  <a:tcPr marL="57711" marR="57711" marT="0" marB="0"/>
                </a:tc>
                <a:tc hMerge="1">
                  <a:txBody>
                    <a:bodyPr/>
                    <a:lstStyle/>
                    <a:p>
                      <a:endParaRPr lang="en-US"/>
                    </a:p>
                  </a:txBody>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ZA" sz="1100" dirty="0">
                          <a:effectLst/>
                        </a:rPr>
                        <a:t>Estimate </a:t>
                      </a:r>
                      <a:endParaRPr lang="en-US" sz="1100" dirty="0">
                        <a:effectLst/>
                      </a:endParaRPr>
                    </a:p>
                    <a:p>
                      <a:pPr marL="0" marR="0" algn="ctr">
                        <a:lnSpc>
                          <a:spcPct val="115000"/>
                        </a:lnSpc>
                        <a:spcBef>
                          <a:spcPts val="0"/>
                        </a:spcBef>
                        <a:spcAft>
                          <a:spcPts val="0"/>
                        </a:spcAft>
                      </a:pPr>
                      <a:endParaRPr lang="en-US" sz="1100" b="1" dirty="0">
                        <a:solidFill>
                          <a:schemeClr val="bg1"/>
                        </a:solidFill>
                        <a:effectLst/>
                        <a:latin typeface="+mj-lt"/>
                        <a:ea typeface="Calibri" panose="020F0502020204030204" pitchFamily="34" charset="0"/>
                        <a:cs typeface="Times New Roman" panose="02020603050405020304" pitchFamily="18" charset="0"/>
                      </a:endParaRPr>
                    </a:p>
                  </a:txBody>
                  <a:tcPr marL="57711" marR="57711" marT="0" marB="0"/>
                </a:tc>
                <a:tc gridSpan="3">
                  <a:txBody>
                    <a:bodyPr/>
                    <a:lstStyle/>
                    <a:p>
                      <a:pPr marL="0" marR="0" algn="ctr">
                        <a:lnSpc>
                          <a:spcPct val="115000"/>
                        </a:lnSpc>
                        <a:spcBef>
                          <a:spcPts val="0"/>
                        </a:spcBef>
                        <a:spcAft>
                          <a:spcPts val="0"/>
                        </a:spcAft>
                      </a:pPr>
                      <a:r>
                        <a:rPr lang="en-ZA" sz="1100" dirty="0">
                          <a:effectLst/>
                        </a:rPr>
                        <a:t>Annual Targets</a:t>
                      </a:r>
                      <a:endParaRPr lang="en-US" sz="1100" dirty="0">
                        <a:effectLst/>
                        <a:latin typeface="+mj-l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ZA" sz="1100" dirty="0">
                          <a:effectLst/>
                        </a:rPr>
                        <a:t>MTEF Period</a:t>
                      </a:r>
                      <a:endParaRPr lang="en-US" sz="1100" b="1" dirty="0">
                        <a:solidFill>
                          <a:schemeClr val="bg1"/>
                        </a:solidFill>
                        <a:effectLst/>
                        <a:latin typeface="+mj-lt"/>
                        <a:ea typeface="Calibri" panose="020F0502020204030204" pitchFamily="34" charset="0"/>
                        <a:cs typeface="Times New Roman" panose="02020603050405020304" pitchFamily="18" charset="0"/>
                      </a:endParaRPr>
                    </a:p>
                  </a:txBody>
                  <a:tcPr marL="57711" marR="5771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79573">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100" b="1" dirty="0">
                          <a:effectLst/>
                          <a:latin typeface="+mn-lt"/>
                        </a:rPr>
                        <a:t>2018/19</a:t>
                      </a:r>
                      <a:endParaRPr lang="en-US" sz="1100" b="1" dirty="0">
                        <a:solidFill>
                          <a:schemeClr val="bg1"/>
                        </a:solidFill>
                        <a:effectLst/>
                        <a:latin typeface="+mn-lt"/>
                        <a:ea typeface="Calibri" panose="020F0502020204030204" pitchFamily="34" charset="0"/>
                        <a:cs typeface="Times New Roman" panose="02020603050405020304" pitchFamily="18" charset="0"/>
                      </a:endParaRPr>
                    </a:p>
                  </a:txBody>
                  <a:tcPr marL="57711" marR="57711"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ZA" sz="1100" b="1" dirty="0">
                          <a:effectLst/>
                          <a:latin typeface="+mn-lt"/>
                        </a:rPr>
                        <a:t>2019/20</a:t>
                      </a:r>
                      <a:endParaRPr lang="en-US" sz="1100" b="1" dirty="0">
                        <a:effectLst/>
                        <a:latin typeface="+mn-lt"/>
                      </a:endParaRPr>
                    </a:p>
                    <a:p>
                      <a:pPr marL="0" marR="0" algn="ctr">
                        <a:lnSpc>
                          <a:spcPct val="115000"/>
                        </a:lnSpc>
                        <a:spcBef>
                          <a:spcPts val="0"/>
                        </a:spcBef>
                        <a:spcAft>
                          <a:spcPts val="0"/>
                        </a:spcAft>
                      </a:pPr>
                      <a:endParaRPr lang="en-US" sz="1100" b="1" dirty="0">
                        <a:solidFill>
                          <a:schemeClr val="bg1"/>
                        </a:solidFill>
                        <a:effectLst/>
                        <a:latin typeface="+mn-lt"/>
                        <a:ea typeface="Calibri" panose="020F0502020204030204" pitchFamily="34" charset="0"/>
                        <a:cs typeface="Times New Roman" panose="02020603050405020304" pitchFamily="18" charset="0"/>
                      </a:endParaRPr>
                    </a:p>
                  </a:txBody>
                  <a:tcPr marL="57711" marR="57711"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ZA" sz="1100" b="1" dirty="0">
                          <a:effectLst/>
                          <a:latin typeface="+mn-lt"/>
                        </a:rPr>
                        <a:t>2020/21</a:t>
                      </a:r>
                      <a:endParaRPr lang="en-US" sz="1100" b="1" dirty="0">
                        <a:effectLst/>
                        <a:latin typeface="+mn-lt"/>
                      </a:endParaRPr>
                    </a:p>
                    <a:p>
                      <a:pPr marL="0" marR="0" algn="ctr">
                        <a:lnSpc>
                          <a:spcPct val="115000"/>
                        </a:lnSpc>
                        <a:spcBef>
                          <a:spcPts val="0"/>
                        </a:spcBef>
                        <a:spcAft>
                          <a:spcPts val="0"/>
                        </a:spcAft>
                      </a:pPr>
                      <a:endParaRPr lang="en-US" sz="1100" b="1" dirty="0">
                        <a:solidFill>
                          <a:schemeClr val="bg1"/>
                        </a:solidFill>
                        <a:effectLst/>
                        <a:latin typeface="+mn-lt"/>
                        <a:ea typeface="Calibri" panose="020F0502020204030204" pitchFamily="34" charset="0"/>
                        <a:cs typeface="Times New Roman" panose="02020603050405020304" pitchFamily="18" charset="0"/>
                      </a:endParaRPr>
                    </a:p>
                  </a:txBody>
                  <a:tcPr marL="57711" marR="57711" marT="0" marB="0"/>
                </a:tc>
                <a:tc>
                  <a:txBody>
                    <a:bodyPr/>
                    <a:lstStyle/>
                    <a:p>
                      <a:pPr marL="0" marR="0" algn="ctr">
                        <a:lnSpc>
                          <a:spcPct val="115000"/>
                        </a:lnSpc>
                        <a:spcBef>
                          <a:spcPts val="0"/>
                        </a:spcBef>
                        <a:spcAft>
                          <a:spcPts val="0"/>
                        </a:spcAft>
                      </a:pPr>
                      <a:r>
                        <a:rPr lang="en-ZA" sz="1100" b="1" dirty="0">
                          <a:effectLst/>
                          <a:latin typeface="+mn-lt"/>
                        </a:rPr>
                        <a:t>2021/22</a:t>
                      </a:r>
                      <a:endParaRPr lang="en-US" sz="1100" b="1" dirty="0">
                        <a:solidFill>
                          <a:schemeClr val="bg1"/>
                        </a:solidFill>
                        <a:effectLst/>
                        <a:latin typeface="+mn-lt"/>
                        <a:ea typeface="Calibri" panose="020F0502020204030204" pitchFamily="34" charset="0"/>
                        <a:cs typeface="Times New Roman" panose="02020603050405020304" pitchFamily="18" charset="0"/>
                      </a:endParaRPr>
                    </a:p>
                  </a:txBody>
                  <a:tcPr marL="57711" marR="57711" marT="0" marB="0"/>
                </a:tc>
                <a:tc>
                  <a:txBody>
                    <a:bodyPr/>
                    <a:lstStyle/>
                    <a:p>
                      <a:pPr marL="0" marR="0" algn="ctr">
                        <a:lnSpc>
                          <a:spcPct val="115000"/>
                        </a:lnSpc>
                        <a:spcBef>
                          <a:spcPts val="0"/>
                        </a:spcBef>
                        <a:spcAft>
                          <a:spcPts val="0"/>
                        </a:spcAft>
                      </a:pPr>
                      <a:r>
                        <a:rPr lang="en-ZA" sz="1100" b="1" dirty="0">
                          <a:effectLst/>
                          <a:latin typeface="+mn-lt"/>
                        </a:rPr>
                        <a:t>2022/23</a:t>
                      </a:r>
                      <a:endParaRPr lang="en-US" sz="1100" b="1" dirty="0">
                        <a:solidFill>
                          <a:schemeClr val="bg1"/>
                        </a:solidFill>
                        <a:effectLst/>
                        <a:latin typeface="+mn-lt"/>
                        <a:ea typeface="Calibri" panose="020F0502020204030204" pitchFamily="34" charset="0"/>
                        <a:cs typeface="Times New Roman" panose="02020603050405020304" pitchFamily="18" charset="0"/>
                      </a:endParaRPr>
                    </a:p>
                  </a:txBody>
                  <a:tcPr marL="57711" marR="57711" marT="0" marB="0"/>
                </a:tc>
                <a:tc>
                  <a:txBody>
                    <a:bodyPr/>
                    <a:lstStyle/>
                    <a:p>
                      <a:pPr marL="0" marR="0" algn="ctr">
                        <a:lnSpc>
                          <a:spcPct val="115000"/>
                        </a:lnSpc>
                        <a:spcBef>
                          <a:spcPts val="0"/>
                        </a:spcBef>
                        <a:spcAft>
                          <a:spcPts val="0"/>
                        </a:spcAft>
                      </a:pPr>
                      <a:r>
                        <a:rPr lang="en-ZA" sz="1100" b="1" dirty="0">
                          <a:effectLst/>
                          <a:latin typeface="+mn-lt"/>
                        </a:rPr>
                        <a:t>2023/24</a:t>
                      </a:r>
                      <a:endParaRPr lang="en-US" sz="1100" b="1" dirty="0">
                        <a:solidFill>
                          <a:schemeClr val="bg1"/>
                        </a:solidFill>
                        <a:effectLst/>
                        <a:latin typeface="+mn-lt"/>
                        <a:ea typeface="Calibri" panose="020F0502020204030204" pitchFamily="34" charset="0"/>
                        <a:cs typeface="Times New Roman" panose="02020603050405020304" pitchFamily="18" charset="0"/>
                      </a:endParaRPr>
                    </a:p>
                  </a:txBody>
                  <a:tcPr marL="57711" marR="57711" marT="0" marB="0"/>
                </a:tc>
                <a:extLst>
                  <a:ext uri="{0D108BD9-81ED-4DB2-BD59-A6C34878D82A}">
                    <a16:rowId xmlns:a16="http://schemas.microsoft.com/office/drawing/2014/main" xmlns="" val="10001"/>
                  </a:ext>
                </a:extLst>
              </a:tr>
              <a:tr h="394973">
                <a:tc>
                  <a:txBody>
                    <a:bodyPr/>
                    <a:lstStyle/>
                    <a:p>
                      <a:pPr algn="ctr">
                        <a:lnSpc>
                          <a:spcPct val="115000"/>
                        </a:lnSpc>
                        <a:spcAft>
                          <a:spcPts val="0"/>
                        </a:spcAft>
                      </a:pPr>
                      <a:r>
                        <a:rPr lang="en-ZA" sz="1100" dirty="0">
                          <a:effectLst/>
                          <a:latin typeface="+mn-lt"/>
                          <a:ea typeface="Calibri" panose="020F0502020204030204" pitchFamily="34" charset="0"/>
                          <a:cs typeface="Calibri" panose="020F0502020204030204" pitchFamily="34" charset="0"/>
                        </a:rPr>
                        <a:t>Diversity of student cohorts accessing RIPs</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15000"/>
                        </a:lnSpc>
                        <a:spcAft>
                          <a:spcPts val="0"/>
                        </a:spcAft>
                      </a:pPr>
                      <a:r>
                        <a:rPr lang="en-ZA" sz="1100" b="1" dirty="0">
                          <a:effectLst/>
                          <a:latin typeface="+mn-lt"/>
                          <a:ea typeface="Calibri" panose="020F0502020204030204" pitchFamily="34" charset="0"/>
                          <a:cs typeface="Calibri" panose="020F0502020204030204" pitchFamily="34" charset="0"/>
                        </a:rPr>
                        <a:t>Proportion of South African Postgraduate Students from designated groups who are users of NFs.                  </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100" b="1" dirty="0">
                          <a:effectLst/>
                          <a:latin typeface="+mn-lt"/>
                          <a:ea typeface="Calibri" panose="020F0502020204030204" pitchFamily="34" charset="0"/>
                          <a:cs typeface="Calibri" panose="020F0502020204030204" pitchFamily="34" charset="0"/>
                        </a:rPr>
                        <a:t>-</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100" b="1" dirty="0">
                          <a:effectLst/>
                          <a:latin typeface="+mn-lt"/>
                          <a:ea typeface="Calibri" panose="020F0502020204030204" pitchFamily="34" charset="0"/>
                          <a:cs typeface="Calibri" panose="020F0502020204030204" pitchFamily="34" charset="0"/>
                        </a:rPr>
                        <a:t>-</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100" b="1" dirty="0">
                          <a:effectLst/>
                          <a:latin typeface="+mn-lt"/>
                          <a:ea typeface="Calibri" panose="020F0502020204030204" pitchFamily="34" charset="0"/>
                          <a:cs typeface="Calibri" panose="020F0502020204030204" pitchFamily="34" charset="0"/>
                        </a:rPr>
                        <a:t>76%</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100" b="1" dirty="0">
                          <a:effectLst/>
                          <a:latin typeface="+mn-lt"/>
                          <a:ea typeface="Calibri" panose="020F0502020204030204" pitchFamily="34" charset="0"/>
                          <a:cs typeface="Calibri" panose="020F0502020204030204" pitchFamily="34" charset="0"/>
                        </a:rPr>
                        <a:t>76%</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100" b="1" dirty="0">
                          <a:effectLst/>
                          <a:latin typeface="+mn-lt"/>
                          <a:ea typeface="Calibri" panose="020F0502020204030204" pitchFamily="34" charset="0"/>
                          <a:cs typeface="Calibri" panose="020F0502020204030204" pitchFamily="34" charset="0"/>
                        </a:rPr>
                        <a:t>80%</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100" b="1" dirty="0">
                          <a:effectLst/>
                          <a:latin typeface="+mn-lt"/>
                          <a:ea typeface="Calibri" panose="020F0502020204030204" pitchFamily="34" charset="0"/>
                          <a:cs typeface="Calibri" panose="020F0502020204030204" pitchFamily="34" charset="0"/>
                        </a:rPr>
                        <a:t>81%</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785754">
                <a:tc>
                  <a:txBody>
                    <a:bodyPr/>
                    <a:lstStyle/>
                    <a:p>
                      <a:pPr algn="ctr">
                        <a:lnSpc>
                          <a:spcPct val="115000"/>
                        </a:lnSpc>
                        <a:spcAft>
                          <a:spcPts val="0"/>
                        </a:spcAft>
                      </a:pPr>
                      <a:r>
                        <a:rPr lang="en-ZA" sz="1100" dirty="0">
                          <a:effectLst/>
                          <a:latin typeface="+mn-lt"/>
                          <a:ea typeface="Calibri" panose="020F0502020204030204" pitchFamily="34" charset="0"/>
                          <a:cs typeface="Calibri" panose="020F0502020204030204" pitchFamily="34" charset="0"/>
                        </a:rPr>
                        <a:t>Diversity of researchers accessing RIPs</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n-ZA" sz="1100" b="1" dirty="0">
                          <a:effectLst/>
                          <a:latin typeface="+mn-lt"/>
                          <a:ea typeface="Calibri" panose="020F0502020204030204" pitchFamily="34" charset="0"/>
                          <a:cs typeface="Calibri" panose="020F0502020204030204" pitchFamily="34" charset="0"/>
                        </a:rPr>
                        <a:t>Proportion of South African Researchers from designated groups who are users of NFs</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5000"/>
                        </a:lnSpc>
                        <a:spcAft>
                          <a:spcPts val="0"/>
                        </a:spcAft>
                      </a:pPr>
                      <a:r>
                        <a:rPr lang="en-ZA" sz="1100" b="1" kern="1200" dirty="0">
                          <a:solidFill>
                            <a:schemeClr val="dk1"/>
                          </a:solidFill>
                          <a:effectLst/>
                          <a:latin typeface="+mn-lt"/>
                          <a:ea typeface="Calibri" panose="020F0502020204030204" pitchFamily="34" charset="0"/>
                          <a:cs typeface="Calibri" panose="020F0502020204030204" pitchFamily="34" charset="0"/>
                        </a:rPr>
                        <a:t>-</a:t>
                      </a:r>
                    </a:p>
                  </a:txBody>
                  <a:tcPr marL="68580" marR="68580" marT="0" marB="0" anchor="ctr"/>
                </a:tc>
                <a:tc>
                  <a:txBody>
                    <a:bodyPr/>
                    <a:lstStyle/>
                    <a:p>
                      <a:pPr marL="0" algn="ctr" defTabSz="914400" rtl="0" eaLnBrk="1" latinLnBrk="0" hangingPunct="1">
                        <a:lnSpc>
                          <a:spcPct val="115000"/>
                        </a:lnSpc>
                        <a:spcAft>
                          <a:spcPts val="0"/>
                        </a:spcAft>
                      </a:pPr>
                      <a:r>
                        <a:rPr lang="en-ZA" sz="1100" b="1" kern="1200" dirty="0">
                          <a:solidFill>
                            <a:schemeClr val="dk1"/>
                          </a:solidFill>
                          <a:effectLst/>
                          <a:latin typeface="+mn-lt"/>
                          <a:ea typeface="Calibri" panose="020F0502020204030204" pitchFamily="34" charset="0"/>
                          <a:cs typeface="Calibri" panose="020F0502020204030204" pitchFamily="34" charset="0"/>
                        </a:rPr>
                        <a:t>-</a:t>
                      </a:r>
                    </a:p>
                  </a:txBody>
                  <a:tcPr marL="68580" marR="68580" marT="0" marB="0" anchor="ctr"/>
                </a:tc>
                <a:tc>
                  <a:txBody>
                    <a:bodyPr/>
                    <a:lstStyle/>
                    <a:p>
                      <a:pPr marL="0" algn="ctr" defTabSz="914400" rtl="0" eaLnBrk="1" latinLnBrk="0" hangingPunct="1">
                        <a:lnSpc>
                          <a:spcPct val="115000"/>
                        </a:lnSpc>
                        <a:spcAft>
                          <a:spcPts val="0"/>
                        </a:spcAft>
                      </a:pPr>
                      <a:r>
                        <a:rPr lang="en-ZA" sz="1100" b="1" kern="1200" dirty="0">
                          <a:solidFill>
                            <a:schemeClr val="dk1"/>
                          </a:solidFill>
                          <a:effectLst/>
                          <a:latin typeface="+mn-lt"/>
                          <a:ea typeface="Calibri" panose="020F0502020204030204" pitchFamily="34" charset="0"/>
                          <a:cs typeface="Calibri" panose="020F0502020204030204" pitchFamily="34" charset="0"/>
                        </a:rPr>
                        <a:t>34%</a:t>
                      </a:r>
                    </a:p>
                  </a:txBody>
                  <a:tcPr marL="68580" marR="68580" marT="0" marB="0" anchor="ctr"/>
                </a:tc>
                <a:tc>
                  <a:txBody>
                    <a:bodyPr/>
                    <a:lstStyle/>
                    <a:p>
                      <a:pPr marL="0" algn="ctr" defTabSz="914400" rtl="0" eaLnBrk="1" latinLnBrk="0" hangingPunct="1">
                        <a:lnSpc>
                          <a:spcPct val="115000"/>
                        </a:lnSpc>
                        <a:spcAft>
                          <a:spcPts val="0"/>
                        </a:spcAft>
                      </a:pPr>
                      <a:r>
                        <a:rPr lang="en-ZA" sz="1100" b="1" kern="1200" dirty="0">
                          <a:solidFill>
                            <a:schemeClr val="dk1"/>
                          </a:solidFill>
                          <a:effectLst/>
                          <a:latin typeface="+mn-lt"/>
                          <a:ea typeface="Calibri" panose="020F0502020204030204" pitchFamily="34" charset="0"/>
                          <a:cs typeface="Calibri" panose="020F0502020204030204" pitchFamily="34" charset="0"/>
                        </a:rPr>
                        <a:t>39%</a:t>
                      </a:r>
                    </a:p>
                  </a:txBody>
                  <a:tcPr marL="68580" marR="68580" marT="0" marB="0" anchor="ctr"/>
                </a:tc>
                <a:tc>
                  <a:txBody>
                    <a:bodyPr/>
                    <a:lstStyle/>
                    <a:p>
                      <a:pPr marL="0" algn="ctr" defTabSz="914400" rtl="0" eaLnBrk="1" latinLnBrk="0" hangingPunct="1">
                        <a:lnSpc>
                          <a:spcPct val="115000"/>
                        </a:lnSpc>
                        <a:spcAft>
                          <a:spcPts val="0"/>
                        </a:spcAft>
                      </a:pPr>
                      <a:r>
                        <a:rPr lang="en-ZA" sz="1100" b="1" kern="1200" dirty="0">
                          <a:solidFill>
                            <a:schemeClr val="dk1"/>
                          </a:solidFill>
                          <a:effectLst/>
                          <a:latin typeface="+mn-lt"/>
                          <a:ea typeface="Calibri" panose="020F0502020204030204" pitchFamily="34" charset="0"/>
                          <a:cs typeface="Calibri" panose="020F0502020204030204" pitchFamily="34" charset="0"/>
                        </a:rPr>
                        <a:t>40%</a:t>
                      </a:r>
                    </a:p>
                  </a:txBody>
                  <a:tcPr marL="68580" marR="68580" marT="0" marB="0" anchor="ctr"/>
                </a:tc>
                <a:tc>
                  <a:txBody>
                    <a:bodyPr/>
                    <a:lstStyle/>
                    <a:p>
                      <a:pPr marL="0" algn="ctr" defTabSz="914400" rtl="0" eaLnBrk="1" latinLnBrk="0" hangingPunct="1">
                        <a:lnSpc>
                          <a:spcPct val="115000"/>
                        </a:lnSpc>
                        <a:spcAft>
                          <a:spcPts val="0"/>
                        </a:spcAft>
                      </a:pPr>
                      <a:r>
                        <a:rPr lang="en-ZA" sz="1100" b="1" kern="1200" dirty="0">
                          <a:solidFill>
                            <a:schemeClr val="dk1"/>
                          </a:solidFill>
                          <a:effectLst/>
                          <a:latin typeface="+mn-lt"/>
                          <a:ea typeface="Calibri" panose="020F0502020204030204" pitchFamily="34" charset="0"/>
                          <a:cs typeface="Calibri" panose="020F0502020204030204" pitchFamily="34" charset="0"/>
                        </a:rPr>
                        <a:t>41%</a:t>
                      </a:r>
                    </a:p>
                  </a:txBody>
                  <a:tcPr marL="68580" marR="68580" marT="0" marB="0" anchor="ctr"/>
                </a:tc>
                <a:extLst>
                  <a:ext uri="{0D108BD9-81ED-4DB2-BD59-A6C34878D82A}">
                    <a16:rowId xmlns:a16="http://schemas.microsoft.com/office/drawing/2014/main" xmlns="" val="10006"/>
                  </a:ext>
                </a:extLst>
              </a:tr>
            </a:tbl>
          </a:graphicData>
        </a:graphic>
      </p:graphicFrame>
      <p:sp>
        <p:nvSpPr>
          <p:cNvPr id="3" name="Slide Number Placeholder 2"/>
          <p:cNvSpPr>
            <a:spLocks noGrp="1"/>
          </p:cNvSpPr>
          <p:nvPr>
            <p:ph type="sldNum" sz="quarter" idx="12"/>
          </p:nvPr>
        </p:nvSpPr>
        <p:spPr/>
        <p:txBody>
          <a:bodyPr/>
          <a:lstStyle/>
          <a:p>
            <a:fld id="{A8380127-2E4F-4720-A546-49D7111EBC0C}" type="slidenum">
              <a:rPr lang="en-US" smtClean="0"/>
              <a:pPr/>
              <a:t>21</a:t>
            </a:fld>
            <a:endParaRPr lang="en-US" dirty="0"/>
          </a:p>
        </p:txBody>
      </p:sp>
    </p:spTree>
    <p:extLst>
      <p:ext uri="{BB962C8B-B14F-4D97-AF65-F5344CB8AC3E}">
        <p14:creationId xmlns:p14="http://schemas.microsoft.com/office/powerpoint/2010/main" xmlns="" val="1940608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94734" y="0"/>
            <a:ext cx="9550400" cy="860612"/>
          </a:xfrm>
        </p:spPr>
        <p:txBody>
          <a:bodyPr>
            <a:noAutofit/>
          </a:bodyPr>
          <a:lstStyle/>
          <a:p>
            <a:pPr algn="ctr"/>
            <a:r>
              <a:rPr lang="en-US" sz="3000" dirty="0"/>
              <a:t>Programme 4 - NRIPs</a:t>
            </a:r>
            <a:br>
              <a:rPr lang="en-US" sz="3000" dirty="0"/>
            </a:br>
            <a:r>
              <a:rPr lang="en-US" sz="2400" dirty="0">
                <a:solidFill>
                  <a:srgbClr val="FF0000"/>
                </a:solidFill>
              </a:rPr>
              <a:t>Indicators and Targets </a:t>
            </a:r>
          </a:p>
        </p:txBody>
      </p:sp>
      <p:graphicFrame>
        <p:nvGraphicFramePr>
          <p:cNvPr id="2" name="Table 1"/>
          <p:cNvGraphicFramePr>
            <a:graphicFrameLocks noGrp="1"/>
          </p:cNvGraphicFramePr>
          <p:nvPr>
            <p:extLst>
              <p:ext uri="{D42A27DB-BD31-4B8C-83A1-F6EECF244321}">
                <p14:modId xmlns:p14="http://schemas.microsoft.com/office/powerpoint/2010/main" xmlns="" val="3565729097"/>
              </p:ext>
            </p:extLst>
          </p:nvPr>
        </p:nvGraphicFramePr>
        <p:xfrm>
          <a:off x="67730" y="800442"/>
          <a:ext cx="9677403" cy="4934596"/>
        </p:xfrm>
        <a:graphic>
          <a:graphicData uri="http://schemas.openxmlformats.org/drawingml/2006/table">
            <a:tbl>
              <a:tblPr firstRow="1" firstCol="1" bandRow="1">
                <a:tableStyleId>{7DF18680-E054-41AD-8BC1-D1AEF772440D}</a:tableStyleId>
              </a:tblPr>
              <a:tblGrid>
                <a:gridCol w="1989895">
                  <a:extLst>
                    <a:ext uri="{9D8B030D-6E8A-4147-A177-3AD203B41FA5}">
                      <a16:colId xmlns:a16="http://schemas.microsoft.com/office/drawing/2014/main" xmlns="" val="20000"/>
                    </a:ext>
                  </a:extLst>
                </a:gridCol>
                <a:gridCol w="2956136">
                  <a:extLst>
                    <a:ext uri="{9D8B030D-6E8A-4147-A177-3AD203B41FA5}">
                      <a16:colId xmlns:a16="http://schemas.microsoft.com/office/drawing/2014/main" xmlns="" val="20001"/>
                    </a:ext>
                  </a:extLst>
                </a:gridCol>
                <a:gridCol w="805210">
                  <a:extLst>
                    <a:ext uri="{9D8B030D-6E8A-4147-A177-3AD203B41FA5}">
                      <a16:colId xmlns:a16="http://schemas.microsoft.com/office/drawing/2014/main" xmlns="" val="20002"/>
                    </a:ext>
                  </a:extLst>
                </a:gridCol>
                <a:gridCol w="563402">
                  <a:extLst>
                    <a:ext uri="{9D8B030D-6E8A-4147-A177-3AD203B41FA5}">
                      <a16:colId xmlns:a16="http://schemas.microsoft.com/office/drawing/2014/main" xmlns="" val="20003"/>
                    </a:ext>
                  </a:extLst>
                </a:gridCol>
                <a:gridCol w="717176">
                  <a:extLst>
                    <a:ext uri="{9D8B030D-6E8A-4147-A177-3AD203B41FA5}">
                      <a16:colId xmlns:a16="http://schemas.microsoft.com/office/drawing/2014/main" xmlns="" val="20004"/>
                    </a:ext>
                  </a:extLst>
                </a:gridCol>
                <a:gridCol w="822542">
                  <a:extLst>
                    <a:ext uri="{9D8B030D-6E8A-4147-A177-3AD203B41FA5}">
                      <a16:colId xmlns:a16="http://schemas.microsoft.com/office/drawing/2014/main" xmlns="" val="20005"/>
                    </a:ext>
                  </a:extLst>
                </a:gridCol>
                <a:gridCol w="877824">
                  <a:extLst>
                    <a:ext uri="{9D8B030D-6E8A-4147-A177-3AD203B41FA5}">
                      <a16:colId xmlns:a16="http://schemas.microsoft.com/office/drawing/2014/main" xmlns="" val="20006"/>
                    </a:ext>
                  </a:extLst>
                </a:gridCol>
                <a:gridCol w="945218">
                  <a:extLst>
                    <a:ext uri="{9D8B030D-6E8A-4147-A177-3AD203B41FA5}">
                      <a16:colId xmlns:a16="http://schemas.microsoft.com/office/drawing/2014/main" xmlns="" val="20007"/>
                    </a:ext>
                  </a:extLst>
                </a:gridCol>
              </a:tblGrid>
              <a:tr h="358974">
                <a:tc rowSpan="2">
                  <a:txBody>
                    <a:bodyPr/>
                    <a:lstStyle/>
                    <a:p>
                      <a:pPr marL="0" marR="0" indent="0" algn="just" defTabSz="914400" rtl="0" eaLnBrk="1" fontAlgn="auto" latinLnBrk="0" hangingPunct="1">
                        <a:lnSpc>
                          <a:spcPct val="115000"/>
                        </a:lnSpc>
                        <a:spcBef>
                          <a:spcPts val="0"/>
                        </a:spcBef>
                        <a:spcAft>
                          <a:spcPts val="0"/>
                        </a:spcAft>
                        <a:buClrTx/>
                        <a:buSzTx/>
                        <a:buFontTx/>
                        <a:buNone/>
                        <a:tabLst/>
                        <a:defRPr/>
                      </a:pPr>
                      <a:endParaRPr lang="en-ZA" sz="1100" dirty="0">
                        <a:effectLst/>
                        <a:latin typeface="+mn-lt"/>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ZA" sz="1100" dirty="0">
                          <a:effectLst/>
                          <a:latin typeface="+mn-lt"/>
                        </a:rPr>
                        <a:t>Output  </a:t>
                      </a:r>
                      <a:endParaRPr lang="en-US" sz="1100" dirty="0">
                        <a:effectLst/>
                        <a:latin typeface="+mn-lt"/>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endParaRPr lang="en-ZA" sz="1100" dirty="0">
                        <a:effectLst/>
                        <a:latin typeface="+mn-lt"/>
                      </a:endParaRPr>
                    </a:p>
                  </a:txBody>
                  <a:tcPr marL="57711" marR="57711" marT="0" marB="0" anchor="ctr"/>
                </a:tc>
                <a:tc rowSpan="2">
                  <a:txBody>
                    <a:bodyPr/>
                    <a:lstStyle/>
                    <a:p>
                      <a:pPr marL="0" marR="0" algn="ctr">
                        <a:lnSpc>
                          <a:spcPct val="115000"/>
                        </a:lnSpc>
                        <a:spcBef>
                          <a:spcPts val="0"/>
                        </a:spcBef>
                        <a:spcAft>
                          <a:spcPts val="0"/>
                        </a:spcAft>
                      </a:pPr>
                      <a:r>
                        <a:rPr lang="en-ZA" sz="1100" dirty="0">
                          <a:effectLst/>
                          <a:latin typeface="+mn-lt"/>
                        </a:rPr>
                        <a:t>Indicators</a:t>
                      </a:r>
                      <a:endParaRPr lang="en-US" sz="1100" dirty="0">
                        <a:effectLst/>
                        <a:latin typeface="+mn-lt"/>
                        <a:ea typeface="Calibri" panose="020F0502020204030204" pitchFamily="34" charset="0"/>
                        <a:cs typeface="Times New Roman" panose="02020603050405020304" pitchFamily="18" charset="0"/>
                      </a:endParaRPr>
                    </a:p>
                  </a:txBody>
                  <a:tcPr marL="57711" marR="57711" marT="0" marB="0" anchor="ctr"/>
                </a:tc>
                <a:tc gridSpan="2">
                  <a:txBody>
                    <a:bodyPr/>
                    <a:lstStyle/>
                    <a:p>
                      <a:pPr marL="0" marR="0" algn="ctr">
                        <a:lnSpc>
                          <a:spcPct val="115000"/>
                        </a:lnSpc>
                        <a:spcBef>
                          <a:spcPts val="0"/>
                        </a:spcBef>
                        <a:spcAft>
                          <a:spcPts val="0"/>
                        </a:spcAft>
                      </a:pPr>
                      <a:r>
                        <a:rPr lang="en-US" sz="1100" dirty="0">
                          <a:effectLst/>
                        </a:rPr>
                        <a:t>Audited Actual Performance</a:t>
                      </a:r>
                      <a:endParaRPr lang="en-US" sz="1100" dirty="0">
                        <a:effectLst/>
                        <a:latin typeface="+mj-lt"/>
                        <a:ea typeface="Calibri" panose="020F0502020204030204" pitchFamily="34" charset="0"/>
                        <a:cs typeface="Times New Roman" panose="02020603050405020304" pitchFamily="18" charset="0"/>
                      </a:endParaRPr>
                    </a:p>
                  </a:txBody>
                  <a:tcPr marL="57711" marR="57711" marT="0" marB="0"/>
                </a:tc>
                <a:tc hMerge="1">
                  <a:txBody>
                    <a:bodyPr/>
                    <a:lstStyle/>
                    <a:p>
                      <a:endParaRPr lang="en-US"/>
                    </a:p>
                  </a:txBody>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ZA" sz="1100" dirty="0">
                          <a:effectLst/>
                        </a:rPr>
                        <a:t>Estimate </a:t>
                      </a:r>
                      <a:endParaRPr lang="en-US" sz="1100" dirty="0">
                        <a:effectLst/>
                      </a:endParaRPr>
                    </a:p>
                    <a:p>
                      <a:pPr marL="0" marR="0" algn="ctr">
                        <a:lnSpc>
                          <a:spcPct val="115000"/>
                        </a:lnSpc>
                        <a:spcBef>
                          <a:spcPts val="0"/>
                        </a:spcBef>
                        <a:spcAft>
                          <a:spcPts val="0"/>
                        </a:spcAft>
                      </a:pPr>
                      <a:endParaRPr lang="en-US" sz="1100" b="1" dirty="0">
                        <a:solidFill>
                          <a:schemeClr val="bg1"/>
                        </a:solidFill>
                        <a:effectLst/>
                        <a:latin typeface="+mj-lt"/>
                        <a:ea typeface="Calibri" panose="020F0502020204030204" pitchFamily="34" charset="0"/>
                        <a:cs typeface="Times New Roman" panose="02020603050405020304" pitchFamily="18" charset="0"/>
                      </a:endParaRPr>
                    </a:p>
                  </a:txBody>
                  <a:tcPr marL="57711" marR="57711" marT="0" marB="0"/>
                </a:tc>
                <a:tc gridSpan="3">
                  <a:txBody>
                    <a:bodyPr/>
                    <a:lstStyle/>
                    <a:p>
                      <a:pPr marL="0" marR="0" algn="ctr">
                        <a:lnSpc>
                          <a:spcPct val="115000"/>
                        </a:lnSpc>
                        <a:spcBef>
                          <a:spcPts val="0"/>
                        </a:spcBef>
                        <a:spcAft>
                          <a:spcPts val="0"/>
                        </a:spcAft>
                      </a:pPr>
                      <a:r>
                        <a:rPr lang="en-ZA" sz="1100" dirty="0">
                          <a:effectLst/>
                        </a:rPr>
                        <a:t>Annual Targets</a:t>
                      </a:r>
                      <a:endParaRPr lang="en-US" sz="1100" dirty="0">
                        <a:effectLst/>
                        <a:latin typeface="+mj-l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ZA" sz="1100" dirty="0">
                          <a:effectLst/>
                        </a:rPr>
                        <a:t>MTEF Period</a:t>
                      </a:r>
                      <a:endParaRPr lang="en-US" sz="1100" b="1" dirty="0">
                        <a:solidFill>
                          <a:schemeClr val="bg1"/>
                        </a:solidFill>
                        <a:effectLst/>
                        <a:latin typeface="+mj-lt"/>
                        <a:ea typeface="Calibri" panose="020F0502020204030204" pitchFamily="34" charset="0"/>
                        <a:cs typeface="Times New Roman" panose="02020603050405020304" pitchFamily="18" charset="0"/>
                      </a:endParaRPr>
                    </a:p>
                  </a:txBody>
                  <a:tcPr marL="57711" marR="5771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46426">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100" b="1" dirty="0">
                          <a:effectLst/>
                          <a:latin typeface="+mn-lt"/>
                        </a:rPr>
                        <a:t>2018/19</a:t>
                      </a:r>
                      <a:endParaRPr lang="en-US" sz="1100" b="1" dirty="0">
                        <a:solidFill>
                          <a:schemeClr val="bg1"/>
                        </a:solidFill>
                        <a:effectLst/>
                        <a:latin typeface="+mn-lt"/>
                        <a:ea typeface="Calibri" panose="020F0502020204030204" pitchFamily="34" charset="0"/>
                        <a:cs typeface="Times New Roman" panose="02020603050405020304" pitchFamily="18" charset="0"/>
                      </a:endParaRPr>
                    </a:p>
                  </a:txBody>
                  <a:tcPr marL="57711" marR="57711"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ZA" sz="1100" b="1" dirty="0">
                          <a:effectLst/>
                          <a:latin typeface="+mn-lt"/>
                        </a:rPr>
                        <a:t>2019/20</a:t>
                      </a:r>
                      <a:endParaRPr lang="en-US" sz="1100" b="1" dirty="0">
                        <a:effectLst/>
                        <a:latin typeface="+mn-lt"/>
                      </a:endParaRPr>
                    </a:p>
                    <a:p>
                      <a:pPr marL="0" marR="0" algn="ctr">
                        <a:lnSpc>
                          <a:spcPct val="115000"/>
                        </a:lnSpc>
                        <a:spcBef>
                          <a:spcPts val="0"/>
                        </a:spcBef>
                        <a:spcAft>
                          <a:spcPts val="0"/>
                        </a:spcAft>
                      </a:pPr>
                      <a:endParaRPr lang="en-US" sz="1100" b="1" dirty="0">
                        <a:solidFill>
                          <a:schemeClr val="bg1"/>
                        </a:solidFill>
                        <a:effectLst/>
                        <a:latin typeface="+mn-lt"/>
                        <a:ea typeface="Calibri" panose="020F0502020204030204" pitchFamily="34" charset="0"/>
                        <a:cs typeface="Times New Roman" panose="02020603050405020304" pitchFamily="18" charset="0"/>
                      </a:endParaRPr>
                    </a:p>
                  </a:txBody>
                  <a:tcPr marL="57711" marR="57711"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ZA" sz="1100" b="1" dirty="0">
                          <a:effectLst/>
                          <a:latin typeface="+mn-lt"/>
                        </a:rPr>
                        <a:t>202021</a:t>
                      </a:r>
                      <a:endParaRPr lang="en-US" sz="1100" b="1" dirty="0">
                        <a:effectLst/>
                        <a:latin typeface="+mn-lt"/>
                      </a:endParaRPr>
                    </a:p>
                    <a:p>
                      <a:pPr marL="0" marR="0" algn="ctr">
                        <a:lnSpc>
                          <a:spcPct val="115000"/>
                        </a:lnSpc>
                        <a:spcBef>
                          <a:spcPts val="0"/>
                        </a:spcBef>
                        <a:spcAft>
                          <a:spcPts val="0"/>
                        </a:spcAft>
                      </a:pPr>
                      <a:endParaRPr lang="en-US" sz="1100" b="1" dirty="0">
                        <a:solidFill>
                          <a:schemeClr val="bg1"/>
                        </a:solidFill>
                        <a:effectLst/>
                        <a:latin typeface="+mn-lt"/>
                        <a:ea typeface="Calibri" panose="020F0502020204030204" pitchFamily="34" charset="0"/>
                        <a:cs typeface="Times New Roman" panose="02020603050405020304" pitchFamily="18" charset="0"/>
                      </a:endParaRPr>
                    </a:p>
                  </a:txBody>
                  <a:tcPr marL="57711" marR="57711" marT="0" marB="0"/>
                </a:tc>
                <a:tc>
                  <a:txBody>
                    <a:bodyPr/>
                    <a:lstStyle/>
                    <a:p>
                      <a:pPr marL="0" marR="0" algn="ctr">
                        <a:lnSpc>
                          <a:spcPct val="115000"/>
                        </a:lnSpc>
                        <a:spcBef>
                          <a:spcPts val="0"/>
                        </a:spcBef>
                        <a:spcAft>
                          <a:spcPts val="0"/>
                        </a:spcAft>
                      </a:pPr>
                      <a:r>
                        <a:rPr lang="en-ZA" sz="1100" b="1" dirty="0">
                          <a:effectLst/>
                          <a:latin typeface="+mn-lt"/>
                        </a:rPr>
                        <a:t>2021/22</a:t>
                      </a:r>
                      <a:endParaRPr lang="en-US" sz="1100" b="1" dirty="0">
                        <a:solidFill>
                          <a:schemeClr val="bg1"/>
                        </a:solidFill>
                        <a:effectLst/>
                        <a:latin typeface="+mn-lt"/>
                        <a:ea typeface="Calibri" panose="020F0502020204030204" pitchFamily="34" charset="0"/>
                        <a:cs typeface="Times New Roman" panose="02020603050405020304" pitchFamily="18" charset="0"/>
                      </a:endParaRPr>
                    </a:p>
                  </a:txBody>
                  <a:tcPr marL="57711" marR="57711" marT="0" marB="0"/>
                </a:tc>
                <a:tc>
                  <a:txBody>
                    <a:bodyPr/>
                    <a:lstStyle/>
                    <a:p>
                      <a:pPr marL="0" marR="0" algn="ctr">
                        <a:lnSpc>
                          <a:spcPct val="115000"/>
                        </a:lnSpc>
                        <a:spcBef>
                          <a:spcPts val="0"/>
                        </a:spcBef>
                        <a:spcAft>
                          <a:spcPts val="0"/>
                        </a:spcAft>
                      </a:pPr>
                      <a:r>
                        <a:rPr lang="en-ZA" sz="1100" b="1" dirty="0">
                          <a:effectLst/>
                          <a:latin typeface="+mn-lt"/>
                        </a:rPr>
                        <a:t>2022/23</a:t>
                      </a:r>
                      <a:endParaRPr lang="en-US" sz="1100" b="1" dirty="0">
                        <a:solidFill>
                          <a:schemeClr val="bg1"/>
                        </a:solidFill>
                        <a:effectLst/>
                        <a:latin typeface="+mn-lt"/>
                        <a:ea typeface="Calibri" panose="020F0502020204030204" pitchFamily="34" charset="0"/>
                        <a:cs typeface="Times New Roman" panose="02020603050405020304" pitchFamily="18" charset="0"/>
                      </a:endParaRPr>
                    </a:p>
                  </a:txBody>
                  <a:tcPr marL="57711" marR="57711" marT="0" marB="0"/>
                </a:tc>
                <a:tc>
                  <a:txBody>
                    <a:bodyPr/>
                    <a:lstStyle/>
                    <a:p>
                      <a:pPr marL="0" marR="0" algn="ctr">
                        <a:lnSpc>
                          <a:spcPct val="115000"/>
                        </a:lnSpc>
                        <a:spcBef>
                          <a:spcPts val="0"/>
                        </a:spcBef>
                        <a:spcAft>
                          <a:spcPts val="0"/>
                        </a:spcAft>
                      </a:pPr>
                      <a:r>
                        <a:rPr lang="en-ZA" sz="1100" b="1" dirty="0">
                          <a:effectLst/>
                          <a:latin typeface="+mn-lt"/>
                        </a:rPr>
                        <a:t>2023/24</a:t>
                      </a:r>
                      <a:endParaRPr lang="en-US" sz="1100" b="1" dirty="0">
                        <a:solidFill>
                          <a:schemeClr val="bg1"/>
                        </a:solidFill>
                        <a:effectLst/>
                        <a:latin typeface="+mn-lt"/>
                        <a:ea typeface="Calibri" panose="020F0502020204030204" pitchFamily="34" charset="0"/>
                        <a:cs typeface="Times New Roman" panose="02020603050405020304" pitchFamily="18" charset="0"/>
                      </a:endParaRPr>
                    </a:p>
                  </a:txBody>
                  <a:tcPr marL="57711" marR="57711" marT="0" marB="0"/>
                </a:tc>
                <a:extLst>
                  <a:ext uri="{0D108BD9-81ED-4DB2-BD59-A6C34878D82A}">
                    <a16:rowId xmlns:a16="http://schemas.microsoft.com/office/drawing/2014/main" xmlns="" val="10001"/>
                  </a:ext>
                </a:extLst>
              </a:tr>
              <a:tr h="409257">
                <a:tc rowSpan="2">
                  <a:txBody>
                    <a:bodyPr/>
                    <a:lstStyle/>
                    <a:p>
                      <a:pPr algn="ctr">
                        <a:lnSpc>
                          <a:spcPct val="115000"/>
                        </a:lnSpc>
                        <a:spcAft>
                          <a:spcPts val="800"/>
                        </a:spcAft>
                      </a:pPr>
                      <a:r>
                        <a:rPr lang="en-ZA" sz="1100" b="1" kern="1200" dirty="0">
                          <a:solidFill>
                            <a:schemeClr val="lt1"/>
                          </a:solidFill>
                          <a:effectLst/>
                          <a:latin typeface="+mn-lt"/>
                          <a:ea typeface="+mn-ea"/>
                          <a:cs typeface="+mn-cs"/>
                        </a:rPr>
                        <a:t>Socio-Economic contribution of NFs</a:t>
                      </a:r>
                      <a:endParaRPr lang="en-ZA" sz="800" b="1" dirty="0">
                        <a:effectLst/>
                        <a:latin typeface="+mn-lt"/>
                        <a:ea typeface="Calibri" panose="020F0502020204030204" pitchFamily="34" charset="0"/>
                        <a:cs typeface="Times New Roman" panose="02020603050405020304" pitchFamily="18" charset="0"/>
                      </a:endParaRPr>
                    </a:p>
                  </a:txBody>
                  <a:tcPr marL="114300" marR="114300" marT="0" marB="0" anchor="ctr"/>
                </a:tc>
                <a:tc>
                  <a:txBody>
                    <a:bodyPr/>
                    <a:lstStyle/>
                    <a:p>
                      <a:pPr algn="l">
                        <a:lnSpc>
                          <a:spcPct val="115000"/>
                        </a:lnSpc>
                        <a:spcAft>
                          <a:spcPts val="0"/>
                        </a:spcAft>
                      </a:pPr>
                      <a:r>
                        <a:rPr lang="en-US" sz="1100" b="1" dirty="0">
                          <a:effectLst/>
                          <a:latin typeface="+mn-lt"/>
                          <a:ea typeface="Calibri" panose="020F0502020204030204" pitchFamily="34" charset="0"/>
                          <a:cs typeface="Calibri" panose="020F0502020204030204" pitchFamily="34" charset="0"/>
                        </a:rPr>
                        <a:t>Foreign income (Rand million) derived from NFs activities or operations</a:t>
                      </a:r>
                      <a:endParaRPr lang="en-ZA" sz="11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5000"/>
                        </a:lnSpc>
                        <a:spcAft>
                          <a:spcPts val="0"/>
                        </a:spcAft>
                        <a:tabLst>
                          <a:tab pos="575945" algn="l"/>
                        </a:tabLst>
                      </a:pPr>
                      <a:r>
                        <a:rPr lang="en-US" sz="1100" b="1" kern="1200" dirty="0">
                          <a:solidFill>
                            <a:schemeClr val="dk1"/>
                          </a:solidFill>
                          <a:effectLst/>
                          <a:latin typeface="+mn-lt"/>
                          <a:ea typeface="Calibri" panose="020F0502020204030204" pitchFamily="34" charset="0"/>
                          <a:cs typeface="Calibri" panose="020F0502020204030204" pitchFamily="34" charset="0"/>
                        </a:rPr>
                        <a:t>-</a:t>
                      </a:r>
                      <a:endParaRPr lang="en-ZA" sz="1100" b="1" kern="1200" dirty="0">
                        <a:solidFill>
                          <a:schemeClr val="dk1"/>
                        </a:solidFill>
                        <a:effectLst/>
                        <a:latin typeface="+mn-lt"/>
                        <a:ea typeface="Calibri" panose="020F0502020204030204" pitchFamily="34" charset="0"/>
                        <a:cs typeface="Calibri" panose="020F0502020204030204" pitchFamily="34" charset="0"/>
                      </a:endParaRPr>
                    </a:p>
                  </a:txBody>
                  <a:tcPr marL="68580" marR="68580" marT="0" marB="0" anchor="ctr">
                    <a:noFill/>
                  </a:tcPr>
                </a:tc>
                <a:tc>
                  <a:txBody>
                    <a:bodyPr/>
                    <a:lstStyle/>
                    <a:p>
                      <a:pPr marL="0" algn="ctr" defTabSz="914400" rtl="0" eaLnBrk="1" latinLnBrk="0" hangingPunct="1">
                        <a:lnSpc>
                          <a:spcPct val="115000"/>
                        </a:lnSpc>
                        <a:spcAft>
                          <a:spcPts val="0"/>
                        </a:spcAft>
                        <a:tabLst>
                          <a:tab pos="575945" algn="l"/>
                        </a:tabLst>
                      </a:pPr>
                      <a:r>
                        <a:rPr lang="en-US" sz="1100" b="1" kern="1200" dirty="0">
                          <a:solidFill>
                            <a:schemeClr val="dk1"/>
                          </a:solidFill>
                          <a:effectLst/>
                          <a:latin typeface="+mn-lt"/>
                          <a:ea typeface="Calibri" panose="020F0502020204030204" pitchFamily="34" charset="0"/>
                          <a:cs typeface="Calibri" panose="020F0502020204030204" pitchFamily="34" charset="0"/>
                        </a:rPr>
                        <a:t>-</a:t>
                      </a:r>
                      <a:endParaRPr lang="en-ZA" sz="1100" b="1" kern="1200" dirty="0">
                        <a:solidFill>
                          <a:schemeClr val="dk1"/>
                        </a:solidFill>
                        <a:effectLst/>
                        <a:latin typeface="+mn-lt"/>
                        <a:ea typeface="Calibri" panose="020F0502020204030204" pitchFamily="34" charset="0"/>
                        <a:cs typeface="Calibri" panose="020F0502020204030204" pitchFamily="34" charset="0"/>
                      </a:endParaRPr>
                    </a:p>
                  </a:txBody>
                  <a:tcPr marL="68580" marR="68580" marT="0" marB="0" anchor="ctr">
                    <a:noFill/>
                  </a:tcPr>
                </a:tc>
                <a:tc>
                  <a:txBody>
                    <a:bodyPr/>
                    <a:lstStyle/>
                    <a:p>
                      <a:pPr marL="0" algn="ctr" defTabSz="914400" rtl="0" eaLnBrk="1" latinLnBrk="0" hangingPunct="1">
                        <a:lnSpc>
                          <a:spcPct val="115000"/>
                        </a:lnSpc>
                        <a:spcAft>
                          <a:spcPts val="0"/>
                        </a:spcAft>
                        <a:tabLst>
                          <a:tab pos="575945" algn="l"/>
                        </a:tabLst>
                      </a:pPr>
                      <a:r>
                        <a:rPr lang="en-ZA" sz="1100" b="1" kern="1200" dirty="0">
                          <a:solidFill>
                            <a:schemeClr val="dk1"/>
                          </a:solidFill>
                          <a:effectLst/>
                          <a:latin typeface="+mn-lt"/>
                          <a:ea typeface="Calibri" panose="020F0502020204030204" pitchFamily="34" charset="0"/>
                          <a:cs typeface="Calibri" panose="020F0502020204030204" pitchFamily="34" charset="0"/>
                        </a:rPr>
                        <a:t> </a:t>
                      </a:r>
                    </a:p>
                    <a:p>
                      <a:pPr marL="0" algn="ctr" defTabSz="914400" rtl="0" eaLnBrk="1" latinLnBrk="0" hangingPunct="1">
                        <a:lnSpc>
                          <a:spcPct val="115000"/>
                        </a:lnSpc>
                        <a:spcAft>
                          <a:spcPts val="0"/>
                        </a:spcAft>
                        <a:tabLst>
                          <a:tab pos="575945" algn="l"/>
                        </a:tabLst>
                      </a:pPr>
                      <a:r>
                        <a:rPr lang="en-ZA" sz="1100" b="1" kern="1200" dirty="0">
                          <a:solidFill>
                            <a:schemeClr val="dk1"/>
                          </a:solidFill>
                          <a:effectLst/>
                          <a:latin typeface="+mn-lt"/>
                          <a:ea typeface="Calibri" panose="020F0502020204030204" pitchFamily="34" charset="0"/>
                          <a:cs typeface="Calibri" panose="020F0502020204030204" pitchFamily="34" charset="0"/>
                        </a:rPr>
                        <a:t>R61.8</a:t>
                      </a:r>
                    </a:p>
                  </a:txBody>
                  <a:tcPr marL="68580" marR="68580" marT="0" marB="0"/>
                </a:tc>
                <a:tc>
                  <a:txBody>
                    <a:bodyPr/>
                    <a:lstStyle/>
                    <a:p>
                      <a:pPr marL="0" algn="ctr" defTabSz="914400" rtl="0" eaLnBrk="1" latinLnBrk="0" hangingPunct="1">
                        <a:lnSpc>
                          <a:spcPct val="115000"/>
                        </a:lnSpc>
                        <a:spcAft>
                          <a:spcPts val="0"/>
                        </a:spcAft>
                        <a:tabLst>
                          <a:tab pos="575945" algn="l"/>
                        </a:tabLst>
                      </a:pPr>
                      <a:r>
                        <a:rPr lang="en-ZA" sz="1100" b="1" kern="1200" dirty="0">
                          <a:solidFill>
                            <a:schemeClr val="dk1"/>
                          </a:solidFill>
                          <a:effectLst/>
                          <a:latin typeface="+mn-lt"/>
                          <a:ea typeface="Calibri" panose="020F0502020204030204" pitchFamily="34" charset="0"/>
                          <a:cs typeface="Calibri" panose="020F0502020204030204" pitchFamily="34" charset="0"/>
                        </a:rPr>
                        <a:t> </a:t>
                      </a:r>
                    </a:p>
                    <a:p>
                      <a:pPr marL="0" algn="ctr" defTabSz="914400" rtl="0" eaLnBrk="1" latinLnBrk="0" hangingPunct="1">
                        <a:lnSpc>
                          <a:spcPct val="115000"/>
                        </a:lnSpc>
                        <a:spcAft>
                          <a:spcPts val="0"/>
                        </a:spcAft>
                        <a:tabLst>
                          <a:tab pos="575945" algn="l"/>
                        </a:tabLst>
                      </a:pPr>
                      <a:r>
                        <a:rPr lang="en-ZA" sz="1100" b="1" kern="1200" dirty="0">
                          <a:solidFill>
                            <a:schemeClr val="dk1"/>
                          </a:solidFill>
                          <a:effectLst/>
                          <a:latin typeface="+mn-lt"/>
                          <a:ea typeface="Calibri" panose="020F0502020204030204" pitchFamily="34" charset="0"/>
                          <a:cs typeface="Calibri" panose="020F0502020204030204" pitchFamily="34" charset="0"/>
                        </a:rPr>
                        <a:t>R63.8</a:t>
                      </a:r>
                    </a:p>
                  </a:txBody>
                  <a:tcPr marL="68580" marR="68580" marT="0" marB="0"/>
                </a:tc>
                <a:tc>
                  <a:txBody>
                    <a:bodyPr/>
                    <a:lstStyle/>
                    <a:p>
                      <a:pPr marL="0" algn="ctr" defTabSz="914400" rtl="0" eaLnBrk="1" latinLnBrk="0" hangingPunct="1">
                        <a:lnSpc>
                          <a:spcPct val="115000"/>
                        </a:lnSpc>
                        <a:spcAft>
                          <a:spcPts val="0"/>
                        </a:spcAft>
                        <a:tabLst>
                          <a:tab pos="575945" algn="l"/>
                        </a:tabLst>
                      </a:pPr>
                      <a:r>
                        <a:rPr lang="en-ZA" sz="1100" b="1" kern="1200" dirty="0">
                          <a:solidFill>
                            <a:schemeClr val="dk1"/>
                          </a:solidFill>
                          <a:effectLst/>
                          <a:latin typeface="+mn-lt"/>
                          <a:ea typeface="Calibri" panose="020F0502020204030204" pitchFamily="34" charset="0"/>
                          <a:cs typeface="Calibri" panose="020F0502020204030204" pitchFamily="34" charset="0"/>
                        </a:rPr>
                        <a:t> </a:t>
                      </a:r>
                    </a:p>
                    <a:p>
                      <a:pPr marL="0" algn="ctr" defTabSz="914400" rtl="0" eaLnBrk="1" latinLnBrk="0" hangingPunct="1">
                        <a:lnSpc>
                          <a:spcPct val="115000"/>
                        </a:lnSpc>
                        <a:spcAft>
                          <a:spcPts val="0"/>
                        </a:spcAft>
                        <a:tabLst>
                          <a:tab pos="575945" algn="l"/>
                        </a:tabLst>
                      </a:pPr>
                      <a:r>
                        <a:rPr lang="en-ZA" sz="1100" b="1" kern="1200" dirty="0">
                          <a:solidFill>
                            <a:schemeClr val="dk1"/>
                          </a:solidFill>
                          <a:effectLst/>
                          <a:latin typeface="+mn-lt"/>
                          <a:ea typeface="Calibri" panose="020F0502020204030204" pitchFamily="34" charset="0"/>
                          <a:cs typeface="Calibri" panose="020F0502020204030204" pitchFamily="34" charset="0"/>
                        </a:rPr>
                        <a:t>R147.6</a:t>
                      </a:r>
                    </a:p>
                  </a:txBody>
                  <a:tcPr marL="68580" marR="68580" marT="0" marB="0"/>
                </a:tc>
                <a:tc>
                  <a:txBody>
                    <a:bodyPr/>
                    <a:lstStyle/>
                    <a:p>
                      <a:pPr marL="0" algn="ctr" defTabSz="914400" rtl="0" eaLnBrk="1" latinLnBrk="0" hangingPunct="1">
                        <a:lnSpc>
                          <a:spcPct val="115000"/>
                        </a:lnSpc>
                        <a:spcAft>
                          <a:spcPts val="0"/>
                        </a:spcAft>
                        <a:tabLst>
                          <a:tab pos="575945" algn="l"/>
                        </a:tabLst>
                      </a:pPr>
                      <a:r>
                        <a:rPr lang="en-ZA" sz="1100" b="1" kern="1200" dirty="0">
                          <a:solidFill>
                            <a:schemeClr val="dk1"/>
                          </a:solidFill>
                          <a:effectLst/>
                          <a:latin typeface="+mn-lt"/>
                          <a:ea typeface="Calibri" panose="020F0502020204030204" pitchFamily="34" charset="0"/>
                          <a:cs typeface="Calibri" panose="020F0502020204030204" pitchFamily="34" charset="0"/>
                        </a:rPr>
                        <a:t> </a:t>
                      </a:r>
                    </a:p>
                    <a:p>
                      <a:pPr marL="0" algn="ctr" defTabSz="914400" rtl="0" eaLnBrk="1" latinLnBrk="0" hangingPunct="1">
                        <a:lnSpc>
                          <a:spcPct val="115000"/>
                        </a:lnSpc>
                        <a:spcAft>
                          <a:spcPts val="0"/>
                        </a:spcAft>
                        <a:tabLst>
                          <a:tab pos="575945" algn="l"/>
                        </a:tabLst>
                      </a:pPr>
                      <a:r>
                        <a:rPr lang="en-ZA" sz="1100" b="1" kern="1200" dirty="0">
                          <a:solidFill>
                            <a:schemeClr val="dk1"/>
                          </a:solidFill>
                          <a:effectLst/>
                          <a:latin typeface="+mn-lt"/>
                          <a:ea typeface="Calibri" panose="020F0502020204030204" pitchFamily="34" charset="0"/>
                          <a:cs typeface="Calibri" panose="020F0502020204030204" pitchFamily="34" charset="0"/>
                        </a:rPr>
                        <a:t>R391.4</a:t>
                      </a:r>
                    </a:p>
                  </a:txBody>
                  <a:tcPr marL="68580" marR="68580" marT="0" marB="0"/>
                </a:tc>
                <a:extLst>
                  <a:ext uri="{0D108BD9-81ED-4DB2-BD59-A6C34878D82A}">
                    <a16:rowId xmlns:a16="http://schemas.microsoft.com/office/drawing/2014/main" xmlns="" val="10002"/>
                  </a:ext>
                </a:extLst>
              </a:tr>
              <a:tr h="546426">
                <a:tc vMerge="1">
                  <a:txBody>
                    <a:bodyPr/>
                    <a:lstStyle/>
                    <a:p>
                      <a:pPr algn="l">
                        <a:lnSpc>
                          <a:spcPct val="115000"/>
                        </a:lnSpc>
                        <a:spcAft>
                          <a:spcPts val="800"/>
                        </a:spcAft>
                      </a:pPr>
                      <a:endParaRPr lang="en-ZA" sz="1100" b="1" dirty="0">
                        <a:effectLst/>
                        <a:latin typeface="+mn-lt"/>
                        <a:ea typeface="Calibri" panose="020F0502020204030204" pitchFamily="34" charset="0"/>
                        <a:cs typeface="Times New Roman" panose="02020603050405020304" pitchFamily="18" charset="0"/>
                      </a:endParaRPr>
                    </a:p>
                  </a:txBody>
                  <a:tcPr marL="114300" marR="114300" marT="0" marB="0" anchor="ctr"/>
                </a:tc>
                <a:tc>
                  <a:txBody>
                    <a:bodyPr/>
                    <a:lstStyle/>
                    <a:p>
                      <a:pPr algn="l">
                        <a:lnSpc>
                          <a:spcPct val="115000"/>
                        </a:lnSpc>
                        <a:spcAft>
                          <a:spcPts val="0"/>
                        </a:spcAft>
                      </a:pPr>
                      <a:r>
                        <a:rPr lang="en-ZA" sz="1100" b="1" dirty="0">
                          <a:effectLst/>
                          <a:latin typeface="+mn-lt"/>
                          <a:ea typeface="Calibri" panose="020F0502020204030204" pitchFamily="34" charset="0"/>
                          <a:cs typeface="Calibri" panose="020F0502020204030204" pitchFamily="34" charset="0"/>
                        </a:rPr>
                        <a:t>Number of employees from rural towns adjacent to NFs operating sites that are employed by the NFs</a:t>
                      </a:r>
                      <a:endParaRPr lang="en-ZA" sz="11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tabLst>
                          <a:tab pos="575945" algn="l"/>
                        </a:tabLst>
                      </a:pPr>
                      <a:r>
                        <a:rPr lang="en-ZA" sz="1100" b="1" dirty="0">
                          <a:effectLst/>
                          <a:latin typeface="+mn-lt"/>
                          <a:ea typeface="Calibri" panose="020F0502020204030204" pitchFamily="34" charset="0"/>
                          <a:cs typeface="Calibri" panose="020F0502020204030204" pitchFamily="34" charset="0"/>
                        </a:rPr>
                        <a:t>-</a:t>
                      </a:r>
                      <a:endParaRPr lang="en-ZA" sz="11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tabLst>
                          <a:tab pos="575945" algn="l"/>
                        </a:tabLst>
                      </a:pPr>
                      <a:r>
                        <a:rPr lang="en-ZA" sz="1100" b="1" dirty="0">
                          <a:effectLst/>
                          <a:latin typeface="+mn-lt"/>
                          <a:ea typeface="Calibri" panose="020F0502020204030204" pitchFamily="34" charset="0"/>
                          <a:cs typeface="Calibri" panose="020F0502020204030204" pitchFamily="34" charset="0"/>
                        </a:rPr>
                        <a:t>-</a:t>
                      </a:r>
                      <a:endParaRPr lang="en-ZA" sz="11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tabLst>
                          <a:tab pos="575945" algn="l"/>
                        </a:tabLst>
                      </a:pPr>
                      <a:r>
                        <a:rPr lang="en-ZA" sz="1100" b="1" dirty="0">
                          <a:effectLst/>
                          <a:latin typeface="+mn-lt"/>
                          <a:ea typeface="Calibri" panose="020F0502020204030204" pitchFamily="34" charset="0"/>
                          <a:cs typeface="Calibri" panose="020F0502020204030204" pitchFamily="34" charset="0"/>
                        </a:rPr>
                        <a:t>-</a:t>
                      </a:r>
                      <a:endParaRPr lang="en-ZA" sz="11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5000"/>
                        </a:lnSpc>
                        <a:spcAft>
                          <a:spcPts val="0"/>
                        </a:spcAft>
                        <a:tabLst>
                          <a:tab pos="575945" algn="l"/>
                        </a:tabLst>
                      </a:pPr>
                      <a:r>
                        <a:rPr lang="en-ZA" sz="1100" b="1" kern="1200" dirty="0">
                          <a:solidFill>
                            <a:schemeClr val="dk1"/>
                          </a:solidFill>
                          <a:effectLst/>
                          <a:latin typeface="+mn-lt"/>
                          <a:ea typeface="Calibri" panose="020F0502020204030204" pitchFamily="34" charset="0"/>
                          <a:cs typeface="Calibri" panose="020F0502020204030204" pitchFamily="34" charset="0"/>
                        </a:rPr>
                        <a:t> 265</a:t>
                      </a:r>
                    </a:p>
                  </a:txBody>
                  <a:tcPr marL="68580" marR="68580" marT="0" marB="0" anchor="ctr"/>
                </a:tc>
                <a:tc>
                  <a:txBody>
                    <a:bodyPr/>
                    <a:lstStyle/>
                    <a:p>
                      <a:pPr marL="0" algn="ctr" defTabSz="914400" rtl="0" eaLnBrk="1" latinLnBrk="0" hangingPunct="1">
                        <a:lnSpc>
                          <a:spcPct val="115000"/>
                        </a:lnSpc>
                        <a:spcAft>
                          <a:spcPts val="0"/>
                        </a:spcAft>
                        <a:tabLst>
                          <a:tab pos="575945" algn="l"/>
                        </a:tabLst>
                      </a:pPr>
                      <a:r>
                        <a:rPr lang="en-ZA" sz="1100" b="1" kern="1200" dirty="0">
                          <a:solidFill>
                            <a:schemeClr val="dk1"/>
                          </a:solidFill>
                          <a:effectLst/>
                          <a:latin typeface="+mn-lt"/>
                          <a:ea typeface="Calibri" panose="020F0502020204030204" pitchFamily="34" charset="0"/>
                          <a:cs typeface="Calibri" panose="020F0502020204030204" pitchFamily="34" charset="0"/>
                        </a:rPr>
                        <a:t> 266</a:t>
                      </a:r>
                    </a:p>
                  </a:txBody>
                  <a:tcPr marL="68580" marR="68580" marT="0" marB="0" anchor="ctr"/>
                </a:tc>
                <a:tc>
                  <a:txBody>
                    <a:bodyPr/>
                    <a:lstStyle/>
                    <a:p>
                      <a:pPr marL="0" algn="ctr" defTabSz="914400" rtl="0" eaLnBrk="1" latinLnBrk="0" hangingPunct="1">
                        <a:lnSpc>
                          <a:spcPct val="115000"/>
                        </a:lnSpc>
                        <a:spcAft>
                          <a:spcPts val="0"/>
                        </a:spcAft>
                        <a:tabLst>
                          <a:tab pos="575945" algn="l"/>
                        </a:tabLst>
                      </a:pPr>
                      <a:r>
                        <a:rPr lang="en-ZA" sz="1100" b="1" kern="1200" dirty="0">
                          <a:solidFill>
                            <a:schemeClr val="dk1"/>
                          </a:solidFill>
                          <a:effectLst/>
                          <a:latin typeface="+mn-lt"/>
                          <a:ea typeface="Calibri" panose="020F0502020204030204" pitchFamily="34" charset="0"/>
                          <a:cs typeface="Calibri" panose="020F0502020204030204" pitchFamily="34" charset="0"/>
                        </a:rPr>
                        <a:t> 266</a:t>
                      </a:r>
                    </a:p>
                  </a:txBody>
                  <a:tcPr marL="68580" marR="68580" marT="0" marB="0" anchor="ctr"/>
                </a:tc>
                <a:extLst>
                  <a:ext uri="{0D108BD9-81ED-4DB2-BD59-A6C34878D82A}">
                    <a16:rowId xmlns:a16="http://schemas.microsoft.com/office/drawing/2014/main" xmlns="" val="10003"/>
                  </a:ext>
                </a:extLst>
              </a:tr>
              <a:tr h="546426">
                <a:tc>
                  <a:txBody>
                    <a:bodyPr/>
                    <a:lstStyle/>
                    <a:p>
                      <a:pPr algn="ctr">
                        <a:lnSpc>
                          <a:spcPct val="115000"/>
                        </a:lnSpc>
                        <a:spcAft>
                          <a:spcPts val="0"/>
                        </a:spcAft>
                      </a:pPr>
                      <a:r>
                        <a:rPr lang="en-ZA" sz="1100" dirty="0">
                          <a:effectLst/>
                          <a:latin typeface="+mn-lt"/>
                          <a:ea typeface="Calibri" panose="020F0502020204030204" pitchFamily="34" charset="0"/>
                          <a:cs typeface="Calibri" panose="020F0502020204030204" pitchFamily="34" charset="0"/>
                        </a:rPr>
                        <a:t>Knowledge translation for societal benefit</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n-ZA" sz="1100" b="1" dirty="0">
                          <a:effectLst/>
                          <a:latin typeface="+mn-lt"/>
                          <a:ea typeface="Calibri" panose="020F0502020204030204" pitchFamily="34" charset="0"/>
                          <a:cs typeface="Calibri" panose="020F0502020204030204" pitchFamily="34" charset="0"/>
                        </a:rPr>
                        <a:t>Number  of patient doses generated from radioisotopes  produced by iThemba LABS</a:t>
                      </a:r>
                      <a:endParaRPr lang="en-ZA" sz="11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tabLst>
                          <a:tab pos="575945" algn="l"/>
                        </a:tabLst>
                      </a:pPr>
                      <a:r>
                        <a:rPr lang="en-ZA" sz="1100" b="1" dirty="0">
                          <a:effectLst/>
                          <a:latin typeface="+mn-lt"/>
                          <a:ea typeface="Calibri" panose="020F0502020204030204" pitchFamily="34" charset="0"/>
                          <a:cs typeface="Calibri" panose="020F0502020204030204" pitchFamily="34" charset="0"/>
                        </a:rPr>
                        <a:t>-</a:t>
                      </a:r>
                      <a:endParaRPr lang="en-ZA" sz="11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tabLst>
                          <a:tab pos="575945" algn="l"/>
                        </a:tabLst>
                      </a:pPr>
                      <a:r>
                        <a:rPr lang="en-ZA" sz="1100" b="1" dirty="0">
                          <a:effectLst/>
                          <a:latin typeface="+mn-lt"/>
                          <a:ea typeface="Calibri" panose="020F0502020204030204" pitchFamily="34" charset="0"/>
                          <a:cs typeface="Calibri" panose="020F0502020204030204" pitchFamily="34" charset="0"/>
                        </a:rPr>
                        <a:t>-</a:t>
                      </a:r>
                      <a:endParaRPr lang="en-ZA" sz="11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5000"/>
                        </a:lnSpc>
                        <a:spcAft>
                          <a:spcPts val="0"/>
                        </a:spcAft>
                        <a:tabLst>
                          <a:tab pos="575945" algn="l"/>
                        </a:tabLst>
                      </a:pPr>
                      <a:r>
                        <a:rPr lang="en-ZA" sz="1100" b="1" kern="1200" dirty="0">
                          <a:solidFill>
                            <a:schemeClr val="dk1"/>
                          </a:solidFill>
                          <a:effectLst/>
                          <a:latin typeface="+mn-lt"/>
                          <a:ea typeface="Calibri" panose="020F0502020204030204" pitchFamily="34" charset="0"/>
                          <a:cs typeface="Calibri" panose="020F0502020204030204" pitchFamily="34" charset="0"/>
                        </a:rPr>
                        <a:t>147,000</a:t>
                      </a:r>
                    </a:p>
                  </a:txBody>
                  <a:tcPr marL="68580" marR="68580" marT="0" marB="0" anchor="ctr"/>
                </a:tc>
                <a:tc>
                  <a:txBody>
                    <a:bodyPr/>
                    <a:lstStyle/>
                    <a:p>
                      <a:pPr marL="0" algn="ctr" defTabSz="914400" rtl="0" eaLnBrk="1" latinLnBrk="0" hangingPunct="1">
                        <a:lnSpc>
                          <a:spcPct val="115000"/>
                        </a:lnSpc>
                        <a:spcAft>
                          <a:spcPts val="0"/>
                        </a:spcAft>
                        <a:tabLst>
                          <a:tab pos="575945" algn="l"/>
                        </a:tabLst>
                      </a:pPr>
                      <a:r>
                        <a:rPr lang="en-ZA" sz="1100" b="1" kern="1200" dirty="0">
                          <a:solidFill>
                            <a:schemeClr val="dk1"/>
                          </a:solidFill>
                          <a:effectLst/>
                          <a:latin typeface="+mn-lt"/>
                          <a:ea typeface="Calibri" panose="020F0502020204030204" pitchFamily="34" charset="0"/>
                          <a:cs typeface="Calibri" panose="020F0502020204030204" pitchFamily="34" charset="0"/>
                        </a:rPr>
                        <a:t> 167,500</a:t>
                      </a:r>
                    </a:p>
                  </a:txBody>
                  <a:tcPr marL="68580" marR="68580" marT="0" marB="0" anchor="ctr"/>
                </a:tc>
                <a:tc>
                  <a:txBody>
                    <a:bodyPr/>
                    <a:lstStyle/>
                    <a:p>
                      <a:pPr marL="0" algn="ctr" defTabSz="914400" rtl="0" eaLnBrk="1" latinLnBrk="0" hangingPunct="1">
                        <a:lnSpc>
                          <a:spcPct val="115000"/>
                        </a:lnSpc>
                        <a:spcAft>
                          <a:spcPts val="0"/>
                        </a:spcAft>
                        <a:tabLst>
                          <a:tab pos="575945" algn="l"/>
                        </a:tabLst>
                      </a:pPr>
                      <a:r>
                        <a:rPr lang="en-ZA" sz="1100" b="1" kern="1200" dirty="0">
                          <a:solidFill>
                            <a:schemeClr val="dk1"/>
                          </a:solidFill>
                          <a:effectLst/>
                          <a:latin typeface="+mn-lt"/>
                          <a:ea typeface="Calibri" panose="020F0502020204030204" pitchFamily="34" charset="0"/>
                          <a:cs typeface="Calibri" panose="020F0502020204030204" pitchFamily="34" charset="0"/>
                        </a:rPr>
                        <a:t> 171,500</a:t>
                      </a:r>
                    </a:p>
                  </a:txBody>
                  <a:tcPr marL="68580" marR="68580" marT="0" marB="0" anchor="ctr"/>
                </a:tc>
                <a:tc>
                  <a:txBody>
                    <a:bodyPr/>
                    <a:lstStyle/>
                    <a:p>
                      <a:pPr marL="0" algn="ctr" defTabSz="914400" rtl="0" eaLnBrk="1" latinLnBrk="0" hangingPunct="1">
                        <a:lnSpc>
                          <a:spcPct val="115000"/>
                        </a:lnSpc>
                        <a:spcAft>
                          <a:spcPts val="0"/>
                        </a:spcAft>
                        <a:tabLst>
                          <a:tab pos="575945" algn="l"/>
                        </a:tabLst>
                      </a:pPr>
                      <a:r>
                        <a:rPr lang="en-ZA" sz="1100" b="1" kern="1200" dirty="0">
                          <a:solidFill>
                            <a:schemeClr val="dk1"/>
                          </a:solidFill>
                          <a:effectLst/>
                          <a:latin typeface="+mn-lt"/>
                          <a:ea typeface="Calibri" panose="020F0502020204030204" pitchFamily="34" charset="0"/>
                          <a:cs typeface="Calibri" panose="020F0502020204030204" pitchFamily="34" charset="0"/>
                        </a:rPr>
                        <a:t> 275,000</a:t>
                      </a:r>
                    </a:p>
                  </a:txBody>
                  <a:tcPr marL="68580" marR="68580" marT="0" marB="0" anchor="ctr"/>
                </a:tc>
                <a:extLst>
                  <a:ext uri="{0D108BD9-81ED-4DB2-BD59-A6C34878D82A}">
                    <a16:rowId xmlns:a16="http://schemas.microsoft.com/office/drawing/2014/main" xmlns="" val="10004"/>
                  </a:ext>
                </a:extLst>
              </a:tr>
              <a:tr h="505561">
                <a:tc>
                  <a:txBody>
                    <a:bodyPr/>
                    <a:lstStyle/>
                    <a:p>
                      <a:pPr algn="ctr">
                        <a:lnSpc>
                          <a:spcPct val="115000"/>
                        </a:lnSpc>
                        <a:spcAft>
                          <a:spcPts val="0"/>
                        </a:spcAft>
                      </a:pPr>
                      <a:r>
                        <a:rPr lang="en-ZA" sz="1100" dirty="0">
                          <a:effectLst/>
                          <a:latin typeface="+mn-lt"/>
                          <a:ea typeface="Calibri" panose="020F0502020204030204" pitchFamily="34" charset="0"/>
                          <a:cs typeface="Calibri" panose="020F0502020204030204" pitchFamily="34" charset="0"/>
                        </a:rPr>
                        <a:t>Knowledge </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n-ZA" sz="1100" b="1" dirty="0">
                          <a:effectLst/>
                          <a:latin typeface="+mn-lt"/>
                          <a:ea typeface="Calibri" panose="020F0502020204030204" pitchFamily="34" charset="0"/>
                          <a:cs typeface="Calibri" panose="020F0502020204030204" pitchFamily="34" charset="0"/>
                        </a:rPr>
                        <a:t>Number of WoS publications by NFs</a:t>
                      </a:r>
                      <a:endParaRPr lang="en-ZA" sz="11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tabLst>
                          <a:tab pos="575945" algn="l"/>
                        </a:tabLst>
                      </a:pPr>
                      <a:r>
                        <a:rPr lang="en-ZA" sz="1100" b="1" dirty="0">
                          <a:effectLst/>
                          <a:latin typeface="+mn-lt"/>
                          <a:ea typeface="Calibri" panose="020F0502020204030204" pitchFamily="34" charset="0"/>
                          <a:cs typeface="Calibri" panose="020F0502020204030204" pitchFamily="34" charset="0"/>
                        </a:rPr>
                        <a:t>567</a:t>
                      </a:r>
                      <a:endParaRPr lang="en-ZA" sz="11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tabLst>
                          <a:tab pos="575945" algn="l"/>
                        </a:tabLst>
                      </a:pPr>
                      <a:r>
                        <a:rPr lang="en-ZA" sz="1100" b="1" dirty="0">
                          <a:effectLst/>
                          <a:latin typeface="+mn-lt"/>
                          <a:ea typeface="Calibri" panose="020F0502020204030204" pitchFamily="34" charset="0"/>
                          <a:cs typeface="Calibri" panose="020F0502020204030204" pitchFamily="34" charset="0"/>
                        </a:rPr>
                        <a:t>640</a:t>
                      </a:r>
                      <a:endParaRPr lang="en-ZA" sz="11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tabLst>
                          <a:tab pos="575945" algn="l"/>
                        </a:tabLst>
                      </a:pPr>
                      <a:r>
                        <a:rPr lang="en-ZA" sz="1100" b="1" dirty="0">
                          <a:effectLst/>
                          <a:latin typeface="+mn-lt"/>
                          <a:ea typeface="Calibri" panose="020F0502020204030204" pitchFamily="34" charset="0"/>
                          <a:cs typeface="Calibri" panose="020F0502020204030204" pitchFamily="34" charset="0"/>
                        </a:rPr>
                        <a:t>557</a:t>
                      </a:r>
                      <a:endParaRPr lang="en-ZA" sz="11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tabLst>
                          <a:tab pos="575945" algn="l"/>
                        </a:tabLst>
                      </a:pPr>
                      <a:r>
                        <a:rPr lang="en-ZA" sz="1100" b="1" dirty="0">
                          <a:effectLst/>
                          <a:latin typeface="+mn-lt"/>
                          <a:ea typeface="Calibri" panose="020F0502020204030204" pitchFamily="34" charset="0"/>
                          <a:cs typeface="Calibri" panose="020F0502020204030204" pitchFamily="34" charset="0"/>
                        </a:rPr>
                        <a:t>455</a:t>
                      </a:r>
                      <a:endParaRPr lang="en-ZA" sz="11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tabLst>
                          <a:tab pos="575945" algn="l"/>
                        </a:tabLst>
                      </a:pPr>
                      <a:r>
                        <a:rPr lang="en-ZA" sz="1100" b="1" dirty="0">
                          <a:effectLst/>
                          <a:latin typeface="+mn-lt"/>
                          <a:ea typeface="Calibri" panose="020F0502020204030204" pitchFamily="34" charset="0"/>
                          <a:cs typeface="Calibri" panose="020F0502020204030204" pitchFamily="34" charset="0"/>
                        </a:rPr>
                        <a:t>445</a:t>
                      </a:r>
                      <a:endParaRPr lang="en-ZA" sz="11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tabLst>
                          <a:tab pos="575945" algn="l"/>
                        </a:tabLst>
                      </a:pPr>
                      <a:r>
                        <a:rPr lang="en-ZA" sz="1100" b="1" dirty="0">
                          <a:effectLst/>
                          <a:latin typeface="+mn-lt"/>
                          <a:ea typeface="Calibri" panose="020F0502020204030204" pitchFamily="34" charset="0"/>
                          <a:cs typeface="Calibri" panose="020F0502020204030204" pitchFamily="34" charset="0"/>
                        </a:rPr>
                        <a:t>445</a:t>
                      </a:r>
                      <a:endParaRPr lang="en-ZA" sz="1100" b="1"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753702">
                <a:tc rowSpan="3">
                  <a:txBody>
                    <a:bodyPr/>
                    <a:lstStyle/>
                    <a:p>
                      <a:pPr algn="ctr">
                        <a:lnSpc>
                          <a:spcPct val="115000"/>
                        </a:lnSpc>
                        <a:spcAft>
                          <a:spcPts val="800"/>
                        </a:spcAft>
                      </a:pPr>
                      <a:r>
                        <a:rPr lang="en-ZA" sz="1100" b="1" kern="1200" dirty="0">
                          <a:solidFill>
                            <a:schemeClr val="lt1"/>
                          </a:solidFill>
                          <a:effectLst/>
                          <a:latin typeface="+mn-lt"/>
                          <a:ea typeface="+mn-ea"/>
                          <a:cs typeface="+mn-cs"/>
                        </a:rPr>
                        <a:t>Successful establishment of scientific infrastructure by NFs</a:t>
                      </a:r>
                      <a:endParaRPr lang="en-ZA" sz="800" b="1" dirty="0">
                        <a:effectLst/>
                        <a:latin typeface="+mn-lt"/>
                        <a:ea typeface="Calibri" panose="020F0502020204030204" pitchFamily="34" charset="0"/>
                        <a:cs typeface="Times New Roman" panose="02020603050405020304" pitchFamily="18" charset="0"/>
                      </a:endParaRPr>
                    </a:p>
                  </a:txBody>
                  <a:tcPr marL="114300" marR="114300" marT="0" marB="0" anchor="ctr"/>
                </a:tc>
                <a:tc>
                  <a:txBody>
                    <a:bodyPr/>
                    <a:lstStyle/>
                    <a:p>
                      <a:pPr algn="l">
                        <a:lnSpc>
                          <a:spcPct val="115000"/>
                        </a:lnSpc>
                        <a:spcAft>
                          <a:spcPts val="0"/>
                        </a:spcAft>
                      </a:pPr>
                      <a:r>
                        <a:rPr lang="en-ZA" sz="1100" b="1" dirty="0">
                          <a:effectLst/>
                          <a:latin typeface="+mn-lt"/>
                          <a:ea typeface="Calibri" panose="020F0502020204030204" pitchFamily="34" charset="0"/>
                          <a:cs typeface="Calibri" panose="020F0502020204030204" pitchFamily="34" charset="0"/>
                        </a:rPr>
                        <a:t>Number of MeerKAT+ antenna foundations, and related Infrastructure completed by SARAO</a:t>
                      </a:r>
                      <a:endParaRPr lang="en-ZA" sz="11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5000"/>
                        </a:lnSpc>
                        <a:spcAft>
                          <a:spcPts val="0"/>
                        </a:spcAft>
                        <a:tabLst>
                          <a:tab pos="575945" algn="l"/>
                        </a:tabLst>
                      </a:pPr>
                      <a:r>
                        <a:rPr lang="en-ZA" sz="1100" b="1" kern="1200" dirty="0">
                          <a:solidFill>
                            <a:schemeClr val="dk1"/>
                          </a:solidFill>
                          <a:effectLst/>
                          <a:latin typeface="+mn-lt"/>
                          <a:ea typeface="Calibri" panose="020F0502020204030204" pitchFamily="34" charset="0"/>
                          <a:cs typeface="Calibri" panose="020F0502020204030204" pitchFamily="34" charset="0"/>
                        </a:rPr>
                        <a:t>-</a:t>
                      </a:r>
                    </a:p>
                  </a:txBody>
                  <a:tcPr marL="68580" marR="68580" marT="0" marB="0" anchor="ctr"/>
                </a:tc>
                <a:tc>
                  <a:txBody>
                    <a:bodyPr/>
                    <a:lstStyle/>
                    <a:p>
                      <a:pPr marL="0" algn="ctr" defTabSz="914400" rtl="0" eaLnBrk="1" latinLnBrk="0" hangingPunct="1">
                        <a:lnSpc>
                          <a:spcPct val="115000"/>
                        </a:lnSpc>
                        <a:spcAft>
                          <a:spcPts val="0"/>
                        </a:spcAft>
                        <a:tabLst>
                          <a:tab pos="575945" algn="l"/>
                        </a:tabLst>
                      </a:pPr>
                      <a:r>
                        <a:rPr lang="en-ZA" sz="1100" b="1" kern="1200" dirty="0">
                          <a:solidFill>
                            <a:schemeClr val="dk1"/>
                          </a:solidFill>
                          <a:effectLst/>
                          <a:latin typeface="+mn-lt"/>
                          <a:ea typeface="Calibri" panose="020F0502020204030204" pitchFamily="34" charset="0"/>
                          <a:cs typeface="Calibri" panose="020F0502020204030204" pitchFamily="34" charset="0"/>
                        </a:rPr>
                        <a:t>-</a:t>
                      </a:r>
                    </a:p>
                  </a:txBody>
                  <a:tcPr marL="68580" marR="68580" marT="0" marB="0" anchor="ctr"/>
                </a:tc>
                <a:tc>
                  <a:txBody>
                    <a:bodyPr/>
                    <a:lstStyle/>
                    <a:p>
                      <a:pPr algn="ctr">
                        <a:lnSpc>
                          <a:spcPct val="115000"/>
                        </a:lnSpc>
                        <a:spcAft>
                          <a:spcPts val="0"/>
                        </a:spcAft>
                        <a:tabLst>
                          <a:tab pos="575945" algn="l"/>
                        </a:tabLst>
                      </a:pPr>
                      <a:r>
                        <a:rPr lang="en-ZA" sz="1000" b="1" dirty="0">
                          <a:effectLst/>
                          <a:latin typeface="Calibri" panose="020F0502020204030204" pitchFamily="34" charset="0"/>
                          <a:ea typeface="Calibri" panose="020F0502020204030204" pitchFamily="34" charset="0"/>
                          <a:cs typeface="Calibri" panose="020F0502020204030204" pitchFamily="34" charset="0"/>
                        </a:rPr>
                        <a:t> </a:t>
                      </a:r>
                      <a:endParaRPr lang="en-ZA" sz="10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575945" algn="l"/>
                        </a:tabLst>
                      </a:pPr>
                      <a:r>
                        <a:rPr lang="en-ZA" sz="1000" b="1" dirty="0">
                          <a:effectLst/>
                          <a:latin typeface="Calibri" panose="020F0502020204030204" pitchFamily="34" charset="0"/>
                          <a:ea typeface="Calibri" panose="020F0502020204030204" pitchFamily="34" charset="0"/>
                          <a:cs typeface="Calibri" panose="020F0502020204030204" pitchFamily="34" charset="0"/>
                        </a:rPr>
                        <a:t> </a:t>
                      </a:r>
                      <a:endParaRPr lang="en-ZA" sz="10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575945" algn="l"/>
                        </a:tabLst>
                      </a:pPr>
                      <a:r>
                        <a:rPr lang="en-US" sz="1000" b="1" dirty="0">
                          <a:effectLst/>
                          <a:latin typeface="Calibri" panose="020F0502020204030204" pitchFamily="34" charset="0"/>
                          <a:ea typeface="Calibri" panose="020F0502020204030204" pitchFamily="34" charset="0"/>
                          <a:cs typeface="Calibri" panose="020F0502020204030204" pitchFamily="34" charset="0"/>
                        </a:rPr>
                        <a:t>-</a:t>
                      </a:r>
                      <a:endParaRPr lang="en-Z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575945" algn="l"/>
                        </a:tabLst>
                      </a:pPr>
                      <a:r>
                        <a:rPr lang="en-ZA" sz="1000" b="1" dirty="0">
                          <a:effectLst/>
                          <a:latin typeface="Calibri" panose="020F0502020204030204" pitchFamily="34" charset="0"/>
                          <a:ea typeface="Calibri" panose="020F0502020204030204" pitchFamily="34" charset="0"/>
                          <a:cs typeface="Calibri" panose="020F0502020204030204" pitchFamily="34" charset="0"/>
                        </a:rPr>
                        <a:t> </a:t>
                      </a:r>
                      <a:endParaRPr lang="en-ZA" sz="10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575945" algn="l"/>
                        </a:tabLst>
                      </a:pPr>
                      <a:r>
                        <a:rPr lang="en-ZA" sz="1000" b="1" dirty="0">
                          <a:effectLst/>
                          <a:latin typeface="Calibri" panose="020F0502020204030204" pitchFamily="34" charset="0"/>
                          <a:ea typeface="Calibri" panose="020F0502020204030204" pitchFamily="34" charset="0"/>
                          <a:cs typeface="Calibri" panose="020F0502020204030204" pitchFamily="34" charset="0"/>
                        </a:rPr>
                        <a:t>10 MK+ foundations completed</a:t>
                      </a:r>
                      <a:endParaRPr lang="en-Z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575945" algn="l"/>
                        </a:tabLst>
                      </a:pPr>
                      <a:r>
                        <a:rPr lang="en-ZA" sz="1000" b="1" dirty="0">
                          <a:effectLst/>
                          <a:latin typeface="Calibri" panose="020F0502020204030204" pitchFamily="34" charset="0"/>
                          <a:ea typeface="Calibri" panose="020F0502020204030204" pitchFamily="34" charset="0"/>
                          <a:cs typeface="Calibri" panose="020F0502020204030204" pitchFamily="34" charset="0"/>
                        </a:rPr>
                        <a:t> </a:t>
                      </a:r>
                      <a:endParaRPr lang="en-ZA" sz="10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575945" algn="l"/>
                        </a:tabLst>
                      </a:pPr>
                      <a:r>
                        <a:rPr lang="en-ZA" sz="1000" b="1" dirty="0">
                          <a:effectLst/>
                          <a:latin typeface="Calibri" panose="020F0502020204030204" pitchFamily="34" charset="0"/>
                          <a:ea typeface="Calibri" panose="020F0502020204030204" pitchFamily="34" charset="0"/>
                          <a:cs typeface="Calibri" panose="020F0502020204030204" pitchFamily="34" charset="0"/>
                        </a:rPr>
                        <a:t>14 x  MK + foundations completed</a:t>
                      </a:r>
                      <a:endParaRPr lang="en-Z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575945" algn="l"/>
                        </a:tabLst>
                      </a:pPr>
                      <a:r>
                        <a:rPr lang="en-ZA" sz="1000" b="1" dirty="0">
                          <a:effectLst/>
                          <a:latin typeface="Calibri" panose="020F0502020204030204" pitchFamily="34" charset="0"/>
                          <a:ea typeface="Calibri" panose="020F0502020204030204" pitchFamily="34" charset="0"/>
                          <a:cs typeface="Calibri" panose="020F0502020204030204" pitchFamily="34" charset="0"/>
                        </a:rPr>
                        <a:t> </a:t>
                      </a:r>
                      <a:endParaRPr lang="en-ZA" sz="10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575945" algn="l"/>
                        </a:tabLst>
                      </a:pPr>
                      <a:r>
                        <a:rPr lang="en-ZA" sz="1000" b="1" dirty="0">
                          <a:effectLst/>
                          <a:latin typeface="Calibri" panose="020F0502020204030204" pitchFamily="34" charset="0"/>
                          <a:ea typeface="Calibri" panose="020F0502020204030204" pitchFamily="34" charset="0"/>
                          <a:cs typeface="Calibri" panose="020F0502020204030204" pitchFamily="34" charset="0"/>
                        </a:rPr>
                        <a:t> </a:t>
                      </a:r>
                      <a:endParaRPr lang="en-ZA" sz="10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575945" algn="l"/>
                        </a:tabLst>
                      </a:pPr>
                      <a:r>
                        <a:rPr lang="en-ZA" sz="1000" b="1" dirty="0">
                          <a:effectLst/>
                          <a:latin typeface="Calibri" panose="020F0502020204030204" pitchFamily="34" charset="0"/>
                          <a:ea typeface="Calibri" panose="020F0502020204030204" pitchFamily="34" charset="0"/>
                          <a:cs typeface="Calibri" panose="020F0502020204030204" pitchFamily="34" charset="0"/>
                        </a:rPr>
                        <a:t>Nil</a:t>
                      </a:r>
                      <a:endParaRPr lang="en-Z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605481">
                <a:tc vMerge="1">
                  <a:txBody>
                    <a:bodyPr/>
                    <a:lstStyle/>
                    <a:p>
                      <a:pPr algn="l">
                        <a:lnSpc>
                          <a:spcPct val="115000"/>
                        </a:lnSpc>
                        <a:spcAft>
                          <a:spcPts val="800"/>
                        </a:spcAft>
                      </a:pPr>
                      <a:endParaRPr lang="en-ZA" sz="1100" b="1" dirty="0">
                        <a:effectLst/>
                        <a:latin typeface="+mn-lt"/>
                        <a:ea typeface="Calibri" panose="020F0502020204030204" pitchFamily="34" charset="0"/>
                        <a:cs typeface="Times New Roman" panose="02020603050405020304" pitchFamily="18" charset="0"/>
                      </a:endParaRPr>
                    </a:p>
                  </a:txBody>
                  <a:tcPr marL="114300" marR="114300" marT="0" marB="0" anchor="ctr"/>
                </a:tc>
                <a:tc>
                  <a:txBody>
                    <a:bodyPr/>
                    <a:lstStyle/>
                    <a:p>
                      <a:pPr algn="l">
                        <a:lnSpc>
                          <a:spcPct val="115000"/>
                        </a:lnSpc>
                        <a:spcAft>
                          <a:spcPts val="0"/>
                        </a:spcAft>
                      </a:pPr>
                      <a:r>
                        <a:rPr lang="en-ZA" sz="1100" b="1" dirty="0">
                          <a:effectLst/>
                          <a:latin typeface="+mn-lt"/>
                          <a:ea typeface="Calibri" panose="020F0502020204030204" pitchFamily="34" charset="0"/>
                          <a:cs typeface="Calibri" panose="020F0502020204030204" pitchFamily="34" charset="0"/>
                        </a:rPr>
                        <a:t>Progress in implementation of the SAIF Project by iThemba LABS </a:t>
                      </a:r>
                      <a:endParaRPr lang="en-ZA" sz="11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tabLst>
                          <a:tab pos="575945" algn="l"/>
                        </a:tabLst>
                      </a:pPr>
                      <a:r>
                        <a:rPr lang="en-ZA" sz="1100" b="1" dirty="0">
                          <a:effectLst/>
                          <a:latin typeface="+mn-lt"/>
                          <a:ea typeface="Calibri" panose="020F0502020204030204" pitchFamily="34" charset="0"/>
                          <a:cs typeface="Calibri" panose="020F0502020204030204" pitchFamily="34" charset="0"/>
                        </a:rPr>
                        <a:t>-</a:t>
                      </a:r>
                      <a:endParaRPr lang="en-ZA" sz="11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tabLst>
                          <a:tab pos="575945" algn="l"/>
                        </a:tabLst>
                      </a:pPr>
                      <a:r>
                        <a:rPr lang="en-ZA" sz="1100" b="1" dirty="0">
                          <a:effectLst/>
                          <a:latin typeface="+mn-lt"/>
                          <a:ea typeface="Calibri" panose="020F0502020204030204" pitchFamily="34" charset="0"/>
                          <a:cs typeface="Calibri" panose="020F0502020204030204" pitchFamily="34" charset="0"/>
                        </a:rPr>
                        <a:t>-</a:t>
                      </a:r>
                      <a:endParaRPr lang="en-ZA" sz="11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5000"/>
                        </a:lnSpc>
                        <a:spcAft>
                          <a:spcPts val="0"/>
                        </a:spcAft>
                        <a:tabLst>
                          <a:tab pos="575945" algn="l"/>
                        </a:tabLst>
                      </a:pPr>
                      <a:r>
                        <a:rPr lang="en-US" sz="1100" b="1" kern="1200" dirty="0">
                          <a:solidFill>
                            <a:schemeClr val="dk1"/>
                          </a:solidFill>
                          <a:effectLst/>
                          <a:latin typeface="+mn-lt"/>
                          <a:ea typeface="Calibri" panose="020F0502020204030204" pitchFamily="34" charset="0"/>
                          <a:cs typeface="Calibri" panose="020F0502020204030204" pitchFamily="34" charset="0"/>
                        </a:rPr>
                        <a:t>-</a:t>
                      </a:r>
                      <a:endParaRPr lang="en-ZA" sz="1100" b="1" kern="1200" dirty="0">
                        <a:solidFill>
                          <a:schemeClr val="dk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algn="ctr" defTabSz="914400" rtl="0" eaLnBrk="1" latinLnBrk="0" hangingPunct="1">
                        <a:lnSpc>
                          <a:spcPct val="115000"/>
                        </a:lnSpc>
                        <a:spcAft>
                          <a:spcPts val="0"/>
                        </a:spcAft>
                        <a:tabLst>
                          <a:tab pos="575945" algn="l"/>
                        </a:tabLst>
                      </a:pPr>
                      <a:r>
                        <a:rPr lang="en-ZA" sz="1100" b="1" kern="1200" dirty="0">
                          <a:solidFill>
                            <a:schemeClr val="dk1"/>
                          </a:solidFill>
                          <a:effectLst/>
                          <a:latin typeface="+mn-lt"/>
                          <a:ea typeface="Calibri" panose="020F0502020204030204" pitchFamily="34" charset="0"/>
                          <a:cs typeface="Calibri" panose="020F0502020204030204" pitchFamily="34" charset="0"/>
                        </a:rPr>
                        <a:t> </a:t>
                      </a:r>
                    </a:p>
                    <a:p>
                      <a:pPr marL="0" algn="ctr" defTabSz="914400" rtl="0" eaLnBrk="1" latinLnBrk="0" hangingPunct="1">
                        <a:lnSpc>
                          <a:spcPct val="115000"/>
                        </a:lnSpc>
                        <a:spcAft>
                          <a:spcPts val="0"/>
                        </a:spcAft>
                        <a:tabLst>
                          <a:tab pos="575945" algn="l"/>
                        </a:tabLst>
                      </a:pPr>
                      <a:r>
                        <a:rPr lang="en-ZA" sz="1100" b="1" kern="1200" dirty="0">
                          <a:solidFill>
                            <a:schemeClr val="dk1"/>
                          </a:solidFill>
                          <a:effectLst/>
                          <a:latin typeface="+mn-lt"/>
                          <a:ea typeface="Calibri" panose="020F0502020204030204" pitchFamily="34" charset="0"/>
                          <a:cs typeface="Calibri" panose="020F0502020204030204" pitchFamily="34" charset="0"/>
                        </a:rPr>
                        <a:t>75%</a:t>
                      </a:r>
                    </a:p>
                  </a:txBody>
                  <a:tcPr marL="68580" marR="68580" marT="0" marB="0"/>
                </a:tc>
                <a:tc>
                  <a:txBody>
                    <a:bodyPr/>
                    <a:lstStyle/>
                    <a:p>
                      <a:pPr marL="0" algn="ctr" defTabSz="914400" rtl="0" eaLnBrk="1" latinLnBrk="0" hangingPunct="1">
                        <a:lnSpc>
                          <a:spcPct val="115000"/>
                        </a:lnSpc>
                        <a:spcAft>
                          <a:spcPts val="0"/>
                        </a:spcAft>
                        <a:tabLst>
                          <a:tab pos="575945" algn="l"/>
                        </a:tabLst>
                      </a:pPr>
                      <a:r>
                        <a:rPr lang="en-ZA" sz="1100" b="1" kern="1200" dirty="0">
                          <a:solidFill>
                            <a:schemeClr val="dk1"/>
                          </a:solidFill>
                          <a:effectLst/>
                          <a:latin typeface="+mn-lt"/>
                          <a:ea typeface="Calibri" panose="020F0502020204030204" pitchFamily="34" charset="0"/>
                          <a:cs typeface="Calibri" panose="020F0502020204030204" pitchFamily="34" charset="0"/>
                        </a:rPr>
                        <a:t> </a:t>
                      </a:r>
                    </a:p>
                    <a:p>
                      <a:pPr marL="0" algn="ctr" defTabSz="914400" rtl="0" eaLnBrk="1" latinLnBrk="0" hangingPunct="1">
                        <a:lnSpc>
                          <a:spcPct val="115000"/>
                        </a:lnSpc>
                        <a:spcAft>
                          <a:spcPts val="0"/>
                        </a:spcAft>
                        <a:tabLst>
                          <a:tab pos="575945" algn="l"/>
                        </a:tabLst>
                      </a:pPr>
                      <a:r>
                        <a:rPr lang="en-ZA" sz="1100" b="1" kern="1200" dirty="0">
                          <a:solidFill>
                            <a:schemeClr val="dk1"/>
                          </a:solidFill>
                          <a:effectLst/>
                          <a:latin typeface="+mn-lt"/>
                          <a:ea typeface="Calibri" panose="020F0502020204030204" pitchFamily="34" charset="0"/>
                          <a:cs typeface="Calibri" panose="020F0502020204030204" pitchFamily="34" charset="0"/>
                        </a:rPr>
                        <a:t>95%</a:t>
                      </a:r>
                    </a:p>
                  </a:txBody>
                  <a:tcPr marL="68580" marR="68580" marT="0" marB="0"/>
                </a:tc>
                <a:tc>
                  <a:txBody>
                    <a:bodyPr/>
                    <a:lstStyle/>
                    <a:p>
                      <a:pPr marL="0" algn="ctr" defTabSz="914400" rtl="0" eaLnBrk="1" latinLnBrk="0" hangingPunct="1">
                        <a:lnSpc>
                          <a:spcPct val="115000"/>
                        </a:lnSpc>
                        <a:spcAft>
                          <a:spcPts val="0"/>
                        </a:spcAft>
                        <a:tabLst>
                          <a:tab pos="575945" algn="l"/>
                        </a:tabLst>
                      </a:pPr>
                      <a:r>
                        <a:rPr lang="en-ZA" sz="1100" b="1" kern="1200" dirty="0">
                          <a:solidFill>
                            <a:schemeClr val="dk1"/>
                          </a:solidFill>
                          <a:effectLst/>
                          <a:latin typeface="+mn-lt"/>
                          <a:ea typeface="Calibri" panose="020F0502020204030204" pitchFamily="34" charset="0"/>
                          <a:cs typeface="Calibri" panose="020F0502020204030204" pitchFamily="34" charset="0"/>
                        </a:rPr>
                        <a:t> </a:t>
                      </a:r>
                    </a:p>
                    <a:p>
                      <a:pPr marL="0" algn="ctr" defTabSz="914400" rtl="0" eaLnBrk="1" latinLnBrk="0" hangingPunct="1">
                        <a:lnSpc>
                          <a:spcPct val="115000"/>
                        </a:lnSpc>
                        <a:spcAft>
                          <a:spcPts val="0"/>
                        </a:spcAft>
                        <a:tabLst>
                          <a:tab pos="575945" algn="l"/>
                        </a:tabLst>
                      </a:pPr>
                      <a:r>
                        <a:rPr lang="en-ZA" sz="1100" b="1" kern="1200" dirty="0">
                          <a:solidFill>
                            <a:schemeClr val="dk1"/>
                          </a:solidFill>
                          <a:effectLst/>
                          <a:latin typeface="+mn-lt"/>
                          <a:ea typeface="Calibri" panose="020F0502020204030204" pitchFamily="34" charset="0"/>
                          <a:cs typeface="Calibri" panose="020F0502020204030204" pitchFamily="34" charset="0"/>
                        </a:rPr>
                        <a:t>100%</a:t>
                      </a:r>
                    </a:p>
                  </a:txBody>
                  <a:tcPr marL="68580" marR="68580" marT="0" marB="0"/>
                </a:tc>
                <a:extLst>
                  <a:ext uri="{0D108BD9-81ED-4DB2-BD59-A6C34878D82A}">
                    <a16:rowId xmlns:a16="http://schemas.microsoft.com/office/drawing/2014/main" xmlns="" val="10007"/>
                  </a:ext>
                </a:extLst>
              </a:tr>
              <a:tr h="605481">
                <a:tc vMerge="1">
                  <a:txBody>
                    <a:bodyPr/>
                    <a:lstStyle/>
                    <a:p>
                      <a:pPr algn="l">
                        <a:lnSpc>
                          <a:spcPct val="115000"/>
                        </a:lnSpc>
                        <a:spcAft>
                          <a:spcPts val="800"/>
                        </a:spcAft>
                      </a:pPr>
                      <a:endParaRPr lang="en-ZA" sz="1100" b="1" dirty="0">
                        <a:effectLst/>
                        <a:latin typeface="+mn-lt"/>
                        <a:ea typeface="Calibri" panose="020F0502020204030204" pitchFamily="34" charset="0"/>
                        <a:cs typeface="Times New Roman" panose="02020603050405020304" pitchFamily="18" charset="0"/>
                      </a:endParaRPr>
                    </a:p>
                  </a:txBody>
                  <a:tcPr marL="114300" marR="114300" marT="0" marB="0" anchor="ctr"/>
                </a:tc>
                <a:tc>
                  <a:txBody>
                    <a:bodyPr/>
                    <a:lstStyle/>
                    <a:p>
                      <a:pPr algn="l">
                        <a:lnSpc>
                          <a:spcPct val="115000"/>
                        </a:lnSpc>
                        <a:spcAft>
                          <a:spcPts val="0"/>
                        </a:spcAft>
                      </a:pPr>
                      <a:r>
                        <a:rPr lang="en-ZA" sz="1100" b="1" dirty="0">
                          <a:effectLst/>
                          <a:latin typeface="+mn-lt"/>
                          <a:ea typeface="Calibri" panose="020F0502020204030204" pitchFamily="34" charset="0"/>
                          <a:cs typeface="Calibri" panose="020F0502020204030204" pitchFamily="34" charset="0"/>
                        </a:rPr>
                        <a:t>Number of SALT Gen 1.5 sub-projects being implemented by SAAO</a:t>
                      </a:r>
                      <a:endParaRPr lang="en-ZA" sz="1100" b="1"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a:txBody>
                    <a:bodyPr/>
                    <a:lstStyle/>
                    <a:p>
                      <a:pPr marL="0" algn="ctr" defTabSz="914400" rtl="0" eaLnBrk="1" latinLnBrk="0" hangingPunct="1">
                        <a:lnSpc>
                          <a:spcPct val="115000"/>
                        </a:lnSpc>
                        <a:spcAft>
                          <a:spcPts val="0"/>
                        </a:spcAft>
                        <a:tabLst>
                          <a:tab pos="575945" algn="l"/>
                        </a:tabLst>
                      </a:pPr>
                      <a:r>
                        <a:rPr lang="en-ZA" sz="11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nchor="ctr">
                    <a:solidFill>
                      <a:schemeClr val="accent5">
                        <a:lumMod val="20000"/>
                        <a:lumOff val="80000"/>
                      </a:schemeClr>
                    </a:solidFill>
                  </a:tcPr>
                </a:tc>
                <a:tc>
                  <a:txBody>
                    <a:bodyPr/>
                    <a:lstStyle/>
                    <a:p>
                      <a:pPr marL="0" algn="ctr" defTabSz="914400" rtl="0" eaLnBrk="1" latinLnBrk="0" hangingPunct="1">
                        <a:lnSpc>
                          <a:spcPct val="115000"/>
                        </a:lnSpc>
                        <a:spcAft>
                          <a:spcPts val="0"/>
                        </a:spcAft>
                        <a:tabLst>
                          <a:tab pos="575945" algn="l"/>
                        </a:tabLst>
                      </a:pPr>
                      <a:r>
                        <a:rPr lang="en-ZA" sz="11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nchor="ctr">
                    <a:solidFill>
                      <a:schemeClr val="accent5">
                        <a:lumMod val="20000"/>
                        <a:lumOff val="80000"/>
                      </a:schemeClr>
                    </a:solidFill>
                  </a:tcPr>
                </a:tc>
                <a:tc>
                  <a:txBody>
                    <a:bodyPr/>
                    <a:lstStyle/>
                    <a:p>
                      <a:pPr marL="0" algn="ctr" defTabSz="914400" rtl="0" eaLnBrk="1" latinLnBrk="0" hangingPunct="1">
                        <a:lnSpc>
                          <a:spcPct val="115000"/>
                        </a:lnSpc>
                        <a:spcAft>
                          <a:spcPts val="0"/>
                        </a:spcAft>
                        <a:tabLst>
                          <a:tab pos="575945" algn="l"/>
                        </a:tabLst>
                      </a:pPr>
                      <a:r>
                        <a:rPr lang="en-US" sz="1100" b="1" kern="1200" dirty="0">
                          <a:solidFill>
                            <a:schemeClr val="dk1"/>
                          </a:solidFill>
                          <a:effectLst/>
                          <a:latin typeface="+mn-lt"/>
                          <a:ea typeface="Calibri" panose="020F0502020204030204" pitchFamily="34" charset="0"/>
                          <a:cs typeface="Calibri" panose="020F0502020204030204" pitchFamily="34" charset="0"/>
                        </a:rPr>
                        <a:t>2 installed</a:t>
                      </a:r>
                      <a:endParaRPr lang="en-ZA" sz="1100" b="1" kern="1200" dirty="0">
                        <a:solidFill>
                          <a:schemeClr val="dk1"/>
                        </a:solidFill>
                        <a:effectLst/>
                        <a:latin typeface="+mn-lt"/>
                        <a:ea typeface="Calibri" panose="020F0502020204030204" pitchFamily="34" charset="0"/>
                        <a:cs typeface="Calibri" panose="020F0502020204030204" pitchFamily="34" charset="0"/>
                      </a:endParaRPr>
                    </a:p>
                  </a:txBody>
                  <a:tcPr marL="68580" marR="68580" marT="0" marB="0" anchor="ctr">
                    <a:solidFill>
                      <a:schemeClr val="accent5">
                        <a:lumMod val="20000"/>
                        <a:lumOff val="80000"/>
                      </a:schemeClr>
                    </a:solidFill>
                  </a:tcPr>
                </a:tc>
                <a:tc>
                  <a:txBody>
                    <a:bodyPr/>
                    <a:lstStyle/>
                    <a:p>
                      <a:pPr marL="0" algn="ctr" defTabSz="914400" rtl="0" eaLnBrk="1" latinLnBrk="0" hangingPunct="1">
                        <a:lnSpc>
                          <a:spcPct val="115000"/>
                        </a:lnSpc>
                        <a:spcAft>
                          <a:spcPts val="0"/>
                        </a:spcAft>
                        <a:tabLst>
                          <a:tab pos="575945" algn="l"/>
                        </a:tabLst>
                      </a:pPr>
                      <a:r>
                        <a:rPr lang="en-ZA" sz="1100" b="1" kern="1200" dirty="0">
                          <a:solidFill>
                            <a:schemeClr val="dk1"/>
                          </a:solidFill>
                          <a:effectLst/>
                          <a:latin typeface="+mn-lt"/>
                          <a:ea typeface="Calibri" panose="020F0502020204030204" pitchFamily="34" charset="0"/>
                          <a:cs typeface="Calibri" panose="020F0502020204030204" pitchFamily="34" charset="0"/>
                        </a:rPr>
                        <a:t>4</a:t>
                      </a:r>
                    </a:p>
                    <a:p>
                      <a:pPr marL="0" algn="ctr" defTabSz="914400" rtl="0" eaLnBrk="1" latinLnBrk="0" hangingPunct="1">
                        <a:lnSpc>
                          <a:spcPct val="115000"/>
                        </a:lnSpc>
                        <a:spcAft>
                          <a:spcPts val="0"/>
                        </a:spcAft>
                        <a:tabLst>
                          <a:tab pos="575945" algn="l"/>
                        </a:tabLst>
                      </a:pPr>
                      <a:r>
                        <a:rPr lang="en-ZA" sz="1100" b="1" kern="1200" dirty="0">
                          <a:solidFill>
                            <a:schemeClr val="dk1"/>
                          </a:solidFill>
                          <a:effectLst/>
                          <a:latin typeface="+mn-lt"/>
                          <a:ea typeface="Calibri" panose="020F0502020204030204" pitchFamily="34" charset="0"/>
                          <a:cs typeface="Calibri" panose="020F0502020204030204" pitchFamily="34" charset="0"/>
                        </a:rPr>
                        <a:t> installed </a:t>
                      </a:r>
                    </a:p>
                  </a:txBody>
                  <a:tcPr marL="68580" marR="68580" marT="0" marB="0" anchor="ctr">
                    <a:solidFill>
                      <a:schemeClr val="accent5">
                        <a:lumMod val="20000"/>
                        <a:lumOff val="80000"/>
                      </a:schemeClr>
                    </a:solidFill>
                  </a:tcPr>
                </a:tc>
                <a:tc>
                  <a:txBody>
                    <a:bodyPr/>
                    <a:lstStyle/>
                    <a:p>
                      <a:pPr marL="0" algn="ctr" defTabSz="914400" rtl="0" eaLnBrk="1" latinLnBrk="0" hangingPunct="1">
                        <a:lnSpc>
                          <a:spcPct val="115000"/>
                        </a:lnSpc>
                        <a:spcAft>
                          <a:spcPts val="0"/>
                        </a:spcAft>
                        <a:tabLst>
                          <a:tab pos="575945" algn="l"/>
                        </a:tabLst>
                      </a:pPr>
                      <a:r>
                        <a:rPr lang="en-US" sz="1100" b="1" kern="1200" dirty="0">
                          <a:solidFill>
                            <a:schemeClr val="dk1"/>
                          </a:solidFill>
                          <a:effectLst/>
                          <a:latin typeface="+mn-lt"/>
                          <a:ea typeface="Calibri" panose="020F0502020204030204" pitchFamily="34" charset="0"/>
                          <a:cs typeface="Calibri" panose="020F0502020204030204" pitchFamily="34" charset="0"/>
                        </a:rPr>
                        <a:t>1 completed</a:t>
                      </a:r>
                      <a:endParaRPr lang="en-ZA" sz="1100" b="1" kern="1200" dirty="0">
                        <a:solidFill>
                          <a:schemeClr val="dk1"/>
                        </a:solidFill>
                        <a:effectLst/>
                        <a:latin typeface="+mn-lt"/>
                        <a:ea typeface="Calibri" panose="020F0502020204030204" pitchFamily="34" charset="0"/>
                        <a:cs typeface="Calibri" panose="020F0502020204030204" pitchFamily="34" charset="0"/>
                      </a:endParaRPr>
                    </a:p>
                  </a:txBody>
                  <a:tcPr marL="68580" marR="68580" marT="0" marB="0" anchor="ctr">
                    <a:solidFill>
                      <a:schemeClr val="accent5">
                        <a:lumMod val="20000"/>
                        <a:lumOff val="80000"/>
                      </a:schemeClr>
                    </a:solidFill>
                  </a:tcPr>
                </a:tc>
                <a:tc>
                  <a:txBody>
                    <a:bodyPr/>
                    <a:lstStyle/>
                    <a:p>
                      <a:pPr marL="0" algn="ctr" defTabSz="914400" rtl="0" eaLnBrk="1" latinLnBrk="0" hangingPunct="1">
                        <a:lnSpc>
                          <a:spcPct val="115000"/>
                        </a:lnSpc>
                        <a:spcAft>
                          <a:spcPts val="0"/>
                        </a:spcAft>
                        <a:tabLst>
                          <a:tab pos="575945" algn="l"/>
                        </a:tabLst>
                      </a:pPr>
                      <a:r>
                        <a:rPr lang="en-US" sz="1100" b="1" kern="1200" dirty="0">
                          <a:solidFill>
                            <a:schemeClr val="dk1"/>
                          </a:solidFill>
                          <a:effectLst/>
                          <a:latin typeface="+mn-lt"/>
                          <a:ea typeface="Calibri" panose="020F0502020204030204" pitchFamily="34" charset="0"/>
                          <a:cs typeface="Calibri" panose="020F0502020204030204" pitchFamily="34" charset="0"/>
                        </a:rPr>
                        <a:t>2 completed</a:t>
                      </a:r>
                      <a:endParaRPr lang="en-ZA" sz="1100" b="1" kern="1200" dirty="0">
                        <a:solidFill>
                          <a:schemeClr val="dk1"/>
                        </a:solidFill>
                        <a:effectLst/>
                        <a:latin typeface="+mn-lt"/>
                        <a:ea typeface="Calibri" panose="020F0502020204030204" pitchFamily="34" charset="0"/>
                        <a:cs typeface="Calibri" panose="020F050202020403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xmlns="" val="10008"/>
                  </a:ext>
                </a:extLst>
              </a:tr>
            </a:tbl>
          </a:graphicData>
        </a:graphic>
      </p:graphicFrame>
      <p:sp>
        <p:nvSpPr>
          <p:cNvPr id="3" name="Slide Number Placeholder 2"/>
          <p:cNvSpPr>
            <a:spLocks noGrp="1"/>
          </p:cNvSpPr>
          <p:nvPr>
            <p:ph type="sldNum" sz="quarter" idx="12"/>
          </p:nvPr>
        </p:nvSpPr>
        <p:spPr/>
        <p:txBody>
          <a:bodyPr/>
          <a:lstStyle/>
          <a:p>
            <a:fld id="{A8380127-2E4F-4720-A546-49D7111EBC0C}" type="slidenum">
              <a:rPr lang="en-US" smtClean="0"/>
              <a:pPr/>
              <a:t>22</a:t>
            </a:fld>
            <a:endParaRPr lang="en-US" dirty="0"/>
          </a:p>
        </p:txBody>
      </p:sp>
    </p:spTree>
    <p:extLst>
      <p:ext uri="{BB962C8B-B14F-4D97-AF65-F5344CB8AC3E}">
        <p14:creationId xmlns:p14="http://schemas.microsoft.com/office/powerpoint/2010/main" xmlns="" val="335380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print"/>
          <a:srcRect l="53179"/>
          <a:stretch/>
        </p:blipFill>
        <p:spPr>
          <a:xfrm rot="10800000">
            <a:off x="231590" y="1785622"/>
            <a:ext cx="1089014" cy="2297360"/>
          </a:xfrm>
          <a:prstGeom prst="rect">
            <a:avLst/>
          </a:prstGeom>
        </p:spPr>
      </p:pic>
      <p:pic>
        <p:nvPicPr>
          <p:cNvPr id="4" name="Picture 3"/>
          <p:cNvPicPr>
            <a:picLocks noChangeAspect="1"/>
          </p:cNvPicPr>
          <p:nvPr/>
        </p:nvPicPr>
        <p:blipFill rotWithShape="1">
          <a:blip r:embed="rId4" cstate="print">
            <a:clrChange>
              <a:clrFrom>
                <a:srgbClr val="FFFFFF"/>
              </a:clrFrom>
              <a:clrTo>
                <a:srgbClr val="FFFFFF">
                  <a:alpha val="0"/>
                </a:srgbClr>
              </a:clrTo>
            </a:clrChange>
          </a:blip>
          <a:srcRect l="11792" t="9069" r="201" b="1002"/>
          <a:stretch/>
        </p:blipFill>
        <p:spPr>
          <a:xfrm>
            <a:off x="363424" y="1910774"/>
            <a:ext cx="2130398" cy="2283940"/>
          </a:xfrm>
          <a:prstGeom prst="ellipse">
            <a:avLst/>
          </a:prstGeom>
          <a:ln>
            <a:noFill/>
          </a:ln>
        </p:spPr>
      </p:pic>
      <p:sp>
        <p:nvSpPr>
          <p:cNvPr id="5" name="Title 6"/>
          <p:cNvSpPr txBox="1">
            <a:spLocks/>
          </p:cNvSpPr>
          <p:nvPr/>
        </p:nvSpPr>
        <p:spPr>
          <a:xfrm>
            <a:off x="520132" y="2622943"/>
            <a:ext cx="1723328" cy="859601"/>
          </a:xfrm>
          <a:prstGeom prst="rect">
            <a:avLst/>
          </a:prstGeom>
          <a:ln>
            <a:noFill/>
          </a:ln>
        </p:spPr>
        <p:txBody>
          <a:bodyPr vert="horz" lIns="91440" tIns="45720" rIns="91440" bIns="45720" rtlCol="0" anchor="ctr">
            <a:no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pPr algn="ctr"/>
            <a:r>
              <a:rPr lang="en-ZA" dirty="0"/>
              <a:t>Programme 4</a:t>
            </a:r>
            <a:endParaRPr lang="en-US" dirty="0"/>
          </a:p>
        </p:txBody>
      </p:sp>
      <p:sp>
        <p:nvSpPr>
          <p:cNvPr id="6" name="Flowchart: Stored Data 5"/>
          <p:cNvSpPr/>
          <p:nvPr/>
        </p:nvSpPr>
        <p:spPr>
          <a:xfrm flipH="1">
            <a:off x="1356922" y="615576"/>
            <a:ext cx="8307414" cy="4794150"/>
          </a:xfrm>
          <a:prstGeom prst="flowChartOnlineStorage">
            <a:avLst/>
          </a:prstGeom>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dirty="0"/>
          </a:p>
        </p:txBody>
      </p:sp>
      <p:sp>
        <p:nvSpPr>
          <p:cNvPr id="2" name="Title 1">
            <a:extLst>
              <a:ext uri="{FF2B5EF4-FFF2-40B4-BE49-F238E27FC236}">
                <a16:creationId xmlns:a16="http://schemas.microsoft.com/office/drawing/2014/main" xmlns="" id="{21218C86-A168-9E40-B184-38EE7E851B17}"/>
              </a:ext>
            </a:extLst>
          </p:cNvPr>
          <p:cNvSpPr>
            <a:spLocks noGrp="1"/>
          </p:cNvSpPr>
          <p:nvPr>
            <p:ph type="title"/>
          </p:nvPr>
        </p:nvSpPr>
        <p:spPr>
          <a:xfrm>
            <a:off x="0" y="114018"/>
            <a:ext cx="9745133" cy="432048"/>
          </a:xfrm>
        </p:spPr>
        <p:txBody>
          <a:bodyPr vert="horz" lIns="91440" tIns="45720" rIns="91440" bIns="45720" rtlCol="0" anchor="t">
            <a:noAutofit/>
          </a:bodyPr>
          <a:lstStyle/>
          <a:p>
            <a:pPr algn="ctr"/>
            <a:r>
              <a:rPr lang="en-US" sz="3000" dirty="0"/>
              <a:t>Planned Performance over the Medium-term Period </a:t>
            </a:r>
          </a:p>
        </p:txBody>
      </p:sp>
      <p:sp>
        <p:nvSpPr>
          <p:cNvPr id="3" name="Content Placeholder 2">
            <a:extLst>
              <a:ext uri="{FF2B5EF4-FFF2-40B4-BE49-F238E27FC236}">
                <a16:creationId xmlns:a16="http://schemas.microsoft.com/office/drawing/2014/main" xmlns="" id="{5BA76850-A7A9-3F46-9717-86A5E8B01A06}"/>
              </a:ext>
            </a:extLst>
          </p:cNvPr>
          <p:cNvSpPr>
            <a:spLocks noGrp="1"/>
          </p:cNvSpPr>
          <p:nvPr>
            <p:ph idx="1"/>
          </p:nvPr>
        </p:nvSpPr>
        <p:spPr>
          <a:xfrm>
            <a:off x="2625656" y="876741"/>
            <a:ext cx="6639729" cy="4532986"/>
          </a:xfrm>
        </p:spPr>
        <p:txBody>
          <a:bodyPr vert="horz" lIns="91440" tIns="45720" rIns="91440" bIns="45720" rtlCol="0">
            <a:noAutofit/>
          </a:bodyPr>
          <a:lstStyle/>
          <a:p>
            <a:pPr fontAlgn="t">
              <a:buFont typeface="Arial" panose="020B0604020202020204" pitchFamily="34" charset="0"/>
              <a:buChar char="•"/>
            </a:pPr>
            <a:r>
              <a:rPr lang="en-ZA" sz="1800" dirty="0">
                <a:solidFill>
                  <a:schemeClr val="tx1"/>
                </a:solidFill>
              </a:rPr>
              <a:t>Conceptualisation of </a:t>
            </a:r>
            <a:r>
              <a:rPr lang="en-ZA" sz="1800" b="1" dirty="0">
                <a:solidFill>
                  <a:srgbClr val="FF0000"/>
                </a:solidFill>
              </a:rPr>
              <a:t>social sciences </a:t>
            </a:r>
            <a:r>
              <a:rPr lang="en-ZA" sz="1800" dirty="0">
                <a:solidFill>
                  <a:schemeClr val="tx1"/>
                </a:solidFill>
              </a:rPr>
              <a:t>and</a:t>
            </a:r>
            <a:r>
              <a:rPr lang="en-ZA" sz="1800" dirty="0">
                <a:solidFill>
                  <a:srgbClr val="FF0000"/>
                </a:solidFill>
              </a:rPr>
              <a:t> </a:t>
            </a:r>
            <a:r>
              <a:rPr lang="en-ZA" sz="1800" b="1" dirty="0">
                <a:solidFill>
                  <a:srgbClr val="FF0000"/>
                </a:solidFill>
              </a:rPr>
              <a:t>e-infrastructure research platforms</a:t>
            </a:r>
            <a:r>
              <a:rPr lang="en-ZA" sz="1800" b="1" dirty="0">
                <a:solidFill>
                  <a:schemeClr val="tx2"/>
                </a:solidFill>
              </a:rPr>
              <a:t>.</a:t>
            </a:r>
          </a:p>
          <a:p>
            <a:pPr fontAlgn="t">
              <a:buFont typeface="Arial" panose="020B0604020202020204" pitchFamily="34" charset="0"/>
              <a:buChar char="•"/>
            </a:pPr>
            <a:r>
              <a:rPr lang="en-ZA" sz="1800" dirty="0">
                <a:solidFill>
                  <a:schemeClr val="tx1"/>
                </a:solidFill>
              </a:rPr>
              <a:t>Manage the build of the </a:t>
            </a:r>
            <a:r>
              <a:rPr lang="en-ZA" sz="1800" b="1" dirty="0">
                <a:solidFill>
                  <a:srgbClr val="FF0000"/>
                </a:solidFill>
              </a:rPr>
              <a:t>South African Isotope Project (SAIF)</a:t>
            </a:r>
            <a:r>
              <a:rPr lang="en-ZA" sz="1800" dirty="0">
                <a:solidFill>
                  <a:schemeClr val="tx1"/>
                </a:solidFill>
              </a:rPr>
              <a:t> at iThemba LABS.</a:t>
            </a:r>
          </a:p>
          <a:p>
            <a:pPr fontAlgn="t">
              <a:buFont typeface="Arial" panose="020B0604020202020204" pitchFamily="34" charset="0"/>
              <a:buChar char="•"/>
            </a:pPr>
            <a:r>
              <a:rPr lang="en-ZA" sz="1800" b="1" dirty="0">
                <a:solidFill>
                  <a:srgbClr val="FF0000"/>
                </a:solidFill>
              </a:rPr>
              <a:t>MeerKAT Extension Project </a:t>
            </a:r>
            <a:r>
              <a:rPr lang="en-ZA" sz="1800" dirty="0">
                <a:solidFill>
                  <a:schemeClr val="tx1"/>
                </a:solidFill>
              </a:rPr>
              <a:t>for SARAO and build up to the initiation of the SKA-MID1 Project.</a:t>
            </a:r>
          </a:p>
          <a:p>
            <a:pPr fontAlgn="t">
              <a:buFont typeface="Arial" panose="020B0604020202020204" pitchFamily="34" charset="0"/>
              <a:buChar char="•"/>
            </a:pPr>
            <a:r>
              <a:rPr lang="en-ZA" sz="1800" b="1" dirty="0">
                <a:solidFill>
                  <a:srgbClr val="FF0000"/>
                </a:solidFill>
              </a:rPr>
              <a:t>South African Large Telescope Generation 1.5 Strategic Instrumentation Initiative (SALT Gen 1.5 SII) </a:t>
            </a:r>
            <a:r>
              <a:rPr lang="en-ZA" sz="1800" dirty="0">
                <a:solidFill>
                  <a:schemeClr val="tx1"/>
                </a:solidFill>
              </a:rPr>
              <a:t>by the SAAO.</a:t>
            </a:r>
            <a:r>
              <a:rPr lang="en-US" sz="1800" dirty="0"/>
              <a:t> </a:t>
            </a:r>
          </a:p>
          <a:p>
            <a:pPr fontAlgn="t">
              <a:buFont typeface="Arial" panose="020B0604020202020204" pitchFamily="34" charset="0"/>
              <a:buChar char="•"/>
            </a:pPr>
            <a:r>
              <a:rPr lang="en-ZA" sz="1800" dirty="0">
                <a:solidFill>
                  <a:schemeClr val="tx1"/>
                </a:solidFill>
              </a:rPr>
              <a:t>Further roll out of the </a:t>
            </a:r>
            <a:r>
              <a:rPr lang="en-ZA" sz="1800" b="1" dirty="0">
                <a:solidFill>
                  <a:srgbClr val="FF0000"/>
                </a:solidFill>
              </a:rPr>
              <a:t>Expanded Freshwater &amp; Terrestrial Environmental Observation Network (EFTEON) </a:t>
            </a:r>
            <a:r>
              <a:rPr lang="en-ZA" sz="1800" dirty="0">
                <a:solidFill>
                  <a:schemeClr val="tx1"/>
                </a:solidFill>
              </a:rPr>
              <a:t>for SAEON.</a:t>
            </a:r>
          </a:p>
          <a:p>
            <a:pPr fontAlgn="t">
              <a:buFont typeface="Arial" panose="020B0604020202020204" pitchFamily="34" charset="0"/>
              <a:buChar char="•"/>
            </a:pPr>
            <a:r>
              <a:rPr lang="en-ZA" sz="1800" dirty="0">
                <a:solidFill>
                  <a:schemeClr val="tx1"/>
                </a:solidFill>
              </a:rPr>
              <a:t>Refurbishment of the </a:t>
            </a:r>
            <a:r>
              <a:rPr lang="en-ZA" sz="1800" b="1" dirty="0">
                <a:solidFill>
                  <a:srgbClr val="FF0000"/>
                </a:solidFill>
              </a:rPr>
              <a:t>Research Vessel </a:t>
            </a:r>
            <a:r>
              <a:rPr lang="en-ZA" sz="1800" b="1" i="1" dirty="0">
                <a:solidFill>
                  <a:srgbClr val="FF0000"/>
                </a:solidFill>
              </a:rPr>
              <a:t>Phakisa</a:t>
            </a:r>
            <a:r>
              <a:rPr lang="en-ZA" sz="1800" b="1" dirty="0">
                <a:solidFill>
                  <a:srgbClr val="FF0000"/>
                </a:solidFill>
              </a:rPr>
              <a:t> </a:t>
            </a:r>
            <a:r>
              <a:rPr lang="en-ZA" sz="1800" dirty="0">
                <a:solidFill>
                  <a:schemeClr val="tx1"/>
                </a:solidFill>
              </a:rPr>
              <a:t>and roll out of specialized </a:t>
            </a:r>
            <a:r>
              <a:rPr lang="en-ZA" sz="1800" b="1" dirty="0">
                <a:solidFill>
                  <a:srgbClr val="FF0000"/>
                </a:solidFill>
              </a:rPr>
              <a:t>Marine Science Laboratories</a:t>
            </a:r>
            <a:r>
              <a:rPr lang="en-ZA" sz="1800" dirty="0">
                <a:solidFill>
                  <a:schemeClr val="tx1"/>
                </a:solidFill>
              </a:rPr>
              <a:t> at partner HBUs at SAIAB. </a:t>
            </a:r>
          </a:p>
          <a:p>
            <a:pPr marL="0" indent="0" fontAlgn="t">
              <a:buNone/>
            </a:pPr>
            <a:endParaRPr lang="en-ZA" sz="1800" dirty="0">
              <a:solidFill>
                <a:schemeClr val="tx1"/>
              </a:solidFill>
            </a:endParaRPr>
          </a:p>
          <a:p>
            <a:pPr marL="0" indent="0" fontAlgn="t">
              <a:lnSpc>
                <a:spcPts val="2700"/>
              </a:lnSpc>
              <a:buClr>
                <a:schemeClr val="accent1"/>
              </a:buClr>
              <a:buNone/>
            </a:pPr>
            <a:endParaRPr lang="en-ZA" sz="1800" dirty="0">
              <a:solidFill>
                <a:schemeClr val="tx1"/>
              </a:solidFill>
            </a:endParaRPr>
          </a:p>
        </p:txBody>
      </p:sp>
      <p:sp>
        <p:nvSpPr>
          <p:cNvPr id="12" name="Slide Number Placeholder 11"/>
          <p:cNvSpPr>
            <a:spLocks noGrp="1"/>
          </p:cNvSpPr>
          <p:nvPr>
            <p:ph type="sldNum" sz="quarter" idx="12"/>
          </p:nvPr>
        </p:nvSpPr>
        <p:spPr/>
        <p:txBody>
          <a:bodyPr/>
          <a:lstStyle/>
          <a:p>
            <a:fld id="{A8380127-2E4F-4720-A546-49D7111EBC0C}" type="slidenum">
              <a:rPr lang="en-US" smtClean="0"/>
              <a:pPr/>
              <a:t>23</a:t>
            </a:fld>
            <a:endParaRPr lang="en-US" dirty="0"/>
          </a:p>
        </p:txBody>
      </p:sp>
    </p:spTree>
    <p:extLst>
      <p:ext uri="{BB962C8B-B14F-4D97-AF65-F5344CB8AC3E}">
        <p14:creationId xmlns:p14="http://schemas.microsoft.com/office/powerpoint/2010/main" xmlns="" val="194427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066800" y="152401"/>
            <a:ext cx="4800600" cy="5766493"/>
          </a:xfrm>
          <a:prstGeom prst="rect">
            <a:avLst/>
          </a:prstGeom>
        </p:spPr>
      </p:pic>
      <p:sp>
        <p:nvSpPr>
          <p:cNvPr id="5" name="TextBox 4"/>
          <p:cNvSpPr txBox="1"/>
          <p:nvPr/>
        </p:nvSpPr>
        <p:spPr>
          <a:xfrm>
            <a:off x="2667000" y="2516089"/>
            <a:ext cx="2667000" cy="954107"/>
          </a:xfrm>
          <a:prstGeom prst="rect">
            <a:avLst/>
          </a:prstGeom>
          <a:noFill/>
        </p:spPr>
        <p:txBody>
          <a:bodyPr wrap="square" rtlCol="0">
            <a:spAutoFit/>
          </a:bodyPr>
          <a:lstStyle/>
          <a:p>
            <a:pPr algn="ctr"/>
            <a:r>
              <a:rPr lang="en-ZA" sz="2800" b="1" dirty="0">
                <a:ln w="0"/>
                <a:solidFill>
                  <a:schemeClr val="accent1"/>
                </a:solidFill>
              </a:rPr>
              <a:t>Financial Overview</a:t>
            </a:r>
            <a:endParaRPr lang="en-US" sz="2800" b="1" dirty="0">
              <a:ln w="22225">
                <a:solidFill>
                  <a:schemeClr val="accent2"/>
                </a:solidFill>
                <a:prstDash val="solid"/>
              </a:ln>
              <a:solidFill>
                <a:schemeClr val="accent2">
                  <a:lumMod val="40000"/>
                  <a:lumOff val="60000"/>
                </a:schemeClr>
              </a:solidFill>
            </a:endParaRPr>
          </a:p>
        </p:txBody>
      </p:sp>
      <p:sp>
        <p:nvSpPr>
          <p:cNvPr id="8" name="Rectangle 7"/>
          <p:cNvSpPr/>
          <p:nvPr/>
        </p:nvSpPr>
        <p:spPr>
          <a:xfrm>
            <a:off x="5867400" y="1600102"/>
            <a:ext cx="3124200" cy="446110"/>
          </a:xfrm>
          <a:prstGeom prst="rect">
            <a:avLst/>
          </a:prstGeom>
        </p:spPr>
        <p:txBody>
          <a:bodyPr/>
          <a:lstStyle/>
          <a:p>
            <a:pPr>
              <a:spcBef>
                <a:spcPct val="0"/>
              </a:spcBef>
            </a:pPr>
            <a:endParaRPr lang="en-ZA" sz="2000" b="1" dirty="0">
              <a:solidFill>
                <a:schemeClr val="accent1"/>
              </a:solidFill>
              <a:latin typeface="+mj-lt"/>
              <a:ea typeface="+mj-ea"/>
              <a:cs typeface="+mj-cs"/>
            </a:endParaRPr>
          </a:p>
          <a:p>
            <a:pPr>
              <a:spcBef>
                <a:spcPct val="0"/>
              </a:spcBef>
            </a:pPr>
            <a:r>
              <a:rPr lang="en-ZA" sz="2000" b="1" dirty="0">
                <a:solidFill>
                  <a:schemeClr val="accent1"/>
                </a:solidFill>
                <a:latin typeface="+mj-lt"/>
                <a:ea typeface="+mj-ea"/>
                <a:cs typeface="+mj-cs"/>
              </a:rPr>
              <a:t>  Income Trends </a:t>
            </a:r>
            <a:endParaRPr lang="en-US" sz="2000" b="1" dirty="0">
              <a:solidFill>
                <a:schemeClr val="accent1"/>
              </a:solidFill>
              <a:latin typeface="+mj-lt"/>
              <a:ea typeface="+mj-ea"/>
              <a:cs typeface="+mj-cs"/>
            </a:endParaRPr>
          </a:p>
        </p:txBody>
      </p:sp>
      <p:sp>
        <p:nvSpPr>
          <p:cNvPr id="2" name="Rectangle 1"/>
          <p:cNvSpPr/>
          <p:nvPr/>
        </p:nvSpPr>
        <p:spPr>
          <a:xfrm>
            <a:off x="5867400" y="3470196"/>
            <a:ext cx="3510004" cy="400110"/>
          </a:xfrm>
          <a:prstGeom prst="rect">
            <a:avLst/>
          </a:prstGeom>
        </p:spPr>
        <p:txBody>
          <a:bodyPr/>
          <a:lstStyle/>
          <a:p>
            <a:pPr>
              <a:spcBef>
                <a:spcPct val="0"/>
              </a:spcBef>
            </a:pPr>
            <a:endParaRPr lang="en-US" sz="2000" b="1" dirty="0">
              <a:solidFill>
                <a:schemeClr val="accent1"/>
              </a:solidFill>
              <a:latin typeface="+mj-lt"/>
              <a:ea typeface="+mj-ea"/>
              <a:cs typeface="+mj-cs"/>
            </a:endParaRPr>
          </a:p>
          <a:p>
            <a:pPr>
              <a:spcBef>
                <a:spcPct val="0"/>
              </a:spcBef>
            </a:pPr>
            <a:r>
              <a:rPr lang="en-US" sz="2000" b="1" dirty="0">
                <a:solidFill>
                  <a:schemeClr val="accent1"/>
                </a:solidFill>
                <a:latin typeface="+mj-lt"/>
                <a:ea typeface="+mj-ea"/>
                <a:cs typeface="+mj-cs"/>
              </a:rPr>
              <a:t>  Budget Allocation</a:t>
            </a:r>
          </a:p>
        </p:txBody>
      </p:sp>
      <p:sp>
        <p:nvSpPr>
          <p:cNvPr id="3" name="Slide Number Placeholder 2"/>
          <p:cNvSpPr>
            <a:spLocks noGrp="1"/>
          </p:cNvSpPr>
          <p:nvPr>
            <p:ph type="sldNum" sz="quarter" idx="12"/>
          </p:nvPr>
        </p:nvSpPr>
        <p:spPr/>
        <p:txBody>
          <a:bodyPr/>
          <a:lstStyle/>
          <a:p>
            <a:fld id="{A8380127-2E4F-4720-A546-49D7111EBC0C}" type="slidenum">
              <a:rPr lang="en-US" smtClean="0"/>
              <a:pPr/>
              <a:t>24</a:t>
            </a:fld>
            <a:endParaRPr lang="en-US" dirty="0"/>
          </a:p>
        </p:txBody>
      </p:sp>
      <p:sp>
        <p:nvSpPr>
          <p:cNvPr id="6" name="Rectangle 5"/>
          <p:cNvSpPr/>
          <p:nvPr/>
        </p:nvSpPr>
        <p:spPr>
          <a:xfrm>
            <a:off x="5967666" y="2781204"/>
            <a:ext cx="2650341" cy="400110"/>
          </a:xfrm>
          <a:prstGeom prst="rect">
            <a:avLst/>
          </a:prstGeom>
        </p:spPr>
        <p:txBody>
          <a:bodyPr wrap="none">
            <a:spAutoFit/>
          </a:bodyPr>
          <a:lstStyle/>
          <a:p>
            <a:r>
              <a:rPr lang="en-ZA" sz="2000" b="1" dirty="0">
                <a:solidFill>
                  <a:schemeClr val="accent1"/>
                </a:solidFill>
              </a:rPr>
              <a:t>Expenditure Trends </a:t>
            </a:r>
            <a:endParaRPr lang="en-ZA" sz="2000" dirty="0"/>
          </a:p>
        </p:txBody>
      </p:sp>
    </p:spTree>
    <p:extLst>
      <p:ext uri="{BB962C8B-B14F-4D97-AF65-F5344CB8AC3E}">
        <p14:creationId xmlns:p14="http://schemas.microsoft.com/office/powerpoint/2010/main" xmlns="" val="3029976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399" y="228600"/>
            <a:ext cx="9480997" cy="372533"/>
          </a:xfrm>
        </p:spPr>
        <p:txBody>
          <a:bodyPr>
            <a:noAutofit/>
          </a:bodyPr>
          <a:lstStyle/>
          <a:p>
            <a:pPr algn="ctr"/>
            <a:r>
              <a:rPr lang="en-ZA" sz="3000" dirty="0"/>
              <a:t>NRF Financial Overview</a:t>
            </a:r>
            <a:endParaRPr lang="en-US" sz="3000" dirty="0"/>
          </a:p>
        </p:txBody>
      </p:sp>
      <p:sp>
        <p:nvSpPr>
          <p:cNvPr id="8" name="Content Placeholder 7"/>
          <p:cNvSpPr>
            <a:spLocks noGrp="1"/>
          </p:cNvSpPr>
          <p:nvPr>
            <p:ph idx="1"/>
          </p:nvPr>
        </p:nvSpPr>
        <p:spPr>
          <a:xfrm>
            <a:off x="289711" y="1132555"/>
            <a:ext cx="5882489" cy="4607845"/>
          </a:xfrm>
        </p:spPr>
        <p:txBody>
          <a:bodyPr>
            <a:noAutofit/>
          </a:bodyPr>
          <a:lstStyle/>
          <a:p>
            <a:pPr>
              <a:lnSpc>
                <a:spcPct val="150000"/>
              </a:lnSpc>
              <a:buFont typeface="Wingdings" panose="05000000000000000000" pitchFamily="2" charset="2"/>
              <a:buChar char="q"/>
            </a:pPr>
            <a:r>
              <a:rPr lang="en-US" sz="2000" dirty="0">
                <a:solidFill>
                  <a:schemeClr val="tx1"/>
                </a:solidFill>
                <a:latin typeface="Arial Narrow" panose="020B0606020202030204" pitchFamily="34" charset="0"/>
              </a:rPr>
              <a:t>NRF funding is primarily received through four income streams: </a:t>
            </a:r>
          </a:p>
          <a:p>
            <a:pPr marL="742950" lvl="1" indent="-285750">
              <a:lnSpc>
                <a:spcPct val="150000"/>
              </a:lnSpc>
              <a:buFont typeface="Arial" panose="020B0604020202020204" pitchFamily="34" charset="0"/>
              <a:buChar char="•"/>
            </a:pPr>
            <a:r>
              <a:rPr lang="en-US" sz="2000" dirty="0">
                <a:solidFill>
                  <a:schemeClr val="tx1"/>
                </a:solidFill>
                <a:latin typeface="Arial Narrow" panose="020B0606020202030204" pitchFamily="34" charset="0"/>
              </a:rPr>
              <a:t>Parliamentary grant (20%); </a:t>
            </a:r>
          </a:p>
          <a:p>
            <a:pPr marL="742950" lvl="1" indent="-285750">
              <a:lnSpc>
                <a:spcPct val="150000"/>
              </a:lnSpc>
              <a:buFont typeface="Arial" panose="020B0604020202020204" pitchFamily="34" charset="0"/>
              <a:buChar char="•"/>
            </a:pPr>
            <a:r>
              <a:rPr lang="en-US" sz="2000" dirty="0">
                <a:solidFill>
                  <a:schemeClr val="tx1"/>
                </a:solidFill>
                <a:latin typeface="Arial Narrow" panose="020B0606020202030204" pitchFamily="34" charset="0"/>
              </a:rPr>
              <a:t>DSI contract funding (72%); </a:t>
            </a:r>
          </a:p>
          <a:p>
            <a:pPr marL="742950" lvl="1" indent="-285750">
              <a:lnSpc>
                <a:spcPct val="150000"/>
              </a:lnSpc>
              <a:buFont typeface="Arial" panose="020B0604020202020204" pitchFamily="34" charset="0"/>
              <a:buChar char="•"/>
            </a:pPr>
            <a:r>
              <a:rPr lang="en-US" sz="2000" dirty="0">
                <a:solidFill>
                  <a:schemeClr val="tx1"/>
                </a:solidFill>
                <a:latin typeface="Arial Narrow" panose="020B0606020202030204" pitchFamily="34" charset="0"/>
              </a:rPr>
              <a:t>Other contract income (5%); and</a:t>
            </a:r>
          </a:p>
          <a:p>
            <a:pPr marL="742950" lvl="1" indent="-285750">
              <a:lnSpc>
                <a:spcPct val="150000"/>
              </a:lnSpc>
              <a:buFont typeface="Arial" panose="020B0604020202020204" pitchFamily="34" charset="0"/>
              <a:buChar char="•"/>
            </a:pPr>
            <a:r>
              <a:rPr lang="en-US" sz="2000" dirty="0">
                <a:solidFill>
                  <a:schemeClr val="tx1"/>
                </a:solidFill>
                <a:latin typeface="Arial Narrow" panose="020B0606020202030204" pitchFamily="34" charset="0"/>
              </a:rPr>
              <a:t>Sundry income (3%). </a:t>
            </a:r>
          </a:p>
          <a:p>
            <a:pPr>
              <a:lnSpc>
                <a:spcPct val="150000"/>
              </a:lnSpc>
              <a:buFont typeface="Wingdings" panose="05000000000000000000" pitchFamily="2" charset="2"/>
              <a:buChar char="q"/>
            </a:pPr>
            <a:r>
              <a:rPr lang="en-US" sz="2000" dirty="0">
                <a:solidFill>
                  <a:schemeClr val="tx1"/>
                </a:solidFill>
                <a:latin typeface="Arial Narrow" panose="020B0606020202030204" pitchFamily="34" charset="0"/>
              </a:rPr>
              <a:t>72% of the total budget is pre-determined through DSI and other contracts whilst only 28% can be directed by the Board with Ministerial approval though the APP.</a:t>
            </a:r>
          </a:p>
        </p:txBody>
      </p:sp>
      <p:sp>
        <p:nvSpPr>
          <p:cNvPr id="2" name="Slide Number Placeholder 1"/>
          <p:cNvSpPr>
            <a:spLocks noGrp="1"/>
          </p:cNvSpPr>
          <p:nvPr>
            <p:ph type="sldNum" sz="quarter" idx="12"/>
          </p:nvPr>
        </p:nvSpPr>
        <p:spPr/>
        <p:txBody>
          <a:bodyPr/>
          <a:lstStyle/>
          <a:p>
            <a:fld id="{A8380127-2E4F-4720-A546-49D7111EBC0C}" type="slidenum">
              <a:rPr lang="en-US" smtClean="0"/>
              <a:pPr/>
              <a:t>25</a:t>
            </a:fld>
            <a:endParaRPr lang="en-US" dirty="0"/>
          </a:p>
        </p:txBody>
      </p:sp>
      <p:pic>
        <p:nvPicPr>
          <p:cNvPr id="4" name="Picture 3"/>
          <p:cNvPicPr>
            <a:picLocks noChangeAspect="1"/>
          </p:cNvPicPr>
          <p:nvPr/>
        </p:nvPicPr>
        <p:blipFill rotWithShape="1">
          <a:blip r:embed="rId2" cstate="print"/>
          <a:srcRect l="8517" r="9756"/>
          <a:stretch/>
        </p:blipFill>
        <p:spPr>
          <a:xfrm>
            <a:off x="6172200" y="2002964"/>
            <a:ext cx="3124200" cy="2867025"/>
          </a:xfrm>
          <a:prstGeom prst="rect">
            <a:avLst/>
          </a:prstGeom>
        </p:spPr>
      </p:pic>
    </p:spTree>
    <p:extLst>
      <p:ext uri="{BB962C8B-B14F-4D97-AF65-F5344CB8AC3E}">
        <p14:creationId xmlns:p14="http://schemas.microsoft.com/office/powerpoint/2010/main" xmlns="" val="4067488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
        <p:nvSpPr>
          <p:cNvPr id="4" name="Text Placeholder 3"/>
          <p:cNvSpPr>
            <a:spLocks noGrp="1"/>
          </p:cNvSpPr>
          <p:nvPr>
            <p:ph type="body" sz="quarter" idx="13"/>
          </p:nvPr>
        </p:nvSpPr>
        <p:spPr/>
        <p:txBody>
          <a:bodyPr/>
          <a:lstStyle/>
          <a:p>
            <a:endParaRPr lang="en-ZA"/>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56988"/>
            <a:ext cx="9906000" cy="538540"/>
          </a:xfrm>
        </p:spPr>
        <p:txBody>
          <a:bodyPr vert="horz" lIns="91440" tIns="45720" rIns="91440" bIns="45720" rtlCol="0" anchor="t">
            <a:noAutofit/>
          </a:bodyPr>
          <a:lstStyle/>
          <a:p>
            <a:pPr algn="ctr"/>
            <a:r>
              <a:rPr lang="en-ZA" altLang="en-US" sz="3000" dirty="0"/>
              <a:t>Other Sources of Funding</a:t>
            </a:r>
            <a:br>
              <a:rPr lang="en-ZA" altLang="en-US" sz="3000" dirty="0"/>
            </a:br>
            <a:endParaRPr lang="en-ZA" sz="3000" dirty="0"/>
          </a:p>
        </p:txBody>
      </p:sp>
      <p:sp>
        <p:nvSpPr>
          <p:cNvPr id="5" name="Text Placeholder 4"/>
          <p:cNvSpPr>
            <a:spLocks noGrp="1"/>
          </p:cNvSpPr>
          <p:nvPr>
            <p:ph type="body" idx="1"/>
          </p:nvPr>
        </p:nvSpPr>
        <p:spPr>
          <a:xfrm>
            <a:off x="169335" y="914400"/>
            <a:ext cx="9575798" cy="5020056"/>
          </a:xfrm>
        </p:spPr>
        <p:txBody>
          <a:bodyPr>
            <a:noAutofit/>
          </a:bodyPr>
          <a:lstStyle/>
          <a:p>
            <a:pPr marL="285750" indent="-285750">
              <a:lnSpc>
                <a:spcPct val="150000"/>
              </a:lnSpc>
              <a:buFont typeface="Arial" panose="020B0604020202020204" pitchFamily="34" charset="0"/>
              <a:buChar char="•"/>
            </a:pPr>
            <a:r>
              <a:rPr lang="en-US" sz="1800" dirty="0">
                <a:solidFill>
                  <a:schemeClr val="tx1"/>
                </a:solidFill>
                <a:latin typeface="+mn-lt"/>
              </a:rPr>
              <a:t>NRF uses funding instruments that include co-investments by partners for programmes such as SARChI, CoEs, Thuthuka, etc. These result in an additional annual average funding of R1,4 billion.</a:t>
            </a:r>
          </a:p>
          <a:p>
            <a:pPr marL="285750" indent="-285750">
              <a:lnSpc>
                <a:spcPct val="150000"/>
              </a:lnSpc>
              <a:buFont typeface="Arial" panose="020B0604020202020204" pitchFamily="34" charset="0"/>
              <a:buChar char="•"/>
            </a:pPr>
            <a:r>
              <a:rPr lang="en-US" sz="1800" dirty="0">
                <a:solidFill>
                  <a:schemeClr val="tx1"/>
                </a:solidFill>
                <a:latin typeface="+mn-lt"/>
              </a:rPr>
              <a:t>Intellectual Property (IP) generated through investment in the SKA project is </a:t>
            </a:r>
            <a:r>
              <a:rPr lang="en-US" sz="1800" dirty="0">
                <a:solidFill>
                  <a:schemeClr val="tx1"/>
                </a:solidFill>
              </a:rPr>
              <a:t>being tracked and in the process of being interrogated with potential partners to be exploited towards further benefit to the country and the research endeavor.</a:t>
            </a:r>
          </a:p>
          <a:p>
            <a:pPr marL="285750" indent="-285750">
              <a:lnSpc>
                <a:spcPct val="150000"/>
              </a:lnSpc>
              <a:buFont typeface="Arial" panose="020B0604020202020204" pitchFamily="34" charset="0"/>
              <a:buChar char="•"/>
            </a:pPr>
            <a:r>
              <a:rPr lang="en-US" sz="1800" dirty="0">
                <a:solidFill>
                  <a:schemeClr val="tx1"/>
                </a:solidFill>
              </a:rPr>
              <a:t>Strategic Research Infrastructure projects such as the SKA project, SALT, etc. involve inflows of foreign direct investment for SA from partner countries.</a:t>
            </a:r>
          </a:p>
          <a:p>
            <a:pPr marL="285750" indent="-285750">
              <a:lnSpc>
                <a:spcPct val="150000"/>
              </a:lnSpc>
              <a:buFont typeface="Arial" panose="020B0604020202020204" pitchFamily="34" charset="0"/>
              <a:buChar char="•"/>
            </a:pPr>
            <a:r>
              <a:rPr lang="en-US" sz="1800" dirty="0">
                <a:solidFill>
                  <a:schemeClr val="tx1"/>
                </a:solidFill>
              </a:rPr>
              <a:t>The investment in the SA Isotope Facility (SAIF) project is expected to increase radio-isotope sales from an average of R50 million per annum to in excess of R200 million per annum once fully operational.</a:t>
            </a:r>
          </a:p>
        </p:txBody>
      </p:sp>
      <p:sp>
        <p:nvSpPr>
          <p:cNvPr id="1843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C47D768-E3E4-4326-8899-7BC2D6511E60}" type="slidenum">
              <a:rPr lang="en-US" altLang="en-US" sz="1200">
                <a:solidFill>
                  <a:srgbClr val="898989"/>
                </a:solidFill>
              </a:rPr>
              <a:pPr>
                <a:lnSpc>
                  <a:spcPct val="100000"/>
                </a:lnSpc>
                <a:spcBef>
                  <a:spcPct val="0"/>
                </a:spcBef>
                <a:buFontTx/>
                <a:buNone/>
              </a:pPr>
              <a:t>27</a:t>
            </a:fld>
            <a:endParaRPr lang="en-US" altLang="en-US" sz="1200" dirty="0">
              <a:solidFill>
                <a:srgbClr val="898989"/>
              </a:solidFill>
            </a:endParaRPr>
          </a:p>
        </p:txBody>
      </p:sp>
    </p:spTree>
    <p:extLst>
      <p:ext uri="{BB962C8B-B14F-4D97-AF65-F5344CB8AC3E}">
        <p14:creationId xmlns:p14="http://schemas.microsoft.com/office/powerpoint/2010/main" xmlns="" val="3735720851"/>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1"/>
          </p:nvPr>
        </p:nvSpPr>
        <p:spPr bwMode="auto">
          <a:xfrm>
            <a:off x="9288854" y="5676523"/>
            <a:ext cx="617145" cy="30553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C47D768-E3E4-4326-8899-7BC2D6511E60}" type="slidenum">
              <a:rPr lang="en-US" altLang="en-US" sz="1200">
                <a:solidFill>
                  <a:srgbClr val="898989"/>
                </a:solidFill>
              </a:rPr>
              <a:pPr>
                <a:lnSpc>
                  <a:spcPct val="100000"/>
                </a:lnSpc>
                <a:spcBef>
                  <a:spcPct val="0"/>
                </a:spcBef>
                <a:buFontTx/>
                <a:buNone/>
              </a:pPr>
              <a:t>28</a:t>
            </a:fld>
            <a:endParaRPr lang="en-US" altLang="en-US" sz="1200" dirty="0">
              <a:solidFill>
                <a:srgbClr val="898989"/>
              </a:solidFill>
            </a:endParaRPr>
          </a:p>
        </p:txBody>
      </p:sp>
      <p:sp>
        <p:nvSpPr>
          <p:cNvPr id="7" name="Title 4"/>
          <p:cNvSpPr txBox="1">
            <a:spLocks/>
          </p:cNvSpPr>
          <p:nvPr/>
        </p:nvSpPr>
        <p:spPr bwMode="auto">
          <a:xfrm>
            <a:off x="0" y="63374"/>
            <a:ext cx="9861176" cy="762762"/>
          </a:xfrm>
          <a:prstGeom prst="rect">
            <a:avLst/>
          </a:prstGeom>
        </p:spPr>
        <p:txBody>
          <a:bodyPr vert="horz" lIns="91440" tIns="45720" rIns="91440" bIns="45720" rtlCol="0" anchor="ctr">
            <a:normAutofit/>
          </a:bodyPr>
          <a:lstStyle>
            <a:lvl1pPr>
              <a:spcBef>
                <a:spcPct val="0"/>
              </a:spcBef>
              <a:buNone/>
              <a:defRPr sz="2000" b="1">
                <a:solidFill>
                  <a:schemeClr val="accent1"/>
                </a:solidFill>
                <a:latin typeface="+mj-lt"/>
                <a:ea typeface="+mj-ea"/>
                <a:cs typeface="+mj-cs"/>
              </a:defRPr>
            </a:lvl1pPr>
          </a:lstStyle>
          <a:p>
            <a:pPr algn="ctr"/>
            <a:r>
              <a:rPr lang="en-ZA" altLang="en-US" sz="3000" dirty="0">
                <a:solidFill>
                  <a:schemeClr val="accent1">
                    <a:lumMod val="75000"/>
                  </a:schemeClr>
                </a:solidFill>
              </a:rPr>
              <a:t>NRF Expenditure Trend</a:t>
            </a:r>
          </a:p>
        </p:txBody>
      </p:sp>
      <p:sp>
        <p:nvSpPr>
          <p:cNvPr id="8" name="Rectangle 7"/>
          <p:cNvSpPr/>
          <p:nvPr/>
        </p:nvSpPr>
        <p:spPr>
          <a:xfrm>
            <a:off x="445884" y="5319060"/>
            <a:ext cx="9174633" cy="66299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1"/>
              </a:buClr>
            </a:pPr>
            <a:r>
              <a:rPr lang="en-US" b="1" u="sng" dirty="0">
                <a:solidFill>
                  <a:prstClr val="black"/>
                </a:solidFill>
                <a:latin typeface="Arial Narrow" panose="020B0606020202030204" pitchFamily="34" charset="0"/>
                <a:cs typeface="Arial" panose="020B0604020202020204" pitchFamily="34" charset="0"/>
              </a:rPr>
              <a:t>Note</a:t>
            </a:r>
            <a:r>
              <a:rPr lang="en-US" b="1" dirty="0">
                <a:solidFill>
                  <a:prstClr val="black"/>
                </a:solidFill>
                <a:latin typeface="Arial Narrow" panose="020B0606020202030204" pitchFamily="34" charset="0"/>
                <a:cs typeface="Arial" panose="020B0604020202020204" pitchFamily="34" charset="0"/>
              </a:rPr>
              <a:t>:	**</a:t>
            </a:r>
            <a:r>
              <a:rPr lang="en-US" b="1" i="1" dirty="0">
                <a:solidFill>
                  <a:prstClr val="black"/>
                </a:solidFill>
                <a:latin typeface="Arial Narrow" panose="020B0606020202030204" pitchFamily="34" charset="0"/>
                <a:cs typeface="Arial" panose="020B0604020202020204" pitchFamily="34" charset="0"/>
              </a:rPr>
              <a:t>The negative net capital expenditure is due to depreciation following the capitalization 	and commissioning of the MeerKAT telescope in 2019.  </a:t>
            </a:r>
          </a:p>
        </p:txBody>
      </p:sp>
      <p:graphicFrame>
        <p:nvGraphicFramePr>
          <p:cNvPr id="13" name="Chart 12"/>
          <p:cNvGraphicFramePr>
            <a:graphicFrameLocks/>
          </p:cNvGraphicFramePr>
          <p:nvPr>
            <p:extLst>
              <p:ext uri="{D42A27DB-BD31-4B8C-83A1-F6EECF244321}">
                <p14:modId xmlns:p14="http://schemas.microsoft.com/office/powerpoint/2010/main" xmlns="" val="3054164850"/>
              </p:ext>
            </p:extLst>
          </p:nvPr>
        </p:nvGraphicFramePr>
        <p:xfrm>
          <a:off x="445885" y="826136"/>
          <a:ext cx="8980055" cy="44152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026445512"/>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itle 4"/>
          <p:cNvSpPr txBox="1">
            <a:spLocks/>
          </p:cNvSpPr>
          <p:nvPr/>
        </p:nvSpPr>
        <p:spPr bwMode="auto">
          <a:xfrm>
            <a:off x="257578" y="0"/>
            <a:ext cx="9388698" cy="831272"/>
          </a:xfrm>
          <a:prstGeom prst="rect">
            <a:avLst/>
          </a:prstGeom>
        </p:spPr>
        <p:txBody>
          <a:bodyPr vert="horz" lIns="91440" tIns="45720" rIns="91440" bIns="45720" rtlCol="0" anchor="ctr">
            <a:normAutofit/>
          </a:bodyPr>
          <a:lstStyle>
            <a:defPPr>
              <a:defRPr lang="en-US"/>
            </a:defPPr>
            <a:lvl1pPr algn="ctr">
              <a:spcBef>
                <a:spcPct val="0"/>
              </a:spcBef>
              <a:buNone/>
              <a:defRPr sz="2000" b="1">
                <a:solidFill>
                  <a:schemeClr val="accent1"/>
                </a:solidFill>
                <a:latin typeface="+mj-lt"/>
                <a:ea typeface="+mj-ea"/>
                <a:cs typeface="+mj-cs"/>
              </a:defRPr>
            </a:lvl1pPr>
          </a:lstStyle>
          <a:p>
            <a:r>
              <a:rPr lang="en-ZA" altLang="en-US" sz="3000" dirty="0">
                <a:solidFill>
                  <a:schemeClr val="accent1">
                    <a:lumMod val="75000"/>
                  </a:schemeClr>
                </a:solidFill>
              </a:rPr>
              <a:t>PG Budget Allocation for Programmes</a:t>
            </a:r>
          </a:p>
        </p:txBody>
      </p:sp>
      <p:sp>
        <p:nvSpPr>
          <p:cNvPr id="4" name="Slide Number Placeholder 3"/>
          <p:cNvSpPr>
            <a:spLocks noGrp="1"/>
          </p:cNvSpPr>
          <p:nvPr>
            <p:ph type="sldNum" sz="quarter" idx="12"/>
          </p:nvPr>
        </p:nvSpPr>
        <p:spPr/>
        <p:txBody>
          <a:bodyPr/>
          <a:lstStyle/>
          <a:p>
            <a:fld id="{A8380127-2E4F-4720-A546-49D7111EBC0C}" type="slidenum">
              <a:rPr lang="en-US" smtClean="0"/>
              <a:pPr/>
              <a:t>29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3332659460"/>
              </p:ext>
            </p:extLst>
          </p:nvPr>
        </p:nvGraphicFramePr>
        <p:xfrm>
          <a:off x="506238" y="855823"/>
          <a:ext cx="8811498" cy="4461470"/>
        </p:xfrm>
        <a:graphic>
          <a:graphicData uri="http://schemas.openxmlformats.org/drawingml/2006/table">
            <a:tbl>
              <a:tblPr firstRow="1" firstCol="1" bandRow="1">
                <a:tableStyleId>{5C22544A-7EE6-4342-B048-85BDC9FD1C3A}</a:tableStyleId>
              </a:tblPr>
              <a:tblGrid>
                <a:gridCol w="1016424">
                  <a:extLst>
                    <a:ext uri="{9D8B030D-6E8A-4147-A177-3AD203B41FA5}">
                      <a16:colId xmlns:a16="http://schemas.microsoft.com/office/drawing/2014/main" xmlns="" val="20000"/>
                    </a:ext>
                  </a:extLst>
                </a:gridCol>
                <a:gridCol w="3439315">
                  <a:extLst>
                    <a:ext uri="{9D8B030D-6E8A-4147-A177-3AD203B41FA5}">
                      <a16:colId xmlns:a16="http://schemas.microsoft.com/office/drawing/2014/main" xmlns="" val="20001"/>
                    </a:ext>
                  </a:extLst>
                </a:gridCol>
                <a:gridCol w="902162">
                  <a:extLst>
                    <a:ext uri="{9D8B030D-6E8A-4147-A177-3AD203B41FA5}">
                      <a16:colId xmlns:a16="http://schemas.microsoft.com/office/drawing/2014/main" xmlns="" val="20002"/>
                    </a:ext>
                  </a:extLst>
                </a:gridCol>
                <a:gridCol w="895552">
                  <a:extLst>
                    <a:ext uri="{9D8B030D-6E8A-4147-A177-3AD203B41FA5}">
                      <a16:colId xmlns:a16="http://schemas.microsoft.com/office/drawing/2014/main" xmlns="" val="20003"/>
                    </a:ext>
                  </a:extLst>
                </a:gridCol>
                <a:gridCol w="983160">
                  <a:extLst>
                    <a:ext uri="{9D8B030D-6E8A-4147-A177-3AD203B41FA5}">
                      <a16:colId xmlns:a16="http://schemas.microsoft.com/office/drawing/2014/main" xmlns="" val="20004"/>
                    </a:ext>
                  </a:extLst>
                </a:gridCol>
                <a:gridCol w="886638">
                  <a:extLst>
                    <a:ext uri="{9D8B030D-6E8A-4147-A177-3AD203B41FA5}">
                      <a16:colId xmlns:a16="http://schemas.microsoft.com/office/drawing/2014/main" xmlns="" val="20005"/>
                    </a:ext>
                  </a:extLst>
                </a:gridCol>
                <a:gridCol w="688247">
                  <a:extLst>
                    <a:ext uri="{9D8B030D-6E8A-4147-A177-3AD203B41FA5}">
                      <a16:colId xmlns:a16="http://schemas.microsoft.com/office/drawing/2014/main" xmlns="" val="20006"/>
                    </a:ext>
                  </a:extLst>
                </a:gridCol>
              </a:tblGrid>
              <a:tr h="476250">
                <a:tc rowSpan="2">
                  <a:txBody>
                    <a:bodyPr/>
                    <a:lstStyle/>
                    <a:p>
                      <a:pPr marL="0" marR="0" algn="ctr">
                        <a:lnSpc>
                          <a:spcPct val="150000"/>
                        </a:lnSpc>
                        <a:spcBef>
                          <a:spcPts val="0"/>
                        </a:spcBef>
                        <a:spcAft>
                          <a:spcPts val="0"/>
                        </a:spcAft>
                      </a:pPr>
                      <a:r>
                        <a:rPr lang="en-GB" sz="1400" dirty="0">
                          <a:effectLst/>
                          <a:latin typeface="Arial Narrow" panose="020B0606020202030204" pitchFamily="34" charset="0"/>
                        </a:rPr>
                        <a:t>Programme</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marL="0" marR="0" algn="ctr">
                        <a:lnSpc>
                          <a:spcPct val="150000"/>
                        </a:lnSpc>
                        <a:spcBef>
                          <a:spcPts val="0"/>
                        </a:spcBef>
                        <a:spcAft>
                          <a:spcPts val="0"/>
                        </a:spcAft>
                      </a:pPr>
                      <a:r>
                        <a:rPr lang="en-GB" sz="1400" dirty="0">
                          <a:effectLst/>
                          <a:latin typeface="Arial Narrow" panose="020B0606020202030204" pitchFamily="34" charset="0"/>
                        </a:rPr>
                        <a:t>NRF baseline allocation from DSI </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6195" marR="36195" marT="36195" marB="36195" anchor="ctr"/>
                </a:tc>
                <a:tc>
                  <a:txBody>
                    <a:bodyPr/>
                    <a:lstStyle/>
                    <a:p>
                      <a:pPr marL="0" marR="0" algn="ctr">
                        <a:lnSpc>
                          <a:spcPct val="150000"/>
                        </a:lnSpc>
                        <a:spcBef>
                          <a:spcPts val="0"/>
                        </a:spcBef>
                        <a:spcAft>
                          <a:spcPts val="0"/>
                        </a:spcAft>
                      </a:pPr>
                      <a:r>
                        <a:rPr lang="en-GB" sz="1400" dirty="0">
                          <a:effectLst/>
                          <a:latin typeface="Arial Narrow" panose="020B0606020202030204" pitchFamily="34" charset="0"/>
                        </a:rPr>
                        <a:t>2019/20</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6195" marR="36195" marT="36195" marB="36195"/>
                </a:tc>
                <a:tc>
                  <a:txBody>
                    <a:bodyPr/>
                    <a:lstStyle/>
                    <a:p>
                      <a:pPr marL="0" marR="0" algn="ctr">
                        <a:lnSpc>
                          <a:spcPct val="150000"/>
                        </a:lnSpc>
                        <a:spcBef>
                          <a:spcPts val="0"/>
                        </a:spcBef>
                        <a:spcAft>
                          <a:spcPts val="0"/>
                        </a:spcAft>
                      </a:pPr>
                      <a:r>
                        <a:rPr lang="en-GB" sz="1400" dirty="0">
                          <a:effectLst/>
                          <a:latin typeface="Arial Narrow" panose="020B0606020202030204" pitchFamily="34" charset="0"/>
                        </a:rPr>
                        <a:t>2020/21</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6195" marR="36195" marT="36195" marB="36195"/>
                </a:tc>
                <a:tc>
                  <a:txBody>
                    <a:bodyPr/>
                    <a:lstStyle/>
                    <a:p>
                      <a:pPr marL="0" marR="0" algn="ctr">
                        <a:lnSpc>
                          <a:spcPct val="150000"/>
                        </a:lnSpc>
                        <a:spcBef>
                          <a:spcPts val="0"/>
                        </a:spcBef>
                        <a:spcAft>
                          <a:spcPts val="0"/>
                        </a:spcAft>
                      </a:pPr>
                      <a:r>
                        <a:rPr lang="en-GB" sz="1400" dirty="0">
                          <a:effectLst/>
                          <a:latin typeface="Arial Narrow" panose="020B0606020202030204" pitchFamily="34" charset="0"/>
                        </a:rPr>
                        <a:t>2021/22</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6195" marR="36195" marT="36195" marB="36195"/>
                </a:tc>
                <a:tc>
                  <a:txBody>
                    <a:bodyPr/>
                    <a:lstStyle/>
                    <a:p>
                      <a:pPr marL="0" marR="0" algn="ctr">
                        <a:lnSpc>
                          <a:spcPct val="150000"/>
                        </a:lnSpc>
                        <a:spcBef>
                          <a:spcPts val="0"/>
                        </a:spcBef>
                        <a:spcAft>
                          <a:spcPts val="0"/>
                        </a:spcAft>
                      </a:pPr>
                      <a:r>
                        <a:rPr lang="en-GB" sz="1400" dirty="0">
                          <a:effectLst/>
                          <a:latin typeface="Arial Narrow" panose="020B0606020202030204" pitchFamily="34" charset="0"/>
                        </a:rPr>
                        <a:t>2022/23</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2023/24</a:t>
                      </a:r>
                    </a:p>
                  </a:txBody>
                  <a:tcPr marL="0" marR="0" marT="0" marB="0"/>
                </a:tc>
                <a:extLst>
                  <a:ext uri="{0D108BD9-81ED-4DB2-BD59-A6C34878D82A}">
                    <a16:rowId xmlns:a16="http://schemas.microsoft.com/office/drawing/2014/main" xmlns="" val="10000"/>
                  </a:ext>
                </a:extLst>
              </a:tr>
              <a:tr h="476250">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n-GB" sz="1400" b="1" dirty="0">
                          <a:solidFill>
                            <a:schemeClr val="bg1"/>
                          </a:solidFill>
                          <a:effectLst/>
                          <a:latin typeface="Arial Narrow" panose="020B0606020202030204" pitchFamily="34" charset="0"/>
                        </a:rPr>
                        <a:t>R’000</a:t>
                      </a:r>
                      <a:endParaRPr lang="en-US" sz="14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95" marR="36195" marT="36195" marB="36195">
                    <a:solidFill>
                      <a:schemeClr val="accent1"/>
                    </a:solidFill>
                  </a:tcPr>
                </a:tc>
                <a:tc>
                  <a:txBody>
                    <a:bodyPr/>
                    <a:lstStyle/>
                    <a:p>
                      <a:pPr marL="0" marR="0" algn="ctr">
                        <a:lnSpc>
                          <a:spcPct val="150000"/>
                        </a:lnSpc>
                        <a:spcBef>
                          <a:spcPts val="0"/>
                        </a:spcBef>
                        <a:spcAft>
                          <a:spcPts val="0"/>
                        </a:spcAft>
                      </a:pPr>
                      <a:r>
                        <a:rPr lang="en-GB" sz="1400" b="1" dirty="0">
                          <a:solidFill>
                            <a:schemeClr val="bg1"/>
                          </a:solidFill>
                          <a:effectLst/>
                          <a:latin typeface="Arial Narrow" panose="020B0606020202030204" pitchFamily="34" charset="0"/>
                        </a:rPr>
                        <a:t>R’000</a:t>
                      </a:r>
                      <a:endParaRPr lang="en-US" sz="14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95" marR="36195" marT="36195" marB="36195">
                    <a:solidFill>
                      <a:schemeClr val="accent1"/>
                    </a:solidFill>
                  </a:tcPr>
                </a:tc>
                <a:tc>
                  <a:txBody>
                    <a:bodyPr/>
                    <a:lstStyle/>
                    <a:p>
                      <a:pPr marL="0" marR="0" algn="ctr">
                        <a:lnSpc>
                          <a:spcPct val="150000"/>
                        </a:lnSpc>
                        <a:spcBef>
                          <a:spcPts val="0"/>
                        </a:spcBef>
                        <a:spcAft>
                          <a:spcPts val="0"/>
                        </a:spcAft>
                      </a:pPr>
                      <a:r>
                        <a:rPr lang="en-GB" sz="1400" b="1" dirty="0">
                          <a:solidFill>
                            <a:schemeClr val="bg1"/>
                          </a:solidFill>
                          <a:effectLst/>
                          <a:latin typeface="Arial Narrow" panose="020B0606020202030204" pitchFamily="34" charset="0"/>
                        </a:rPr>
                        <a:t>R’000</a:t>
                      </a:r>
                      <a:endParaRPr lang="en-US" sz="14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95" marR="36195" marT="36195" marB="36195">
                    <a:solidFill>
                      <a:schemeClr val="accent1"/>
                    </a:solidFill>
                  </a:tcPr>
                </a:tc>
                <a:tc>
                  <a:txBody>
                    <a:bodyPr/>
                    <a:lstStyle/>
                    <a:p>
                      <a:pPr marL="0" marR="0" algn="ctr">
                        <a:lnSpc>
                          <a:spcPct val="150000"/>
                        </a:lnSpc>
                        <a:spcBef>
                          <a:spcPts val="0"/>
                        </a:spcBef>
                        <a:spcAft>
                          <a:spcPts val="0"/>
                        </a:spcAft>
                      </a:pPr>
                      <a:r>
                        <a:rPr lang="en-GB" sz="1400" b="1" dirty="0">
                          <a:solidFill>
                            <a:schemeClr val="bg1"/>
                          </a:solidFill>
                          <a:effectLst/>
                          <a:latin typeface="Arial Narrow" panose="020B0606020202030204" pitchFamily="34" charset="0"/>
                        </a:rPr>
                        <a:t>R’000</a:t>
                      </a:r>
                      <a:endParaRPr lang="en-US" sz="14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tc>
                  <a:txBody>
                    <a:bodyPr/>
                    <a:lstStyle/>
                    <a:p>
                      <a:pPr marL="0" marR="0" algn="ctr">
                        <a:lnSpc>
                          <a:spcPct val="150000"/>
                        </a:lnSpc>
                        <a:spcBef>
                          <a:spcPts val="0"/>
                        </a:spcBef>
                        <a:spcAft>
                          <a:spcPts val="0"/>
                        </a:spcAft>
                      </a:pPr>
                      <a:r>
                        <a:rPr lang="en-US" sz="14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R’000</a:t>
                      </a:r>
                    </a:p>
                  </a:txBody>
                  <a:tcPr marL="0" marR="0" marT="0" marB="0">
                    <a:solidFill>
                      <a:schemeClr val="accent1"/>
                    </a:solidFill>
                  </a:tcPr>
                </a:tc>
                <a:extLst>
                  <a:ext uri="{0D108BD9-81ED-4DB2-BD59-A6C34878D82A}">
                    <a16:rowId xmlns:a16="http://schemas.microsoft.com/office/drawing/2014/main" xmlns="" val="10001"/>
                  </a:ext>
                </a:extLst>
              </a:tr>
              <a:tr h="454810">
                <a:tc>
                  <a:txBody>
                    <a:bodyPr/>
                    <a:lstStyle/>
                    <a:p>
                      <a:pPr marL="0" marR="0" algn="ctr">
                        <a:lnSpc>
                          <a:spcPct val="150000"/>
                        </a:lnSpc>
                        <a:spcBef>
                          <a:spcPts val="0"/>
                        </a:spcBef>
                        <a:spcAft>
                          <a:spcPts val="0"/>
                        </a:spcAft>
                      </a:pPr>
                      <a:r>
                        <a:rPr lang="en-GB" sz="1400" dirty="0">
                          <a:effectLst/>
                          <a:latin typeface="Arial Narrow" panose="020B0606020202030204" pitchFamily="34" charset="0"/>
                        </a:rPr>
                        <a:t>1</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l">
                        <a:lnSpc>
                          <a:spcPct val="150000"/>
                        </a:lnSpc>
                        <a:spcBef>
                          <a:spcPts val="0"/>
                        </a:spcBef>
                        <a:spcAft>
                          <a:spcPts val="0"/>
                        </a:spcAft>
                      </a:pPr>
                      <a:r>
                        <a:rPr lang="en-GB" sz="1400" b="1" dirty="0">
                          <a:effectLst/>
                          <a:latin typeface="+mn-lt"/>
                        </a:rPr>
                        <a:t>Administration*</a:t>
                      </a:r>
                      <a:endParaRPr lang="en-US" sz="1400" b="1" dirty="0">
                        <a:effectLst/>
                        <a:latin typeface="+mn-lt"/>
                        <a:ea typeface="Calibri" panose="020F0502020204030204" pitchFamily="34" charset="0"/>
                        <a:cs typeface="Times New Roman" panose="02020603050405020304" pitchFamily="18" charset="0"/>
                      </a:endParaRPr>
                    </a:p>
                  </a:txBody>
                  <a:tcPr marL="36195" marR="36195" marT="36195" marB="36195"/>
                </a:tc>
                <a:tc>
                  <a:txBody>
                    <a:bodyPr/>
                    <a:lstStyle/>
                    <a:p>
                      <a:pPr marL="0" marR="0" algn="r">
                        <a:lnSpc>
                          <a:spcPct val="150000"/>
                        </a:lnSpc>
                        <a:spcBef>
                          <a:spcPts val="0"/>
                        </a:spcBef>
                        <a:spcAft>
                          <a:spcPts val="0"/>
                        </a:spcAft>
                      </a:pPr>
                      <a:r>
                        <a:rPr lang="en-ZA" sz="1400" b="0" dirty="0">
                          <a:effectLst/>
                          <a:latin typeface="+mn-lt"/>
                        </a:rPr>
                        <a:t>97 646</a:t>
                      </a:r>
                      <a:endParaRPr lang="en-US" sz="1400" b="0" dirty="0">
                        <a:effectLst/>
                        <a:latin typeface="+mn-lt"/>
                        <a:ea typeface="Calibri" panose="020F0502020204030204" pitchFamily="34" charset="0"/>
                        <a:cs typeface="Times New Roman" panose="02020603050405020304" pitchFamily="18" charset="0"/>
                      </a:endParaRPr>
                    </a:p>
                  </a:txBody>
                  <a:tcPr marL="36195" marR="36195" marT="36195" marB="36195" anchor="ctr"/>
                </a:tc>
                <a:tc>
                  <a:txBody>
                    <a:bodyPr/>
                    <a:lstStyle/>
                    <a:p>
                      <a:pPr marL="0" marR="0" algn="r">
                        <a:lnSpc>
                          <a:spcPct val="150000"/>
                        </a:lnSpc>
                        <a:spcBef>
                          <a:spcPts val="0"/>
                        </a:spcBef>
                        <a:spcAft>
                          <a:spcPts val="0"/>
                        </a:spcAft>
                      </a:pPr>
                      <a:r>
                        <a:rPr lang="en-ZA" sz="1400" b="0" dirty="0">
                          <a:effectLst/>
                          <a:latin typeface="+mn-lt"/>
                          <a:ea typeface="Calibri" panose="020F0502020204030204" pitchFamily="34" charset="0"/>
                          <a:cs typeface="Times New Roman" panose="02020603050405020304" pitchFamily="18" charset="0"/>
                        </a:rPr>
                        <a:t>85 156</a:t>
                      </a:r>
                      <a:endParaRPr lang="en-US" sz="1400" b="0" dirty="0">
                        <a:effectLst/>
                        <a:latin typeface="+mn-lt"/>
                        <a:ea typeface="Calibri" panose="020F0502020204030204" pitchFamily="34" charset="0"/>
                        <a:cs typeface="Times New Roman" panose="02020603050405020304" pitchFamily="18" charset="0"/>
                      </a:endParaRPr>
                    </a:p>
                  </a:txBody>
                  <a:tcPr marL="36195" marR="36195" marT="36195" marB="36195" anchor="ctr"/>
                </a:tc>
                <a:tc>
                  <a:txBody>
                    <a:bodyPr/>
                    <a:lstStyle/>
                    <a:p>
                      <a:pPr marL="0" marR="0" algn="r">
                        <a:lnSpc>
                          <a:spcPct val="150000"/>
                        </a:lnSpc>
                        <a:spcBef>
                          <a:spcPts val="0"/>
                        </a:spcBef>
                        <a:spcAft>
                          <a:spcPts val="0"/>
                        </a:spcAft>
                      </a:pPr>
                      <a:r>
                        <a:rPr lang="en-ZA" sz="1400" b="0" dirty="0">
                          <a:effectLst/>
                          <a:latin typeface="+mn-lt"/>
                        </a:rPr>
                        <a:t>109 836</a:t>
                      </a:r>
                      <a:endParaRPr lang="en-US" sz="1400" b="0" dirty="0">
                        <a:effectLst/>
                        <a:latin typeface="+mn-lt"/>
                        <a:ea typeface="Calibri" panose="020F0502020204030204" pitchFamily="34" charset="0"/>
                        <a:cs typeface="Times New Roman" panose="02020603050405020304" pitchFamily="18" charset="0"/>
                      </a:endParaRPr>
                    </a:p>
                  </a:txBody>
                  <a:tcPr marL="36195" marR="36195" marT="36195" marB="36195" anchor="ctr"/>
                </a:tc>
                <a:tc>
                  <a:txBody>
                    <a:bodyPr/>
                    <a:lstStyle/>
                    <a:p>
                      <a:pPr marL="0" marR="0" algn="r">
                        <a:lnSpc>
                          <a:spcPct val="150000"/>
                        </a:lnSpc>
                        <a:spcBef>
                          <a:spcPts val="0"/>
                        </a:spcBef>
                        <a:spcAft>
                          <a:spcPts val="0"/>
                        </a:spcAft>
                      </a:pPr>
                      <a:r>
                        <a:rPr lang="en-ZA" sz="1400" b="0" dirty="0">
                          <a:effectLst/>
                          <a:latin typeface="+mn-lt"/>
                        </a:rPr>
                        <a:t>110 905</a:t>
                      </a:r>
                      <a:endParaRPr lang="en-US" sz="14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r">
                        <a:lnSpc>
                          <a:spcPct val="150000"/>
                        </a:lnSpc>
                        <a:spcBef>
                          <a:spcPts val="0"/>
                        </a:spcBef>
                        <a:spcAft>
                          <a:spcPts val="0"/>
                        </a:spcAft>
                      </a:pPr>
                      <a:r>
                        <a:rPr lang="en-US" sz="1400" b="0" dirty="0">
                          <a:effectLst/>
                          <a:latin typeface="+mn-lt"/>
                          <a:ea typeface="Calibri" panose="020F0502020204030204" pitchFamily="34" charset="0"/>
                          <a:cs typeface="Times New Roman" panose="02020603050405020304" pitchFamily="18" charset="0"/>
                        </a:rPr>
                        <a:t>110 438</a:t>
                      </a:r>
                    </a:p>
                  </a:txBody>
                  <a:tcPr marL="0" marR="0" marT="0" marB="0" anchor="ctr"/>
                </a:tc>
                <a:extLst>
                  <a:ext uri="{0D108BD9-81ED-4DB2-BD59-A6C34878D82A}">
                    <a16:rowId xmlns:a16="http://schemas.microsoft.com/office/drawing/2014/main" xmlns="" val="10002"/>
                  </a:ext>
                </a:extLst>
              </a:tr>
              <a:tr h="476250">
                <a:tc>
                  <a:txBody>
                    <a:bodyPr/>
                    <a:lstStyle/>
                    <a:p>
                      <a:pPr marL="0" marR="0" algn="ctr">
                        <a:lnSpc>
                          <a:spcPct val="150000"/>
                        </a:lnSpc>
                        <a:spcBef>
                          <a:spcPts val="0"/>
                        </a:spcBef>
                        <a:spcAft>
                          <a:spcPts val="0"/>
                        </a:spcAft>
                      </a:pPr>
                      <a:r>
                        <a:rPr lang="en-GB" sz="1400" dirty="0">
                          <a:effectLst/>
                          <a:latin typeface="Arial Narrow" panose="020B0606020202030204" pitchFamily="34" charset="0"/>
                        </a:rPr>
                        <a:t>2</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l">
                        <a:lnSpc>
                          <a:spcPct val="150000"/>
                        </a:lnSpc>
                        <a:spcBef>
                          <a:spcPts val="0"/>
                        </a:spcBef>
                        <a:spcAft>
                          <a:spcPts val="0"/>
                        </a:spcAft>
                      </a:pPr>
                      <a:r>
                        <a:rPr lang="en-GB" sz="1400" b="1" dirty="0">
                          <a:effectLst/>
                          <a:latin typeface="+mn-lt"/>
                        </a:rPr>
                        <a:t>Science Advancement</a:t>
                      </a:r>
                      <a:endParaRPr lang="en-US" sz="1400" b="1" dirty="0">
                        <a:effectLst/>
                        <a:latin typeface="+mn-lt"/>
                        <a:ea typeface="Calibri" panose="020F0502020204030204" pitchFamily="34" charset="0"/>
                        <a:cs typeface="Times New Roman" panose="02020603050405020304" pitchFamily="18" charset="0"/>
                      </a:endParaRPr>
                    </a:p>
                  </a:txBody>
                  <a:tcPr marL="36195" marR="36195" marT="36195" marB="36195"/>
                </a:tc>
                <a:tc>
                  <a:txBody>
                    <a:bodyPr/>
                    <a:lstStyle/>
                    <a:p>
                      <a:pPr marL="0" marR="0" algn="r">
                        <a:lnSpc>
                          <a:spcPct val="150000"/>
                        </a:lnSpc>
                        <a:spcBef>
                          <a:spcPts val="0"/>
                        </a:spcBef>
                        <a:spcAft>
                          <a:spcPts val="0"/>
                        </a:spcAft>
                      </a:pPr>
                      <a:r>
                        <a:rPr lang="en-ZA" sz="1400" b="0" dirty="0">
                          <a:effectLst/>
                          <a:latin typeface="+mn-lt"/>
                        </a:rPr>
                        <a:t>26 366</a:t>
                      </a:r>
                      <a:endParaRPr lang="en-US" sz="1400" b="0" dirty="0">
                        <a:effectLst/>
                        <a:latin typeface="+mn-lt"/>
                        <a:ea typeface="Calibri" panose="020F0502020204030204" pitchFamily="34" charset="0"/>
                        <a:cs typeface="Times New Roman" panose="02020603050405020304" pitchFamily="18" charset="0"/>
                      </a:endParaRPr>
                    </a:p>
                  </a:txBody>
                  <a:tcPr marL="36195" marR="36195" marT="36195" marB="36195" anchor="ctr"/>
                </a:tc>
                <a:tc>
                  <a:txBody>
                    <a:bodyPr/>
                    <a:lstStyle/>
                    <a:p>
                      <a:pPr marL="0" marR="0" algn="r">
                        <a:lnSpc>
                          <a:spcPct val="150000"/>
                        </a:lnSpc>
                        <a:spcBef>
                          <a:spcPts val="0"/>
                        </a:spcBef>
                        <a:spcAft>
                          <a:spcPts val="0"/>
                        </a:spcAft>
                      </a:pPr>
                      <a:r>
                        <a:rPr lang="en-ZA" sz="1400" b="0" dirty="0">
                          <a:effectLst/>
                          <a:latin typeface="+mn-lt"/>
                        </a:rPr>
                        <a:t>27 013</a:t>
                      </a:r>
                      <a:endParaRPr lang="en-US" sz="1400" b="0" dirty="0">
                        <a:effectLst/>
                        <a:latin typeface="+mn-lt"/>
                        <a:ea typeface="Calibri" panose="020F0502020204030204" pitchFamily="34" charset="0"/>
                        <a:cs typeface="Times New Roman" panose="02020603050405020304" pitchFamily="18" charset="0"/>
                      </a:endParaRPr>
                    </a:p>
                  </a:txBody>
                  <a:tcPr marL="36195" marR="36195" marT="36195" marB="36195" anchor="ctr"/>
                </a:tc>
                <a:tc>
                  <a:txBody>
                    <a:bodyPr/>
                    <a:lstStyle/>
                    <a:p>
                      <a:pPr marL="0" marR="0" algn="r">
                        <a:lnSpc>
                          <a:spcPct val="150000"/>
                        </a:lnSpc>
                        <a:spcBef>
                          <a:spcPts val="0"/>
                        </a:spcBef>
                        <a:spcAft>
                          <a:spcPts val="0"/>
                        </a:spcAft>
                      </a:pPr>
                      <a:r>
                        <a:rPr lang="en-ZA" sz="1400" b="0" dirty="0">
                          <a:effectLst/>
                          <a:latin typeface="+mn-lt"/>
                        </a:rPr>
                        <a:t>  28 229</a:t>
                      </a:r>
                      <a:endParaRPr lang="en-US" sz="1400" b="0" dirty="0">
                        <a:effectLst/>
                        <a:latin typeface="+mn-lt"/>
                        <a:ea typeface="Calibri" panose="020F0502020204030204" pitchFamily="34" charset="0"/>
                        <a:cs typeface="Times New Roman" panose="02020603050405020304" pitchFamily="18" charset="0"/>
                      </a:endParaRPr>
                    </a:p>
                  </a:txBody>
                  <a:tcPr marL="36195" marR="36195" marT="36195" marB="36195" anchor="ctr"/>
                </a:tc>
                <a:tc>
                  <a:txBody>
                    <a:bodyPr/>
                    <a:lstStyle/>
                    <a:p>
                      <a:pPr marL="0" marR="0" algn="r">
                        <a:lnSpc>
                          <a:spcPct val="150000"/>
                        </a:lnSpc>
                        <a:spcBef>
                          <a:spcPts val="0"/>
                        </a:spcBef>
                        <a:spcAft>
                          <a:spcPts val="0"/>
                        </a:spcAft>
                      </a:pPr>
                      <a:r>
                        <a:rPr lang="en-ZA" sz="1400" b="0" dirty="0">
                          <a:effectLst/>
                          <a:latin typeface="+mn-lt"/>
                        </a:rPr>
                        <a:t> 28 999</a:t>
                      </a:r>
                      <a:endParaRPr lang="en-US" sz="14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r">
                        <a:lnSpc>
                          <a:spcPct val="150000"/>
                        </a:lnSpc>
                        <a:spcBef>
                          <a:spcPts val="0"/>
                        </a:spcBef>
                        <a:spcAft>
                          <a:spcPts val="0"/>
                        </a:spcAft>
                      </a:pPr>
                      <a:r>
                        <a:rPr lang="en-US" sz="1400" b="0" dirty="0">
                          <a:effectLst/>
                          <a:latin typeface="+mn-lt"/>
                          <a:ea typeface="Calibri" panose="020F0502020204030204" pitchFamily="34" charset="0"/>
                          <a:cs typeface="Times New Roman" panose="02020603050405020304" pitchFamily="18" charset="0"/>
                        </a:rPr>
                        <a:t>29 151</a:t>
                      </a:r>
                    </a:p>
                  </a:txBody>
                  <a:tcPr marL="0" marR="0" marT="0" marB="0" anchor="ctr"/>
                </a:tc>
                <a:extLst>
                  <a:ext uri="{0D108BD9-81ED-4DB2-BD59-A6C34878D82A}">
                    <a16:rowId xmlns:a16="http://schemas.microsoft.com/office/drawing/2014/main" xmlns="" val="10003"/>
                  </a:ext>
                </a:extLst>
              </a:tr>
              <a:tr h="476250">
                <a:tc>
                  <a:txBody>
                    <a:bodyPr/>
                    <a:lstStyle/>
                    <a:p>
                      <a:pPr marL="0" marR="0" algn="ctr">
                        <a:lnSpc>
                          <a:spcPct val="150000"/>
                        </a:lnSpc>
                        <a:spcBef>
                          <a:spcPts val="0"/>
                        </a:spcBef>
                        <a:spcAft>
                          <a:spcPts val="0"/>
                        </a:spcAft>
                      </a:pPr>
                      <a:r>
                        <a:rPr lang="en-GB" sz="1400" dirty="0">
                          <a:effectLst/>
                          <a:latin typeface="Arial Narrow" panose="020B0606020202030204" pitchFamily="34" charset="0"/>
                        </a:rPr>
                        <a:t>3</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l">
                        <a:lnSpc>
                          <a:spcPct val="150000"/>
                        </a:lnSpc>
                        <a:spcBef>
                          <a:spcPts val="0"/>
                        </a:spcBef>
                        <a:spcAft>
                          <a:spcPts val="0"/>
                        </a:spcAft>
                      </a:pPr>
                      <a:r>
                        <a:rPr lang="en-GB" sz="1400" b="1" dirty="0">
                          <a:effectLst/>
                          <a:latin typeface="+mn-lt"/>
                        </a:rPr>
                        <a:t>RISA </a:t>
                      </a:r>
                      <a:endParaRPr lang="en-US" sz="1400" b="1" dirty="0">
                        <a:effectLst/>
                        <a:latin typeface="+mn-lt"/>
                        <a:ea typeface="Calibri" panose="020F0502020204030204" pitchFamily="34" charset="0"/>
                        <a:cs typeface="Times New Roman" panose="02020603050405020304" pitchFamily="18" charset="0"/>
                      </a:endParaRPr>
                    </a:p>
                  </a:txBody>
                  <a:tcPr marL="36195" marR="36195" marT="36195" marB="36195"/>
                </a:tc>
                <a:tc>
                  <a:txBody>
                    <a:bodyPr/>
                    <a:lstStyle/>
                    <a:p>
                      <a:pPr marL="0" marR="0" algn="r">
                        <a:lnSpc>
                          <a:spcPct val="150000"/>
                        </a:lnSpc>
                        <a:spcBef>
                          <a:spcPts val="0"/>
                        </a:spcBef>
                        <a:spcAft>
                          <a:spcPts val="0"/>
                        </a:spcAft>
                      </a:pPr>
                      <a:r>
                        <a:rPr lang="en-ZA" sz="1400" b="0" dirty="0">
                          <a:effectLst/>
                          <a:latin typeface="+mn-lt"/>
                        </a:rPr>
                        <a:t>502 107</a:t>
                      </a:r>
                      <a:endParaRPr lang="en-US" sz="1400" b="0" dirty="0">
                        <a:effectLst/>
                        <a:latin typeface="+mn-lt"/>
                        <a:ea typeface="Calibri" panose="020F0502020204030204" pitchFamily="34" charset="0"/>
                        <a:cs typeface="Times New Roman" panose="02020603050405020304" pitchFamily="18" charset="0"/>
                      </a:endParaRPr>
                    </a:p>
                  </a:txBody>
                  <a:tcPr marL="36195" marR="36195" marT="36195" marB="36195" anchor="ctr"/>
                </a:tc>
                <a:tc>
                  <a:txBody>
                    <a:bodyPr/>
                    <a:lstStyle/>
                    <a:p>
                      <a:pPr marL="0" marR="0" algn="r">
                        <a:lnSpc>
                          <a:spcPct val="150000"/>
                        </a:lnSpc>
                        <a:spcBef>
                          <a:spcPts val="0"/>
                        </a:spcBef>
                        <a:spcAft>
                          <a:spcPts val="0"/>
                        </a:spcAft>
                      </a:pPr>
                      <a:r>
                        <a:rPr lang="en-ZA" sz="1400" b="0" dirty="0">
                          <a:effectLst/>
                          <a:latin typeface="+mn-lt"/>
                          <a:ea typeface="Calibri" panose="020F0502020204030204" pitchFamily="34" charset="0"/>
                          <a:cs typeface="Times New Roman" panose="02020603050405020304" pitchFamily="18" charset="0"/>
                        </a:rPr>
                        <a:t>470 242</a:t>
                      </a:r>
                      <a:endParaRPr lang="en-US" sz="1400" b="0" dirty="0">
                        <a:effectLst/>
                        <a:latin typeface="+mn-lt"/>
                        <a:ea typeface="Calibri" panose="020F0502020204030204" pitchFamily="34" charset="0"/>
                        <a:cs typeface="Times New Roman" panose="02020603050405020304" pitchFamily="18" charset="0"/>
                      </a:endParaRPr>
                    </a:p>
                  </a:txBody>
                  <a:tcPr marL="36195" marR="36195" marT="36195" marB="36195" anchor="ctr"/>
                </a:tc>
                <a:tc>
                  <a:txBody>
                    <a:bodyPr/>
                    <a:lstStyle/>
                    <a:p>
                      <a:pPr marL="0" marR="0" algn="r">
                        <a:lnSpc>
                          <a:spcPct val="150000"/>
                        </a:lnSpc>
                        <a:spcBef>
                          <a:spcPts val="0"/>
                        </a:spcBef>
                        <a:spcAft>
                          <a:spcPts val="0"/>
                        </a:spcAft>
                      </a:pPr>
                      <a:r>
                        <a:rPr lang="en-ZA" sz="1400" b="0" dirty="0">
                          <a:effectLst/>
                          <a:latin typeface="+mn-lt"/>
                          <a:ea typeface="Calibri" panose="020F0502020204030204" pitchFamily="34" charset="0"/>
                          <a:cs typeface="Times New Roman" panose="02020603050405020304" pitchFamily="18" charset="0"/>
                        </a:rPr>
                        <a:t>491 402</a:t>
                      </a:r>
                      <a:endParaRPr lang="en-US" sz="1400" b="0" dirty="0">
                        <a:effectLst/>
                        <a:latin typeface="+mn-lt"/>
                        <a:ea typeface="Calibri" panose="020F0502020204030204" pitchFamily="34" charset="0"/>
                        <a:cs typeface="Times New Roman" panose="02020603050405020304" pitchFamily="18" charset="0"/>
                      </a:endParaRPr>
                    </a:p>
                  </a:txBody>
                  <a:tcPr marL="36195" marR="36195" marT="36195" marB="36195" anchor="ctr"/>
                </a:tc>
                <a:tc>
                  <a:txBody>
                    <a:bodyPr/>
                    <a:lstStyle/>
                    <a:p>
                      <a:pPr marL="0" marR="0" algn="r">
                        <a:lnSpc>
                          <a:spcPct val="150000"/>
                        </a:lnSpc>
                        <a:spcBef>
                          <a:spcPts val="0"/>
                        </a:spcBef>
                        <a:spcAft>
                          <a:spcPts val="0"/>
                        </a:spcAft>
                      </a:pPr>
                      <a:r>
                        <a:rPr lang="en-ZA" sz="1400" b="0" dirty="0">
                          <a:effectLst/>
                          <a:latin typeface="+mn-lt"/>
                        </a:rPr>
                        <a:t>504 528</a:t>
                      </a:r>
                      <a:endParaRPr lang="en-US" sz="14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r">
                        <a:lnSpc>
                          <a:spcPct val="150000"/>
                        </a:lnSpc>
                        <a:spcBef>
                          <a:spcPts val="0"/>
                        </a:spcBef>
                        <a:spcAft>
                          <a:spcPts val="0"/>
                        </a:spcAft>
                      </a:pPr>
                      <a:r>
                        <a:rPr lang="en-US" sz="1400" b="0" dirty="0">
                          <a:effectLst/>
                          <a:latin typeface="+mn-lt"/>
                          <a:ea typeface="Calibri" panose="020F0502020204030204" pitchFamily="34" charset="0"/>
                          <a:cs typeface="Times New Roman" panose="02020603050405020304" pitchFamily="18" charset="0"/>
                        </a:rPr>
                        <a:t>507 007</a:t>
                      </a:r>
                    </a:p>
                  </a:txBody>
                  <a:tcPr marL="0" marR="0" marT="0" marB="0" anchor="ctr"/>
                </a:tc>
                <a:extLst>
                  <a:ext uri="{0D108BD9-81ED-4DB2-BD59-A6C34878D82A}">
                    <a16:rowId xmlns:a16="http://schemas.microsoft.com/office/drawing/2014/main" xmlns="" val="10004"/>
                  </a:ext>
                </a:extLst>
              </a:tr>
              <a:tr h="476250">
                <a:tc>
                  <a:txBody>
                    <a:bodyPr/>
                    <a:lstStyle/>
                    <a:p>
                      <a:pPr marL="0" marR="0" algn="ctr">
                        <a:lnSpc>
                          <a:spcPct val="150000"/>
                        </a:lnSpc>
                        <a:spcBef>
                          <a:spcPts val="0"/>
                        </a:spcBef>
                        <a:spcAft>
                          <a:spcPts val="0"/>
                        </a:spcAft>
                      </a:pPr>
                      <a:r>
                        <a:rPr lang="en-GB" sz="1400" dirty="0">
                          <a:effectLst/>
                          <a:latin typeface="Arial Narrow" panose="020B0606020202030204" pitchFamily="34" charset="0"/>
                        </a:rPr>
                        <a:t>4</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l">
                        <a:lnSpc>
                          <a:spcPct val="150000"/>
                        </a:lnSpc>
                        <a:spcBef>
                          <a:spcPts val="0"/>
                        </a:spcBef>
                        <a:spcAft>
                          <a:spcPts val="0"/>
                        </a:spcAft>
                      </a:pPr>
                      <a:r>
                        <a:rPr lang="en-GB" sz="1400" b="1" dirty="0">
                          <a:effectLst/>
                          <a:latin typeface="+mn-lt"/>
                        </a:rPr>
                        <a:t>National Research Infrastructure Platforms (NRIP)</a:t>
                      </a:r>
                      <a:endParaRPr lang="en-US" sz="1400" b="1" dirty="0">
                        <a:effectLst/>
                        <a:latin typeface="+mn-lt"/>
                        <a:ea typeface="Calibri" panose="020F0502020204030204" pitchFamily="34" charset="0"/>
                        <a:cs typeface="Times New Roman" panose="02020603050405020304" pitchFamily="18" charset="0"/>
                      </a:endParaRPr>
                    </a:p>
                  </a:txBody>
                  <a:tcPr marL="36195" marR="36195" marT="36195" marB="36195"/>
                </a:tc>
                <a:tc>
                  <a:txBody>
                    <a:bodyPr/>
                    <a:lstStyle/>
                    <a:p>
                      <a:pPr marL="0" marR="0" algn="r">
                        <a:lnSpc>
                          <a:spcPct val="150000"/>
                        </a:lnSpc>
                        <a:spcBef>
                          <a:spcPts val="0"/>
                        </a:spcBef>
                        <a:spcAft>
                          <a:spcPts val="0"/>
                        </a:spcAft>
                      </a:pPr>
                      <a:r>
                        <a:rPr lang="en-ZA" sz="1400" b="0" dirty="0">
                          <a:effectLst/>
                          <a:latin typeface="+mn-lt"/>
                        </a:rPr>
                        <a:t>317 266</a:t>
                      </a:r>
                      <a:endParaRPr lang="en-US" sz="1400" b="0" dirty="0">
                        <a:effectLst/>
                        <a:latin typeface="+mn-lt"/>
                        <a:ea typeface="Calibri" panose="020F0502020204030204" pitchFamily="34" charset="0"/>
                        <a:cs typeface="Times New Roman" panose="02020603050405020304" pitchFamily="18" charset="0"/>
                      </a:endParaRPr>
                    </a:p>
                  </a:txBody>
                  <a:tcPr marL="36195" marR="36195" marT="36195" marB="36195" anchor="ctr"/>
                </a:tc>
                <a:tc>
                  <a:txBody>
                    <a:bodyPr/>
                    <a:lstStyle/>
                    <a:p>
                      <a:pPr marL="0" marR="0" algn="r">
                        <a:lnSpc>
                          <a:spcPct val="150000"/>
                        </a:lnSpc>
                        <a:spcBef>
                          <a:spcPts val="0"/>
                        </a:spcBef>
                        <a:spcAft>
                          <a:spcPts val="0"/>
                        </a:spcAft>
                      </a:pPr>
                      <a:r>
                        <a:rPr lang="en-ZA" sz="1400" b="0" dirty="0">
                          <a:effectLst/>
                          <a:latin typeface="+mn-lt"/>
                        </a:rPr>
                        <a:t>312 076</a:t>
                      </a:r>
                      <a:endParaRPr lang="en-US" sz="1400" b="0" dirty="0">
                        <a:effectLst/>
                        <a:latin typeface="+mn-lt"/>
                        <a:ea typeface="Calibri" panose="020F0502020204030204" pitchFamily="34" charset="0"/>
                        <a:cs typeface="Times New Roman" panose="02020603050405020304" pitchFamily="18" charset="0"/>
                      </a:endParaRPr>
                    </a:p>
                  </a:txBody>
                  <a:tcPr marL="36195" marR="36195" marT="36195" marB="36195" anchor="ctr"/>
                </a:tc>
                <a:tc>
                  <a:txBody>
                    <a:bodyPr/>
                    <a:lstStyle/>
                    <a:p>
                      <a:pPr marL="0" marR="0" algn="r">
                        <a:lnSpc>
                          <a:spcPct val="150000"/>
                        </a:lnSpc>
                        <a:spcBef>
                          <a:spcPts val="0"/>
                        </a:spcBef>
                        <a:spcAft>
                          <a:spcPts val="0"/>
                        </a:spcAft>
                      </a:pPr>
                      <a:r>
                        <a:rPr lang="en-ZA" sz="1400" b="0" dirty="0">
                          <a:effectLst/>
                          <a:latin typeface="+mn-lt"/>
                        </a:rPr>
                        <a:t>333 120</a:t>
                      </a:r>
                      <a:endParaRPr lang="en-US" sz="1400" b="0" dirty="0">
                        <a:effectLst/>
                        <a:latin typeface="+mn-lt"/>
                        <a:ea typeface="Calibri" panose="020F0502020204030204" pitchFamily="34" charset="0"/>
                        <a:cs typeface="Times New Roman" panose="02020603050405020304" pitchFamily="18" charset="0"/>
                      </a:endParaRPr>
                    </a:p>
                  </a:txBody>
                  <a:tcPr marL="36195" marR="36195" marT="36195" marB="36195" anchor="ctr"/>
                </a:tc>
                <a:tc>
                  <a:txBody>
                    <a:bodyPr/>
                    <a:lstStyle/>
                    <a:p>
                      <a:pPr marL="0" marR="0" algn="r">
                        <a:lnSpc>
                          <a:spcPct val="150000"/>
                        </a:lnSpc>
                        <a:spcBef>
                          <a:spcPts val="0"/>
                        </a:spcBef>
                        <a:spcAft>
                          <a:spcPts val="0"/>
                        </a:spcAft>
                      </a:pPr>
                      <a:r>
                        <a:rPr lang="en-ZA" sz="1400" b="0" dirty="0">
                          <a:effectLst/>
                          <a:latin typeface="+mn-lt"/>
                        </a:rPr>
                        <a:t>341 770</a:t>
                      </a:r>
                      <a:endParaRPr lang="en-US" sz="14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r">
                        <a:lnSpc>
                          <a:spcPct val="150000"/>
                        </a:lnSpc>
                        <a:spcBef>
                          <a:spcPts val="0"/>
                        </a:spcBef>
                        <a:spcAft>
                          <a:spcPts val="0"/>
                        </a:spcAft>
                      </a:pPr>
                      <a:r>
                        <a:rPr lang="en-US" sz="1400" b="0" dirty="0">
                          <a:effectLst/>
                          <a:latin typeface="+mn-lt"/>
                          <a:ea typeface="Calibri" panose="020F0502020204030204" pitchFamily="34" charset="0"/>
                          <a:cs typeface="Times New Roman" panose="02020603050405020304" pitchFamily="18" charset="0"/>
                        </a:rPr>
                        <a:t>343 395</a:t>
                      </a:r>
                    </a:p>
                  </a:txBody>
                  <a:tcPr marL="0" marR="0" marT="0" marB="0" anchor="ctr"/>
                </a:tc>
                <a:extLst>
                  <a:ext uri="{0D108BD9-81ED-4DB2-BD59-A6C34878D82A}">
                    <a16:rowId xmlns:a16="http://schemas.microsoft.com/office/drawing/2014/main" xmlns="" val="10005"/>
                  </a:ext>
                </a:extLst>
              </a:tr>
              <a:tr h="476250">
                <a:tc>
                  <a:txBody>
                    <a:bodyPr/>
                    <a:lstStyle/>
                    <a:p>
                      <a:pPr marL="0" marR="0" algn="ctr">
                        <a:lnSpc>
                          <a:spcPct val="150000"/>
                        </a:lnSpc>
                        <a:spcBef>
                          <a:spcPts val="0"/>
                        </a:spcBef>
                        <a:spcAft>
                          <a:spcPts val="0"/>
                        </a:spcAft>
                      </a:pP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l">
                        <a:lnSpc>
                          <a:spcPct val="150000"/>
                        </a:lnSpc>
                        <a:spcBef>
                          <a:spcPts val="0"/>
                        </a:spcBef>
                        <a:spcAft>
                          <a:spcPts val="0"/>
                        </a:spcAft>
                      </a:pPr>
                      <a:r>
                        <a:rPr lang="en-US" sz="1400" b="1" dirty="0">
                          <a:effectLst/>
                          <a:latin typeface="+mn-lt"/>
                          <a:ea typeface="Calibri" panose="020F0502020204030204" pitchFamily="34" charset="0"/>
                          <a:cs typeface="Times New Roman" panose="02020603050405020304" pitchFamily="18" charset="0"/>
                        </a:rPr>
                        <a:t>Deferred infrastructure projects</a:t>
                      </a:r>
                    </a:p>
                  </a:txBody>
                  <a:tcPr marL="36195" marR="36195" marT="36195" marB="36195"/>
                </a:tc>
                <a:tc>
                  <a:txBody>
                    <a:bodyPr/>
                    <a:lstStyle/>
                    <a:p>
                      <a:pPr marL="0" marR="0" algn="r">
                        <a:lnSpc>
                          <a:spcPct val="150000"/>
                        </a:lnSpc>
                        <a:spcBef>
                          <a:spcPts val="0"/>
                        </a:spcBef>
                        <a:spcAft>
                          <a:spcPts val="0"/>
                        </a:spcAft>
                      </a:pPr>
                      <a:endParaRPr lang="en-US" sz="1400" b="0" dirty="0">
                        <a:effectLst/>
                        <a:latin typeface="+mn-lt"/>
                        <a:ea typeface="Calibri" panose="020F0502020204030204" pitchFamily="34" charset="0"/>
                        <a:cs typeface="Times New Roman" panose="02020603050405020304" pitchFamily="18" charset="0"/>
                      </a:endParaRPr>
                    </a:p>
                  </a:txBody>
                  <a:tcPr marL="36195" marR="36195" marT="36195" marB="36195" anchor="ctr"/>
                </a:tc>
                <a:tc>
                  <a:txBody>
                    <a:bodyPr/>
                    <a:lstStyle/>
                    <a:p>
                      <a:pPr marL="0" marR="0" algn="r">
                        <a:lnSpc>
                          <a:spcPct val="150000"/>
                        </a:lnSpc>
                        <a:spcBef>
                          <a:spcPts val="0"/>
                        </a:spcBef>
                        <a:spcAft>
                          <a:spcPts val="0"/>
                        </a:spcAft>
                      </a:pPr>
                      <a:r>
                        <a:rPr lang="en-US" sz="1400" b="0" dirty="0">
                          <a:effectLst/>
                          <a:latin typeface="+mn-lt"/>
                          <a:ea typeface="Calibri" panose="020F0502020204030204" pitchFamily="34" charset="0"/>
                          <a:cs typeface="Times New Roman" panose="02020603050405020304" pitchFamily="18" charset="0"/>
                        </a:rPr>
                        <a:t>(25 000)</a:t>
                      </a:r>
                    </a:p>
                  </a:txBody>
                  <a:tcPr marL="36195" marR="36195" marT="36195" marB="36195" anchor="ctr"/>
                </a:tc>
                <a:tc>
                  <a:txBody>
                    <a:bodyPr/>
                    <a:lstStyle/>
                    <a:p>
                      <a:pPr marL="0" marR="0" algn="r">
                        <a:lnSpc>
                          <a:spcPct val="150000"/>
                        </a:lnSpc>
                        <a:spcBef>
                          <a:spcPts val="0"/>
                        </a:spcBef>
                        <a:spcAft>
                          <a:spcPts val="0"/>
                        </a:spcAft>
                      </a:pPr>
                      <a:endParaRPr lang="en-US" sz="1400" b="0" dirty="0">
                        <a:effectLst/>
                        <a:latin typeface="+mn-lt"/>
                        <a:ea typeface="Calibri" panose="020F0502020204030204" pitchFamily="34" charset="0"/>
                        <a:cs typeface="Times New Roman" panose="02020603050405020304" pitchFamily="18" charset="0"/>
                      </a:endParaRPr>
                    </a:p>
                  </a:txBody>
                  <a:tcPr marL="36195" marR="36195" marT="36195" marB="36195" anchor="ctr"/>
                </a:tc>
                <a:tc>
                  <a:txBody>
                    <a:bodyPr/>
                    <a:lstStyle/>
                    <a:p>
                      <a:pPr marL="0" marR="0" algn="r">
                        <a:lnSpc>
                          <a:spcPct val="150000"/>
                        </a:lnSpc>
                        <a:spcBef>
                          <a:spcPts val="0"/>
                        </a:spcBef>
                        <a:spcAft>
                          <a:spcPts val="0"/>
                        </a:spcAft>
                      </a:pPr>
                      <a:endParaRPr lang="en-US" sz="14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r">
                        <a:lnSpc>
                          <a:spcPct val="150000"/>
                        </a:lnSpc>
                        <a:spcBef>
                          <a:spcPts val="0"/>
                        </a:spcBef>
                        <a:spcAft>
                          <a:spcPts val="0"/>
                        </a:spcAft>
                      </a:pPr>
                      <a:endParaRPr lang="en-US" sz="1400" b="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725210446"/>
                  </a:ext>
                </a:extLst>
              </a:tr>
              <a:tr h="476250">
                <a:tc>
                  <a:txBody>
                    <a:bodyPr/>
                    <a:lstStyle/>
                    <a:p>
                      <a:pPr marL="0" marR="0" algn="just">
                        <a:lnSpc>
                          <a:spcPct val="150000"/>
                        </a:lnSpc>
                        <a:spcBef>
                          <a:spcPts val="0"/>
                        </a:spcBef>
                        <a:spcAft>
                          <a:spcPts val="0"/>
                        </a:spcAft>
                      </a:pPr>
                      <a:r>
                        <a:rPr lang="en-GB" sz="1400" dirty="0">
                          <a:effectLst/>
                          <a:latin typeface="Arial Narrow" panose="020B0606020202030204" pitchFamily="34" charset="0"/>
                        </a:rPr>
                        <a:t> </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50000"/>
                        </a:lnSpc>
                        <a:spcBef>
                          <a:spcPts val="0"/>
                        </a:spcBef>
                        <a:spcAft>
                          <a:spcPts val="0"/>
                        </a:spcAft>
                      </a:pPr>
                      <a:r>
                        <a:rPr lang="en-GB" sz="1400" b="1" dirty="0">
                          <a:solidFill>
                            <a:schemeClr val="bg1"/>
                          </a:solidFill>
                          <a:effectLst/>
                          <a:latin typeface="+mn-lt"/>
                        </a:rPr>
                        <a:t>Total NRF Parliamentary Grant </a:t>
                      </a:r>
                      <a:endParaRPr lang="en-US" sz="1400" b="1" dirty="0">
                        <a:solidFill>
                          <a:schemeClr val="bg1"/>
                        </a:solidFill>
                        <a:effectLst/>
                        <a:latin typeface="+mn-lt"/>
                        <a:ea typeface="Calibri" panose="020F0502020204030204" pitchFamily="34" charset="0"/>
                        <a:cs typeface="Times New Roman" panose="02020603050405020304" pitchFamily="18" charset="0"/>
                      </a:endParaRPr>
                    </a:p>
                  </a:txBody>
                  <a:tcPr marL="36195" marR="36195" marT="36195" marB="36195">
                    <a:solidFill>
                      <a:schemeClr val="accent1"/>
                    </a:solidFill>
                  </a:tcPr>
                </a:tc>
                <a:tc>
                  <a:txBody>
                    <a:bodyPr/>
                    <a:lstStyle/>
                    <a:p>
                      <a:pPr marL="0" marR="0" algn="r" defTabSz="914400" rtl="0" eaLnBrk="1" fontAlgn="b" latinLnBrk="0" hangingPunct="1">
                        <a:lnSpc>
                          <a:spcPct val="150000"/>
                        </a:lnSpc>
                        <a:spcBef>
                          <a:spcPts val="0"/>
                        </a:spcBef>
                        <a:spcAft>
                          <a:spcPts val="0"/>
                        </a:spcAft>
                      </a:pPr>
                      <a:r>
                        <a:rPr lang="en-ZA" sz="1400" b="1" kern="1200" dirty="0">
                          <a:solidFill>
                            <a:schemeClr val="bg1"/>
                          </a:solidFill>
                          <a:effectLst/>
                          <a:latin typeface="+mn-lt"/>
                          <a:ea typeface="+mn-ea"/>
                          <a:cs typeface="+mn-cs"/>
                        </a:rPr>
                        <a:t>943</a:t>
                      </a:r>
                      <a:r>
                        <a:rPr lang="en-ZA" sz="1400" b="1" kern="1200" baseline="0" dirty="0">
                          <a:solidFill>
                            <a:schemeClr val="bg1"/>
                          </a:solidFill>
                          <a:effectLst/>
                          <a:latin typeface="+mn-lt"/>
                          <a:ea typeface="+mn-ea"/>
                          <a:cs typeface="+mn-cs"/>
                        </a:rPr>
                        <a:t> </a:t>
                      </a:r>
                      <a:r>
                        <a:rPr lang="en-ZA" sz="1400" b="1" kern="1200" dirty="0">
                          <a:solidFill>
                            <a:schemeClr val="bg1"/>
                          </a:solidFill>
                          <a:effectLst/>
                          <a:latin typeface="+mn-lt"/>
                          <a:ea typeface="+mn-ea"/>
                          <a:cs typeface="+mn-cs"/>
                        </a:rPr>
                        <a:t>385</a:t>
                      </a:r>
                    </a:p>
                  </a:txBody>
                  <a:tcPr marL="0" marR="0" marT="0" marB="0" anchor="ctr">
                    <a:solidFill>
                      <a:schemeClr val="accent1"/>
                    </a:solidFill>
                  </a:tcPr>
                </a:tc>
                <a:tc>
                  <a:txBody>
                    <a:bodyPr/>
                    <a:lstStyle/>
                    <a:p>
                      <a:pPr marL="0" marR="0" algn="r" defTabSz="914400" rtl="0" eaLnBrk="1" fontAlgn="b" latinLnBrk="0" hangingPunct="1">
                        <a:lnSpc>
                          <a:spcPct val="150000"/>
                        </a:lnSpc>
                        <a:spcBef>
                          <a:spcPts val="0"/>
                        </a:spcBef>
                        <a:spcAft>
                          <a:spcPts val="0"/>
                        </a:spcAft>
                      </a:pPr>
                      <a:r>
                        <a:rPr lang="en-ZA" sz="1400" b="1" kern="1200" dirty="0">
                          <a:solidFill>
                            <a:schemeClr val="bg1"/>
                          </a:solidFill>
                          <a:effectLst/>
                          <a:latin typeface="+mn-lt"/>
                          <a:ea typeface="+mn-ea"/>
                          <a:cs typeface="+mn-cs"/>
                        </a:rPr>
                        <a:t>869</a:t>
                      </a:r>
                      <a:r>
                        <a:rPr lang="en-ZA" sz="1400" b="1" kern="1200" baseline="0" dirty="0">
                          <a:solidFill>
                            <a:schemeClr val="bg1"/>
                          </a:solidFill>
                          <a:effectLst/>
                          <a:latin typeface="+mn-lt"/>
                          <a:ea typeface="+mn-ea"/>
                          <a:cs typeface="+mn-cs"/>
                        </a:rPr>
                        <a:t> </a:t>
                      </a:r>
                      <a:r>
                        <a:rPr lang="en-ZA" sz="1400" b="1" kern="1200" dirty="0">
                          <a:solidFill>
                            <a:schemeClr val="bg1"/>
                          </a:solidFill>
                          <a:effectLst/>
                          <a:latin typeface="+mn-lt"/>
                          <a:ea typeface="+mn-ea"/>
                          <a:cs typeface="+mn-cs"/>
                        </a:rPr>
                        <a:t>487</a:t>
                      </a:r>
                    </a:p>
                  </a:txBody>
                  <a:tcPr marL="0" marR="0" marT="0" marB="0" anchor="ctr">
                    <a:solidFill>
                      <a:schemeClr val="accent1"/>
                    </a:solidFill>
                  </a:tcPr>
                </a:tc>
                <a:tc>
                  <a:txBody>
                    <a:bodyPr/>
                    <a:lstStyle/>
                    <a:p>
                      <a:pPr marL="0" marR="0" algn="r" defTabSz="914400" rtl="0" eaLnBrk="1" fontAlgn="b" latinLnBrk="0" hangingPunct="1">
                        <a:lnSpc>
                          <a:spcPct val="150000"/>
                        </a:lnSpc>
                        <a:spcBef>
                          <a:spcPts val="0"/>
                        </a:spcBef>
                        <a:spcAft>
                          <a:spcPts val="0"/>
                        </a:spcAft>
                      </a:pPr>
                      <a:r>
                        <a:rPr lang="en-ZA" sz="1400" b="1" kern="1200" dirty="0">
                          <a:solidFill>
                            <a:schemeClr val="bg1"/>
                          </a:solidFill>
                          <a:effectLst/>
                          <a:latin typeface="+mn-lt"/>
                          <a:ea typeface="+mn-ea"/>
                          <a:cs typeface="+mn-cs"/>
                        </a:rPr>
                        <a:t>962</a:t>
                      </a:r>
                      <a:r>
                        <a:rPr lang="en-ZA" sz="1400" b="1" kern="1200" baseline="0" dirty="0">
                          <a:solidFill>
                            <a:schemeClr val="bg1"/>
                          </a:solidFill>
                          <a:effectLst/>
                          <a:latin typeface="+mn-lt"/>
                          <a:ea typeface="+mn-ea"/>
                          <a:cs typeface="+mn-cs"/>
                        </a:rPr>
                        <a:t> </a:t>
                      </a:r>
                      <a:r>
                        <a:rPr lang="en-ZA" sz="1400" b="1" kern="1200" dirty="0">
                          <a:solidFill>
                            <a:schemeClr val="bg1"/>
                          </a:solidFill>
                          <a:effectLst/>
                          <a:latin typeface="+mn-lt"/>
                          <a:ea typeface="+mn-ea"/>
                          <a:cs typeface="+mn-cs"/>
                        </a:rPr>
                        <a:t>587</a:t>
                      </a:r>
                    </a:p>
                  </a:txBody>
                  <a:tcPr marL="0" marR="0" marT="0" marB="0" anchor="ctr">
                    <a:solidFill>
                      <a:schemeClr val="accent1"/>
                    </a:solidFill>
                  </a:tcPr>
                </a:tc>
                <a:tc>
                  <a:txBody>
                    <a:bodyPr/>
                    <a:lstStyle/>
                    <a:p>
                      <a:pPr marL="0" marR="0" algn="r" defTabSz="914400" rtl="0" eaLnBrk="1" fontAlgn="b" latinLnBrk="0" hangingPunct="1">
                        <a:lnSpc>
                          <a:spcPct val="150000"/>
                        </a:lnSpc>
                        <a:spcBef>
                          <a:spcPts val="0"/>
                        </a:spcBef>
                        <a:spcAft>
                          <a:spcPts val="0"/>
                        </a:spcAft>
                      </a:pPr>
                      <a:r>
                        <a:rPr lang="en-ZA" sz="1400" b="1" kern="1200" dirty="0">
                          <a:solidFill>
                            <a:schemeClr val="bg1"/>
                          </a:solidFill>
                          <a:effectLst/>
                          <a:latin typeface="+mn-lt"/>
                          <a:ea typeface="+mn-ea"/>
                          <a:cs typeface="+mn-cs"/>
                        </a:rPr>
                        <a:t>986</a:t>
                      </a:r>
                      <a:r>
                        <a:rPr lang="en-ZA" sz="1400" b="1" kern="1200" baseline="0" dirty="0">
                          <a:solidFill>
                            <a:schemeClr val="bg1"/>
                          </a:solidFill>
                          <a:effectLst/>
                          <a:latin typeface="+mn-lt"/>
                          <a:ea typeface="+mn-ea"/>
                          <a:cs typeface="+mn-cs"/>
                        </a:rPr>
                        <a:t> </a:t>
                      </a:r>
                      <a:r>
                        <a:rPr lang="en-ZA" sz="1400" b="1" kern="1200" dirty="0">
                          <a:solidFill>
                            <a:schemeClr val="bg1"/>
                          </a:solidFill>
                          <a:effectLst/>
                          <a:latin typeface="+mn-lt"/>
                          <a:ea typeface="+mn-ea"/>
                          <a:cs typeface="+mn-cs"/>
                        </a:rPr>
                        <a:t>202</a:t>
                      </a:r>
                    </a:p>
                  </a:txBody>
                  <a:tcPr marL="0" marR="0" marT="0" marB="0" anchor="ctr">
                    <a:solidFill>
                      <a:schemeClr val="accent1"/>
                    </a:solidFill>
                  </a:tcPr>
                </a:tc>
                <a:tc>
                  <a:txBody>
                    <a:bodyPr/>
                    <a:lstStyle/>
                    <a:p>
                      <a:pPr marL="0" marR="0" algn="r" defTabSz="914400" rtl="0" eaLnBrk="1" fontAlgn="b" latinLnBrk="0" hangingPunct="1">
                        <a:lnSpc>
                          <a:spcPct val="150000"/>
                        </a:lnSpc>
                        <a:spcBef>
                          <a:spcPts val="0"/>
                        </a:spcBef>
                        <a:spcAft>
                          <a:spcPts val="0"/>
                        </a:spcAft>
                      </a:pPr>
                      <a:r>
                        <a:rPr lang="en-ZA" sz="1400" b="1" kern="1200" dirty="0">
                          <a:solidFill>
                            <a:schemeClr val="bg1"/>
                          </a:solidFill>
                          <a:effectLst/>
                          <a:latin typeface="+mn-lt"/>
                          <a:ea typeface="+mn-ea"/>
                          <a:cs typeface="+mn-cs"/>
                        </a:rPr>
                        <a:t>989</a:t>
                      </a:r>
                      <a:r>
                        <a:rPr lang="en-ZA" sz="1400" b="1" kern="1200" baseline="0" dirty="0">
                          <a:solidFill>
                            <a:schemeClr val="bg1"/>
                          </a:solidFill>
                          <a:effectLst/>
                          <a:latin typeface="+mn-lt"/>
                          <a:ea typeface="+mn-ea"/>
                          <a:cs typeface="+mn-cs"/>
                        </a:rPr>
                        <a:t> </a:t>
                      </a:r>
                      <a:r>
                        <a:rPr lang="en-ZA" sz="1400" b="1" kern="1200" dirty="0">
                          <a:solidFill>
                            <a:schemeClr val="bg1"/>
                          </a:solidFill>
                          <a:effectLst/>
                          <a:latin typeface="+mn-lt"/>
                          <a:ea typeface="+mn-ea"/>
                          <a:cs typeface="+mn-cs"/>
                        </a:rPr>
                        <a:t>991</a:t>
                      </a:r>
                    </a:p>
                  </a:txBody>
                  <a:tcPr marL="0" marR="0" marT="0" marB="0" anchor="ctr">
                    <a:solidFill>
                      <a:schemeClr val="accent1"/>
                    </a:solidFill>
                  </a:tcPr>
                </a:tc>
                <a:extLst>
                  <a:ext uri="{0D108BD9-81ED-4DB2-BD59-A6C34878D82A}">
                    <a16:rowId xmlns:a16="http://schemas.microsoft.com/office/drawing/2014/main" xmlns="" val="10006"/>
                  </a:ext>
                </a:extLst>
              </a:tr>
              <a:tr h="476250">
                <a:tc>
                  <a:txBody>
                    <a:bodyPr/>
                    <a:lstStyle/>
                    <a:p>
                      <a:pPr marL="0" marR="0" algn="just">
                        <a:lnSpc>
                          <a:spcPct val="150000"/>
                        </a:lnSpc>
                        <a:spcBef>
                          <a:spcPts val="0"/>
                        </a:spcBef>
                        <a:spcAft>
                          <a:spcPts val="0"/>
                        </a:spcAft>
                      </a:pPr>
                      <a:r>
                        <a:rPr lang="en-GB" sz="1400" dirty="0">
                          <a:effectLst/>
                          <a:latin typeface="Arial Narrow" panose="020B0606020202030204" pitchFamily="34" charset="0"/>
                        </a:rPr>
                        <a:t> </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nchor="ctr">
                    <a:solidFill>
                      <a:schemeClr val="bg1">
                        <a:lumMod val="95000"/>
                      </a:schemeClr>
                    </a:solidFill>
                  </a:tcPr>
                </a:tc>
                <a:tc>
                  <a:txBody>
                    <a:bodyPr/>
                    <a:lstStyle/>
                    <a:p>
                      <a:pPr marL="0" marR="0" algn="just">
                        <a:lnSpc>
                          <a:spcPct val="150000"/>
                        </a:lnSpc>
                        <a:spcBef>
                          <a:spcPts val="0"/>
                        </a:spcBef>
                        <a:spcAft>
                          <a:spcPts val="0"/>
                        </a:spcAft>
                      </a:pPr>
                      <a:r>
                        <a:rPr lang="en-GB" sz="1400" b="1" dirty="0">
                          <a:effectLst/>
                          <a:latin typeface="+mn-lt"/>
                        </a:rPr>
                        <a:t>Year-on-year baseline movement</a:t>
                      </a:r>
                      <a:endParaRPr lang="en-US" sz="1400" b="1" dirty="0">
                        <a:effectLst/>
                        <a:latin typeface="+mn-lt"/>
                        <a:ea typeface="Calibri" panose="020F0502020204030204" pitchFamily="34" charset="0"/>
                        <a:cs typeface="Times New Roman" panose="02020603050405020304" pitchFamily="18" charset="0"/>
                      </a:endParaRPr>
                    </a:p>
                  </a:txBody>
                  <a:tcPr marL="36195" marR="36195" marT="36195" marB="36195">
                    <a:solidFill>
                      <a:schemeClr val="bg1">
                        <a:lumMod val="95000"/>
                      </a:schemeClr>
                    </a:solidFill>
                  </a:tcPr>
                </a:tc>
                <a:tc>
                  <a:txBody>
                    <a:bodyPr/>
                    <a:lstStyle/>
                    <a:p>
                      <a:pPr marL="0" marR="0" algn="r">
                        <a:lnSpc>
                          <a:spcPct val="150000"/>
                        </a:lnSpc>
                        <a:spcBef>
                          <a:spcPts val="0"/>
                        </a:spcBef>
                        <a:spcAft>
                          <a:spcPts val="0"/>
                        </a:spcAft>
                      </a:pPr>
                      <a:r>
                        <a:rPr lang="en-ZA" sz="1400" dirty="0">
                          <a:effectLst/>
                          <a:latin typeface="+mn-lt"/>
                        </a:rPr>
                        <a:t>4,3%</a:t>
                      </a:r>
                      <a:endParaRPr lang="en-US" sz="1400" dirty="0">
                        <a:effectLst/>
                        <a:latin typeface="+mn-lt"/>
                        <a:ea typeface="Calibri" panose="020F0502020204030204" pitchFamily="34" charset="0"/>
                        <a:cs typeface="Times New Roman" panose="02020603050405020304" pitchFamily="18" charset="0"/>
                      </a:endParaRPr>
                    </a:p>
                  </a:txBody>
                  <a:tcPr marL="36195" marR="36195" marT="36195" marB="36195" anchor="ctr">
                    <a:solidFill>
                      <a:schemeClr val="bg1">
                        <a:lumMod val="95000"/>
                      </a:schemeClr>
                    </a:solidFill>
                  </a:tcPr>
                </a:tc>
                <a:tc>
                  <a:txBody>
                    <a:bodyPr/>
                    <a:lstStyle/>
                    <a:p>
                      <a:pPr marL="0" marR="0" algn="r">
                        <a:lnSpc>
                          <a:spcPct val="150000"/>
                        </a:lnSpc>
                        <a:spcBef>
                          <a:spcPts val="0"/>
                        </a:spcBef>
                        <a:spcAft>
                          <a:spcPts val="0"/>
                        </a:spcAft>
                      </a:pPr>
                      <a:r>
                        <a:rPr lang="en-ZA" sz="1400" dirty="0">
                          <a:effectLst/>
                          <a:latin typeface="+mn-lt"/>
                        </a:rPr>
                        <a:t>-7,8%</a:t>
                      </a:r>
                      <a:endParaRPr lang="en-US" sz="1400" dirty="0">
                        <a:effectLst/>
                        <a:latin typeface="+mn-lt"/>
                        <a:ea typeface="Calibri" panose="020F0502020204030204" pitchFamily="34" charset="0"/>
                        <a:cs typeface="Times New Roman" panose="02020603050405020304" pitchFamily="18" charset="0"/>
                      </a:endParaRPr>
                    </a:p>
                  </a:txBody>
                  <a:tcPr marL="36195" marR="36195" marT="36195" marB="36195" anchor="ctr">
                    <a:solidFill>
                      <a:schemeClr val="bg1">
                        <a:lumMod val="95000"/>
                      </a:schemeClr>
                    </a:solidFill>
                  </a:tcPr>
                </a:tc>
                <a:tc>
                  <a:txBody>
                    <a:bodyPr/>
                    <a:lstStyle/>
                    <a:p>
                      <a:pPr marL="0" marR="0" algn="r">
                        <a:lnSpc>
                          <a:spcPct val="150000"/>
                        </a:lnSpc>
                        <a:spcBef>
                          <a:spcPts val="0"/>
                        </a:spcBef>
                        <a:spcAft>
                          <a:spcPts val="0"/>
                        </a:spcAft>
                      </a:pPr>
                      <a:r>
                        <a:rPr lang="en-ZA" sz="1400" dirty="0">
                          <a:effectLst/>
                          <a:latin typeface="+mn-lt"/>
                        </a:rPr>
                        <a:t>10,7%</a:t>
                      </a:r>
                      <a:endParaRPr lang="en-US" sz="1400" dirty="0">
                        <a:effectLst/>
                        <a:latin typeface="+mn-lt"/>
                        <a:ea typeface="Calibri" panose="020F0502020204030204" pitchFamily="34" charset="0"/>
                        <a:cs typeface="Times New Roman" panose="02020603050405020304" pitchFamily="18" charset="0"/>
                      </a:endParaRPr>
                    </a:p>
                  </a:txBody>
                  <a:tcPr marL="36195" marR="36195" marT="36195" marB="36195" anchor="ctr">
                    <a:solidFill>
                      <a:schemeClr val="bg1">
                        <a:lumMod val="95000"/>
                      </a:schemeClr>
                    </a:solidFill>
                  </a:tcPr>
                </a:tc>
                <a:tc>
                  <a:txBody>
                    <a:bodyPr/>
                    <a:lstStyle/>
                    <a:p>
                      <a:pPr marL="0" marR="0" algn="r">
                        <a:lnSpc>
                          <a:spcPct val="150000"/>
                        </a:lnSpc>
                        <a:spcBef>
                          <a:spcPts val="0"/>
                        </a:spcBef>
                        <a:spcAft>
                          <a:spcPts val="0"/>
                        </a:spcAft>
                      </a:pPr>
                      <a:r>
                        <a:rPr lang="en-ZA" sz="1400" dirty="0">
                          <a:effectLst/>
                          <a:latin typeface="+mn-lt"/>
                        </a:rPr>
                        <a:t>  2,5%</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solidFill>
                      <a:schemeClr val="bg1">
                        <a:lumMod val="95000"/>
                      </a:schemeClr>
                    </a:solidFill>
                  </a:tcPr>
                </a:tc>
                <a:tc>
                  <a:txBody>
                    <a:bodyPr/>
                    <a:lstStyle/>
                    <a:p>
                      <a:pPr marL="0" marR="0" algn="r">
                        <a:lnSpc>
                          <a:spcPct val="150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0,4%</a:t>
                      </a:r>
                    </a:p>
                  </a:txBody>
                  <a:tcPr marL="0" marR="0" marT="0" marB="0" anchor="ctr">
                    <a:solidFill>
                      <a:schemeClr val="bg1">
                        <a:lumMod val="95000"/>
                      </a:schemeClr>
                    </a:solidFill>
                  </a:tcPr>
                </a:tc>
                <a:extLst>
                  <a:ext uri="{0D108BD9-81ED-4DB2-BD59-A6C34878D82A}">
                    <a16:rowId xmlns:a16="http://schemas.microsoft.com/office/drawing/2014/main" xmlns="" val="10007"/>
                  </a:ext>
                </a:extLst>
              </a:tr>
            </a:tbl>
          </a:graphicData>
        </a:graphic>
      </p:graphicFrame>
      <p:sp>
        <p:nvSpPr>
          <p:cNvPr id="5" name="Rectangle 4"/>
          <p:cNvSpPr/>
          <p:nvPr/>
        </p:nvSpPr>
        <p:spPr>
          <a:xfrm>
            <a:off x="506238" y="5381404"/>
            <a:ext cx="8388790" cy="4865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1"/>
              </a:buClr>
            </a:pPr>
            <a:r>
              <a:rPr lang="en-US" b="1" i="1" dirty="0">
                <a:solidFill>
                  <a:prstClr val="black"/>
                </a:solidFill>
                <a:cs typeface="Arial" panose="020B0604020202020204" pitchFamily="34" charset="0"/>
              </a:rPr>
              <a:t>* Includes the ERP and contingency funding in the event of budget cuts</a:t>
            </a:r>
            <a:r>
              <a:rPr lang="en-US" b="1" dirty="0">
                <a:solidFill>
                  <a:prstClr val="black"/>
                </a:solidFill>
                <a:cs typeface="Arial" panose="020B0604020202020204" pitchFamily="34" charset="0"/>
              </a:rPr>
              <a:t>.  </a:t>
            </a:r>
          </a:p>
        </p:txBody>
      </p:sp>
    </p:spTree>
    <p:extLst>
      <p:ext uri="{BB962C8B-B14F-4D97-AF65-F5344CB8AC3E}">
        <p14:creationId xmlns:p14="http://schemas.microsoft.com/office/powerpoint/2010/main" xmlns="" val="398238440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066800" y="152401"/>
            <a:ext cx="4800600" cy="5766493"/>
          </a:xfrm>
          <a:prstGeom prst="rect">
            <a:avLst/>
          </a:prstGeom>
        </p:spPr>
      </p:pic>
      <p:sp>
        <p:nvSpPr>
          <p:cNvPr id="5" name="TextBox 4"/>
          <p:cNvSpPr txBox="1"/>
          <p:nvPr/>
        </p:nvSpPr>
        <p:spPr>
          <a:xfrm>
            <a:off x="2678641" y="2205134"/>
            <a:ext cx="2667000" cy="1951496"/>
          </a:xfrm>
          <a:prstGeom prst="rect">
            <a:avLst/>
          </a:prstGeom>
          <a:noFill/>
        </p:spPr>
        <p:txBody>
          <a:bodyPr wrap="square" rtlCol="0">
            <a:spAutoFit/>
          </a:bodyPr>
          <a:lstStyle/>
          <a:p>
            <a:pPr algn="ctr">
              <a:lnSpc>
                <a:spcPct val="150000"/>
              </a:lnSpc>
            </a:pPr>
            <a:r>
              <a:rPr lang="en-ZA" sz="2800" b="1" dirty="0">
                <a:solidFill>
                  <a:schemeClr val="accent1"/>
                </a:solidFill>
              </a:rPr>
              <a:t>Implementing </a:t>
            </a:r>
            <a:r>
              <a:rPr lang="en-ZA" sz="2800" b="1" i="1" dirty="0">
                <a:solidFill>
                  <a:schemeClr val="accent1"/>
                </a:solidFill>
              </a:rPr>
              <a:t>NRF Strategy </a:t>
            </a:r>
          </a:p>
          <a:p>
            <a:pPr algn="ctr">
              <a:lnSpc>
                <a:spcPct val="150000"/>
              </a:lnSpc>
            </a:pPr>
            <a:r>
              <a:rPr lang="en-ZA" sz="2800" b="1" i="1" dirty="0">
                <a:solidFill>
                  <a:schemeClr val="accent1"/>
                </a:solidFill>
              </a:rPr>
              <a:t>2025</a:t>
            </a:r>
          </a:p>
        </p:txBody>
      </p:sp>
      <p:sp>
        <p:nvSpPr>
          <p:cNvPr id="3" name="Slide Number Placeholder 2"/>
          <p:cNvSpPr>
            <a:spLocks noGrp="1"/>
          </p:cNvSpPr>
          <p:nvPr>
            <p:ph type="sldNum" sz="quarter" idx="12"/>
          </p:nvPr>
        </p:nvSpPr>
        <p:spPr/>
        <p:txBody>
          <a:bodyPr/>
          <a:lstStyle/>
          <a:p>
            <a:fld id="{A8380127-2E4F-4720-A546-49D7111EBC0C}" type="slidenum">
              <a:rPr lang="en-US" smtClean="0"/>
              <a:pPr/>
              <a:t>3</a:t>
            </a:fld>
            <a:endParaRPr lang="en-US" dirty="0"/>
          </a:p>
        </p:txBody>
      </p:sp>
      <p:sp>
        <p:nvSpPr>
          <p:cNvPr id="7" name="TextBox 6"/>
          <p:cNvSpPr txBox="1"/>
          <p:nvPr/>
        </p:nvSpPr>
        <p:spPr>
          <a:xfrm>
            <a:off x="6254496" y="1618488"/>
            <a:ext cx="2688336" cy="400110"/>
          </a:xfrm>
          <a:prstGeom prst="rect">
            <a:avLst/>
          </a:prstGeom>
          <a:noFill/>
        </p:spPr>
        <p:txBody>
          <a:bodyPr wrap="square" rtlCol="0">
            <a:spAutoFit/>
          </a:bodyPr>
          <a:lstStyle/>
          <a:p>
            <a:r>
              <a:rPr lang="en-US" sz="2000" b="1" dirty="0">
                <a:solidFill>
                  <a:schemeClr val="accent1"/>
                </a:solidFill>
              </a:rPr>
              <a:t>Outcomes </a:t>
            </a:r>
            <a:endParaRPr lang="en-ZA" sz="2000" b="1" dirty="0">
              <a:solidFill>
                <a:schemeClr val="accent1"/>
              </a:solidFill>
            </a:endParaRPr>
          </a:p>
        </p:txBody>
      </p:sp>
      <p:sp>
        <p:nvSpPr>
          <p:cNvPr id="10" name="TextBox 9"/>
          <p:cNvSpPr txBox="1"/>
          <p:nvPr/>
        </p:nvSpPr>
        <p:spPr>
          <a:xfrm>
            <a:off x="6254496" y="2724350"/>
            <a:ext cx="2359152" cy="707886"/>
          </a:xfrm>
          <a:prstGeom prst="rect">
            <a:avLst/>
          </a:prstGeom>
          <a:noFill/>
        </p:spPr>
        <p:txBody>
          <a:bodyPr wrap="square" rtlCol="0">
            <a:spAutoFit/>
          </a:bodyPr>
          <a:lstStyle/>
          <a:p>
            <a:r>
              <a:rPr lang="en-US" sz="2000" b="1" dirty="0">
                <a:solidFill>
                  <a:schemeClr val="accent1"/>
                </a:solidFill>
              </a:rPr>
              <a:t>Numerical Targets</a:t>
            </a:r>
            <a:endParaRPr lang="en-ZA" sz="2000" b="1" dirty="0">
              <a:solidFill>
                <a:schemeClr val="accent1"/>
              </a:solidFill>
            </a:endParaRPr>
          </a:p>
        </p:txBody>
      </p:sp>
      <p:sp>
        <p:nvSpPr>
          <p:cNvPr id="11" name="TextBox 10"/>
          <p:cNvSpPr txBox="1"/>
          <p:nvPr/>
        </p:nvSpPr>
        <p:spPr>
          <a:xfrm>
            <a:off x="6254496" y="3986153"/>
            <a:ext cx="2688336" cy="400110"/>
          </a:xfrm>
          <a:prstGeom prst="rect">
            <a:avLst/>
          </a:prstGeom>
          <a:noFill/>
        </p:spPr>
        <p:txBody>
          <a:bodyPr wrap="square" rtlCol="0">
            <a:spAutoFit/>
          </a:bodyPr>
          <a:lstStyle/>
          <a:p>
            <a:r>
              <a:rPr lang="en-US" sz="2000" b="1" dirty="0">
                <a:solidFill>
                  <a:schemeClr val="accent1"/>
                </a:solidFill>
              </a:rPr>
              <a:t>Interventions</a:t>
            </a:r>
            <a:endParaRPr lang="en-ZA" sz="2000" b="1" dirty="0">
              <a:solidFill>
                <a:schemeClr val="accent1"/>
              </a:solidFill>
            </a:endParaRPr>
          </a:p>
        </p:txBody>
      </p:sp>
    </p:spTree>
    <p:extLst>
      <p:ext uri="{BB962C8B-B14F-4D97-AF65-F5344CB8AC3E}">
        <p14:creationId xmlns:p14="http://schemas.microsoft.com/office/powerpoint/2010/main" xmlns="" val="687674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55" y="0"/>
            <a:ext cx="9693318" cy="1173480"/>
          </a:xfrm>
        </p:spPr>
        <p:txBody>
          <a:bodyPr vert="horz" lIns="91440" tIns="45720" rIns="91440" bIns="45720" rtlCol="0" anchor="ctr">
            <a:normAutofit/>
          </a:bodyPr>
          <a:lstStyle/>
          <a:p>
            <a:pPr algn="ctr"/>
            <a:r>
              <a:rPr lang="en-US" sz="3000" dirty="0">
                <a:latin typeface="+mj-lt"/>
                <a:cs typeface="+mj-cs"/>
              </a:rPr>
              <a:t>Internationalisation and Partnerships</a:t>
            </a:r>
            <a:endParaRPr lang="en-ZA" sz="3000" dirty="0">
              <a:latin typeface="+mj-lt"/>
              <a:cs typeface="+mj-cs"/>
            </a:endParaRPr>
          </a:p>
        </p:txBody>
      </p:sp>
      <p:sp>
        <p:nvSpPr>
          <p:cNvPr id="3" name="Content Placeholder 2"/>
          <p:cNvSpPr>
            <a:spLocks noGrp="1"/>
          </p:cNvSpPr>
          <p:nvPr>
            <p:ph idx="1"/>
          </p:nvPr>
        </p:nvSpPr>
        <p:spPr>
          <a:xfrm>
            <a:off x="600075" y="1036319"/>
            <a:ext cx="8892540" cy="4631817"/>
          </a:xfrm>
        </p:spPr>
        <p:txBody>
          <a:bodyPr>
            <a:noAutofit/>
          </a:bodyPr>
          <a:lstStyle/>
          <a:p>
            <a:pPr>
              <a:lnSpc>
                <a:spcPct val="150000"/>
              </a:lnSpc>
              <a:buFont typeface="Arial" panose="020B0604020202020204" pitchFamily="34" charset="0"/>
              <a:buChar char="•"/>
            </a:pPr>
            <a:r>
              <a:rPr lang="en-US" sz="2000" dirty="0">
                <a:solidFill>
                  <a:schemeClr val="tx1"/>
                </a:solidFill>
                <a:latin typeface="+mn-lt"/>
              </a:rPr>
              <a:t>COVID-19 Africa Rapid Grant fund was launched in May 2020 for two-year grants in 17 countries supported by a number of international funders.</a:t>
            </a:r>
          </a:p>
          <a:p>
            <a:pPr>
              <a:lnSpc>
                <a:spcPct val="150000"/>
              </a:lnSpc>
              <a:buFont typeface="Arial" panose="020B0604020202020204" pitchFamily="34" charset="0"/>
              <a:buChar char="•"/>
            </a:pPr>
            <a:r>
              <a:rPr lang="en-US" sz="2000" dirty="0">
                <a:solidFill>
                  <a:schemeClr val="tx1"/>
                </a:solidFill>
                <a:latin typeface="+mn-lt"/>
              </a:rPr>
              <a:t>Additional international grants through Africa partnerships and initiatives like the Belmont Forum’s Collaborative Research Actions (CRAs), Future Earth initiatives, etc. will also be supported.</a:t>
            </a:r>
          </a:p>
          <a:p>
            <a:pPr>
              <a:lnSpc>
                <a:spcPct val="150000"/>
              </a:lnSpc>
              <a:buFont typeface="Arial" panose="020B0604020202020204" pitchFamily="34" charset="0"/>
              <a:buChar char="•"/>
            </a:pPr>
            <a:r>
              <a:rPr lang="en-US" sz="2000" dirty="0">
                <a:solidFill>
                  <a:schemeClr val="tx1"/>
                </a:solidFill>
                <a:latin typeface="+mn-lt"/>
              </a:rPr>
              <a:t>A partnership between the Government Technical Advisory Committee (GTAC), the DPME and the NRF has been formalised to develop the report, assessing the effectiveness of interventions adopted by SA to combat the spread and socio-economic impact of the pandemic.</a:t>
            </a:r>
            <a:endParaRPr lang="en-ZA" sz="2000" dirty="0">
              <a:solidFill>
                <a:schemeClr val="tx1"/>
              </a:solidFill>
              <a:latin typeface="+mn-lt"/>
            </a:endParaRPr>
          </a:p>
        </p:txBody>
      </p:sp>
      <p:sp>
        <p:nvSpPr>
          <p:cNvPr id="4" name="Slide Number Placeholder 3"/>
          <p:cNvSpPr>
            <a:spLocks noGrp="1"/>
          </p:cNvSpPr>
          <p:nvPr>
            <p:ph type="sldNum" sz="quarter" idx="12"/>
          </p:nvPr>
        </p:nvSpPr>
        <p:spPr>
          <a:xfrm>
            <a:off x="7582322" y="5668688"/>
            <a:ext cx="2254251" cy="268818"/>
          </a:xfrm>
        </p:spPr>
        <p:txBody>
          <a:bodyPr/>
          <a:lstStyle/>
          <a:p>
            <a:r>
              <a:rPr lang="en-US" dirty="0"/>
              <a:t>27</a:t>
            </a:r>
          </a:p>
        </p:txBody>
      </p:sp>
    </p:spTree>
    <p:extLst>
      <p:ext uri="{BB962C8B-B14F-4D97-AF65-F5344CB8AC3E}">
        <p14:creationId xmlns:p14="http://schemas.microsoft.com/office/powerpoint/2010/main" xmlns="" val="195099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9906000" cy="612648"/>
          </a:xfrm>
        </p:spPr>
        <p:txBody>
          <a:bodyPr vert="horz" lIns="91440" tIns="45720" rIns="91440" bIns="45720" rtlCol="0" anchor="ctr">
            <a:normAutofit/>
          </a:bodyPr>
          <a:lstStyle/>
          <a:p>
            <a:pPr algn="ctr"/>
            <a:r>
              <a:rPr lang="en-US" sz="3000" dirty="0">
                <a:latin typeface="+mj-lt"/>
                <a:cs typeface="+mj-cs"/>
              </a:rPr>
              <a:t>Internationalisation and Partnerships</a:t>
            </a:r>
            <a:endParaRPr lang="en-ZA" sz="3000" dirty="0">
              <a:latin typeface="+mj-lt"/>
              <a:cs typeface="+mj-cs"/>
            </a:endParaRPr>
          </a:p>
        </p:txBody>
      </p:sp>
      <p:sp>
        <p:nvSpPr>
          <p:cNvPr id="5" name="Subtitle 4"/>
          <p:cNvSpPr>
            <a:spLocks noGrp="1"/>
          </p:cNvSpPr>
          <p:nvPr>
            <p:ph type="subTitle" idx="1"/>
          </p:nvPr>
        </p:nvSpPr>
        <p:spPr>
          <a:xfrm>
            <a:off x="165101" y="560954"/>
            <a:ext cx="9575800" cy="355600"/>
          </a:xfrm>
        </p:spPr>
        <p:txBody>
          <a:bodyPr>
            <a:noAutofit/>
          </a:bodyPr>
          <a:lstStyle/>
          <a:p>
            <a:pPr algn="ctr"/>
            <a:r>
              <a:rPr lang="en-US" sz="2000" dirty="0">
                <a:solidFill>
                  <a:srgbClr val="FF0000"/>
                </a:solidFill>
              </a:rPr>
              <a:t>S</a:t>
            </a:r>
            <a:r>
              <a:rPr lang="en-ZA" sz="2000" dirty="0">
                <a:solidFill>
                  <a:srgbClr val="FF0000"/>
                </a:solidFill>
              </a:rPr>
              <a:t>A-BRICS Research Collaboration </a:t>
            </a:r>
          </a:p>
          <a:p>
            <a:endParaRPr lang="en-ZA" sz="2000" dirty="0">
              <a:solidFill>
                <a:schemeClr val="accent5"/>
              </a:solidFill>
            </a:endParaRPr>
          </a:p>
        </p:txBody>
      </p:sp>
      <p:sp>
        <p:nvSpPr>
          <p:cNvPr id="4" name="Slide Number Placeholder 3"/>
          <p:cNvSpPr>
            <a:spLocks noGrp="1"/>
          </p:cNvSpPr>
          <p:nvPr>
            <p:ph type="sldNum" sz="quarter" idx="12"/>
          </p:nvPr>
        </p:nvSpPr>
        <p:spPr/>
        <p:txBody>
          <a:bodyPr/>
          <a:lstStyle/>
          <a:p>
            <a:r>
              <a:rPr lang="en-US" dirty="0"/>
              <a:t>27</a:t>
            </a:r>
          </a:p>
        </p:txBody>
      </p:sp>
      <p:sp>
        <p:nvSpPr>
          <p:cNvPr id="6" name="Text Placeholder 5"/>
          <p:cNvSpPr>
            <a:spLocks noGrp="1"/>
          </p:cNvSpPr>
          <p:nvPr>
            <p:ph type="body" sz="quarter" idx="13"/>
          </p:nvPr>
        </p:nvSpPr>
        <p:spPr>
          <a:xfrm>
            <a:off x="165102" y="1000773"/>
            <a:ext cx="9575799" cy="5008445"/>
          </a:xfrm>
        </p:spPr>
        <p:txBody>
          <a:bodyPr>
            <a:normAutofit lnSpcReduction="10000"/>
          </a:bodyPr>
          <a:lstStyle/>
          <a:p>
            <a:pPr marL="342900" indent="-342900">
              <a:lnSpc>
                <a:spcPct val="150000"/>
              </a:lnSpc>
              <a:buFont typeface="Arial" panose="020B0604020202020204" pitchFamily="34" charset="0"/>
              <a:buChar char="•"/>
            </a:pPr>
            <a:r>
              <a:rPr lang="en-US" sz="2000" dirty="0">
                <a:solidFill>
                  <a:schemeClr val="tx1"/>
                </a:solidFill>
                <a:latin typeface="+mn-lt"/>
              </a:rPr>
              <a:t>For the past 5-years the NRF has been participating in the BRICS STI Framework Programme (BRICS STI-PF) and is party to the annual joint multilateral calls for research proposals. </a:t>
            </a:r>
          </a:p>
          <a:p>
            <a:pPr marL="342900" indent="-342900">
              <a:lnSpc>
                <a:spcPct val="150000"/>
              </a:lnSpc>
              <a:buFont typeface="Arial" panose="020B0604020202020204" pitchFamily="34" charset="0"/>
              <a:buChar char="•"/>
            </a:pPr>
            <a:r>
              <a:rPr lang="en-US" sz="2000" dirty="0">
                <a:solidFill>
                  <a:schemeClr val="tx1"/>
                </a:solidFill>
                <a:latin typeface="+mn-lt"/>
              </a:rPr>
              <a:t>A total of 93 joint projects, of which 31 for NRF have been supported through this partnership. </a:t>
            </a:r>
          </a:p>
          <a:p>
            <a:pPr marL="342900" indent="-342900">
              <a:lnSpc>
                <a:spcPct val="150000"/>
              </a:lnSpc>
              <a:buFont typeface="Arial" panose="020B0604020202020204" pitchFamily="34" charset="0"/>
              <a:buChar char="•"/>
            </a:pPr>
            <a:r>
              <a:rPr lang="en-US" sz="2000" dirty="0">
                <a:solidFill>
                  <a:schemeClr val="tx1"/>
                </a:solidFill>
              </a:rPr>
              <a:t>A BRICS call focusing on health, in particular the COVID-19 pandemic, was launched in 2020 to support joint projects starting from 2021 – 2023.</a:t>
            </a:r>
          </a:p>
          <a:p>
            <a:pPr marL="342900" indent="-342900">
              <a:lnSpc>
                <a:spcPct val="150000"/>
              </a:lnSpc>
              <a:buFont typeface="Arial" panose="020B0604020202020204" pitchFamily="34" charset="0"/>
              <a:buChar char="•"/>
            </a:pPr>
            <a:r>
              <a:rPr lang="en-ZA" sz="2000" dirty="0">
                <a:solidFill>
                  <a:schemeClr val="tx1"/>
                </a:solidFill>
              </a:rPr>
              <a:t>In order to strengthen this research collaboration, during 2021-2025 all BRICS countries have approved the second Phase of the BRICS STI Framework Programme. </a:t>
            </a:r>
            <a:endParaRPr lang="en-US" sz="2000" dirty="0">
              <a:solidFill>
                <a:schemeClr val="tx1"/>
              </a:solidFill>
            </a:endParaRPr>
          </a:p>
        </p:txBody>
      </p:sp>
    </p:spTree>
    <p:extLst>
      <p:ext uri="{BB962C8B-B14F-4D97-AF65-F5344CB8AC3E}">
        <p14:creationId xmlns:p14="http://schemas.microsoft.com/office/powerpoint/2010/main" xmlns="" val="3212325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81444"/>
            <a:ext cx="9836572" cy="735542"/>
          </a:xfrm>
        </p:spPr>
        <p:txBody>
          <a:bodyPr vert="horz" lIns="91440" tIns="45720" rIns="91440" bIns="45720" rtlCol="0" anchor="ctr">
            <a:normAutofit/>
          </a:bodyPr>
          <a:lstStyle/>
          <a:p>
            <a:pPr algn="ctr"/>
            <a:r>
              <a:rPr lang="en-US" sz="3000" dirty="0">
                <a:latin typeface="+mj-lt"/>
                <a:cs typeface="+mj-cs"/>
              </a:rPr>
              <a:t>Emerging Priorities</a:t>
            </a:r>
            <a:endParaRPr lang="en-ZA" sz="3000" dirty="0">
              <a:latin typeface="+mj-lt"/>
              <a:cs typeface="+mj-cs"/>
            </a:endParaRPr>
          </a:p>
        </p:txBody>
      </p:sp>
      <p:sp>
        <p:nvSpPr>
          <p:cNvPr id="3" name="Content Placeholder 2"/>
          <p:cNvSpPr>
            <a:spLocks noGrp="1"/>
          </p:cNvSpPr>
          <p:nvPr>
            <p:ph idx="1"/>
          </p:nvPr>
        </p:nvSpPr>
        <p:spPr>
          <a:xfrm>
            <a:off x="543859" y="1016986"/>
            <a:ext cx="8904942" cy="5201414"/>
          </a:xfrm>
        </p:spPr>
        <p:txBody>
          <a:bodyPr>
            <a:noAutofit/>
          </a:bodyPr>
          <a:lstStyle/>
          <a:p>
            <a:pPr>
              <a:lnSpc>
                <a:spcPct val="150000"/>
              </a:lnSpc>
              <a:buFont typeface="Arial" panose="020B0604020202020204" pitchFamily="34" charset="0"/>
              <a:buChar char="•"/>
            </a:pPr>
            <a:r>
              <a:rPr lang="en-US" sz="1600" dirty="0">
                <a:solidFill>
                  <a:schemeClr val="tx1"/>
                </a:solidFill>
              </a:rPr>
              <a:t>NRF contributes to the </a:t>
            </a:r>
            <a:r>
              <a:rPr lang="en-US" sz="1600" b="1" dirty="0">
                <a:solidFill>
                  <a:schemeClr val="tx1"/>
                </a:solidFill>
              </a:rPr>
              <a:t>Economic Reconstruction and Recovery Plan </a:t>
            </a:r>
            <a:r>
              <a:rPr lang="en-US" sz="1600" dirty="0">
                <a:solidFill>
                  <a:schemeClr val="tx1"/>
                </a:solidFill>
              </a:rPr>
              <a:t>through the funding of research directed at solving some the grand challenges like pandemics (e.g., HIV/AIDS and COVID-19), Climate Change, Marine Research, and contributing to  job creation through its research infrastructure built programme.</a:t>
            </a:r>
          </a:p>
          <a:p>
            <a:pPr>
              <a:lnSpc>
                <a:spcPct val="150000"/>
              </a:lnSpc>
              <a:buFont typeface="Arial" panose="020B0604020202020204" pitchFamily="34" charset="0"/>
              <a:buChar char="•"/>
            </a:pPr>
            <a:r>
              <a:rPr lang="en-US" sz="1600" dirty="0">
                <a:solidFill>
                  <a:schemeClr val="tx1"/>
                </a:solidFill>
              </a:rPr>
              <a:t>NRF will conduct a feasibility study for establishing a </a:t>
            </a:r>
            <a:r>
              <a:rPr lang="en-US" sz="1600" b="1" dirty="0">
                <a:solidFill>
                  <a:schemeClr val="tx1"/>
                </a:solidFill>
              </a:rPr>
              <a:t>South African Centre for the Study of Pandemics (SACSoP) . </a:t>
            </a:r>
            <a:r>
              <a:rPr lang="en-US" sz="1600" dirty="0">
                <a:solidFill>
                  <a:schemeClr val="tx1"/>
                </a:solidFill>
              </a:rPr>
              <a:t>The NRF anticipates that the SACSoP will be a multi-disciplinary virtual centre, akin to the DSI-NRF Centres of Excellence (CoEs).</a:t>
            </a:r>
          </a:p>
          <a:p>
            <a:pPr>
              <a:lnSpc>
                <a:spcPct val="150000"/>
              </a:lnSpc>
              <a:buFont typeface="Arial" panose="020B0604020202020204" pitchFamily="34" charset="0"/>
              <a:buChar char="•"/>
            </a:pPr>
            <a:r>
              <a:rPr lang="en-US" sz="1600" dirty="0">
                <a:solidFill>
                  <a:schemeClr val="tx1"/>
                </a:solidFill>
              </a:rPr>
              <a:t>Some specifics which the NRF will explore include the following:</a:t>
            </a:r>
          </a:p>
          <a:p>
            <a:pPr lvl="1">
              <a:lnSpc>
                <a:spcPct val="150000"/>
              </a:lnSpc>
              <a:buFont typeface="Wingdings" panose="05000000000000000000" pitchFamily="2" charset="2"/>
              <a:buChar char="Ø"/>
            </a:pPr>
            <a:r>
              <a:rPr lang="en-US" sz="1600" dirty="0">
                <a:solidFill>
                  <a:schemeClr val="tx1"/>
                </a:solidFill>
              </a:rPr>
              <a:t>Ensure the COVID-19 recovery is informed by the best available research; </a:t>
            </a:r>
          </a:p>
          <a:p>
            <a:pPr lvl="1">
              <a:lnSpc>
                <a:spcPct val="150000"/>
              </a:lnSpc>
              <a:buFont typeface="Wingdings" panose="05000000000000000000" pitchFamily="2" charset="2"/>
              <a:buChar char="Ø"/>
            </a:pPr>
            <a:r>
              <a:rPr lang="en-US" sz="1600" dirty="0">
                <a:solidFill>
                  <a:schemeClr val="tx1"/>
                </a:solidFill>
              </a:rPr>
              <a:t>Investigate the creation of a data platform for seamless sharing of research data.</a:t>
            </a:r>
          </a:p>
          <a:p>
            <a:pPr lvl="1">
              <a:lnSpc>
                <a:spcPct val="150000"/>
              </a:lnSpc>
              <a:buFont typeface="Wingdings" panose="05000000000000000000" pitchFamily="2" charset="2"/>
              <a:buChar char="Ø"/>
            </a:pPr>
            <a:r>
              <a:rPr lang="en-US" sz="1600" dirty="0">
                <a:solidFill>
                  <a:schemeClr val="tx1"/>
                </a:solidFill>
              </a:rPr>
              <a:t>Enable increased participation by SA researchers in international collaborations.</a:t>
            </a:r>
          </a:p>
          <a:p>
            <a:pPr>
              <a:lnSpc>
                <a:spcPct val="150000"/>
              </a:lnSpc>
              <a:buFont typeface="Wingdings" panose="05000000000000000000" pitchFamily="2" charset="2"/>
              <a:buChar char="q"/>
            </a:pPr>
            <a:endParaRPr lang="en-ZA" sz="1600" dirty="0">
              <a:solidFill>
                <a:schemeClr val="tx1"/>
              </a:solidFill>
            </a:endParaRPr>
          </a:p>
        </p:txBody>
      </p:sp>
      <p:sp>
        <p:nvSpPr>
          <p:cNvPr id="4" name="Slide Number Placeholder 3"/>
          <p:cNvSpPr>
            <a:spLocks noGrp="1"/>
          </p:cNvSpPr>
          <p:nvPr>
            <p:ph type="sldNum" sz="quarter" idx="12"/>
          </p:nvPr>
        </p:nvSpPr>
        <p:spPr>
          <a:xfrm>
            <a:off x="7582322" y="5668688"/>
            <a:ext cx="2254251" cy="268818"/>
          </a:xfrm>
        </p:spPr>
        <p:txBody>
          <a:bodyPr/>
          <a:lstStyle/>
          <a:p>
            <a:r>
              <a:rPr lang="en-US" dirty="0"/>
              <a:t>27</a:t>
            </a:r>
          </a:p>
        </p:txBody>
      </p:sp>
    </p:spTree>
    <p:extLst>
      <p:ext uri="{BB962C8B-B14F-4D97-AF65-F5344CB8AC3E}">
        <p14:creationId xmlns:p14="http://schemas.microsoft.com/office/powerpoint/2010/main" xmlns="" val="48475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228600"/>
            <a:ext cx="9567333" cy="372533"/>
          </a:xfrm>
        </p:spPr>
        <p:txBody>
          <a:bodyPr>
            <a:noAutofit/>
          </a:bodyPr>
          <a:lstStyle/>
          <a:p>
            <a:pPr algn="ctr"/>
            <a:r>
              <a:rPr lang="en-US" sz="3000" dirty="0"/>
              <a:t>Concluding Remarks</a:t>
            </a:r>
            <a:endParaRPr lang="en-ZA" sz="3000" dirty="0"/>
          </a:p>
        </p:txBody>
      </p:sp>
      <p:sp>
        <p:nvSpPr>
          <p:cNvPr id="3" name="Content Placeholder 2"/>
          <p:cNvSpPr>
            <a:spLocks noGrp="1"/>
          </p:cNvSpPr>
          <p:nvPr>
            <p:ph idx="1"/>
          </p:nvPr>
        </p:nvSpPr>
        <p:spPr>
          <a:xfrm>
            <a:off x="582145" y="657963"/>
            <a:ext cx="8926419" cy="5279543"/>
          </a:xfrm>
        </p:spPr>
        <p:txBody>
          <a:bodyPr>
            <a:noAutofit/>
          </a:bodyPr>
          <a:lstStyle/>
          <a:p>
            <a:pPr>
              <a:lnSpc>
                <a:spcPct val="150000"/>
              </a:lnSpc>
              <a:buFont typeface="Arial" panose="020B0604020202020204" pitchFamily="34" charset="0"/>
              <a:buChar char="•"/>
            </a:pPr>
            <a:r>
              <a:rPr lang="en-US" sz="1600" dirty="0">
                <a:solidFill>
                  <a:schemeClr val="tx1"/>
                </a:solidFill>
              </a:rPr>
              <a:t>Any planning for the future must factor in the potential impact of the COVID-19 pandemic on the performance and delivery of the NRF mandate.  </a:t>
            </a:r>
            <a:r>
              <a:rPr lang="en-ZA" sz="1600" dirty="0">
                <a:solidFill>
                  <a:schemeClr val="tx1"/>
                </a:solidFill>
              </a:rPr>
              <a:t>Resources are limited and the availability of public funds have been severely impacted upon due to the pandemic. </a:t>
            </a:r>
          </a:p>
          <a:p>
            <a:pPr>
              <a:lnSpc>
                <a:spcPct val="150000"/>
              </a:lnSpc>
              <a:buFont typeface="Arial" panose="020B0604020202020204" pitchFamily="34" charset="0"/>
              <a:buChar char="•"/>
            </a:pPr>
            <a:r>
              <a:rPr lang="en-ZA" sz="1600" dirty="0">
                <a:solidFill>
                  <a:schemeClr val="tx1"/>
                </a:solidFill>
              </a:rPr>
              <a:t>The transition towards implementing the DSI/NRF Post-graduate student funding policy will result in a decrease in the number of students funded as we move towards Full Cost of Study. The NRF with the DSI will continue to explore opportunities to fund those applications considered fundable. </a:t>
            </a:r>
          </a:p>
          <a:p>
            <a:pPr>
              <a:lnSpc>
                <a:spcPct val="150000"/>
              </a:lnSpc>
              <a:buFont typeface="Arial" panose="020B0604020202020204" pitchFamily="34" charset="0"/>
              <a:buChar char="•"/>
            </a:pPr>
            <a:r>
              <a:rPr lang="en-ZA" sz="1600" dirty="0">
                <a:solidFill>
                  <a:schemeClr val="tx1"/>
                </a:solidFill>
              </a:rPr>
              <a:t>Key large research infrastructure projects, viz., MeerKAT+ and SAIF are progressing well despite the COVID-19 lags.</a:t>
            </a:r>
          </a:p>
          <a:p>
            <a:pPr>
              <a:lnSpc>
                <a:spcPct val="150000"/>
              </a:lnSpc>
              <a:buFont typeface="Arial" panose="020B0604020202020204" pitchFamily="34" charset="0"/>
              <a:buChar char="•"/>
            </a:pPr>
            <a:r>
              <a:rPr lang="en-ZA" sz="1600" dirty="0">
                <a:solidFill>
                  <a:schemeClr val="tx1"/>
                </a:solidFill>
              </a:rPr>
              <a:t>The NRF has invested considerable efforts to manage recurring costs such as salaries and utility bills.</a:t>
            </a:r>
          </a:p>
          <a:p>
            <a:pPr>
              <a:lnSpc>
                <a:spcPct val="150000"/>
              </a:lnSpc>
              <a:buFont typeface="Arial" panose="020B0604020202020204" pitchFamily="34" charset="0"/>
              <a:buChar char="•"/>
            </a:pPr>
            <a:r>
              <a:rPr lang="en-US" sz="1600" dirty="0">
                <a:solidFill>
                  <a:schemeClr val="tx1"/>
                </a:solidFill>
              </a:rPr>
              <a:t>The NRF will take into consideration the outcomes of the Decadal Plan and the HESTIIL Review in its forward planning.</a:t>
            </a:r>
            <a:endParaRPr lang="en-ZA" sz="1600" dirty="0">
              <a:solidFill>
                <a:schemeClr val="tx1"/>
              </a:solidFill>
            </a:endParaRPr>
          </a:p>
        </p:txBody>
      </p:sp>
      <p:sp>
        <p:nvSpPr>
          <p:cNvPr id="4" name="Slide Number Placeholder 3"/>
          <p:cNvSpPr>
            <a:spLocks noGrp="1"/>
          </p:cNvSpPr>
          <p:nvPr>
            <p:ph type="sldNum" sz="quarter" idx="12"/>
          </p:nvPr>
        </p:nvSpPr>
        <p:spPr>
          <a:xfrm>
            <a:off x="7582322" y="5668688"/>
            <a:ext cx="2254251" cy="268818"/>
          </a:xfrm>
        </p:spPr>
        <p:txBody>
          <a:bodyPr/>
          <a:lstStyle/>
          <a:p>
            <a:r>
              <a:rPr lang="en-US" dirty="0"/>
              <a:t>27</a:t>
            </a:r>
          </a:p>
        </p:txBody>
      </p:sp>
    </p:spTree>
    <p:extLst>
      <p:ext uri="{BB962C8B-B14F-4D97-AF65-F5344CB8AC3E}">
        <p14:creationId xmlns:p14="http://schemas.microsoft.com/office/powerpoint/2010/main" xmlns="" val="3039370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lstStyle/>
          <a:p>
            <a:endParaRPr lang="en-ZA" dirty="0"/>
          </a:p>
        </p:txBody>
      </p:sp>
      <p:pic>
        <p:nvPicPr>
          <p:cNvPr id="4" name="Picture 3"/>
          <p:cNvPicPr>
            <a:picLocks noChangeAspect="1"/>
          </p:cNvPicPr>
          <p:nvPr/>
        </p:nvPicPr>
        <p:blipFill rotWithShape="1">
          <a:blip r:embed="rId2" cstate="print"/>
          <a:srcRect l="9507" r="9482"/>
          <a:stretch/>
        </p:blipFill>
        <p:spPr>
          <a:xfrm>
            <a:off x="0" y="-19064"/>
            <a:ext cx="10003809" cy="6942814"/>
          </a:xfrm>
          <a:prstGeom prst="rect">
            <a:avLst/>
          </a:prstGeom>
        </p:spPr>
      </p:pic>
    </p:spTree>
    <p:extLst>
      <p:ext uri="{BB962C8B-B14F-4D97-AF65-F5344CB8AC3E}">
        <p14:creationId xmlns:p14="http://schemas.microsoft.com/office/powerpoint/2010/main" xmlns="" val="1018042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67425" y="128789"/>
            <a:ext cx="9577708" cy="372533"/>
          </a:xfrm>
        </p:spPr>
        <p:txBody>
          <a:bodyPr>
            <a:noAutofit/>
          </a:bodyPr>
          <a:lstStyle/>
          <a:p>
            <a:pPr algn="ctr"/>
            <a:r>
              <a:rPr lang="en-US" sz="3000" dirty="0"/>
              <a:t>Strategy 2025 Outcomes and Targets</a:t>
            </a:r>
          </a:p>
        </p:txBody>
      </p:sp>
      <p:graphicFrame>
        <p:nvGraphicFramePr>
          <p:cNvPr id="2" name="Table 1"/>
          <p:cNvGraphicFramePr>
            <a:graphicFrameLocks noGrp="1"/>
          </p:cNvGraphicFramePr>
          <p:nvPr>
            <p:extLst>
              <p:ext uri="{D42A27DB-BD31-4B8C-83A1-F6EECF244321}">
                <p14:modId xmlns:p14="http://schemas.microsoft.com/office/powerpoint/2010/main" xmlns="" val="1328169424"/>
              </p:ext>
            </p:extLst>
          </p:nvPr>
        </p:nvGraphicFramePr>
        <p:xfrm>
          <a:off x="471554" y="702130"/>
          <a:ext cx="8962891" cy="5508656"/>
        </p:xfrm>
        <a:graphic>
          <a:graphicData uri="http://schemas.openxmlformats.org/drawingml/2006/table">
            <a:tbl>
              <a:tblPr firstRow="1" firstCol="1" bandRow="1">
                <a:tableStyleId>{5C22544A-7EE6-4342-B048-85BDC9FD1C3A}</a:tableStyleId>
              </a:tblPr>
              <a:tblGrid>
                <a:gridCol w="1480111">
                  <a:extLst>
                    <a:ext uri="{9D8B030D-6E8A-4147-A177-3AD203B41FA5}">
                      <a16:colId xmlns:a16="http://schemas.microsoft.com/office/drawing/2014/main" xmlns="" val="20000"/>
                    </a:ext>
                  </a:extLst>
                </a:gridCol>
                <a:gridCol w="2795763">
                  <a:extLst>
                    <a:ext uri="{9D8B030D-6E8A-4147-A177-3AD203B41FA5}">
                      <a16:colId xmlns:a16="http://schemas.microsoft.com/office/drawing/2014/main" xmlns="" val="20001"/>
                    </a:ext>
                  </a:extLst>
                </a:gridCol>
                <a:gridCol w="1902707">
                  <a:extLst>
                    <a:ext uri="{9D8B030D-6E8A-4147-A177-3AD203B41FA5}">
                      <a16:colId xmlns:a16="http://schemas.microsoft.com/office/drawing/2014/main" xmlns="" val="20002"/>
                    </a:ext>
                  </a:extLst>
                </a:gridCol>
                <a:gridCol w="2784310">
                  <a:extLst>
                    <a:ext uri="{9D8B030D-6E8A-4147-A177-3AD203B41FA5}">
                      <a16:colId xmlns:a16="http://schemas.microsoft.com/office/drawing/2014/main" xmlns="" val="20003"/>
                    </a:ext>
                  </a:extLst>
                </a:gridCol>
              </a:tblGrid>
              <a:tr h="322081">
                <a:tc>
                  <a:txBody>
                    <a:bodyPr/>
                    <a:lstStyle/>
                    <a:p>
                      <a:pPr marL="0" marR="0" algn="ctr">
                        <a:lnSpc>
                          <a:spcPct val="150000"/>
                        </a:lnSpc>
                        <a:spcBef>
                          <a:spcPts val="0"/>
                        </a:spcBef>
                        <a:spcAft>
                          <a:spcPts val="0"/>
                        </a:spcAft>
                      </a:pPr>
                      <a:r>
                        <a:rPr lang="en-ZA" sz="1400" dirty="0">
                          <a:effectLst/>
                          <a:latin typeface="Arial Narrow" panose="020B0606020202030204" pitchFamily="34" charset="0"/>
                        </a:rPr>
                        <a:t>Outcome</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459" marR="42459" marT="0" marB="0"/>
                </a:tc>
                <a:tc>
                  <a:txBody>
                    <a:bodyPr/>
                    <a:lstStyle/>
                    <a:p>
                      <a:pPr marL="0" marR="0" algn="ctr">
                        <a:lnSpc>
                          <a:spcPct val="150000"/>
                        </a:lnSpc>
                        <a:spcBef>
                          <a:spcPts val="0"/>
                        </a:spcBef>
                        <a:spcAft>
                          <a:spcPts val="0"/>
                        </a:spcAft>
                      </a:pPr>
                      <a:r>
                        <a:rPr lang="en-ZA" sz="1400" dirty="0">
                          <a:effectLst/>
                          <a:latin typeface="Arial Narrow" panose="020B0606020202030204" pitchFamily="34" charset="0"/>
                        </a:rPr>
                        <a:t>Outcome Indicator</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459" marR="42459" marT="0" marB="0"/>
                </a:tc>
                <a:tc>
                  <a:txBody>
                    <a:bodyPr/>
                    <a:lstStyle/>
                    <a:p>
                      <a:pPr marL="0" marR="0" algn="ctr">
                        <a:lnSpc>
                          <a:spcPct val="150000"/>
                        </a:lnSpc>
                        <a:spcBef>
                          <a:spcPts val="0"/>
                        </a:spcBef>
                        <a:spcAft>
                          <a:spcPts val="0"/>
                        </a:spcAft>
                      </a:pPr>
                      <a:r>
                        <a:rPr lang="en-ZA" sz="1400" dirty="0">
                          <a:effectLst/>
                          <a:latin typeface="Arial Narrow" panose="020B0606020202030204" pitchFamily="34" charset="0"/>
                        </a:rPr>
                        <a:t>Baseline</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459" marR="42459" marT="0" marB="0"/>
                </a:tc>
                <a:tc>
                  <a:txBody>
                    <a:bodyPr/>
                    <a:lstStyle/>
                    <a:p>
                      <a:pPr marL="0" marR="0" algn="ctr">
                        <a:lnSpc>
                          <a:spcPct val="150000"/>
                        </a:lnSpc>
                        <a:spcBef>
                          <a:spcPts val="0"/>
                        </a:spcBef>
                        <a:spcAft>
                          <a:spcPts val="0"/>
                        </a:spcAft>
                      </a:pPr>
                      <a:r>
                        <a:rPr lang="en-ZA" sz="1400" dirty="0">
                          <a:effectLst/>
                          <a:latin typeface="Arial Narrow" panose="020B0606020202030204" pitchFamily="34" charset="0"/>
                        </a:rPr>
                        <a:t>Five year target</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459" marR="42459" marT="0" marB="0"/>
                </a:tc>
                <a:extLst>
                  <a:ext uri="{0D108BD9-81ED-4DB2-BD59-A6C34878D82A}">
                    <a16:rowId xmlns:a16="http://schemas.microsoft.com/office/drawing/2014/main" xmlns="" val="10000"/>
                  </a:ext>
                </a:extLst>
              </a:tr>
              <a:tr h="479243">
                <a:tc rowSpan="2">
                  <a:txBody>
                    <a:bodyPr/>
                    <a:lstStyle/>
                    <a:p>
                      <a:pPr algn="l">
                        <a:spcAft>
                          <a:spcPts val="800"/>
                        </a:spcAft>
                      </a:pPr>
                      <a:r>
                        <a:rPr lang="en-ZA" sz="1200" dirty="0">
                          <a:effectLst/>
                          <a:latin typeface="Arial Narrow" panose="020B0606020202030204" pitchFamily="34" charset="0"/>
                        </a:rPr>
                        <a:t>A transformed  (internationally competitive and sustainable)  research workforce</a:t>
                      </a:r>
                      <a:endParaRPr lang="en-US" sz="1200" dirty="0">
                        <a:effectLst/>
                        <a:latin typeface="Arial Narrow" panose="020B0606020202030204" pitchFamily="34" charset="0"/>
                        <a:ea typeface="Times New Roman" panose="02020603050405020304" pitchFamily="18" charset="0"/>
                      </a:endParaRPr>
                    </a:p>
                  </a:txBody>
                  <a:tcPr marL="42459" marR="42459" marT="0" marB="0" anchor="ctr"/>
                </a:tc>
                <a:tc>
                  <a:txBody>
                    <a:bodyPr/>
                    <a:lstStyle/>
                    <a:p>
                      <a:pPr algn="l">
                        <a:spcAft>
                          <a:spcPts val="800"/>
                        </a:spcAft>
                      </a:pPr>
                      <a:r>
                        <a:rPr lang="en-ZA" sz="1200" b="1" dirty="0">
                          <a:effectLst/>
                          <a:latin typeface="Arial Narrow" panose="020B0606020202030204" pitchFamily="34" charset="0"/>
                        </a:rPr>
                        <a:t>Profile of NRF-funded post-graduate students who have completed</a:t>
                      </a:r>
                      <a:r>
                        <a:rPr lang="en-ZA" sz="1200" b="1" baseline="0" dirty="0">
                          <a:effectLst/>
                          <a:latin typeface="Arial Narrow" panose="020B0606020202030204" pitchFamily="34" charset="0"/>
                        </a:rPr>
                        <a:t> their studies</a:t>
                      </a:r>
                      <a:endParaRPr lang="en-US" sz="1200" b="1" dirty="0">
                        <a:effectLst/>
                        <a:latin typeface="Arial Narrow" panose="020B0606020202030204" pitchFamily="34" charset="0"/>
                      </a:endParaRPr>
                    </a:p>
                  </a:txBody>
                  <a:tcPr marL="42459" marR="4245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dk1"/>
                          </a:solidFill>
                          <a:effectLst/>
                          <a:latin typeface="Arial Narrow" panose="020B0606020202030204" pitchFamily="34" charset="0"/>
                          <a:ea typeface="+mn-ea"/>
                          <a:cs typeface="+mn-cs"/>
                        </a:rPr>
                        <a:t>Black   74%</a:t>
                      </a:r>
                      <a:endParaRPr lang="en-US" sz="1200" b="1" kern="1200" dirty="0">
                        <a:solidFill>
                          <a:schemeClr val="dk1"/>
                        </a:solidFill>
                        <a:effectLst/>
                        <a:latin typeface="Arial Narrow" panose="020B0606020202030204" pitchFamily="34" charset="0"/>
                        <a:ea typeface="+mn-ea"/>
                        <a:cs typeface="+mn-cs"/>
                      </a:endParaRPr>
                    </a:p>
                    <a:p>
                      <a:pPr marL="0" algn="l" defTabSz="914400" rtl="0" eaLnBrk="1" latinLnBrk="0" hangingPunct="1">
                        <a:lnSpc>
                          <a:spcPct val="100000"/>
                        </a:lnSpc>
                        <a:spcBef>
                          <a:spcPts val="0"/>
                        </a:spcBef>
                        <a:spcAft>
                          <a:spcPts val="0"/>
                        </a:spcAft>
                      </a:pPr>
                      <a:r>
                        <a:rPr lang="en-ZA" sz="1200" b="1" kern="1200" dirty="0">
                          <a:solidFill>
                            <a:schemeClr val="dk1"/>
                          </a:solidFill>
                          <a:effectLst/>
                          <a:latin typeface="Arial Narrow" panose="020B0606020202030204" pitchFamily="34" charset="0"/>
                          <a:ea typeface="+mn-ea"/>
                          <a:cs typeface="+mn-cs"/>
                        </a:rPr>
                        <a:t>Women   54%</a:t>
                      </a:r>
                      <a:endParaRPr lang="en-US" sz="1200" b="1" kern="1200" dirty="0">
                        <a:solidFill>
                          <a:schemeClr val="dk1"/>
                        </a:solidFill>
                        <a:effectLst/>
                        <a:latin typeface="Arial Narrow" panose="020B0606020202030204" pitchFamily="34" charset="0"/>
                        <a:ea typeface="+mn-ea"/>
                        <a:cs typeface="+mn-cs"/>
                      </a:endParaRPr>
                    </a:p>
                  </a:txBody>
                  <a:tcPr marL="42459" marR="42459" marT="0" marB="0" anchor="ctr"/>
                </a:tc>
                <a:tc>
                  <a:txBody>
                    <a:bodyPr/>
                    <a:lstStyle/>
                    <a:p>
                      <a:pPr marL="0" marR="0" algn="l">
                        <a:lnSpc>
                          <a:spcPct val="100000"/>
                        </a:lnSpc>
                        <a:spcBef>
                          <a:spcPts val="0"/>
                        </a:spcBef>
                        <a:spcAft>
                          <a:spcPts val="0"/>
                        </a:spcAft>
                      </a:pPr>
                      <a:r>
                        <a:rPr lang="en-ZA" sz="1200" b="1" dirty="0">
                          <a:effectLst/>
                          <a:latin typeface="Arial Narrow" panose="020B0606020202030204" pitchFamily="34" charset="0"/>
                        </a:rPr>
                        <a:t>Black   80%</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a:effectLst/>
                          <a:latin typeface="Arial Narrow" panose="020B0606020202030204" pitchFamily="34" charset="0"/>
                        </a:rPr>
                        <a:t>Women   55% </a:t>
                      </a:r>
                      <a:endParaRPr lang="en-US"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459" marR="42459" marT="0" marB="0" anchor="ctr"/>
                </a:tc>
                <a:extLst>
                  <a:ext uri="{0D108BD9-81ED-4DB2-BD59-A6C34878D82A}">
                    <a16:rowId xmlns:a16="http://schemas.microsoft.com/office/drawing/2014/main" xmlns="" val="10001"/>
                  </a:ext>
                </a:extLst>
              </a:tr>
              <a:tr h="441383">
                <a:tc vMerge="1">
                  <a:txBody>
                    <a:bodyPr/>
                    <a:lstStyle/>
                    <a:p>
                      <a:endParaRPr lang="en-US"/>
                    </a:p>
                  </a:txBody>
                  <a:tcPr/>
                </a:tc>
                <a:tc>
                  <a:txBody>
                    <a:bodyPr/>
                    <a:lstStyle/>
                    <a:p>
                      <a:pPr algn="l">
                        <a:spcAft>
                          <a:spcPts val="800"/>
                        </a:spcAft>
                      </a:pPr>
                      <a:r>
                        <a:rPr lang="en-ZA" sz="1200" b="1" dirty="0">
                          <a:effectLst/>
                          <a:latin typeface="Arial Narrow" panose="020B0606020202030204" pitchFamily="34" charset="0"/>
                        </a:rPr>
                        <a:t>Profile of NRF-funded researchers producing research outputs  </a:t>
                      </a:r>
                      <a:endParaRPr lang="en-US" sz="1200" b="1" dirty="0">
                        <a:effectLst/>
                        <a:latin typeface="Arial Narrow" panose="020B0606020202030204" pitchFamily="34" charset="0"/>
                        <a:ea typeface="Times New Roman" panose="02020603050405020304" pitchFamily="18" charset="0"/>
                      </a:endParaRPr>
                    </a:p>
                  </a:txBody>
                  <a:tcPr marL="42459" marR="42459" marT="0" marB="0" anchor="ctr"/>
                </a:tc>
                <a:tc>
                  <a:txBody>
                    <a:bodyPr/>
                    <a:lstStyle/>
                    <a:p>
                      <a:pPr marL="0" marR="0" algn="l" defTabSz="914400" rtl="0" eaLnBrk="1" latinLnBrk="0" hangingPunct="1">
                        <a:lnSpc>
                          <a:spcPct val="100000"/>
                        </a:lnSpc>
                        <a:spcBef>
                          <a:spcPts val="0"/>
                        </a:spcBef>
                        <a:spcAft>
                          <a:spcPts val="0"/>
                        </a:spcAft>
                      </a:pPr>
                      <a:r>
                        <a:rPr lang="en-ZA" sz="1200" b="1" kern="1200" dirty="0">
                          <a:solidFill>
                            <a:schemeClr val="dk1"/>
                          </a:solidFill>
                          <a:effectLst/>
                          <a:latin typeface="Arial Narrow" panose="020B0606020202030204" pitchFamily="34" charset="0"/>
                          <a:ea typeface="+mn-ea"/>
                          <a:cs typeface="+mn-cs"/>
                        </a:rPr>
                        <a:t>Black  31%</a:t>
                      </a:r>
                      <a:endParaRPr lang="en-US" sz="1200" b="1" kern="1200" dirty="0">
                        <a:solidFill>
                          <a:schemeClr val="dk1"/>
                        </a:solidFill>
                        <a:effectLst/>
                        <a:latin typeface="Arial Narrow" panose="020B0606020202030204" pitchFamily="34" charset="0"/>
                        <a:ea typeface="+mn-ea"/>
                        <a:cs typeface="+mn-cs"/>
                      </a:endParaRPr>
                    </a:p>
                    <a:p>
                      <a:pPr marL="0" marR="0" algn="l" defTabSz="914400" rtl="0" eaLnBrk="1" latinLnBrk="0" hangingPunct="1">
                        <a:lnSpc>
                          <a:spcPct val="100000"/>
                        </a:lnSpc>
                        <a:spcBef>
                          <a:spcPts val="0"/>
                        </a:spcBef>
                        <a:spcAft>
                          <a:spcPts val="0"/>
                        </a:spcAft>
                      </a:pPr>
                      <a:r>
                        <a:rPr lang="en-ZA" sz="1200" b="1" kern="1200" dirty="0">
                          <a:solidFill>
                            <a:schemeClr val="dk1"/>
                          </a:solidFill>
                          <a:effectLst/>
                          <a:latin typeface="Arial Narrow" panose="020B0606020202030204" pitchFamily="34" charset="0"/>
                          <a:ea typeface="+mn-ea"/>
                          <a:cs typeface="+mn-cs"/>
                        </a:rPr>
                        <a:t>Women 33%</a:t>
                      </a:r>
                      <a:endParaRPr lang="en-US" sz="1200" b="1" kern="1200" dirty="0">
                        <a:solidFill>
                          <a:schemeClr val="dk1"/>
                        </a:solidFill>
                        <a:effectLst/>
                        <a:latin typeface="Arial Narrow" panose="020B0606020202030204" pitchFamily="34" charset="0"/>
                        <a:ea typeface="+mn-ea"/>
                        <a:cs typeface="+mn-cs"/>
                      </a:endParaRPr>
                    </a:p>
                  </a:txBody>
                  <a:tcPr marL="42459" marR="42459" marT="0" marB="0" anchor="ctr"/>
                </a:tc>
                <a:tc>
                  <a:txBody>
                    <a:bodyPr/>
                    <a:lstStyle/>
                    <a:p>
                      <a:pPr marL="0" marR="0" algn="l" defTabSz="914400" rtl="0" eaLnBrk="1" latinLnBrk="0" hangingPunct="1">
                        <a:lnSpc>
                          <a:spcPct val="100000"/>
                        </a:lnSpc>
                        <a:spcBef>
                          <a:spcPts val="0"/>
                        </a:spcBef>
                        <a:spcAft>
                          <a:spcPts val="0"/>
                        </a:spcAft>
                      </a:pPr>
                      <a:r>
                        <a:rPr lang="en-ZA" sz="1200" b="1" kern="1200" dirty="0">
                          <a:solidFill>
                            <a:schemeClr val="dk1"/>
                          </a:solidFill>
                          <a:effectLst/>
                          <a:latin typeface="Arial Narrow" panose="020B0606020202030204" pitchFamily="34" charset="0"/>
                          <a:ea typeface="+mn-ea"/>
                          <a:cs typeface="+mn-cs"/>
                        </a:rPr>
                        <a:t>Black  48%</a:t>
                      </a:r>
                      <a:endParaRPr lang="en-US" sz="1200" b="1" kern="1200" dirty="0">
                        <a:solidFill>
                          <a:schemeClr val="dk1"/>
                        </a:solidFill>
                        <a:effectLst/>
                        <a:latin typeface="Arial Narrow" panose="020B0606020202030204" pitchFamily="34" charset="0"/>
                        <a:ea typeface="+mn-ea"/>
                        <a:cs typeface="+mn-cs"/>
                      </a:endParaRPr>
                    </a:p>
                    <a:p>
                      <a:pPr marL="0" marR="0" algn="l" defTabSz="914400" rtl="0" eaLnBrk="1" latinLnBrk="0" hangingPunct="1">
                        <a:lnSpc>
                          <a:spcPct val="100000"/>
                        </a:lnSpc>
                        <a:spcBef>
                          <a:spcPts val="0"/>
                        </a:spcBef>
                        <a:spcAft>
                          <a:spcPts val="0"/>
                        </a:spcAft>
                      </a:pPr>
                      <a:r>
                        <a:rPr lang="en-ZA" sz="1200" b="1" kern="1200" dirty="0">
                          <a:solidFill>
                            <a:schemeClr val="dk1"/>
                          </a:solidFill>
                          <a:effectLst/>
                          <a:latin typeface="Arial Narrow" panose="020B0606020202030204" pitchFamily="34" charset="0"/>
                          <a:ea typeface="+mn-ea"/>
                          <a:cs typeface="+mn-cs"/>
                        </a:rPr>
                        <a:t>Women 42%</a:t>
                      </a:r>
                      <a:endParaRPr lang="en-US" sz="1200" b="1" kern="1200" dirty="0">
                        <a:solidFill>
                          <a:schemeClr val="dk1"/>
                        </a:solidFill>
                        <a:effectLst/>
                        <a:latin typeface="Arial Narrow" panose="020B0606020202030204" pitchFamily="34" charset="0"/>
                        <a:ea typeface="+mn-ea"/>
                        <a:cs typeface="+mn-cs"/>
                      </a:endParaRPr>
                    </a:p>
                  </a:txBody>
                  <a:tcPr marL="42459" marR="42459" marT="0" marB="0" anchor="ctr"/>
                </a:tc>
                <a:extLst>
                  <a:ext uri="{0D108BD9-81ED-4DB2-BD59-A6C34878D82A}">
                    <a16:rowId xmlns:a16="http://schemas.microsoft.com/office/drawing/2014/main" xmlns="" val="10002"/>
                  </a:ext>
                </a:extLst>
              </a:tr>
              <a:tr h="799877">
                <a:tc rowSpan="3">
                  <a:txBody>
                    <a:bodyPr/>
                    <a:lstStyle/>
                    <a:p>
                      <a:pPr algn="l">
                        <a:spcAft>
                          <a:spcPts val="800"/>
                        </a:spcAft>
                      </a:pPr>
                      <a:r>
                        <a:rPr lang="en-ZA" sz="1200" dirty="0">
                          <a:effectLst/>
                          <a:latin typeface="Arial Narrow" panose="020B0606020202030204" pitchFamily="34" charset="0"/>
                        </a:rPr>
                        <a:t>Enhanced impact of the research enterprise</a:t>
                      </a:r>
                      <a:endParaRPr lang="en-US" sz="1200" dirty="0">
                        <a:effectLst/>
                        <a:latin typeface="Arial Narrow" panose="020B0606020202030204" pitchFamily="34" charset="0"/>
                        <a:ea typeface="Times New Roman" panose="02020603050405020304" pitchFamily="18" charset="0"/>
                      </a:endParaRPr>
                    </a:p>
                  </a:txBody>
                  <a:tcPr marL="42459" marR="42459" marT="0" marB="0" anchor="ctr"/>
                </a:tc>
                <a:tc>
                  <a:txBody>
                    <a:bodyPr/>
                    <a:lstStyle/>
                    <a:p>
                      <a:pPr algn="l">
                        <a:spcAft>
                          <a:spcPts val="800"/>
                        </a:spcAft>
                      </a:pPr>
                      <a:r>
                        <a:rPr lang="en-ZA" sz="1200" b="1" dirty="0">
                          <a:effectLst/>
                          <a:latin typeface="Arial Narrow" panose="020B0606020202030204" pitchFamily="34" charset="0"/>
                        </a:rPr>
                        <a:t>Entrenchment of knowledge and societal impacts in excellent research supported by the NRF </a:t>
                      </a:r>
                      <a:endParaRPr lang="en-US" sz="1200" b="1" dirty="0">
                        <a:effectLst/>
                        <a:latin typeface="Arial Narrow" panose="020B0606020202030204" pitchFamily="34" charset="0"/>
                        <a:ea typeface="Times New Roman" panose="02020603050405020304" pitchFamily="18" charset="0"/>
                      </a:endParaRPr>
                    </a:p>
                  </a:txBody>
                  <a:tcPr marL="42459" marR="42459" marT="0" marB="0" anchor="ctr"/>
                </a:tc>
                <a:tc>
                  <a:txBody>
                    <a:bodyPr/>
                    <a:lstStyle/>
                    <a:p>
                      <a:pPr algn="l">
                        <a:spcAft>
                          <a:spcPts val="800"/>
                        </a:spcAft>
                      </a:pPr>
                      <a:r>
                        <a:rPr lang="en-ZA" sz="1200" b="1" dirty="0">
                          <a:effectLst/>
                          <a:latin typeface="Arial Narrow" panose="020B0606020202030204" pitchFamily="34" charset="0"/>
                        </a:rPr>
                        <a:t>Focus on knowledge impact assessment ex-ante only</a:t>
                      </a:r>
                      <a:endParaRPr lang="en-US" sz="1200" b="1" dirty="0">
                        <a:effectLst/>
                        <a:latin typeface="Arial Narrow" panose="020B0606020202030204" pitchFamily="34" charset="0"/>
                        <a:ea typeface="Times New Roman" panose="02020603050405020304" pitchFamily="18" charset="0"/>
                      </a:endParaRPr>
                    </a:p>
                  </a:txBody>
                  <a:tcPr marL="42459" marR="42459" marT="0" marB="0" anchor="ctr"/>
                </a:tc>
                <a:tc>
                  <a:txBody>
                    <a:bodyPr/>
                    <a:lstStyle/>
                    <a:p>
                      <a:pPr marL="0" marR="0" algn="l">
                        <a:lnSpc>
                          <a:spcPct val="150000"/>
                        </a:lnSpc>
                        <a:spcBef>
                          <a:spcPts val="0"/>
                        </a:spcBef>
                        <a:spcAft>
                          <a:spcPts val="0"/>
                        </a:spcAft>
                      </a:pPr>
                      <a:r>
                        <a:rPr lang="en-ZA" sz="1200" b="1" dirty="0">
                          <a:effectLst/>
                          <a:latin typeface="Arial Narrow" panose="020B0606020202030204" pitchFamily="34" charset="0"/>
                        </a:rPr>
                        <a:t>Portfolio of excellent research supported by the NRF justified with sound ex-ante and ex-post Knowledge and Societal Impact</a:t>
                      </a:r>
                      <a:endParaRPr lang="en-US"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459" marR="42459" marT="0" marB="0" anchor="ctr"/>
                </a:tc>
                <a:extLst>
                  <a:ext uri="{0D108BD9-81ED-4DB2-BD59-A6C34878D82A}">
                    <a16:rowId xmlns:a16="http://schemas.microsoft.com/office/drawing/2014/main" xmlns="" val="10003"/>
                  </a:ext>
                </a:extLst>
              </a:tr>
              <a:tr h="533252">
                <a:tc vMerge="1">
                  <a:txBody>
                    <a:bodyPr/>
                    <a:lstStyle/>
                    <a:p>
                      <a:endParaRPr lang="en-US"/>
                    </a:p>
                  </a:txBody>
                  <a:tcPr/>
                </a:tc>
                <a:tc>
                  <a:txBody>
                    <a:bodyPr/>
                    <a:lstStyle/>
                    <a:p>
                      <a:pPr marL="0" marR="0" algn="l">
                        <a:lnSpc>
                          <a:spcPct val="150000"/>
                        </a:lnSpc>
                        <a:spcBef>
                          <a:spcPts val="0"/>
                        </a:spcBef>
                        <a:spcAft>
                          <a:spcPts val="0"/>
                        </a:spcAft>
                      </a:pPr>
                      <a:r>
                        <a:rPr lang="en-ZA" sz="1200" b="1" dirty="0">
                          <a:effectLst/>
                          <a:latin typeface="Arial Narrow" panose="020B0606020202030204" pitchFamily="34" charset="0"/>
                        </a:rPr>
                        <a:t>Inclusive support of  all domains of science</a:t>
                      </a:r>
                      <a:endParaRPr lang="en-US"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459" marR="42459" marT="0" marB="0" anchor="ctr"/>
                </a:tc>
                <a:tc>
                  <a:txBody>
                    <a:bodyPr/>
                    <a:lstStyle/>
                    <a:p>
                      <a:pPr marL="0" marR="0" algn="l">
                        <a:lnSpc>
                          <a:spcPct val="150000"/>
                        </a:lnSpc>
                        <a:spcBef>
                          <a:spcPts val="0"/>
                        </a:spcBef>
                        <a:spcAft>
                          <a:spcPts val="0"/>
                        </a:spcAft>
                      </a:pPr>
                      <a:r>
                        <a:rPr lang="en-US" sz="1200" b="1" dirty="0">
                          <a:effectLst/>
                          <a:latin typeface="Arial Narrow" panose="020B0606020202030204" pitchFamily="34" charset="0"/>
                          <a:ea typeface="+mn-ea"/>
                          <a:cs typeface="+mn-cs"/>
                        </a:rPr>
                        <a:t>Portfolio</a:t>
                      </a:r>
                      <a:r>
                        <a:rPr lang="en-US" sz="1200" b="1" baseline="0" dirty="0">
                          <a:effectLst/>
                          <a:latin typeface="Arial Narrow" panose="020B0606020202030204" pitchFamily="34" charset="0"/>
                          <a:ea typeface="+mn-ea"/>
                          <a:cs typeface="+mn-cs"/>
                        </a:rPr>
                        <a:t> of investments in different research domains</a:t>
                      </a:r>
                      <a:endParaRPr lang="en-US"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459" marR="42459" marT="0" marB="0" anchor="ctr"/>
                </a:tc>
                <a:tc>
                  <a:txBody>
                    <a:bodyPr/>
                    <a:lstStyle/>
                    <a:p>
                      <a:pPr marL="0" marR="0" algn="l">
                        <a:lnSpc>
                          <a:spcPct val="150000"/>
                        </a:lnSpc>
                        <a:spcBef>
                          <a:spcPts val="0"/>
                        </a:spcBef>
                        <a:spcAft>
                          <a:spcPts val="0"/>
                        </a:spcAft>
                      </a:pPr>
                      <a:r>
                        <a:rPr lang="en-US" sz="1200" b="1" dirty="0">
                          <a:effectLst/>
                          <a:latin typeface="Arial Narrow" panose="020B0606020202030204" pitchFamily="34" charset="0"/>
                          <a:ea typeface="+mn-ea"/>
                          <a:cs typeface="+mn-cs"/>
                        </a:rPr>
                        <a:t>Balanced</a:t>
                      </a:r>
                      <a:r>
                        <a:rPr lang="en-US" sz="1200" b="1" baseline="0" dirty="0">
                          <a:effectLst/>
                          <a:latin typeface="Arial Narrow" panose="020B0606020202030204" pitchFamily="34" charset="0"/>
                          <a:ea typeface="+mn-ea"/>
                          <a:cs typeface="+mn-cs"/>
                        </a:rPr>
                        <a:t> portfolio of NRF research investments across the knowledge domains</a:t>
                      </a:r>
                      <a:endParaRPr lang="en-US"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459" marR="42459" marT="0" marB="0" anchor="ctr"/>
                </a:tc>
                <a:extLst>
                  <a:ext uri="{0D108BD9-81ED-4DB2-BD59-A6C34878D82A}">
                    <a16:rowId xmlns:a16="http://schemas.microsoft.com/office/drawing/2014/main" xmlns="" val="10004"/>
                  </a:ext>
                </a:extLst>
              </a:tr>
              <a:tr h="742386">
                <a:tc vMerge="1">
                  <a:txBody>
                    <a:bodyPr/>
                    <a:lstStyle/>
                    <a:p>
                      <a:endParaRPr lang="en-US"/>
                    </a:p>
                  </a:txBody>
                  <a:tcPr/>
                </a:tc>
                <a:tc>
                  <a:txBody>
                    <a:bodyPr/>
                    <a:lstStyle/>
                    <a:p>
                      <a:pPr marL="0" marR="0" algn="l">
                        <a:lnSpc>
                          <a:spcPct val="150000"/>
                        </a:lnSpc>
                        <a:spcBef>
                          <a:spcPts val="0"/>
                        </a:spcBef>
                        <a:spcAft>
                          <a:spcPts val="0"/>
                        </a:spcAft>
                      </a:pPr>
                      <a:r>
                        <a:rPr lang="en-ZA" sz="1200" b="1" dirty="0">
                          <a:effectLst/>
                          <a:latin typeface="Arial Narrow" panose="020B0606020202030204" pitchFamily="34" charset="0"/>
                        </a:rPr>
                        <a:t>Evidence-based decision-making to enhance the impact of the research enterprise </a:t>
                      </a:r>
                      <a:endParaRPr lang="en-US"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459" marR="42459" marT="0" marB="0" anchor="ctr"/>
                </a:tc>
                <a:tc>
                  <a:txBody>
                    <a:bodyPr/>
                    <a:lstStyle/>
                    <a:p>
                      <a:pPr marL="0" marR="0" algn="l">
                        <a:lnSpc>
                          <a:spcPct val="150000"/>
                        </a:lnSpc>
                        <a:spcBef>
                          <a:spcPts val="0"/>
                        </a:spcBef>
                        <a:spcAft>
                          <a:spcPts val="0"/>
                        </a:spcAft>
                      </a:pPr>
                      <a:r>
                        <a:rPr lang="en-ZA" sz="1200" b="1" dirty="0">
                          <a:effectLst/>
                          <a:latin typeface="Arial Narrow" panose="020B0606020202030204" pitchFamily="34" charset="0"/>
                        </a:rPr>
                        <a:t>Decision-making currently based on limited information</a:t>
                      </a:r>
                      <a:r>
                        <a:rPr lang="en-ZA" sz="1200" b="1" baseline="0" dirty="0">
                          <a:effectLst/>
                          <a:latin typeface="Arial Narrow" panose="020B0606020202030204" pitchFamily="34" charset="0"/>
                        </a:rPr>
                        <a:t> and data</a:t>
                      </a:r>
                      <a:endParaRPr lang="en-US"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459" marR="42459" marT="0" marB="0" anchor="ctr"/>
                </a:tc>
                <a:tc>
                  <a:txBody>
                    <a:bodyPr/>
                    <a:lstStyle/>
                    <a:p>
                      <a:pPr marL="0" marR="0" algn="l">
                        <a:lnSpc>
                          <a:spcPct val="150000"/>
                        </a:lnSpc>
                        <a:spcBef>
                          <a:spcPts val="0"/>
                        </a:spcBef>
                        <a:spcAft>
                          <a:spcPts val="0"/>
                        </a:spcAft>
                      </a:pPr>
                      <a:r>
                        <a:rPr lang="en-ZA" sz="1200" b="1" dirty="0">
                          <a:effectLst/>
                          <a:latin typeface="Arial Narrow" panose="020B0606020202030204" pitchFamily="34" charset="0"/>
                        </a:rPr>
                        <a:t>Improved organisational and NSI analytics and its use in strategic decision-making   </a:t>
                      </a:r>
                      <a:endParaRPr lang="en-US"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459" marR="42459" marT="0" marB="0" anchor="ctr"/>
                </a:tc>
                <a:extLst>
                  <a:ext uri="{0D108BD9-81ED-4DB2-BD59-A6C34878D82A}">
                    <a16:rowId xmlns:a16="http://schemas.microsoft.com/office/drawing/2014/main" xmlns="" val="10005"/>
                  </a:ext>
                </a:extLst>
              </a:tr>
              <a:tr h="552375">
                <a:tc>
                  <a:txBody>
                    <a:bodyPr/>
                    <a:lstStyle/>
                    <a:p>
                      <a:pPr algn="l">
                        <a:spcAft>
                          <a:spcPts val="800"/>
                        </a:spcAft>
                      </a:pPr>
                      <a:r>
                        <a:rPr lang="en-ZA" sz="1200" dirty="0">
                          <a:effectLst/>
                          <a:latin typeface="Arial Narrow" panose="020B0606020202030204" pitchFamily="34" charset="0"/>
                        </a:rPr>
                        <a:t>Enhanced impact of science engagement (SE)</a:t>
                      </a:r>
                      <a:endParaRPr lang="en-US" sz="1200" dirty="0">
                        <a:effectLst/>
                        <a:latin typeface="Arial Narrow" panose="020B0606020202030204" pitchFamily="34" charset="0"/>
                        <a:ea typeface="Times New Roman" panose="02020603050405020304" pitchFamily="18" charset="0"/>
                      </a:endParaRPr>
                    </a:p>
                  </a:txBody>
                  <a:tcPr marL="42459" marR="42459" marT="0" marB="0" anchor="ctr"/>
                </a:tc>
                <a:tc>
                  <a:txBody>
                    <a:bodyPr/>
                    <a:lstStyle/>
                    <a:p>
                      <a:pPr algn="l">
                        <a:spcAft>
                          <a:spcPts val="800"/>
                        </a:spcAft>
                      </a:pPr>
                      <a:r>
                        <a:rPr lang="en-ZA" sz="1200" b="1" dirty="0">
                          <a:effectLst/>
                          <a:latin typeface="Arial Narrow" panose="020B0606020202030204" pitchFamily="34" charset="0"/>
                        </a:rPr>
                        <a:t>Engaged science entrenched in the research enterprise	</a:t>
                      </a:r>
                      <a:endParaRPr lang="en-US"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459" marR="42459" marT="0" marB="0" anchor="ctr"/>
                </a:tc>
                <a:tc>
                  <a:txBody>
                    <a:bodyPr/>
                    <a:lstStyle/>
                    <a:p>
                      <a:pPr algn="l">
                        <a:spcAft>
                          <a:spcPts val="800"/>
                        </a:spcAft>
                      </a:pPr>
                      <a:r>
                        <a:rPr lang="en-US" sz="1200" b="1" dirty="0">
                          <a:effectLst/>
                          <a:latin typeface="Arial Narrow" panose="020B0606020202030204" pitchFamily="34" charset="0"/>
                        </a:rPr>
                        <a:t>Once-off, short-term, activity-based interventions,</a:t>
                      </a:r>
                      <a:r>
                        <a:rPr lang="en-US" sz="1200" b="1" baseline="0" dirty="0">
                          <a:effectLst/>
                          <a:latin typeface="Arial Narrow" panose="020B0606020202030204" pitchFamily="34" charset="0"/>
                        </a:rPr>
                        <a:t> within a limited resource base</a:t>
                      </a:r>
                      <a:endParaRPr lang="en-US" sz="1200" b="1" dirty="0">
                        <a:effectLst/>
                        <a:latin typeface="Arial Narrow" panose="020B0606020202030204" pitchFamily="34" charset="0"/>
                      </a:endParaRPr>
                    </a:p>
                  </a:txBody>
                  <a:tcPr marL="42459" marR="42459" marT="0" marB="0" anchor="ctr"/>
                </a:tc>
                <a:tc>
                  <a:txBody>
                    <a:bodyPr/>
                    <a:lstStyle/>
                    <a:p>
                      <a:pPr algn="l">
                        <a:spcAft>
                          <a:spcPts val="800"/>
                        </a:spcAft>
                      </a:pPr>
                      <a:r>
                        <a:rPr lang="en-ZA" sz="1200" b="1" dirty="0">
                          <a:effectLst/>
                          <a:latin typeface="Arial Narrow" panose="020B0606020202030204" pitchFamily="34" charset="0"/>
                        </a:rPr>
                        <a:t>A</a:t>
                      </a:r>
                      <a:r>
                        <a:rPr lang="en-ZA" sz="1200" b="1" baseline="0" dirty="0">
                          <a:effectLst/>
                          <a:latin typeface="Arial Narrow" panose="020B0606020202030204" pitchFamily="34" charset="0"/>
                        </a:rPr>
                        <a:t> fully integrated</a:t>
                      </a:r>
                      <a:r>
                        <a:rPr lang="en-ZA" sz="1200" b="1" dirty="0">
                          <a:effectLst/>
                          <a:latin typeface="Arial Narrow" panose="020B0606020202030204" pitchFamily="34" charset="0"/>
                        </a:rPr>
                        <a:t> science engagement programme which meets the needs of the diverse NRF engagement chain</a:t>
                      </a:r>
                      <a:endParaRPr lang="en-US" sz="1200" b="1" dirty="0">
                        <a:effectLst/>
                        <a:latin typeface="Arial Narrow" panose="020B0606020202030204" pitchFamily="34" charset="0"/>
                        <a:ea typeface="Times New Roman" panose="02020603050405020304" pitchFamily="18" charset="0"/>
                      </a:endParaRPr>
                    </a:p>
                  </a:txBody>
                  <a:tcPr marL="42459" marR="42459" marT="0" marB="0" anchor="ctr"/>
                </a:tc>
                <a:extLst>
                  <a:ext uri="{0D108BD9-81ED-4DB2-BD59-A6C34878D82A}">
                    <a16:rowId xmlns:a16="http://schemas.microsoft.com/office/drawing/2014/main" xmlns="" val="10006"/>
                  </a:ext>
                </a:extLst>
              </a:tr>
              <a:tr h="736186">
                <a:tc rowSpan="3">
                  <a:txBody>
                    <a:bodyPr/>
                    <a:lstStyle/>
                    <a:p>
                      <a:pPr algn="l">
                        <a:spcAft>
                          <a:spcPts val="800"/>
                        </a:spcAft>
                      </a:pPr>
                      <a:r>
                        <a:rPr lang="en-ZA" sz="1200" dirty="0">
                          <a:effectLst/>
                          <a:latin typeface="Arial Narrow" panose="020B0606020202030204" pitchFamily="34" charset="0"/>
                        </a:rPr>
                        <a:t>A transformed organisation that lives its culture and values </a:t>
                      </a:r>
                      <a:endParaRPr lang="en-US" sz="1200" dirty="0">
                        <a:effectLst/>
                        <a:latin typeface="Arial Narrow" panose="020B0606020202030204" pitchFamily="34" charset="0"/>
                        <a:ea typeface="Times New Roman" panose="02020603050405020304" pitchFamily="18" charset="0"/>
                      </a:endParaRPr>
                    </a:p>
                  </a:txBody>
                  <a:tcPr marL="42459" marR="42459" marT="0" marB="0" anchor="ctr"/>
                </a:tc>
                <a:tc>
                  <a:txBody>
                    <a:bodyPr/>
                    <a:lstStyle/>
                    <a:p>
                      <a:pPr algn="l">
                        <a:spcAft>
                          <a:spcPts val="800"/>
                        </a:spcAft>
                      </a:pPr>
                      <a:r>
                        <a:rPr lang="en-ZA" sz="1200" b="1" dirty="0">
                          <a:effectLst/>
                          <a:latin typeface="Arial Narrow" panose="020B0606020202030204" pitchFamily="34" charset="0"/>
                        </a:rPr>
                        <a:t>Representation of designated groups in leadership, management, and supervisory (P1-7 occupational levels)</a:t>
                      </a:r>
                      <a:endParaRPr lang="en-US" sz="1200" b="1" dirty="0">
                        <a:effectLst/>
                        <a:latin typeface="Arial Narrow" panose="020B0606020202030204" pitchFamily="34" charset="0"/>
                      </a:endParaRPr>
                    </a:p>
                  </a:txBody>
                  <a:tcPr marL="42459" marR="42459" marT="0" marB="0" anchor="ctr"/>
                </a:tc>
                <a:tc>
                  <a:txBody>
                    <a:bodyPr/>
                    <a:lstStyle/>
                    <a:p>
                      <a:pPr marL="0" marR="0" algn="l">
                        <a:lnSpc>
                          <a:spcPct val="100000"/>
                        </a:lnSpc>
                        <a:spcBef>
                          <a:spcPts val="0"/>
                        </a:spcBef>
                        <a:spcAft>
                          <a:spcPts val="0"/>
                        </a:spcAft>
                      </a:pPr>
                      <a:r>
                        <a:rPr lang="en-ZA" sz="1200" b="1" dirty="0">
                          <a:effectLst/>
                          <a:latin typeface="Arial Narrow" panose="020B0606020202030204" pitchFamily="34" charset="0"/>
                        </a:rPr>
                        <a:t>Women 26.7%</a:t>
                      </a:r>
                      <a:endParaRPr lang="en-US" sz="1200" b="1" dirty="0">
                        <a:effectLst/>
                        <a:latin typeface="Arial Narrow" panose="020B0606020202030204" pitchFamily="34" charset="0"/>
                      </a:endParaRPr>
                    </a:p>
                    <a:p>
                      <a:pPr marL="0" marR="0" algn="l">
                        <a:lnSpc>
                          <a:spcPct val="100000"/>
                        </a:lnSpc>
                        <a:spcBef>
                          <a:spcPts val="0"/>
                        </a:spcBef>
                        <a:spcAft>
                          <a:spcPts val="0"/>
                        </a:spcAft>
                      </a:pPr>
                      <a:r>
                        <a:rPr lang="en-ZA" sz="1200" b="1" dirty="0">
                          <a:effectLst/>
                          <a:latin typeface="Arial Narrow" panose="020B0606020202030204" pitchFamily="34" charset="0"/>
                        </a:rPr>
                        <a:t>Black 45.8%</a:t>
                      </a:r>
                      <a:endParaRPr lang="en-US"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459" marR="42459" marT="0" marB="0" anchor="ctr"/>
                </a:tc>
                <a:tc>
                  <a:txBody>
                    <a:bodyPr/>
                    <a:lstStyle/>
                    <a:p>
                      <a:pPr marL="0" marR="0" algn="l">
                        <a:lnSpc>
                          <a:spcPct val="100000"/>
                        </a:lnSpc>
                        <a:spcBef>
                          <a:spcPts val="0"/>
                        </a:spcBef>
                        <a:spcAft>
                          <a:spcPts val="0"/>
                        </a:spcAft>
                      </a:pPr>
                      <a:r>
                        <a:rPr lang="en-ZA" sz="1200" b="1" dirty="0">
                          <a:effectLst/>
                          <a:latin typeface="Arial Narrow" panose="020B0606020202030204" pitchFamily="34" charset="0"/>
                        </a:rPr>
                        <a:t>Women 38%</a:t>
                      </a:r>
                      <a:endParaRPr lang="en-US" sz="1200" b="1" dirty="0">
                        <a:effectLst/>
                        <a:latin typeface="Arial Narrow" panose="020B0606020202030204" pitchFamily="34" charset="0"/>
                      </a:endParaRPr>
                    </a:p>
                    <a:p>
                      <a:pPr marL="0" marR="0" algn="l">
                        <a:lnSpc>
                          <a:spcPct val="100000"/>
                        </a:lnSpc>
                        <a:spcBef>
                          <a:spcPts val="0"/>
                        </a:spcBef>
                        <a:spcAft>
                          <a:spcPts val="0"/>
                        </a:spcAft>
                      </a:pPr>
                      <a:r>
                        <a:rPr lang="en-ZA" sz="1200" b="1" dirty="0">
                          <a:effectLst/>
                          <a:latin typeface="Arial Narrow" panose="020B0606020202030204" pitchFamily="34" charset="0"/>
                        </a:rPr>
                        <a:t>Black 55%</a:t>
                      </a:r>
                      <a:endParaRPr lang="en-US" sz="1200" b="1" dirty="0">
                        <a:effectLst/>
                        <a:latin typeface="Arial Narrow" panose="020B0606020202030204" pitchFamily="34" charset="0"/>
                      </a:endParaRPr>
                    </a:p>
                    <a:p>
                      <a:pPr marL="0" marR="0" algn="l">
                        <a:lnSpc>
                          <a:spcPct val="100000"/>
                        </a:lnSpc>
                        <a:spcBef>
                          <a:spcPts val="0"/>
                        </a:spcBef>
                        <a:spcAft>
                          <a:spcPts val="0"/>
                        </a:spcAft>
                      </a:pPr>
                      <a:r>
                        <a:rPr lang="en-ZA" sz="1200" b="1" dirty="0">
                          <a:effectLst/>
                          <a:latin typeface="Arial Narrow" panose="020B0606020202030204" pitchFamily="34" charset="0"/>
                        </a:rPr>
                        <a:t>(Towards mirroring the NRF Employment Equity Plan targets)</a:t>
                      </a:r>
                      <a:endParaRPr lang="en-US" sz="1200" b="1" dirty="0">
                        <a:effectLst/>
                        <a:latin typeface="Arial Narrow" panose="020B0606020202030204" pitchFamily="34" charset="0"/>
                      </a:endParaRPr>
                    </a:p>
                  </a:txBody>
                  <a:tcPr marL="42459" marR="42459" marT="0" marB="0" anchor="ctr"/>
                </a:tc>
                <a:extLst>
                  <a:ext uri="{0D108BD9-81ED-4DB2-BD59-A6C34878D82A}">
                    <a16:rowId xmlns:a16="http://schemas.microsoft.com/office/drawing/2014/main" xmlns="" val="10007"/>
                  </a:ext>
                </a:extLst>
              </a:tr>
              <a:tr h="380435">
                <a:tc vMerge="1">
                  <a:txBody>
                    <a:bodyPr/>
                    <a:lstStyle/>
                    <a:p>
                      <a:endParaRPr lang="en-US"/>
                    </a:p>
                  </a:txBody>
                  <a:tcPr/>
                </a:tc>
                <a:tc>
                  <a:txBody>
                    <a:bodyPr/>
                    <a:lstStyle/>
                    <a:p>
                      <a:pPr algn="l">
                        <a:spcAft>
                          <a:spcPts val="800"/>
                        </a:spcAft>
                      </a:pPr>
                      <a:r>
                        <a:rPr lang="en-ZA" sz="1200" b="1" dirty="0">
                          <a:effectLst/>
                          <a:latin typeface="Arial Narrow" panose="020B0606020202030204" pitchFamily="34" charset="0"/>
                        </a:rPr>
                        <a:t>Inclusive, enabling and learning  organisation</a:t>
                      </a:r>
                      <a:endParaRPr lang="en-US" sz="1200" b="1" dirty="0">
                        <a:effectLst/>
                        <a:latin typeface="Arial Narrow" panose="020B0606020202030204" pitchFamily="34" charset="0"/>
                        <a:ea typeface="Times New Roman" panose="02020603050405020304" pitchFamily="18" charset="0"/>
                      </a:endParaRPr>
                    </a:p>
                  </a:txBody>
                  <a:tcPr marL="42459" marR="42459" marT="0" marB="0" anchor="ctr"/>
                </a:tc>
                <a:tc>
                  <a:txBody>
                    <a:bodyPr/>
                    <a:lstStyle/>
                    <a:p>
                      <a:pPr algn="l">
                        <a:lnSpc>
                          <a:spcPct val="107000"/>
                        </a:lnSpc>
                        <a:spcAft>
                          <a:spcPts val="800"/>
                        </a:spcAft>
                      </a:pPr>
                      <a:r>
                        <a:rPr lang="en-ZA" sz="1200" b="1" dirty="0">
                          <a:effectLst/>
                          <a:latin typeface="Arial Narrow" panose="020B0606020202030204" pitchFamily="34" charset="0"/>
                        </a:rPr>
                        <a:t>Baseline employee survey results</a:t>
                      </a:r>
                      <a:endParaRPr lang="en-US" sz="1200" b="1" dirty="0">
                        <a:effectLst/>
                        <a:latin typeface="Arial Narrow" panose="020B0606020202030204" pitchFamily="34" charset="0"/>
                        <a:ea typeface="Times New Roman" panose="02020603050405020304" pitchFamily="18" charset="0"/>
                      </a:endParaRPr>
                    </a:p>
                  </a:txBody>
                  <a:tcPr marL="42459" marR="42459" marT="0" marB="0" anchor="ctr"/>
                </a:tc>
                <a:tc>
                  <a:txBody>
                    <a:bodyPr/>
                    <a:lstStyle/>
                    <a:p>
                      <a:pPr marL="0" marR="0" algn="l">
                        <a:lnSpc>
                          <a:spcPct val="107000"/>
                        </a:lnSpc>
                        <a:spcBef>
                          <a:spcPts val="0"/>
                        </a:spcBef>
                        <a:spcAft>
                          <a:spcPts val="80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Annual 10% improvement on employee satisfaction</a:t>
                      </a:r>
                      <a:r>
                        <a:rPr lang="en-US" sz="1200" b="1" baseline="0" dirty="0">
                          <a:effectLst/>
                          <a:latin typeface="Arial Narrow" panose="020B0606020202030204" pitchFamily="34" charset="0"/>
                          <a:ea typeface="Calibri" panose="020F0502020204030204" pitchFamily="34" charset="0"/>
                          <a:cs typeface="Times New Roman" panose="02020603050405020304" pitchFamily="18" charset="0"/>
                        </a:rPr>
                        <a:t> index</a:t>
                      </a:r>
                      <a:endParaRPr lang="en-US"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459" marR="42459" marT="0" marB="0" anchor="ctr"/>
                </a:tc>
                <a:extLst>
                  <a:ext uri="{0D108BD9-81ED-4DB2-BD59-A6C34878D82A}">
                    <a16:rowId xmlns:a16="http://schemas.microsoft.com/office/drawing/2014/main" xmlns="" val="10008"/>
                  </a:ext>
                </a:extLst>
              </a:tr>
              <a:tr h="379056">
                <a:tc vMerge="1">
                  <a:txBody>
                    <a:bodyPr/>
                    <a:lstStyle/>
                    <a:p>
                      <a:endParaRPr lang="en-US"/>
                    </a:p>
                  </a:txBody>
                  <a:tcPr/>
                </a:tc>
                <a:tc>
                  <a:txBody>
                    <a:bodyPr/>
                    <a:lstStyle/>
                    <a:p>
                      <a:pPr algn="l">
                        <a:spcAft>
                          <a:spcPts val="800"/>
                        </a:spcAft>
                      </a:pPr>
                      <a:r>
                        <a:rPr lang="en-ZA" sz="1200" b="1" dirty="0">
                          <a:effectLst/>
                          <a:latin typeface="Arial Narrow" panose="020B0606020202030204" pitchFamily="34" charset="0"/>
                        </a:rPr>
                        <a:t>A co-created culture enhancing high performance and service excellence</a:t>
                      </a:r>
                      <a:endParaRPr lang="en-US" sz="1200" b="1" dirty="0">
                        <a:effectLst/>
                        <a:latin typeface="Arial Narrow" panose="020B0606020202030204" pitchFamily="34" charset="0"/>
                        <a:ea typeface="Times New Roman" panose="02020603050405020304" pitchFamily="18" charset="0"/>
                      </a:endParaRPr>
                    </a:p>
                  </a:txBody>
                  <a:tcPr marL="42459" marR="42459" marT="0" marB="0" anchor="ctr"/>
                </a:tc>
                <a:tc>
                  <a:txBody>
                    <a:bodyPr/>
                    <a:lstStyle/>
                    <a:p>
                      <a:pPr algn="l">
                        <a:lnSpc>
                          <a:spcPct val="107000"/>
                        </a:lnSpc>
                        <a:spcAft>
                          <a:spcPts val="800"/>
                        </a:spcAft>
                      </a:pPr>
                      <a:r>
                        <a:rPr lang="en-ZA" sz="1200" b="1" dirty="0">
                          <a:effectLst/>
                          <a:latin typeface="Arial Narrow" panose="020B0606020202030204" pitchFamily="34" charset="0"/>
                        </a:rPr>
                        <a:t>Baseline culture survey results</a:t>
                      </a:r>
                      <a:endParaRPr lang="en-US" sz="1200" b="1" dirty="0">
                        <a:effectLst/>
                        <a:latin typeface="Arial Narrow" panose="020B0606020202030204" pitchFamily="34" charset="0"/>
                        <a:ea typeface="Times New Roman" panose="02020603050405020304" pitchFamily="18" charset="0"/>
                      </a:endParaRPr>
                    </a:p>
                  </a:txBody>
                  <a:tcPr marL="42459" marR="42459" marT="0" marB="0" anchor="ctr"/>
                </a:tc>
                <a:tc>
                  <a:txBody>
                    <a:bodyPr/>
                    <a:lstStyle/>
                    <a:p>
                      <a:pPr marL="0" marR="0" algn="l">
                        <a:lnSpc>
                          <a:spcPct val="107000"/>
                        </a:lnSpc>
                        <a:spcBef>
                          <a:spcPts val="0"/>
                        </a:spcBef>
                        <a:spcAft>
                          <a:spcPts val="800"/>
                        </a:spcAft>
                      </a:pPr>
                      <a:r>
                        <a:rPr lang="en-US" sz="1200" b="1" dirty="0">
                          <a:effectLst/>
                          <a:latin typeface="Arial Narrow" panose="020B0606020202030204" pitchFamily="34" charset="0"/>
                          <a:ea typeface="+mn-ea"/>
                          <a:cs typeface="+mn-cs"/>
                        </a:rPr>
                        <a:t>Annual</a:t>
                      </a:r>
                      <a:r>
                        <a:rPr lang="en-US" sz="1200" b="1" baseline="0" dirty="0">
                          <a:effectLst/>
                          <a:latin typeface="Arial Narrow" panose="020B0606020202030204" pitchFamily="34" charset="0"/>
                          <a:ea typeface="+mn-ea"/>
                          <a:cs typeface="+mn-cs"/>
                        </a:rPr>
                        <a:t> 10% improvement on employee satisfaction index</a:t>
                      </a:r>
                      <a:endParaRPr lang="en-US"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459" marR="42459" marT="0" marB="0" anchor="ctr"/>
                </a:tc>
                <a:extLst>
                  <a:ext uri="{0D108BD9-81ED-4DB2-BD59-A6C34878D82A}">
                    <a16:rowId xmlns:a16="http://schemas.microsoft.com/office/drawing/2014/main" xmlns="" val="10009"/>
                  </a:ext>
                </a:extLst>
              </a:tr>
            </a:tbl>
          </a:graphicData>
        </a:graphic>
      </p:graphicFrame>
      <p:sp>
        <p:nvSpPr>
          <p:cNvPr id="3" name="Slide Number Placeholder 2"/>
          <p:cNvSpPr>
            <a:spLocks noGrp="1"/>
          </p:cNvSpPr>
          <p:nvPr>
            <p:ph type="sldNum" sz="quarter" idx="12"/>
          </p:nvPr>
        </p:nvSpPr>
        <p:spPr/>
        <p:txBody>
          <a:bodyPr/>
          <a:lstStyle/>
          <a:p>
            <a:fld id="{A8380127-2E4F-4720-A546-49D7111EBC0C}" type="slidenum">
              <a:rPr lang="en-US" smtClean="0"/>
              <a:pPr/>
              <a:t>4</a:t>
            </a:fld>
            <a:endParaRPr lang="en-US" dirty="0"/>
          </a:p>
        </p:txBody>
      </p:sp>
    </p:spTree>
    <p:extLst>
      <p:ext uri="{BB962C8B-B14F-4D97-AF65-F5344CB8AC3E}">
        <p14:creationId xmlns:p14="http://schemas.microsoft.com/office/powerpoint/2010/main" xmlns="" val="3903257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1106424" y="1129932"/>
            <a:ext cx="8162000" cy="4899331"/>
          </a:xfrm>
          <a:prstGeom prst="rect">
            <a:avLst/>
          </a:prstGeom>
        </p:spPr>
      </p:pic>
      <p:sp>
        <p:nvSpPr>
          <p:cNvPr id="2" name="Title 1"/>
          <p:cNvSpPr>
            <a:spLocks noGrp="1"/>
          </p:cNvSpPr>
          <p:nvPr>
            <p:ph type="title"/>
          </p:nvPr>
        </p:nvSpPr>
        <p:spPr>
          <a:xfrm>
            <a:off x="265175" y="94989"/>
            <a:ext cx="9479957" cy="387521"/>
          </a:xfrm>
        </p:spPr>
        <p:txBody>
          <a:bodyPr>
            <a:noAutofit/>
          </a:bodyPr>
          <a:lstStyle/>
          <a:p>
            <a:pPr algn="ctr"/>
            <a:r>
              <a:rPr lang="en-US" sz="3000" dirty="0"/>
              <a:t>Outcome 1: A Transformed Research Workforce</a:t>
            </a:r>
          </a:p>
        </p:txBody>
      </p:sp>
      <p:sp>
        <p:nvSpPr>
          <p:cNvPr id="4" name="Flowchart: Stored Data 3"/>
          <p:cNvSpPr/>
          <p:nvPr/>
        </p:nvSpPr>
        <p:spPr>
          <a:xfrm>
            <a:off x="1798990" y="1418342"/>
            <a:ext cx="2057400" cy="381000"/>
          </a:xfrm>
          <a:prstGeom prst="flowChartOnlineStorage">
            <a:avLst/>
          </a:prstGeom>
          <a:solidFill>
            <a:schemeClr val="bg1"/>
          </a:solidFill>
          <a:ln>
            <a:solidFill>
              <a:schemeClr val="tx2"/>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ZA" sz="1100" b="1" dirty="0">
                <a:solidFill>
                  <a:schemeClr val="tx2"/>
                </a:solidFill>
                <a:latin typeface="Arial Narrow" panose="020B0606020202030204" pitchFamily="34" charset="0"/>
              </a:rPr>
              <a:t>Strategy 2025</a:t>
            </a:r>
          </a:p>
          <a:p>
            <a:pPr algn="ctr"/>
            <a:r>
              <a:rPr lang="en-ZA" sz="1100" b="1" dirty="0">
                <a:solidFill>
                  <a:schemeClr val="tx2"/>
                </a:solidFill>
                <a:latin typeface="Arial Narrow" panose="020B0606020202030204" pitchFamily="34" charset="0"/>
              </a:rPr>
              <a:t>80% </a:t>
            </a:r>
            <a:endParaRPr lang="en-US" sz="1100" b="1" dirty="0">
              <a:solidFill>
                <a:schemeClr val="tx2"/>
              </a:solidFill>
              <a:latin typeface="Arial Narrow" panose="020B0606020202030204" pitchFamily="34" charset="0"/>
            </a:endParaRPr>
          </a:p>
        </p:txBody>
      </p:sp>
      <p:sp>
        <p:nvSpPr>
          <p:cNvPr id="7" name="Flowchart: Stored Data 6"/>
          <p:cNvSpPr/>
          <p:nvPr/>
        </p:nvSpPr>
        <p:spPr>
          <a:xfrm>
            <a:off x="5683286" y="1941576"/>
            <a:ext cx="1447800" cy="381000"/>
          </a:xfrm>
          <a:prstGeom prst="flowChartOnlineStorage">
            <a:avLst/>
          </a:prstGeom>
          <a:solidFill>
            <a:schemeClr val="bg1"/>
          </a:solidFill>
          <a:ln>
            <a:solidFill>
              <a:schemeClr val="tx2"/>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ZA" sz="1100" b="1" dirty="0">
                <a:solidFill>
                  <a:schemeClr val="tx2"/>
                </a:solidFill>
                <a:latin typeface="Arial Narrow" panose="020B0606020202030204" pitchFamily="34" charset="0"/>
              </a:rPr>
              <a:t>Strategy 2025 </a:t>
            </a:r>
          </a:p>
          <a:p>
            <a:pPr algn="ctr"/>
            <a:r>
              <a:rPr lang="en-ZA" sz="1100" b="1" dirty="0">
                <a:solidFill>
                  <a:schemeClr val="tx2"/>
                </a:solidFill>
                <a:latin typeface="Arial Narrow" panose="020B0606020202030204" pitchFamily="34" charset="0"/>
              </a:rPr>
              <a:t>55% </a:t>
            </a:r>
            <a:endParaRPr lang="en-US" sz="1100" b="1" dirty="0">
              <a:solidFill>
                <a:schemeClr val="tx2"/>
              </a:solidFill>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fld id="{A8380127-2E4F-4720-A546-49D7111EBC0C}" type="slidenum">
              <a:rPr lang="en-US" smtClean="0"/>
              <a:pPr/>
              <a:t>5</a:t>
            </a:fld>
            <a:endParaRPr lang="en-US" dirty="0"/>
          </a:p>
        </p:txBody>
      </p:sp>
      <p:sp>
        <p:nvSpPr>
          <p:cNvPr id="5" name="Rectangle 4"/>
          <p:cNvSpPr/>
          <p:nvPr/>
        </p:nvSpPr>
        <p:spPr>
          <a:xfrm>
            <a:off x="406258" y="827854"/>
            <a:ext cx="9197789" cy="400110"/>
          </a:xfrm>
          <a:prstGeom prst="rect">
            <a:avLst/>
          </a:prstGeom>
        </p:spPr>
        <p:txBody>
          <a:bodyPr wrap="square">
            <a:spAutoFit/>
          </a:bodyPr>
          <a:lstStyle/>
          <a:p>
            <a:pPr algn="ctr"/>
            <a:r>
              <a:rPr lang="en-ZA" sz="2000" b="1" dirty="0">
                <a:solidFill>
                  <a:srgbClr val="FF0000"/>
                </a:solidFill>
              </a:rPr>
              <a:t>A. NRF Funded Student Graduation vs HEMIS Student Graduation Profiles</a:t>
            </a:r>
          </a:p>
        </p:txBody>
      </p:sp>
    </p:spTree>
    <p:extLst>
      <p:ext uri="{BB962C8B-B14F-4D97-AF65-F5344CB8AC3E}">
        <p14:creationId xmlns:p14="http://schemas.microsoft.com/office/powerpoint/2010/main" xmlns="" val="2666754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348" y="186266"/>
            <a:ext cx="9484785" cy="372533"/>
          </a:xfrm>
        </p:spPr>
        <p:txBody>
          <a:bodyPr/>
          <a:lstStyle/>
          <a:p>
            <a:pPr algn="ctr"/>
            <a:r>
              <a:rPr lang="en-ZA" dirty="0">
                <a:solidFill>
                  <a:srgbClr val="FF0000"/>
                </a:solidFill>
              </a:rPr>
              <a:t>B. NRF Funded Researchers vs HEMIS Staff Profiles</a:t>
            </a:r>
            <a:endParaRPr lang="en-US" dirty="0">
              <a:solidFill>
                <a:srgbClr val="FF0000"/>
              </a:solidFill>
            </a:endParaRPr>
          </a:p>
        </p:txBody>
      </p:sp>
      <p:sp>
        <p:nvSpPr>
          <p:cNvPr id="6" name="Slide Number Placeholder 5"/>
          <p:cNvSpPr>
            <a:spLocks noGrp="1"/>
          </p:cNvSpPr>
          <p:nvPr>
            <p:ph type="sldNum" sz="quarter" idx="12"/>
          </p:nvPr>
        </p:nvSpPr>
        <p:spPr/>
        <p:txBody>
          <a:bodyPr/>
          <a:lstStyle/>
          <a:p>
            <a:fld id="{A8380127-2E4F-4720-A546-49D7111EBC0C}" type="slidenum">
              <a:rPr lang="en-US" smtClean="0"/>
              <a:pPr/>
              <a:t>6</a:t>
            </a:fld>
            <a:endParaRPr lang="en-US" dirty="0"/>
          </a:p>
        </p:txBody>
      </p:sp>
      <p:graphicFrame>
        <p:nvGraphicFramePr>
          <p:cNvPr id="9" name="Chart 8"/>
          <p:cNvGraphicFramePr>
            <a:graphicFrameLocks/>
          </p:cNvGraphicFramePr>
          <p:nvPr/>
        </p:nvGraphicFramePr>
        <p:xfrm>
          <a:off x="1440041" y="758675"/>
          <a:ext cx="6822216" cy="23435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nvGraphicFramePr>
        <p:xfrm>
          <a:off x="1440041" y="3302080"/>
          <a:ext cx="6822216" cy="2369196"/>
        </p:xfrm>
        <a:graphic>
          <a:graphicData uri="http://schemas.openxmlformats.org/drawingml/2006/chart">
            <c:chart xmlns:c="http://schemas.openxmlformats.org/drawingml/2006/chart" xmlns:r="http://schemas.openxmlformats.org/officeDocument/2006/relationships" r:id="rId3"/>
          </a:graphicData>
        </a:graphic>
      </p:graphicFrame>
      <p:sp>
        <p:nvSpPr>
          <p:cNvPr id="7" name="Flowchart: Stored Data 6"/>
          <p:cNvSpPr/>
          <p:nvPr/>
        </p:nvSpPr>
        <p:spPr>
          <a:xfrm>
            <a:off x="7894107" y="1754068"/>
            <a:ext cx="1447800" cy="352742"/>
          </a:xfrm>
          <a:prstGeom prst="flowChartOnlineStorage">
            <a:avLst/>
          </a:prstGeom>
          <a:solidFill>
            <a:schemeClr val="bg1"/>
          </a:solidFill>
          <a:ln>
            <a:solidFill>
              <a:schemeClr val="tx2"/>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ZA" sz="1100" b="1" dirty="0">
                <a:solidFill>
                  <a:schemeClr val="tx2"/>
                </a:solidFill>
                <a:latin typeface="Arial Narrow" panose="020B0606020202030204" pitchFamily="34" charset="0"/>
              </a:rPr>
              <a:t>Strategy 2025 </a:t>
            </a:r>
          </a:p>
          <a:p>
            <a:pPr algn="ctr"/>
            <a:r>
              <a:rPr lang="en-ZA" sz="1100" b="1" dirty="0">
                <a:solidFill>
                  <a:schemeClr val="tx2"/>
                </a:solidFill>
                <a:latin typeface="Arial Narrow" panose="020B0606020202030204" pitchFamily="34" charset="0"/>
              </a:rPr>
              <a:t>48%</a:t>
            </a:r>
            <a:endParaRPr lang="en-US" sz="1100" b="1" dirty="0">
              <a:solidFill>
                <a:schemeClr val="tx2"/>
              </a:solidFill>
              <a:latin typeface="Arial Narrow" panose="020B0606020202030204" pitchFamily="34" charset="0"/>
            </a:endParaRPr>
          </a:p>
        </p:txBody>
      </p:sp>
      <p:sp>
        <p:nvSpPr>
          <p:cNvPr id="8" name="Flowchart: Stored Data 7"/>
          <p:cNvSpPr/>
          <p:nvPr/>
        </p:nvSpPr>
        <p:spPr>
          <a:xfrm>
            <a:off x="7894107" y="4310307"/>
            <a:ext cx="1638162" cy="352742"/>
          </a:xfrm>
          <a:prstGeom prst="flowChartOnlineStorage">
            <a:avLst/>
          </a:prstGeom>
          <a:solidFill>
            <a:schemeClr val="bg1"/>
          </a:solidFill>
          <a:ln>
            <a:solidFill>
              <a:schemeClr val="tx2"/>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ZA" sz="1100" b="1" dirty="0">
                <a:solidFill>
                  <a:schemeClr val="tx2"/>
                </a:solidFill>
                <a:latin typeface="Arial Narrow" panose="020B0606020202030204" pitchFamily="34" charset="0"/>
              </a:rPr>
              <a:t>Strategy 2025 </a:t>
            </a:r>
          </a:p>
          <a:p>
            <a:pPr algn="ctr"/>
            <a:r>
              <a:rPr lang="en-ZA" sz="1100" b="1" dirty="0">
                <a:solidFill>
                  <a:schemeClr val="tx2"/>
                </a:solidFill>
                <a:latin typeface="Arial Narrow" panose="020B0606020202030204" pitchFamily="34" charset="0"/>
              </a:rPr>
              <a:t>42%</a:t>
            </a:r>
            <a:endParaRPr lang="en-US" sz="1100" b="1"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xmlns="" val="1214372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41" y="186266"/>
            <a:ext cx="9777506" cy="372533"/>
          </a:xfrm>
        </p:spPr>
        <p:txBody>
          <a:bodyPr>
            <a:noAutofit/>
          </a:bodyPr>
          <a:lstStyle/>
          <a:p>
            <a:pPr algn="ctr"/>
            <a:r>
              <a:rPr lang="en-ZA" dirty="0">
                <a:solidFill>
                  <a:srgbClr val="FF0000"/>
                </a:solidFill>
              </a:rPr>
              <a:t>C. NRF-funded Researchers Producing Research Outputs vs HEI Author Profiles</a:t>
            </a:r>
            <a:endParaRPr lang="en-US" dirty="0">
              <a:solidFill>
                <a:srgbClr val="FF0000"/>
              </a:solidFill>
            </a:endParaRPr>
          </a:p>
        </p:txBody>
      </p:sp>
      <p:sp>
        <p:nvSpPr>
          <p:cNvPr id="6" name="Slide Number Placeholder 5"/>
          <p:cNvSpPr>
            <a:spLocks noGrp="1"/>
          </p:cNvSpPr>
          <p:nvPr>
            <p:ph type="sldNum" sz="quarter" idx="12"/>
          </p:nvPr>
        </p:nvSpPr>
        <p:spPr/>
        <p:txBody>
          <a:bodyPr/>
          <a:lstStyle/>
          <a:p>
            <a:fld id="{A8380127-2E4F-4720-A546-49D7111EBC0C}" type="slidenum">
              <a:rPr lang="en-US" smtClean="0"/>
              <a:pPr/>
              <a:t>7</a:t>
            </a:fld>
            <a:endParaRPr lang="en-US" dirty="0"/>
          </a:p>
        </p:txBody>
      </p:sp>
      <p:sp>
        <p:nvSpPr>
          <p:cNvPr id="7" name="Flowchart: Stored Data 6"/>
          <p:cNvSpPr/>
          <p:nvPr/>
        </p:nvSpPr>
        <p:spPr>
          <a:xfrm>
            <a:off x="2264638" y="1161948"/>
            <a:ext cx="1447800" cy="352742"/>
          </a:xfrm>
          <a:prstGeom prst="flowChartOnlineStorage">
            <a:avLst/>
          </a:prstGeom>
          <a:solidFill>
            <a:schemeClr val="bg1"/>
          </a:solidFill>
          <a:ln>
            <a:solidFill>
              <a:schemeClr val="tx2"/>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ZA" sz="1100" b="1" dirty="0">
                <a:solidFill>
                  <a:schemeClr val="tx2"/>
                </a:solidFill>
                <a:latin typeface="Arial Narrow" panose="020B0606020202030204" pitchFamily="34" charset="0"/>
              </a:rPr>
              <a:t>Strategy 2025 </a:t>
            </a:r>
          </a:p>
          <a:p>
            <a:pPr algn="ctr"/>
            <a:r>
              <a:rPr lang="en-ZA" sz="1100" b="1" dirty="0">
                <a:solidFill>
                  <a:schemeClr val="tx2"/>
                </a:solidFill>
                <a:latin typeface="Arial Narrow" panose="020B0606020202030204" pitchFamily="34" charset="0"/>
              </a:rPr>
              <a:t>48%</a:t>
            </a:r>
            <a:endParaRPr lang="en-US" sz="1100" b="1" dirty="0">
              <a:solidFill>
                <a:schemeClr val="tx2"/>
              </a:solidFill>
              <a:latin typeface="Arial Narrow" panose="020B0606020202030204" pitchFamily="34" charset="0"/>
            </a:endParaRPr>
          </a:p>
        </p:txBody>
      </p:sp>
      <p:sp>
        <p:nvSpPr>
          <p:cNvPr id="8" name="Flowchart: Stored Data 7"/>
          <p:cNvSpPr/>
          <p:nvPr/>
        </p:nvSpPr>
        <p:spPr>
          <a:xfrm>
            <a:off x="5002740" y="1161948"/>
            <a:ext cx="1638162" cy="352742"/>
          </a:xfrm>
          <a:prstGeom prst="flowChartOnlineStorage">
            <a:avLst/>
          </a:prstGeom>
          <a:solidFill>
            <a:schemeClr val="bg1"/>
          </a:solidFill>
          <a:ln>
            <a:solidFill>
              <a:schemeClr val="tx2"/>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ZA" sz="1100" b="1" dirty="0">
                <a:solidFill>
                  <a:schemeClr val="tx2"/>
                </a:solidFill>
                <a:latin typeface="Arial Narrow" panose="020B0606020202030204" pitchFamily="34" charset="0"/>
              </a:rPr>
              <a:t>Strategy 2025 </a:t>
            </a:r>
          </a:p>
          <a:p>
            <a:pPr algn="ctr"/>
            <a:r>
              <a:rPr lang="en-ZA" sz="1100" b="1" dirty="0">
                <a:solidFill>
                  <a:schemeClr val="tx2"/>
                </a:solidFill>
                <a:latin typeface="Arial Narrow" panose="020B0606020202030204" pitchFamily="34" charset="0"/>
              </a:rPr>
              <a:t>42%</a:t>
            </a:r>
            <a:endParaRPr lang="en-US" sz="1100" b="1" dirty="0">
              <a:solidFill>
                <a:schemeClr val="tx2"/>
              </a:solidFill>
              <a:latin typeface="Arial Narrow" panose="020B0606020202030204" pitchFamily="34" charset="0"/>
            </a:endParaRPr>
          </a:p>
        </p:txBody>
      </p:sp>
      <p:pic>
        <p:nvPicPr>
          <p:cNvPr id="3" name="Picture 2"/>
          <p:cNvPicPr>
            <a:picLocks noChangeAspect="1"/>
          </p:cNvPicPr>
          <p:nvPr/>
        </p:nvPicPr>
        <p:blipFill>
          <a:blip r:embed="rId2" cstate="print"/>
          <a:stretch>
            <a:fillRect/>
          </a:stretch>
        </p:blipFill>
        <p:spPr>
          <a:xfrm>
            <a:off x="1581620" y="1514690"/>
            <a:ext cx="6742760" cy="3828620"/>
          </a:xfrm>
          <a:prstGeom prst="rect">
            <a:avLst/>
          </a:prstGeom>
        </p:spPr>
      </p:pic>
    </p:spTree>
    <p:extLst>
      <p:ext uri="{BB962C8B-B14F-4D97-AF65-F5344CB8AC3E}">
        <p14:creationId xmlns:p14="http://schemas.microsoft.com/office/powerpoint/2010/main" xmlns="" val="3727779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20" y="653840"/>
            <a:ext cx="8640960" cy="729952"/>
          </a:xfrm>
        </p:spPr>
        <p:txBody>
          <a:bodyPr>
            <a:normAutofit/>
          </a:bodyPr>
          <a:lstStyle/>
          <a:p>
            <a:pPr algn="ctr"/>
            <a:r>
              <a:rPr lang="en-US" dirty="0">
                <a:solidFill>
                  <a:srgbClr val="FF0000"/>
                </a:solidFill>
              </a:rPr>
              <a:t> </a:t>
            </a:r>
            <a:br>
              <a:rPr lang="en-US" dirty="0">
                <a:solidFill>
                  <a:srgbClr val="FF0000"/>
                </a:solidFill>
              </a:rPr>
            </a:br>
            <a:r>
              <a:rPr lang="en-ZA" dirty="0">
                <a:solidFill>
                  <a:srgbClr val="FF0000"/>
                </a:solidFill>
              </a:rPr>
              <a:t>Web of Science Publications – NRF Funded Authors (2015 to 2019)</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A8380127-2E4F-4720-A546-49D7111EBC0C}" type="slidenum">
              <a:rPr lang="en-US" smtClean="0"/>
              <a:pPr/>
              <a:t>8</a:t>
            </a:fld>
            <a:endParaRPr lang="en-US" dirty="0"/>
          </a:p>
        </p:txBody>
      </p:sp>
      <p:sp>
        <p:nvSpPr>
          <p:cNvPr id="5" name="Title 6"/>
          <p:cNvSpPr txBox="1">
            <a:spLocks/>
          </p:cNvSpPr>
          <p:nvPr/>
        </p:nvSpPr>
        <p:spPr>
          <a:xfrm>
            <a:off x="167425" y="0"/>
            <a:ext cx="9577707" cy="5120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kern="1200">
                <a:solidFill>
                  <a:schemeClr val="accent1">
                    <a:lumMod val="75000"/>
                  </a:schemeClr>
                </a:solidFill>
                <a:latin typeface="Arial" panose="020B0604020202020204" pitchFamily="34" charset="0"/>
                <a:ea typeface="+mj-ea"/>
                <a:cs typeface="Arial" panose="020B0604020202020204" pitchFamily="34" charset="0"/>
              </a:defRPr>
            </a:lvl1pPr>
          </a:lstStyle>
          <a:p>
            <a:pPr algn="ctr">
              <a:lnSpc>
                <a:spcPct val="150000"/>
              </a:lnSpc>
              <a:buClr>
                <a:schemeClr val="accent1"/>
              </a:buClr>
            </a:pPr>
            <a:r>
              <a:rPr lang="en-US" sz="2600" dirty="0"/>
              <a:t>Outcome 2: Enhanced Impact of the Research Enterprise</a:t>
            </a:r>
          </a:p>
        </p:txBody>
      </p:sp>
      <p:pic>
        <p:nvPicPr>
          <p:cNvPr id="6" name="Picture 5"/>
          <p:cNvPicPr>
            <a:picLocks noChangeAspect="1"/>
          </p:cNvPicPr>
          <p:nvPr/>
        </p:nvPicPr>
        <p:blipFill>
          <a:blip r:embed="rId2" cstate="print"/>
          <a:stretch>
            <a:fillRect/>
          </a:stretch>
        </p:blipFill>
        <p:spPr>
          <a:xfrm>
            <a:off x="1319994" y="1331167"/>
            <a:ext cx="7433901" cy="4204997"/>
          </a:xfrm>
          <a:prstGeom prst="rect">
            <a:avLst/>
          </a:prstGeom>
        </p:spPr>
      </p:pic>
      <p:sp>
        <p:nvSpPr>
          <p:cNvPr id="7" name="Rectangle 6"/>
          <p:cNvSpPr/>
          <p:nvPr/>
        </p:nvSpPr>
        <p:spPr>
          <a:xfrm>
            <a:off x="752669" y="5326838"/>
            <a:ext cx="8814319" cy="738664"/>
          </a:xfrm>
          <a:prstGeom prst="rect">
            <a:avLst/>
          </a:prstGeom>
        </p:spPr>
        <p:txBody>
          <a:bodyPr wrap="square">
            <a:spAutoFit/>
          </a:bodyPr>
          <a:lstStyle/>
          <a:p>
            <a:r>
              <a:rPr lang="en-ZA" sz="1400" b="1" u="sng" dirty="0"/>
              <a:t>NOTE</a:t>
            </a:r>
            <a:r>
              <a:rPr lang="en-ZA" sz="1400" b="1" dirty="0"/>
              <a:t>:	</a:t>
            </a:r>
            <a:r>
              <a:rPr lang="en-ZA" sz="1400" b="1" i="1" dirty="0"/>
              <a:t>2019 Decline is due to changes in the Incentive Funding for Rated Researchers programme, 	resulting in a significant reduction in the number of NRF-rated researchers receiving 	funding from the NRF on an annual basis.</a:t>
            </a:r>
          </a:p>
        </p:txBody>
      </p:sp>
    </p:spTree>
    <p:extLst>
      <p:ext uri="{BB962C8B-B14F-4D97-AF65-F5344CB8AC3E}">
        <p14:creationId xmlns:p14="http://schemas.microsoft.com/office/powerpoint/2010/main" xmlns="" val="645389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 y="182880"/>
            <a:ext cx="9906001" cy="897255"/>
          </a:xfrm>
        </p:spPr>
        <p:txBody>
          <a:bodyPr>
            <a:noAutofit/>
          </a:bodyPr>
          <a:lstStyle/>
          <a:p>
            <a:pPr algn="ctr">
              <a:lnSpc>
                <a:spcPct val="150000"/>
              </a:lnSpc>
              <a:buClr>
                <a:schemeClr val="accent1"/>
              </a:buClr>
            </a:pPr>
            <a:r>
              <a:rPr lang="en-US" sz="3000" dirty="0"/>
              <a:t>Interventions over the MTSF Period</a:t>
            </a:r>
          </a:p>
        </p:txBody>
      </p:sp>
      <p:sp>
        <p:nvSpPr>
          <p:cNvPr id="17" name="Rectangle 16"/>
          <p:cNvSpPr/>
          <p:nvPr/>
        </p:nvSpPr>
        <p:spPr>
          <a:xfrm>
            <a:off x="838199" y="1464130"/>
            <a:ext cx="8229599" cy="4185761"/>
          </a:xfrm>
          <a:prstGeom prst="rect">
            <a:avLst/>
          </a:prstGeom>
        </p:spPr>
        <p:txBody>
          <a:bodyPr wrap="square">
            <a:spAutoFit/>
          </a:bodyPr>
          <a:lstStyle/>
          <a:p>
            <a:pPr marL="457200" indent="-457200">
              <a:lnSpc>
                <a:spcPct val="150000"/>
              </a:lnSpc>
              <a:buClr>
                <a:schemeClr val="accent1"/>
              </a:buClr>
              <a:buFont typeface="Arial" panose="020B0604020202020204" pitchFamily="34" charset="0"/>
              <a:buChar char="•"/>
            </a:pPr>
            <a:r>
              <a:rPr lang="en-ZA" sz="2400" dirty="0"/>
              <a:t>Develop and implement a </a:t>
            </a:r>
            <a:r>
              <a:rPr lang="en-ZA" sz="2400" b="1" dirty="0">
                <a:solidFill>
                  <a:srgbClr val="FF0000"/>
                </a:solidFill>
              </a:rPr>
              <a:t>Leading Researchers and Scholars Programme (LRSP</a:t>
            </a:r>
            <a:r>
              <a:rPr lang="en-ZA" sz="2400" dirty="0">
                <a:solidFill>
                  <a:srgbClr val="FF0000"/>
                </a:solidFill>
              </a:rPr>
              <a:t>)</a:t>
            </a:r>
            <a:r>
              <a:rPr lang="en-ZA" sz="2400" dirty="0"/>
              <a:t> in consultation with the DSI and DHET.</a:t>
            </a:r>
          </a:p>
          <a:p>
            <a:pPr marL="457200" indent="-457200">
              <a:lnSpc>
                <a:spcPct val="150000"/>
              </a:lnSpc>
              <a:buClr>
                <a:schemeClr val="accent1"/>
              </a:buClr>
              <a:buFont typeface="Arial" panose="020B0604020202020204" pitchFamily="34" charset="0"/>
              <a:buChar char="•"/>
            </a:pPr>
            <a:r>
              <a:rPr lang="en-US" sz="2400" dirty="0"/>
              <a:t>Advance the </a:t>
            </a:r>
            <a:r>
              <a:rPr lang="en-US" sz="2400" b="1" dirty="0">
                <a:solidFill>
                  <a:srgbClr val="FF0000"/>
                </a:solidFill>
              </a:rPr>
              <a:t>NRF Framework on Equality, Diversity and Inclusivity (EDI) </a:t>
            </a:r>
            <a:r>
              <a:rPr lang="en-US" sz="2400" dirty="0"/>
              <a:t>with a specific focus on African and Coloured women.</a:t>
            </a:r>
          </a:p>
          <a:p>
            <a:pPr>
              <a:lnSpc>
                <a:spcPct val="150000"/>
              </a:lnSpc>
              <a:buClr>
                <a:schemeClr val="accent1"/>
              </a:buClr>
            </a:pPr>
            <a:endParaRPr lang="en-US" sz="2000" dirty="0"/>
          </a:p>
          <a:p>
            <a:pPr marL="285750" indent="-285750">
              <a:buClr>
                <a:schemeClr val="accent1"/>
              </a:buClr>
              <a:buFont typeface="Arial" panose="020B0604020202020204" pitchFamily="34" charset="0"/>
              <a:buChar char="•"/>
            </a:pPr>
            <a:endParaRPr lang="en-US" sz="2000" dirty="0"/>
          </a:p>
        </p:txBody>
      </p:sp>
      <p:sp>
        <p:nvSpPr>
          <p:cNvPr id="2" name="Slide Number Placeholder 1"/>
          <p:cNvSpPr>
            <a:spLocks noGrp="1"/>
          </p:cNvSpPr>
          <p:nvPr>
            <p:ph type="sldNum" sz="quarter" idx="12"/>
          </p:nvPr>
        </p:nvSpPr>
        <p:spPr/>
        <p:txBody>
          <a:bodyPr/>
          <a:lstStyle/>
          <a:p>
            <a:fld id="{A8380127-2E4F-4720-A546-49D7111EBC0C}" type="slidenum">
              <a:rPr lang="en-US" smtClean="0"/>
              <a:pPr/>
              <a:t>9</a:t>
            </a:fld>
            <a:endParaRPr lang="en-US" dirty="0"/>
          </a:p>
        </p:txBody>
      </p:sp>
    </p:spTree>
    <p:extLst>
      <p:ext uri="{BB962C8B-B14F-4D97-AF65-F5344CB8AC3E}">
        <p14:creationId xmlns:p14="http://schemas.microsoft.com/office/powerpoint/2010/main" xmlns="" val="39405230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NRF Presentation template Main [Read-Only]" id="{AD8209BF-18B2-4B58-987C-1F2E156D4C30}" vid="{E7E0DF0C-4D5E-4F1E-8BB7-D165B83C28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197AC8B2AB0B48855B2B52206A0F1E" ma:contentTypeVersion="7" ma:contentTypeDescription="Create a new document." ma:contentTypeScope="" ma:versionID="fe948bfbe21313d81847a301c57762cc">
  <xsd:schema xmlns:xsd="http://www.w3.org/2001/XMLSchema" xmlns:xs="http://www.w3.org/2001/XMLSchema" xmlns:p="http://schemas.microsoft.com/office/2006/metadata/properties" xmlns:ns3="c1681436-ba86-4e90-8884-761a992ff103" xmlns:ns4="6f7530f6-6e96-47e7-83ff-a830b10f2b74" targetNamespace="http://schemas.microsoft.com/office/2006/metadata/properties" ma:root="true" ma:fieldsID="b07f1878d28337a9debfd96e3c67bae2" ns3:_="" ns4:_="">
    <xsd:import namespace="c1681436-ba86-4e90-8884-761a992ff103"/>
    <xsd:import namespace="6f7530f6-6e96-47e7-83ff-a830b10f2b7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681436-ba86-4e90-8884-761a992ff10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7530f6-6e96-47e7-83ff-a830b10f2b7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B2BA3C-C53E-4FA5-81C1-ED0710D86FA0}">
  <ds:schemaRefs>
    <ds:schemaRef ds:uri="http://purl.org/dc/dcmitype/"/>
    <ds:schemaRef ds:uri="6f7530f6-6e96-47e7-83ff-a830b10f2b74"/>
    <ds:schemaRef ds:uri="c1681436-ba86-4e90-8884-761a992ff103"/>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15EC37F-AE58-4F45-A1A6-25BE78F2DD59}">
  <ds:schemaRefs>
    <ds:schemaRef ds:uri="http://schemas.microsoft.com/sharepoint/v3/contenttype/forms"/>
  </ds:schemaRefs>
</ds:datastoreItem>
</file>

<file path=customXml/itemProps3.xml><?xml version="1.0" encoding="utf-8"?>
<ds:datastoreItem xmlns:ds="http://schemas.openxmlformats.org/officeDocument/2006/customXml" ds:itemID="{70537FBE-F40B-467D-95C0-EB5572A858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681436-ba86-4e90-8884-761a992ff103"/>
    <ds:schemaRef ds:uri="6f7530f6-6e96-47e7-83ff-a830b10f2b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APP Presentation to the Board</Template>
  <TotalTime>2</TotalTime>
  <Words>2928</Words>
  <Application>Microsoft Office PowerPoint</Application>
  <PresentationFormat>A4 Paper (210x297 mm)</PresentationFormat>
  <Paragraphs>515</Paragraphs>
  <Slides>34</Slides>
  <Notes>7</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Contents</vt:lpstr>
      <vt:lpstr>Slide 3</vt:lpstr>
      <vt:lpstr>Strategy 2025 Outcomes and Targets</vt:lpstr>
      <vt:lpstr>Outcome 1: A Transformed Research Workforce</vt:lpstr>
      <vt:lpstr>B. NRF Funded Researchers vs HEMIS Staff Profiles</vt:lpstr>
      <vt:lpstr>C. NRF-funded Researchers Producing Research Outputs vs HEI Author Profiles</vt:lpstr>
      <vt:lpstr>  Web of Science Publications – NRF Funded Authors (2015 to 2019)</vt:lpstr>
      <vt:lpstr>Interventions over the MTSF Period</vt:lpstr>
      <vt:lpstr>Interventions over the MTSF Period</vt:lpstr>
      <vt:lpstr>Outcome 3: Enhanced Impact of Science Engagement </vt:lpstr>
      <vt:lpstr>Outcome 4: A Transformed Organisation that lives its  Culture and Values</vt:lpstr>
      <vt:lpstr>Slide 13</vt:lpstr>
      <vt:lpstr>Delivery of the APP through NRF Programmes</vt:lpstr>
      <vt:lpstr>Programme 1: Administration Indicators and Targets </vt:lpstr>
      <vt:lpstr>Planned Performance over the Medium-term Period </vt:lpstr>
      <vt:lpstr>Programme 2: Science Engagement Indicators and Targets </vt:lpstr>
      <vt:lpstr>Planned Performance over the Medium-term Period </vt:lpstr>
      <vt:lpstr>Programme 3: Research and Innovation  Support and Advancement Indicators and Targets </vt:lpstr>
      <vt:lpstr>Planned Performance over the  Medium-term Period </vt:lpstr>
      <vt:lpstr>Programme 4: National Research  Infrastructure Platforms Indicators and Targets </vt:lpstr>
      <vt:lpstr>Programme 4 - NRIPs Indicators and Targets </vt:lpstr>
      <vt:lpstr>Planned Performance over the Medium-term Period </vt:lpstr>
      <vt:lpstr>Slide 24</vt:lpstr>
      <vt:lpstr>NRF Financial Overview</vt:lpstr>
      <vt:lpstr>Slide 26</vt:lpstr>
      <vt:lpstr>Other Sources of Funding </vt:lpstr>
      <vt:lpstr>Slide 28</vt:lpstr>
      <vt:lpstr>Slide 29</vt:lpstr>
      <vt:lpstr>Internationalisation and Partnerships</vt:lpstr>
      <vt:lpstr>Internationalisation and Partnerships</vt:lpstr>
      <vt:lpstr>Emerging Priorities</vt:lpstr>
      <vt:lpstr>Concluding Remarks</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Abongile Dalasile</dc:creator>
  <cp:lastModifiedBy>USER</cp:lastModifiedBy>
  <cp:revision>151</cp:revision>
  <dcterms:created xsi:type="dcterms:W3CDTF">2021-01-18T11:12:27Z</dcterms:created>
  <dcterms:modified xsi:type="dcterms:W3CDTF">2021-05-10T11:47:57Z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0x010100AB197AC8B2AB0B48855B2B52206A0F1E</vt:lpwstr>
  </property>
</Properties>
</file>