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 id="2147483733" r:id="rId2"/>
  </p:sldMasterIdLst>
  <p:notesMasterIdLst>
    <p:notesMasterId r:id="rId26"/>
  </p:notesMasterIdLst>
  <p:handoutMasterIdLst>
    <p:handoutMasterId r:id="rId27"/>
  </p:handoutMasterIdLst>
  <p:sldIdLst>
    <p:sldId id="344" r:id="rId3"/>
    <p:sldId id="441" r:id="rId4"/>
    <p:sldId id="599" r:id="rId5"/>
    <p:sldId id="600" r:id="rId6"/>
    <p:sldId id="493" r:id="rId7"/>
    <p:sldId id="649" r:id="rId8"/>
    <p:sldId id="611" r:id="rId9"/>
    <p:sldId id="612" r:id="rId10"/>
    <p:sldId id="681" r:id="rId11"/>
    <p:sldId id="689" r:id="rId12"/>
    <p:sldId id="691" r:id="rId13"/>
    <p:sldId id="694" r:id="rId14"/>
    <p:sldId id="696" r:id="rId15"/>
    <p:sldId id="698" r:id="rId16"/>
    <p:sldId id="654" r:id="rId17"/>
    <p:sldId id="661" r:id="rId18"/>
    <p:sldId id="664" r:id="rId19"/>
    <p:sldId id="665" r:id="rId20"/>
    <p:sldId id="666" r:id="rId21"/>
    <p:sldId id="700" r:id="rId22"/>
    <p:sldId id="701" r:id="rId23"/>
    <p:sldId id="688" r:id="rId24"/>
    <p:sldId id="468" r:id="rId25"/>
  </p:sldIdLst>
  <p:sldSz cx="13004800" cy="9753600"/>
  <p:notesSz cx="9944100" cy="6805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1pPr>
    <a:lvl2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2pPr>
    <a:lvl3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3pPr>
    <a:lvl4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4pPr>
    <a:lvl5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5pPr>
    <a:lvl6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6pPr>
    <a:lvl7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7pPr>
    <a:lvl8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8pPr>
    <a:lvl9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uli Letsoalo" initials="TL" lastIdx="27" clrIdx="0"/>
  <p:cmAuthor id="1" name="Vongani Sambo" initials="VS" lastIdx="4" clrIdx="1">
    <p:extLst>
      <p:ext uri="{19B8F6BF-5375-455C-9EA6-DF929625EA0E}">
        <p15:presenceInfo xmlns:p15="http://schemas.microsoft.com/office/powerpoint/2012/main" xmlns="" userId="S-1-5-21-4132637620-221692626-2368620139-27022" providerId="AD"/>
      </p:ext>
    </p:extLst>
  </p:cmAuthor>
  <p:cmAuthor id="2" name="Mpho Makeke" initials="MM" lastIdx="3" clrIdx="2">
    <p:extLst>
      <p:ext uri="{19B8F6BF-5375-455C-9EA6-DF929625EA0E}">
        <p15:presenceInfo xmlns:p15="http://schemas.microsoft.com/office/powerpoint/2012/main" xmlns="" userId="S-1-5-21-4132637620-221692626-2368620139-257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1A2155"/>
        </a:fontRef>
        <a:srgbClr val="1A2155"/>
      </a:tcTxStyle>
      <a:tcStyle>
        <a:tcBdr>
          <a:left>
            <a:ln w="12700" cap="flat">
              <a:solidFill>
                <a:srgbClr val="1A2155"/>
              </a:solidFill>
              <a:prstDash val="solid"/>
              <a:round/>
            </a:ln>
          </a:left>
          <a:right>
            <a:ln w="12700" cap="flat">
              <a:solidFill>
                <a:srgbClr val="1A2155"/>
              </a:solidFill>
              <a:prstDash val="solid"/>
              <a:round/>
            </a:ln>
          </a:right>
          <a:top>
            <a:ln w="12700" cap="flat">
              <a:solidFill>
                <a:srgbClr val="1A2155"/>
              </a:solidFill>
              <a:prstDash val="solid"/>
              <a:round/>
            </a:ln>
          </a:top>
          <a:bottom>
            <a:ln w="12700" cap="flat">
              <a:solidFill>
                <a:srgbClr val="1A2155"/>
              </a:solidFill>
              <a:prstDash val="solid"/>
              <a:round/>
            </a:ln>
          </a:bottom>
          <a:insideH>
            <a:ln w="12700" cap="flat">
              <a:solidFill>
                <a:srgbClr val="1A2155"/>
              </a:solidFill>
              <a:prstDash val="solid"/>
              <a:round/>
            </a:ln>
          </a:insideH>
          <a:insideV>
            <a:ln w="12700" cap="flat">
              <a:solidFill>
                <a:srgbClr val="1A2155"/>
              </a:solidFill>
              <a:prstDash val="solid"/>
              <a:round/>
            </a:ln>
          </a:insideV>
        </a:tcBdr>
        <a:fill>
          <a:noFill/>
        </a:fill>
      </a:tcStyle>
    </a:wholeTbl>
    <a:band2H>
      <a:tcTxStyle/>
      <a:tcStyle>
        <a:tcBdr/>
        <a:fill>
          <a:solidFill>
            <a:srgbClr val="FFFFFF"/>
          </a:solidFill>
        </a:fill>
      </a:tcStyle>
    </a:band2H>
    <a:firstCol>
      <a:tcTxStyle b="off" i="off">
        <a:fontRef idx="major">
          <a:srgbClr val="1A2155"/>
        </a:fontRef>
        <a:srgbClr val="1A2155"/>
      </a:tcTxStyle>
      <a:tcStyle>
        <a:tcBdr>
          <a:left>
            <a:ln w="12700" cap="flat">
              <a:solidFill>
                <a:srgbClr val="1A2155"/>
              </a:solidFill>
              <a:prstDash val="solid"/>
              <a:round/>
            </a:ln>
          </a:left>
          <a:right>
            <a:ln w="12700" cap="flat">
              <a:solidFill>
                <a:srgbClr val="1A2155"/>
              </a:solidFill>
              <a:prstDash val="solid"/>
              <a:round/>
            </a:ln>
          </a:right>
          <a:top>
            <a:ln w="12700" cap="flat">
              <a:solidFill>
                <a:srgbClr val="1A2155"/>
              </a:solidFill>
              <a:prstDash val="solid"/>
              <a:round/>
            </a:ln>
          </a:top>
          <a:bottom>
            <a:ln w="12700" cap="flat">
              <a:solidFill>
                <a:srgbClr val="1A2155"/>
              </a:solidFill>
              <a:prstDash val="solid"/>
              <a:round/>
            </a:ln>
          </a:bottom>
          <a:insideH>
            <a:ln w="12700" cap="flat">
              <a:solidFill>
                <a:srgbClr val="1A2155"/>
              </a:solidFill>
              <a:prstDash val="solid"/>
              <a:round/>
            </a:ln>
          </a:insideH>
          <a:insideV>
            <a:ln w="12700" cap="flat">
              <a:solidFill>
                <a:srgbClr val="1A2155"/>
              </a:solidFill>
              <a:prstDash val="solid"/>
              <a:round/>
            </a:ln>
          </a:insideV>
        </a:tcBdr>
        <a:fill>
          <a:noFill/>
        </a:fill>
      </a:tcStyle>
    </a:firstCol>
    <a:lastRow>
      <a:tcTxStyle b="off" i="off">
        <a:fontRef idx="major">
          <a:srgbClr val="1A2155"/>
        </a:fontRef>
        <a:srgbClr val="1A2155"/>
      </a:tcTxStyle>
      <a:tcStyle>
        <a:tcBdr>
          <a:left>
            <a:ln w="12700" cap="flat">
              <a:solidFill>
                <a:srgbClr val="1A2155"/>
              </a:solidFill>
              <a:prstDash val="solid"/>
              <a:round/>
            </a:ln>
          </a:left>
          <a:right>
            <a:ln w="12700" cap="flat">
              <a:solidFill>
                <a:srgbClr val="1A2155"/>
              </a:solidFill>
              <a:prstDash val="solid"/>
              <a:round/>
            </a:ln>
          </a:right>
          <a:top>
            <a:ln w="12700" cap="flat">
              <a:solidFill>
                <a:srgbClr val="1A2155"/>
              </a:solidFill>
              <a:prstDash val="solid"/>
              <a:round/>
            </a:ln>
          </a:top>
          <a:bottom>
            <a:ln w="12700" cap="flat">
              <a:solidFill>
                <a:srgbClr val="1A2155"/>
              </a:solidFill>
              <a:prstDash val="solid"/>
              <a:round/>
            </a:ln>
          </a:bottom>
          <a:insideH>
            <a:ln w="12700" cap="flat">
              <a:solidFill>
                <a:srgbClr val="1A2155"/>
              </a:solidFill>
              <a:prstDash val="solid"/>
              <a:round/>
            </a:ln>
          </a:insideH>
          <a:insideV>
            <a:ln w="12700" cap="flat">
              <a:solidFill>
                <a:srgbClr val="1A2155"/>
              </a:solidFill>
              <a:prstDash val="solid"/>
              <a:round/>
            </a:ln>
          </a:insideV>
        </a:tcBdr>
        <a:fill>
          <a:noFill/>
        </a:fill>
      </a:tcStyle>
    </a:lastRow>
    <a:firstRow>
      <a:tcTxStyle b="off" i="off">
        <a:fontRef idx="major">
          <a:srgbClr val="1A2155"/>
        </a:fontRef>
        <a:srgbClr val="1A2155"/>
      </a:tcTxStyle>
      <a:tcStyle>
        <a:tcBdr>
          <a:left>
            <a:ln w="12700" cap="flat">
              <a:solidFill>
                <a:srgbClr val="1A2155"/>
              </a:solidFill>
              <a:prstDash val="solid"/>
              <a:round/>
            </a:ln>
          </a:left>
          <a:right>
            <a:ln w="12700" cap="flat">
              <a:solidFill>
                <a:srgbClr val="1A2155"/>
              </a:solidFill>
              <a:prstDash val="solid"/>
              <a:round/>
            </a:ln>
          </a:right>
          <a:top>
            <a:ln w="12700" cap="flat">
              <a:solidFill>
                <a:srgbClr val="1A2155"/>
              </a:solidFill>
              <a:prstDash val="solid"/>
              <a:round/>
            </a:ln>
          </a:top>
          <a:bottom>
            <a:ln w="12700" cap="flat">
              <a:solidFill>
                <a:srgbClr val="1A2155"/>
              </a:solidFill>
              <a:prstDash val="solid"/>
              <a:round/>
            </a:ln>
          </a:bottom>
          <a:insideH>
            <a:ln w="12700" cap="flat">
              <a:solidFill>
                <a:srgbClr val="1A2155"/>
              </a:solidFill>
              <a:prstDash val="solid"/>
              <a:round/>
            </a:ln>
          </a:insideH>
          <a:insideV>
            <a:ln w="12700" cap="flat">
              <a:solidFill>
                <a:srgbClr val="1A2155"/>
              </a:solidFill>
              <a:prstDash val="solid"/>
              <a:round/>
            </a:ln>
          </a:insideV>
        </a:tcBdr>
        <a:fill>
          <a:noFill/>
        </a:fill>
      </a:tcStyle>
    </a:firstRow>
  </a:tblStyle>
  <a:tblStyle styleId="{C7B018BB-80A7-4F77-B60F-C8B233D01FF8}" styleName="">
    <a:tblBg/>
    <a:wholeTbl>
      <a:tcTxStyle b="off" i="off">
        <a:fontRef idx="minor">
          <a:srgbClr val="1A2155"/>
        </a:fontRef>
        <a:srgbClr val="1A21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ADA"/>
          </a:solidFill>
        </a:fill>
      </a:tcStyle>
    </a:wholeTbl>
    <a:band2H>
      <a:tcTxStyle/>
      <a:tcStyle>
        <a:tcBdr/>
        <a:fill>
          <a:solidFill>
            <a:srgbClr val="EDED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1A2155"/>
        </a:fontRef>
        <a:srgbClr val="1A21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F0CA"/>
          </a:solidFill>
        </a:fill>
      </a:tcStyle>
    </a:wholeTbl>
    <a:band2H>
      <a:tcTxStyle/>
      <a:tcStyle>
        <a:tcBdr/>
        <a:fill>
          <a:solidFill>
            <a:srgbClr val="F4F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1A2155"/>
        </a:fontRef>
        <a:srgbClr val="1A21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A"/>
          </a:solidFill>
        </a:fill>
      </a:tcStyle>
    </a:wholeTbl>
    <a:band2H>
      <a:tcTxStyle/>
      <a:tcStyle>
        <a:tcBdr/>
        <a:fill>
          <a:solidFill>
            <a:srgbClr val="FFF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1A2155"/>
        </a:fontRef>
        <a:srgbClr val="1A21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1A2155"/>
        </a:fontRef>
        <a:srgbClr val="1A2155"/>
      </a:tcTxStyle>
      <a:tcStyle>
        <a:tcBdr>
          <a:left>
            <a:ln w="12700" cap="flat">
              <a:noFill/>
              <a:miter lim="400000"/>
            </a:ln>
          </a:left>
          <a:right>
            <a:ln w="12700" cap="flat">
              <a:noFill/>
              <a:miter lim="400000"/>
            </a:ln>
          </a:right>
          <a:top>
            <a:ln w="50800" cap="flat">
              <a:solidFill>
                <a:srgbClr val="1A2155"/>
              </a:solidFill>
              <a:prstDash val="solid"/>
              <a:round/>
            </a:ln>
          </a:top>
          <a:bottom>
            <a:ln w="25400" cap="flat">
              <a:solidFill>
                <a:srgbClr val="1A215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1A2155"/>
              </a:solidFill>
              <a:prstDash val="solid"/>
              <a:round/>
            </a:ln>
          </a:top>
          <a:bottom>
            <a:ln w="25400" cap="flat">
              <a:solidFill>
                <a:srgbClr val="1A215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1A2155"/>
        </a:fontRef>
        <a:srgbClr val="1A21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D0"/>
          </a:solidFill>
        </a:fill>
      </a:tcStyle>
    </a:wholeTbl>
    <a:band2H>
      <a:tcTxStyle/>
      <a:tcStyle>
        <a:tcBdr/>
        <a:fill>
          <a:solidFill>
            <a:srgbClr val="E7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215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215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215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3577" autoAdjust="0"/>
  </p:normalViewPr>
  <p:slideViewPr>
    <p:cSldViewPr snapToGrid="0">
      <p:cViewPr varScale="1">
        <p:scale>
          <a:sx n="51" d="100"/>
          <a:sy n="51" d="100"/>
        </p:scale>
        <p:origin x="-1326" y="-108"/>
      </p:cViewPr>
      <p:guideLst>
        <p:guide orient="horz" pos="3072"/>
        <p:guide pos="4096"/>
      </p:guideLst>
    </p:cSldViewPr>
  </p:slideViewPr>
  <p:notesTextViewPr>
    <p:cViewPr>
      <p:scale>
        <a:sx n="1" d="1"/>
        <a:sy n="1" d="1"/>
      </p:scale>
      <p:origin x="0" y="0"/>
    </p:cViewPr>
  </p:notesTextViewPr>
  <p:sorterViewPr>
    <p:cViewPr>
      <p:scale>
        <a:sx n="50" d="100"/>
        <a:sy n="50" d="100"/>
      </p:scale>
      <p:origin x="0" y="-3356"/>
    </p:cViewPr>
  </p:sorterViewPr>
  <p:notesViewPr>
    <p:cSldViewPr snapToGrid="0">
      <p:cViewPr varScale="1">
        <p:scale>
          <a:sx n="74" d="100"/>
          <a:sy n="74" d="100"/>
        </p:scale>
        <p:origin x="1734"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7D0E8-CEE9-4DFD-BC1A-7B323B606D5F}" type="doc">
      <dgm:prSet loTypeId="urn:microsoft.com/office/officeart/2009/3/layout/PieProcess" loCatId="list" qsTypeId="urn:microsoft.com/office/officeart/2005/8/quickstyle/simple1" qsCatId="simple" csTypeId="urn:microsoft.com/office/officeart/2005/8/colors/accent5_1" csCatId="accent5" phldr="1"/>
      <dgm:spPr/>
      <dgm:t>
        <a:bodyPr/>
        <a:lstStyle/>
        <a:p>
          <a:endParaRPr lang="en-US"/>
        </a:p>
      </dgm:t>
    </dgm:pt>
    <dgm:pt modelId="{CEC3F18F-0AA8-4856-BAE9-DD4D326F4F3B}">
      <dgm:prSet phldrT="[Text]" custT="1"/>
      <dgm:spPr>
        <a:xfrm>
          <a:off x="0" y="1406"/>
          <a:ext cx="1975104" cy="614920"/>
        </a:xfrm>
      </dgm:spPr>
      <dgm:t>
        <a:bodyPr/>
        <a:lstStyle/>
        <a:p>
          <a:pPr algn="ctr"/>
          <a:r>
            <a:rPr lang="en-ZA" sz="2400" dirty="0">
              <a:latin typeface="Calibri" panose="020F0502020204030204"/>
              <a:ea typeface="+mn-ea"/>
              <a:cs typeface="+mn-cs"/>
            </a:rPr>
            <a:t>INTEGRITY</a:t>
          </a:r>
          <a:endParaRPr lang="en-US" sz="2400" dirty="0">
            <a:latin typeface="Calibri" panose="020F0502020204030204"/>
            <a:ea typeface="+mn-ea"/>
            <a:cs typeface="+mn-cs"/>
          </a:endParaRPr>
        </a:p>
      </dgm:t>
    </dgm:pt>
    <dgm:pt modelId="{B4AE7F96-817A-45DF-8A5B-637BECE27ECA}" type="parTrans" cxnId="{3AD8F109-1EC4-42D2-9A31-047D7F306CEA}">
      <dgm:prSet/>
      <dgm:spPr/>
      <dgm:t>
        <a:bodyPr/>
        <a:lstStyle/>
        <a:p>
          <a:pPr algn="ctr"/>
          <a:endParaRPr lang="en-US" sz="2000"/>
        </a:p>
      </dgm:t>
    </dgm:pt>
    <dgm:pt modelId="{68915D37-1E9E-45ED-BAAD-037310AA9366}" type="sibTrans" cxnId="{3AD8F109-1EC4-42D2-9A31-047D7F306CEA}">
      <dgm:prSet/>
      <dgm:spPr/>
      <dgm:t>
        <a:bodyPr/>
        <a:lstStyle/>
        <a:p>
          <a:pPr algn="ctr"/>
          <a:endParaRPr lang="en-US" sz="2000"/>
        </a:p>
      </dgm:t>
    </dgm:pt>
    <dgm:pt modelId="{4560018F-D962-426A-9ED2-BBA4F6FAC9C9}">
      <dgm:prSet phldrT="[Text]" custT="1"/>
      <dgm:spPr>
        <a:xfrm rot="5400000">
          <a:off x="3484783" y="-1446781"/>
          <a:ext cx="491936" cy="3511296"/>
        </a:xfrm>
      </dgm:spPr>
      <dgm:t>
        <a:bodyPr/>
        <a:lstStyle/>
        <a:p>
          <a:pPr algn="ctr"/>
          <a:r>
            <a:rPr lang="en-ZA" sz="1800" dirty="0">
              <a:latin typeface="Calibri" panose="020F0502020204030204"/>
              <a:ea typeface="+mn-ea"/>
              <a:cs typeface="+mn-cs"/>
            </a:rPr>
            <a:t>We will conduct ourselves in a manner that is fair transparent and ethical honouring our commitments and communicating honestly.</a:t>
          </a:r>
          <a:endParaRPr lang="en-US" sz="1800" dirty="0">
            <a:latin typeface="Calibri" panose="020F0502020204030204"/>
            <a:ea typeface="+mn-ea"/>
            <a:cs typeface="+mn-cs"/>
          </a:endParaRPr>
        </a:p>
      </dgm:t>
    </dgm:pt>
    <dgm:pt modelId="{4183DDEA-40BD-4178-982A-D02EF93EBD18}" type="parTrans" cxnId="{E34CE37A-4943-4DDC-93D2-6F96BB9E54E1}">
      <dgm:prSet/>
      <dgm:spPr/>
      <dgm:t>
        <a:bodyPr/>
        <a:lstStyle/>
        <a:p>
          <a:pPr algn="ctr"/>
          <a:endParaRPr lang="en-US" sz="2000"/>
        </a:p>
      </dgm:t>
    </dgm:pt>
    <dgm:pt modelId="{1306D15C-13BB-4FE1-8C70-52E6593689C3}" type="sibTrans" cxnId="{E34CE37A-4943-4DDC-93D2-6F96BB9E54E1}">
      <dgm:prSet/>
      <dgm:spPr/>
      <dgm:t>
        <a:bodyPr/>
        <a:lstStyle/>
        <a:p>
          <a:pPr algn="ctr"/>
          <a:endParaRPr lang="en-US" sz="2000"/>
        </a:p>
      </dgm:t>
    </dgm:pt>
    <dgm:pt modelId="{71505FFF-9402-4BFE-ADBF-46376E60BFCC}">
      <dgm:prSet phldrT="[Text]" custT="1"/>
      <dgm:spPr>
        <a:xfrm>
          <a:off x="0" y="647073"/>
          <a:ext cx="1975104" cy="614920"/>
        </a:xfrm>
      </dgm:spPr>
      <dgm:t>
        <a:bodyPr/>
        <a:lstStyle/>
        <a:p>
          <a:pPr algn="ctr"/>
          <a:r>
            <a:rPr lang="en-ZA" sz="2400" dirty="0">
              <a:latin typeface="Calibri" panose="020F0502020204030204"/>
              <a:ea typeface="+mn-ea"/>
              <a:cs typeface="+mn-cs"/>
            </a:rPr>
            <a:t>COMPASSION</a:t>
          </a:r>
          <a:endParaRPr lang="en-US" sz="2400" dirty="0">
            <a:latin typeface="Calibri" panose="020F0502020204030204"/>
            <a:ea typeface="+mn-ea"/>
            <a:cs typeface="+mn-cs"/>
          </a:endParaRPr>
        </a:p>
      </dgm:t>
    </dgm:pt>
    <dgm:pt modelId="{0B5D4AA7-12EC-4F69-AFA9-244B7E9336AA}" type="parTrans" cxnId="{0823AE09-A641-4437-A23C-1B3435ECDA99}">
      <dgm:prSet/>
      <dgm:spPr/>
      <dgm:t>
        <a:bodyPr/>
        <a:lstStyle/>
        <a:p>
          <a:pPr algn="ctr"/>
          <a:endParaRPr lang="en-US" sz="2000"/>
        </a:p>
      </dgm:t>
    </dgm:pt>
    <dgm:pt modelId="{39A91D44-415C-48B4-852F-1A1845540DB5}" type="sibTrans" cxnId="{0823AE09-A641-4437-A23C-1B3435ECDA99}">
      <dgm:prSet/>
      <dgm:spPr/>
      <dgm:t>
        <a:bodyPr/>
        <a:lstStyle/>
        <a:p>
          <a:pPr algn="ctr"/>
          <a:endParaRPr lang="en-US" sz="2000"/>
        </a:p>
      </dgm:t>
    </dgm:pt>
    <dgm:pt modelId="{E5288288-DAE3-4F5D-889F-F85943AF8FB1}">
      <dgm:prSet phldrT="[Text]" custT="1"/>
      <dgm:spPr>
        <a:xfrm rot="5400000">
          <a:off x="3484783" y="-801114"/>
          <a:ext cx="491936" cy="3511296"/>
        </a:xfrm>
      </dgm:spPr>
      <dgm:t>
        <a:bodyPr/>
        <a:lstStyle/>
        <a:p>
          <a:pPr algn="ctr"/>
          <a:r>
            <a:rPr lang="en-ZA" sz="1800" dirty="0">
              <a:latin typeface="Calibri" panose="020F0502020204030204"/>
              <a:ea typeface="+mn-ea"/>
              <a:cs typeface="+mn-cs"/>
            </a:rPr>
            <a:t>We care for and support our customers. We care for and support each other.</a:t>
          </a:r>
          <a:endParaRPr lang="en-US" sz="1800" dirty="0">
            <a:latin typeface="Calibri" panose="020F0502020204030204"/>
            <a:ea typeface="+mn-ea"/>
            <a:cs typeface="+mn-cs"/>
          </a:endParaRPr>
        </a:p>
      </dgm:t>
    </dgm:pt>
    <dgm:pt modelId="{A4673EFC-C114-4B5F-B9EF-D52D2557C76B}" type="parTrans" cxnId="{B7D0FC5B-041D-4584-8AB2-3B9713DEBD58}">
      <dgm:prSet/>
      <dgm:spPr/>
      <dgm:t>
        <a:bodyPr/>
        <a:lstStyle/>
        <a:p>
          <a:pPr algn="ctr"/>
          <a:endParaRPr lang="en-US" sz="2000"/>
        </a:p>
      </dgm:t>
    </dgm:pt>
    <dgm:pt modelId="{8BFD5672-ACA0-4FA6-A579-1950C96289C0}" type="sibTrans" cxnId="{B7D0FC5B-041D-4584-8AB2-3B9713DEBD58}">
      <dgm:prSet/>
      <dgm:spPr/>
      <dgm:t>
        <a:bodyPr/>
        <a:lstStyle/>
        <a:p>
          <a:pPr algn="ctr"/>
          <a:endParaRPr lang="en-US" sz="2000"/>
        </a:p>
      </dgm:t>
    </dgm:pt>
    <dgm:pt modelId="{B55E8DE5-0F1B-4B16-82D2-4B0EF77AD901}">
      <dgm:prSet phldrT="[Text]" custT="1"/>
      <dgm:spPr>
        <a:xfrm>
          <a:off x="0" y="1292739"/>
          <a:ext cx="1975104" cy="614920"/>
        </a:xfrm>
      </dgm:spPr>
      <dgm:t>
        <a:bodyPr/>
        <a:lstStyle/>
        <a:p>
          <a:pPr algn="ctr"/>
          <a:r>
            <a:rPr lang="en-ZA" sz="2400" dirty="0">
              <a:latin typeface="Calibri" panose="020F0502020204030204"/>
              <a:ea typeface="+mn-ea"/>
              <a:cs typeface="+mn-cs"/>
            </a:rPr>
            <a:t>ACCOUNTABILITY</a:t>
          </a:r>
          <a:endParaRPr lang="en-US" sz="2400" dirty="0">
            <a:latin typeface="Calibri" panose="020F0502020204030204"/>
            <a:ea typeface="+mn-ea"/>
            <a:cs typeface="+mn-cs"/>
          </a:endParaRPr>
        </a:p>
      </dgm:t>
    </dgm:pt>
    <dgm:pt modelId="{D333A2DD-DE14-4D7F-BBB4-B6806E87EB8C}" type="parTrans" cxnId="{C316A58F-260E-48B4-80A3-36695CAF5109}">
      <dgm:prSet/>
      <dgm:spPr/>
      <dgm:t>
        <a:bodyPr/>
        <a:lstStyle/>
        <a:p>
          <a:pPr algn="ctr"/>
          <a:endParaRPr lang="en-US" sz="2000"/>
        </a:p>
      </dgm:t>
    </dgm:pt>
    <dgm:pt modelId="{33E0CC1A-9FE3-4D01-A053-41F25E5B6CF3}" type="sibTrans" cxnId="{C316A58F-260E-48B4-80A3-36695CAF5109}">
      <dgm:prSet/>
      <dgm:spPr/>
      <dgm:t>
        <a:bodyPr/>
        <a:lstStyle/>
        <a:p>
          <a:pPr algn="ctr"/>
          <a:endParaRPr lang="en-US" sz="2000"/>
        </a:p>
      </dgm:t>
    </dgm:pt>
    <dgm:pt modelId="{E842B6A1-D48B-49D2-AD27-F3FBDFED7370}">
      <dgm:prSet phldrT="[Text]" custT="1"/>
      <dgm:spPr>
        <a:xfrm rot="5400000">
          <a:off x="3484783" y="-155447"/>
          <a:ext cx="491936" cy="3511296"/>
        </a:xfrm>
      </dgm:spPr>
      <dgm:t>
        <a:bodyPr/>
        <a:lstStyle/>
        <a:p>
          <a:pPr algn="ctr"/>
          <a:r>
            <a:rPr lang="en-ZA" sz="1800" dirty="0">
              <a:latin typeface="Calibri" panose="020F0502020204030204"/>
              <a:ea typeface="+mn-ea"/>
              <a:cs typeface="+mn-cs"/>
            </a:rPr>
            <a:t>We will account for our activities/action, accept responsibility for them and disclose in a transparent manner.</a:t>
          </a:r>
          <a:endParaRPr lang="en-US" sz="1800" dirty="0">
            <a:latin typeface="Calibri" panose="020F0502020204030204"/>
            <a:ea typeface="+mn-ea"/>
            <a:cs typeface="+mn-cs"/>
          </a:endParaRPr>
        </a:p>
      </dgm:t>
    </dgm:pt>
    <dgm:pt modelId="{B46EAE9D-3AE9-4A56-B809-FFDD4951E076}" type="parTrans" cxnId="{E02C79D9-9671-4D5B-9A24-9367B86D9927}">
      <dgm:prSet/>
      <dgm:spPr/>
      <dgm:t>
        <a:bodyPr/>
        <a:lstStyle/>
        <a:p>
          <a:pPr algn="ctr"/>
          <a:endParaRPr lang="en-US" sz="2000"/>
        </a:p>
      </dgm:t>
    </dgm:pt>
    <dgm:pt modelId="{261837C4-B70B-4DC4-84FD-B5BD160AB153}" type="sibTrans" cxnId="{E02C79D9-9671-4D5B-9A24-9367B86D9927}">
      <dgm:prSet/>
      <dgm:spPr/>
      <dgm:t>
        <a:bodyPr/>
        <a:lstStyle/>
        <a:p>
          <a:pPr algn="ctr"/>
          <a:endParaRPr lang="en-US" sz="2000"/>
        </a:p>
      </dgm:t>
    </dgm:pt>
    <dgm:pt modelId="{4F9E07CA-69A3-4393-BE00-DD4A5BEB3FFB}">
      <dgm:prSet custT="1"/>
      <dgm:spPr>
        <a:xfrm>
          <a:off x="0" y="1938406"/>
          <a:ext cx="1975104" cy="614920"/>
        </a:xfrm>
      </dgm:spPr>
      <dgm:t>
        <a:bodyPr/>
        <a:lstStyle/>
        <a:p>
          <a:pPr algn="ctr"/>
          <a:r>
            <a:rPr lang="en-ZA" sz="2400">
              <a:latin typeface="Calibri" panose="020F0502020204030204"/>
              <a:ea typeface="+mn-ea"/>
              <a:cs typeface="+mn-cs"/>
            </a:rPr>
            <a:t>RESPECT</a:t>
          </a:r>
          <a:endParaRPr lang="en-US" sz="2400">
            <a:latin typeface="Calibri" panose="020F0502020204030204"/>
            <a:ea typeface="+mn-ea"/>
            <a:cs typeface="+mn-cs"/>
          </a:endParaRPr>
        </a:p>
      </dgm:t>
    </dgm:pt>
    <dgm:pt modelId="{41E19407-3985-451C-90AF-FB6832CDB72A}" type="parTrans" cxnId="{9C306668-00F1-46D5-899A-70D64CEA3868}">
      <dgm:prSet/>
      <dgm:spPr/>
      <dgm:t>
        <a:bodyPr/>
        <a:lstStyle/>
        <a:p>
          <a:pPr algn="ctr"/>
          <a:endParaRPr lang="en-US" sz="2000"/>
        </a:p>
      </dgm:t>
    </dgm:pt>
    <dgm:pt modelId="{65465AEB-FBF9-489E-BDE1-16821A647D34}" type="sibTrans" cxnId="{9C306668-00F1-46D5-899A-70D64CEA3868}">
      <dgm:prSet/>
      <dgm:spPr/>
      <dgm:t>
        <a:bodyPr/>
        <a:lstStyle/>
        <a:p>
          <a:pPr algn="ctr"/>
          <a:endParaRPr lang="en-US" sz="2000"/>
        </a:p>
      </dgm:t>
    </dgm:pt>
    <dgm:pt modelId="{309F933D-669C-44C5-98DB-D8550A46F182}">
      <dgm:prSet custT="1"/>
      <dgm:spPr>
        <a:xfrm rot="5400000">
          <a:off x="3484783" y="490218"/>
          <a:ext cx="491936" cy="3511296"/>
        </a:xfrm>
      </dgm:spPr>
      <dgm:t>
        <a:bodyPr/>
        <a:lstStyle/>
        <a:p>
          <a:pPr algn="ctr"/>
          <a:r>
            <a:rPr lang="en-ZA" sz="1800" dirty="0">
              <a:latin typeface="Calibri" panose="020F0502020204030204"/>
              <a:ea typeface="+mn-ea"/>
              <a:cs typeface="+mn-cs"/>
            </a:rPr>
            <a:t>We will treat our stakeholders impartially and with respect; recognising our responsibility to them.</a:t>
          </a:r>
          <a:endParaRPr lang="en-US" sz="1800" dirty="0">
            <a:latin typeface="Calibri" panose="020F0502020204030204"/>
            <a:ea typeface="+mn-ea"/>
            <a:cs typeface="+mn-cs"/>
          </a:endParaRPr>
        </a:p>
      </dgm:t>
    </dgm:pt>
    <dgm:pt modelId="{E3D322CA-826B-4B8C-B11B-69168ED41E65}" type="parTrans" cxnId="{789D6B31-2635-4385-A549-1726DABE24D1}">
      <dgm:prSet/>
      <dgm:spPr/>
      <dgm:t>
        <a:bodyPr/>
        <a:lstStyle/>
        <a:p>
          <a:pPr algn="ctr"/>
          <a:endParaRPr lang="en-US" sz="2000"/>
        </a:p>
      </dgm:t>
    </dgm:pt>
    <dgm:pt modelId="{EDA6720E-B072-471A-BBAD-F8B5DF8BA368}" type="sibTrans" cxnId="{789D6B31-2635-4385-A549-1726DABE24D1}">
      <dgm:prSet/>
      <dgm:spPr/>
      <dgm:t>
        <a:bodyPr/>
        <a:lstStyle/>
        <a:p>
          <a:pPr algn="ctr"/>
          <a:endParaRPr lang="en-US" sz="2000"/>
        </a:p>
      </dgm:t>
    </dgm:pt>
    <dgm:pt modelId="{F608398F-1EAC-48F9-ACBA-DD14D6A031F4}">
      <dgm:prSet custT="1"/>
      <dgm:spPr>
        <a:xfrm>
          <a:off x="0" y="2584072"/>
          <a:ext cx="1975104" cy="614920"/>
        </a:xfrm>
      </dgm:spPr>
      <dgm:t>
        <a:bodyPr/>
        <a:lstStyle/>
        <a:p>
          <a:pPr algn="ctr"/>
          <a:r>
            <a:rPr lang="en-ZA" sz="2400">
              <a:latin typeface="Calibri" panose="020F0502020204030204"/>
              <a:ea typeface="+mn-ea"/>
              <a:cs typeface="+mn-cs"/>
            </a:rPr>
            <a:t>EXCELLENCE</a:t>
          </a:r>
          <a:endParaRPr lang="en-US" sz="2400">
            <a:latin typeface="Calibri" panose="020F0502020204030204"/>
            <a:ea typeface="+mn-ea"/>
            <a:cs typeface="+mn-cs"/>
          </a:endParaRPr>
        </a:p>
      </dgm:t>
    </dgm:pt>
    <dgm:pt modelId="{00AB4318-84F4-4096-9641-6020AD10FDC7}" type="parTrans" cxnId="{9F2941D7-E589-400C-9DF0-84DD288C3ECB}">
      <dgm:prSet/>
      <dgm:spPr/>
      <dgm:t>
        <a:bodyPr/>
        <a:lstStyle/>
        <a:p>
          <a:pPr algn="ctr"/>
          <a:endParaRPr lang="en-US" sz="2000"/>
        </a:p>
      </dgm:t>
    </dgm:pt>
    <dgm:pt modelId="{3F90F1D9-2305-47AC-9284-686F1CBFC12D}" type="sibTrans" cxnId="{9F2941D7-E589-400C-9DF0-84DD288C3ECB}">
      <dgm:prSet/>
      <dgm:spPr/>
      <dgm:t>
        <a:bodyPr/>
        <a:lstStyle/>
        <a:p>
          <a:pPr algn="ctr"/>
          <a:endParaRPr lang="en-US" sz="2000"/>
        </a:p>
      </dgm:t>
    </dgm:pt>
    <dgm:pt modelId="{96495129-6054-4C29-AF17-D199CD437BD9}">
      <dgm:prSet custT="1"/>
      <dgm:spPr>
        <a:xfrm rot="5400000">
          <a:off x="3484783" y="1135885"/>
          <a:ext cx="491936" cy="3511296"/>
        </a:xfrm>
      </dgm:spPr>
      <dgm:t>
        <a:bodyPr/>
        <a:lstStyle/>
        <a:p>
          <a:pPr algn="ctr"/>
          <a:r>
            <a:rPr lang="en-ZA" sz="1800" dirty="0">
              <a:latin typeface="Calibri" panose="020F0502020204030204"/>
              <a:ea typeface="+mn-ea"/>
              <a:cs typeface="+mn-cs"/>
            </a:rPr>
            <a:t>In the performance of our duties; we will consistently apply our knowledge; experience and best effort to deliver relevant and professional service of an exceptional standard.</a:t>
          </a:r>
          <a:endParaRPr lang="en-US" sz="1800" dirty="0">
            <a:latin typeface="Calibri" panose="020F0502020204030204"/>
            <a:ea typeface="+mn-ea"/>
            <a:cs typeface="+mn-cs"/>
          </a:endParaRPr>
        </a:p>
      </dgm:t>
    </dgm:pt>
    <dgm:pt modelId="{951911D3-C22E-4A97-BCCA-565B6F3B0443}" type="parTrans" cxnId="{442C9DB7-3187-4D6A-A7D0-E562D806AC05}">
      <dgm:prSet/>
      <dgm:spPr/>
      <dgm:t>
        <a:bodyPr/>
        <a:lstStyle/>
        <a:p>
          <a:pPr algn="ctr"/>
          <a:endParaRPr lang="en-US" sz="2000"/>
        </a:p>
      </dgm:t>
    </dgm:pt>
    <dgm:pt modelId="{08BEEF48-77A2-463D-B898-553EBDE69084}" type="sibTrans" cxnId="{442C9DB7-3187-4D6A-A7D0-E562D806AC05}">
      <dgm:prSet/>
      <dgm:spPr/>
      <dgm:t>
        <a:bodyPr/>
        <a:lstStyle/>
        <a:p>
          <a:pPr algn="ctr"/>
          <a:endParaRPr lang="en-US" sz="2000"/>
        </a:p>
      </dgm:t>
    </dgm:pt>
    <dgm:pt modelId="{50F749EE-A7D2-41F4-808B-9760BEC37F3B}" type="pres">
      <dgm:prSet presAssocID="{82A7D0E8-CEE9-4DFD-BC1A-7B323B606D5F}" presName="Name0" presStyleCnt="0">
        <dgm:presLayoutVars>
          <dgm:chMax val="7"/>
          <dgm:chPref val="7"/>
          <dgm:dir/>
          <dgm:animOne val="branch"/>
          <dgm:animLvl val="lvl"/>
        </dgm:presLayoutVars>
      </dgm:prSet>
      <dgm:spPr/>
      <dgm:t>
        <a:bodyPr/>
        <a:lstStyle/>
        <a:p>
          <a:endParaRPr lang="en-ZA"/>
        </a:p>
      </dgm:t>
    </dgm:pt>
    <dgm:pt modelId="{27EFC3FF-D48A-40C9-993B-ABC3E3A3D39D}" type="pres">
      <dgm:prSet presAssocID="{CEC3F18F-0AA8-4856-BAE9-DD4D326F4F3B}" presName="ParentComposite" presStyleCnt="0"/>
      <dgm:spPr/>
    </dgm:pt>
    <dgm:pt modelId="{BC80323D-8369-44BE-8AC7-2104C344BECE}" type="pres">
      <dgm:prSet presAssocID="{CEC3F18F-0AA8-4856-BAE9-DD4D326F4F3B}" presName="Chord" presStyleLbl="bgShp" presStyleIdx="0" presStyleCnt="5"/>
      <dgm:spPr/>
    </dgm:pt>
    <dgm:pt modelId="{F239E5E5-6E59-4DC4-9FB6-E2B3392FDA08}" type="pres">
      <dgm:prSet presAssocID="{CEC3F18F-0AA8-4856-BAE9-DD4D326F4F3B}" presName="Pie" presStyleLbl="alignNode1" presStyleIdx="0" presStyleCnt="5"/>
      <dgm:spPr/>
    </dgm:pt>
    <dgm:pt modelId="{462AEC2A-805C-4D5B-8C34-E2AF3F56B57B}" type="pres">
      <dgm:prSet presAssocID="{CEC3F18F-0AA8-4856-BAE9-DD4D326F4F3B}" presName="Parent" presStyleLbl="revTx" presStyleIdx="0" presStyleCnt="10">
        <dgm:presLayoutVars>
          <dgm:chMax val="1"/>
          <dgm:chPref val="1"/>
          <dgm:bulletEnabled val="1"/>
        </dgm:presLayoutVars>
      </dgm:prSet>
      <dgm:spPr/>
      <dgm:t>
        <a:bodyPr/>
        <a:lstStyle/>
        <a:p>
          <a:endParaRPr lang="en-ZA"/>
        </a:p>
      </dgm:t>
    </dgm:pt>
    <dgm:pt modelId="{CF37692A-7A46-4E04-B69F-CDD5393DB095}" type="pres">
      <dgm:prSet presAssocID="{1306D15C-13BB-4FE1-8C70-52E6593689C3}" presName="negSibTrans" presStyleCnt="0"/>
      <dgm:spPr/>
    </dgm:pt>
    <dgm:pt modelId="{D652D6E0-0445-4C9F-80DD-B2BCEF892990}" type="pres">
      <dgm:prSet presAssocID="{CEC3F18F-0AA8-4856-BAE9-DD4D326F4F3B}" presName="composite" presStyleCnt="0"/>
      <dgm:spPr/>
    </dgm:pt>
    <dgm:pt modelId="{E9909A99-7B5F-47D0-94DB-6CC3B24EB7DC}" type="pres">
      <dgm:prSet presAssocID="{CEC3F18F-0AA8-4856-BAE9-DD4D326F4F3B}" presName="Child" presStyleLbl="revTx" presStyleIdx="1" presStyleCnt="10">
        <dgm:presLayoutVars>
          <dgm:chMax val="0"/>
          <dgm:chPref val="0"/>
          <dgm:bulletEnabled val="1"/>
        </dgm:presLayoutVars>
      </dgm:prSet>
      <dgm:spPr/>
      <dgm:t>
        <a:bodyPr/>
        <a:lstStyle/>
        <a:p>
          <a:endParaRPr lang="en-ZA"/>
        </a:p>
      </dgm:t>
    </dgm:pt>
    <dgm:pt modelId="{72995B6D-D5CF-4EEC-A33E-2406162C74C1}" type="pres">
      <dgm:prSet presAssocID="{68915D37-1E9E-45ED-BAAD-037310AA9366}" presName="sibTrans" presStyleCnt="0"/>
      <dgm:spPr/>
    </dgm:pt>
    <dgm:pt modelId="{BE3F444D-9144-49C6-B6F3-E590BDE35423}" type="pres">
      <dgm:prSet presAssocID="{71505FFF-9402-4BFE-ADBF-46376E60BFCC}" presName="ParentComposite" presStyleCnt="0"/>
      <dgm:spPr/>
    </dgm:pt>
    <dgm:pt modelId="{A3F3E2A6-662C-45B6-8716-BD65A501EE41}" type="pres">
      <dgm:prSet presAssocID="{71505FFF-9402-4BFE-ADBF-46376E60BFCC}" presName="Chord" presStyleLbl="bgShp" presStyleIdx="1" presStyleCnt="5"/>
      <dgm:spPr/>
    </dgm:pt>
    <dgm:pt modelId="{19691D4E-F310-41A7-B80B-390F065D8E0A}" type="pres">
      <dgm:prSet presAssocID="{71505FFF-9402-4BFE-ADBF-46376E60BFCC}" presName="Pie" presStyleLbl="alignNode1" presStyleIdx="1" presStyleCnt="5"/>
      <dgm:spPr/>
    </dgm:pt>
    <dgm:pt modelId="{96691E24-40D0-4C23-B703-DC49457468A6}" type="pres">
      <dgm:prSet presAssocID="{71505FFF-9402-4BFE-ADBF-46376E60BFCC}" presName="Parent" presStyleLbl="revTx" presStyleIdx="2" presStyleCnt="10">
        <dgm:presLayoutVars>
          <dgm:chMax val="1"/>
          <dgm:chPref val="1"/>
          <dgm:bulletEnabled val="1"/>
        </dgm:presLayoutVars>
      </dgm:prSet>
      <dgm:spPr/>
      <dgm:t>
        <a:bodyPr/>
        <a:lstStyle/>
        <a:p>
          <a:endParaRPr lang="en-ZA"/>
        </a:p>
      </dgm:t>
    </dgm:pt>
    <dgm:pt modelId="{13481423-4701-46AC-8B62-7E432AB55BA4}" type="pres">
      <dgm:prSet presAssocID="{8BFD5672-ACA0-4FA6-A579-1950C96289C0}" presName="negSibTrans" presStyleCnt="0"/>
      <dgm:spPr/>
    </dgm:pt>
    <dgm:pt modelId="{23D50D9C-2DF2-46B6-B8F0-4B3CCFD4EA36}" type="pres">
      <dgm:prSet presAssocID="{71505FFF-9402-4BFE-ADBF-46376E60BFCC}" presName="composite" presStyleCnt="0"/>
      <dgm:spPr/>
    </dgm:pt>
    <dgm:pt modelId="{FACF7DD8-3B97-43ED-805F-61823CA27F73}" type="pres">
      <dgm:prSet presAssocID="{71505FFF-9402-4BFE-ADBF-46376E60BFCC}" presName="Child" presStyleLbl="revTx" presStyleIdx="3" presStyleCnt="10">
        <dgm:presLayoutVars>
          <dgm:chMax val="0"/>
          <dgm:chPref val="0"/>
          <dgm:bulletEnabled val="1"/>
        </dgm:presLayoutVars>
      </dgm:prSet>
      <dgm:spPr/>
      <dgm:t>
        <a:bodyPr/>
        <a:lstStyle/>
        <a:p>
          <a:endParaRPr lang="en-ZA"/>
        </a:p>
      </dgm:t>
    </dgm:pt>
    <dgm:pt modelId="{DB7DF2C9-8CE9-4E16-8DA4-780EA3973BCB}" type="pres">
      <dgm:prSet presAssocID="{39A91D44-415C-48B4-852F-1A1845540DB5}" presName="sibTrans" presStyleCnt="0"/>
      <dgm:spPr/>
    </dgm:pt>
    <dgm:pt modelId="{DB7B838D-5CA7-4651-B5C0-7BEEE3BEB8D3}" type="pres">
      <dgm:prSet presAssocID="{B55E8DE5-0F1B-4B16-82D2-4B0EF77AD901}" presName="ParentComposite" presStyleCnt="0"/>
      <dgm:spPr/>
    </dgm:pt>
    <dgm:pt modelId="{558AF29C-E62E-4BA8-BA09-383BB0669006}" type="pres">
      <dgm:prSet presAssocID="{B55E8DE5-0F1B-4B16-82D2-4B0EF77AD901}" presName="Chord" presStyleLbl="bgShp" presStyleIdx="2" presStyleCnt="5"/>
      <dgm:spPr/>
    </dgm:pt>
    <dgm:pt modelId="{34F232FD-50C9-495D-AB04-1298B51D344D}" type="pres">
      <dgm:prSet presAssocID="{B55E8DE5-0F1B-4B16-82D2-4B0EF77AD901}" presName="Pie" presStyleLbl="alignNode1" presStyleIdx="2" presStyleCnt="5"/>
      <dgm:spPr/>
    </dgm:pt>
    <dgm:pt modelId="{BEE9BC9C-DFE3-49CE-844D-D8D10D0891EA}" type="pres">
      <dgm:prSet presAssocID="{B55E8DE5-0F1B-4B16-82D2-4B0EF77AD901}" presName="Parent" presStyleLbl="revTx" presStyleIdx="4" presStyleCnt="10">
        <dgm:presLayoutVars>
          <dgm:chMax val="1"/>
          <dgm:chPref val="1"/>
          <dgm:bulletEnabled val="1"/>
        </dgm:presLayoutVars>
      </dgm:prSet>
      <dgm:spPr/>
      <dgm:t>
        <a:bodyPr/>
        <a:lstStyle/>
        <a:p>
          <a:endParaRPr lang="en-ZA"/>
        </a:p>
      </dgm:t>
    </dgm:pt>
    <dgm:pt modelId="{BCB9237A-5006-4930-96F0-D60FEC8C2BBF}" type="pres">
      <dgm:prSet presAssocID="{261837C4-B70B-4DC4-84FD-B5BD160AB153}" presName="negSibTrans" presStyleCnt="0"/>
      <dgm:spPr/>
    </dgm:pt>
    <dgm:pt modelId="{58ED09D9-47DB-40ED-BE52-ADBAF78AA6B9}" type="pres">
      <dgm:prSet presAssocID="{B55E8DE5-0F1B-4B16-82D2-4B0EF77AD901}" presName="composite" presStyleCnt="0"/>
      <dgm:spPr/>
    </dgm:pt>
    <dgm:pt modelId="{48D0598D-A55C-4A1C-BBD4-734E4E7A1F8E}" type="pres">
      <dgm:prSet presAssocID="{B55E8DE5-0F1B-4B16-82D2-4B0EF77AD901}" presName="Child" presStyleLbl="revTx" presStyleIdx="5" presStyleCnt="10">
        <dgm:presLayoutVars>
          <dgm:chMax val="0"/>
          <dgm:chPref val="0"/>
          <dgm:bulletEnabled val="1"/>
        </dgm:presLayoutVars>
      </dgm:prSet>
      <dgm:spPr/>
      <dgm:t>
        <a:bodyPr/>
        <a:lstStyle/>
        <a:p>
          <a:endParaRPr lang="en-ZA"/>
        </a:p>
      </dgm:t>
    </dgm:pt>
    <dgm:pt modelId="{2E1F25FE-3216-4A12-84FF-392E65BE166D}" type="pres">
      <dgm:prSet presAssocID="{33E0CC1A-9FE3-4D01-A053-41F25E5B6CF3}" presName="sibTrans" presStyleCnt="0"/>
      <dgm:spPr/>
    </dgm:pt>
    <dgm:pt modelId="{9108D705-E854-4A84-8C15-17023E42F3D2}" type="pres">
      <dgm:prSet presAssocID="{4F9E07CA-69A3-4393-BE00-DD4A5BEB3FFB}" presName="ParentComposite" presStyleCnt="0"/>
      <dgm:spPr/>
    </dgm:pt>
    <dgm:pt modelId="{7B0E990D-4713-43AC-82DA-0188D2989DC0}" type="pres">
      <dgm:prSet presAssocID="{4F9E07CA-69A3-4393-BE00-DD4A5BEB3FFB}" presName="Chord" presStyleLbl="bgShp" presStyleIdx="3" presStyleCnt="5"/>
      <dgm:spPr/>
    </dgm:pt>
    <dgm:pt modelId="{9249B807-A9DD-4F39-9395-CD2EBC735E12}" type="pres">
      <dgm:prSet presAssocID="{4F9E07CA-69A3-4393-BE00-DD4A5BEB3FFB}" presName="Pie" presStyleLbl="alignNode1" presStyleIdx="3" presStyleCnt="5"/>
      <dgm:spPr/>
    </dgm:pt>
    <dgm:pt modelId="{0B1FA5E4-B38E-4C4C-8288-BD9254297C75}" type="pres">
      <dgm:prSet presAssocID="{4F9E07CA-69A3-4393-BE00-DD4A5BEB3FFB}" presName="Parent" presStyleLbl="revTx" presStyleIdx="6" presStyleCnt="10">
        <dgm:presLayoutVars>
          <dgm:chMax val="1"/>
          <dgm:chPref val="1"/>
          <dgm:bulletEnabled val="1"/>
        </dgm:presLayoutVars>
      </dgm:prSet>
      <dgm:spPr/>
      <dgm:t>
        <a:bodyPr/>
        <a:lstStyle/>
        <a:p>
          <a:endParaRPr lang="en-ZA"/>
        </a:p>
      </dgm:t>
    </dgm:pt>
    <dgm:pt modelId="{FFEEEDC6-84B2-4238-8AE0-CFA203801C72}" type="pres">
      <dgm:prSet presAssocID="{EDA6720E-B072-471A-BBAD-F8B5DF8BA368}" presName="negSibTrans" presStyleCnt="0"/>
      <dgm:spPr/>
    </dgm:pt>
    <dgm:pt modelId="{09B38A1B-220A-41BD-B967-0CEA11364314}" type="pres">
      <dgm:prSet presAssocID="{4F9E07CA-69A3-4393-BE00-DD4A5BEB3FFB}" presName="composite" presStyleCnt="0"/>
      <dgm:spPr/>
    </dgm:pt>
    <dgm:pt modelId="{B105106D-D1CD-4D65-9E44-68473E946E8D}" type="pres">
      <dgm:prSet presAssocID="{4F9E07CA-69A3-4393-BE00-DD4A5BEB3FFB}" presName="Child" presStyleLbl="revTx" presStyleIdx="7" presStyleCnt="10">
        <dgm:presLayoutVars>
          <dgm:chMax val="0"/>
          <dgm:chPref val="0"/>
          <dgm:bulletEnabled val="1"/>
        </dgm:presLayoutVars>
      </dgm:prSet>
      <dgm:spPr/>
      <dgm:t>
        <a:bodyPr/>
        <a:lstStyle/>
        <a:p>
          <a:endParaRPr lang="en-ZA"/>
        </a:p>
      </dgm:t>
    </dgm:pt>
    <dgm:pt modelId="{88EBE630-F8CE-499E-8591-90FE01B9F9B2}" type="pres">
      <dgm:prSet presAssocID="{65465AEB-FBF9-489E-BDE1-16821A647D34}" presName="sibTrans" presStyleCnt="0"/>
      <dgm:spPr/>
    </dgm:pt>
    <dgm:pt modelId="{0509C0EC-8BB1-4CF1-AA0E-A17140AF32A1}" type="pres">
      <dgm:prSet presAssocID="{F608398F-1EAC-48F9-ACBA-DD14D6A031F4}" presName="ParentComposite" presStyleCnt="0"/>
      <dgm:spPr/>
    </dgm:pt>
    <dgm:pt modelId="{271D12AC-A2C3-48D2-AD8C-BDB921C6DDEE}" type="pres">
      <dgm:prSet presAssocID="{F608398F-1EAC-48F9-ACBA-DD14D6A031F4}" presName="Chord" presStyleLbl="bgShp" presStyleIdx="4" presStyleCnt="5"/>
      <dgm:spPr/>
    </dgm:pt>
    <dgm:pt modelId="{7A6CD687-6AE5-46CD-AC3B-0C264076E14B}" type="pres">
      <dgm:prSet presAssocID="{F608398F-1EAC-48F9-ACBA-DD14D6A031F4}" presName="Pie" presStyleLbl="alignNode1" presStyleIdx="4" presStyleCnt="5"/>
      <dgm:spPr/>
    </dgm:pt>
    <dgm:pt modelId="{FF44F1FB-381F-4B75-8063-3E2F4D3A158C}" type="pres">
      <dgm:prSet presAssocID="{F608398F-1EAC-48F9-ACBA-DD14D6A031F4}" presName="Parent" presStyleLbl="revTx" presStyleIdx="8" presStyleCnt="10">
        <dgm:presLayoutVars>
          <dgm:chMax val="1"/>
          <dgm:chPref val="1"/>
          <dgm:bulletEnabled val="1"/>
        </dgm:presLayoutVars>
      </dgm:prSet>
      <dgm:spPr/>
      <dgm:t>
        <a:bodyPr/>
        <a:lstStyle/>
        <a:p>
          <a:endParaRPr lang="en-ZA"/>
        </a:p>
      </dgm:t>
    </dgm:pt>
    <dgm:pt modelId="{94FBC76F-2D81-4C36-A8ED-E51D98C26108}" type="pres">
      <dgm:prSet presAssocID="{08BEEF48-77A2-463D-B898-553EBDE69084}" presName="negSibTrans" presStyleCnt="0"/>
      <dgm:spPr/>
    </dgm:pt>
    <dgm:pt modelId="{A70155B2-5A4F-4BC6-A1AA-1A45A513186D}" type="pres">
      <dgm:prSet presAssocID="{F608398F-1EAC-48F9-ACBA-DD14D6A031F4}" presName="composite" presStyleCnt="0"/>
      <dgm:spPr/>
    </dgm:pt>
    <dgm:pt modelId="{DFB22FA5-82F3-4B86-900F-2952F0D02E15}" type="pres">
      <dgm:prSet presAssocID="{F608398F-1EAC-48F9-ACBA-DD14D6A031F4}" presName="Child" presStyleLbl="revTx" presStyleIdx="9" presStyleCnt="10">
        <dgm:presLayoutVars>
          <dgm:chMax val="0"/>
          <dgm:chPref val="0"/>
          <dgm:bulletEnabled val="1"/>
        </dgm:presLayoutVars>
      </dgm:prSet>
      <dgm:spPr/>
      <dgm:t>
        <a:bodyPr/>
        <a:lstStyle/>
        <a:p>
          <a:endParaRPr lang="en-ZA"/>
        </a:p>
      </dgm:t>
    </dgm:pt>
  </dgm:ptLst>
  <dgm:cxnLst>
    <dgm:cxn modelId="{6659F92C-768C-41CD-BCB8-F834D78A72B9}" type="presOf" srcId="{82A7D0E8-CEE9-4DFD-BC1A-7B323B606D5F}" destId="{50F749EE-A7D2-41F4-808B-9760BEC37F3B}" srcOrd="0" destOrd="0" presId="urn:microsoft.com/office/officeart/2009/3/layout/PieProcess"/>
    <dgm:cxn modelId="{7D34E6CE-FD7C-406A-842C-62A241D8F4D9}" type="presOf" srcId="{4F9E07CA-69A3-4393-BE00-DD4A5BEB3FFB}" destId="{0B1FA5E4-B38E-4C4C-8288-BD9254297C75}" srcOrd="0" destOrd="0" presId="urn:microsoft.com/office/officeart/2009/3/layout/PieProcess"/>
    <dgm:cxn modelId="{0823AE09-A641-4437-A23C-1B3435ECDA99}" srcId="{82A7D0E8-CEE9-4DFD-BC1A-7B323B606D5F}" destId="{71505FFF-9402-4BFE-ADBF-46376E60BFCC}" srcOrd="1" destOrd="0" parTransId="{0B5D4AA7-12EC-4F69-AFA9-244B7E9336AA}" sibTransId="{39A91D44-415C-48B4-852F-1A1845540DB5}"/>
    <dgm:cxn modelId="{C316A58F-260E-48B4-80A3-36695CAF5109}" srcId="{82A7D0E8-CEE9-4DFD-BC1A-7B323B606D5F}" destId="{B55E8DE5-0F1B-4B16-82D2-4B0EF77AD901}" srcOrd="2" destOrd="0" parTransId="{D333A2DD-DE14-4D7F-BBB4-B6806E87EB8C}" sibTransId="{33E0CC1A-9FE3-4D01-A053-41F25E5B6CF3}"/>
    <dgm:cxn modelId="{299DCE28-4E06-4AD9-853F-1715186A233C}" type="presOf" srcId="{CEC3F18F-0AA8-4856-BAE9-DD4D326F4F3B}" destId="{462AEC2A-805C-4D5B-8C34-E2AF3F56B57B}" srcOrd="0" destOrd="0" presId="urn:microsoft.com/office/officeart/2009/3/layout/PieProcess"/>
    <dgm:cxn modelId="{40C2E2CC-5C0C-4504-8055-EB00B3EB8D45}" type="presOf" srcId="{F608398F-1EAC-48F9-ACBA-DD14D6A031F4}" destId="{FF44F1FB-381F-4B75-8063-3E2F4D3A158C}" srcOrd="0" destOrd="0" presId="urn:microsoft.com/office/officeart/2009/3/layout/PieProcess"/>
    <dgm:cxn modelId="{9C306668-00F1-46D5-899A-70D64CEA3868}" srcId="{82A7D0E8-CEE9-4DFD-BC1A-7B323B606D5F}" destId="{4F9E07CA-69A3-4393-BE00-DD4A5BEB3FFB}" srcOrd="3" destOrd="0" parTransId="{41E19407-3985-451C-90AF-FB6832CDB72A}" sibTransId="{65465AEB-FBF9-489E-BDE1-16821A647D34}"/>
    <dgm:cxn modelId="{4A4B7B4B-2257-4EA9-8451-2E37C53D7902}" type="presOf" srcId="{71505FFF-9402-4BFE-ADBF-46376E60BFCC}" destId="{96691E24-40D0-4C23-B703-DC49457468A6}" srcOrd="0" destOrd="0" presId="urn:microsoft.com/office/officeart/2009/3/layout/PieProcess"/>
    <dgm:cxn modelId="{676196EB-A940-48E6-B1B2-C4F8E5A07CEA}" type="presOf" srcId="{E5288288-DAE3-4F5D-889F-F85943AF8FB1}" destId="{FACF7DD8-3B97-43ED-805F-61823CA27F73}" srcOrd="0" destOrd="0" presId="urn:microsoft.com/office/officeart/2009/3/layout/PieProcess"/>
    <dgm:cxn modelId="{0BE786CF-4491-4350-B028-A844E48268A6}" type="presOf" srcId="{4560018F-D962-426A-9ED2-BBA4F6FAC9C9}" destId="{E9909A99-7B5F-47D0-94DB-6CC3B24EB7DC}" srcOrd="0" destOrd="0" presId="urn:microsoft.com/office/officeart/2009/3/layout/PieProcess"/>
    <dgm:cxn modelId="{F125E71B-627C-4C79-9FA4-51EA82908AD3}" type="presOf" srcId="{309F933D-669C-44C5-98DB-D8550A46F182}" destId="{B105106D-D1CD-4D65-9E44-68473E946E8D}" srcOrd="0" destOrd="0" presId="urn:microsoft.com/office/officeart/2009/3/layout/PieProcess"/>
    <dgm:cxn modelId="{3AD8F109-1EC4-42D2-9A31-047D7F306CEA}" srcId="{82A7D0E8-CEE9-4DFD-BC1A-7B323B606D5F}" destId="{CEC3F18F-0AA8-4856-BAE9-DD4D326F4F3B}" srcOrd="0" destOrd="0" parTransId="{B4AE7F96-817A-45DF-8A5B-637BECE27ECA}" sibTransId="{68915D37-1E9E-45ED-BAAD-037310AA9366}"/>
    <dgm:cxn modelId="{789D6B31-2635-4385-A549-1726DABE24D1}" srcId="{4F9E07CA-69A3-4393-BE00-DD4A5BEB3FFB}" destId="{309F933D-669C-44C5-98DB-D8550A46F182}" srcOrd="0" destOrd="0" parTransId="{E3D322CA-826B-4B8C-B11B-69168ED41E65}" sibTransId="{EDA6720E-B072-471A-BBAD-F8B5DF8BA368}"/>
    <dgm:cxn modelId="{B7D0FC5B-041D-4584-8AB2-3B9713DEBD58}" srcId="{71505FFF-9402-4BFE-ADBF-46376E60BFCC}" destId="{E5288288-DAE3-4F5D-889F-F85943AF8FB1}" srcOrd="0" destOrd="0" parTransId="{A4673EFC-C114-4B5F-B9EF-D52D2557C76B}" sibTransId="{8BFD5672-ACA0-4FA6-A579-1950C96289C0}"/>
    <dgm:cxn modelId="{AF9CDD15-2D43-4D28-9873-9AEDE5FEEC7A}" type="presOf" srcId="{E842B6A1-D48B-49D2-AD27-F3FBDFED7370}" destId="{48D0598D-A55C-4A1C-BBD4-734E4E7A1F8E}" srcOrd="0" destOrd="0" presId="urn:microsoft.com/office/officeart/2009/3/layout/PieProcess"/>
    <dgm:cxn modelId="{C5271B12-6A96-42BD-AE09-E29553148CFC}" type="presOf" srcId="{B55E8DE5-0F1B-4B16-82D2-4B0EF77AD901}" destId="{BEE9BC9C-DFE3-49CE-844D-D8D10D0891EA}" srcOrd="0" destOrd="0" presId="urn:microsoft.com/office/officeart/2009/3/layout/PieProcess"/>
    <dgm:cxn modelId="{81070F9E-7104-4279-805F-D818CCE2D6C7}" type="presOf" srcId="{96495129-6054-4C29-AF17-D199CD437BD9}" destId="{DFB22FA5-82F3-4B86-900F-2952F0D02E15}" srcOrd="0" destOrd="0" presId="urn:microsoft.com/office/officeart/2009/3/layout/PieProcess"/>
    <dgm:cxn modelId="{E02C79D9-9671-4D5B-9A24-9367B86D9927}" srcId="{B55E8DE5-0F1B-4B16-82D2-4B0EF77AD901}" destId="{E842B6A1-D48B-49D2-AD27-F3FBDFED7370}" srcOrd="0" destOrd="0" parTransId="{B46EAE9D-3AE9-4A56-B809-FFDD4951E076}" sibTransId="{261837C4-B70B-4DC4-84FD-B5BD160AB153}"/>
    <dgm:cxn modelId="{E34CE37A-4943-4DDC-93D2-6F96BB9E54E1}" srcId="{CEC3F18F-0AA8-4856-BAE9-DD4D326F4F3B}" destId="{4560018F-D962-426A-9ED2-BBA4F6FAC9C9}" srcOrd="0" destOrd="0" parTransId="{4183DDEA-40BD-4178-982A-D02EF93EBD18}" sibTransId="{1306D15C-13BB-4FE1-8C70-52E6593689C3}"/>
    <dgm:cxn modelId="{9F2941D7-E589-400C-9DF0-84DD288C3ECB}" srcId="{82A7D0E8-CEE9-4DFD-BC1A-7B323B606D5F}" destId="{F608398F-1EAC-48F9-ACBA-DD14D6A031F4}" srcOrd="4" destOrd="0" parTransId="{00AB4318-84F4-4096-9641-6020AD10FDC7}" sibTransId="{3F90F1D9-2305-47AC-9284-686F1CBFC12D}"/>
    <dgm:cxn modelId="{442C9DB7-3187-4D6A-A7D0-E562D806AC05}" srcId="{F608398F-1EAC-48F9-ACBA-DD14D6A031F4}" destId="{96495129-6054-4C29-AF17-D199CD437BD9}" srcOrd="0" destOrd="0" parTransId="{951911D3-C22E-4A97-BCCA-565B6F3B0443}" sibTransId="{08BEEF48-77A2-463D-B898-553EBDE69084}"/>
    <dgm:cxn modelId="{261F028D-2772-499D-815C-A7B36A079171}" type="presParOf" srcId="{50F749EE-A7D2-41F4-808B-9760BEC37F3B}" destId="{27EFC3FF-D48A-40C9-993B-ABC3E3A3D39D}" srcOrd="0" destOrd="0" presId="urn:microsoft.com/office/officeart/2009/3/layout/PieProcess"/>
    <dgm:cxn modelId="{EC61D7A4-6A87-4C79-82C4-DC548B968BCF}" type="presParOf" srcId="{27EFC3FF-D48A-40C9-993B-ABC3E3A3D39D}" destId="{BC80323D-8369-44BE-8AC7-2104C344BECE}" srcOrd="0" destOrd="0" presId="urn:microsoft.com/office/officeart/2009/3/layout/PieProcess"/>
    <dgm:cxn modelId="{573111C0-51E4-48FA-B324-E066C0BD83B6}" type="presParOf" srcId="{27EFC3FF-D48A-40C9-993B-ABC3E3A3D39D}" destId="{F239E5E5-6E59-4DC4-9FB6-E2B3392FDA08}" srcOrd="1" destOrd="0" presId="urn:microsoft.com/office/officeart/2009/3/layout/PieProcess"/>
    <dgm:cxn modelId="{5DA70594-BD1B-487B-B9CB-D533A2E8F9F2}" type="presParOf" srcId="{27EFC3FF-D48A-40C9-993B-ABC3E3A3D39D}" destId="{462AEC2A-805C-4D5B-8C34-E2AF3F56B57B}" srcOrd="2" destOrd="0" presId="urn:microsoft.com/office/officeart/2009/3/layout/PieProcess"/>
    <dgm:cxn modelId="{5F5BDCF0-41C6-4EC6-805F-5ED0F51368F8}" type="presParOf" srcId="{50F749EE-A7D2-41F4-808B-9760BEC37F3B}" destId="{CF37692A-7A46-4E04-B69F-CDD5393DB095}" srcOrd="1" destOrd="0" presId="urn:microsoft.com/office/officeart/2009/3/layout/PieProcess"/>
    <dgm:cxn modelId="{C885FBE7-D05D-48DE-97FE-9301CBF53275}" type="presParOf" srcId="{50F749EE-A7D2-41F4-808B-9760BEC37F3B}" destId="{D652D6E0-0445-4C9F-80DD-B2BCEF892990}" srcOrd="2" destOrd="0" presId="urn:microsoft.com/office/officeart/2009/3/layout/PieProcess"/>
    <dgm:cxn modelId="{3900C3F4-CD9A-44C6-B213-65DFBC2EA51F}" type="presParOf" srcId="{D652D6E0-0445-4C9F-80DD-B2BCEF892990}" destId="{E9909A99-7B5F-47D0-94DB-6CC3B24EB7DC}" srcOrd="0" destOrd="0" presId="urn:microsoft.com/office/officeart/2009/3/layout/PieProcess"/>
    <dgm:cxn modelId="{7B59401D-4C59-4185-AAEA-E93C3133D9CD}" type="presParOf" srcId="{50F749EE-A7D2-41F4-808B-9760BEC37F3B}" destId="{72995B6D-D5CF-4EEC-A33E-2406162C74C1}" srcOrd="3" destOrd="0" presId="urn:microsoft.com/office/officeart/2009/3/layout/PieProcess"/>
    <dgm:cxn modelId="{E42F8005-EE6C-4978-9F6C-91A4292EB07C}" type="presParOf" srcId="{50F749EE-A7D2-41F4-808B-9760BEC37F3B}" destId="{BE3F444D-9144-49C6-B6F3-E590BDE35423}" srcOrd="4" destOrd="0" presId="urn:microsoft.com/office/officeart/2009/3/layout/PieProcess"/>
    <dgm:cxn modelId="{F9215D0B-415E-4A20-9940-1EC37B47F1D7}" type="presParOf" srcId="{BE3F444D-9144-49C6-B6F3-E590BDE35423}" destId="{A3F3E2A6-662C-45B6-8716-BD65A501EE41}" srcOrd="0" destOrd="0" presId="urn:microsoft.com/office/officeart/2009/3/layout/PieProcess"/>
    <dgm:cxn modelId="{9C7249EC-5301-4328-90EF-F10503DDCA49}" type="presParOf" srcId="{BE3F444D-9144-49C6-B6F3-E590BDE35423}" destId="{19691D4E-F310-41A7-B80B-390F065D8E0A}" srcOrd="1" destOrd="0" presId="urn:microsoft.com/office/officeart/2009/3/layout/PieProcess"/>
    <dgm:cxn modelId="{DDFCC624-C073-4F7B-A0B1-E7F6F58F5282}" type="presParOf" srcId="{BE3F444D-9144-49C6-B6F3-E590BDE35423}" destId="{96691E24-40D0-4C23-B703-DC49457468A6}" srcOrd="2" destOrd="0" presId="urn:microsoft.com/office/officeart/2009/3/layout/PieProcess"/>
    <dgm:cxn modelId="{9239AD74-5B0A-4D74-B142-895A27CDCFDE}" type="presParOf" srcId="{50F749EE-A7D2-41F4-808B-9760BEC37F3B}" destId="{13481423-4701-46AC-8B62-7E432AB55BA4}" srcOrd="5" destOrd="0" presId="urn:microsoft.com/office/officeart/2009/3/layout/PieProcess"/>
    <dgm:cxn modelId="{BD30CE3A-BF13-49F4-A792-3CDA3EA8E08E}" type="presParOf" srcId="{50F749EE-A7D2-41F4-808B-9760BEC37F3B}" destId="{23D50D9C-2DF2-46B6-B8F0-4B3CCFD4EA36}" srcOrd="6" destOrd="0" presId="urn:microsoft.com/office/officeart/2009/3/layout/PieProcess"/>
    <dgm:cxn modelId="{F2E2F8B1-E530-4358-8982-AC20E013E6A9}" type="presParOf" srcId="{23D50D9C-2DF2-46B6-B8F0-4B3CCFD4EA36}" destId="{FACF7DD8-3B97-43ED-805F-61823CA27F73}" srcOrd="0" destOrd="0" presId="urn:microsoft.com/office/officeart/2009/3/layout/PieProcess"/>
    <dgm:cxn modelId="{24228BB9-7E91-4895-A5A1-5DF9DFCFA879}" type="presParOf" srcId="{50F749EE-A7D2-41F4-808B-9760BEC37F3B}" destId="{DB7DF2C9-8CE9-4E16-8DA4-780EA3973BCB}" srcOrd="7" destOrd="0" presId="urn:microsoft.com/office/officeart/2009/3/layout/PieProcess"/>
    <dgm:cxn modelId="{0D9B4DE7-4F61-4263-AF75-92D74A18E803}" type="presParOf" srcId="{50F749EE-A7D2-41F4-808B-9760BEC37F3B}" destId="{DB7B838D-5CA7-4651-B5C0-7BEEE3BEB8D3}" srcOrd="8" destOrd="0" presId="urn:microsoft.com/office/officeart/2009/3/layout/PieProcess"/>
    <dgm:cxn modelId="{8E6AA391-38C9-4CD4-B64B-5AF41FA8DAC6}" type="presParOf" srcId="{DB7B838D-5CA7-4651-B5C0-7BEEE3BEB8D3}" destId="{558AF29C-E62E-4BA8-BA09-383BB0669006}" srcOrd="0" destOrd="0" presId="urn:microsoft.com/office/officeart/2009/3/layout/PieProcess"/>
    <dgm:cxn modelId="{85E9C942-5671-4ED4-8E73-CCE6129C510A}" type="presParOf" srcId="{DB7B838D-5CA7-4651-B5C0-7BEEE3BEB8D3}" destId="{34F232FD-50C9-495D-AB04-1298B51D344D}" srcOrd="1" destOrd="0" presId="urn:microsoft.com/office/officeart/2009/3/layout/PieProcess"/>
    <dgm:cxn modelId="{15A8AC25-26EB-4A78-A252-02C7E0515E25}" type="presParOf" srcId="{DB7B838D-5CA7-4651-B5C0-7BEEE3BEB8D3}" destId="{BEE9BC9C-DFE3-49CE-844D-D8D10D0891EA}" srcOrd="2" destOrd="0" presId="urn:microsoft.com/office/officeart/2009/3/layout/PieProcess"/>
    <dgm:cxn modelId="{E90345C9-6168-46D0-8C67-3939093E044C}" type="presParOf" srcId="{50F749EE-A7D2-41F4-808B-9760BEC37F3B}" destId="{BCB9237A-5006-4930-96F0-D60FEC8C2BBF}" srcOrd="9" destOrd="0" presId="urn:microsoft.com/office/officeart/2009/3/layout/PieProcess"/>
    <dgm:cxn modelId="{208881C5-84CD-49D8-A73B-4C4CD54DFA12}" type="presParOf" srcId="{50F749EE-A7D2-41F4-808B-9760BEC37F3B}" destId="{58ED09D9-47DB-40ED-BE52-ADBAF78AA6B9}" srcOrd="10" destOrd="0" presId="urn:microsoft.com/office/officeart/2009/3/layout/PieProcess"/>
    <dgm:cxn modelId="{DC63B17F-0735-4EB5-8AA0-110809DC1CA8}" type="presParOf" srcId="{58ED09D9-47DB-40ED-BE52-ADBAF78AA6B9}" destId="{48D0598D-A55C-4A1C-BBD4-734E4E7A1F8E}" srcOrd="0" destOrd="0" presId="urn:microsoft.com/office/officeart/2009/3/layout/PieProcess"/>
    <dgm:cxn modelId="{CDA158B5-F406-4AEA-824B-1239EF8CE4D9}" type="presParOf" srcId="{50F749EE-A7D2-41F4-808B-9760BEC37F3B}" destId="{2E1F25FE-3216-4A12-84FF-392E65BE166D}" srcOrd="11" destOrd="0" presId="urn:microsoft.com/office/officeart/2009/3/layout/PieProcess"/>
    <dgm:cxn modelId="{2CE0E4FB-F416-4EA1-B176-FA94E4295793}" type="presParOf" srcId="{50F749EE-A7D2-41F4-808B-9760BEC37F3B}" destId="{9108D705-E854-4A84-8C15-17023E42F3D2}" srcOrd="12" destOrd="0" presId="urn:microsoft.com/office/officeart/2009/3/layout/PieProcess"/>
    <dgm:cxn modelId="{0C7537D6-758A-49BA-88A3-610597E4676F}" type="presParOf" srcId="{9108D705-E854-4A84-8C15-17023E42F3D2}" destId="{7B0E990D-4713-43AC-82DA-0188D2989DC0}" srcOrd="0" destOrd="0" presId="urn:microsoft.com/office/officeart/2009/3/layout/PieProcess"/>
    <dgm:cxn modelId="{E396FFF2-98B4-4C52-A206-732875596958}" type="presParOf" srcId="{9108D705-E854-4A84-8C15-17023E42F3D2}" destId="{9249B807-A9DD-4F39-9395-CD2EBC735E12}" srcOrd="1" destOrd="0" presId="urn:microsoft.com/office/officeart/2009/3/layout/PieProcess"/>
    <dgm:cxn modelId="{D5B0031D-EF12-4B61-B2CD-F3396D6281CC}" type="presParOf" srcId="{9108D705-E854-4A84-8C15-17023E42F3D2}" destId="{0B1FA5E4-B38E-4C4C-8288-BD9254297C75}" srcOrd="2" destOrd="0" presId="urn:microsoft.com/office/officeart/2009/3/layout/PieProcess"/>
    <dgm:cxn modelId="{812B81DB-2CEA-411E-B095-A7BE1CB13BF5}" type="presParOf" srcId="{50F749EE-A7D2-41F4-808B-9760BEC37F3B}" destId="{FFEEEDC6-84B2-4238-8AE0-CFA203801C72}" srcOrd="13" destOrd="0" presId="urn:microsoft.com/office/officeart/2009/3/layout/PieProcess"/>
    <dgm:cxn modelId="{B93A4A87-8492-46A9-95FC-F9301AEB1C15}" type="presParOf" srcId="{50F749EE-A7D2-41F4-808B-9760BEC37F3B}" destId="{09B38A1B-220A-41BD-B967-0CEA11364314}" srcOrd="14" destOrd="0" presId="urn:microsoft.com/office/officeart/2009/3/layout/PieProcess"/>
    <dgm:cxn modelId="{F2A7A54B-9A7C-4EAA-B011-5EE4A8187E33}" type="presParOf" srcId="{09B38A1B-220A-41BD-B967-0CEA11364314}" destId="{B105106D-D1CD-4D65-9E44-68473E946E8D}" srcOrd="0" destOrd="0" presId="urn:microsoft.com/office/officeart/2009/3/layout/PieProcess"/>
    <dgm:cxn modelId="{253CCB97-212F-49D6-AF3F-26F38AED1269}" type="presParOf" srcId="{50F749EE-A7D2-41F4-808B-9760BEC37F3B}" destId="{88EBE630-F8CE-499E-8591-90FE01B9F9B2}" srcOrd="15" destOrd="0" presId="urn:microsoft.com/office/officeart/2009/3/layout/PieProcess"/>
    <dgm:cxn modelId="{3C3672CD-A05C-408A-B9E2-DACF1D85BA85}" type="presParOf" srcId="{50F749EE-A7D2-41F4-808B-9760BEC37F3B}" destId="{0509C0EC-8BB1-4CF1-AA0E-A17140AF32A1}" srcOrd="16" destOrd="0" presId="urn:microsoft.com/office/officeart/2009/3/layout/PieProcess"/>
    <dgm:cxn modelId="{D2EDB3C5-3106-4CBE-9514-0CA45EBD1F4C}" type="presParOf" srcId="{0509C0EC-8BB1-4CF1-AA0E-A17140AF32A1}" destId="{271D12AC-A2C3-48D2-AD8C-BDB921C6DDEE}" srcOrd="0" destOrd="0" presId="urn:microsoft.com/office/officeart/2009/3/layout/PieProcess"/>
    <dgm:cxn modelId="{1236701E-F508-4049-9961-7DCCC4A54A6F}" type="presParOf" srcId="{0509C0EC-8BB1-4CF1-AA0E-A17140AF32A1}" destId="{7A6CD687-6AE5-46CD-AC3B-0C264076E14B}" srcOrd="1" destOrd="0" presId="urn:microsoft.com/office/officeart/2009/3/layout/PieProcess"/>
    <dgm:cxn modelId="{D0C0650B-6182-417A-A27D-90F62B99BEA8}" type="presParOf" srcId="{0509C0EC-8BB1-4CF1-AA0E-A17140AF32A1}" destId="{FF44F1FB-381F-4B75-8063-3E2F4D3A158C}" srcOrd="2" destOrd="0" presId="urn:microsoft.com/office/officeart/2009/3/layout/PieProcess"/>
    <dgm:cxn modelId="{E77501D6-3737-4EA9-8634-4D440FBC207C}" type="presParOf" srcId="{50F749EE-A7D2-41F4-808B-9760BEC37F3B}" destId="{94FBC76F-2D81-4C36-A8ED-E51D98C26108}" srcOrd="17" destOrd="0" presId="urn:microsoft.com/office/officeart/2009/3/layout/PieProcess"/>
    <dgm:cxn modelId="{F2B41F6A-58C7-4E1B-B830-077E0CC1A86F}" type="presParOf" srcId="{50F749EE-A7D2-41F4-808B-9760BEC37F3B}" destId="{A70155B2-5A4F-4BC6-A1AA-1A45A513186D}" srcOrd="18" destOrd="0" presId="urn:microsoft.com/office/officeart/2009/3/layout/PieProcess"/>
    <dgm:cxn modelId="{E277A04B-CE5A-4C84-9161-D06B9816BB3E}" type="presParOf" srcId="{A70155B2-5A4F-4BC6-A1AA-1A45A513186D}" destId="{DFB22FA5-82F3-4B86-900F-2952F0D02E15}" srcOrd="0" destOrd="0" presId="urn:microsoft.com/office/officeart/2009/3/layout/Pie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39DEF1-2038-49EF-8433-E4B2D9F7DCDE}"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0BF91C02-2E0F-42CE-86EF-409EE275DE78}">
      <dgm:prSet phldrT="[Text]" custT="1"/>
      <dgm:spPr/>
      <dgm:t>
        <a:bodyPr/>
        <a:lstStyle/>
        <a:p>
          <a:pPr algn="ctr"/>
          <a:r>
            <a:rPr lang="en-US" sz="2400" b="1" dirty="0">
              <a:latin typeface="+mn-lt"/>
            </a:rPr>
            <a:t>A TRANSFORMED AND SUSTAINABLE RAF</a:t>
          </a:r>
        </a:p>
      </dgm:t>
    </dgm:pt>
    <dgm:pt modelId="{DE8F7B63-A0BA-49D9-813B-2BA45786666C}" type="parTrans" cxnId="{23B59699-381B-404A-8E67-7F21EAF6956C}">
      <dgm:prSet/>
      <dgm:spPr/>
      <dgm:t>
        <a:bodyPr/>
        <a:lstStyle/>
        <a:p>
          <a:endParaRPr lang="en-US" sz="2400">
            <a:latin typeface="+mn-lt"/>
          </a:endParaRPr>
        </a:p>
      </dgm:t>
    </dgm:pt>
    <dgm:pt modelId="{615233A6-531F-468A-BBAB-7294F0CAD046}" type="sibTrans" cxnId="{23B59699-381B-404A-8E67-7F21EAF6956C}">
      <dgm:prSet/>
      <dgm:spPr/>
      <dgm:t>
        <a:bodyPr/>
        <a:lstStyle/>
        <a:p>
          <a:endParaRPr lang="en-US" sz="2400">
            <a:latin typeface="+mn-lt"/>
          </a:endParaRPr>
        </a:p>
      </dgm:t>
    </dgm:pt>
    <dgm:pt modelId="{CCAF2B17-6EB6-4422-BB01-BECBBECB0653}">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Approved RAF business operating model</a:t>
          </a:r>
        </a:p>
      </dgm:t>
    </dgm:pt>
    <dgm:pt modelId="{E4B0741D-A339-4E1D-A5AB-F7DDFDD5F062}" type="parTrans" cxnId="{925D1F3A-808E-4093-85E5-8398EA7E4473}">
      <dgm:prSet/>
      <dgm:spPr/>
      <dgm:t>
        <a:bodyPr/>
        <a:lstStyle/>
        <a:p>
          <a:endParaRPr lang="en-US" sz="2400">
            <a:latin typeface="+mn-lt"/>
          </a:endParaRPr>
        </a:p>
      </dgm:t>
    </dgm:pt>
    <dgm:pt modelId="{E5D62C7D-021E-4F91-80B7-B5BD62AE6F8F}" type="sibTrans" cxnId="{925D1F3A-808E-4093-85E5-8398EA7E4473}">
      <dgm:prSet/>
      <dgm:spPr/>
      <dgm:t>
        <a:bodyPr/>
        <a:lstStyle/>
        <a:p>
          <a:endParaRPr lang="en-US" sz="2400">
            <a:latin typeface="+mn-lt"/>
          </a:endParaRPr>
        </a:p>
      </dgm:t>
    </dgm:pt>
    <dgm:pt modelId="{8094EE4B-09D1-4E9B-9BBB-66A6C2847E13}">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chemeClr val="tx1"/>
              </a:solidFill>
              <a:latin typeface="+mn-lt"/>
              <a:ea typeface="Arial"/>
              <a:cs typeface="+mn-cs"/>
            </a:rPr>
            <a:t>RAF Amendment Act proposal submitted to DoT</a:t>
          </a:r>
        </a:p>
      </dgm:t>
    </dgm:pt>
    <dgm:pt modelId="{C074CA52-32D8-449E-81EF-3A76194A3E1C}" type="parTrans" cxnId="{CF505E25-938C-4E44-8E7E-FF3D0BDE22A1}">
      <dgm:prSet/>
      <dgm:spPr/>
      <dgm:t>
        <a:bodyPr/>
        <a:lstStyle/>
        <a:p>
          <a:endParaRPr lang="en-US" sz="2400">
            <a:latin typeface="+mn-lt"/>
          </a:endParaRPr>
        </a:p>
      </dgm:t>
    </dgm:pt>
    <dgm:pt modelId="{6E727637-416C-425A-96D2-87E8F5F2C893}" type="sibTrans" cxnId="{CF505E25-938C-4E44-8E7E-FF3D0BDE22A1}">
      <dgm:prSet/>
      <dgm:spPr/>
      <dgm:t>
        <a:bodyPr/>
        <a:lstStyle/>
        <a:p>
          <a:endParaRPr lang="en-US" sz="2400">
            <a:latin typeface="+mn-lt"/>
          </a:endParaRPr>
        </a:p>
      </dgm:t>
    </dgm:pt>
    <dgm:pt modelId="{40F93AC2-39AC-421C-84D2-0CEC05B9FFF3}">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Claims processed within 120 days</a:t>
          </a:r>
        </a:p>
      </dgm:t>
    </dgm:pt>
    <dgm:pt modelId="{E87EE925-5A0B-4141-BE45-C11FBC55FD1B}" type="parTrans" cxnId="{1E16CA2D-054F-4350-8654-D8F6810C6EDD}">
      <dgm:prSet/>
      <dgm:spPr/>
      <dgm:t>
        <a:bodyPr/>
        <a:lstStyle/>
        <a:p>
          <a:endParaRPr lang="en-US" sz="2400">
            <a:latin typeface="+mn-lt"/>
          </a:endParaRPr>
        </a:p>
      </dgm:t>
    </dgm:pt>
    <dgm:pt modelId="{E145788F-292F-426C-8A1D-F7E0CF962F9D}" type="sibTrans" cxnId="{1E16CA2D-054F-4350-8654-D8F6810C6EDD}">
      <dgm:prSet/>
      <dgm:spPr/>
      <dgm:t>
        <a:bodyPr/>
        <a:lstStyle/>
        <a:p>
          <a:endParaRPr lang="en-US" sz="2400">
            <a:latin typeface="+mn-lt"/>
          </a:endParaRPr>
        </a:p>
      </dgm:t>
    </dgm:pt>
    <dgm:pt modelId="{E2959551-7F12-4A3A-90E6-C849A2671011}">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Claims validated and verified within 60 days</a:t>
          </a:r>
        </a:p>
      </dgm:t>
    </dgm:pt>
    <dgm:pt modelId="{C9EC3491-E891-41C4-B94E-3D548E4E4017}" type="parTrans" cxnId="{069EC57E-1DBA-49B2-95C3-4A2DBDE17D61}">
      <dgm:prSet/>
      <dgm:spPr/>
      <dgm:t>
        <a:bodyPr/>
        <a:lstStyle/>
        <a:p>
          <a:endParaRPr lang="en-US" sz="2400">
            <a:latin typeface="+mn-lt"/>
          </a:endParaRPr>
        </a:p>
      </dgm:t>
    </dgm:pt>
    <dgm:pt modelId="{FCD59929-94F0-45D8-9716-81CADF1516BC}" type="sibTrans" cxnId="{069EC57E-1DBA-49B2-95C3-4A2DBDE17D61}">
      <dgm:prSet/>
      <dgm:spPr/>
      <dgm:t>
        <a:bodyPr/>
        <a:lstStyle/>
        <a:p>
          <a:endParaRPr lang="en-US" sz="2400">
            <a:latin typeface="+mn-lt"/>
          </a:endParaRPr>
        </a:p>
      </dgm:t>
    </dgm:pt>
    <dgm:pt modelId="{EA3D6522-ACCF-4A4D-90DB-81D4B5EE16E5}">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Reduced average age of old claims</a:t>
          </a:r>
        </a:p>
      </dgm:t>
    </dgm:pt>
    <dgm:pt modelId="{4BE4E08D-30C6-4E84-B474-AB3DC8E8FE74}" type="parTrans" cxnId="{8F4E9035-CF97-486A-BDE3-03C879A1F8C9}">
      <dgm:prSet/>
      <dgm:spPr/>
      <dgm:t>
        <a:bodyPr/>
        <a:lstStyle/>
        <a:p>
          <a:endParaRPr lang="en-US" sz="2400">
            <a:latin typeface="+mn-lt"/>
          </a:endParaRPr>
        </a:p>
      </dgm:t>
    </dgm:pt>
    <dgm:pt modelId="{19CC19B1-F2B9-4DB1-AE0B-E7022DF8B560}" type="sibTrans" cxnId="{8F4E9035-CF97-486A-BDE3-03C879A1F8C9}">
      <dgm:prSet/>
      <dgm:spPr/>
      <dgm:t>
        <a:bodyPr/>
        <a:lstStyle/>
        <a:p>
          <a:endParaRPr lang="en-US" sz="2400">
            <a:latin typeface="+mn-lt"/>
          </a:endParaRPr>
        </a:p>
      </dgm:t>
    </dgm:pt>
    <dgm:pt modelId="{9248105F-854F-4524-8996-8940D23328F5}">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Reduction of legal costs</a:t>
          </a:r>
        </a:p>
      </dgm:t>
    </dgm:pt>
    <dgm:pt modelId="{566606D2-4247-41EE-B905-7B8F8AEE7B8C}" type="parTrans" cxnId="{A71796FB-64B5-4189-AF7E-B6B16F404A66}">
      <dgm:prSet/>
      <dgm:spPr/>
      <dgm:t>
        <a:bodyPr/>
        <a:lstStyle/>
        <a:p>
          <a:endParaRPr lang="en-US" sz="2400">
            <a:latin typeface="+mn-lt"/>
          </a:endParaRPr>
        </a:p>
      </dgm:t>
    </dgm:pt>
    <dgm:pt modelId="{1DC4EC0D-14A0-4CAC-AE56-87E7B45061CF}" type="sibTrans" cxnId="{A71796FB-64B5-4189-AF7E-B6B16F404A66}">
      <dgm:prSet/>
      <dgm:spPr/>
      <dgm:t>
        <a:bodyPr/>
        <a:lstStyle/>
        <a:p>
          <a:endParaRPr lang="en-US" sz="2400">
            <a:latin typeface="+mn-lt"/>
          </a:endParaRPr>
        </a:p>
      </dgm:t>
    </dgm:pt>
    <dgm:pt modelId="{50AA4D97-DFFB-40E0-8B2C-E0EF50F83901}">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RAF Medical Tariffs implemented </a:t>
          </a:r>
        </a:p>
      </dgm:t>
    </dgm:pt>
    <dgm:pt modelId="{5059D72F-E954-45EF-AE49-C35A6D36F1D7}" type="parTrans" cxnId="{C219BCBA-F90C-4766-9B67-E64EFF083EB1}">
      <dgm:prSet/>
      <dgm:spPr/>
      <dgm:t>
        <a:bodyPr/>
        <a:lstStyle/>
        <a:p>
          <a:endParaRPr lang="en-US" sz="2400">
            <a:latin typeface="+mn-lt"/>
          </a:endParaRPr>
        </a:p>
      </dgm:t>
    </dgm:pt>
    <dgm:pt modelId="{3FAE8E55-596F-4B0B-B4EB-E91EABA83EFD}" type="sibTrans" cxnId="{C219BCBA-F90C-4766-9B67-E64EFF083EB1}">
      <dgm:prSet/>
      <dgm:spPr/>
      <dgm:t>
        <a:bodyPr/>
        <a:lstStyle/>
        <a:p>
          <a:endParaRPr lang="en-US" sz="2400">
            <a:latin typeface="+mn-lt"/>
          </a:endParaRPr>
        </a:p>
      </dgm:t>
    </dgm:pt>
    <dgm:pt modelId="{4FCB41D1-8C70-4955-A5F8-1D0B32A25BD2}">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Developed medical treatment protocols</a:t>
          </a:r>
        </a:p>
      </dgm:t>
    </dgm:pt>
    <dgm:pt modelId="{F7E20885-FBC3-4447-9ECE-4D596112DCAF}" type="parTrans" cxnId="{992B0AE7-E348-4F90-91B9-2332F75E09C4}">
      <dgm:prSet/>
      <dgm:spPr/>
      <dgm:t>
        <a:bodyPr/>
        <a:lstStyle/>
        <a:p>
          <a:endParaRPr lang="en-US" sz="2400">
            <a:latin typeface="+mn-lt"/>
          </a:endParaRPr>
        </a:p>
      </dgm:t>
    </dgm:pt>
    <dgm:pt modelId="{A23C86C1-26F7-4CBB-9F1D-632616646DB7}" type="sibTrans" cxnId="{992B0AE7-E348-4F90-91B9-2332F75E09C4}">
      <dgm:prSet/>
      <dgm:spPr/>
      <dgm:t>
        <a:bodyPr/>
        <a:lstStyle/>
        <a:p>
          <a:endParaRPr lang="en-US" sz="2400">
            <a:latin typeface="+mn-lt"/>
          </a:endParaRPr>
        </a:p>
      </dgm:t>
    </dgm:pt>
    <dgm:pt modelId="{B9D1DD63-B722-4A21-8D04-A0C8091E85CE}">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Reduction of medical costs</a:t>
          </a:r>
        </a:p>
      </dgm:t>
    </dgm:pt>
    <dgm:pt modelId="{F2991D2D-354D-41A7-9E6B-E7B8259C6FE7}" type="parTrans" cxnId="{E5C7CE0C-0F0E-4B7D-8991-4E9CFBD8E0D1}">
      <dgm:prSet/>
      <dgm:spPr/>
      <dgm:t>
        <a:bodyPr/>
        <a:lstStyle/>
        <a:p>
          <a:endParaRPr lang="en-US" sz="2400">
            <a:latin typeface="+mn-lt"/>
          </a:endParaRPr>
        </a:p>
      </dgm:t>
    </dgm:pt>
    <dgm:pt modelId="{2A79CD4A-65F9-43E9-A11A-A5F5F639B9A1}" type="sibTrans" cxnId="{E5C7CE0C-0F0E-4B7D-8991-4E9CFBD8E0D1}">
      <dgm:prSet/>
      <dgm:spPr/>
      <dgm:t>
        <a:bodyPr/>
        <a:lstStyle/>
        <a:p>
          <a:endParaRPr lang="en-US" sz="2400">
            <a:latin typeface="+mn-lt"/>
          </a:endParaRPr>
        </a:p>
      </dgm:t>
    </dgm:pt>
    <dgm:pt modelId="{2925B81F-6BA8-4F49-8282-521F7F3246F0}">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RAF funding model </a:t>
          </a:r>
          <a:r>
            <a:rPr lang="en-US" sz="2400" kern="1200" baseline="0" dirty="0" err="1">
              <a:solidFill>
                <a:srgbClr val="1A2155"/>
              </a:solidFill>
              <a:latin typeface="+mn-lt"/>
              <a:ea typeface="Arial"/>
              <a:cs typeface="+mn-cs"/>
            </a:rPr>
            <a:t>finalised</a:t>
          </a:r>
          <a:endParaRPr lang="en-US" sz="2400" kern="1200" baseline="0" dirty="0">
            <a:solidFill>
              <a:srgbClr val="1A2155"/>
            </a:solidFill>
            <a:latin typeface="+mn-lt"/>
            <a:ea typeface="Arial"/>
            <a:cs typeface="+mn-cs"/>
          </a:endParaRPr>
        </a:p>
      </dgm:t>
    </dgm:pt>
    <dgm:pt modelId="{DB06EAE6-F751-4625-B5C7-EB2772C1BDE8}" type="parTrans" cxnId="{4272D4B0-41C7-49C8-8696-5A930F6171EC}">
      <dgm:prSet/>
      <dgm:spPr/>
      <dgm:t>
        <a:bodyPr/>
        <a:lstStyle/>
        <a:p>
          <a:endParaRPr lang="en-US" sz="2400">
            <a:latin typeface="+mn-lt"/>
          </a:endParaRPr>
        </a:p>
      </dgm:t>
    </dgm:pt>
    <dgm:pt modelId="{80A47C6D-E01B-4596-99A7-D59815C359BF}" type="sibTrans" cxnId="{4272D4B0-41C7-49C8-8696-5A930F6171EC}">
      <dgm:prSet/>
      <dgm:spPr/>
      <dgm:t>
        <a:bodyPr/>
        <a:lstStyle/>
        <a:p>
          <a:endParaRPr lang="en-US" sz="2400">
            <a:latin typeface="+mn-lt"/>
          </a:endParaRPr>
        </a:p>
      </dgm:t>
    </dgm:pt>
    <dgm:pt modelId="{B521E3E0-DC73-4888-BA77-4EF39B87CC78}">
      <dgm:prSet custT="1"/>
      <dgm:spPr/>
      <dgm:t>
        <a:bodyPr/>
        <a:lstStyle/>
        <a:p>
          <a:pPr marL="0" indent="0" algn="l" defTabSz="842266" rtl="0" eaLnBrk="1" latinLnBrk="0" hangingPunct="0">
            <a:spcBef>
              <a:spcPts val="0"/>
            </a:spcBef>
            <a:buFont typeface="Arial"/>
            <a:buNone/>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Debt restructuring</a:t>
          </a:r>
        </a:p>
      </dgm:t>
    </dgm:pt>
    <dgm:pt modelId="{31E6DECF-7435-48E2-AABD-8E0B52E18160}" type="parTrans" cxnId="{E5C939AD-6384-427D-9268-BCA0D3E80643}">
      <dgm:prSet/>
      <dgm:spPr/>
      <dgm:t>
        <a:bodyPr/>
        <a:lstStyle/>
        <a:p>
          <a:endParaRPr lang="en-US" sz="2400">
            <a:latin typeface="+mn-lt"/>
          </a:endParaRPr>
        </a:p>
      </dgm:t>
    </dgm:pt>
    <dgm:pt modelId="{5804D6B8-B88E-4E30-990C-8977A266B53E}" type="sibTrans" cxnId="{E5C939AD-6384-427D-9268-BCA0D3E80643}">
      <dgm:prSet/>
      <dgm:spPr/>
      <dgm:t>
        <a:bodyPr/>
        <a:lstStyle/>
        <a:p>
          <a:endParaRPr lang="en-US" sz="2400">
            <a:latin typeface="+mn-lt"/>
          </a:endParaRPr>
        </a:p>
      </dgm:t>
    </dgm:pt>
    <dgm:pt modelId="{1AEF4B41-B714-4CD0-92E3-9B92EE3AA717}">
      <dgm:prSet custT="1"/>
      <dgm:spPr/>
      <dgm:t>
        <a:bodyPr/>
        <a:lstStyle/>
        <a:p>
          <a:pPr marL="0" indent="0" algn="l" defTabSz="842266">
            <a:spcBef>
              <a:spcPts val="0"/>
            </a:spcBef>
            <a:buNone/>
          </a:pPr>
          <a:r>
            <a:rPr lang="en-ZA" sz="2400" kern="1200" dirty="0">
              <a:solidFill>
                <a:schemeClr val="tx1"/>
              </a:solidFill>
            </a:rPr>
            <a:t>Asset and Liability Strategy Implemented </a:t>
          </a:r>
          <a:endParaRPr lang="en-US" sz="2400" kern="1200" baseline="0" dirty="0">
            <a:solidFill>
              <a:schemeClr val="tx1"/>
            </a:solidFill>
            <a:latin typeface="+mn-lt"/>
            <a:ea typeface="Arial"/>
            <a:cs typeface="+mn-cs"/>
          </a:endParaRPr>
        </a:p>
      </dgm:t>
    </dgm:pt>
    <dgm:pt modelId="{1FE23782-1DAE-42FE-99F1-0090691B0B33}" type="parTrans" cxnId="{A2927603-A096-4940-9F1B-411F1E4166FD}">
      <dgm:prSet/>
      <dgm:spPr/>
      <dgm:t>
        <a:bodyPr/>
        <a:lstStyle/>
        <a:p>
          <a:endParaRPr lang="en-US"/>
        </a:p>
      </dgm:t>
    </dgm:pt>
    <dgm:pt modelId="{969A8EB9-27F9-4BEC-ADF4-B8F18DDBC960}" type="sibTrans" cxnId="{A2927603-A096-4940-9F1B-411F1E4166FD}">
      <dgm:prSet/>
      <dgm:spPr/>
      <dgm:t>
        <a:bodyPr/>
        <a:lstStyle/>
        <a:p>
          <a:endParaRPr lang="en-US"/>
        </a:p>
      </dgm:t>
    </dgm:pt>
    <dgm:pt modelId="{A6FA2E27-240B-400F-B8E7-1E8799F6EF2B}" type="pres">
      <dgm:prSet presAssocID="{AA39DEF1-2038-49EF-8433-E4B2D9F7DCDE}" presName="linear" presStyleCnt="0">
        <dgm:presLayoutVars>
          <dgm:animLvl val="lvl"/>
          <dgm:resizeHandles val="exact"/>
        </dgm:presLayoutVars>
      </dgm:prSet>
      <dgm:spPr/>
      <dgm:t>
        <a:bodyPr/>
        <a:lstStyle/>
        <a:p>
          <a:endParaRPr lang="en-ZA"/>
        </a:p>
      </dgm:t>
    </dgm:pt>
    <dgm:pt modelId="{9592C358-4B95-4494-A1A8-5632D2A0389A}" type="pres">
      <dgm:prSet presAssocID="{0BF91C02-2E0F-42CE-86EF-409EE275DE78}" presName="parentText" presStyleLbl="node1" presStyleIdx="0" presStyleCnt="1">
        <dgm:presLayoutVars>
          <dgm:chMax val="0"/>
          <dgm:bulletEnabled val="1"/>
        </dgm:presLayoutVars>
      </dgm:prSet>
      <dgm:spPr/>
      <dgm:t>
        <a:bodyPr/>
        <a:lstStyle/>
        <a:p>
          <a:endParaRPr lang="en-ZA"/>
        </a:p>
      </dgm:t>
    </dgm:pt>
    <dgm:pt modelId="{6854BCA5-F65F-4356-8A04-0DF8E5735995}" type="pres">
      <dgm:prSet presAssocID="{0BF91C02-2E0F-42CE-86EF-409EE275DE78}" presName="childText" presStyleLbl="revTx" presStyleIdx="0" presStyleCnt="1">
        <dgm:presLayoutVars>
          <dgm:bulletEnabled val="1"/>
        </dgm:presLayoutVars>
      </dgm:prSet>
      <dgm:spPr/>
      <dgm:t>
        <a:bodyPr/>
        <a:lstStyle/>
        <a:p>
          <a:endParaRPr lang="en-ZA"/>
        </a:p>
      </dgm:t>
    </dgm:pt>
  </dgm:ptLst>
  <dgm:cxnLst>
    <dgm:cxn modelId="{92E646A4-C0E2-46B4-A0C4-1A646BF85283}" type="presOf" srcId="{0BF91C02-2E0F-42CE-86EF-409EE275DE78}" destId="{9592C358-4B95-4494-A1A8-5632D2A0389A}" srcOrd="0" destOrd="0" presId="urn:microsoft.com/office/officeart/2005/8/layout/vList2"/>
    <dgm:cxn modelId="{C219BCBA-F90C-4766-9B67-E64EFF083EB1}" srcId="{0BF91C02-2E0F-42CE-86EF-409EE275DE78}" destId="{50AA4D97-DFFB-40E0-8B2C-E0EF50F83901}" srcOrd="6" destOrd="0" parTransId="{5059D72F-E954-45EF-AE49-C35A6D36F1D7}" sibTransId="{3FAE8E55-596F-4B0B-B4EB-E91EABA83EFD}"/>
    <dgm:cxn modelId="{FBE93883-C15C-4E62-A020-DFB49136B4E4}" type="presOf" srcId="{4FCB41D1-8C70-4955-A5F8-1D0B32A25BD2}" destId="{6854BCA5-F65F-4356-8A04-0DF8E5735995}" srcOrd="0" destOrd="7" presId="urn:microsoft.com/office/officeart/2005/8/layout/vList2"/>
    <dgm:cxn modelId="{A2927603-A096-4940-9F1B-411F1E4166FD}" srcId="{0BF91C02-2E0F-42CE-86EF-409EE275DE78}" destId="{1AEF4B41-B714-4CD0-92E3-9B92EE3AA717}" srcOrd="11" destOrd="0" parTransId="{1FE23782-1DAE-42FE-99F1-0090691B0B33}" sibTransId="{969A8EB9-27F9-4BEC-ADF4-B8F18DDBC960}"/>
    <dgm:cxn modelId="{4E419B12-3DAB-4013-B170-0FCB78F117C3}" type="presOf" srcId="{9248105F-854F-4524-8996-8940D23328F5}" destId="{6854BCA5-F65F-4356-8A04-0DF8E5735995}" srcOrd="0" destOrd="5" presId="urn:microsoft.com/office/officeart/2005/8/layout/vList2"/>
    <dgm:cxn modelId="{539814AD-DB1C-4DF8-852A-244DB7B1576E}" type="presOf" srcId="{EA3D6522-ACCF-4A4D-90DB-81D4B5EE16E5}" destId="{6854BCA5-F65F-4356-8A04-0DF8E5735995}" srcOrd="0" destOrd="4" presId="urn:microsoft.com/office/officeart/2005/8/layout/vList2"/>
    <dgm:cxn modelId="{E5C7CE0C-0F0E-4B7D-8991-4E9CFBD8E0D1}" srcId="{0BF91C02-2E0F-42CE-86EF-409EE275DE78}" destId="{B9D1DD63-B722-4A21-8D04-A0C8091E85CE}" srcOrd="8" destOrd="0" parTransId="{F2991D2D-354D-41A7-9E6B-E7B8259C6FE7}" sibTransId="{2A79CD4A-65F9-43E9-A11A-A5F5F639B9A1}"/>
    <dgm:cxn modelId="{DB453D6E-2A4F-4E98-8677-F1F0D3AC05E3}" type="presOf" srcId="{B9D1DD63-B722-4A21-8D04-A0C8091E85CE}" destId="{6854BCA5-F65F-4356-8A04-0DF8E5735995}" srcOrd="0" destOrd="8" presId="urn:microsoft.com/office/officeart/2005/8/layout/vList2"/>
    <dgm:cxn modelId="{27656011-0AAC-4B16-9DC5-54F2D3E44863}" type="presOf" srcId="{B521E3E0-DC73-4888-BA77-4EF39B87CC78}" destId="{6854BCA5-F65F-4356-8A04-0DF8E5735995}" srcOrd="0" destOrd="10" presId="urn:microsoft.com/office/officeart/2005/8/layout/vList2"/>
    <dgm:cxn modelId="{C7DD8AF9-559E-465C-AC1D-C11B4E018AE5}" type="presOf" srcId="{8094EE4B-09D1-4E9B-9BBB-66A6C2847E13}" destId="{6854BCA5-F65F-4356-8A04-0DF8E5735995}" srcOrd="0" destOrd="1" presId="urn:microsoft.com/office/officeart/2005/8/layout/vList2"/>
    <dgm:cxn modelId="{23B59699-381B-404A-8E67-7F21EAF6956C}" srcId="{AA39DEF1-2038-49EF-8433-E4B2D9F7DCDE}" destId="{0BF91C02-2E0F-42CE-86EF-409EE275DE78}" srcOrd="0" destOrd="0" parTransId="{DE8F7B63-A0BA-49D9-813B-2BA45786666C}" sibTransId="{615233A6-531F-468A-BBAB-7294F0CAD046}"/>
    <dgm:cxn modelId="{C8DD0410-966B-48F7-9A5E-F98D22398AE6}" type="presOf" srcId="{AA39DEF1-2038-49EF-8433-E4B2D9F7DCDE}" destId="{A6FA2E27-240B-400F-B8E7-1E8799F6EF2B}" srcOrd="0" destOrd="0" presId="urn:microsoft.com/office/officeart/2005/8/layout/vList2"/>
    <dgm:cxn modelId="{2E3CB7BA-0F56-4737-9681-6A72DB3BA395}" type="presOf" srcId="{E2959551-7F12-4A3A-90E6-C849A2671011}" destId="{6854BCA5-F65F-4356-8A04-0DF8E5735995}" srcOrd="0" destOrd="3" presId="urn:microsoft.com/office/officeart/2005/8/layout/vList2"/>
    <dgm:cxn modelId="{22A7F5FB-AF02-4A72-A627-7CA02D935738}" type="presOf" srcId="{CCAF2B17-6EB6-4422-BB01-BECBBECB0653}" destId="{6854BCA5-F65F-4356-8A04-0DF8E5735995}" srcOrd="0" destOrd="0" presId="urn:microsoft.com/office/officeart/2005/8/layout/vList2"/>
    <dgm:cxn modelId="{8F4E9035-CF97-486A-BDE3-03C879A1F8C9}" srcId="{0BF91C02-2E0F-42CE-86EF-409EE275DE78}" destId="{EA3D6522-ACCF-4A4D-90DB-81D4B5EE16E5}" srcOrd="4" destOrd="0" parTransId="{4BE4E08D-30C6-4E84-B474-AB3DC8E8FE74}" sibTransId="{19CC19B1-F2B9-4DB1-AE0B-E7022DF8B560}"/>
    <dgm:cxn modelId="{992B0AE7-E348-4F90-91B9-2332F75E09C4}" srcId="{0BF91C02-2E0F-42CE-86EF-409EE275DE78}" destId="{4FCB41D1-8C70-4955-A5F8-1D0B32A25BD2}" srcOrd="7" destOrd="0" parTransId="{F7E20885-FBC3-4447-9ECE-4D596112DCAF}" sibTransId="{A23C86C1-26F7-4CBB-9F1D-632616646DB7}"/>
    <dgm:cxn modelId="{1E16CA2D-054F-4350-8654-D8F6810C6EDD}" srcId="{0BF91C02-2E0F-42CE-86EF-409EE275DE78}" destId="{40F93AC2-39AC-421C-84D2-0CEC05B9FFF3}" srcOrd="2" destOrd="0" parTransId="{E87EE925-5A0B-4141-BE45-C11FBC55FD1B}" sibTransId="{E145788F-292F-426C-8A1D-F7E0CF962F9D}"/>
    <dgm:cxn modelId="{E5C939AD-6384-427D-9268-BCA0D3E80643}" srcId="{0BF91C02-2E0F-42CE-86EF-409EE275DE78}" destId="{B521E3E0-DC73-4888-BA77-4EF39B87CC78}" srcOrd="10" destOrd="0" parTransId="{31E6DECF-7435-48E2-AABD-8E0B52E18160}" sibTransId="{5804D6B8-B88E-4E30-990C-8977A266B53E}"/>
    <dgm:cxn modelId="{CF505E25-938C-4E44-8E7E-FF3D0BDE22A1}" srcId="{0BF91C02-2E0F-42CE-86EF-409EE275DE78}" destId="{8094EE4B-09D1-4E9B-9BBB-66A6C2847E13}" srcOrd="1" destOrd="0" parTransId="{C074CA52-32D8-449E-81EF-3A76194A3E1C}" sibTransId="{6E727637-416C-425A-96D2-87E8F5F2C893}"/>
    <dgm:cxn modelId="{91F7089B-8EC0-48A3-865D-6D4600C58AB0}" type="presOf" srcId="{1AEF4B41-B714-4CD0-92E3-9B92EE3AA717}" destId="{6854BCA5-F65F-4356-8A04-0DF8E5735995}" srcOrd="0" destOrd="11" presId="urn:microsoft.com/office/officeart/2005/8/layout/vList2"/>
    <dgm:cxn modelId="{925D1F3A-808E-4093-85E5-8398EA7E4473}" srcId="{0BF91C02-2E0F-42CE-86EF-409EE275DE78}" destId="{CCAF2B17-6EB6-4422-BB01-BECBBECB0653}" srcOrd="0" destOrd="0" parTransId="{E4B0741D-A339-4E1D-A5AB-F7DDFDD5F062}" sibTransId="{E5D62C7D-021E-4F91-80B7-B5BD62AE6F8F}"/>
    <dgm:cxn modelId="{4272D4B0-41C7-49C8-8696-5A930F6171EC}" srcId="{0BF91C02-2E0F-42CE-86EF-409EE275DE78}" destId="{2925B81F-6BA8-4F49-8282-521F7F3246F0}" srcOrd="9" destOrd="0" parTransId="{DB06EAE6-F751-4625-B5C7-EB2772C1BDE8}" sibTransId="{80A47C6D-E01B-4596-99A7-D59815C359BF}"/>
    <dgm:cxn modelId="{95414202-098E-4553-A585-A4BD13A46021}" type="presOf" srcId="{40F93AC2-39AC-421C-84D2-0CEC05B9FFF3}" destId="{6854BCA5-F65F-4356-8A04-0DF8E5735995}" srcOrd="0" destOrd="2" presId="urn:microsoft.com/office/officeart/2005/8/layout/vList2"/>
    <dgm:cxn modelId="{069EC57E-1DBA-49B2-95C3-4A2DBDE17D61}" srcId="{0BF91C02-2E0F-42CE-86EF-409EE275DE78}" destId="{E2959551-7F12-4A3A-90E6-C849A2671011}" srcOrd="3" destOrd="0" parTransId="{C9EC3491-E891-41C4-B94E-3D548E4E4017}" sibTransId="{FCD59929-94F0-45D8-9716-81CADF1516BC}"/>
    <dgm:cxn modelId="{269B0D74-E17A-45CF-8A49-6D0613907BE9}" type="presOf" srcId="{50AA4D97-DFFB-40E0-8B2C-E0EF50F83901}" destId="{6854BCA5-F65F-4356-8A04-0DF8E5735995}" srcOrd="0" destOrd="6" presId="urn:microsoft.com/office/officeart/2005/8/layout/vList2"/>
    <dgm:cxn modelId="{72C316DF-53EB-4C11-8FA9-BC632B1AB261}" type="presOf" srcId="{2925B81F-6BA8-4F49-8282-521F7F3246F0}" destId="{6854BCA5-F65F-4356-8A04-0DF8E5735995}" srcOrd="0" destOrd="9" presId="urn:microsoft.com/office/officeart/2005/8/layout/vList2"/>
    <dgm:cxn modelId="{A71796FB-64B5-4189-AF7E-B6B16F404A66}" srcId="{0BF91C02-2E0F-42CE-86EF-409EE275DE78}" destId="{9248105F-854F-4524-8996-8940D23328F5}" srcOrd="5" destOrd="0" parTransId="{566606D2-4247-41EE-B905-7B8F8AEE7B8C}" sibTransId="{1DC4EC0D-14A0-4CAC-AE56-87E7B45061CF}"/>
    <dgm:cxn modelId="{5A4DB523-6117-4D1E-B14C-DD76DDFC77E7}" type="presParOf" srcId="{A6FA2E27-240B-400F-B8E7-1E8799F6EF2B}" destId="{9592C358-4B95-4494-A1A8-5632D2A0389A}" srcOrd="0" destOrd="0" presId="urn:microsoft.com/office/officeart/2005/8/layout/vList2"/>
    <dgm:cxn modelId="{1DF36C2A-9E8A-4F94-86A1-34601C2BE9D2}" type="presParOf" srcId="{A6FA2E27-240B-400F-B8E7-1E8799F6EF2B}" destId="{6854BCA5-F65F-4356-8A04-0DF8E5735995}"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39DEF1-2038-49EF-8433-E4B2D9F7DCDE}"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39563525-4860-4883-BC3F-484D55309C00}">
      <dgm:prSet phldrT="[Text]" custT="1"/>
      <dgm:spPr/>
      <dgm:t>
        <a:bodyPr/>
        <a:lstStyle/>
        <a:p>
          <a:pPr algn="ctr"/>
          <a:r>
            <a:rPr lang="en-US" sz="2400" b="1" dirty="0">
              <a:latin typeface="+mn-lt"/>
            </a:rPr>
            <a:t>SYSTEM MODERNIZATION </a:t>
          </a:r>
        </a:p>
      </dgm:t>
    </dgm:pt>
    <dgm:pt modelId="{281F1302-3FC2-4C71-9F99-F10EBC946B16}" type="parTrans" cxnId="{4640399E-42A3-48D5-B19E-41768AB80278}">
      <dgm:prSet/>
      <dgm:spPr/>
      <dgm:t>
        <a:bodyPr/>
        <a:lstStyle/>
        <a:p>
          <a:endParaRPr lang="en-US" sz="2400">
            <a:latin typeface="+mn-lt"/>
          </a:endParaRPr>
        </a:p>
      </dgm:t>
    </dgm:pt>
    <dgm:pt modelId="{D0312B11-354E-4B86-8262-7D21AC0A7060}" type="sibTrans" cxnId="{4640399E-42A3-48D5-B19E-41768AB80278}">
      <dgm:prSet/>
      <dgm:spPr/>
      <dgm:t>
        <a:bodyPr/>
        <a:lstStyle/>
        <a:p>
          <a:endParaRPr lang="en-US" sz="2400">
            <a:latin typeface="+mn-lt"/>
          </a:endParaRPr>
        </a:p>
      </dgm:t>
    </dgm:pt>
    <dgm:pt modelId="{7CC1F1CB-F197-4EAB-87DC-5FD951FB554C}">
      <dgm:prSet phldrT="[Text]" custT="1"/>
      <dgm:spPr/>
      <dgm:t>
        <a:bodyPr/>
        <a:lstStyle/>
        <a:p>
          <a:r>
            <a:rPr lang="en-US" sz="2400" dirty="0">
              <a:latin typeface="+mn-lt"/>
            </a:rPr>
            <a:t>Integrated Claims Management System implemented</a:t>
          </a:r>
        </a:p>
      </dgm:t>
    </dgm:pt>
    <dgm:pt modelId="{E0993C4C-BCCA-44A5-87EB-CE8CFFC36967}" type="parTrans" cxnId="{A06825E7-D2C7-4017-B248-1CE95D84E492}">
      <dgm:prSet/>
      <dgm:spPr/>
      <dgm:t>
        <a:bodyPr/>
        <a:lstStyle/>
        <a:p>
          <a:endParaRPr lang="en-US" sz="2400">
            <a:latin typeface="+mn-lt"/>
          </a:endParaRPr>
        </a:p>
      </dgm:t>
    </dgm:pt>
    <dgm:pt modelId="{54B08325-65EB-4CB4-87AC-44944BDC0440}" type="sibTrans" cxnId="{A06825E7-D2C7-4017-B248-1CE95D84E492}">
      <dgm:prSet/>
      <dgm:spPr/>
      <dgm:t>
        <a:bodyPr/>
        <a:lstStyle/>
        <a:p>
          <a:endParaRPr lang="en-US" sz="2400">
            <a:latin typeface="+mn-lt"/>
          </a:endParaRPr>
        </a:p>
      </dgm:t>
    </dgm:pt>
    <dgm:pt modelId="{12999154-3DA9-4148-89CC-18D4B9532E50}">
      <dgm:prSet custT="1"/>
      <dgm:spPr/>
      <dgm:t>
        <a:bodyPr/>
        <a:lstStyle/>
        <a:p>
          <a:pPr algn="ctr"/>
          <a:r>
            <a:rPr lang="en-US" sz="2400" b="1" dirty="0">
              <a:latin typeface="+mn-lt"/>
            </a:rPr>
            <a:t>IMPROVED GOVERNANCE AND STRENGTHENED CONTROL ENVIRONMENT </a:t>
          </a:r>
        </a:p>
      </dgm:t>
    </dgm:pt>
    <dgm:pt modelId="{D6115546-E890-453A-8538-29A244A3F44A}" type="parTrans" cxnId="{30389683-D1AB-415A-BEF8-055C5E5FFA1F}">
      <dgm:prSet/>
      <dgm:spPr/>
      <dgm:t>
        <a:bodyPr/>
        <a:lstStyle/>
        <a:p>
          <a:endParaRPr lang="en-US" sz="2400">
            <a:latin typeface="+mn-lt"/>
          </a:endParaRPr>
        </a:p>
      </dgm:t>
    </dgm:pt>
    <dgm:pt modelId="{3291572F-13DE-4205-BA31-6A0E86721722}" type="sibTrans" cxnId="{30389683-D1AB-415A-BEF8-055C5E5FFA1F}">
      <dgm:prSet/>
      <dgm:spPr/>
      <dgm:t>
        <a:bodyPr/>
        <a:lstStyle/>
        <a:p>
          <a:endParaRPr lang="en-US" sz="2400">
            <a:latin typeface="+mn-lt"/>
          </a:endParaRPr>
        </a:p>
      </dgm:t>
    </dgm:pt>
    <dgm:pt modelId="{7FC8807D-365B-4197-8868-A4C225E12634}">
      <dgm:prSet custT="1"/>
      <dgm:spPr/>
      <dgm:t>
        <a:bodyPr/>
        <a:lstStyle/>
        <a:p>
          <a:pPr algn="ctr"/>
          <a:r>
            <a:rPr lang="en-US" sz="2400" b="1" dirty="0">
              <a:latin typeface="+mn-lt"/>
            </a:rPr>
            <a:t>IMPROVED SERVICE DELIVERY</a:t>
          </a:r>
        </a:p>
      </dgm:t>
    </dgm:pt>
    <dgm:pt modelId="{E06C4902-8A96-46CB-9373-1FBA480F0756}" type="parTrans" cxnId="{65282153-F791-4BA7-ABF6-6E424C8EA1A0}">
      <dgm:prSet/>
      <dgm:spPr/>
      <dgm:t>
        <a:bodyPr/>
        <a:lstStyle/>
        <a:p>
          <a:endParaRPr lang="en-US" sz="2400">
            <a:latin typeface="+mn-lt"/>
          </a:endParaRPr>
        </a:p>
      </dgm:t>
    </dgm:pt>
    <dgm:pt modelId="{C41B94C4-2773-4AFB-B031-C8B9DB5BD15F}" type="sibTrans" cxnId="{65282153-F791-4BA7-ABF6-6E424C8EA1A0}">
      <dgm:prSet/>
      <dgm:spPr/>
      <dgm:t>
        <a:bodyPr/>
        <a:lstStyle/>
        <a:p>
          <a:endParaRPr lang="en-US" sz="2400">
            <a:latin typeface="+mn-lt"/>
          </a:endParaRPr>
        </a:p>
      </dgm:t>
    </dgm:pt>
    <dgm:pt modelId="{9F1BE4A4-8A62-4C80-8C9E-06E998ED83E9}">
      <dgm:prSet custT="1"/>
      <dgm:spPr/>
      <dgm:t>
        <a:bodyPr/>
        <a:lstStyle/>
        <a:p>
          <a:r>
            <a:rPr lang="en-ZA" sz="2400" dirty="0">
              <a:solidFill>
                <a:schemeClr val="tx1"/>
              </a:solidFill>
            </a:rPr>
            <a:t>Adequacy of responses to Parliament questions</a:t>
          </a:r>
          <a:endParaRPr lang="en-US" sz="2400" dirty="0">
            <a:solidFill>
              <a:schemeClr val="tx1"/>
            </a:solidFill>
            <a:latin typeface="+mn-lt"/>
          </a:endParaRPr>
        </a:p>
      </dgm:t>
    </dgm:pt>
    <dgm:pt modelId="{82079404-09E0-4675-99C4-85524EC980BE}" type="parTrans" cxnId="{F13524A1-A56D-431B-B295-BC88B91B434F}">
      <dgm:prSet/>
      <dgm:spPr/>
      <dgm:t>
        <a:bodyPr/>
        <a:lstStyle/>
        <a:p>
          <a:endParaRPr lang="en-US" sz="2400">
            <a:latin typeface="+mn-lt"/>
          </a:endParaRPr>
        </a:p>
      </dgm:t>
    </dgm:pt>
    <dgm:pt modelId="{7B7B3F5B-2D08-4D16-A076-D40C439A656D}" type="sibTrans" cxnId="{F13524A1-A56D-431B-B295-BC88B91B434F}">
      <dgm:prSet/>
      <dgm:spPr/>
      <dgm:t>
        <a:bodyPr/>
        <a:lstStyle/>
        <a:p>
          <a:endParaRPr lang="en-US" sz="2400">
            <a:latin typeface="+mn-lt"/>
          </a:endParaRPr>
        </a:p>
      </dgm:t>
    </dgm:pt>
    <dgm:pt modelId="{0A0F17AF-09E1-4322-A77B-5162A85C9579}">
      <dgm:prSet custT="1"/>
      <dgm:spPr/>
      <dgm:t>
        <a:bodyPr/>
        <a:lstStyle/>
        <a:p>
          <a:r>
            <a:rPr lang="en-ZW" sz="2400" dirty="0">
              <a:solidFill>
                <a:schemeClr val="tx1"/>
              </a:solidFill>
            </a:rPr>
            <a:t>Resolution of reported incidents of fraud and corruption</a:t>
          </a:r>
          <a:endParaRPr lang="en-US" sz="2400" dirty="0">
            <a:solidFill>
              <a:schemeClr val="tx1"/>
            </a:solidFill>
            <a:latin typeface="+mn-lt"/>
          </a:endParaRPr>
        </a:p>
      </dgm:t>
    </dgm:pt>
    <dgm:pt modelId="{08EBF5B5-E92C-42E0-9443-1E804462462A}" type="parTrans" cxnId="{EA2981D3-CCC6-40B2-8E26-6E89BB3C8C28}">
      <dgm:prSet/>
      <dgm:spPr/>
      <dgm:t>
        <a:bodyPr/>
        <a:lstStyle/>
        <a:p>
          <a:endParaRPr lang="en-US" sz="2400">
            <a:latin typeface="+mn-lt"/>
          </a:endParaRPr>
        </a:p>
      </dgm:t>
    </dgm:pt>
    <dgm:pt modelId="{C19FA6CA-9DD9-43DA-A815-AC04C64539EE}" type="sibTrans" cxnId="{EA2981D3-CCC6-40B2-8E26-6E89BB3C8C28}">
      <dgm:prSet/>
      <dgm:spPr/>
      <dgm:t>
        <a:bodyPr/>
        <a:lstStyle/>
        <a:p>
          <a:endParaRPr lang="en-US" sz="2400">
            <a:latin typeface="+mn-lt"/>
          </a:endParaRPr>
        </a:p>
      </dgm:t>
    </dgm:pt>
    <dgm:pt modelId="{2887122D-808F-43C8-A6D0-1D3E5D905CA9}">
      <dgm:prSet custT="1"/>
      <dgm:spPr/>
      <dgm:t>
        <a:bodyPr/>
        <a:lstStyle/>
        <a:p>
          <a:r>
            <a:rPr lang="en-ZA" sz="2400" dirty="0">
              <a:solidFill>
                <a:schemeClr val="tx1"/>
              </a:solidFill>
            </a:rPr>
            <a:t>Functionality of ethics structures and adequate capacity</a:t>
          </a:r>
          <a:endParaRPr lang="en-US" sz="2400" dirty="0">
            <a:solidFill>
              <a:schemeClr val="tx1"/>
            </a:solidFill>
            <a:latin typeface="+mn-lt"/>
          </a:endParaRPr>
        </a:p>
      </dgm:t>
    </dgm:pt>
    <dgm:pt modelId="{636F7F0A-F76E-414D-A595-40C471E5E460}" type="parTrans" cxnId="{41C3B51D-704E-4FBE-B143-926472191E3D}">
      <dgm:prSet/>
      <dgm:spPr/>
      <dgm:t>
        <a:bodyPr/>
        <a:lstStyle/>
        <a:p>
          <a:endParaRPr lang="en-US" sz="2400">
            <a:latin typeface="+mn-lt"/>
          </a:endParaRPr>
        </a:p>
      </dgm:t>
    </dgm:pt>
    <dgm:pt modelId="{64C42F90-5595-473B-9AD1-B1E4AD3DDA0D}" type="sibTrans" cxnId="{41C3B51D-704E-4FBE-B143-926472191E3D}">
      <dgm:prSet/>
      <dgm:spPr/>
      <dgm:t>
        <a:bodyPr/>
        <a:lstStyle/>
        <a:p>
          <a:endParaRPr lang="en-US" sz="2400">
            <a:latin typeface="+mn-lt"/>
          </a:endParaRPr>
        </a:p>
      </dgm:t>
    </dgm:pt>
    <dgm:pt modelId="{01C220EF-E91D-4A33-A8A7-EBFC0A300931}">
      <dgm:prSet custT="1"/>
      <dgm:spPr/>
      <dgm:t>
        <a:bodyPr/>
        <a:lstStyle/>
        <a:p>
          <a:r>
            <a:rPr lang="en-US" sz="2400" dirty="0">
              <a:latin typeface="+mn-lt"/>
            </a:rPr>
            <a:t>Stakeholder management strategy developed and implemented</a:t>
          </a:r>
        </a:p>
      </dgm:t>
    </dgm:pt>
    <dgm:pt modelId="{F7235B75-A451-4191-909F-B45E18622699}" type="parTrans" cxnId="{0D9C6BC5-2E7D-4905-AFAA-81995609618E}">
      <dgm:prSet/>
      <dgm:spPr/>
      <dgm:t>
        <a:bodyPr/>
        <a:lstStyle/>
        <a:p>
          <a:endParaRPr lang="en-US" sz="2400">
            <a:latin typeface="+mn-lt"/>
          </a:endParaRPr>
        </a:p>
      </dgm:t>
    </dgm:pt>
    <dgm:pt modelId="{37F22005-3AFD-4499-B576-28847B5AEF67}" type="sibTrans" cxnId="{0D9C6BC5-2E7D-4905-AFAA-81995609618E}">
      <dgm:prSet/>
      <dgm:spPr/>
      <dgm:t>
        <a:bodyPr/>
        <a:lstStyle/>
        <a:p>
          <a:endParaRPr lang="en-US" sz="2400">
            <a:latin typeface="+mn-lt"/>
          </a:endParaRPr>
        </a:p>
      </dgm:t>
    </dgm:pt>
    <dgm:pt modelId="{73DB485C-2CCC-4938-8593-4A866C8C71C8}">
      <dgm:prSet custT="1"/>
      <dgm:spPr/>
      <dgm:t>
        <a:bodyPr/>
        <a:lstStyle/>
        <a:p>
          <a:r>
            <a:rPr lang="en-US" sz="2400" dirty="0">
              <a:latin typeface="+mn-lt"/>
            </a:rPr>
            <a:t>Customer satisfaction survey rating ( Not Implemented in 2020-22)</a:t>
          </a:r>
        </a:p>
      </dgm:t>
    </dgm:pt>
    <dgm:pt modelId="{A616F45B-22B2-4C5B-8FBA-B45C4F473527}" type="parTrans" cxnId="{B705EC2B-6DA1-438C-92F5-AB8046832682}">
      <dgm:prSet/>
      <dgm:spPr/>
      <dgm:t>
        <a:bodyPr/>
        <a:lstStyle/>
        <a:p>
          <a:endParaRPr lang="en-US" sz="2400">
            <a:latin typeface="+mn-lt"/>
          </a:endParaRPr>
        </a:p>
      </dgm:t>
    </dgm:pt>
    <dgm:pt modelId="{A2D21AD6-326C-48F7-9CD9-8B273170FC5F}" type="sibTrans" cxnId="{B705EC2B-6DA1-438C-92F5-AB8046832682}">
      <dgm:prSet/>
      <dgm:spPr/>
      <dgm:t>
        <a:bodyPr/>
        <a:lstStyle/>
        <a:p>
          <a:endParaRPr lang="en-US" sz="2400">
            <a:latin typeface="+mn-lt"/>
          </a:endParaRPr>
        </a:p>
      </dgm:t>
    </dgm:pt>
    <dgm:pt modelId="{83295314-9AAA-4A82-8453-5333B11210B6}">
      <dgm:prSet custT="1"/>
      <dgm:spPr/>
      <dgm:t>
        <a:bodyPr/>
        <a:lstStyle/>
        <a:p>
          <a:r>
            <a:rPr lang="en-US" sz="2400" dirty="0" err="1">
              <a:latin typeface="+mn-lt"/>
            </a:rPr>
            <a:t>Organisational</a:t>
          </a:r>
          <a:r>
            <a:rPr lang="en-US" sz="2400" dirty="0">
              <a:latin typeface="+mn-lt"/>
            </a:rPr>
            <a:t> structure reviewed and approved</a:t>
          </a:r>
        </a:p>
      </dgm:t>
    </dgm:pt>
    <dgm:pt modelId="{6888E65D-7A9C-42BF-B72F-168F097F341A}" type="parTrans" cxnId="{A9B4327B-ED53-464D-AC93-771D644FDFA2}">
      <dgm:prSet/>
      <dgm:spPr/>
      <dgm:t>
        <a:bodyPr/>
        <a:lstStyle/>
        <a:p>
          <a:endParaRPr lang="en-US" sz="2400">
            <a:latin typeface="+mn-lt"/>
          </a:endParaRPr>
        </a:p>
      </dgm:t>
    </dgm:pt>
    <dgm:pt modelId="{0FABED52-CEAF-4F66-9F8C-7537E39A1C33}" type="sibTrans" cxnId="{A9B4327B-ED53-464D-AC93-771D644FDFA2}">
      <dgm:prSet/>
      <dgm:spPr/>
      <dgm:t>
        <a:bodyPr/>
        <a:lstStyle/>
        <a:p>
          <a:endParaRPr lang="en-US" sz="2400">
            <a:latin typeface="+mn-lt"/>
          </a:endParaRPr>
        </a:p>
      </dgm:t>
    </dgm:pt>
    <dgm:pt modelId="{5C1F8A00-657F-4ED4-8E33-C62DB55747AC}">
      <dgm:prSet custT="1"/>
      <dgm:spPr/>
      <dgm:t>
        <a:bodyPr/>
        <a:lstStyle/>
        <a:p>
          <a:r>
            <a:rPr lang="en-US" sz="2400" dirty="0">
              <a:latin typeface="+mn-lt"/>
            </a:rPr>
            <a:t>Review of SCM process , systems and resources </a:t>
          </a:r>
        </a:p>
      </dgm:t>
    </dgm:pt>
    <dgm:pt modelId="{F3C8DBCB-183C-42B2-9DAD-4696237DDF03}" type="parTrans" cxnId="{1CB95C71-CAF0-4C25-AB1E-D5D467BB70FE}">
      <dgm:prSet/>
      <dgm:spPr/>
      <dgm:t>
        <a:bodyPr/>
        <a:lstStyle/>
        <a:p>
          <a:endParaRPr lang="en-US" sz="2400">
            <a:latin typeface="+mn-lt"/>
          </a:endParaRPr>
        </a:p>
      </dgm:t>
    </dgm:pt>
    <dgm:pt modelId="{AA5DDBDA-1C33-4547-9283-B58BEE46CB70}" type="sibTrans" cxnId="{1CB95C71-CAF0-4C25-AB1E-D5D467BB70FE}">
      <dgm:prSet/>
      <dgm:spPr/>
      <dgm:t>
        <a:bodyPr/>
        <a:lstStyle/>
        <a:p>
          <a:endParaRPr lang="en-US" sz="2400">
            <a:latin typeface="+mn-lt"/>
          </a:endParaRPr>
        </a:p>
      </dgm:t>
    </dgm:pt>
    <dgm:pt modelId="{6E6BAC95-7895-42D6-A596-3E4FC447BB06}">
      <dgm:prSet custT="1"/>
      <dgm:spPr/>
      <dgm:t>
        <a:bodyPr/>
        <a:lstStyle/>
        <a:p>
          <a:r>
            <a:rPr lang="en-US" sz="2400" dirty="0">
              <a:latin typeface="+mn-lt"/>
            </a:rPr>
            <a:t>Skills audit report</a:t>
          </a:r>
        </a:p>
      </dgm:t>
    </dgm:pt>
    <dgm:pt modelId="{1649729E-67C4-4249-BD9A-83F35814CC13}" type="parTrans" cxnId="{6C5A2B05-2F93-44E7-934D-4D76331BEDC3}">
      <dgm:prSet/>
      <dgm:spPr/>
      <dgm:t>
        <a:bodyPr/>
        <a:lstStyle/>
        <a:p>
          <a:endParaRPr lang="en-US" sz="2400">
            <a:latin typeface="+mn-lt"/>
          </a:endParaRPr>
        </a:p>
      </dgm:t>
    </dgm:pt>
    <dgm:pt modelId="{2E095C08-1217-471F-818E-9568F370F663}" type="sibTrans" cxnId="{6C5A2B05-2F93-44E7-934D-4D76331BEDC3}">
      <dgm:prSet/>
      <dgm:spPr/>
      <dgm:t>
        <a:bodyPr/>
        <a:lstStyle/>
        <a:p>
          <a:endParaRPr lang="en-US" sz="2400">
            <a:latin typeface="+mn-lt"/>
          </a:endParaRPr>
        </a:p>
      </dgm:t>
    </dgm:pt>
    <dgm:pt modelId="{F422377B-71C0-4AC9-8E39-4BB94E7DD40C}">
      <dgm:prSet custT="1"/>
      <dgm:spPr/>
      <dgm:t>
        <a:bodyPr/>
        <a:lstStyle/>
        <a:p>
          <a:r>
            <a:rPr lang="en-ZA" sz="2400" dirty="0">
              <a:solidFill>
                <a:schemeClr val="tx1"/>
              </a:solidFill>
            </a:rPr>
            <a:t>Implementation of action plan to address audit findings</a:t>
          </a:r>
          <a:endParaRPr lang="en-US" sz="2400" dirty="0">
            <a:solidFill>
              <a:schemeClr val="tx1"/>
            </a:solidFill>
            <a:latin typeface="+mn-lt"/>
          </a:endParaRPr>
        </a:p>
      </dgm:t>
    </dgm:pt>
    <dgm:pt modelId="{99CE4122-4FED-4545-A8DF-AB05A318F49F}" type="parTrans" cxnId="{1D252BBF-3DF6-4CF9-8747-425C6E878C3A}">
      <dgm:prSet/>
      <dgm:spPr/>
      <dgm:t>
        <a:bodyPr/>
        <a:lstStyle/>
        <a:p>
          <a:endParaRPr lang="en-US"/>
        </a:p>
      </dgm:t>
    </dgm:pt>
    <dgm:pt modelId="{EF265C9F-E9AE-48E0-BC11-7FB2C9B407F6}" type="sibTrans" cxnId="{1D252BBF-3DF6-4CF9-8747-425C6E878C3A}">
      <dgm:prSet/>
      <dgm:spPr/>
      <dgm:t>
        <a:bodyPr/>
        <a:lstStyle/>
        <a:p>
          <a:endParaRPr lang="en-US"/>
        </a:p>
      </dgm:t>
    </dgm:pt>
    <dgm:pt modelId="{D129F561-0DE2-4286-B67C-ED9FE5516F53}">
      <dgm:prSet custT="1"/>
      <dgm:spPr/>
      <dgm:t>
        <a:bodyPr/>
        <a:lstStyle/>
        <a:p>
          <a:r>
            <a:rPr lang="en-ZA" sz="2400" dirty="0">
              <a:solidFill>
                <a:schemeClr val="tx1"/>
              </a:solidFill>
            </a:rPr>
            <a:t>Reduction of qualified audits</a:t>
          </a:r>
          <a:endParaRPr lang="en-US" sz="2400" dirty="0">
            <a:solidFill>
              <a:schemeClr val="tx1"/>
            </a:solidFill>
            <a:latin typeface="+mn-lt"/>
          </a:endParaRPr>
        </a:p>
      </dgm:t>
    </dgm:pt>
    <dgm:pt modelId="{E4E34A82-8513-4277-91FB-90693B8C2A93}" type="parTrans" cxnId="{E410AFA8-7E28-431C-BEB9-C1F23316C622}">
      <dgm:prSet/>
      <dgm:spPr/>
      <dgm:t>
        <a:bodyPr/>
        <a:lstStyle/>
        <a:p>
          <a:endParaRPr lang="en-US"/>
        </a:p>
      </dgm:t>
    </dgm:pt>
    <dgm:pt modelId="{5218CDDC-A81D-4B80-8F05-54F31FF6B247}" type="sibTrans" cxnId="{E410AFA8-7E28-431C-BEB9-C1F23316C622}">
      <dgm:prSet/>
      <dgm:spPr/>
      <dgm:t>
        <a:bodyPr/>
        <a:lstStyle/>
        <a:p>
          <a:endParaRPr lang="en-US"/>
        </a:p>
      </dgm:t>
    </dgm:pt>
    <dgm:pt modelId="{2747422B-9644-4604-83DF-AA418E8E4E8A}">
      <dgm:prSet custT="1"/>
      <dgm:spPr/>
      <dgm:t>
        <a:bodyPr/>
        <a:lstStyle/>
        <a:p>
          <a:r>
            <a:rPr lang="en-ZA" sz="2400" dirty="0">
              <a:solidFill>
                <a:schemeClr val="tx1"/>
              </a:solidFill>
            </a:rPr>
            <a:t>Elimination of wasteful and fruitless expenditure</a:t>
          </a:r>
          <a:endParaRPr lang="en-US" sz="2400" dirty="0">
            <a:solidFill>
              <a:schemeClr val="tx1"/>
            </a:solidFill>
            <a:latin typeface="+mn-lt"/>
          </a:endParaRPr>
        </a:p>
      </dgm:t>
    </dgm:pt>
    <dgm:pt modelId="{857AA758-2A4E-403C-AFA8-71D4107BA5B7}" type="parTrans" cxnId="{EC8E62DA-E5B6-4FBA-895B-0E1E8C17975C}">
      <dgm:prSet/>
      <dgm:spPr/>
      <dgm:t>
        <a:bodyPr/>
        <a:lstStyle/>
        <a:p>
          <a:endParaRPr lang="en-US"/>
        </a:p>
      </dgm:t>
    </dgm:pt>
    <dgm:pt modelId="{BD843D3E-BCCF-4F3E-928F-3A29538FF22C}" type="sibTrans" cxnId="{EC8E62DA-E5B6-4FBA-895B-0E1E8C17975C}">
      <dgm:prSet/>
      <dgm:spPr/>
      <dgm:t>
        <a:bodyPr/>
        <a:lstStyle/>
        <a:p>
          <a:endParaRPr lang="en-US"/>
        </a:p>
      </dgm:t>
    </dgm:pt>
    <dgm:pt modelId="{8D2AEED0-450D-4BEA-8194-1B578287941C}">
      <dgm:prSet custT="1"/>
      <dgm:spPr/>
      <dgm:t>
        <a:bodyPr/>
        <a:lstStyle/>
        <a:p>
          <a:r>
            <a:rPr lang="en-ZA" sz="2400" dirty="0">
              <a:solidFill>
                <a:schemeClr val="tx1"/>
              </a:solidFill>
            </a:rPr>
            <a:t>Reduction of irregular expenditure</a:t>
          </a:r>
          <a:endParaRPr lang="en-US" sz="2400" dirty="0">
            <a:solidFill>
              <a:schemeClr val="tx1"/>
            </a:solidFill>
            <a:latin typeface="+mn-lt"/>
          </a:endParaRPr>
        </a:p>
      </dgm:t>
    </dgm:pt>
    <dgm:pt modelId="{2085BA5F-D074-4321-ACED-D0CF504F5322}" type="parTrans" cxnId="{F65973A7-FC2C-4330-973D-8BE57BD626DB}">
      <dgm:prSet/>
      <dgm:spPr/>
      <dgm:t>
        <a:bodyPr/>
        <a:lstStyle/>
        <a:p>
          <a:endParaRPr lang="en-US"/>
        </a:p>
      </dgm:t>
    </dgm:pt>
    <dgm:pt modelId="{A3B8514E-DDFD-4B06-ACB0-ECB58BC561C2}" type="sibTrans" cxnId="{F65973A7-FC2C-4330-973D-8BE57BD626DB}">
      <dgm:prSet/>
      <dgm:spPr/>
      <dgm:t>
        <a:bodyPr/>
        <a:lstStyle/>
        <a:p>
          <a:endParaRPr lang="en-US"/>
        </a:p>
      </dgm:t>
    </dgm:pt>
    <dgm:pt modelId="{605EE384-310C-43A6-8F19-72E8A0CD58DA}">
      <dgm:prSet custT="1"/>
      <dgm:spPr/>
      <dgm:t>
        <a:bodyPr/>
        <a:lstStyle/>
        <a:p>
          <a:r>
            <a:rPr lang="en-ZA" sz="2400" dirty="0">
              <a:solidFill>
                <a:schemeClr val="tx1"/>
              </a:solidFill>
            </a:rPr>
            <a:t>Compliance to 30-day payment requirement</a:t>
          </a:r>
          <a:endParaRPr lang="en-US" sz="2400" dirty="0">
            <a:solidFill>
              <a:schemeClr val="tx1"/>
            </a:solidFill>
            <a:latin typeface="+mn-lt"/>
          </a:endParaRPr>
        </a:p>
      </dgm:t>
    </dgm:pt>
    <dgm:pt modelId="{12D9BA39-2AC2-41F3-A9A9-442B775D3429}" type="parTrans" cxnId="{DBACCEB1-5C54-43E3-86BE-F6D65AA2FB2A}">
      <dgm:prSet/>
      <dgm:spPr/>
      <dgm:t>
        <a:bodyPr/>
        <a:lstStyle/>
        <a:p>
          <a:endParaRPr lang="en-US"/>
        </a:p>
      </dgm:t>
    </dgm:pt>
    <dgm:pt modelId="{D534D2FA-57FE-4DAE-88AD-747C79C79F53}" type="sibTrans" cxnId="{DBACCEB1-5C54-43E3-86BE-F6D65AA2FB2A}">
      <dgm:prSet/>
      <dgm:spPr/>
      <dgm:t>
        <a:bodyPr/>
        <a:lstStyle/>
        <a:p>
          <a:endParaRPr lang="en-US"/>
        </a:p>
      </dgm:t>
    </dgm:pt>
    <dgm:pt modelId="{62D10B3B-76EE-483D-9B90-6B6C4F35CF85}">
      <dgm:prSet custT="1"/>
      <dgm:spPr/>
      <dgm:t>
        <a:bodyPr/>
        <a:lstStyle/>
        <a:p>
          <a:endParaRPr lang="en-US" sz="2400" dirty="0">
            <a:latin typeface="+mn-lt"/>
          </a:endParaRPr>
        </a:p>
      </dgm:t>
    </dgm:pt>
    <dgm:pt modelId="{66B8E791-CCF7-4409-8DFB-827A23CD6131}" type="parTrans" cxnId="{F7457E8D-6DD7-45F6-825C-68694671080E}">
      <dgm:prSet/>
      <dgm:spPr/>
      <dgm:t>
        <a:bodyPr/>
        <a:lstStyle/>
        <a:p>
          <a:endParaRPr lang="en-US"/>
        </a:p>
      </dgm:t>
    </dgm:pt>
    <dgm:pt modelId="{34DF11F2-A311-45FE-B7F2-F2A47D5F9EDF}" type="sibTrans" cxnId="{F7457E8D-6DD7-45F6-825C-68694671080E}">
      <dgm:prSet/>
      <dgm:spPr/>
      <dgm:t>
        <a:bodyPr/>
        <a:lstStyle/>
        <a:p>
          <a:endParaRPr lang="en-US"/>
        </a:p>
      </dgm:t>
    </dgm:pt>
    <dgm:pt modelId="{94BCBBDD-F4C6-4169-83F5-6DF94FD7160B}">
      <dgm:prSet custT="1"/>
      <dgm:spPr/>
      <dgm:t>
        <a:bodyPr/>
        <a:lstStyle/>
        <a:p>
          <a:endParaRPr lang="en-US" sz="2400" dirty="0">
            <a:latin typeface="+mn-lt"/>
          </a:endParaRPr>
        </a:p>
      </dgm:t>
    </dgm:pt>
    <dgm:pt modelId="{F980E31D-CD2E-4E64-9FD7-E4BB32AD0496}" type="parTrans" cxnId="{0C2D7B88-2DDB-40AE-93B6-C54FB21305A6}">
      <dgm:prSet/>
      <dgm:spPr/>
      <dgm:t>
        <a:bodyPr/>
        <a:lstStyle/>
        <a:p>
          <a:endParaRPr lang="en-US"/>
        </a:p>
      </dgm:t>
    </dgm:pt>
    <dgm:pt modelId="{65B7D008-445C-4EA0-9DE7-16E0A5DEB104}" type="sibTrans" cxnId="{0C2D7B88-2DDB-40AE-93B6-C54FB21305A6}">
      <dgm:prSet/>
      <dgm:spPr/>
      <dgm:t>
        <a:bodyPr/>
        <a:lstStyle/>
        <a:p>
          <a:endParaRPr lang="en-US"/>
        </a:p>
      </dgm:t>
    </dgm:pt>
    <dgm:pt modelId="{96D1170A-568A-42F6-8D8C-F5ABED1CD9B9}">
      <dgm:prSet custT="1"/>
      <dgm:spPr/>
      <dgm:t>
        <a:bodyPr/>
        <a:lstStyle/>
        <a:p>
          <a:endParaRPr lang="en-US" sz="2400" dirty="0">
            <a:latin typeface="+mn-lt"/>
          </a:endParaRPr>
        </a:p>
      </dgm:t>
    </dgm:pt>
    <dgm:pt modelId="{7F646A45-3DB1-4051-B9FA-1C085F660FE3}" type="parTrans" cxnId="{07457A7C-97A2-4D52-B3ED-36D046DE73D5}">
      <dgm:prSet/>
      <dgm:spPr/>
      <dgm:t>
        <a:bodyPr/>
        <a:lstStyle/>
        <a:p>
          <a:endParaRPr lang="en-US"/>
        </a:p>
      </dgm:t>
    </dgm:pt>
    <dgm:pt modelId="{6F6B54E0-09DB-4F6E-A263-54ED7512D0FD}" type="sibTrans" cxnId="{07457A7C-97A2-4D52-B3ED-36D046DE73D5}">
      <dgm:prSet/>
      <dgm:spPr/>
      <dgm:t>
        <a:bodyPr/>
        <a:lstStyle/>
        <a:p>
          <a:endParaRPr lang="en-US"/>
        </a:p>
      </dgm:t>
    </dgm:pt>
    <dgm:pt modelId="{D0105001-435A-4857-996B-0F55A5CD8399}">
      <dgm:prSet custT="1"/>
      <dgm:spPr/>
      <dgm:t>
        <a:bodyPr/>
        <a:lstStyle/>
        <a:p>
          <a:r>
            <a:rPr lang="en-ZA" sz="2400" dirty="0"/>
            <a:t>Enterprise Service Development (ESD) spent on woman owned enterprises</a:t>
          </a:r>
          <a:endParaRPr lang="en-US" sz="2400" dirty="0">
            <a:latin typeface="+mn-lt"/>
          </a:endParaRPr>
        </a:p>
      </dgm:t>
    </dgm:pt>
    <dgm:pt modelId="{8C906E13-C7F3-4F6D-8974-9B470C61BE44}" type="parTrans" cxnId="{3617F2AB-A968-4A89-BBDD-D26AF453DB98}">
      <dgm:prSet/>
      <dgm:spPr/>
      <dgm:t>
        <a:bodyPr/>
        <a:lstStyle/>
        <a:p>
          <a:endParaRPr lang="en-US"/>
        </a:p>
      </dgm:t>
    </dgm:pt>
    <dgm:pt modelId="{29AB28FB-CC1A-462B-8AD7-4A34881429A3}" type="sibTrans" cxnId="{3617F2AB-A968-4A89-BBDD-D26AF453DB98}">
      <dgm:prSet/>
      <dgm:spPr/>
      <dgm:t>
        <a:bodyPr/>
        <a:lstStyle/>
        <a:p>
          <a:endParaRPr lang="en-US"/>
        </a:p>
      </dgm:t>
    </dgm:pt>
    <dgm:pt modelId="{A6FA2E27-240B-400F-B8E7-1E8799F6EF2B}" type="pres">
      <dgm:prSet presAssocID="{AA39DEF1-2038-49EF-8433-E4B2D9F7DCDE}" presName="linear" presStyleCnt="0">
        <dgm:presLayoutVars>
          <dgm:animLvl val="lvl"/>
          <dgm:resizeHandles val="exact"/>
        </dgm:presLayoutVars>
      </dgm:prSet>
      <dgm:spPr/>
      <dgm:t>
        <a:bodyPr/>
        <a:lstStyle/>
        <a:p>
          <a:endParaRPr lang="en-ZA"/>
        </a:p>
      </dgm:t>
    </dgm:pt>
    <dgm:pt modelId="{3ED469D8-B136-4B7A-8794-C246E20B42C9}" type="pres">
      <dgm:prSet presAssocID="{39563525-4860-4883-BC3F-484D55309C00}" presName="parentText" presStyleLbl="node1" presStyleIdx="0" presStyleCnt="3" custLinFactNeighborX="-552" custLinFactNeighborY="27597">
        <dgm:presLayoutVars>
          <dgm:chMax val="0"/>
          <dgm:bulletEnabled val="1"/>
        </dgm:presLayoutVars>
      </dgm:prSet>
      <dgm:spPr/>
      <dgm:t>
        <a:bodyPr/>
        <a:lstStyle/>
        <a:p>
          <a:endParaRPr lang="en-ZA"/>
        </a:p>
      </dgm:t>
    </dgm:pt>
    <dgm:pt modelId="{A77330E1-C0BD-42C2-9C7E-531C5E765664}" type="pres">
      <dgm:prSet presAssocID="{39563525-4860-4883-BC3F-484D55309C00}" presName="childText" presStyleLbl="revTx" presStyleIdx="0" presStyleCnt="3" custLinFactNeighborX="255" custLinFactNeighborY="27261">
        <dgm:presLayoutVars>
          <dgm:bulletEnabled val="1"/>
        </dgm:presLayoutVars>
      </dgm:prSet>
      <dgm:spPr/>
      <dgm:t>
        <a:bodyPr/>
        <a:lstStyle/>
        <a:p>
          <a:endParaRPr lang="en-ZA"/>
        </a:p>
      </dgm:t>
    </dgm:pt>
    <dgm:pt modelId="{45360778-C06A-4CDF-9AFF-4E6F6B998934}" type="pres">
      <dgm:prSet presAssocID="{12999154-3DA9-4148-89CC-18D4B9532E50}" presName="parentText" presStyleLbl="node1" presStyleIdx="1" presStyleCnt="3" custLinFactNeighborX="255" custLinFactNeighborY="12748">
        <dgm:presLayoutVars>
          <dgm:chMax val="0"/>
          <dgm:bulletEnabled val="1"/>
        </dgm:presLayoutVars>
      </dgm:prSet>
      <dgm:spPr/>
      <dgm:t>
        <a:bodyPr/>
        <a:lstStyle/>
        <a:p>
          <a:endParaRPr lang="en-ZA"/>
        </a:p>
      </dgm:t>
    </dgm:pt>
    <dgm:pt modelId="{0C852EE2-04FC-41DB-A82F-2418887FA5C1}" type="pres">
      <dgm:prSet presAssocID="{12999154-3DA9-4148-89CC-18D4B9532E50}" presName="childText" presStyleLbl="revTx" presStyleIdx="1" presStyleCnt="3">
        <dgm:presLayoutVars>
          <dgm:bulletEnabled val="1"/>
        </dgm:presLayoutVars>
      </dgm:prSet>
      <dgm:spPr/>
      <dgm:t>
        <a:bodyPr/>
        <a:lstStyle/>
        <a:p>
          <a:endParaRPr lang="en-ZA"/>
        </a:p>
      </dgm:t>
    </dgm:pt>
    <dgm:pt modelId="{C5F0A362-7591-4767-A909-D3F81077B8A6}" type="pres">
      <dgm:prSet presAssocID="{7FC8807D-365B-4197-8868-A4C225E12634}" presName="parentText" presStyleLbl="node1" presStyleIdx="2" presStyleCnt="3" custLinFactNeighborX="255" custLinFactNeighborY="31370">
        <dgm:presLayoutVars>
          <dgm:chMax val="0"/>
          <dgm:bulletEnabled val="1"/>
        </dgm:presLayoutVars>
      </dgm:prSet>
      <dgm:spPr/>
      <dgm:t>
        <a:bodyPr/>
        <a:lstStyle/>
        <a:p>
          <a:endParaRPr lang="en-ZA"/>
        </a:p>
      </dgm:t>
    </dgm:pt>
    <dgm:pt modelId="{0A964C47-A695-4AD7-A4AF-330410B10070}" type="pres">
      <dgm:prSet presAssocID="{7FC8807D-365B-4197-8868-A4C225E12634}" presName="childText" presStyleLbl="revTx" presStyleIdx="2" presStyleCnt="3" custScaleY="130483" custLinFactNeighborX="255" custLinFactNeighborY="1374">
        <dgm:presLayoutVars>
          <dgm:bulletEnabled val="1"/>
        </dgm:presLayoutVars>
      </dgm:prSet>
      <dgm:spPr/>
      <dgm:t>
        <a:bodyPr/>
        <a:lstStyle/>
        <a:p>
          <a:endParaRPr lang="en-ZA"/>
        </a:p>
      </dgm:t>
    </dgm:pt>
  </dgm:ptLst>
  <dgm:cxnLst>
    <dgm:cxn modelId="{2605121B-AB16-482A-BBFC-3B6F8E17DA24}" type="presOf" srcId="{94BCBBDD-F4C6-4169-83F5-6DF94FD7160B}" destId="{0A964C47-A695-4AD7-A4AF-330410B10070}" srcOrd="0" destOrd="1" presId="urn:microsoft.com/office/officeart/2005/8/layout/vList2"/>
    <dgm:cxn modelId="{EA2981D3-CCC6-40B2-8E26-6E89BB3C8C28}" srcId="{12999154-3DA9-4148-89CC-18D4B9532E50}" destId="{0A0F17AF-09E1-4322-A77B-5162A85C9579}" srcOrd="2" destOrd="0" parTransId="{08EBF5B5-E92C-42E0-9443-1E804462462A}" sibTransId="{C19FA6CA-9DD9-43DA-A815-AC04C64539EE}"/>
    <dgm:cxn modelId="{0A0E8FA4-73A3-4F93-9600-DA012721802E}" type="presOf" srcId="{83295314-9AAA-4A82-8453-5333B11210B6}" destId="{0A964C47-A695-4AD7-A4AF-330410B10070}" srcOrd="0" destOrd="4" presId="urn:microsoft.com/office/officeart/2005/8/layout/vList2"/>
    <dgm:cxn modelId="{97B89F81-EA31-4930-BF0D-D0ABA7FD2D13}" type="presOf" srcId="{F422377B-71C0-4AC9-8E39-4BB94E7DD40C}" destId="{0C852EE2-04FC-41DB-A82F-2418887FA5C1}" srcOrd="0" destOrd="4" presId="urn:microsoft.com/office/officeart/2005/8/layout/vList2"/>
    <dgm:cxn modelId="{F65973A7-FC2C-4330-973D-8BE57BD626DB}" srcId="{12999154-3DA9-4148-89CC-18D4B9532E50}" destId="{8D2AEED0-450D-4BEA-8194-1B578287941C}" srcOrd="7" destOrd="0" parTransId="{2085BA5F-D074-4321-ACED-D0CF504F5322}" sibTransId="{A3B8514E-DDFD-4B06-ACB0-ECB58BC561C2}"/>
    <dgm:cxn modelId="{9BD56C94-0313-4F59-AB46-DBB16FEC99C7}" type="presOf" srcId="{8D2AEED0-450D-4BEA-8194-1B578287941C}" destId="{0C852EE2-04FC-41DB-A82F-2418887FA5C1}" srcOrd="0" destOrd="7" presId="urn:microsoft.com/office/officeart/2005/8/layout/vList2"/>
    <dgm:cxn modelId="{56EBDFFE-295A-426E-AD5E-D81145DC6C5A}" type="presOf" srcId="{9F1BE4A4-8A62-4C80-8C9E-06E998ED83E9}" destId="{0C852EE2-04FC-41DB-A82F-2418887FA5C1}" srcOrd="0" destOrd="1" presId="urn:microsoft.com/office/officeart/2005/8/layout/vList2"/>
    <dgm:cxn modelId="{B705EC2B-6DA1-438C-92F5-AB8046832682}" srcId="{7FC8807D-365B-4197-8868-A4C225E12634}" destId="{73DB485C-2CCC-4938-8593-4A866C8C71C8}" srcOrd="3" destOrd="0" parTransId="{A616F45B-22B2-4C5B-8FBA-B45C4F473527}" sibTransId="{A2D21AD6-326C-48F7-9CD9-8B273170FC5F}"/>
    <dgm:cxn modelId="{84A605DF-E30C-4CBB-9127-D7313323AE37}" type="presOf" srcId="{605EE384-310C-43A6-8F19-72E8A0CD58DA}" destId="{0C852EE2-04FC-41DB-A82F-2418887FA5C1}" srcOrd="0" destOrd="8" presId="urn:microsoft.com/office/officeart/2005/8/layout/vList2"/>
    <dgm:cxn modelId="{0C2D7B88-2DDB-40AE-93B6-C54FB21305A6}" srcId="{7FC8807D-365B-4197-8868-A4C225E12634}" destId="{94BCBBDD-F4C6-4169-83F5-6DF94FD7160B}" srcOrd="1" destOrd="0" parTransId="{F980E31D-CD2E-4E64-9FD7-E4BB32AD0496}" sibTransId="{65B7D008-445C-4EA0-9DE7-16E0A5DEB104}"/>
    <dgm:cxn modelId="{30389683-D1AB-415A-BEF8-055C5E5FFA1F}" srcId="{AA39DEF1-2038-49EF-8433-E4B2D9F7DCDE}" destId="{12999154-3DA9-4148-89CC-18D4B9532E50}" srcOrd="1" destOrd="0" parTransId="{D6115546-E890-453A-8538-29A244A3F44A}" sibTransId="{3291572F-13DE-4205-BA31-6A0E86721722}"/>
    <dgm:cxn modelId="{F13524A1-A56D-431B-B295-BC88B91B434F}" srcId="{12999154-3DA9-4148-89CC-18D4B9532E50}" destId="{9F1BE4A4-8A62-4C80-8C9E-06E998ED83E9}" srcOrd="1" destOrd="0" parTransId="{82079404-09E0-4675-99C4-85524EC980BE}" sibTransId="{7B7B3F5B-2D08-4D16-A076-D40C439A656D}"/>
    <dgm:cxn modelId="{BB5EE904-7B25-4EE4-8909-43537C32071A}" type="presOf" srcId="{73DB485C-2CCC-4938-8593-4A866C8C71C8}" destId="{0A964C47-A695-4AD7-A4AF-330410B10070}" srcOrd="0" destOrd="3" presId="urn:microsoft.com/office/officeart/2005/8/layout/vList2"/>
    <dgm:cxn modelId="{9BCAE3AA-3F91-49E6-B470-C751AD62F15B}" type="presOf" srcId="{62D10B3B-76EE-483D-9B90-6B6C4F35CF85}" destId="{0A964C47-A695-4AD7-A4AF-330410B10070}" srcOrd="0" destOrd="0" presId="urn:microsoft.com/office/officeart/2005/8/layout/vList2"/>
    <dgm:cxn modelId="{E3F64ADF-90C7-4E3C-B10F-62CB29E27FC1}" type="presOf" srcId="{39563525-4860-4883-BC3F-484D55309C00}" destId="{3ED469D8-B136-4B7A-8794-C246E20B42C9}" srcOrd="0" destOrd="0" presId="urn:microsoft.com/office/officeart/2005/8/layout/vList2"/>
    <dgm:cxn modelId="{903D2396-E26B-4AB3-87AF-6F28554AD427}" type="presOf" srcId="{12999154-3DA9-4148-89CC-18D4B9532E50}" destId="{45360778-C06A-4CDF-9AFF-4E6F6B998934}" srcOrd="0" destOrd="0" presId="urn:microsoft.com/office/officeart/2005/8/layout/vList2"/>
    <dgm:cxn modelId="{107992F0-92D4-4115-AFB5-2E1B5CD89127}" type="presOf" srcId="{01C220EF-E91D-4A33-A8A7-EBFC0A300931}" destId="{0A964C47-A695-4AD7-A4AF-330410B10070}" srcOrd="0" destOrd="2" presId="urn:microsoft.com/office/officeart/2005/8/layout/vList2"/>
    <dgm:cxn modelId="{07457A7C-97A2-4D52-B3ED-36D046DE73D5}" srcId="{12999154-3DA9-4148-89CC-18D4B9532E50}" destId="{96D1170A-568A-42F6-8D8C-F5ABED1CD9B9}" srcOrd="0" destOrd="0" parTransId="{7F646A45-3DB1-4051-B9FA-1C085F660FE3}" sibTransId="{6F6B54E0-09DB-4F6E-A263-54ED7512D0FD}"/>
    <dgm:cxn modelId="{4640399E-42A3-48D5-B19E-41768AB80278}" srcId="{AA39DEF1-2038-49EF-8433-E4B2D9F7DCDE}" destId="{39563525-4860-4883-BC3F-484D55309C00}" srcOrd="0" destOrd="0" parTransId="{281F1302-3FC2-4C71-9F99-F10EBC946B16}" sibTransId="{D0312B11-354E-4B86-8262-7D21AC0A7060}"/>
    <dgm:cxn modelId="{F7457E8D-6DD7-45F6-825C-68694671080E}" srcId="{7FC8807D-365B-4197-8868-A4C225E12634}" destId="{62D10B3B-76EE-483D-9B90-6B6C4F35CF85}" srcOrd="0" destOrd="0" parTransId="{66B8E791-CCF7-4409-8DFB-827A23CD6131}" sibTransId="{34DF11F2-A311-45FE-B7F2-F2A47D5F9EDF}"/>
    <dgm:cxn modelId="{CFFDB5ED-B233-44DA-BE4B-CEB4242B8B4E}" type="presOf" srcId="{D0105001-435A-4857-996B-0F55A5CD8399}" destId="{0A964C47-A695-4AD7-A4AF-330410B10070}" srcOrd="0" destOrd="7" presId="urn:microsoft.com/office/officeart/2005/8/layout/vList2"/>
    <dgm:cxn modelId="{6D34D23E-D204-46A9-BD78-82E8BB8BE486}" type="presOf" srcId="{5C1F8A00-657F-4ED4-8E33-C62DB55747AC}" destId="{0A964C47-A695-4AD7-A4AF-330410B10070}" srcOrd="0" destOrd="5" presId="urn:microsoft.com/office/officeart/2005/8/layout/vList2"/>
    <dgm:cxn modelId="{41C3B51D-704E-4FBE-B143-926472191E3D}" srcId="{12999154-3DA9-4148-89CC-18D4B9532E50}" destId="{2887122D-808F-43C8-A6D0-1D3E5D905CA9}" srcOrd="3" destOrd="0" parTransId="{636F7F0A-F76E-414D-A595-40C471E5E460}" sibTransId="{64C42F90-5595-473B-9AD1-B1E4AD3DDA0D}"/>
    <dgm:cxn modelId="{A06825E7-D2C7-4017-B248-1CE95D84E492}" srcId="{39563525-4860-4883-BC3F-484D55309C00}" destId="{7CC1F1CB-F197-4EAB-87DC-5FD951FB554C}" srcOrd="0" destOrd="0" parTransId="{E0993C4C-BCCA-44A5-87EB-CE8CFFC36967}" sibTransId="{54B08325-65EB-4CB4-87AC-44944BDC0440}"/>
    <dgm:cxn modelId="{FDFE19EA-0C93-4CE6-8755-CEFDA9E72A2E}" type="presOf" srcId="{6E6BAC95-7895-42D6-A596-3E4FC447BB06}" destId="{0A964C47-A695-4AD7-A4AF-330410B10070}" srcOrd="0" destOrd="6" presId="urn:microsoft.com/office/officeart/2005/8/layout/vList2"/>
    <dgm:cxn modelId="{C8DD0410-966B-48F7-9A5E-F98D22398AE6}" type="presOf" srcId="{AA39DEF1-2038-49EF-8433-E4B2D9F7DCDE}" destId="{A6FA2E27-240B-400F-B8E7-1E8799F6EF2B}" srcOrd="0" destOrd="0" presId="urn:microsoft.com/office/officeart/2005/8/layout/vList2"/>
    <dgm:cxn modelId="{C70F2E84-DFCB-46F5-B874-16DDEA248E26}" type="presOf" srcId="{2887122D-808F-43C8-A6D0-1D3E5D905CA9}" destId="{0C852EE2-04FC-41DB-A82F-2418887FA5C1}" srcOrd="0" destOrd="3" presId="urn:microsoft.com/office/officeart/2005/8/layout/vList2"/>
    <dgm:cxn modelId="{A9B4327B-ED53-464D-AC93-771D644FDFA2}" srcId="{7FC8807D-365B-4197-8868-A4C225E12634}" destId="{83295314-9AAA-4A82-8453-5333B11210B6}" srcOrd="4" destOrd="0" parTransId="{6888E65D-7A9C-42BF-B72F-168F097F341A}" sibTransId="{0FABED52-CEAF-4F66-9F8C-7537E39A1C33}"/>
    <dgm:cxn modelId="{EC8E62DA-E5B6-4FBA-895B-0E1E8C17975C}" srcId="{12999154-3DA9-4148-89CC-18D4B9532E50}" destId="{2747422B-9644-4604-83DF-AA418E8E4E8A}" srcOrd="6" destOrd="0" parTransId="{857AA758-2A4E-403C-AFA8-71D4107BA5B7}" sibTransId="{BD843D3E-BCCF-4F3E-928F-3A29538FF22C}"/>
    <dgm:cxn modelId="{E14EC985-3FF4-43AB-913C-24622D4FF759}" type="presOf" srcId="{0A0F17AF-09E1-4322-A77B-5162A85C9579}" destId="{0C852EE2-04FC-41DB-A82F-2418887FA5C1}" srcOrd="0" destOrd="2" presId="urn:microsoft.com/office/officeart/2005/8/layout/vList2"/>
    <dgm:cxn modelId="{65282153-F791-4BA7-ABF6-6E424C8EA1A0}" srcId="{AA39DEF1-2038-49EF-8433-E4B2D9F7DCDE}" destId="{7FC8807D-365B-4197-8868-A4C225E12634}" srcOrd="2" destOrd="0" parTransId="{E06C4902-8A96-46CB-9373-1FBA480F0756}" sibTransId="{C41B94C4-2773-4AFB-B031-C8B9DB5BD15F}"/>
    <dgm:cxn modelId="{F3F7CEBD-63B8-4DCF-B14E-2376AE10751A}" type="presOf" srcId="{96D1170A-568A-42F6-8D8C-F5ABED1CD9B9}" destId="{0C852EE2-04FC-41DB-A82F-2418887FA5C1}" srcOrd="0" destOrd="0" presId="urn:microsoft.com/office/officeart/2005/8/layout/vList2"/>
    <dgm:cxn modelId="{4DC1AD3B-6AEB-42A5-ABE6-EBDD5456B80B}" type="presOf" srcId="{7FC8807D-365B-4197-8868-A4C225E12634}" destId="{C5F0A362-7591-4767-A909-D3F81077B8A6}" srcOrd="0" destOrd="0" presId="urn:microsoft.com/office/officeart/2005/8/layout/vList2"/>
    <dgm:cxn modelId="{08935C4A-1C48-4882-9682-B63EC14250E9}" type="presOf" srcId="{7CC1F1CB-F197-4EAB-87DC-5FD951FB554C}" destId="{A77330E1-C0BD-42C2-9C7E-531C5E765664}" srcOrd="0" destOrd="0" presId="urn:microsoft.com/office/officeart/2005/8/layout/vList2"/>
    <dgm:cxn modelId="{DBACCEB1-5C54-43E3-86BE-F6D65AA2FB2A}" srcId="{12999154-3DA9-4148-89CC-18D4B9532E50}" destId="{605EE384-310C-43A6-8F19-72E8A0CD58DA}" srcOrd="8" destOrd="0" parTransId="{12D9BA39-2AC2-41F3-A9A9-442B775D3429}" sibTransId="{D534D2FA-57FE-4DAE-88AD-747C79C79F53}"/>
    <dgm:cxn modelId="{1D252BBF-3DF6-4CF9-8747-425C6E878C3A}" srcId="{12999154-3DA9-4148-89CC-18D4B9532E50}" destId="{F422377B-71C0-4AC9-8E39-4BB94E7DD40C}" srcOrd="4" destOrd="0" parTransId="{99CE4122-4FED-4545-A8DF-AB05A318F49F}" sibTransId="{EF265C9F-E9AE-48E0-BC11-7FB2C9B407F6}"/>
    <dgm:cxn modelId="{62FD27C0-CFB7-4C81-800E-32EBF97B21EC}" type="presOf" srcId="{D129F561-0DE2-4286-B67C-ED9FE5516F53}" destId="{0C852EE2-04FC-41DB-A82F-2418887FA5C1}" srcOrd="0" destOrd="5" presId="urn:microsoft.com/office/officeart/2005/8/layout/vList2"/>
    <dgm:cxn modelId="{62A7E9D1-4B9A-48DA-8741-F9C1E0555212}" type="presOf" srcId="{2747422B-9644-4604-83DF-AA418E8E4E8A}" destId="{0C852EE2-04FC-41DB-A82F-2418887FA5C1}" srcOrd="0" destOrd="6" presId="urn:microsoft.com/office/officeart/2005/8/layout/vList2"/>
    <dgm:cxn modelId="{6C5A2B05-2F93-44E7-934D-4D76331BEDC3}" srcId="{7FC8807D-365B-4197-8868-A4C225E12634}" destId="{6E6BAC95-7895-42D6-A596-3E4FC447BB06}" srcOrd="6" destOrd="0" parTransId="{1649729E-67C4-4249-BD9A-83F35814CC13}" sibTransId="{2E095C08-1217-471F-818E-9568F370F663}"/>
    <dgm:cxn modelId="{E410AFA8-7E28-431C-BEB9-C1F23316C622}" srcId="{12999154-3DA9-4148-89CC-18D4B9532E50}" destId="{D129F561-0DE2-4286-B67C-ED9FE5516F53}" srcOrd="5" destOrd="0" parTransId="{E4E34A82-8513-4277-91FB-90693B8C2A93}" sibTransId="{5218CDDC-A81D-4B80-8F05-54F31FF6B247}"/>
    <dgm:cxn modelId="{3617F2AB-A968-4A89-BBDD-D26AF453DB98}" srcId="{7FC8807D-365B-4197-8868-A4C225E12634}" destId="{D0105001-435A-4857-996B-0F55A5CD8399}" srcOrd="7" destOrd="0" parTransId="{8C906E13-C7F3-4F6D-8974-9B470C61BE44}" sibTransId="{29AB28FB-CC1A-462B-8AD7-4A34881429A3}"/>
    <dgm:cxn modelId="{1CB95C71-CAF0-4C25-AB1E-D5D467BB70FE}" srcId="{7FC8807D-365B-4197-8868-A4C225E12634}" destId="{5C1F8A00-657F-4ED4-8E33-C62DB55747AC}" srcOrd="5" destOrd="0" parTransId="{F3C8DBCB-183C-42B2-9DAD-4696237DDF03}" sibTransId="{AA5DDBDA-1C33-4547-9283-B58BEE46CB70}"/>
    <dgm:cxn modelId="{0D9C6BC5-2E7D-4905-AFAA-81995609618E}" srcId="{7FC8807D-365B-4197-8868-A4C225E12634}" destId="{01C220EF-E91D-4A33-A8A7-EBFC0A300931}" srcOrd="2" destOrd="0" parTransId="{F7235B75-A451-4191-909F-B45E18622699}" sibTransId="{37F22005-3AFD-4499-B576-28847B5AEF67}"/>
    <dgm:cxn modelId="{86252638-BFEB-4A96-9D38-0F99DB62145A}" type="presParOf" srcId="{A6FA2E27-240B-400F-B8E7-1E8799F6EF2B}" destId="{3ED469D8-B136-4B7A-8794-C246E20B42C9}" srcOrd="0" destOrd="0" presId="urn:microsoft.com/office/officeart/2005/8/layout/vList2"/>
    <dgm:cxn modelId="{F56BEB16-EB7D-458B-AA0B-B41364F0F2C3}" type="presParOf" srcId="{A6FA2E27-240B-400F-B8E7-1E8799F6EF2B}" destId="{A77330E1-C0BD-42C2-9C7E-531C5E765664}" srcOrd="1" destOrd="0" presId="urn:microsoft.com/office/officeart/2005/8/layout/vList2"/>
    <dgm:cxn modelId="{9D15C245-2AB5-4740-804D-096BDF94407D}" type="presParOf" srcId="{A6FA2E27-240B-400F-B8E7-1E8799F6EF2B}" destId="{45360778-C06A-4CDF-9AFF-4E6F6B998934}" srcOrd="2" destOrd="0" presId="urn:microsoft.com/office/officeart/2005/8/layout/vList2"/>
    <dgm:cxn modelId="{7FE1AAFE-2FD6-454A-8484-EE11C2F090EC}" type="presParOf" srcId="{A6FA2E27-240B-400F-B8E7-1E8799F6EF2B}" destId="{0C852EE2-04FC-41DB-A82F-2418887FA5C1}" srcOrd="3" destOrd="0" presId="urn:microsoft.com/office/officeart/2005/8/layout/vList2"/>
    <dgm:cxn modelId="{FB518A02-4EA1-46BA-86E0-ACB62ECDD13A}" type="presParOf" srcId="{A6FA2E27-240B-400F-B8E7-1E8799F6EF2B}" destId="{C5F0A362-7591-4767-A909-D3F81077B8A6}" srcOrd="4" destOrd="0" presId="urn:microsoft.com/office/officeart/2005/8/layout/vList2"/>
    <dgm:cxn modelId="{B571DCE4-B39F-467E-8B14-4045C332AC5A}" type="presParOf" srcId="{A6FA2E27-240B-400F-B8E7-1E8799F6EF2B}" destId="{0A964C47-A695-4AD7-A4AF-330410B10070}"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80323D-8369-44BE-8AC7-2104C344BECE}">
      <dsp:nvSpPr>
        <dsp:cNvPr id="0" name=""/>
        <dsp:cNvSpPr/>
      </dsp:nvSpPr>
      <dsp:spPr>
        <a:xfrm>
          <a:off x="5598" y="378216"/>
          <a:ext cx="793871" cy="793871"/>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9E5E5-6E59-4DC4-9FB6-E2B3392FDA08}">
      <dsp:nvSpPr>
        <dsp:cNvPr id="0" name=""/>
        <dsp:cNvSpPr/>
      </dsp:nvSpPr>
      <dsp:spPr>
        <a:xfrm>
          <a:off x="84985" y="457604"/>
          <a:ext cx="635097" cy="635097"/>
        </a:xfrm>
        <a:prstGeom prst="pie">
          <a:avLst>
            <a:gd name="adj1" fmla="val 14040000"/>
            <a:gd name="adj2" fmla="val 1620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AEC2A-805C-4D5B-8C34-E2AF3F56B57B}">
      <dsp:nvSpPr>
        <dsp:cNvPr id="0" name=""/>
        <dsp:cNvSpPr/>
      </dsp:nvSpPr>
      <dsp:spPr>
        <a:xfrm rot="16200000">
          <a:off x="-907354" y="2164427"/>
          <a:ext cx="2302227" cy="47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1066800">
            <a:lnSpc>
              <a:spcPct val="90000"/>
            </a:lnSpc>
            <a:spcBef>
              <a:spcPct val="0"/>
            </a:spcBef>
            <a:spcAft>
              <a:spcPct val="35000"/>
            </a:spcAft>
          </a:pPr>
          <a:r>
            <a:rPr lang="en-ZA" sz="2400" kern="1200" dirty="0">
              <a:latin typeface="Calibri" panose="020F0502020204030204"/>
              <a:ea typeface="+mn-ea"/>
              <a:cs typeface="+mn-cs"/>
            </a:rPr>
            <a:t>INTEGRITY</a:t>
          </a:r>
          <a:endParaRPr lang="en-US" sz="2400" kern="1200" dirty="0">
            <a:latin typeface="Calibri" panose="020F0502020204030204"/>
            <a:ea typeface="+mn-ea"/>
            <a:cs typeface="+mn-cs"/>
          </a:endParaRPr>
        </a:p>
      </dsp:txBody>
      <dsp:txXfrm rot="16200000">
        <a:off x="-907354" y="2164427"/>
        <a:ext cx="2302227" cy="476322"/>
      </dsp:txXfrm>
    </dsp:sp>
    <dsp:sp modelId="{E9909A99-7B5F-47D0-94DB-6CC3B24EB7DC}">
      <dsp:nvSpPr>
        <dsp:cNvPr id="0" name=""/>
        <dsp:cNvSpPr/>
      </dsp:nvSpPr>
      <dsp:spPr>
        <a:xfrm>
          <a:off x="561308" y="378216"/>
          <a:ext cx="1587743" cy="317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ZA" sz="1800" kern="1200" dirty="0">
              <a:latin typeface="Calibri" panose="020F0502020204030204"/>
              <a:ea typeface="+mn-ea"/>
              <a:cs typeface="+mn-cs"/>
            </a:rPr>
            <a:t>We will conduct ourselves in a manner that is fair transparent and ethical honouring our commitments and communicating honestly.</a:t>
          </a:r>
          <a:endParaRPr lang="en-US" sz="1800" kern="1200" dirty="0">
            <a:latin typeface="Calibri" panose="020F0502020204030204"/>
            <a:ea typeface="+mn-ea"/>
            <a:cs typeface="+mn-cs"/>
          </a:endParaRPr>
        </a:p>
      </dsp:txBody>
      <dsp:txXfrm>
        <a:off x="561308" y="378216"/>
        <a:ext cx="1587743" cy="3175486"/>
      </dsp:txXfrm>
    </dsp:sp>
    <dsp:sp modelId="{A3F3E2A6-662C-45B6-8716-BD65A501EE41}">
      <dsp:nvSpPr>
        <dsp:cNvPr id="0" name=""/>
        <dsp:cNvSpPr/>
      </dsp:nvSpPr>
      <dsp:spPr>
        <a:xfrm>
          <a:off x="2575895" y="378216"/>
          <a:ext cx="793871" cy="793871"/>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91D4E-F310-41A7-B80B-390F065D8E0A}">
      <dsp:nvSpPr>
        <dsp:cNvPr id="0" name=""/>
        <dsp:cNvSpPr/>
      </dsp:nvSpPr>
      <dsp:spPr>
        <a:xfrm>
          <a:off x="2655282" y="457604"/>
          <a:ext cx="635097" cy="635097"/>
        </a:xfrm>
        <a:prstGeom prst="pie">
          <a:avLst>
            <a:gd name="adj1" fmla="val 11880000"/>
            <a:gd name="adj2" fmla="val 1620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91E24-40D0-4C23-B703-DC49457468A6}">
      <dsp:nvSpPr>
        <dsp:cNvPr id="0" name=""/>
        <dsp:cNvSpPr/>
      </dsp:nvSpPr>
      <dsp:spPr>
        <a:xfrm rot="16200000">
          <a:off x="1662943" y="2164427"/>
          <a:ext cx="2302227" cy="47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1066800">
            <a:lnSpc>
              <a:spcPct val="90000"/>
            </a:lnSpc>
            <a:spcBef>
              <a:spcPct val="0"/>
            </a:spcBef>
            <a:spcAft>
              <a:spcPct val="35000"/>
            </a:spcAft>
          </a:pPr>
          <a:r>
            <a:rPr lang="en-ZA" sz="2400" kern="1200" dirty="0">
              <a:latin typeface="Calibri" panose="020F0502020204030204"/>
              <a:ea typeface="+mn-ea"/>
              <a:cs typeface="+mn-cs"/>
            </a:rPr>
            <a:t>COMPASSION</a:t>
          </a:r>
          <a:endParaRPr lang="en-US" sz="2400" kern="1200" dirty="0">
            <a:latin typeface="Calibri" panose="020F0502020204030204"/>
            <a:ea typeface="+mn-ea"/>
            <a:cs typeface="+mn-cs"/>
          </a:endParaRPr>
        </a:p>
      </dsp:txBody>
      <dsp:txXfrm rot="16200000">
        <a:off x="1662943" y="2164427"/>
        <a:ext cx="2302227" cy="476322"/>
      </dsp:txXfrm>
    </dsp:sp>
    <dsp:sp modelId="{FACF7DD8-3B97-43ED-805F-61823CA27F73}">
      <dsp:nvSpPr>
        <dsp:cNvPr id="0" name=""/>
        <dsp:cNvSpPr/>
      </dsp:nvSpPr>
      <dsp:spPr>
        <a:xfrm>
          <a:off x="3131605" y="378216"/>
          <a:ext cx="1587743" cy="317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ZA" sz="1800" kern="1200" dirty="0">
              <a:latin typeface="Calibri" panose="020F0502020204030204"/>
              <a:ea typeface="+mn-ea"/>
              <a:cs typeface="+mn-cs"/>
            </a:rPr>
            <a:t>We care for and support our customers. We care for and support each other.</a:t>
          </a:r>
          <a:endParaRPr lang="en-US" sz="1800" kern="1200" dirty="0">
            <a:latin typeface="Calibri" panose="020F0502020204030204"/>
            <a:ea typeface="+mn-ea"/>
            <a:cs typeface="+mn-cs"/>
          </a:endParaRPr>
        </a:p>
      </dsp:txBody>
      <dsp:txXfrm>
        <a:off x="3131605" y="378216"/>
        <a:ext cx="1587743" cy="3175486"/>
      </dsp:txXfrm>
    </dsp:sp>
    <dsp:sp modelId="{558AF29C-E62E-4BA8-BA09-383BB0669006}">
      <dsp:nvSpPr>
        <dsp:cNvPr id="0" name=""/>
        <dsp:cNvSpPr/>
      </dsp:nvSpPr>
      <dsp:spPr>
        <a:xfrm>
          <a:off x="5146193" y="378216"/>
          <a:ext cx="793871" cy="793871"/>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F232FD-50C9-495D-AB04-1298B51D344D}">
      <dsp:nvSpPr>
        <dsp:cNvPr id="0" name=""/>
        <dsp:cNvSpPr/>
      </dsp:nvSpPr>
      <dsp:spPr>
        <a:xfrm>
          <a:off x="5225580" y="457604"/>
          <a:ext cx="635097" cy="635097"/>
        </a:xfrm>
        <a:prstGeom prst="pie">
          <a:avLst>
            <a:gd name="adj1" fmla="val 9720000"/>
            <a:gd name="adj2" fmla="val 1620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9BC9C-DFE3-49CE-844D-D8D10D0891EA}">
      <dsp:nvSpPr>
        <dsp:cNvPr id="0" name=""/>
        <dsp:cNvSpPr/>
      </dsp:nvSpPr>
      <dsp:spPr>
        <a:xfrm rot="16200000">
          <a:off x="4233241" y="2164427"/>
          <a:ext cx="2302227" cy="47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1066800">
            <a:lnSpc>
              <a:spcPct val="90000"/>
            </a:lnSpc>
            <a:spcBef>
              <a:spcPct val="0"/>
            </a:spcBef>
            <a:spcAft>
              <a:spcPct val="35000"/>
            </a:spcAft>
          </a:pPr>
          <a:r>
            <a:rPr lang="en-ZA" sz="2400" kern="1200" dirty="0">
              <a:latin typeface="Calibri" panose="020F0502020204030204"/>
              <a:ea typeface="+mn-ea"/>
              <a:cs typeface="+mn-cs"/>
            </a:rPr>
            <a:t>ACCOUNTABILITY</a:t>
          </a:r>
          <a:endParaRPr lang="en-US" sz="2400" kern="1200" dirty="0">
            <a:latin typeface="Calibri" panose="020F0502020204030204"/>
            <a:ea typeface="+mn-ea"/>
            <a:cs typeface="+mn-cs"/>
          </a:endParaRPr>
        </a:p>
      </dsp:txBody>
      <dsp:txXfrm rot="16200000">
        <a:off x="4233241" y="2164427"/>
        <a:ext cx="2302227" cy="476322"/>
      </dsp:txXfrm>
    </dsp:sp>
    <dsp:sp modelId="{48D0598D-A55C-4A1C-BBD4-734E4E7A1F8E}">
      <dsp:nvSpPr>
        <dsp:cNvPr id="0" name=""/>
        <dsp:cNvSpPr/>
      </dsp:nvSpPr>
      <dsp:spPr>
        <a:xfrm>
          <a:off x="5701903" y="378216"/>
          <a:ext cx="1587743" cy="317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ZA" sz="1800" kern="1200" dirty="0">
              <a:latin typeface="Calibri" panose="020F0502020204030204"/>
              <a:ea typeface="+mn-ea"/>
              <a:cs typeface="+mn-cs"/>
            </a:rPr>
            <a:t>We will account for our activities/action, accept responsibility for them and disclose in a transparent manner.</a:t>
          </a:r>
          <a:endParaRPr lang="en-US" sz="1800" kern="1200" dirty="0">
            <a:latin typeface="Calibri" panose="020F0502020204030204"/>
            <a:ea typeface="+mn-ea"/>
            <a:cs typeface="+mn-cs"/>
          </a:endParaRPr>
        </a:p>
      </dsp:txBody>
      <dsp:txXfrm>
        <a:off x="5701903" y="378216"/>
        <a:ext cx="1587743" cy="3175486"/>
      </dsp:txXfrm>
    </dsp:sp>
    <dsp:sp modelId="{7B0E990D-4713-43AC-82DA-0188D2989DC0}">
      <dsp:nvSpPr>
        <dsp:cNvPr id="0" name=""/>
        <dsp:cNvSpPr/>
      </dsp:nvSpPr>
      <dsp:spPr>
        <a:xfrm>
          <a:off x="7716491" y="378216"/>
          <a:ext cx="793871" cy="793871"/>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9B807-A9DD-4F39-9395-CD2EBC735E12}">
      <dsp:nvSpPr>
        <dsp:cNvPr id="0" name=""/>
        <dsp:cNvSpPr/>
      </dsp:nvSpPr>
      <dsp:spPr>
        <a:xfrm>
          <a:off x="7795878" y="457604"/>
          <a:ext cx="635097" cy="635097"/>
        </a:xfrm>
        <a:prstGeom prst="pie">
          <a:avLst>
            <a:gd name="adj1" fmla="val 7560000"/>
            <a:gd name="adj2" fmla="val 1620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FA5E4-B38E-4C4C-8288-BD9254297C75}">
      <dsp:nvSpPr>
        <dsp:cNvPr id="0" name=""/>
        <dsp:cNvSpPr/>
      </dsp:nvSpPr>
      <dsp:spPr>
        <a:xfrm rot="16200000">
          <a:off x="6803538" y="2164427"/>
          <a:ext cx="2302227" cy="47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1066800">
            <a:lnSpc>
              <a:spcPct val="90000"/>
            </a:lnSpc>
            <a:spcBef>
              <a:spcPct val="0"/>
            </a:spcBef>
            <a:spcAft>
              <a:spcPct val="35000"/>
            </a:spcAft>
          </a:pPr>
          <a:r>
            <a:rPr lang="en-ZA" sz="2400" kern="1200">
              <a:latin typeface="Calibri" panose="020F0502020204030204"/>
              <a:ea typeface="+mn-ea"/>
              <a:cs typeface="+mn-cs"/>
            </a:rPr>
            <a:t>RESPECT</a:t>
          </a:r>
          <a:endParaRPr lang="en-US" sz="2400" kern="1200">
            <a:latin typeface="Calibri" panose="020F0502020204030204"/>
            <a:ea typeface="+mn-ea"/>
            <a:cs typeface="+mn-cs"/>
          </a:endParaRPr>
        </a:p>
      </dsp:txBody>
      <dsp:txXfrm rot="16200000">
        <a:off x="6803538" y="2164427"/>
        <a:ext cx="2302227" cy="476322"/>
      </dsp:txXfrm>
    </dsp:sp>
    <dsp:sp modelId="{B105106D-D1CD-4D65-9E44-68473E946E8D}">
      <dsp:nvSpPr>
        <dsp:cNvPr id="0" name=""/>
        <dsp:cNvSpPr/>
      </dsp:nvSpPr>
      <dsp:spPr>
        <a:xfrm>
          <a:off x="8272201" y="378216"/>
          <a:ext cx="1587743" cy="317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ZA" sz="1800" kern="1200" dirty="0">
              <a:latin typeface="Calibri" panose="020F0502020204030204"/>
              <a:ea typeface="+mn-ea"/>
              <a:cs typeface="+mn-cs"/>
            </a:rPr>
            <a:t>We will treat our stakeholders impartially and with respect; recognising our responsibility to them.</a:t>
          </a:r>
          <a:endParaRPr lang="en-US" sz="1800" kern="1200" dirty="0">
            <a:latin typeface="Calibri" panose="020F0502020204030204"/>
            <a:ea typeface="+mn-ea"/>
            <a:cs typeface="+mn-cs"/>
          </a:endParaRPr>
        </a:p>
      </dsp:txBody>
      <dsp:txXfrm>
        <a:off x="8272201" y="378216"/>
        <a:ext cx="1587743" cy="3175486"/>
      </dsp:txXfrm>
    </dsp:sp>
    <dsp:sp modelId="{271D12AC-A2C3-48D2-AD8C-BDB921C6DDEE}">
      <dsp:nvSpPr>
        <dsp:cNvPr id="0" name=""/>
        <dsp:cNvSpPr/>
      </dsp:nvSpPr>
      <dsp:spPr>
        <a:xfrm>
          <a:off x="10286788" y="378216"/>
          <a:ext cx="793871" cy="793871"/>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CD687-6AE5-46CD-AC3B-0C264076E14B}">
      <dsp:nvSpPr>
        <dsp:cNvPr id="0" name=""/>
        <dsp:cNvSpPr/>
      </dsp:nvSpPr>
      <dsp:spPr>
        <a:xfrm>
          <a:off x="10366175" y="457604"/>
          <a:ext cx="635097" cy="635097"/>
        </a:xfrm>
        <a:prstGeom prst="pie">
          <a:avLst>
            <a:gd name="adj1" fmla="val 5400000"/>
            <a:gd name="adj2" fmla="val 1620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4F1FB-381F-4B75-8063-3E2F4D3A158C}">
      <dsp:nvSpPr>
        <dsp:cNvPr id="0" name=""/>
        <dsp:cNvSpPr/>
      </dsp:nvSpPr>
      <dsp:spPr>
        <a:xfrm rot="16200000">
          <a:off x="9373836" y="2164427"/>
          <a:ext cx="2302227" cy="47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1066800">
            <a:lnSpc>
              <a:spcPct val="90000"/>
            </a:lnSpc>
            <a:spcBef>
              <a:spcPct val="0"/>
            </a:spcBef>
            <a:spcAft>
              <a:spcPct val="35000"/>
            </a:spcAft>
          </a:pPr>
          <a:r>
            <a:rPr lang="en-ZA" sz="2400" kern="1200">
              <a:latin typeface="Calibri" panose="020F0502020204030204"/>
              <a:ea typeface="+mn-ea"/>
              <a:cs typeface="+mn-cs"/>
            </a:rPr>
            <a:t>EXCELLENCE</a:t>
          </a:r>
          <a:endParaRPr lang="en-US" sz="2400" kern="1200">
            <a:latin typeface="Calibri" panose="020F0502020204030204"/>
            <a:ea typeface="+mn-ea"/>
            <a:cs typeface="+mn-cs"/>
          </a:endParaRPr>
        </a:p>
      </dsp:txBody>
      <dsp:txXfrm rot="16200000">
        <a:off x="9373836" y="2164427"/>
        <a:ext cx="2302227" cy="476322"/>
      </dsp:txXfrm>
    </dsp:sp>
    <dsp:sp modelId="{DFB22FA5-82F3-4B86-900F-2952F0D02E15}">
      <dsp:nvSpPr>
        <dsp:cNvPr id="0" name=""/>
        <dsp:cNvSpPr/>
      </dsp:nvSpPr>
      <dsp:spPr>
        <a:xfrm>
          <a:off x="10842498" y="378216"/>
          <a:ext cx="1587743" cy="317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ZA" sz="1800" kern="1200" dirty="0">
              <a:latin typeface="Calibri" panose="020F0502020204030204"/>
              <a:ea typeface="+mn-ea"/>
              <a:cs typeface="+mn-cs"/>
            </a:rPr>
            <a:t>In the performance of our duties; we will consistently apply our knowledge; experience and best effort to deliver relevant and professional service of an exceptional standard.</a:t>
          </a:r>
          <a:endParaRPr lang="en-US" sz="1800" kern="1200" dirty="0">
            <a:latin typeface="Calibri" panose="020F0502020204030204"/>
            <a:ea typeface="+mn-ea"/>
            <a:cs typeface="+mn-cs"/>
          </a:endParaRPr>
        </a:p>
      </dsp:txBody>
      <dsp:txXfrm>
        <a:off x="10842498" y="378216"/>
        <a:ext cx="1587743" cy="31754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92C358-4B95-4494-A1A8-5632D2A0389A}">
      <dsp:nvSpPr>
        <dsp:cNvPr id="0" name=""/>
        <dsp:cNvSpPr/>
      </dsp:nvSpPr>
      <dsp:spPr>
        <a:xfrm>
          <a:off x="0" y="9715"/>
          <a:ext cx="12413091" cy="108576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mn-lt"/>
            </a:rPr>
            <a:t>A TRANSFORMED AND SUSTAINABLE RAF</a:t>
          </a:r>
        </a:p>
      </dsp:txBody>
      <dsp:txXfrm>
        <a:off x="0" y="9715"/>
        <a:ext cx="12413091" cy="1085760"/>
      </dsp:txXfrm>
    </dsp:sp>
    <dsp:sp modelId="{6854BCA5-F65F-4356-8A04-0DF8E5735995}">
      <dsp:nvSpPr>
        <dsp:cNvPr id="0" name=""/>
        <dsp:cNvSpPr/>
      </dsp:nvSpPr>
      <dsp:spPr>
        <a:xfrm>
          <a:off x="0" y="1095475"/>
          <a:ext cx="12413091" cy="4922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116" tIns="30480" rIns="170688" bIns="30480" numCol="1" spcCol="1270" anchor="t" anchorCtr="0">
          <a:noAutofit/>
        </a:bodyPr>
        <a:lstStyle/>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Approved RAF business operating model</a:t>
          </a:r>
        </a:p>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chemeClr val="tx1"/>
              </a:solidFill>
              <a:latin typeface="+mn-lt"/>
              <a:ea typeface="Arial"/>
              <a:cs typeface="+mn-cs"/>
            </a:rPr>
            <a:t>RAF Amendment Act proposal submitted to DoT</a:t>
          </a:r>
        </a:p>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Claims processed within 120 days</a:t>
          </a:r>
        </a:p>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Claims validated and verified within 60 days</a:t>
          </a:r>
        </a:p>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Reduced average age of old claims</a:t>
          </a:r>
        </a:p>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Reduction of legal costs</a:t>
          </a:r>
        </a:p>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RAF Medical Tariffs implemented </a:t>
          </a:r>
        </a:p>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Developed medical treatment protocols</a:t>
          </a:r>
        </a:p>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Reduction of medical costs</a:t>
          </a:r>
        </a:p>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RAF funding model </a:t>
          </a:r>
          <a:r>
            <a:rPr lang="en-US" sz="2400" kern="1200" baseline="0" dirty="0" err="1">
              <a:solidFill>
                <a:srgbClr val="1A2155"/>
              </a:solidFill>
              <a:latin typeface="+mn-lt"/>
              <a:ea typeface="Arial"/>
              <a:cs typeface="+mn-cs"/>
            </a:rPr>
            <a:t>finalised</a:t>
          </a:r>
          <a:endParaRPr lang="en-US" sz="2400" kern="1200" baseline="0" dirty="0">
            <a:solidFill>
              <a:srgbClr val="1A2155"/>
            </a:solidFill>
            <a:latin typeface="+mn-lt"/>
            <a:ea typeface="Arial"/>
            <a:cs typeface="+mn-cs"/>
          </a:endParaRPr>
        </a:p>
        <a:p>
          <a:pPr marL="0" lvl="1" indent="0" algn="l" defTabSz="842266" rtl="0" eaLnBrk="1" latinLnBrk="0" hangingPunct="0">
            <a:lnSpc>
              <a:spcPct val="90000"/>
            </a:lnSpc>
            <a:spcBef>
              <a:spcPct val="0"/>
            </a:spcBef>
            <a:spcAft>
              <a:spcPct val="20000"/>
            </a:spcAft>
            <a:buFont typeface="Arial"/>
            <a:buChar char="••"/>
            <a:defRPr sz="1800">
              <a:solidFill>
                <a:srgbClr val="1A2355"/>
              </a:solidFill>
              <a:latin typeface="Arial"/>
              <a:ea typeface="Arial"/>
              <a:cs typeface="Arial"/>
              <a:sym typeface="Arial"/>
            </a:defRPr>
          </a:pPr>
          <a:r>
            <a:rPr lang="en-US" sz="2400" kern="1200" baseline="0" dirty="0">
              <a:solidFill>
                <a:srgbClr val="1A2155"/>
              </a:solidFill>
              <a:latin typeface="+mn-lt"/>
              <a:ea typeface="Arial"/>
              <a:cs typeface="+mn-cs"/>
            </a:rPr>
            <a:t>Debt restructuring</a:t>
          </a:r>
        </a:p>
        <a:p>
          <a:pPr marL="0" lvl="1" indent="0" algn="l" defTabSz="842266">
            <a:lnSpc>
              <a:spcPct val="90000"/>
            </a:lnSpc>
            <a:spcBef>
              <a:spcPct val="0"/>
            </a:spcBef>
            <a:spcAft>
              <a:spcPct val="20000"/>
            </a:spcAft>
            <a:buChar char="••"/>
          </a:pPr>
          <a:r>
            <a:rPr lang="en-ZA" sz="2400" kern="1200" dirty="0">
              <a:solidFill>
                <a:schemeClr val="tx1"/>
              </a:solidFill>
            </a:rPr>
            <a:t>Asset and Liability Strategy Implemented </a:t>
          </a:r>
          <a:endParaRPr lang="en-US" sz="2400" kern="1200" baseline="0" dirty="0">
            <a:solidFill>
              <a:schemeClr val="tx1"/>
            </a:solidFill>
            <a:latin typeface="+mn-lt"/>
            <a:ea typeface="Arial"/>
            <a:cs typeface="+mn-cs"/>
          </a:endParaRPr>
        </a:p>
      </dsp:txBody>
      <dsp:txXfrm>
        <a:off x="0" y="1095475"/>
        <a:ext cx="12413091" cy="49224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D469D8-B136-4B7A-8794-C246E20B42C9}">
      <dsp:nvSpPr>
        <dsp:cNvPr id="0" name=""/>
        <dsp:cNvSpPr/>
      </dsp:nvSpPr>
      <dsp:spPr>
        <a:xfrm>
          <a:off x="0" y="90917"/>
          <a:ext cx="12541635" cy="435467"/>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mn-lt"/>
            </a:rPr>
            <a:t>SYSTEM MODERNIZATION </a:t>
          </a:r>
        </a:p>
      </dsp:txBody>
      <dsp:txXfrm>
        <a:off x="0" y="90917"/>
        <a:ext cx="12541635" cy="435467"/>
      </dsp:txXfrm>
    </dsp:sp>
    <dsp:sp modelId="{A77330E1-C0BD-42C2-9C7E-531C5E765664}">
      <dsp:nvSpPr>
        <dsp:cNvPr id="0" name=""/>
        <dsp:cNvSpPr/>
      </dsp:nvSpPr>
      <dsp:spPr>
        <a:xfrm>
          <a:off x="0" y="562176"/>
          <a:ext cx="12541635" cy="30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19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n-lt"/>
            </a:rPr>
            <a:t>Integrated Claims Management System implemented</a:t>
          </a:r>
        </a:p>
      </dsp:txBody>
      <dsp:txXfrm>
        <a:off x="0" y="562176"/>
        <a:ext cx="12541635" cy="300472"/>
      </dsp:txXfrm>
    </dsp:sp>
    <dsp:sp modelId="{45360778-C06A-4CDF-9AFF-4E6F6B998934}">
      <dsp:nvSpPr>
        <dsp:cNvPr id="0" name=""/>
        <dsp:cNvSpPr/>
      </dsp:nvSpPr>
      <dsp:spPr>
        <a:xfrm>
          <a:off x="0" y="1097514"/>
          <a:ext cx="12541635" cy="435467"/>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mn-lt"/>
            </a:rPr>
            <a:t>IMPROVED GOVERNANCE AND STRENGTHENED CONTROL ENVIRONMENT </a:t>
          </a:r>
        </a:p>
      </dsp:txBody>
      <dsp:txXfrm>
        <a:off x="0" y="1097514"/>
        <a:ext cx="12541635" cy="435467"/>
      </dsp:txXfrm>
    </dsp:sp>
    <dsp:sp modelId="{0C852EE2-04FC-41DB-A82F-2418887FA5C1}">
      <dsp:nvSpPr>
        <dsp:cNvPr id="0" name=""/>
        <dsp:cNvSpPr/>
      </dsp:nvSpPr>
      <dsp:spPr>
        <a:xfrm>
          <a:off x="0" y="1179404"/>
          <a:ext cx="12541635" cy="2773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197"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mn-lt"/>
          </a:endParaRPr>
        </a:p>
        <a:p>
          <a:pPr marL="228600" lvl="1" indent="-228600" algn="l" defTabSz="1066800">
            <a:lnSpc>
              <a:spcPct val="90000"/>
            </a:lnSpc>
            <a:spcBef>
              <a:spcPct val="0"/>
            </a:spcBef>
            <a:spcAft>
              <a:spcPct val="20000"/>
            </a:spcAft>
            <a:buChar char="••"/>
          </a:pPr>
          <a:r>
            <a:rPr lang="en-ZA" sz="2400" kern="1200" dirty="0">
              <a:solidFill>
                <a:schemeClr val="tx1"/>
              </a:solidFill>
            </a:rPr>
            <a:t>Adequacy of responses to Parliament questions</a:t>
          </a:r>
          <a:endParaRPr lang="en-US" sz="2400" kern="1200" dirty="0">
            <a:solidFill>
              <a:schemeClr val="tx1"/>
            </a:solidFill>
            <a:latin typeface="+mn-lt"/>
          </a:endParaRPr>
        </a:p>
        <a:p>
          <a:pPr marL="228600" lvl="1" indent="-228600" algn="l" defTabSz="1066800">
            <a:lnSpc>
              <a:spcPct val="90000"/>
            </a:lnSpc>
            <a:spcBef>
              <a:spcPct val="0"/>
            </a:spcBef>
            <a:spcAft>
              <a:spcPct val="20000"/>
            </a:spcAft>
            <a:buChar char="••"/>
          </a:pPr>
          <a:r>
            <a:rPr lang="en-ZW" sz="2400" kern="1200" dirty="0">
              <a:solidFill>
                <a:schemeClr val="tx1"/>
              </a:solidFill>
            </a:rPr>
            <a:t>Resolution of reported incidents of fraud and corruption</a:t>
          </a:r>
          <a:endParaRPr lang="en-US" sz="2400" kern="1200" dirty="0">
            <a:solidFill>
              <a:schemeClr val="tx1"/>
            </a:solidFill>
            <a:latin typeface="+mn-lt"/>
          </a:endParaRPr>
        </a:p>
        <a:p>
          <a:pPr marL="228600" lvl="1" indent="-228600" algn="l" defTabSz="1066800">
            <a:lnSpc>
              <a:spcPct val="90000"/>
            </a:lnSpc>
            <a:spcBef>
              <a:spcPct val="0"/>
            </a:spcBef>
            <a:spcAft>
              <a:spcPct val="20000"/>
            </a:spcAft>
            <a:buChar char="••"/>
          </a:pPr>
          <a:r>
            <a:rPr lang="en-ZA" sz="2400" kern="1200" dirty="0">
              <a:solidFill>
                <a:schemeClr val="tx1"/>
              </a:solidFill>
            </a:rPr>
            <a:t>Functionality of ethics structures and adequate capacity</a:t>
          </a:r>
          <a:endParaRPr lang="en-US" sz="2400" kern="1200" dirty="0">
            <a:solidFill>
              <a:schemeClr val="tx1"/>
            </a:solidFill>
            <a:latin typeface="+mn-lt"/>
          </a:endParaRPr>
        </a:p>
        <a:p>
          <a:pPr marL="228600" lvl="1" indent="-228600" algn="l" defTabSz="1066800">
            <a:lnSpc>
              <a:spcPct val="90000"/>
            </a:lnSpc>
            <a:spcBef>
              <a:spcPct val="0"/>
            </a:spcBef>
            <a:spcAft>
              <a:spcPct val="20000"/>
            </a:spcAft>
            <a:buChar char="••"/>
          </a:pPr>
          <a:r>
            <a:rPr lang="en-ZA" sz="2400" kern="1200" dirty="0">
              <a:solidFill>
                <a:schemeClr val="tx1"/>
              </a:solidFill>
            </a:rPr>
            <a:t>Implementation of action plan to address audit findings</a:t>
          </a:r>
          <a:endParaRPr lang="en-US" sz="2400" kern="1200" dirty="0">
            <a:solidFill>
              <a:schemeClr val="tx1"/>
            </a:solidFill>
            <a:latin typeface="+mn-lt"/>
          </a:endParaRPr>
        </a:p>
        <a:p>
          <a:pPr marL="228600" lvl="1" indent="-228600" algn="l" defTabSz="1066800">
            <a:lnSpc>
              <a:spcPct val="90000"/>
            </a:lnSpc>
            <a:spcBef>
              <a:spcPct val="0"/>
            </a:spcBef>
            <a:spcAft>
              <a:spcPct val="20000"/>
            </a:spcAft>
            <a:buChar char="••"/>
          </a:pPr>
          <a:r>
            <a:rPr lang="en-ZA" sz="2400" kern="1200" dirty="0">
              <a:solidFill>
                <a:schemeClr val="tx1"/>
              </a:solidFill>
            </a:rPr>
            <a:t>Reduction of qualified audits</a:t>
          </a:r>
          <a:endParaRPr lang="en-US" sz="2400" kern="1200" dirty="0">
            <a:solidFill>
              <a:schemeClr val="tx1"/>
            </a:solidFill>
            <a:latin typeface="+mn-lt"/>
          </a:endParaRPr>
        </a:p>
        <a:p>
          <a:pPr marL="228600" lvl="1" indent="-228600" algn="l" defTabSz="1066800">
            <a:lnSpc>
              <a:spcPct val="90000"/>
            </a:lnSpc>
            <a:spcBef>
              <a:spcPct val="0"/>
            </a:spcBef>
            <a:spcAft>
              <a:spcPct val="20000"/>
            </a:spcAft>
            <a:buChar char="••"/>
          </a:pPr>
          <a:r>
            <a:rPr lang="en-ZA" sz="2400" kern="1200" dirty="0">
              <a:solidFill>
                <a:schemeClr val="tx1"/>
              </a:solidFill>
            </a:rPr>
            <a:t>Elimination of wasteful and fruitless expenditure</a:t>
          </a:r>
          <a:endParaRPr lang="en-US" sz="2400" kern="1200" dirty="0">
            <a:solidFill>
              <a:schemeClr val="tx1"/>
            </a:solidFill>
            <a:latin typeface="+mn-lt"/>
          </a:endParaRPr>
        </a:p>
        <a:p>
          <a:pPr marL="228600" lvl="1" indent="-228600" algn="l" defTabSz="1066800">
            <a:lnSpc>
              <a:spcPct val="90000"/>
            </a:lnSpc>
            <a:spcBef>
              <a:spcPct val="0"/>
            </a:spcBef>
            <a:spcAft>
              <a:spcPct val="20000"/>
            </a:spcAft>
            <a:buChar char="••"/>
          </a:pPr>
          <a:r>
            <a:rPr lang="en-ZA" sz="2400" kern="1200" dirty="0">
              <a:solidFill>
                <a:schemeClr val="tx1"/>
              </a:solidFill>
            </a:rPr>
            <a:t>Reduction of irregular expenditure</a:t>
          </a:r>
          <a:endParaRPr lang="en-US" sz="2400" kern="1200" dirty="0">
            <a:solidFill>
              <a:schemeClr val="tx1"/>
            </a:solidFill>
            <a:latin typeface="+mn-lt"/>
          </a:endParaRPr>
        </a:p>
        <a:p>
          <a:pPr marL="228600" lvl="1" indent="-228600" algn="l" defTabSz="1066800">
            <a:lnSpc>
              <a:spcPct val="90000"/>
            </a:lnSpc>
            <a:spcBef>
              <a:spcPct val="0"/>
            </a:spcBef>
            <a:spcAft>
              <a:spcPct val="20000"/>
            </a:spcAft>
            <a:buChar char="••"/>
          </a:pPr>
          <a:r>
            <a:rPr lang="en-ZA" sz="2400" kern="1200" dirty="0">
              <a:solidFill>
                <a:schemeClr val="tx1"/>
              </a:solidFill>
            </a:rPr>
            <a:t>Compliance to 30-day payment requirement</a:t>
          </a:r>
          <a:endParaRPr lang="en-US" sz="2400" kern="1200" dirty="0">
            <a:solidFill>
              <a:schemeClr val="tx1"/>
            </a:solidFill>
            <a:latin typeface="+mn-lt"/>
          </a:endParaRPr>
        </a:p>
      </dsp:txBody>
      <dsp:txXfrm>
        <a:off x="0" y="1179404"/>
        <a:ext cx="12541635" cy="2773595"/>
      </dsp:txXfrm>
    </dsp:sp>
    <dsp:sp modelId="{C5F0A362-7591-4767-A909-D3F81077B8A6}">
      <dsp:nvSpPr>
        <dsp:cNvPr id="0" name=""/>
        <dsp:cNvSpPr/>
      </dsp:nvSpPr>
      <dsp:spPr>
        <a:xfrm>
          <a:off x="0" y="4726401"/>
          <a:ext cx="12541635" cy="435467"/>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mn-lt"/>
            </a:rPr>
            <a:t>IMPROVED SERVICE DELIVERY</a:t>
          </a:r>
        </a:p>
      </dsp:txBody>
      <dsp:txXfrm>
        <a:off x="0" y="4726401"/>
        <a:ext cx="12541635" cy="435467"/>
      </dsp:txXfrm>
    </dsp:sp>
    <dsp:sp modelId="{0A964C47-A695-4AD7-A4AF-330410B10070}">
      <dsp:nvSpPr>
        <dsp:cNvPr id="0" name=""/>
        <dsp:cNvSpPr/>
      </dsp:nvSpPr>
      <dsp:spPr>
        <a:xfrm>
          <a:off x="0" y="4394450"/>
          <a:ext cx="12541635" cy="3216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197"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mn-lt"/>
          </a:endParaRPr>
        </a:p>
        <a:p>
          <a:pPr marL="228600" lvl="1" indent="-228600" algn="l" defTabSz="1066800">
            <a:lnSpc>
              <a:spcPct val="90000"/>
            </a:lnSpc>
            <a:spcBef>
              <a:spcPct val="0"/>
            </a:spcBef>
            <a:spcAft>
              <a:spcPct val="20000"/>
            </a:spcAft>
            <a:buChar char="••"/>
          </a:pPr>
          <a:endParaRPr lang="en-US" sz="2400" kern="1200" dirty="0">
            <a:latin typeface="+mn-lt"/>
          </a:endParaRPr>
        </a:p>
        <a:p>
          <a:pPr marL="228600" lvl="1" indent="-228600" algn="l" defTabSz="1066800">
            <a:lnSpc>
              <a:spcPct val="90000"/>
            </a:lnSpc>
            <a:spcBef>
              <a:spcPct val="0"/>
            </a:spcBef>
            <a:spcAft>
              <a:spcPct val="20000"/>
            </a:spcAft>
            <a:buChar char="••"/>
          </a:pPr>
          <a:r>
            <a:rPr lang="en-US" sz="2400" kern="1200" dirty="0">
              <a:latin typeface="+mn-lt"/>
            </a:rPr>
            <a:t>Stakeholder management strategy developed and implemented</a:t>
          </a:r>
        </a:p>
        <a:p>
          <a:pPr marL="228600" lvl="1" indent="-228600" algn="l" defTabSz="1066800">
            <a:lnSpc>
              <a:spcPct val="90000"/>
            </a:lnSpc>
            <a:spcBef>
              <a:spcPct val="0"/>
            </a:spcBef>
            <a:spcAft>
              <a:spcPct val="20000"/>
            </a:spcAft>
            <a:buChar char="••"/>
          </a:pPr>
          <a:r>
            <a:rPr lang="en-US" sz="2400" kern="1200" dirty="0">
              <a:latin typeface="+mn-lt"/>
            </a:rPr>
            <a:t>Customer satisfaction survey rating ( Not Implemented in 2020-22)</a:t>
          </a:r>
        </a:p>
        <a:p>
          <a:pPr marL="228600" lvl="1" indent="-228600" algn="l" defTabSz="1066800">
            <a:lnSpc>
              <a:spcPct val="90000"/>
            </a:lnSpc>
            <a:spcBef>
              <a:spcPct val="0"/>
            </a:spcBef>
            <a:spcAft>
              <a:spcPct val="20000"/>
            </a:spcAft>
            <a:buChar char="••"/>
          </a:pPr>
          <a:r>
            <a:rPr lang="en-US" sz="2400" kern="1200" dirty="0" err="1">
              <a:latin typeface="+mn-lt"/>
            </a:rPr>
            <a:t>Organisational</a:t>
          </a:r>
          <a:r>
            <a:rPr lang="en-US" sz="2400" kern="1200" dirty="0">
              <a:latin typeface="+mn-lt"/>
            </a:rPr>
            <a:t> structure reviewed and approved</a:t>
          </a:r>
        </a:p>
        <a:p>
          <a:pPr marL="228600" lvl="1" indent="-228600" algn="l" defTabSz="1066800">
            <a:lnSpc>
              <a:spcPct val="90000"/>
            </a:lnSpc>
            <a:spcBef>
              <a:spcPct val="0"/>
            </a:spcBef>
            <a:spcAft>
              <a:spcPct val="20000"/>
            </a:spcAft>
            <a:buChar char="••"/>
          </a:pPr>
          <a:r>
            <a:rPr lang="en-US" sz="2400" kern="1200" dirty="0">
              <a:latin typeface="+mn-lt"/>
            </a:rPr>
            <a:t>Review of SCM process , systems and resources </a:t>
          </a:r>
        </a:p>
        <a:p>
          <a:pPr marL="228600" lvl="1" indent="-228600" algn="l" defTabSz="1066800">
            <a:lnSpc>
              <a:spcPct val="90000"/>
            </a:lnSpc>
            <a:spcBef>
              <a:spcPct val="0"/>
            </a:spcBef>
            <a:spcAft>
              <a:spcPct val="20000"/>
            </a:spcAft>
            <a:buChar char="••"/>
          </a:pPr>
          <a:r>
            <a:rPr lang="en-US" sz="2400" kern="1200" dirty="0">
              <a:latin typeface="+mn-lt"/>
            </a:rPr>
            <a:t>Skills audit report</a:t>
          </a:r>
        </a:p>
        <a:p>
          <a:pPr marL="228600" lvl="1" indent="-228600" algn="l" defTabSz="1066800">
            <a:lnSpc>
              <a:spcPct val="90000"/>
            </a:lnSpc>
            <a:spcBef>
              <a:spcPct val="0"/>
            </a:spcBef>
            <a:spcAft>
              <a:spcPct val="20000"/>
            </a:spcAft>
            <a:buChar char="••"/>
          </a:pPr>
          <a:r>
            <a:rPr lang="en-ZA" sz="2400" kern="1200" dirty="0"/>
            <a:t>Enterprise Service Development (ESD) spent on woman owned enterprises</a:t>
          </a:r>
          <a:endParaRPr lang="en-US" sz="2400" kern="1200" dirty="0">
            <a:latin typeface="+mn-lt"/>
          </a:endParaRPr>
        </a:p>
      </dsp:txBody>
      <dsp:txXfrm>
        <a:off x="0" y="4394450"/>
        <a:ext cx="12541635" cy="3216951"/>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806" cy="341150"/>
          </a:xfrm>
          <a:prstGeom prst="rect">
            <a:avLst/>
          </a:prstGeom>
        </p:spPr>
        <p:txBody>
          <a:bodyPr vert="horz" lIns="91440" tIns="45720" rIns="91440" bIns="45720" rtlCol="0"/>
          <a:lstStyle>
            <a:lvl1pPr algn="l">
              <a:defRPr sz="1200"/>
            </a:lvl1pPr>
          </a:lstStyle>
          <a:p>
            <a:endParaRPr lang="en-ZA" dirty="0"/>
          </a:p>
        </p:txBody>
      </p:sp>
      <p:sp>
        <p:nvSpPr>
          <p:cNvPr id="4" name="Footer Placeholder 3"/>
          <p:cNvSpPr>
            <a:spLocks noGrp="1"/>
          </p:cNvSpPr>
          <p:nvPr>
            <p:ph type="ftr" sz="quarter" idx="2"/>
          </p:nvPr>
        </p:nvSpPr>
        <p:spPr>
          <a:xfrm>
            <a:off x="1" y="6464464"/>
            <a:ext cx="4309806" cy="341150"/>
          </a:xfrm>
          <a:prstGeom prst="rect">
            <a:avLst/>
          </a:prstGeom>
        </p:spPr>
        <p:txBody>
          <a:bodyPr vert="horz" lIns="91440" tIns="45720" rIns="91440" bIns="45720" rtlCol="0" anchor="b"/>
          <a:lstStyle>
            <a:lvl1pPr algn="l">
              <a:defRPr sz="1200"/>
            </a:lvl1pPr>
          </a:lstStyle>
          <a:p>
            <a:endParaRPr lang="en-ZA" dirty="0"/>
          </a:p>
        </p:txBody>
      </p:sp>
    </p:spTree>
    <p:extLst>
      <p:ext uri="{BB962C8B-B14F-4D97-AF65-F5344CB8AC3E}">
        <p14:creationId xmlns:p14="http://schemas.microsoft.com/office/powerpoint/2010/main" xmlns="" val="3980755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273425" y="511175"/>
            <a:ext cx="3400425" cy="2551113"/>
          </a:xfrm>
          <a:prstGeom prst="rect">
            <a:avLst/>
          </a:prstGeom>
        </p:spPr>
        <p:txBody>
          <a:bodyPr/>
          <a:lstStyle/>
          <a:p>
            <a:endParaRPr dirty="0"/>
          </a:p>
        </p:txBody>
      </p:sp>
      <p:sp>
        <p:nvSpPr>
          <p:cNvPr id="146" name="Shape 146"/>
          <p:cNvSpPr>
            <a:spLocks noGrp="1"/>
          </p:cNvSpPr>
          <p:nvPr>
            <p:ph type="body" sz="quarter" idx="1"/>
          </p:nvPr>
        </p:nvSpPr>
        <p:spPr>
          <a:xfrm>
            <a:off x="1325881" y="3232667"/>
            <a:ext cx="7292340" cy="3062526"/>
          </a:xfrm>
          <a:prstGeom prst="rect">
            <a:avLst/>
          </a:prstGeom>
        </p:spPr>
        <p:txBody>
          <a:bodyPr/>
          <a:lstStyle/>
          <a:p>
            <a:endParaRPr/>
          </a:p>
        </p:txBody>
      </p:sp>
    </p:spTree>
    <p:extLst>
      <p:ext uri="{BB962C8B-B14F-4D97-AF65-F5344CB8AC3E}">
        <p14:creationId xmlns:p14="http://schemas.microsoft.com/office/powerpoint/2010/main" xmlns="" val="3022843766"/>
      </p:ext>
    </p:extLst>
  </p:cSld>
  <p:clrMap bg1="lt1" tx1="dk1" bg2="lt2" tx2="dk2" accent1="accent1" accent2="accent2" accent3="accent3" accent4="accent4" accent5="accent5" accent6="accent6" hlink="hlink" folHlink="folHlink"/>
  <p:notesStyle>
    <a:lvl1pPr defTabSz="1684533" latinLnBrk="0">
      <a:defRPr sz="2000">
        <a:latin typeface="+mj-lt"/>
        <a:ea typeface="+mj-ea"/>
        <a:cs typeface="+mj-cs"/>
        <a:sym typeface="Calibri"/>
      </a:defRPr>
    </a:lvl1pPr>
    <a:lvl2pPr indent="228600" defTabSz="1684533" latinLnBrk="0">
      <a:defRPr sz="2000">
        <a:latin typeface="+mj-lt"/>
        <a:ea typeface="+mj-ea"/>
        <a:cs typeface="+mj-cs"/>
        <a:sym typeface="Calibri"/>
      </a:defRPr>
    </a:lvl2pPr>
    <a:lvl3pPr indent="457200" defTabSz="1684533" latinLnBrk="0">
      <a:defRPr sz="2000">
        <a:latin typeface="+mj-lt"/>
        <a:ea typeface="+mj-ea"/>
        <a:cs typeface="+mj-cs"/>
        <a:sym typeface="Calibri"/>
      </a:defRPr>
    </a:lvl3pPr>
    <a:lvl4pPr indent="685800" defTabSz="1684533" latinLnBrk="0">
      <a:defRPr sz="2000">
        <a:latin typeface="+mj-lt"/>
        <a:ea typeface="+mj-ea"/>
        <a:cs typeface="+mj-cs"/>
        <a:sym typeface="Calibri"/>
      </a:defRPr>
    </a:lvl4pPr>
    <a:lvl5pPr indent="914400" defTabSz="1684533" latinLnBrk="0">
      <a:defRPr sz="2000">
        <a:latin typeface="+mj-lt"/>
        <a:ea typeface="+mj-ea"/>
        <a:cs typeface="+mj-cs"/>
        <a:sym typeface="Calibri"/>
      </a:defRPr>
    </a:lvl5pPr>
    <a:lvl6pPr indent="1143000" defTabSz="1684533" latinLnBrk="0">
      <a:defRPr sz="2000">
        <a:latin typeface="+mj-lt"/>
        <a:ea typeface="+mj-ea"/>
        <a:cs typeface="+mj-cs"/>
        <a:sym typeface="Calibri"/>
      </a:defRPr>
    </a:lvl6pPr>
    <a:lvl7pPr indent="1371600" defTabSz="1684533" latinLnBrk="0">
      <a:defRPr sz="2000">
        <a:latin typeface="+mj-lt"/>
        <a:ea typeface="+mj-ea"/>
        <a:cs typeface="+mj-cs"/>
        <a:sym typeface="Calibri"/>
      </a:defRPr>
    </a:lvl7pPr>
    <a:lvl8pPr indent="1600200" defTabSz="1684533" latinLnBrk="0">
      <a:defRPr sz="2000">
        <a:latin typeface="+mj-lt"/>
        <a:ea typeface="+mj-ea"/>
        <a:cs typeface="+mj-cs"/>
        <a:sym typeface="Calibri"/>
      </a:defRPr>
    </a:lvl8pPr>
    <a:lvl9pPr indent="1828800" defTabSz="1684533" latinLnBrk="0">
      <a:defRPr sz="20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19869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defTabSz="650130">
              <a:lnSpc>
                <a:spcPct val="150000"/>
              </a:lnSpc>
              <a:buSzPct val="100000"/>
              <a:buFont typeface="Arial" panose="020B0604020202020204" pitchFamily="34" charset="0"/>
              <a:buNone/>
              <a:defRPr sz="1800">
                <a:solidFill>
                  <a:srgbClr val="1A2355"/>
                </a:solidFill>
                <a:latin typeface="Arial"/>
                <a:ea typeface="Arial"/>
                <a:cs typeface="Arial"/>
                <a:sym typeface="Arial"/>
              </a:defRPr>
            </a:pPr>
            <a:endParaRPr lang="en-ZW" sz="2400" kern="1200" dirty="0">
              <a:solidFill>
                <a:srgbClr val="1A2355"/>
              </a:solidFill>
              <a:ea typeface="Arial"/>
              <a:cs typeface="Arial"/>
            </a:endParaRPr>
          </a:p>
        </p:txBody>
      </p:sp>
    </p:spTree>
    <p:extLst>
      <p:ext uri="{BB962C8B-B14F-4D97-AF65-F5344CB8AC3E}">
        <p14:creationId xmlns:p14="http://schemas.microsoft.com/office/powerpoint/2010/main" xmlns="" val="102919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365905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421757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171975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23873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1533595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97757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Tree>
    <p:extLst>
      <p:ext uri="{BB962C8B-B14F-4D97-AF65-F5344CB8AC3E}">
        <p14:creationId xmlns:p14="http://schemas.microsoft.com/office/powerpoint/2010/main" xmlns="" val="3139935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descr="0000 RAF_PPT TEMPLATE_backgrounds_20160805.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pic>
        <p:nvPicPr>
          <p:cNvPr id="8" name="Picture 7" descr="RAF_log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38253" y="5971158"/>
            <a:ext cx="3116306" cy="3116306"/>
          </a:xfrm>
          <a:prstGeom prst="rect">
            <a:avLst/>
          </a:prstGeom>
        </p:spPr>
      </p:pic>
      <p:sp>
        <p:nvSpPr>
          <p:cNvPr id="12" name="Title Placeholder 1"/>
          <p:cNvSpPr>
            <a:spLocks noGrp="1"/>
          </p:cNvSpPr>
          <p:nvPr>
            <p:ph type="title" hasCustomPrompt="1"/>
          </p:nvPr>
        </p:nvSpPr>
        <p:spPr>
          <a:xfrm>
            <a:off x="552491" y="390596"/>
            <a:ext cx="11704320" cy="1625600"/>
          </a:xfrm>
          <a:prstGeom prst="rect">
            <a:avLst/>
          </a:prstGeom>
        </p:spPr>
        <p:txBody>
          <a:bodyPr vert="horz" lIns="91425" tIns="45713" rIns="91425" bIns="45713" rtlCol="0" anchor="ctr">
            <a:normAutofit/>
          </a:bodyPr>
          <a:lstStyle>
            <a:lvl1pPr algn="l">
              <a:defRPr sz="6258">
                <a:solidFill>
                  <a:srgbClr val="009B4E"/>
                </a:solidFill>
              </a:defRPr>
            </a:lvl1pPr>
          </a:lstStyle>
          <a:p>
            <a:r>
              <a:rPr lang="en-US" sz="7680" b="1" dirty="0">
                <a:solidFill>
                  <a:srgbClr val="119B38"/>
                </a:solidFill>
              </a:rPr>
              <a:t>Presentation</a:t>
            </a:r>
            <a:r>
              <a:rPr lang="en-US" sz="7680" b="1" baseline="0" dirty="0">
                <a:solidFill>
                  <a:srgbClr val="119B38"/>
                </a:solidFill>
              </a:rPr>
              <a:t> Name</a:t>
            </a:r>
            <a:endParaRPr lang="en-US" sz="7680" b="1" dirty="0">
              <a:solidFill>
                <a:srgbClr val="119B38"/>
              </a:solidFill>
            </a:endParaRPr>
          </a:p>
        </p:txBody>
      </p:sp>
      <p:sp>
        <p:nvSpPr>
          <p:cNvPr id="14" name="Text Placeholder 13"/>
          <p:cNvSpPr>
            <a:spLocks noGrp="1"/>
          </p:cNvSpPr>
          <p:nvPr>
            <p:ph type="body" sz="quarter" idx="10" hasCustomPrompt="1"/>
          </p:nvPr>
        </p:nvSpPr>
        <p:spPr>
          <a:xfrm>
            <a:off x="553156"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Date Goes Here</a:t>
            </a:r>
          </a:p>
        </p:txBody>
      </p:sp>
    </p:spTree>
    <p:extLst>
      <p:ext uri="{BB962C8B-B14F-4D97-AF65-F5344CB8AC3E}">
        <p14:creationId xmlns:p14="http://schemas.microsoft.com/office/powerpoint/2010/main" xmlns="" val="239535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descr="0000 RAF_PPT TEMPLATE_backgrounds_20160805.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pic>
        <p:nvPicPr>
          <p:cNvPr id="8" name="Picture 7" descr="RAF_log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38253" y="5971158"/>
            <a:ext cx="3116306" cy="3116306"/>
          </a:xfrm>
          <a:prstGeom prst="rect">
            <a:avLst/>
          </a:prstGeom>
        </p:spPr>
      </p:pic>
      <p:sp>
        <p:nvSpPr>
          <p:cNvPr id="12" name="Title Placeholder 1"/>
          <p:cNvSpPr>
            <a:spLocks noGrp="1"/>
          </p:cNvSpPr>
          <p:nvPr>
            <p:ph type="title" hasCustomPrompt="1"/>
          </p:nvPr>
        </p:nvSpPr>
        <p:spPr>
          <a:xfrm>
            <a:off x="552491" y="390596"/>
            <a:ext cx="11704320" cy="1625600"/>
          </a:xfrm>
          <a:prstGeom prst="rect">
            <a:avLst/>
          </a:prstGeom>
        </p:spPr>
        <p:txBody>
          <a:bodyPr vert="horz" lIns="91425" tIns="45713" rIns="91425" bIns="45713" rtlCol="0" anchor="ctr">
            <a:normAutofit/>
          </a:bodyPr>
          <a:lstStyle>
            <a:lvl1pPr algn="l">
              <a:defRPr sz="6258">
                <a:solidFill>
                  <a:srgbClr val="009B4E"/>
                </a:solidFill>
              </a:defRPr>
            </a:lvl1pPr>
          </a:lstStyle>
          <a:p>
            <a:r>
              <a:rPr lang="en-US" sz="7680" b="1" dirty="0">
                <a:solidFill>
                  <a:srgbClr val="119B38"/>
                </a:solidFill>
              </a:rPr>
              <a:t>Presentation</a:t>
            </a:r>
            <a:r>
              <a:rPr lang="en-US" sz="7680" b="1" baseline="0" dirty="0">
                <a:solidFill>
                  <a:srgbClr val="119B38"/>
                </a:solidFill>
              </a:rPr>
              <a:t> Name</a:t>
            </a:r>
            <a:endParaRPr lang="en-US" sz="7680" b="1" dirty="0">
              <a:solidFill>
                <a:srgbClr val="119B38"/>
              </a:solidFill>
            </a:endParaRPr>
          </a:p>
        </p:txBody>
      </p:sp>
      <p:sp>
        <p:nvSpPr>
          <p:cNvPr id="14" name="Text Placeholder 13"/>
          <p:cNvSpPr>
            <a:spLocks noGrp="1"/>
          </p:cNvSpPr>
          <p:nvPr>
            <p:ph type="body" sz="quarter" idx="10" hasCustomPrompt="1"/>
          </p:nvPr>
        </p:nvSpPr>
        <p:spPr>
          <a:xfrm>
            <a:off x="553156"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Date Goes Here</a:t>
            </a:r>
          </a:p>
        </p:txBody>
      </p:sp>
    </p:spTree>
    <p:extLst>
      <p:ext uri="{BB962C8B-B14F-4D97-AF65-F5344CB8AC3E}">
        <p14:creationId xmlns:p14="http://schemas.microsoft.com/office/powerpoint/2010/main" xmlns="" val="416417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7" name="Picture 6" descr="0000 RAF_PPT TEMPLATE_backgrounds_20160805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2" name="Title Placeholder 1"/>
          <p:cNvSpPr>
            <a:spLocks noGrp="1"/>
          </p:cNvSpPr>
          <p:nvPr>
            <p:ph type="title" hasCustomPrompt="1"/>
          </p:nvPr>
        </p:nvSpPr>
        <p:spPr>
          <a:xfrm>
            <a:off x="650240" y="390596"/>
            <a:ext cx="11704320" cy="1625600"/>
          </a:xfrm>
          <a:prstGeom prst="rect">
            <a:avLst/>
          </a:prstGeom>
        </p:spPr>
        <p:txBody>
          <a:bodyPr vert="horz" lIns="91425" tIns="45713" rIns="91425" bIns="45713" rtlCol="0" anchor="ctr">
            <a:normAutofit/>
          </a:bodyPr>
          <a:lstStyle>
            <a:lvl1pPr algn="l">
              <a:defRPr b="1">
                <a:solidFill>
                  <a:srgbClr val="030151"/>
                </a:solidFill>
              </a:defRPr>
            </a:lvl1pPr>
          </a:lstStyle>
          <a:p>
            <a:r>
              <a:rPr lang="en-US" dirty="0"/>
              <a:t>Divider Slide Title</a:t>
            </a:r>
          </a:p>
        </p:txBody>
      </p:sp>
      <p:sp>
        <p:nvSpPr>
          <p:cNvPr id="13" name="Text Placeholder 13"/>
          <p:cNvSpPr>
            <a:spLocks noGrp="1"/>
          </p:cNvSpPr>
          <p:nvPr>
            <p:ph type="body" sz="quarter" idx="10" hasCustomPrompt="1"/>
          </p:nvPr>
        </p:nvSpPr>
        <p:spPr>
          <a:xfrm>
            <a:off x="650240"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Sub Header Goes Here</a:t>
            </a:r>
          </a:p>
        </p:txBody>
      </p:sp>
    </p:spTree>
    <p:extLst>
      <p:ext uri="{BB962C8B-B14F-4D97-AF65-F5344CB8AC3E}">
        <p14:creationId xmlns:p14="http://schemas.microsoft.com/office/powerpoint/2010/main" xmlns="" val="839160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1019984" y="9040147"/>
            <a:ext cx="645990" cy="519289"/>
          </a:xfrm>
          <a:prstGeom prst="rect">
            <a:avLst/>
          </a:prstGeom>
        </p:spPr>
        <p:txBody>
          <a:bodyPr vert="horz" lIns="91425" tIns="45713" rIns="91425" bIns="45713" rtlCol="0" anchor="ctr"/>
          <a:lstStyle>
            <a:lvl1pPr algn="r">
              <a:defRPr sz="1707">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665974" y="9040147"/>
            <a:ext cx="4118187" cy="519289"/>
          </a:xfrm>
          <a:prstGeom prst="rect">
            <a:avLst/>
          </a:prstGeom>
        </p:spPr>
        <p:txBody>
          <a:bodyPr vert="horz" lIns="91425" tIns="45713" rIns="91425" bIns="45713" rtlCol="0" anchor="ctr"/>
          <a:lstStyle>
            <a:lvl1pPr algn="l">
              <a:defRPr sz="1707" b="1">
                <a:solidFill>
                  <a:srgbClr val="030151"/>
                </a:solidFill>
              </a:defRPr>
            </a:lvl1pPr>
          </a:lstStyle>
          <a:p>
            <a:endParaRPr lang="en-US" dirty="0"/>
          </a:p>
        </p:txBody>
      </p:sp>
      <p:sp>
        <p:nvSpPr>
          <p:cNvPr id="13" name="Text Placeholder 12"/>
          <p:cNvSpPr>
            <a:spLocks noGrp="1"/>
          </p:cNvSpPr>
          <p:nvPr>
            <p:ph type="body" sz="quarter" idx="10" hasCustomPrompt="1"/>
          </p:nvPr>
        </p:nvSpPr>
        <p:spPr>
          <a:xfrm>
            <a:off x="1020516" y="1528914"/>
            <a:ext cx="11984284" cy="7531947"/>
          </a:xfrm>
        </p:spPr>
        <p:txBody>
          <a:bodyPr>
            <a:normAutofit/>
          </a:bodyPr>
          <a:lstStyle>
            <a:lvl1pPr marL="0" indent="0">
              <a:buNone/>
              <a:defRPr sz="2560" baseline="0"/>
            </a:lvl1pPr>
            <a:lvl2pPr>
              <a:defRPr sz="2560"/>
            </a:lvl2pPr>
            <a:lvl3pPr>
              <a:defRPr sz="2560"/>
            </a:lvl3pPr>
            <a:lvl4pPr>
              <a:defRPr sz="2560"/>
            </a:lvl4pPr>
            <a:lvl5pPr>
              <a:defRPr sz="2560"/>
            </a:lvl5pPr>
          </a:lstStyle>
          <a:p>
            <a:pPr lvl="0"/>
            <a:r>
              <a:rPr lang="en-US" dirty="0"/>
              <a:t>Information Goes Here</a:t>
            </a:r>
          </a:p>
        </p:txBody>
      </p:sp>
      <p:sp>
        <p:nvSpPr>
          <p:cNvPr id="8" name="Text Placeholder 13"/>
          <p:cNvSpPr>
            <a:spLocks noGrp="1"/>
          </p:cNvSpPr>
          <p:nvPr>
            <p:ph type="body" sz="quarter" idx="11" hasCustomPrompt="1"/>
          </p:nvPr>
        </p:nvSpPr>
        <p:spPr>
          <a:xfrm>
            <a:off x="1020515" y="404014"/>
            <a:ext cx="7096195" cy="636693"/>
          </a:xfrm>
        </p:spPr>
        <p:txBody>
          <a:bodyPr>
            <a:noAutofit/>
          </a:bodyPr>
          <a:lstStyle>
            <a:lvl1pPr marL="0" indent="0">
              <a:buNone/>
              <a:defRPr sz="3413" b="1"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Section Title Goes Here</a:t>
            </a:r>
          </a:p>
        </p:txBody>
      </p:sp>
    </p:spTree>
    <p:extLst>
      <p:ext uri="{BB962C8B-B14F-4D97-AF65-F5344CB8AC3E}">
        <p14:creationId xmlns:p14="http://schemas.microsoft.com/office/powerpoint/2010/main" xmlns="" val="363546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4" name="Text Placeholder 3"/>
          <p:cNvSpPr>
            <a:spLocks noGrp="1"/>
          </p:cNvSpPr>
          <p:nvPr>
            <p:ph type="body" sz="quarter" idx="10" hasCustomPrompt="1"/>
          </p:nvPr>
        </p:nvSpPr>
        <p:spPr>
          <a:xfrm>
            <a:off x="4886628" y="6523649"/>
            <a:ext cx="7118774" cy="2656475"/>
          </a:xfrm>
        </p:spPr>
        <p:txBody>
          <a:bodyPr>
            <a:noAutofit/>
          </a:bodyPr>
          <a:lstStyle>
            <a:lvl1pPr marL="0" indent="0" algn="r">
              <a:buNone/>
              <a:defRPr sz="1707" baseline="0">
                <a:solidFill>
                  <a:srgbClr val="FFFFFF"/>
                </a:solidFill>
              </a:defRPr>
            </a:lvl1pPr>
            <a:lvl2pPr marL="650130" indent="0">
              <a:buNone/>
              <a:defRPr sz="1422">
                <a:solidFill>
                  <a:srgbClr val="FFFFFF"/>
                </a:solidFill>
              </a:defRPr>
            </a:lvl2pPr>
            <a:lvl3pPr marL="1300259" indent="0">
              <a:buNone/>
              <a:defRPr sz="1422">
                <a:solidFill>
                  <a:srgbClr val="FFFFFF"/>
                </a:solidFill>
              </a:defRPr>
            </a:lvl3pPr>
            <a:lvl4pPr marL="1950391" indent="0">
              <a:buNone/>
              <a:defRPr sz="1422">
                <a:solidFill>
                  <a:srgbClr val="FFFFFF"/>
                </a:solidFill>
              </a:defRPr>
            </a:lvl4pPr>
            <a:lvl5pPr marL="2600520" indent="0">
              <a:buNone/>
              <a:defRPr sz="1422">
                <a:solidFill>
                  <a:srgbClr val="FFFFFF"/>
                </a:solidFill>
              </a:defRPr>
            </a:lvl5pPr>
          </a:lstStyle>
          <a:p>
            <a:pPr lvl="0"/>
            <a:r>
              <a:rPr lang="en-US" dirty="0"/>
              <a:t>Head Office 38 Ida Street, Menlo Park 8001</a:t>
            </a:r>
          </a:p>
          <a:p>
            <a:pPr lvl="0"/>
            <a:r>
              <a:rPr lang="en-US" dirty="0"/>
              <a:t>Private Bag X2003 </a:t>
            </a:r>
            <a:r>
              <a:rPr lang="en-US" dirty="0" err="1"/>
              <a:t>Menlyn</a:t>
            </a:r>
            <a:r>
              <a:rPr lang="en-US" dirty="0"/>
              <a:t> 0063 T +2712 429 5000 F +2712 429 5500</a:t>
            </a:r>
          </a:p>
          <a:p>
            <a:pPr lvl="0"/>
            <a:r>
              <a:rPr lang="en-US" dirty="0" err="1"/>
              <a:t>RAF_Road</a:t>
            </a:r>
            <a:endParaRPr lang="en-US" dirty="0"/>
          </a:p>
          <a:p>
            <a:pPr lvl="0"/>
            <a:r>
              <a:rPr lang="en-US" dirty="0" err="1"/>
              <a:t>RoadAccidentFund</a:t>
            </a:r>
            <a:r>
              <a:rPr lang="en-US" dirty="0"/>
              <a:t>/#</a:t>
            </a:r>
          </a:p>
          <a:p>
            <a:pPr lvl="0"/>
            <a:r>
              <a:rPr lang="en-US" dirty="0"/>
              <a:t>@RAF_SA</a:t>
            </a:r>
          </a:p>
          <a:p>
            <a:pPr lvl="0"/>
            <a:r>
              <a:rPr lang="en-US" dirty="0" err="1"/>
              <a:t>www.raf.co.za</a:t>
            </a:r>
            <a:endParaRPr lang="en-US" dirty="0"/>
          </a:p>
          <a:p>
            <a:pPr lvl="0"/>
            <a:endParaRPr lang="en-US" dirty="0"/>
          </a:p>
        </p:txBody>
      </p:sp>
      <p:pic>
        <p:nvPicPr>
          <p:cNvPr id="5" name="Picture 4" descr="FB_Icon.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12975" y="7139890"/>
            <a:ext cx="354340" cy="354340"/>
          </a:xfrm>
          <a:prstGeom prst="rect">
            <a:avLst/>
          </a:prstGeom>
        </p:spPr>
      </p:pic>
      <p:pic>
        <p:nvPicPr>
          <p:cNvPr id="6" name="Picture 5" descr="IG_Icon.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012972" y="7494229"/>
            <a:ext cx="354338" cy="354338"/>
          </a:xfrm>
          <a:prstGeom prst="rect">
            <a:avLst/>
          </a:prstGeom>
        </p:spPr>
      </p:pic>
      <p:pic>
        <p:nvPicPr>
          <p:cNvPr id="7" name="Picture 6" descr="twitter_Icon.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048570" y="7848572"/>
            <a:ext cx="318747" cy="318747"/>
          </a:xfrm>
          <a:prstGeom prst="rect">
            <a:avLst/>
          </a:prstGeom>
        </p:spPr>
      </p:pic>
    </p:spTree>
    <p:extLst>
      <p:ext uri="{BB962C8B-B14F-4D97-AF65-F5344CB8AC3E}">
        <p14:creationId xmlns:p14="http://schemas.microsoft.com/office/powerpoint/2010/main" xmlns="" val="149988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9" y="762"/>
            <a:ext cx="13003783" cy="9752838"/>
          </a:xfrm>
          <a:prstGeom prst="rect">
            <a:avLst/>
          </a:prstGeom>
        </p:spPr>
      </p:pic>
      <p:pic>
        <p:nvPicPr>
          <p:cNvPr id="8" name="Picture 7" descr="RAF_logo.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431575" y="6164481"/>
            <a:ext cx="2922984" cy="2922984"/>
          </a:xfrm>
          <a:prstGeom prst="rect">
            <a:avLst/>
          </a:prstGeom>
        </p:spPr>
      </p:pic>
      <p:sp>
        <p:nvSpPr>
          <p:cNvPr id="12" name="Title Placeholder 1"/>
          <p:cNvSpPr>
            <a:spLocks noGrp="1"/>
          </p:cNvSpPr>
          <p:nvPr>
            <p:ph type="title" hasCustomPrompt="1"/>
          </p:nvPr>
        </p:nvSpPr>
        <p:spPr>
          <a:xfrm>
            <a:off x="552491" y="390596"/>
            <a:ext cx="11704320" cy="1625600"/>
          </a:xfrm>
          <a:prstGeom prst="rect">
            <a:avLst/>
          </a:prstGeom>
        </p:spPr>
        <p:txBody>
          <a:bodyPr vert="horz" lIns="91425" tIns="45713" rIns="91425" bIns="45713" rtlCol="0" anchor="ctr">
            <a:normAutofit/>
          </a:bodyPr>
          <a:lstStyle>
            <a:lvl1pPr algn="l">
              <a:defRPr sz="6258">
                <a:solidFill>
                  <a:srgbClr val="009B4E"/>
                </a:solidFill>
              </a:defRPr>
            </a:lvl1pPr>
          </a:lstStyle>
          <a:p>
            <a:r>
              <a:rPr lang="en-US" sz="7680" b="1" dirty="0">
                <a:solidFill>
                  <a:srgbClr val="119B38"/>
                </a:solidFill>
              </a:rPr>
              <a:t>Presentation</a:t>
            </a:r>
            <a:r>
              <a:rPr lang="en-US" sz="7680" b="1" baseline="0" dirty="0">
                <a:solidFill>
                  <a:srgbClr val="119B38"/>
                </a:solidFill>
              </a:rPr>
              <a:t> Name</a:t>
            </a:r>
            <a:endParaRPr lang="en-US" sz="7680" b="1" dirty="0">
              <a:solidFill>
                <a:srgbClr val="119B38"/>
              </a:solidFill>
            </a:endParaRPr>
          </a:p>
        </p:txBody>
      </p:sp>
      <p:sp>
        <p:nvSpPr>
          <p:cNvPr id="14" name="Text Placeholder 13"/>
          <p:cNvSpPr>
            <a:spLocks noGrp="1"/>
          </p:cNvSpPr>
          <p:nvPr>
            <p:ph type="body" sz="quarter" idx="10" hasCustomPrompt="1"/>
          </p:nvPr>
        </p:nvSpPr>
        <p:spPr>
          <a:xfrm>
            <a:off x="553156"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Date Goes Here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36977" y="6318081"/>
            <a:ext cx="3549979" cy="2769384"/>
          </a:xfrm>
          <a:prstGeom prst="rect">
            <a:avLst/>
          </a:prstGeom>
        </p:spPr>
      </p:pic>
    </p:spTree>
    <p:extLst>
      <p:ext uri="{BB962C8B-B14F-4D97-AF65-F5344CB8AC3E}">
        <p14:creationId xmlns:p14="http://schemas.microsoft.com/office/powerpoint/2010/main" xmlns="" val="36066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9" y="762"/>
            <a:ext cx="13003783" cy="9752838"/>
          </a:xfrm>
          <a:prstGeom prst="rect">
            <a:avLst/>
          </a:prstGeom>
        </p:spPr>
      </p:pic>
      <p:sp>
        <p:nvSpPr>
          <p:cNvPr id="12" name="Title Placeholder 1"/>
          <p:cNvSpPr>
            <a:spLocks noGrp="1"/>
          </p:cNvSpPr>
          <p:nvPr>
            <p:ph type="title" hasCustomPrompt="1"/>
          </p:nvPr>
        </p:nvSpPr>
        <p:spPr>
          <a:xfrm>
            <a:off x="650240" y="390596"/>
            <a:ext cx="11704320" cy="1625600"/>
          </a:xfrm>
          <a:prstGeom prst="rect">
            <a:avLst/>
          </a:prstGeom>
        </p:spPr>
        <p:txBody>
          <a:bodyPr vert="horz" lIns="91425" tIns="45713" rIns="91425" bIns="45713" rtlCol="0" anchor="ctr">
            <a:normAutofit/>
          </a:bodyPr>
          <a:lstStyle>
            <a:lvl1pPr algn="l">
              <a:defRPr b="1">
                <a:solidFill>
                  <a:srgbClr val="030151"/>
                </a:solidFill>
              </a:defRPr>
            </a:lvl1pPr>
          </a:lstStyle>
          <a:p>
            <a:r>
              <a:rPr lang="en-US" dirty="0"/>
              <a:t>Divider Slide Title</a:t>
            </a:r>
          </a:p>
        </p:txBody>
      </p:sp>
      <p:sp>
        <p:nvSpPr>
          <p:cNvPr id="13" name="Text Placeholder 13"/>
          <p:cNvSpPr>
            <a:spLocks noGrp="1"/>
          </p:cNvSpPr>
          <p:nvPr>
            <p:ph type="body" sz="quarter" idx="10" hasCustomPrompt="1"/>
          </p:nvPr>
        </p:nvSpPr>
        <p:spPr>
          <a:xfrm>
            <a:off x="650240"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Sub Header Goes Here</a:t>
            </a:r>
          </a:p>
        </p:txBody>
      </p:sp>
    </p:spTree>
    <p:extLst>
      <p:ext uri="{BB962C8B-B14F-4D97-AF65-F5344CB8AC3E}">
        <p14:creationId xmlns:p14="http://schemas.microsoft.com/office/powerpoint/2010/main" xmlns="" val="48576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1019984" y="9040147"/>
            <a:ext cx="645990" cy="519289"/>
          </a:xfrm>
          <a:prstGeom prst="rect">
            <a:avLst/>
          </a:prstGeom>
        </p:spPr>
        <p:txBody>
          <a:bodyPr vert="horz" lIns="91425" tIns="45713" rIns="91425" bIns="45713" rtlCol="0" anchor="ctr"/>
          <a:lstStyle>
            <a:lvl1pPr algn="r">
              <a:defRPr sz="1707">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665974" y="9040147"/>
            <a:ext cx="4118187" cy="519289"/>
          </a:xfrm>
          <a:prstGeom prst="rect">
            <a:avLst/>
          </a:prstGeom>
        </p:spPr>
        <p:txBody>
          <a:bodyPr vert="horz" lIns="91425" tIns="45713" rIns="91425" bIns="45713" rtlCol="0" anchor="ctr"/>
          <a:lstStyle>
            <a:lvl1pPr algn="l">
              <a:defRPr sz="1707" b="1">
                <a:solidFill>
                  <a:srgbClr val="030151"/>
                </a:solidFill>
              </a:defRPr>
            </a:lvl1pPr>
          </a:lstStyle>
          <a:p>
            <a:endParaRPr lang="en-US" dirty="0"/>
          </a:p>
        </p:txBody>
      </p:sp>
      <p:sp>
        <p:nvSpPr>
          <p:cNvPr id="13" name="Text Placeholder 12"/>
          <p:cNvSpPr>
            <a:spLocks noGrp="1"/>
          </p:cNvSpPr>
          <p:nvPr>
            <p:ph type="body" sz="quarter" idx="10" hasCustomPrompt="1"/>
          </p:nvPr>
        </p:nvSpPr>
        <p:spPr>
          <a:xfrm>
            <a:off x="1020516" y="1528914"/>
            <a:ext cx="11984284" cy="7531947"/>
          </a:xfrm>
        </p:spPr>
        <p:txBody>
          <a:bodyPr>
            <a:normAutofit/>
          </a:bodyPr>
          <a:lstStyle>
            <a:lvl1pPr marL="0" indent="0">
              <a:buNone/>
              <a:defRPr sz="2560" baseline="0"/>
            </a:lvl1pPr>
            <a:lvl2pPr>
              <a:defRPr sz="2560"/>
            </a:lvl2pPr>
            <a:lvl3pPr>
              <a:defRPr sz="2560"/>
            </a:lvl3pPr>
            <a:lvl4pPr>
              <a:defRPr sz="2560"/>
            </a:lvl4pPr>
            <a:lvl5pPr>
              <a:defRPr sz="2560"/>
            </a:lvl5pPr>
          </a:lstStyle>
          <a:p>
            <a:pPr lvl="0"/>
            <a:r>
              <a:rPr lang="en-US" dirty="0"/>
              <a:t>Information Goes Here</a:t>
            </a:r>
          </a:p>
        </p:txBody>
      </p:sp>
      <p:sp>
        <p:nvSpPr>
          <p:cNvPr id="8" name="Text Placeholder 13"/>
          <p:cNvSpPr>
            <a:spLocks noGrp="1"/>
          </p:cNvSpPr>
          <p:nvPr>
            <p:ph type="body" sz="quarter" idx="11" hasCustomPrompt="1"/>
          </p:nvPr>
        </p:nvSpPr>
        <p:spPr>
          <a:xfrm>
            <a:off x="1020515" y="404014"/>
            <a:ext cx="7096195" cy="636693"/>
          </a:xfrm>
        </p:spPr>
        <p:txBody>
          <a:bodyPr>
            <a:noAutofit/>
          </a:bodyPr>
          <a:lstStyle>
            <a:lvl1pPr marL="0" indent="0">
              <a:buNone/>
              <a:defRPr sz="3413" b="1"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Section Title Goes Here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73760" y="216037"/>
            <a:ext cx="1187840" cy="926649"/>
          </a:xfrm>
          <a:prstGeom prst="rect">
            <a:avLst/>
          </a:prstGeom>
        </p:spPr>
      </p:pic>
    </p:spTree>
    <p:extLst>
      <p:ext uri="{BB962C8B-B14F-4D97-AF65-F5344CB8AC3E}">
        <p14:creationId xmlns:p14="http://schemas.microsoft.com/office/powerpoint/2010/main" xmlns="" val="395066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9" y="762"/>
            <a:ext cx="13003783" cy="9752838"/>
          </a:xfrm>
          <a:prstGeom prst="rect">
            <a:avLst/>
          </a:prstGeom>
        </p:spPr>
      </p:pic>
      <p:sp>
        <p:nvSpPr>
          <p:cNvPr id="4" name="Text Placeholder 3"/>
          <p:cNvSpPr>
            <a:spLocks noGrp="1"/>
          </p:cNvSpPr>
          <p:nvPr>
            <p:ph type="body" sz="quarter" idx="10" hasCustomPrompt="1"/>
          </p:nvPr>
        </p:nvSpPr>
        <p:spPr>
          <a:xfrm>
            <a:off x="4886628" y="6523649"/>
            <a:ext cx="7118774" cy="2656475"/>
          </a:xfrm>
        </p:spPr>
        <p:txBody>
          <a:bodyPr>
            <a:noAutofit/>
          </a:bodyPr>
          <a:lstStyle>
            <a:lvl1pPr marL="0" indent="0" algn="r">
              <a:buNone/>
              <a:defRPr sz="1707" baseline="0">
                <a:solidFill>
                  <a:srgbClr val="FFFFFF"/>
                </a:solidFill>
              </a:defRPr>
            </a:lvl1pPr>
            <a:lvl2pPr marL="650130" indent="0">
              <a:buNone/>
              <a:defRPr sz="1422">
                <a:solidFill>
                  <a:srgbClr val="FFFFFF"/>
                </a:solidFill>
              </a:defRPr>
            </a:lvl2pPr>
            <a:lvl3pPr marL="1300259" indent="0">
              <a:buNone/>
              <a:defRPr sz="1422">
                <a:solidFill>
                  <a:srgbClr val="FFFFFF"/>
                </a:solidFill>
              </a:defRPr>
            </a:lvl3pPr>
            <a:lvl4pPr marL="1950391" indent="0">
              <a:buNone/>
              <a:defRPr sz="1422">
                <a:solidFill>
                  <a:srgbClr val="FFFFFF"/>
                </a:solidFill>
              </a:defRPr>
            </a:lvl4pPr>
            <a:lvl5pPr marL="2600520" indent="0">
              <a:buNone/>
              <a:defRPr sz="1422">
                <a:solidFill>
                  <a:srgbClr val="FFFFFF"/>
                </a:solidFill>
              </a:defRPr>
            </a:lvl5pPr>
          </a:lstStyle>
          <a:p>
            <a:pPr lvl="0"/>
            <a:r>
              <a:rPr lang="en-US" dirty="0"/>
              <a:t>Head Office 38 Ida Street, Menlo Park 8001</a:t>
            </a:r>
          </a:p>
          <a:p>
            <a:pPr lvl="0"/>
            <a:r>
              <a:rPr lang="en-US" dirty="0"/>
              <a:t>Private Bag X2003 </a:t>
            </a:r>
            <a:r>
              <a:rPr lang="en-US" dirty="0" err="1"/>
              <a:t>Menlyn</a:t>
            </a:r>
            <a:r>
              <a:rPr lang="en-US" dirty="0"/>
              <a:t> 0063 T +2712 429 5000 F +2712 429 5500</a:t>
            </a:r>
          </a:p>
          <a:p>
            <a:pPr lvl="0"/>
            <a:r>
              <a:rPr lang="en-US" dirty="0" err="1"/>
              <a:t>RAF_Road</a:t>
            </a:r>
            <a:endParaRPr lang="en-US" dirty="0"/>
          </a:p>
          <a:p>
            <a:pPr lvl="0"/>
            <a:r>
              <a:rPr lang="en-US" dirty="0" err="1"/>
              <a:t>RoadAccidentFund</a:t>
            </a:r>
            <a:r>
              <a:rPr lang="en-US" dirty="0"/>
              <a:t>/#</a:t>
            </a:r>
          </a:p>
          <a:p>
            <a:pPr lvl="0"/>
            <a:r>
              <a:rPr lang="en-US" dirty="0"/>
              <a:t>@RAF_SA</a:t>
            </a:r>
          </a:p>
          <a:p>
            <a:pPr lvl="0"/>
            <a:r>
              <a:rPr lang="en-US" dirty="0" err="1"/>
              <a:t>www.raf.co.za</a:t>
            </a:r>
            <a:endParaRPr lang="en-US" dirty="0"/>
          </a:p>
          <a:p>
            <a:pPr lvl="0"/>
            <a:endParaRPr lang="en-US" dirty="0"/>
          </a:p>
        </p:txBody>
      </p:sp>
      <p:pic>
        <p:nvPicPr>
          <p:cNvPr id="5" name="Picture 4" descr="FB_Icon.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2012975" y="7139890"/>
            <a:ext cx="354340" cy="354340"/>
          </a:xfrm>
          <a:prstGeom prst="rect">
            <a:avLst/>
          </a:prstGeom>
        </p:spPr>
      </p:pic>
      <p:pic>
        <p:nvPicPr>
          <p:cNvPr id="6" name="Picture 5" descr="IG_Icon.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2012972" y="7494229"/>
            <a:ext cx="354338" cy="354338"/>
          </a:xfrm>
          <a:prstGeom prst="rect">
            <a:avLst/>
          </a:prstGeom>
        </p:spPr>
      </p:pic>
      <p:pic>
        <p:nvPicPr>
          <p:cNvPr id="7" name="Picture 6" descr="twitter_Icon.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2048570" y="7848572"/>
            <a:ext cx="318747" cy="318747"/>
          </a:xfrm>
          <a:prstGeom prst="rect">
            <a:avLst/>
          </a:prstGeom>
        </p:spPr>
      </p:pic>
    </p:spTree>
    <p:extLst>
      <p:ext uri="{BB962C8B-B14F-4D97-AF65-F5344CB8AC3E}">
        <p14:creationId xmlns:p14="http://schemas.microsoft.com/office/powerpoint/2010/main" xmlns="" val="536203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1019984" y="9040147"/>
            <a:ext cx="645990" cy="519289"/>
          </a:xfrm>
          <a:prstGeom prst="rect">
            <a:avLst/>
          </a:prstGeom>
        </p:spPr>
        <p:txBody>
          <a:bodyPr vert="horz" lIns="130025" tIns="65013" rIns="130025" bIns="65013" rtlCol="0" anchor="ctr"/>
          <a:lstStyle>
            <a:lvl1pPr algn="r">
              <a:defRPr sz="1700">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665974" y="9040147"/>
            <a:ext cx="4118187" cy="519289"/>
          </a:xfrm>
          <a:prstGeom prst="rect">
            <a:avLst/>
          </a:prstGeom>
        </p:spPr>
        <p:txBody>
          <a:bodyPr vert="horz" lIns="130025" tIns="65013" rIns="130025" bIns="65013" rtlCol="0" anchor="ctr"/>
          <a:lstStyle>
            <a:lvl1pPr algn="l">
              <a:defRPr sz="1700" b="1">
                <a:solidFill>
                  <a:srgbClr val="030151"/>
                </a:solidFill>
              </a:defRPr>
            </a:lvl1pPr>
          </a:lstStyle>
          <a:p>
            <a:endParaRPr lang="en-US" dirty="0"/>
          </a:p>
        </p:txBody>
      </p:sp>
      <p:sp>
        <p:nvSpPr>
          <p:cNvPr id="13" name="Text Placeholder 12"/>
          <p:cNvSpPr>
            <a:spLocks noGrp="1"/>
          </p:cNvSpPr>
          <p:nvPr>
            <p:ph type="body" sz="quarter" idx="10" hasCustomPrompt="1"/>
          </p:nvPr>
        </p:nvSpPr>
        <p:spPr>
          <a:xfrm>
            <a:off x="1020516" y="1528914"/>
            <a:ext cx="11984284" cy="7531947"/>
          </a:xfrm>
          <a:prstGeom prst="rect">
            <a:avLst/>
          </a:prstGeom>
        </p:spPr>
        <p:txBody>
          <a:bodyPr lIns="130046" tIns="65023" rIns="130046" bIns="65023">
            <a:normAutofit/>
          </a:bodyPr>
          <a:lstStyle>
            <a:lvl1pPr marL="0" indent="0">
              <a:buNone/>
              <a:defRPr sz="2600" baseline="0"/>
            </a:lvl1pPr>
            <a:lvl2pPr>
              <a:defRPr sz="2600"/>
            </a:lvl2pPr>
            <a:lvl3pPr>
              <a:defRPr sz="2600"/>
            </a:lvl3pPr>
            <a:lvl4pPr>
              <a:defRPr sz="2600"/>
            </a:lvl4pPr>
            <a:lvl5pPr>
              <a:defRPr sz="2600"/>
            </a:lvl5pPr>
          </a:lstStyle>
          <a:p>
            <a:pPr lvl="0"/>
            <a:r>
              <a:rPr lang="en-US" dirty="0"/>
              <a:t>Information Goes Here</a:t>
            </a:r>
          </a:p>
        </p:txBody>
      </p:sp>
      <p:sp>
        <p:nvSpPr>
          <p:cNvPr id="8" name="Text Placeholder 13"/>
          <p:cNvSpPr>
            <a:spLocks noGrp="1"/>
          </p:cNvSpPr>
          <p:nvPr>
            <p:ph type="body" sz="quarter" idx="11" hasCustomPrompt="1"/>
          </p:nvPr>
        </p:nvSpPr>
        <p:spPr>
          <a:xfrm>
            <a:off x="1020515" y="404014"/>
            <a:ext cx="7096195" cy="636693"/>
          </a:xfrm>
          <a:prstGeom prst="rect">
            <a:avLst/>
          </a:prstGeom>
        </p:spPr>
        <p:txBody>
          <a:bodyPr lIns="130046" tIns="65023" rIns="130046" bIns="65023">
            <a:noAutofit/>
          </a:bodyPr>
          <a:lstStyle>
            <a:lvl1pPr marL="0" indent="0">
              <a:buNone/>
              <a:defRPr sz="3400" b="1" baseline="0">
                <a:solidFill>
                  <a:schemeClr val="bg2"/>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stStyle>
          <a:p>
            <a:pPr lvl="0"/>
            <a:r>
              <a:rPr lang="en-US" dirty="0"/>
              <a:t>Section Title Goes Here</a:t>
            </a:r>
          </a:p>
        </p:txBody>
      </p:sp>
    </p:spTree>
    <p:extLst>
      <p:ext uri="{BB962C8B-B14F-4D97-AF65-F5344CB8AC3E}">
        <p14:creationId xmlns:p14="http://schemas.microsoft.com/office/powerpoint/2010/main" xmlns="" val="2558754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EAAFB8-E50F-452C-8827-BCB56E08F7F7}" type="slidenum">
              <a:rPr lang="en-US" altLang="en-US"/>
              <a:pPr>
                <a:defRPr/>
              </a:pPr>
              <a:t>‹#›</a:t>
            </a:fld>
            <a:endParaRPr lang="en-US" altLang="en-US"/>
          </a:p>
        </p:txBody>
      </p:sp>
    </p:spTree>
    <p:extLst>
      <p:ext uri="{BB962C8B-B14F-4D97-AF65-F5344CB8AC3E}">
        <p14:creationId xmlns:p14="http://schemas.microsoft.com/office/powerpoint/2010/main" xmlns="" val="157721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7" name="Picture 6" descr="0000 RAF_PPT TEMPLATE_backgrounds_20160805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2" name="Title Placeholder 1"/>
          <p:cNvSpPr>
            <a:spLocks noGrp="1"/>
          </p:cNvSpPr>
          <p:nvPr>
            <p:ph type="title" hasCustomPrompt="1"/>
          </p:nvPr>
        </p:nvSpPr>
        <p:spPr>
          <a:xfrm>
            <a:off x="650240" y="390596"/>
            <a:ext cx="11704320" cy="1625600"/>
          </a:xfrm>
          <a:prstGeom prst="rect">
            <a:avLst/>
          </a:prstGeom>
        </p:spPr>
        <p:txBody>
          <a:bodyPr vert="horz" lIns="91425" tIns="45713" rIns="91425" bIns="45713" rtlCol="0" anchor="ctr">
            <a:normAutofit/>
          </a:bodyPr>
          <a:lstStyle>
            <a:lvl1pPr algn="l">
              <a:defRPr b="1">
                <a:solidFill>
                  <a:srgbClr val="030151"/>
                </a:solidFill>
              </a:defRPr>
            </a:lvl1pPr>
          </a:lstStyle>
          <a:p>
            <a:r>
              <a:rPr lang="en-US" dirty="0"/>
              <a:t>Divider Slide Title</a:t>
            </a:r>
          </a:p>
        </p:txBody>
      </p:sp>
      <p:sp>
        <p:nvSpPr>
          <p:cNvPr id="13" name="Text Placeholder 13"/>
          <p:cNvSpPr>
            <a:spLocks noGrp="1"/>
          </p:cNvSpPr>
          <p:nvPr>
            <p:ph type="body" sz="quarter" idx="10" hasCustomPrompt="1"/>
          </p:nvPr>
        </p:nvSpPr>
        <p:spPr>
          <a:xfrm>
            <a:off x="650240"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Sub Header Goes Here</a:t>
            </a:r>
          </a:p>
        </p:txBody>
      </p:sp>
    </p:spTree>
    <p:extLst>
      <p:ext uri="{BB962C8B-B14F-4D97-AF65-F5344CB8AC3E}">
        <p14:creationId xmlns:p14="http://schemas.microsoft.com/office/powerpoint/2010/main" xmlns="" val="291393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1019984" y="9040147"/>
            <a:ext cx="645990" cy="519289"/>
          </a:xfrm>
          <a:prstGeom prst="rect">
            <a:avLst/>
          </a:prstGeom>
        </p:spPr>
        <p:txBody>
          <a:bodyPr vert="horz" lIns="91425" tIns="45713" rIns="91425" bIns="45713" rtlCol="0" anchor="ctr"/>
          <a:lstStyle>
            <a:lvl1pPr algn="r">
              <a:defRPr sz="1707">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665974" y="9040147"/>
            <a:ext cx="4118187" cy="519289"/>
          </a:xfrm>
          <a:prstGeom prst="rect">
            <a:avLst/>
          </a:prstGeom>
        </p:spPr>
        <p:txBody>
          <a:bodyPr vert="horz" lIns="91425" tIns="45713" rIns="91425" bIns="45713" rtlCol="0" anchor="ctr"/>
          <a:lstStyle>
            <a:lvl1pPr algn="l">
              <a:defRPr sz="1707" b="1">
                <a:solidFill>
                  <a:srgbClr val="030151"/>
                </a:solidFill>
              </a:defRPr>
            </a:lvl1pPr>
          </a:lstStyle>
          <a:p>
            <a:endParaRPr lang="en-US" dirty="0"/>
          </a:p>
        </p:txBody>
      </p:sp>
      <p:sp>
        <p:nvSpPr>
          <p:cNvPr id="13" name="Text Placeholder 12"/>
          <p:cNvSpPr>
            <a:spLocks noGrp="1"/>
          </p:cNvSpPr>
          <p:nvPr>
            <p:ph type="body" sz="quarter" idx="10" hasCustomPrompt="1"/>
          </p:nvPr>
        </p:nvSpPr>
        <p:spPr>
          <a:xfrm>
            <a:off x="1020516" y="1528914"/>
            <a:ext cx="11984284" cy="7531947"/>
          </a:xfrm>
        </p:spPr>
        <p:txBody>
          <a:bodyPr>
            <a:normAutofit/>
          </a:bodyPr>
          <a:lstStyle>
            <a:lvl1pPr marL="0" indent="0">
              <a:buNone/>
              <a:defRPr sz="2560" baseline="0"/>
            </a:lvl1pPr>
            <a:lvl2pPr>
              <a:defRPr sz="2560"/>
            </a:lvl2pPr>
            <a:lvl3pPr>
              <a:defRPr sz="2560"/>
            </a:lvl3pPr>
            <a:lvl4pPr>
              <a:defRPr sz="2560"/>
            </a:lvl4pPr>
            <a:lvl5pPr>
              <a:defRPr sz="2560"/>
            </a:lvl5pPr>
          </a:lstStyle>
          <a:p>
            <a:pPr lvl="0"/>
            <a:r>
              <a:rPr lang="en-US" dirty="0"/>
              <a:t>Information Goes Here</a:t>
            </a:r>
          </a:p>
        </p:txBody>
      </p:sp>
      <p:sp>
        <p:nvSpPr>
          <p:cNvPr id="8" name="Text Placeholder 13"/>
          <p:cNvSpPr>
            <a:spLocks noGrp="1"/>
          </p:cNvSpPr>
          <p:nvPr>
            <p:ph type="body" sz="quarter" idx="11" hasCustomPrompt="1"/>
          </p:nvPr>
        </p:nvSpPr>
        <p:spPr>
          <a:xfrm>
            <a:off x="1020515" y="404014"/>
            <a:ext cx="7096195" cy="636693"/>
          </a:xfrm>
        </p:spPr>
        <p:txBody>
          <a:bodyPr>
            <a:noAutofit/>
          </a:bodyPr>
          <a:lstStyle>
            <a:lvl1pPr marL="0" indent="0">
              <a:buNone/>
              <a:defRPr sz="3413" b="1"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Section Title Goes Here</a:t>
            </a:r>
          </a:p>
        </p:txBody>
      </p:sp>
    </p:spTree>
    <p:extLst>
      <p:ext uri="{BB962C8B-B14F-4D97-AF65-F5344CB8AC3E}">
        <p14:creationId xmlns:p14="http://schemas.microsoft.com/office/powerpoint/2010/main" xmlns="" val="222923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4" name="Text Placeholder 3"/>
          <p:cNvSpPr>
            <a:spLocks noGrp="1"/>
          </p:cNvSpPr>
          <p:nvPr>
            <p:ph type="body" sz="quarter" idx="10" hasCustomPrompt="1"/>
          </p:nvPr>
        </p:nvSpPr>
        <p:spPr>
          <a:xfrm>
            <a:off x="4886628" y="6523649"/>
            <a:ext cx="7118774" cy="2656475"/>
          </a:xfrm>
        </p:spPr>
        <p:txBody>
          <a:bodyPr>
            <a:noAutofit/>
          </a:bodyPr>
          <a:lstStyle>
            <a:lvl1pPr marL="0" indent="0" algn="r">
              <a:buNone/>
              <a:defRPr sz="1707" baseline="0">
                <a:solidFill>
                  <a:srgbClr val="FFFFFF"/>
                </a:solidFill>
              </a:defRPr>
            </a:lvl1pPr>
            <a:lvl2pPr marL="650130" indent="0">
              <a:buNone/>
              <a:defRPr sz="1422">
                <a:solidFill>
                  <a:srgbClr val="FFFFFF"/>
                </a:solidFill>
              </a:defRPr>
            </a:lvl2pPr>
            <a:lvl3pPr marL="1300259" indent="0">
              <a:buNone/>
              <a:defRPr sz="1422">
                <a:solidFill>
                  <a:srgbClr val="FFFFFF"/>
                </a:solidFill>
              </a:defRPr>
            </a:lvl3pPr>
            <a:lvl4pPr marL="1950391" indent="0">
              <a:buNone/>
              <a:defRPr sz="1422">
                <a:solidFill>
                  <a:srgbClr val="FFFFFF"/>
                </a:solidFill>
              </a:defRPr>
            </a:lvl4pPr>
            <a:lvl5pPr marL="2600520" indent="0">
              <a:buNone/>
              <a:defRPr sz="1422">
                <a:solidFill>
                  <a:srgbClr val="FFFFFF"/>
                </a:solidFill>
              </a:defRPr>
            </a:lvl5pPr>
          </a:lstStyle>
          <a:p>
            <a:pPr lvl="0"/>
            <a:r>
              <a:rPr lang="en-US" dirty="0"/>
              <a:t>Head Office 38 Ida Street, Menlo Park 8001</a:t>
            </a:r>
          </a:p>
          <a:p>
            <a:pPr lvl="0"/>
            <a:r>
              <a:rPr lang="en-US" dirty="0"/>
              <a:t>Private Bag X2003 </a:t>
            </a:r>
            <a:r>
              <a:rPr lang="en-US" dirty="0" err="1"/>
              <a:t>Menlyn</a:t>
            </a:r>
            <a:r>
              <a:rPr lang="en-US" dirty="0"/>
              <a:t> 0063 T +2712 429 5000 F +2712 429 5500</a:t>
            </a:r>
          </a:p>
          <a:p>
            <a:pPr lvl="0"/>
            <a:r>
              <a:rPr lang="en-US" dirty="0" err="1"/>
              <a:t>RAF_Road</a:t>
            </a:r>
            <a:endParaRPr lang="en-US" dirty="0"/>
          </a:p>
          <a:p>
            <a:pPr lvl="0"/>
            <a:r>
              <a:rPr lang="en-US" dirty="0" err="1"/>
              <a:t>RoadAccidentFund</a:t>
            </a:r>
            <a:r>
              <a:rPr lang="en-US" dirty="0"/>
              <a:t>/#</a:t>
            </a:r>
          </a:p>
          <a:p>
            <a:pPr lvl="0"/>
            <a:r>
              <a:rPr lang="en-US" dirty="0"/>
              <a:t>@RAF_SA</a:t>
            </a:r>
          </a:p>
          <a:p>
            <a:pPr lvl="0"/>
            <a:r>
              <a:rPr lang="en-US" dirty="0" err="1"/>
              <a:t>www.raf.co.za</a:t>
            </a:r>
            <a:endParaRPr lang="en-US" dirty="0"/>
          </a:p>
          <a:p>
            <a:pPr lvl="0"/>
            <a:endParaRPr lang="en-US" dirty="0"/>
          </a:p>
        </p:txBody>
      </p:sp>
      <p:pic>
        <p:nvPicPr>
          <p:cNvPr id="5" name="Picture 4" descr="FB_Icon.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12975" y="7139890"/>
            <a:ext cx="354340" cy="354340"/>
          </a:xfrm>
          <a:prstGeom prst="rect">
            <a:avLst/>
          </a:prstGeom>
        </p:spPr>
      </p:pic>
      <p:pic>
        <p:nvPicPr>
          <p:cNvPr id="6" name="Picture 5" descr="IG_Icon.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012972" y="7494229"/>
            <a:ext cx="354338" cy="354338"/>
          </a:xfrm>
          <a:prstGeom prst="rect">
            <a:avLst/>
          </a:prstGeom>
        </p:spPr>
      </p:pic>
      <p:pic>
        <p:nvPicPr>
          <p:cNvPr id="7" name="Picture 6" descr="twitter_Icon.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048570" y="7848572"/>
            <a:ext cx="318747" cy="318747"/>
          </a:xfrm>
          <a:prstGeom prst="rect">
            <a:avLst/>
          </a:prstGeom>
        </p:spPr>
      </p:pic>
    </p:spTree>
    <p:extLst>
      <p:ext uri="{BB962C8B-B14F-4D97-AF65-F5344CB8AC3E}">
        <p14:creationId xmlns:p14="http://schemas.microsoft.com/office/powerpoint/2010/main" xmlns="" val="32388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9" y="762"/>
            <a:ext cx="13003783" cy="9752838"/>
          </a:xfrm>
          <a:prstGeom prst="rect">
            <a:avLst/>
          </a:prstGeom>
        </p:spPr>
      </p:pic>
      <p:pic>
        <p:nvPicPr>
          <p:cNvPr id="8" name="Picture 7" descr="RAF_logo.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431575" y="6164481"/>
            <a:ext cx="2922984" cy="2922984"/>
          </a:xfrm>
          <a:prstGeom prst="rect">
            <a:avLst/>
          </a:prstGeom>
        </p:spPr>
      </p:pic>
      <p:sp>
        <p:nvSpPr>
          <p:cNvPr id="12" name="Title Placeholder 1"/>
          <p:cNvSpPr>
            <a:spLocks noGrp="1"/>
          </p:cNvSpPr>
          <p:nvPr>
            <p:ph type="title" hasCustomPrompt="1"/>
          </p:nvPr>
        </p:nvSpPr>
        <p:spPr>
          <a:xfrm>
            <a:off x="552491" y="390596"/>
            <a:ext cx="11704320" cy="1625600"/>
          </a:xfrm>
          <a:prstGeom prst="rect">
            <a:avLst/>
          </a:prstGeom>
        </p:spPr>
        <p:txBody>
          <a:bodyPr vert="horz" lIns="91425" tIns="45713" rIns="91425" bIns="45713" rtlCol="0" anchor="ctr">
            <a:normAutofit/>
          </a:bodyPr>
          <a:lstStyle>
            <a:lvl1pPr algn="l">
              <a:defRPr sz="6258">
                <a:solidFill>
                  <a:srgbClr val="009B4E"/>
                </a:solidFill>
              </a:defRPr>
            </a:lvl1pPr>
          </a:lstStyle>
          <a:p>
            <a:r>
              <a:rPr lang="en-US" sz="7680" b="1" dirty="0">
                <a:solidFill>
                  <a:srgbClr val="119B38"/>
                </a:solidFill>
              </a:rPr>
              <a:t>Presentation</a:t>
            </a:r>
            <a:r>
              <a:rPr lang="en-US" sz="7680" b="1" baseline="0" dirty="0">
                <a:solidFill>
                  <a:srgbClr val="119B38"/>
                </a:solidFill>
              </a:rPr>
              <a:t> Name</a:t>
            </a:r>
            <a:endParaRPr lang="en-US" sz="7680" b="1" dirty="0">
              <a:solidFill>
                <a:srgbClr val="119B38"/>
              </a:solidFill>
            </a:endParaRPr>
          </a:p>
        </p:txBody>
      </p:sp>
      <p:sp>
        <p:nvSpPr>
          <p:cNvPr id="14" name="Text Placeholder 13"/>
          <p:cNvSpPr>
            <a:spLocks noGrp="1"/>
          </p:cNvSpPr>
          <p:nvPr>
            <p:ph type="body" sz="quarter" idx="10" hasCustomPrompt="1"/>
          </p:nvPr>
        </p:nvSpPr>
        <p:spPr>
          <a:xfrm>
            <a:off x="553156"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Date Goes Here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36977" y="6318081"/>
            <a:ext cx="3549979" cy="2769384"/>
          </a:xfrm>
          <a:prstGeom prst="rect">
            <a:avLst/>
          </a:prstGeom>
        </p:spPr>
      </p:pic>
    </p:spTree>
    <p:extLst>
      <p:ext uri="{BB962C8B-B14F-4D97-AF65-F5344CB8AC3E}">
        <p14:creationId xmlns:p14="http://schemas.microsoft.com/office/powerpoint/2010/main" xmlns="" val="319791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9" y="762"/>
            <a:ext cx="13003783" cy="9752838"/>
          </a:xfrm>
          <a:prstGeom prst="rect">
            <a:avLst/>
          </a:prstGeom>
        </p:spPr>
      </p:pic>
      <p:sp>
        <p:nvSpPr>
          <p:cNvPr id="12" name="Title Placeholder 1"/>
          <p:cNvSpPr>
            <a:spLocks noGrp="1"/>
          </p:cNvSpPr>
          <p:nvPr>
            <p:ph type="title" hasCustomPrompt="1"/>
          </p:nvPr>
        </p:nvSpPr>
        <p:spPr>
          <a:xfrm>
            <a:off x="650240" y="390596"/>
            <a:ext cx="11704320" cy="1625600"/>
          </a:xfrm>
          <a:prstGeom prst="rect">
            <a:avLst/>
          </a:prstGeom>
        </p:spPr>
        <p:txBody>
          <a:bodyPr vert="horz" lIns="91425" tIns="45713" rIns="91425" bIns="45713" rtlCol="0" anchor="ctr">
            <a:normAutofit/>
          </a:bodyPr>
          <a:lstStyle>
            <a:lvl1pPr algn="l">
              <a:defRPr b="1">
                <a:solidFill>
                  <a:srgbClr val="030151"/>
                </a:solidFill>
              </a:defRPr>
            </a:lvl1pPr>
          </a:lstStyle>
          <a:p>
            <a:r>
              <a:rPr lang="en-US" dirty="0"/>
              <a:t>Divider Slide Title</a:t>
            </a:r>
          </a:p>
        </p:txBody>
      </p:sp>
      <p:sp>
        <p:nvSpPr>
          <p:cNvPr id="13" name="Text Placeholder 13"/>
          <p:cNvSpPr>
            <a:spLocks noGrp="1"/>
          </p:cNvSpPr>
          <p:nvPr>
            <p:ph type="body" sz="quarter" idx="10" hasCustomPrompt="1"/>
          </p:nvPr>
        </p:nvSpPr>
        <p:spPr>
          <a:xfrm>
            <a:off x="650240" y="2316485"/>
            <a:ext cx="7096195" cy="636693"/>
          </a:xfrm>
        </p:spPr>
        <p:txBody>
          <a:bodyPr>
            <a:noAutofit/>
          </a:bodyPr>
          <a:lstStyle>
            <a:lvl1pPr marL="0" indent="0">
              <a:buNone/>
              <a:defRPr sz="2560"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Sub Header Goes Here</a:t>
            </a:r>
          </a:p>
        </p:txBody>
      </p:sp>
    </p:spTree>
    <p:extLst>
      <p:ext uri="{BB962C8B-B14F-4D97-AF65-F5344CB8AC3E}">
        <p14:creationId xmlns:p14="http://schemas.microsoft.com/office/powerpoint/2010/main" xmlns="" val="76286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1019984" y="9040147"/>
            <a:ext cx="645990" cy="519289"/>
          </a:xfrm>
          <a:prstGeom prst="rect">
            <a:avLst/>
          </a:prstGeom>
        </p:spPr>
        <p:txBody>
          <a:bodyPr vert="horz" lIns="91425" tIns="45713" rIns="91425" bIns="45713" rtlCol="0" anchor="ctr"/>
          <a:lstStyle>
            <a:lvl1pPr algn="r">
              <a:defRPr sz="1707">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665974" y="9040147"/>
            <a:ext cx="4118187" cy="519289"/>
          </a:xfrm>
          <a:prstGeom prst="rect">
            <a:avLst/>
          </a:prstGeom>
        </p:spPr>
        <p:txBody>
          <a:bodyPr vert="horz" lIns="91425" tIns="45713" rIns="91425" bIns="45713" rtlCol="0" anchor="ctr"/>
          <a:lstStyle>
            <a:lvl1pPr algn="l">
              <a:defRPr sz="1707" b="1">
                <a:solidFill>
                  <a:srgbClr val="030151"/>
                </a:solidFill>
              </a:defRPr>
            </a:lvl1pPr>
          </a:lstStyle>
          <a:p>
            <a:endParaRPr lang="en-US" dirty="0"/>
          </a:p>
        </p:txBody>
      </p:sp>
      <p:sp>
        <p:nvSpPr>
          <p:cNvPr id="13" name="Text Placeholder 12"/>
          <p:cNvSpPr>
            <a:spLocks noGrp="1"/>
          </p:cNvSpPr>
          <p:nvPr>
            <p:ph type="body" sz="quarter" idx="10" hasCustomPrompt="1"/>
          </p:nvPr>
        </p:nvSpPr>
        <p:spPr>
          <a:xfrm>
            <a:off x="1020516" y="1528914"/>
            <a:ext cx="11984284" cy="7531947"/>
          </a:xfrm>
        </p:spPr>
        <p:txBody>
          <a:bodyPr>
            <a:normAutofit/>
          </a:bodyPr>
          <a:lstStyle>
            <a:lvl1pPr marL="0" indent="0">
              <a:buNone/>
              <a:defRPr sz="2560" baseline="0"/>
            </a:lvl1pPr>
            <a:lvl2pPr>
              <a:defRPr sz="2560"/>
            </a:lvl2pPr>
            <a:lvl3pPr>
              <a:defRPr sz="2560"/>
            </a:lvl3pPr>
            <a:lvl4pPr>
              <a:defRPr sz="2560"/>
            </a:lvl4pPr>
            <a:lvl5pPr>
              <a:defRPr sz="2560"/>
            </a:lvl5pPr>
          </a:lstStyle>
          <a:p>
            <a:pPr lvl="0"/>
            <a:r>
              <a:rPr lang="en-US" dirty="0"/>
              <a:t>Information Goes Here</a:t>
            </a:r>
          </a:p>
        </p:txBody>
      </p:sp>
      <p:sp>
        <p:nvSpPr>
          <p:cNvPr id="8" name="Text Placeholder 13"/>
          <p:cNvSpPr>
            <a:spLocks noGrp="1"/>
          </p:cNvSpPr>
          <p:nvPr>
            <p:ph type="body" sz="quarter" idx="11" hasCustomPrompt="1"/>
          </p:nvPr>
        </p:nvSpPr>
        <p:spPr>
          <a:xfrm>
            <a:off x="1020515" y="404014"/>
            <a:ext cx="7096195" cy="636693"/>
          </a:xfrm>
        </p:spPr>
        <p:txBody>
          <a:bodyPr>
            <a:noAutofit/>
          </a:bodyPr>
          <a:lstStyle>
            <a:lvl1pPr marL="0" indent="0">
              <a:buNone/>
              <a:defRPr sz="3413" b="1" baseline="0">
                <a:solidFill>
                  <a:schemeClr val="bg2"/>
                </a:solidFill>
              </a:defRPr>
            </a:lvl1pPr>
            <a:lvl2pPr>
              <a:defRPr sz="2560">
                <a:solidFill>
                  <a:schemeClr val="bg1"/>
                </a:solidFill>
              </a:defRPr>
            </a:lvl2pPr>
            <a:lvl3pPr>
              <a:defRPr sz="2560">
                <a:solidFill>
                  <a:schemeClr val="bg1"/>
                </a:solidFill>
              </a:defRPr>
            </a:lvl3pPr>
            <a:lvl4pPr>
              <a:defRPr sz="2560">
                <a:solidFill>
                  <a:schemeClr val="bg1"/>
                </a:solidFill>
              </a:defRPr>
            </a:lvl4pPr>
            <a:lvl5pPr>
              <a:defRPr sz="2560">
                <a:solidFill>
                  <a:schemeClr val="bg1"/>
                </a:solidFill>
              </a:defRPr>
            </a:lvl5pPr>
          </a:lstStyle>
          <a:p>
            <a:pPr lvl="0"/>
            <a:r>
              <a:rPr lang="en-US" dirty="0"/>
              <a:t>Section Title Goes Here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73760" y="216037"/>
            <a:ext cx="1187840" cy="926649"/>
          </a:xfrm>
          <a:prstGeom prst="rect">
            <a:avLst/>
          </a:prstGeom>
        </p:spPr>
      </p:pic>
    </p:spTree>
    <p:extLst>
      <p:ext uri="{BB962C8B-B14F-4D97-AF65-F5344CB8AC3E}">
        <p14:creationId xmlns:p14="http://schemas.microsoft.com/office/powerpoint/2010/main" xmlns="" val="229422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9" y="762"/>
            <a:ext cx="13003783" cy="9752838"/>
          </a:xfrm>
          <a:prstGeom prst="rect">
            <a:avLst/>
          </a:prstGeom>
        </p:spPr>
      </p:pic>
      <p:sp>
        <p:nvSpPr>
          <p:cNvPr id="4" name="Text Placeholder 3"/>
          <p:cNvSpPr>
            <a:spLocks noGrp="1"/>
          </p:cNvSpPr>
          <p:nvPr>
            <p:ph type="body" sz="quarter" idx="10" hasCustomPrompt="1"/>
          </p:nvPr>
        </p:nvSpPr>
        <p:spPr>
          <a:xfrm>
            <a:off x="4886628" y="6523649"/>
            <a:ext cx="7118774" cy="2656475"/>
          </a:xfrm>
        </p:spPr>
        <p:txBody>
          <a:bodyPr>
            <a:noAutofit/>
          </a:bodyPr>
          <a:lstStyle>
            <a:lvl1pPr marL="0" indent="0" algn="r">
              <a:buNone/>
              <a:defRPr sz="1707" baseline="0">
                <a:solidFill>
                  <a:srgbClr val="FFFFFF"/>
                </a:solidFill>
              </a:defRPr>
            </a:lvl1pPr>
            <a:lvl2pPr marL="650130" indent="0">
              <a:buNone/>
              <a:defRPr sz="1422">
                <a:solidFill>
                  <a:srgbClr val="FFFFFF"/>
                </a:solidFill>
              </a:defRPr>
            </a:lvl2pPr>
            <a:lvl3pPr marL="1300259" indent="0">
              <a:buNone/>
              <a:defRPr sz="1422">
                <a:solidFill>
                  <a:srgbClr val="FFFFFF"/>
                </a:solidFill>
              </a:defRPr>
            </a:lvl3pPr>
            <a:lvl4pPr marL="1950391" indent="0">
              <a:buNone/>
              <a:defRPr sz="1422">
                <a:solidFill>
                  <a:srgbClr val="FFFFFF"/>
                </a:solidFill>
              </a:defRPr>
            </a:lvl4pPr>
            <a:lvl5pPr marL="2600520" indent="0">
              <a:buNone/>
              <a:defRPr sz="1422">
                <a:solidFill>
                  <a:srgbClr val="FFFFFF"/>
                </a:solidFill>
              </a:defRPr>
            </a:lvl5pPr>
          </a:lstStyle>
          <a:p>
            <a:pPr lvl="0"/>
            <a:r>
              <a:rPr lang="en-US" dirty="0"/>
              <a:t>Head Office 38 Ida Street, Menlo Park 8001</a:t>
            </a:r>
          </a:p>
          <a:p>
            <a:pPr lvl="0"/>
            <a:r>
              <a:rPr lang="en-US" dirty="0"/>
              <a:t>Private Bag X2003 </a:t>
            </a:r>
            <a:r>
              <a:rPr lang="en-US" dirty="0" err="1"/>
              <a:t>Menlyn</a:t>
            </a:r>
            <a:r>
              <a:rPr lang="en-US" dirty="0"/>
              <a:t> 0063 T +2712 429 5000 F +2712 429 5500</a:t>
            </a:r>
          </a:p>
          <a:p>
            <a:pPr lvl="0"/>
            <a:r>
              <a:rPr lang="en-US" dirty="0" err="1"/>
              <a:t>RAF_Road</a:t>
            </a:r>
            <a:endParaRPr lang="en-US" dirty="0"/>
          </a:p>
          <a:p>
            <a:pPr lvl="0"/>
            <a:r>
              <a:rPr lang="en-US" dirty="0" err="1"/>
              <a:t>RoadAccidentFund</a:t>
            </a:r>
            <a:r>
              <a:rPr lang="en-US" dirty="0"/>
              <a:t>/#</a:t>
            </a:r>
          </a:p>
          <a:p>
            <a:pPr lvl="0"/>
            <a:r>
              <a:rPr lang="en-US" dirty="0"/>
              <a:t>@RAF_SA</a:t>
            </a:r>
          </a:p>
          <a:p>
            <a:pPr lvl="0"/>
            <a:r>
              <a:rPr lang="en-US" dirty="0" err="1"/>
              <a:t>www.raf.co.za</a:t>
            </a:r>
            <a:endParaRPr lang="en-US" dirty="0"/>
          </a:p>
          <a:p>
            <a:pPr lvl="0"/>
            <a:endParaRPr lang="en-US" dirty="0"/>
          </a:p>
        </p:txBody>
      </p:sp>
      <p:pic>
        <p:nvPicPr>
          <p:cNvPr id="5" name="Picture 4" descr="FB_Icon.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2012975" y="7139890"/>
            <a:ext cx="354340" cy="354340"/>
          </a:xfrm>
          <a:prstGeom prst="rect">
            <a:avLst/>
          </a:prstGeom>
        </p:spPr>
      </p:pic>
      <p:pic>
        <p:nvPicPr>
          <p:cNvPr id="6" name="Picture 5" descr="IG_Icon.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2012972" y="7494229"/>
            <a:ext cx="354338" cy="354338"/>
          </a:xfrm>
          <a:prstGeom prst="rect">
            <a:avLst/>
          </a:prstGeom>
        </p:spPr>
      </p:pic>
      <p:pic>
        <p:nvPicPr>
          <p:cNvPr id="7" name="Picture 6" descr="twitter_Icon.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2048570" y="7848572"/>
            <a:ext cx="318747" cy="318747"/>
          </a:xfrm>
          <a:prstGeom prst="rect">
            <a:avLst/>
          </a:prstGeom>
        </p:spPr>
      </p:pic>
    </p:spTree>
    <p:extLst>
      <p:ext uri="{BB962C8B-B14F-4D97-AF65-F5344CB8AC3E}">
        <p14:creationId xmlns:p14="http://schemas.microsoft.com/office/powerpoint/2010/main" xmlns="" val="140173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nformation Slide">
    <p:spTree>
      <p:nvGrpSpPr>
        <p:cNvPr id="1" name=""/>
        <p:cNvGrpSpPr/>
        <p:nvPr/>
      </p:nvGrpSpPr>
      <p:grpSpPr>
        <a:xfrm>
          <a:off x="0" y="0"/>
          <a:ext cx="0" cy="0"/>
          <a:chOff x="0" y="0"/>
          <a:chExt cx="0" cy="0"/>
        </a:xfrm>
      </p:grpSpPr>
      <p:pic>
        <p:nvPicPr>
          <p:cNvPr id="7" name="Picture 6" descr="0000 RAF_PPT TEMPLATE_backgrounds_201608053.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62"/>
            <a:ext cx="13004800" cy="9752838"/>
          </a:xfrm>
          <a:prstGeom prst="rect">
            <a:avLst/>
          </a:prstGeom>
        </p:spPr>
      </p:pic>
      <p:sp>
        <p:nvSpPr>
          <p:cNvPr id="10" name="Slide Number Placeholder 5"/>
          <p:cNvSpPr>
            <a:spLocks noGrp="1"/>
          </p:cNvSpPr>
          <p:nvPr>
            <p:ph type="sldNum" sz="quarter" idx="4"/>
          </p:nvPr>
        </p:nvSpPr>
        <p:spPr>
          <a:xfrm>
            <a:off x="1019984" y="9040147"/>
            <a:ext cx="645990" cy="519289"/>
          </a:xfrm>
          <a:prstGeom prst="rect">
            <a:avLst/>
          </a:prstGeom>
        </p:spPr>
        <p:txBody>
          <a:bodyPr vert="horz" lIns="130025" tIns="65013" rIns="130025" bIns="65013" rtlCol="0" anchor="ctr"/>
          <a:lstStyle>
            <a:lvl1pPr algn="r">
              <a:defRPr sz="1700">
                <a:solidFill>
                  <a:srgbClr val="009B4E"/>
                </a:solidFill>
                <a:latin typeface="Arial"/>
                <a:cs typeface="Arial"/>
              </a:defRPr>
            </a:lvl1pPr>
          </a:lstStyle>
          <a:p>
            <a:fld id="{266C20D6-C585-CC43-AFF9-E5C2638A4639}" type="slidenum">
              <a:rPr lang="en-US" smtClean="0"/>
              <a:pPr/>
              <a:t>‹#›</a:t>
            </a:fld>
            <a:endParaRPr lang="en-US" dirty="0"/>
          </a:p>
        </p:txBody>
      </p:sp>
      <p:sp>
        <p:nvSpPr>
          <p:cNvPr id="11" name="Footer Placeholder 4"/>
          <p:cNvSpPr>
            <a:spLocks noGrp="1"/>
          </p:cNvSpPr>
          <p:nvPr>
            <p:ph type="ftr" sz="quarter" idx="3"/>
          </p:nvPr>
        </p:nvSpPr>
        <p:spPr>
          <a:xfrm>
            <a:off x="1665974" y="9040147"/>
            <a:ext cx="4118187" cy="519289"/>
          </a:xfrm>
          <a:prstGeom prst="rect">
            <a:avLst/>
          </a:prstGeom>
        </p:spPr>
        <p:txBody>
          <a:bodyPr vert="horz" lIns="130025" tIns="65013" rIns="130025" bIns="65013" rtlCol="0" anchor="ctr"/>
          <a:lstStyle>
            <a:lvl1pPr algn="l">
              <a:defRPr sz="1700" b="1">
                <a:solidFill>
                  <a:srgbClr val="030151"/>
                </a:solidFill>
              </a:defRPr>
            </a:lvl1pPr>
          </a:lstStyle>
          <a:p>
            <a:endParaRPr lang="en-US" dirty="0"/>
          </a:p>
        </p:txBody>
      </p:sp>
      <p:sp>
        <p:nvSpPr>
          <p:cNvPr id="13" name="Text Placeholder 12"/>
          <p:cNvSpPr>
            <a:spLocks noGrp="1"/>
          </p:cNvSpPr>
          <p:nvPr>
            <p:ph type="body" sz="quarter" idx="10" hasCustomPrompt="1"/>
          </p:nvPr>
        </p:nvSpPr>
        <p:spPr>
          <a:xfrm>
            <a:off x="1020516" y="1528914"/>
            <a:ext cx="11984284" cy="7531947"/>
          </a:xfrm>
          <a:prstGeom prst="rect">
            <a:avLst/>
          </a:prstGeom>
        </p:spPr>
        <p:txBody>
          <a:bodyPr lIns="130046" tIns="65023" rIns="130046" bIns="65023">
            <a:normAutofit/>
          </a:bodyPr>
          <a:lstStyle>
            <a:lvl1pPr marL="0" indent="0">
              <a:buNone/>
              <a:defRPr sz="2600" baseline="0"/>
            </a:lvl1pPr>
            <a:lvl2pPr>
              <a:defRPr sz="2600"/>
            </a:lvl2pPr>
            <a:lvl3pPr>
              <a:defRPr sz="2600"/>
            </a:lvl3pPr>
            <a:lvl4pPr>
              <a:defRPr sz="2600"/>
            </a:lvl4pPr>
            <a:lvl5pPr>
              <a:defRPr sz="2600"/>
            </a:lvl5pPr>
          </a:lstStyle>
          <a:p>
            <a:pPr lvl="0"/>
            <a:r>
              <a:rPr lang="en-US" dirty="0"/>
              <a:t>Information Goes Here</a:t>
            </a:r>
          </a:p>
        </p:txBody>
      </p:sp>
      <p:sp>
        <p:nvSpPr>
          <p:cNvPr id="8" name="Text Placeholder 13"/>
          <p:cNvSpPr>
            <a:spLocks noGrp="1"/>
          </p:cNvSpPr>
          <p:nvPr>
            <p:ph type="body" sz="quarter" idx="11" hasCustomPrompt="1"/>
          </p:nvPr>
        </p:nvSpPr>
        <p:spPr>
          <a:xfrm>
            <a:off x="1020515" y="404014"/>
            <a:ext cx="7096195" cy="636693"/>
          </a:xfrm>
          <a:prstGeom prst="rect">
            <a:avLst/>
          </a:prstGeom>
        </p:spPr>
        <p:txBody>
          <a:bodyPr lIns="130046" tIns="65023" rIns="130046" bIns="65023">
            <a:noAutofit/>
          </a:bodyPr>
          <a:lstStyle>
            <a:lvl1pPr marL="0" indent="0">
              <a:buNone/>
              <a:defRPr sz="3400" b="1" baseline="0">
                <a:solidFill>
                  <a:schemeClr val="bg2"/>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stStyle>
          <a:p>
            <a:pPr lvl="0"/>
            <a:r>
              <a:rPr lang="en-US" dirty="0"/>
              <a:t>Section Title Goes Here</a:t>
            </a:r>
          </a:p>
        </p:txBody>
      </p:sp>
    </p:spTree>
    <p:extLst>
      <p:ext uri="{BB962C8B-B14F-4D97-AF65-F5344CB8AC3E}">
        <p14:creationId xmlns:p14="http://schemas.microsoft.com/office/powerpoint/2010/main" xmlns="" val="35237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25" tIns="45713" rIns="91425" bIns="457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2275845"/>
            <a:ext cx="11704320" cy="6436925"/>
          </a:xfrm>
          <a:prstGeom prst="rect">
            <a:avLst/>
          </a:prstGeom>
        </p:spPr>
        <p:txBody>
          <a:bodyPr vert="horz" lIns="91425" tIns="45713" rIns="91425" bIns="4571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240" y="9040147"/>
            <a:ext cx="3034453" cy="519289"/>
          </a:xfrm>
          <a:prstGeom prst="rect">
            <a:avLst/>
          </a:prstGeom>
        </p:spPr>
        <p:txBody>
          <a:bodyPr vert="horz" lIns="91425" tIns="45713" rIns="91425" bIns="45713" rtlCol="0" anchor="ctr"/>
          <a:lstStyle>
            <a:lvl1pPr algn="l">
              <a:defRPr sz="170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443308" y="9040147"/>
            <a:ext cx="4118187" cy="519289"/>
          </a:xfrm>
          <a:prstGeom prst="rect">
            <a:avLst/>
          </a:prstGeom>
        </p:spPr>
        <p:txBody>
          <a:bodyPr vert="horz" lIns="91425" tIns="45713" rIns="91425" bIns="45713" rtlCol="0" anchor="ctr"/>
          <a:lstStyle>
            <a:lvl1pPr algn="ctr">
              <a:defRPr sz="170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107" y="9040147"/>
            <a:ext cx="3034453" cy="519289"/>
          </a:xfrm>
          <a:prstGeom prst="rect">
            <a:avLst/>
          </a:prstGeom>
        </p:spPr>
        <p:txBody>
          <a:bodyPr vert="horz" lIns="91425" tIns="45713" rIns="91425" bIns="45713" rtlCol="0" anchor="ctr"/>
          <a:lstStyle>
            <a:lvl1pPr algn="r">
              <a:defRPr sz="1707">
                <a:solidFill>
                  <a:schemeClr val="tx1">
                    <a:tint val="75000"/>
                  </a:schemeClr>
                </a:solidFill>
              </a:defRPr>
            </a:lvl1pPr>
          </a:lstStyle>
          <a:p>
            <a:fld id="{266C20D6-C585-CC43-AFF9-E5C2638A4639}" type="slidenum">
              <a:rPr lang="en-US" smtClean="0"/>
              <a:pPr/>
              <a:t>‹#›</a:t>
            </a:fld>
            <a:endParaRPr lang="en-US" dirty="0"/>
          </a:p>
        </p:txBody>
      </p:sp>
    </p:spTree>
    <p:extLst>
      <p:ext uri="{BB962C8B-B14F-4D97-AF65-F5344CB8AC3E}">
        <p14:creationId xmlns:p14="http://schemas.microsoft.com/office/powerpoint/2010/main" xmlns="" val="45599004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19" r:id="rId5"/>
    <p:sldLayoutId id="2147483720" r:id="rId6"/>
    <p:sldLayoutId id="2147483721" r:id="rId7"/>
    <p:sldLayoutId id="2147483722" r:id="rId8"/>
    <p:sldLayoutId id="2147483680" r:id="rId9"/>
  </p:sldLayoutIdLst>
  <p:hf hdr="0" ftr="0" dt="0"/>
  <p:txStyles>
    <p:titleStyle>
      <a:lvl1pPr algn="ctr" defTabSz="650130" rtl="0" eaLnBrk="1" latinLnBrk="0" hangingPunct="1">
        <a:spcBef>
          <a:spcPct val="0"/>
        </a:spcBef>
        <a:buNone/>
        <a:defRPr sz="6258" kern="1200">
          <a:solidFill>
            <a:schemeClr val="tx1"/>
          </a:solidFill>
          <a:latin typeface="Arial"/>
          <a:ea typeface="+mj-ea"/>
          <a:cs typeface="Arial"/>
        </a:defRPr>
      </a:lvl1pPr>
    </p:titleStyle>
    <p:bodyStyle>
      <a:lvl1pPr marL="487598" indent="-487598" algn="l" defTabSz="650130" rtl="0" eaLnBrk="1" latinLnBrk="0" hangingPunct="1">
        <a:spcBef>
          <a:spcPct val="20000"/>
        </a:spcBef>
        <a:buFont typeface="Arial"/>
        <a:buChar char="•"/>
        <a:defRPr sz="4551" kern="1200">
          <a:solidFill>
            <a:schemeClr val="tx1"/>
          </a:solidFill>
          <a:latin typeface="Arial"/>
          <a:ea typeface="+mn-ea"/>
          <a:cs typeface="Arial"/>
        </a:defRPr>
      </a:lvl1pPr>
      <a:lvl2pPr marL="1056461" indent="-406332" algn="l" defTabSz="650130" rtl="0" eaLnBrk="1" latinLnBrk="0" hangingPunct="1">
        <a:spcBef>
          <a:spcPct val="20000"/>
        </a:spcBef>
        <a:buFont typeface="Arial"/>
        <a:buChar char="–"/>
        <a:defRPr sz="3982" kern="1200">
          <a:solidFill>
            <a:schemeClr val="tx1"/>
          </a:solidFill>
          <a:latin typeface="Arial"/>
          <a:ea typeface="+mn-ea"/>
          <a:cs typeface="Arial"/>
        </a:defRPr>
      </a:lvl2pPr>
      <a:lvl3pPr marL="1625324" indent="-325064" algn="l" defTabSz="650130" rtl="0" eaLnBrk="1" latinLnBrk="0" hangingPunct="1">
        <a:spcBef>
          <a:spcPct val="20000"/>
        </a:spcBef>
        <a:buFont typeface="Arial"/>
        <a:buChar char="•"/>
        <a:defRPr sz="3413" kern="1200">
          <a:solidFill>
            <a:schemeClr val="tx1"/>
          </a:solidFill>
          <a:latin typeface="Arial"/>
          <a:ea typeface="+mn-ea"/>
          <a:cs typeface="Arial"/>
        </a:defRPr>
      </a:lvl3pPr>
      <a:lvl4pPr marL="2275455" indent="-325064" algn="l" defTabSz="650130" rtl="0" eaLnBrk="1" latinLnBrk="0" hangingPunct="1">
        <a:spcBef>
          <a:spcPct val="20000"/>
        </a:spcBef>
        <a:buFont typeface="Arial"/>
        <a:buChar char="–"/>
        <a:defRPr sz="2844" kern="1200">
          <a:solidFill>
            <a:schemeClr val="tx1"/>
          </a:solidFill>
          <a:latin typeface="Arial"/>
          <a:ea typeface="+mn-ea"/>
          <a:cs typeface="Arial"/>
        </a:defRPr>
      </a:lvl4pPr>
      <a:lvl5pPr marL="2925586" indent="-325064" algn="l" defTabSz="650130" rtl="0" eaLnBrk="1" latinLnBrk="0" hangingPunct="1">
        <a:spcBef>
          <a:spcPct val="20000"/>
        </a:spcBef>
        <a:buFont typeface="Arial"/>
        <a:buChar char="»"/>
        <a:defRPr sz="2844" kern="1200">
          <a:solidFill>
            <a:schemeClr val="tx1"/>
          </a:solidFill>
          <a:latin typeface="Arial"/>
          <a:ea typeface="+mn-ea"/>
          <a:cs typeface="Arial"/>
        </a:defRPr>
      </a:lvl5pPr>
      <a:lvl6pPr marL="3575717" indent="-325064" algn="l" defTabSz="650130" rtl="0" eaLnBrk="1" latinLnBrk="0" hangingPunct="1">
        <a:spcBef>
          <a:spcPct val="20000"/>
        </a:spcBef>
        <a:buFont typeface="Arial"/>
        <a:buChar char="•"/>
        <a:defRPr sz="2844" kern="1200">
          <a:solidFill>
            <a:schemeClr val="tx1"/>
          </a:solidFill>
          <a:latin typeface="+mn-lt"/>
          <a:ea typeface="+mn-ea"/>
          <a:cs typeface="+mn-cs"/>
        </a:defRPr>
      </a:lvl6pPr>
      <a:lvl7pPr marL="4225845" indent="-325064" algn="l" defTabSz="650130" rtl="0" eaLnBrk="1" latinLnBrk="0" hangingPunct="1">
        <a:spcBef>
          <a:spcPct val="20000"/>
        </a:spcBef>
        <a:buFont typeface="Arial"/>
        <a:buChar char="•"/>
        <a:defRPr sz="2844" kern="1200">
          <a:solidFill>
            <a:schemeClr val="tx1"/>
          </a:solidFill>
          <a:latin typeface="+mn-lt"/>
          <a:ea typeface="+mn-ea"/>
          <a:cs typeface="+mn-cs"/>
        </a:defRPr>
      </a:lvl7pPr>
      <a:lvl8pPr marL="4875977" indent="-325064" algn="l" defTabSz="650130" rtl="0" eaLnBrk="1" latinLnBrk="0" hangingPunct="1">
        <a:spcBef>
          <a:spcPct val="20000"/>
        </a:spcBef>
        <a:buFont typeface="Arial"/>
        <a:buChar char="•"/>
        <a:defRPr sz="2844" kern="1200">
          <a:solidFill>
            <a:schemeClr val="tx1"/>
          </a:solidFill>
          <a:latin typeface="+mn-lt"/>
          <a:ea typeface="+mn-ea"/>
          <a:cs typeface="+mn-cs"/>
        </a:defRPr>
      </a:lvl8pPr>
      <a:lvl9pPr marL="5526105" indent="-325064" algn="l" defTabSz="6501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130" rtl="0" eaLnBrk="1" latinLnBrk="0" hangingPunct="1">
        <a:defRPr sz="2560" kern="1200">
          <a:solidFill>
            <a:schemeClr val="tx1"/>
          </a:solidFill>
          <a:latin typeface="+mn-lt"/>
          <a:ea typeface="+mn-ea"/>
          <a:cs typeface="+mn-cs"/>
        </a:defRPr>
      </a:lvl1pPr>
      <a:lvl2pPr marL="650130" algn="l" defTabSz="650130" rtl="0" eaLnBrk="1" latinLnBrk="0" hangingPunct="1">
        <a:defRPr sz="2560" kern="1200">
          <a:solidFill>
            <a:schemeClr val="tx1"/>
          </a:solidFill>
          <a:latin typeface="+mn-lt"/>
          <a:ea typeface="+mn-ea"/>
          <a:cs typeface="+mn-cs"/>
        </a:defRPr>
      </a:lvl2pPr>
      <a:lvl3pPr marL="1300259" algn="l" defTabSz="650130" rtl="0" eaLnBrk="1" latinLnBrk="0" hangingPunct="1">
        <a:defRPr sz="2560" kern="1200">
          <a:solidFill>
            <a:schemeClr val="tx1"/>
          </a:solidFill>
          <a:latin typeface="+mn-lt"/>
          <a:ea typeface="+mn-ea"/>
          <a:cs typeface="+mn-cs"/>
        </a:defRPr>
      </a:lvl3pPr>
      <a:lvl4pPr marL="1950391" algn="l" defTabSz="650130" rtl="0" eaLnBrk="1" latinLnBrk="0" hangingPunct="1">
        <a:defRPr sz="2560" kern="1200">
          <a:solidFill>
            <a:schemeClr val="tx1"/>
          </a:solidFill>
          <a:latin typeface="+mn-lt"/>
          <a:ea typeface="+mn-ea"/>
          <a:cs typeface="+mn-cs"/>
        </a:defRPr>
      </a:lvl4pPr>
      <a:lvl5pPr marL="2600520" algn="l" defTabSz="650130" rtl="0" eaLnBrk="1" latinLnBrk="0" hangingPunct="1">
        <a:defRPr sz="2560" kern="1200">
          <a:solidFill>
            <a:schemeClr val="tx1"/>
          </a:solidFill>
          <a:latin typeface="+mn-lt"/>
          <a:ea typeface="+mn-ea"/>
          <a:cs typeface="+mn-cs"/>
        </a:defRPr>
      </a:lvl5pPr>
      <a:lvl6pPr marL="3250650" algn="l" defTabSz="650130" rtl="0" eaLnBrk="1" latinLnBrk="0" hangingPunct="1">
        <a:defRPr sz="2560" kern="1200">
          <a:solidFill>
            <a:schemeClr val="tx1"/>
          </a:solidFill>
          <a:latin typeface="+mn-lt"/>
          <a:ea typeface="+mn-ea"/>
          <a:cs typeface="+mn-cs"/>
        </a:defRPr>
      </a:lvl6pPr>
      <a:lvl7pPr marL="3900782" algn="l" defTabSz="650130" rtl="0" eaLnBrk="1" latinLnBrk="0" hangingPunct="1">
        <a:defRPr sz="2560" kern="1200">
          <a:solidFill>
            <a:schemeClr val="tx1"/>
          </a:solidFill>
          <a:latin typeface="+mn-lt"/>
          <a:ea typeface="+mn-ea"/>
          <a:cs typeface="+mn-cs"/>
        </a:defRPr>
      </a:lvl7pPr>
      <a:lvl8pPr marL="4550909" algn="l" defTabSz="650130" rtl="0" eaLnBrk="1" latinLnBrk="0" hangingPunct="1">
        <a:defRPr sz="2560" kern="1200">
          <a:solidFill>
            <a:schemeClr val="tx1"/>
          </a:solidFill>
          <a:latin typeface="+mn-lt"/>
          <a:ea typeface="+mn-ea"/>
          <a:cs typeface="+mn-cs"/>
        </a:defRPr>
      </a:lvl8pPr>
      <a:lvl9pPr marL="5201041" algn="l" defTabSz="65013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25" tIns="45713" rIns="91425" bIns="457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2275845"/>
            <a:ext cx="11704320" cy="6436925"/>
          </a:xfrm>
          <a:prstGeom prst="rect">
            <a:avLst/>
          </a:prstGeom>
        </p:spPr>
        <p:txBody>
          <a:bodyPr vert="horz" lIns="91425" tIns="45713" rIns="91425" bIns="4571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240" y="9040147"/>
            <a:ext cx="3034453" cy="519289"/>
          </a:xfrm>
          <a:prstGeom prst="rect">
            <a:avLst/>
          </a:prstGeom>
        </p:spPr>
        <p:txBody>
          <a:bodyPr vert="horz" lIns="91425" tIns="45713" rIns="91425" bIns="45713" rtlCol="0" anchor="ctr"/>
          <a:lstStyle>
            <a:lvl1pPr algn="l">
              <a:defRPr sz="170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443308" y="9040147"/>
            <a:ext cx="4118187" cy="519289"/>
          </a:xfrm>
          <a:prstGeom prst="rect">
            <a:avLst/>
          </a:prstGeom>
        </p:spPr>
        <p:txBody>
          <a:bodyPr vert="horz" lIns="91425" tIns="45713" rIns="91425" bIns="45713" rtlCol="0" anchor="ctr"/>
          <a:lstStyle>
            <a:lvl1pPr algn="ctr">
              <a:defRPr sz="170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107" y="9040147"/>
            <a:ext cx="3034453" cy="519289"/>
          </a:xfrm>
          <a:prstGeom prst="rect">
            <a:avLst/>
          </a:prstGeom>
        </p:spPr>
        <p:txBody>
          <a:bodyPr vert="horz" lIns="91425" tIns="45713" rIns="91425" bIns="45713" rtlCol="0" anchor="ctr"/>
          <a:lstStyle>
            <a:lvl1pPr algn="r">
              <a:defRPr sz="1707">
                <a:solidFill>
                  <a:schemeClr val="tx1">
                    <a:tint val="75000"/>
                  </a:schemeClr>
                </a:solidFill>
              </a:defRPr>
            </a:lvl1pPr>
          </a:lstStyle>
          <a:p>
            <a:fld id="{266C20D6-C585-CC43-AFF9-E5C2638A4639}" type="slidenum">
              <a:rPr lang="en-US" smtClean="0"/>
              <a:pPr/>
              <a:t>‹#›</a:t>
            </a:fld>
            <a:endParaRPr lang="en-US" dirty="0"/>
          </a:p>
        </p:txBody>
      </p:sp>
    </p:spTree>
    <p:extLst>
      <p:ext uri="{BB962C8B-B14F-4D97-AF65-F5344CB8AC3E}">
        <p14:creationId xmlns:p14="http://schemas.microsoft.com/office/powerpoint/2010/main" xmlns="" val="378822220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hdr="0" ftr="0" dt="0"/>
  <p:txStyles>
    <p:titleStyle>
      <a:lvl1pPr algn="ctr" defTabSz="650130" rtl="0" eaLnBrk="1" latinLnBrk="0" hangingPunct="1">
        <a:spcBef>
          <a:spcPct val="0"/>
        </a:spcBef>
        <a:buNone/>
        <a:defRPr sz="6258" kern="1200">
          <a:solidFill>
            <a:schemeClr val="tx1"/>
          </a:solidFill>
          <a:latin typeface="Arial"/>
          <a:ea typeface="+mj-ea"/>
          <a:cs typeface="Arial"/>
        </a:defRPr>
      </a:lvl1pPr>
    </p:titleStyle>
    <p:bodyStyle>
      <a:lvl1pPr marL="487598" indent="-487598" algn="l" defTabSz="650130" rtl="0" eaLnBrk="1" latinLnBrk="0" hangingPunct="1">
        <a:spcBef>
          <a:spcPct val="20000"/>
        </a:spcBef>
        <a:buFont typeface="Arial"/>
        <a:buChar char="•"/>
        <a:defRPr sz="4551" kern="1200">
          <a:solidFill>
            <a:schemeClr val="tx1"/>
          </a:solidFill>
          <a:latin typeface="Arial"/>
          <a:ea typeface="+mn-ea"/>
          <a:cs typeface="Arial"/>
        </a:defRPr>
      </a:lvl1pPr>
      <a:lvl2pPr marL="1056461" indent="-406332" algn="l" defTabSz="650130" rtl="0" eaLnBrk="1" latinLnBrk="0" hangingPunct="1">
        <a:spcBef>
          <a:spcPct val="20000"/>
        </a:spcBef>
        <a:buFont typeface="Arial"/>
        <a:buChar char="–"/>
        <a:defRPr sz="3982" kern="1200">
          <a:solidFill>
            <a:schemeClr val="tx1"/>
          </a:solidFill>
          <a:latin typeface="Arial"/>
          <a:ea typeface="+mn-ea"/>
          <a:cs typeface="Arial"/>
        </a:defRPr>
      </a:lvl2pPr>
      <a:lvl3pPr marL="1625324" indent="-325064" algn="l" defTabSz="650130" rtl="0" eaLnBrk="1" latinLnBrk="0" hangingPunct="1">
        <a:spcBef>
          <a:spcPct val="20000"/>
        </a:spcBef>
        <a:buFont typeface="Arial"/>
        <a:buChar char="•"/>
        <a:defRPr sz="3413" kern="1200">
          <a:solidFill>
            <a:schemeClr val="tx1"/>
          </a:solidFill>
          <a:latin typeface="Arial"/>
          <a:ea typeface="+mn-ea"/>
          <a:cs typeface="Arial"/>
        </a:defRPr>
      </a:lvl3pPr>
      <a:lvl4pPr marL="2275455" indent="-325064" algn="l" defTabSz="650130" rtl="0" eaLnBrk="1" latinLnBrk="0" hangingPunct="1">
        <a:spcBef>
          <a:spcPct val="20000"/>
        </a:spcBef>
        <a:buFont typeface="Arial"/>
        <a:buChar char="–"/>
        <a:defRPr sz="2844" kern="1200">
          <a:solidFill>
            <a:schemeClr val="tx1"/>
          </a:solidFill>
          <a:latin typeface="Arial"/>
          <a:ea typeface="+mn-ea"/>
          <a:cs typeface="Arial"/>
        </a:defRPr>
      </a:lvl4pPr>
      <a:lvl5pPr marL="2925586" indent="-325064" algn="l" defTabSz="650130" rtl="0" eaLnBrk="1" latinLnBrk="0" hangingPunct="1">
        <a:spcBef>
          <a:spcPct val="20000"/>
        </a:spcBef>
        <a:buFont typeface="Arial"/>
        <a:buChar char="»"/>
        <a:defRPr sz="2844" kern="1200">
          <a:solidFill>
            <a:schemeClr val="tx1"/>
          </a:solidFill>
          <a:latin typeface="Arial"/>
          <a:ea typeface="+mn-ea"/>
          <a:cs typeface="Arial"/>
        </a:defRPr>
      </a:lvl5pPr>
      <a:lvl6pPr marL="3575717" indent="-325064" algn="l" defTabSz="650130" rtl="0" eaLnBrk="1" latinLnBrk="0" hangingPunct="1">
        <a:spcBef>
          <a:spcPct val="20000"/>
        </a:spcBef>
        <a:buFont typeface="Arial"/>
        <a:buChar char="•"/>
        <a:defRPr sz="2844" kern="1200">
          <a:solidFill>
            <a:schemeClr val="tx1"/>
          </a:solidFill>
          <a:latin typeface="+mn-lt"/>
          <a:ea typeface="+mn-ea"/>
          <a:cs typeface="+mn-cs"/>
        </a:defRPr>
      </a:lvl6pPr>
      <a:lvl7pPr marL="4225845" indent="-325064" algn="l" defTabSz="650130" rtl="0" eaLnBrk="1" latinLnBrk="0" hangingPunct="1">
        <a:spcBef>
          <a:spcPct val="20000"/>
        </a:spcBef>
        <a:buFont typeface="Arial"/>
        <a:buChar char="•"/>
        <a:defRPr sz="2844" kern="1200">
          <a:solidFill>
            <a:schemeClr val="tx1"/>
          </a:solidFill>
          <a:latin typeface="+mn-lt"/>
          <a:ea typeface="+mn-ea"/>
          <a:cs typeface="+mn-cs"/>
        </a:defRPr>
      </a:lvl7pPr>
      <a:lvl8pPr marL="4875977" indent="-325064" algn="l" defTabSz="650130" rtl="0" eaLnBrk="1" latinLnBrk="0" hangingPunct="1">
        <a:spcBef>
          <a:spcPct val="20000"/>
        </a:spcBef>
        <a:buFont typeface="Arial"/>
        <a:buChar char="•"/>
        <a:defRPr sz="2844" kern="1200">
          <a:solidFill>
            <a:schemeClr val="tx1"/>
          </a:solidFill>
          <a:latin typeface="+mn-lt"/>
          <a:ea typeface="+mn-ea"/>
          <a:cs typeface="+mn-cs"/>
        </a:defRPr>
      </a:lvl8pPr>
      <a:lvl9pPr marL="5526105" indent="-325064" algn="l" defTabSz="6501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130" rtl="0" eaLnBrk="1" latinLnBrk="0" hangingPunct="1">
        <a:defRPr sz="2560" kern="1200">
          <a:solidFill>
            <a:schemeClr val="tx1"/>
          </a:solidFill>
          <a:latin typeface="+mn-lt"/>
          <a:ea typeface="+mn-ea"/>
          <a:cs typeface="+mn-cs"/>
        </a:defRPr>
      </a:lvl1pPr>
      <a:lvl2pPr marL="650130" algn="l" defTabSz="650130" rtl="0" eaLnBrk="1" latinLnBrk="0" hangingPunct="1">
        <a:defRPr sz="2560" kern="1200">
          <a:solidFill>
            <a:schemeClr val="tx1"/>
          </a:solidFill>
          <a:latin typeface="+mn-lt"/>
          <a:ea typeface="+mn-ea"/>
          <a:cs typeface="+mn-cs"/>
        </a:defRPr>
      </a:lvl2pPr>
      <a:lvl3pPr marL="1300259" algn="l" defTabSz="650130" rtl="0" eaLnBrk="1" latinLnBrk="0" hangingPunct="1">
        <a:defRPr sz="2560" kern="1200">
          <a:solidFill>
            <a:schemeClr val="tx1"/>
          </a:solidFill>
          <a:latin typeface="+mn-lt"/>
          <a:ea typeface="+mn-ea"/>
          <a:cs typeface="+mn-cs"/>
        </a:defRPr>
      </a:lvl3pPr>
      <a:lvl4pPr marL="1950391" algn="l" defTabSz="650130" rtl="0" eaLnBrk="1" latinLnBrk="0" hangingPunct="1">
        <a:defRPr sz="2560" kern="1200">
          <a:solidFill>
            <a:schemeClr val="tx1"/>
          </a:solidFill>
          <a:latin typeface="+mn-lt"/>
          <a:ea typeface="+mn-ea"/>
          <a:cs typeface="+mn-cs"/>
        </a:defRPr>
      </a:lvl4pPr>
      <a:lvl5pPr marL="2600520" algn="l" defTabSz="650130" rtl="0" eaLnBrk="1" latinLnBrk="0" hangingPunct="1">
        <a:defRPr sz="2560" kern="1200">
          <a:solidFill>
            <a:schemeClr val="tx1"/>
          </a:solidFill>
          <a:latin typeface="+mn-lt"/>
          <a:ea typeface="+mn-ea"/>
          <a:cs typeface="+mn-cs"/>
        </a:defRPr>
      </a:lvl5pPr>
      <a:lvl6pPr marL="3250650" algn="l" defTabSz="650130" rtl="0" eaLnBrk="1" latinLnBrk="0" hangingPunct="1">
        <a:defRPr sz="2560" kern="1200">
          <a:solidFill>
            <a:schemeClr val="tx1"/>
          </a:solidFill>
          <a:latin typeface="+mn-lt"/>
          <a:ea typeface="+mn-ea"/>
          <a:cs typeface="+mn-cs"/>
        </a:defRPr>
      </a:lvl6pPr>
      <a:lvl7pPr marL="3900782" algn="l" defTabSz="650130" rtl="0" eaLnBrk="1" latinLnBrk="0" hangingPunct="1">
        <a:defRPr sz="2560" kern="1200">
          <a:solidFill>
            <a:schemeClr val="tx1"/>
          </a:solidFill>
          <a:latin typeface="+mn-lt"/>
          <a:ea typeface="+mn-ea"/>
          <a:cs typeface="+mn-cs"/>
        </a:defRPr>
      </a:lvl7pPr>
      <a:lvl8pPr marL="4550909" algn="l" defTabSz="650130" rtl="0" eaLnBrk="1" latinLnBrk="0" hangingPunct="1">
        <a:defRPr sz="2560" kern="1200">
          <a:solidFill>
            <a:schemeClr val="tx1"/>
          </a:solidFill>
          <a:latin typeface="+mn-lt"/>
          <a:ea typeface="+mn-ea"/>
          <a:cs typeface="+mn-cs"/>
        </a:defRPr>
      </a:lvl8pPr>
      <a:lvl9pPr marL="5201041" algn="l" defTabSz="6501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942117"/>
            <a:ext cx="13004800" cy="2500037"/>
          </a:xfrm>
          <a:prstGeom prst="rect">
            <a:avLst/>
          </a:prstGeom>
        </p:spPr>
        <p:txBody>
          <a:bodyPr/>
          <a:lst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a:lstStyle>
          <a:p>
            <a:pPr defTabSz="914400" hangingPunct="1">
              <a:lnSpc>
                <a:spcPct val="130000"/>
              </a:lnSpc>
              <a:defRPr sz="1800">
                <a:solidFill>
                  <a:srgbClr val="000000"/>
                </a:solidFill>
              </a:defRPr>
            </a:pPr>
            <a:r>
              <a:rPr lang="en-ZW" sz="4000" b="1" dirty="0">
                <a:solidFill>
                  <a:schemeClr val="bg2"/>
                </a:solidFill>
                <a:ea typeface="Tahoma" panose="020B0604030504040204" pitchFamily="34" charset="0"/>
                <a:cs typeface="Arial" panose="020B0604020202020204" pitchFamily="34" charset="0"/>
                <a:sym typeface="Arial"/>
              </a:rPr>
              <a:t>RAF 2020 – 2025 STRATEGIC PLAN AND </a:t>
            </a:r>
          </a:p>
          <a:p>
            <a:pPr defTabSz="914400" hangingPunct="1">
              <a:lnSpc>
                <a:spcPct val="130000"/>
              </a:lnSpc>
              <a:defRPr sz="1800">
                <a:solidFill>
                  <a:srgbClr val="000000"/>
                </a:solidFill>
              </a:defRPr>
            </a:pPr>
            <a:r>
              <a:rPr lang="en-ZW" sz="4000" b="1" dirty="0">
                <a:solidFill>
                  <a:schemeClr val="bg2"/>
                </a:solidFill>
                <a:ea typeface="Tahoma" panose="020B0604030504040204" pitchFamily="34" charset="0"/>
                <a:cs typeface="Arial" panose="020B0604020202020204" pitchFamily="34" charset="0"/>
                <a:sym typeface="Arial"/>
              </a:rPr>
              <a:t>2021/22 ANNUAL PERFORMANCE PLAN</a:t>
            </a:r>
          </a:p>
        </p:txBody>
      </p:sp>
    </p:spTree>
    <p:extLst>
      <p:ext uri="{BB962C8B-B14F-4D97-AF65-F5344CB8AC3E}">
        <p14:creationId xmlns:p14="http://schemas.microsoft.com/office/powerpoint/2010/main" xmlns="" val="253561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0"/>
            <a:ext cx="11439331" cy="1389186"/>
          </a:xfrm>
        </p:spPr>
        <p:txBody>
          <a:bodyPr/>
          <a:lstStyle/>
          <a:p>
            <a:r>
              <a:rPr lang="en-US" sz="3200" b="1"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sym typeface="Arial"/>
              </a:rPr>
              <a:t>STRATEGIC OUTCOME: A TRANSFORMED AND SUSTAINABLE RAF</a:t>
            </a:r>
          </a:p>
          <a:p>
            <a:pPr algn="ctr"/>
            <a:endParaRPr lang="en-US" sz="3600" dirty="0">
              <a:latin typeface="+mn-lt"/>
              <a:ea typeface="Tahoma" panose="020B0604030504040204" pitchFamily="34" charset="0"/>
              <a:cs typeface="Tahoma" panose="020B0604030504040204" pitchFamily="34" charset="0"/>
            </a:endParaRPr>
          </a:p>
          <a:p>
            <a:pPr algn="ctr"/>
            <a:endParaRPr lang="en-ZA" sz="3600" dirty="0">
              <a:latin typeface="+mn-lt"/>
            </a:endParaRPr>
          </a:p>
        </p:txBody>
      </p:sp>
      <p:sp>
        <p:nvSpPr>
          <p:cNvPr id="4" name="Slide Number Placeholder 2"/>
          <p:cNvSpPr>
            <a:spLocks noGrp="1"/>
          </p:cNvSpPr>
          <p:nvPr>
            <p:ph type="sldNum" sz="quarter" idx="4"/>
          </p:nvPr>
        </p:nvSpPr>
        <p:spPr>
          <a:xfrm>
            <a:off x="0" y="9347659"/>
            <a:ext cx="384733" cy="333095"/>
          </a:xfrm>
        </p:spPr>
        <p:txBody>
          <a:bodyPr/>
          <a:lstStyle/>
          <a:p>
            <a:pPr marL="0" marR="0" lvl="0" indent="0" algn="r" defTabSz="842266"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9B4E"/>
                </a:solidFill>
                <a:effectLst/>
                <a:uLnTx/>
                <a:uFillTx/>
                <a:latin typeface="Arial"/>
                <a:ea typeface="+mn-ea"/>
                <a:cs typeface="Arial"/>
                <a:sym typeface="Helvetica"/>
              </a:rPr>
              <a:t>5</a:t>
            </a:r>
          </a:p>
        </p:txBody>
      </p:sp>
      <p:graphicFrame>
        <p:nvGraphicFramePr>
          <p:cNvPr id="7" name="Table 6"/>
          <p:cNvGraphicFramePr>
            <a:graphicFrameLocks noGrp="1"/>
          </p:cNvGraphicFramePr>
          <p:nvPr>
            <p:extLst>
              <p:ext uri="{D42A27DB-BD31-4B8C-83A1-F6EECF244321}">
                <p14:modId xmlns:p14="http://schemas.microsoft.com/office/powerpoint/2010/main" xmlns="" val="2157224357"/>
              </p:ext>
            </p:extLst>
          </p:nvPr>
        </p:nvGraphicFramePr>
        <p:xfrm>
          <a:off x="0" y="1358413"/>
          <a:ext cx="13004800" cy="7989245"/>
        </p:xfrm>
        <a:graphic>
          <a:graphicData uri="http://schemas.openxmlformats.org/drawingml/2006/table">
            <a:tbl>
              <a:tblPr firstRow="1" firstCol="1" bandRow="1"/>
              <a:tblGrid>
                <a:gridCol w="725639">
                  <a:extLst>
                    <a:ext uri="{9D8B030D-6E8A-4147-A177-3AD203B41FA5}">
                      <a16:colId xmlns:a16="http://schemas.microsoft.com/office/drawing/2014/main" xmlns="" val="1712136197"/>
                    </a:ext>
                  </a:extLst>
                </a:gridCol>
                <a:gridCol w="2396281">
                  <a:extLst>
                    <a:ext uri="{9D8B030D-6E8A-4147-A177-3AD203B41FA5}">
                      <a16:colId xmlns:a16="http://schemas.microsoft.com/office/drawing/2014/main" xmlns="" val="2371978396"/>
                    </a:ext>
                  </a:extLst>
                </a:gridCol>
                <a:gridCol w="2516896">
                  <a:extLst>
                    <a:ext uri="{9D8B030D-6E8A-4147-A177-3AD203B41FA5}">
                      <a16:colId xmlns:a16="http://schemas.microsoft.com/office/drawing/2014/main" xmlns="" val="946764627"/>
                    </a:ext>
                  </a:extLst>
                </a:gridCol>
                <a:gridCol w="1859448">
                  <a:extLst>
                    <a:ext uri="{9D8B030D-6E8A-4147-A177-3AD203B41FA5}">
                      <a16:colId xmlns:a16="http://schemas.microsoft.com/office/drawing/2014/main" xmlns="" val="2581688541"/>
                    </a:ext>
                  </a:extLst>
                </a:gridCol>
                <a:gridCol w="1662922">
                  <a:extLst>
                    <a:ext uri="{9D8B030D-6E8A-4147-A177-3AD203B41FA5}">
                      <a16:colId xmlns:a16="http://schemas.microsoft.com/office/drawing/2014/main" xmlns="" val="1070297158"/>
                    </a:ext>
                  </a:extLst>
                </a:gridCol>
                <a:gridCol w="1768743">
                  <a:extLst>
                    <a:ext uri="{9D8B030D-6E8A-4147-A177-3AD203B41FA5}">
                      <a16:colId xmlns:a16="http://schemas.microsoft.com/office/drawing/2014/main" xmlns="" val="3819569678"/>
                    </a:ext>
                  </a:extLst>
                </a:gridCol>
                <a:gridCol w="2074871">
                  <a:extLst>
                    <a:ext uri="{9D8B030D-6E8A-4147-A177-3AD203B41FA5}">
                      <a16:colId xmlns:a16="http://schemas.microsoft.com/office/drawing/2014/main" xmlns="" val="1099142437"/>
                    </a:ext>
                  </a:extLst>
                </a:gridCol>
              </a:tblGrid>
              <a:tr h="604884">
                <a:tc>
                  <a:txBody>
                    <a:bodyPr/>
                    <a:lstStyle/>
                    <a:p>
                      <a:pPr algn="ctr" rtl="0" fontAlgn="t"/>
                      <a:r>
                        <a:rPr lang="en-US" sz="2200" b="1" i="0" u="none" strike="noStrike" dirty="0">
                          <a:solidFill>
                            <a:srgbClr val="34B233"/>
                          </a:solidFill>
                          <a:effectLst/>
                          <a:latin typeface="Calibri" panose="020F0502020204030204" pitchFamily="34" charset="0"/>
                        </a:rPr>
                        <a:t> </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905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1" i="0" u="none" strike="noStrike" dirty="0">
                          <a:solidFill>
                            <a:srgbClr val="34B233"/>
                          </a:solidFill>
                          <a:effectLst/>
                          <a:latin typeface="Calibri" panose="020F0502020204030204" pitchFamily="34" charset="0"/>
                        </a:rPr>
                        <a:t>Outcome Indicator</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905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1" i="0" u="none" strike="noStrike" dirty="0">
                          <a:solidFill>
                            <a:srgbClr val="34B233"/>
                          </a:solidFill>
                          <a:effectLst/>
                          <a:latin typeface="Calibri" panose="020F0502020204030204" pitchFamily="34" charset="0"/>
                        </a:rPr>
                        <a:t>Annual </a:t>
                      </a:r>
                      <a:r>
                        <a:rPr lang="en-US" sz="2200" b="1" i="0" u="none" strike="noStrike" kern="1200" dirty="0">
                          <a:solidFill>
                            <a:srgbClr val="34B233"/>
                          </a:solidFill>
                          <a:effectLst/>
                          <a:latin typeface="Calibri" panose="020F0502020204030204" pitchFamily="34" charset="0"/>
                          <a:ea typeface="+mn-ea"/>
                          <a:cs typeface="+mn-cs"/>
                        </a:rPr>
                        <a:t>Target</a:t>
                      </a:r>
                      <a:r>
                        <a:rPr lang="en-US" sz="2200" b="1" i="0" u="none" strike="noStrike" dirty="0">
                          <a:solidFill>
                            <a:srgbClr val="34B233"/>
                          </a:solidFill>
                          <a:effectLst/>
                          <a:latin typeface="Calibri" panose="020F0502020204030204" pitchFamily="34" charset="0"/>
                        </a:rPr>
                        <a:t> 21/22</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905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1" i="0" u="none" strike="noStrike" dirty="0">
                          <a:solidFill>
                            <a:srgbClr val="34B233"/>
                          </a:solidFill>
                          <a:effectLst/>
                          <a:latin typeface="Calibri" panose="020F0502020204030204" pitchFamily="34" charset="0"/>
                        </a:rPr>
                        <a:t>Q1</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905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1" i="0" u="none" strike="noStrike" dirty="0">
                          <a:solidFill>
                            <a:srgbClr val="34B233"/>
                          </a:solidFill>
                          <a:effectLst/>
                          <a:latin typeface="Calibri" panose="020F0502020204030204" pitchFamily="34" charset="0"/>
                        </a:rPr>
                        <a:t>Q2</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905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1" i="0" u="none" strike="noStrike" dirty="0">
                          <a:solidFill>
                            <a:srgbClr val="34B233"/>
                          </a:solidFill>
                          <a:effectLst/>
                          <a:latin typeface="Calibri" panose="020F0502020204030204" pitchFamily="34" charset="0"/>
                        </a:rPr>
                        <a:t>Q3</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905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1" i="0" u="none" strike="noStrike" dirty="0">
                          <a:solidFill>
                            <a:srgbClr val="34B233"/>
                          </a:solidFill>
                          <a:effectLst/>
                          <a:latin typeface="Calibri" panose="020F0502020204030204" pitchFamily="34" charset="0"/>
                        </a:rPr>
                        <a:t>Q4</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9050" cap="flat" cmpd="sng" algn="ctr">
                      <a:solidFill>
                        <a:srgbClr val="34B233"/>
                      </a:solidFill>
                      <a:prstDash val="solid"/>
                      <a:round/>
                      <a:headEnd type="none" w="med" len="med"/>
                      <a:tailEnd type="none" w="med" len="med"/>
                    </a:lnB>
                    <a:solidFill>
                      <a:srgbClr val="1A2155"/>
                    </a:solidFill>
                  </a:tcPr>
                </a:tc>
                <a:extLst>
                  <a:ext uri="{0D108BD9-81ED-4DB2-BD59-A6C34878D82A}">
                    <a16:rowId xmlns:a16="http://schemas.microsoft.com/office/drawing/2014/main" xmlns="" val="3395244929"/>
                  </a:ext>
                </a:extLst>
              </a:tr>
              <a:tr h="1363267">
                <a:tc>
                  <a:txBody>
                    <a:bodyPr/>
                    <a:lstStyle/>
                    <a:p>
                      <a:pPr algn="ctr" rtl="0" fontAlgn="t"/>
                      <a:r>
                        <a:rPr lang="en-US" sz="2200" b="1" i="0" u="none" strike="noStrike" dirty="0">
                          <a:solidFill>
                            <a:srgbClr val="34B233"/>
                          </a:solidFill>
                          <a:effectLst/>
                          <a:latin typeface="Calibri" panose="020F0502020204030204" pitchFamily="34" charset="0"/>
                        </a:rPr>
                        <a:t>1. </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905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dirty="0">
                          <a:solidFill>
                            <a:srgbClr val="1A2155"/>
                          </a:solidFill>
                          <a:effectLst/>
                          <a:latin typeface="Calibri" panose="020F0502020204030204" pitchFamily="34" charset="0"/>
                        </a:rPr>
                        <a:t>RAF business operating model</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905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RAF business operating model implemented</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905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905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905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905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RAF business operating model implemented</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905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3531030485"/>
                  </a:ext>
                </a:extLst>
              </a:tr>
              <a:tr h="1739039">
                <a:tc>
                  <a:txBody>
                    <a:bodyPr/>
                    <a:lstStyle/>
                    <a:p>
                      <a:pPr algn="ctr" rtl="0" fontAlgn="t"/>
                      <a:r>
                        <a:rPr lang="en-US" sz="2200" b="1" i="0" u="none" strike="noStrike" dirty="0">
                          <a:solidFill>
                            <a:srgbClr val="34B233"/>
                          </a:solidFill>
                          <a:effectLst/>
                          <a:latin typeface="Calibri" panose="020F0502020204030204" pitchFamily="34" charset="0"/>
                        </a:rPr>
                        <a:t>2.  </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dirty="0">
                          <a:solidFill>
                            <a:srgbClr val="1A2155"/>
                          </a:solidFill>
                          <a:effectLst/>
                          <a:latin typeface="Calibri" panose="020F0502020204030204" pitchFamily="34" charset="0"/>
                        </a:rPr>
                        <a:t> % New personal claims settled within 120 days </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3274682832"/>
                  </a:ext>
                </a:extLst>
              </a:tr>
              <a:tr h="1739039">
                <a:tc>
                  <a:txBody>
                    <a:bodyPr/>
                    <a:lstStyle/>
                    <a:p>
                      <a:pPr algn="ctr" rtl="0" fontAlgn="t"/>
                      <a:r>
                        <a:rPr lang="en-US" sz="2200" b="1" i="0" u="none" strike="noStrike" dirty="0">
                          <a:solidFill>
                            <a:srgbClr val="34B233"/>
                          </a:solidFill>
                          <a:effectLst/>
                          <a:latin typeface="Calibri" panose="020F0502020204030204" pitchFamily="34" charset="0"/>
                        </a:rPr>
                        <a:t>3</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dirty="0">
                          <a:solidFill>
                            <a:srgbClr val="1A2155"/>
                          </a:solidFill>
                          <a:effectLst/>
                          <a:latin typeface="Calibri" panose="020F0502020204030204" pitchFamily="34" charset="0"/>
                        </a:rPr>
                        <a:t>% of claims validated and verified within 60 days</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50%</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50%</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50%</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50%</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50%</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4127218958"/>
                  </a:ext>
                </a:extLst>
              </a:tr>
              <a:tr h="1144794">
                <a:tc>
                  <a:txBody>
                    <a:bodyPr/>
                    <a:lstStyle/>
                    <a:p>
                      <a:pPr algn="ctr" rtl="0" fontAlgn="t"/>
                      <a:r>
                        <a:rPr lang="en-US" sz="2200" b="1" i="0" u="none" strike="noStrike" dirty="0">
                          <a:solidFill>
                            <a:srgbClr val="34B233"/>
                          </a:solidFill>
                          <a:effectLst/>
                          <a:latin typeface="Calibri" panose="020F0502020204030204" pitchFamily="34" charset="0"/>
                        </a:rPr>
                        <a:t>4. </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dirty="0">
                          <a:solidFill>
                            <a:srgbClr val="1A2155"/>
                          </a:solidFill>
                          <a:effectLst/>
                          <a:latin typeface="Calibri" panose="020F0502020204030204" pitchFamily="34" charset="0"/>
                        </a:rPr>
                        <a:t>Increase % of 3 year old claims settled</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10%</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10%</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10%</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10%</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10%</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1712620949"/>
                  </a:ext>
                </a:extLst>
              </a:tr>
              <a:tr h="1398222">
                <a:tc>
                  <a:txBody>
                    <a:bodyPr/>
                    <a:lstStyle/>
                    <a:p>
                      <a:pPr algn="ctr" rtl="0" fontAlgn="t"/>
                      <a:r>
                        <a:rPr lang="en-US" sz="2200" b="1" i="0" u="none" strike="noStrike" dirty="0">
                          <a:solidFill>
                            <a:srgbClr val="34B233"/>
                          </a:solidFill>
                          <a:effectLst/>
                          <a:latin typeface="Calibri" panose="020F0502020204030204" pitchFamily="34" charset="0"/>
                        </a:rPr>
                        <a:t>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dirty="0">
                          <a:solidFill>
                            <a:srgbClr val="1A2155"/>
                          </a:solidFill>
                          <a:effectLst/>
                          <a:latin typeface="Calibri" panose="020F0502020204030204" pitchFamily="34" charset="0"/>
                        </a:rPr>
                        <a:t>% Reduction of legal costs </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25%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25%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25%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25%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25%</a:t>
                      </a:r>
                    </a:p>
                  </a:txBody>
                  <a:tcPr marL="6980" marR="6980" marT="698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1083606895"/>
                  </a:ext>
                </a:extLst>
              </a:tr>
            </a:tbl>
          </a:graphicData>
        </a:graphic>
      </p:graphicFrame>
    </p:spTree>
    <p:extLst>
      <p:ext uri="{BB962C8B-B14F-4D97-AF65-F5344CB8AC3E}">
        <p14:creationId xmlns:p14="http://schemas.microsoft.com/office/powerpoint/2010/main" xmlns="" val="333834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7" y="0"/>
            <a:ext cx="11385912" cy="1161367"/>
          </a:xfrm>
        </p:spPr>
        <p:txBody>
          <a:bodyPr>
            <a:normAutofit/>
          </a:bodyPr>
          <a:lstStyle/>
          <a:p>
            <a:r>
              <a:rPr lang="en-GB" sz="3200" b="1"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sym typeface="Arial"/>
              </a:rPr>
              <a:t>STRATEGIC OUTCOME: A TRANSFORMED AND SUSTAINABLE RAF CONTINUED</a:t>
            </a:r>
          </a:p>
          <a:p>
            <a:pPr algn="ctr"/>
            <a:endParaRPr lang="en-US" sz="3600" dirty="0">
              <a:latin typeface="Tahoma" panose="020B0604030504040204" pitchFamily="34" charset="0"/>
              <a:ea typeface="Tahoma" panose="020B0604030504040204" pitchFamily="34" charset="0"/>
              <a:cs typeface="Tahoma" panose="020B0604030504040204" pitchFamily="34" charset="0"/>
            </a:endParaRPr>
          </a:p>
          <a:p>
            <a:pPr algn="ctr"/>
            <a:endParaRPr lang="en-ZA" sz="3600" dirty="0"/>
          </a:p>
        </p:txBody>
      </p:sp>
      <p:sp>
        <p:nvSpPr>
          <p:cNvPr id="4" name="Slide Number Placeholder 2"/>
          <p:cNvSpPr>
            <a:spLocks noGrp="1"/>
          </p:cNvSpPr>
          <p:nvPr>
            <p:ph type="sldNum" sz="quarter" idx="4294967295"/>
          </p:nvPr>
        </p:nvSpPr>
        <p:spPr>
          <a:xfrm>
            <a:off x="34757" y="9439652"/>
            <a:ext cx="410547" cy="292359"/>
          </a:xfrm>
          <a:prstGeom prst="rect">
            <a:avLst/>
          </a:prstGeom>
        </p:spPr>
        <p:txBody>
          <a:bodyPr/>
          <a:lstStyle/>
          <a:p>
            <a:pPr marL="0" marR="0" lvl="0" indent="0" algn="r" defTabSz="842266" rtl="0" eaLnBrk="1" fontAlgn="auto" latinLnBrk="0" hangingPunct="0">
              <a:lnSpc>
                <a:spcPct val="100000"/>
              </a:lnSpc>
              <a:spcBef>
                <a:spcPts val="0"/>
              </a:spcBef>
              <a:spcAft>
                <a:spcPts val="0"/>
              </a:spcAft>
              <a:buClrTx/>
              <a:buSzTx/>
              <a:buFontTx/>
              <a:buNone/>
              <a:tabLst/>
              <a:defRPr/>
            </a:pPr>
            <a:r>
              <a:rPr lang="en-US" sz="1200" dirty="0">
                <a:solidFill>
                  <a:srgbClr val="00B050"/>
                </a:solidFill>
                <a:latin typeface="Calibri"/>
              </a:rPr>
              <a:t>6</a:t>
            </a:r>
            <a:endParaRPr kumimoji="0" lang="en-US" sz="1200" b="0" i="0" u="none" strike="noStrike" kern="0" cap="none" spc="0" normalizeH="0" baseline="0" noProof="0" dirty="0">
              <a:ln>
                <a:noFill/>
              </a:ln>
              <a:solidFill>
                <a:srgbClr val="00B050"/>
              </a:solidFill>
              <a:effectLst/>
              <a:uLnTx/>
              <a:uFillTx/>
              <a:latin typeface="Calibri"/>
              <a:ea typeface="+mn-ea"/>
              <a:cs typeface="+mn-cs"/>
              <a:sym typeface="Helvetica"/>
            </a:endParaRPr>
          </a:p>
        </p:txBody>
      </p:sp>
      <p:graphicFrame>
        <p:nvGraphicFramePr>
          <p:cNvPr id="2" name="Table 1"/>
          <p:cNvGraphicFramePr>
            <a:graphicFrameLocks noGrp="1"/>
          </p:cNvGraphicFramePr>
          <p:nvPr>
            <p:extLst>
              <p:ext uri="{D42A27DB-BD31-4B8C-83A1-F6EECF244321}">
                <p14:modId xmlns:p14="http://schemas.microsoft.com/office/powerpoint/2010/main" xmlns="" val="3159583848"/>
              </p:ext>
            </p:extLst>
          </p:nvPr>
        </p:nvGraphicFramePr>
        <p:xfrm>
          <a:off x="1" y="1380933"/>
          <a:ext cx="13004801" cy="8058719"/>
        </p:xfrm>
        <a:graphic>
          <a:graphicData uri="http://schemas.openxmlformats.org/drawingml/2006/table">
            <a:tbl>
              <a:tblPr firstRow="1" firstCol="1" bandRow="1"/>
              <a:tblGrid>
                <a:gridCol w="725638">
                  <a:extLst>
                    <a:ext uri="{9D8B030D-6E8A-4147-A177-3AD203B41FA5}">
                      <a16:colId xmlns:a16="http://schemas.microsoft.com/office/drawing/2014/main" xmlns="" val="1540421093"/>
                    </a:ext>
                  </a:extLst>
                </a:gridCol>
                <a:gridCol w="2548827">
                  <a:extLst>
                    <a:ext uri="{9D8B030D-6E8A-4147-A177-3AD203B41FA5}">
                      <a16:colId xmlns:a16="http://schemas.microsoft.com/office/drawing/2014/main" xmlns="" val="3361501691"/>
                    </a:ext>
                  </a:extLst>
                </a:gridCol>
                <a:gridCol w="3124777">
                  <a:extLst>
                    <a:ext uri="{9D8B030D-6E8A-4147-A177-3AD203B41FA5}">
                      <a16:colId xmlns:a16="http://schemas.microsoft.com/office/drawing/2014/main" xmlns="" val="3129063299"/>
                    </a:ext>
                  </a:extLst>
                </a:gridCol>
                <a:gridCol w="1422054">
                  <a:extLst>
                    <a:ext uri="{9D8B030D-6E8A-4147-A177-3AD203B41FA5}">
                      <a16:colId xmlns:a16="http://schemas.microsoft.com/office/drawing/2014/main" xmlns="" val="3212281385"/>
                    </a:ext>
                  </a:extLst>
                </a:gridCol>
                <a:gridCol w="1422054">
                  <a:extLst>
                    <a:ext uri="{9D8B030D-6E8A-4147-A177-3AD203B41FA5}">
                      <a16:colId xmlns:a16="http://schemas.microsoft.com/office/drawing/2014/main" xmlns="" val="3063358680"/>
                    </a:ext>
                  </a:extLst>
                </a:gridCol>
                <a:gridCol w="1384632">
                  <a:extLst>
                    <a:ext uri="{9D8B030D-6E8A-4147-A177-3AD203B41FA5}">
                      <a16:colId xmlns:a16="http://schemas.microsoft.com/office/drawing/2014/main" xmlns="" val="1313729293"/>
                    </a:ext>
                  </a:extLst>
                </a:gridCol>
                <a:gridCol w="2376819">
                  <a:extLst>
                    <a:ext uri="{9D8B030D-6E8A-4147-A177-3AD203B41FA5}">
                      <a16:colId xmlns:a16="http://schemas.microsoft.com/office/drawing/2014/main" xmlns="" val="1766477285"/>
                    </a:ext>
                  </a:extLst>
                </a:gridCol>
              </a:tblGrid>
              <a:tr h="544794">
                <a:tc>
                  <a:txBody>
                    <a:bodyPr/>
                    <a:lstStyle/>
                    <a:p>
                      <a:pPr algn="ctr" rtl="0" fontAlgn="ctr"/>
                      <a:r>
                        <a:rPr lang="en-US" sz="2200" b="1" i="0" u="none" strike="noStrike" dirty="0">
                          <a:solidFill>
                            <a:srgbClr val="34B233"/>
                          </a:solidFill>
                          <a:effectLst/>
                          <a:latin typeface="Calibri" panose="020F0502020204030204" pitchFamily="34" charset="0"/>
                        </a:rPr>
                        <a:t> </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dirty="0">
                          <a:solidFill>
                            <a:srgbClr val="34B233"/>
                          </a:solidFill>
                          <a:effectLst/>
                          <a:latin typeface="Calibri" panose="020F0502020204030204" pitchFamily="34" charset="0"/>
                        </a:rPr>
                        <a:t>Outcome Indicator</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Annual Target 21/22</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Q1</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Q2</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Q3</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Q4</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extLst>
                  <a:ext uri="{0D108BD9-81ED-4DB2-BD59-A6C34878D82A}">
                    <a16:rowId xmlns:a16="http://schemas.microsoft.com/office/drawing/2014/main" xmlns="" val="2639763702"/>
                  </a:ext>
                </a:extLst>
              </a:tr>
              <a:tr h="1096665">
                <a:tc>
                  <a:txBody>
                    <a:bodyPr/>
                    <a:lstStyle/>
                    <a:p>
                      <a:pPr algn="ctr" rtl="0" fontAlgn="ctr"/>
                      <a:r>
                        <a:rPr lang="en-US" sz="2200" b="1" i="0" u="none" strike="noStrike">
                          <a:solidFill>
                            <a:srgbClr val="34B233"/>
                          </a:solidFill>
                          <a:effectLst/>
                          <a:latin typeface="Calibri" panose="020F0502020204030204" pitchFamily="34" charset="0"/>
                        </a:rPr>
                        <a:t>6. </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0" i="0" u="none" strike="noStrike" dirty="0">
                          <a:solidFill>
                            <a:srgbClr val="1A2155"/>
                          </a:solidFill>
                          <a:effectLst/>
                          <a:latin typeface="Calibri" panose="020F0502020204030204" pitchFamily="34" charset="0"/>
                        </a:rPr>
                        <a:t>RAF medical Tariffs Implemented</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RAF medical Tariffs Implemented</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RAF medical Tariffs Implemented</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2305907704"/>
                  </a:ext>
                </a:extLst>
              </a:tr>
              <a:tr h="1231095">
                <a:tc>
                  <a:txBody>
                    <a:bodyPr/>
                    <a:lstStyle/>
                    <a:p>
                      <a:pPr algn="ctr" rtl="0" fontAlgn="ctr"/>
                      <a:r>
                        <a:rPr lang="en-US" sz="2200" b="1" i="0" u="none" strike="noStrike">
                          <a:solidFill>
                            <a:srgbClr val="34B233"/>
                          </a:solidFill>
                          <a:effectLst/>
                          <a:latin typeface="Calibri" panose="020F0502020204030204" pitchFamily="34" charset="0"/>
                        </a:rPr>
                        <a:t>7. </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0" i="0" u="none" strike="noStrike">
                          <a:solidFill>
                            <a:srgbClr val="1A2155"/>
                          </a:solidFill>
                          <a:effectLst/>
                          <a:latin typeface="Calibri" panose="020F0502020204030204" pitchFamily="34" charset="0"/>
                        </a:rPr>
                        <a:t>Developed medical treatment protocols</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Medical treatment protocols implemented</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Medical treatment protocols implemented</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4103440078"/>
                  </a:ext>
                </a:extLst>
              </a:tr>
              <a:tr h="1429202">
                <a:tc>
                  <a:txBody>
                    <a:bodyPr/>
                    <a:lstStyle/>
                    <a:p>
                      <a:pPr algn="ctr" rtl="0" fontAlgn="ctr"/>
                      <a:r>
                        <a:rPr lang="en-US" sz="2200" b="1" i="0" u="none" strike="noStrike">
                          <a:solidFill>
                            <a:srgbClr val="34B233"/>
                          </a:solidFill>
                          <a:effectLst/>
                          <a:latin typeface="Calibri" panose="020F0502020204030204" pitchFamily="34" charset="0"/>
                        </a:rPr>
                        <a:t>8. </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0" i="0" u="none" strike="noStrike">
                          <a:solidFill>
                            <a:srgbClr val="1A2155"/>
                          </a:solidFill>
                          <a:effectLst/>
                          <a:latin typeface="Calibri" panose="020F0502020204030204" pitchFamily="34" charset="0"/>
                        </a:rPr>
                        <a:t>Improved Financial sustainability</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Secured finance facility for short term liability</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Secured finance facility for short term liability</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369215262"/>
                  </a:ext>
                </a:extLst>
              </a:tr>
              <a:tr h="1549482">
                <a:tc>
                  <a:txBody>
                    <a:bodyPr/>
                    <a:lstStyle/>
                    <a:p>
                      <a:pPr algn="ctr" rtl="0" fontAlgn="ctr"/>
                      <a:r>
                        <a:rPr lang="en-US" sz="2200" b="1" i="0" u="none" strike="noStrike">
                          <a:solidFill>
                            <a:srgbClr val="34B233"/>
                          </a:solidFill>
                          <a:effectLst/>
                          <a:latin typeface="Calibri" panose="020F0502020204030204" pitchFamily="34" charset="0"/>
                        </a:rPr>
                        <a:t>9</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0" i="0" u="none" strike="noStrike">
                          <a:solidFill>
                            <a:srgbClr val="1A2155"/>
                          </a:solidFill>
                          <a:effectLst/>
                          <a:latin typeface="Calibri" panose="020F0502020204030204" pitchFamily="34" charset="0"/>
                        </a:rPr>
                        <a:t>Asset and Liability Strategy implemented</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Asset and Liability Strategy developed and approved</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Asset and Liability Strategy developed and approved</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3335553650"/>
                  </a:ext>
                </a:extLst>
              </a:tr>
              <a:tr h="2207481">
                <a:tc>
                  <a:txBody>
                    <a:bodyPr/>
                    <a:lstStyle/>
                    <a:p>
                      <a:pPr algn="ctr" rtl="0" fontAlgn="ctr"/>
                      <a:r>
                        <a:rPr lang="en-US" sz="2200" b="1" i="0" u="none" strike="noStrike" dirty="0">
                          <a:solidFill>
                            <a:srgbClr val="34B233"/>
                          </a:solidFill>
                          <a:effectLst/>
                          <a:latin typeface="Calibri" panose="020F0502020204030204" pitchFamily="34" charset="0"/>
                        </a:rPr>
                        <a:t>10</a:t>
                      </a:r>
                    </a:p>
                  </a:txBody>
                  <a:tcPr marL="5650" marR="5650" marT="565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0" i="0" u="none" strike="noStrike">
                          <a:solidFill>
                            <a:srgbClr val="1A2155"/>
                          </a:solidFill>
                          <a:effectLst/>
                          <a:latin typeface="Calibri" panose="020F0502020204030204" pitchFamily="34" charset="0"/>
                        </a:rPr>
                        <a:t>An Integrated Claims Management system</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Phase 1 initiatives of the Integrated Claims Management System implemented</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ctr"/>
                      <a:r>
                        <a:rPr lang="en-US" sz="2200" b="0" i="0" u="none" strike="noStrike" dirty="0">
                          <a:solidFill>
                            <a:srgbClr val="1A2155"/>
                          </a:solidFill>
                          <a:effectLst/>
                          <a:latin typeface="Calibri" panose="020F0502020204030204" pitchFamily="34" charset="0"/>
                        </a:rPr>
                        <a:t>Implement Phase 1 initiatives of the Integrated Claims Management System</a:t>
                      </a:r>
                    </a:p>
                  </a:txBody>
                  <a:tcPr marL="5650" marR="5650" marT="565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686336513"/>
                  </a:ext>
                </a:extLst>
              </a:tr>
            </a:tbl>
          </a:graphicData>
        </a:graphic>
      </p:graphicFrame>
    </p:spTree>
    <p:extLst>
      <p:ext uri="{BB962C8B-B14F-4D97-AF65-F5344CB8AC3E}">
        <p14:creationId xmlns:p14="http://schemas.microsoft.com/office/powerpoint/2010/main" xmlns="" val="2071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 y="0"/>
            <a:ext cx="11308703" cy="1420961"/>
          </a:xfrm>
        </p:spPr>
        <p:txBody>
          <a:bodyPr>
            <a:normAutofit/>
          </a:bodyPr>
          <a:lstStyle/>
          <a:p>
            <a:r>
              <a:rPr lang="en-US" sz="3200" b="1"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sym typeface="Arial"/>
              </a:rPr>
              <a:t>STRATEGIC OUTCOME: IMPROVED GOVERNANCE AND STRENGTHENED CONTROL ENVIRONMENT </a:t>
            </a:r>
            <a:endParaRPr lang="en-ZA" sz="3200" b="1"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48806419"/>
              </p:ext>
            </p:extLst>
          </p:nvPr>
        </p:nvGraphicFramePr>
        <p:xfrm>
          <a:off x="0" y="1420961"/>
          <a:ext cx="13004801" cy="8213968"/>
        </p:xfrm>
        <a:graphic>
          <a:graphicData uri="http://schemas.openxmlformats.org/drawingml/2006/table">
            <a:tbl>
              <a:tblPr firstRow="1" firstCol="1" bandRow="1"/>
              <a:tblGrid>
                <a:gridCol w="637620">
                  <a:extLst>
                    <a:ext uri="{9D8B030D-6E8A-4147-A177-3AD203B41FA5}">
                      <a16:colId xmlns:a16="http://schemas.microsoft.com/office/drawing/2014/main" xmlns="" val="195507057"/>
                    </a:ext>
                  </a:extLst>
                </a:gridCol>
                <a:gridCol w="2702740">
                  <a:extLst>
                    <a:ext uri="{9D8B030D-6E8A-4147-A177-3AD203B41FA5}">
                      <a16:colId xmlns:a16="http://schemas.microsoft.com/office/drawing/2014/main" xmlns="" val="3054535245"/>
                    </a:ext>
                  </a:extLst>
                </a:gridCol>
                <a:gridCol w="2183363">
                  <a:extLst>
                    <a:ext uri="{9D8B030D-6E8A-4147-A177-3AD203B41FA5}">
                      <a16:colId xmlns:a16="http://schemas.microsoft.com/office/drawing/2014/main" xmlns="" val="2288362318"/>
                    </a:ext>
                  </a:extLst>
                </a:gridCol>
                <a:gridCol w="892333">
                  <a:extLst>
                    <a:ext uri="{9D8B030D-6E8A-4147-A177-3AD203B41FA5}">
                      <a16:colId xmlns:a16="http://schemas.microsoft.com/office/drawing/2014/main" xmlns="" val="3652071952"/>
                    </a:ext>
                  </a:extLst>
                </a:gridCol>
                <a:gridCol w="2727945">
                  <a:extLst>
                    <a:ext uri="{9D8B030D-6E8A-4147-A177-3AD203B41FA5}">
                      <a16:colId xmlns:a16="http://schemas.microsoft.com/office/drawing/2014/main" xmlns="" val="3950468119"/>
                    </a:ext>
                  </a:extLst>
                </a:gridCol>
                <a:gridCol w="911805">
                  <a:extLst>
                    <a:ext uri="{9D8B030D-6E8A-4147-A177-3AD203B41FA5}">
                      <a16:colId xmlns:a16="http://schemas.microsoft.com/office/drawing/2014/main" xmlns="" val="4283832595"/>
                    </a:ext>
                  </a:extLst>
                </a:gridCol>
                <a:gridCol w="2948995">
                  <a:extLst>
                    <a:ext uri="{9D8B030D-6E8A-4147-A177-3AD203B41FA5}">
                      <a16:colId xmlns:a16="http://schemas.microsoft.com/office/drawing/2014/main" xmlns="" val="1769316191"/>
                    </a:ext>
                  </a:extLst>
                </a:gridCol>
              </a:tblGrid>
              <a:tr h="217785">
                <a:tc>
                  <a:txBody>
                    <a:bodyPr/>
                    <a:lstStyle/>
                    <a:p>
                      <a:pPr algn="ctr" rtl="0" fontAlgn="ctr"/>
                      <a:r>
                        <a:rPr lang="en-US" sz="2200" b="1" i="0" u="none" strike="noStrike">
                          <a:solidFill>
                            <a:srgbClr val="34B233"/>
                          </a:solidFill>
                          <a:effectLst/>
                          <a:latin typeface="Calibri" panose="020F0502020204030204" pitchFamily="34" charset="0"/>
                        </a:rPr>
                        <a:t> </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Outcome Indicator</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Annual Target 21/22</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Q1</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Q2</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Q3</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Q4</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extLst>
                  <a:ext uri="{0D108BD9-81ED-4DB2-BD59-A6C34878D82A}">
                    <a16:rowId xmlns:a16="http://schemas.microsoft.com/office/drawing/2014/main" xmlns="" val="2963914342"/>
                  </a:ext>
                </a:extLst>
              </a:tr>
              <a:tr h="1795253">
                <a:tc>
                  <a:txBody>
                    <a:bodyPr/>
                    <a:lstStyle/>
                    <a:p>
                      <a:pPr algn="ctr" rtl="0" fontAlgn="t"/>
                      <a:r>
                        <a:rPr lang="en-US" sz="2200" b="1" i="0" u="none" strike="noStrike">
                          <a:solidFill>
                            <a:srgbClr val="34B233"/>
                          </a:solidFill>
                          <a:effectLst/>
                          <a:latin typeface="Calibri" panose="020F0502020204030204" pitchFamily="34" charset="0"/>
                        </a:rPr>
                        <a:t>11. 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Percentage responses to Parliament questions within stipulated timelines</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100% responses to Parliament questions</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-Bi-Annual Report on the status of responses to Parliamentary questions</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Annual Report on the status of responses to Parliamentary questions</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3908790763"/>
                  </a:ext>
                </a:extLst>
              </a:tr>
              <a:tr h="1795253">
                <a:tc>
                  <a:txBody>
                    <a:bodyPr/>
                    <a:lstStyle/>
                    <a:p>
                      <a:pPr algn="ctr" rtl="0" fontAlgn="t"/>
                      <a:r>
                        <a:rPr lang="en-US" sz="2200" b="1" i="0" u="none" strike="noStrike">
                          <a:solidFill>
                            <a:srgbClr val="34B233"/>
                          </a:solidFill>
                          <a:effectLst/>
                          <a:latin typeface="Calibri" panose="020F0502020204030204" pitchFamily="34" charset="0"/>
                        </a:rPr>
                        <a:t>12. 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Percentage resolution of reported incidents of fraud and corruption</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95% resolution of reported incidents of corruption</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-Bi-Annual Report on progress made to resolve reported incidents of fraud and corruption</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Annual Report on steps taken to ensure resolution of reported incidents of fraud and corruption</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328252028"/>
                  </a:ext>
                </a:extLst>
              </a:tr>
              <a:tr h="1795253">
                <a:tc>
                  <a:txBody>
                    <a:bodyPr/>
                    <a:lstStyle/>
                    <a:p>
                      <a:pPr algn="ctr" rtl="0" fontAlgn="t"/>
                      <a:r>
                        <a:rPr lang="en-US" sz="2200" b="1" i="0" u="none" strike="noStrike">
                          <a:solidFill>
                            <a:srgbClr val="34B233"/>
                          </a:solidFill>
                          <a:effectLst/>
                          <a:latin typeface="Calibri" panose="020F0502020204030204" pitchFamily="34" charset="0"/>
                        </a:rPr>
                        <a:t>13. 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Ethics committees established and operationalised</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Operations of departmental ethics committees monitored</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Bi-Annual Report on the status and operations of ethics committees in the Department.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Annual Report on the status and operations of ethics committees in the Department.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1786899176"/>
                  </a:ext>
                </a:extLst>
              </a:tr>
              <a:tr h="2153489">
                <a:tc>
                  <a:txBody>
                    <a:bodyPr/>
                    <a:lstStyle/>
                    <a:p>
                      <a:pPr algn="ctr" rtl="0" fontAlgn="t"/>
                      <a:r>
                        <a:rPr lang="en-US" sz="2200" b="1" i="0" u="none" strike="noStrike">
                          <a:solidFill>
                            <a:srgbClr val="34B233"/>
                          </a:solidFill>
                          <a:effectLst/>
                          <a:latin typeface="Calibri" panose="020F0502020204030204" pitchFamily="34" charset="0"/>
                        </a:rPr>
                        <a:t>14. 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dirty="0">
                          <a:solidFill>
                            <a:srgbClr val="1A2155"/>
                          </a:solidFill>
                          <a:effectLst/>
                          <a:latin typeface="Calibri" panose="020F0502020204030204" pitchFamily="34" charset="0"/>
                        </a:rPr>
                        <a:t>Percentage implementation of action plans to address audit findings</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100% implementation of action plans to address audit findings</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Develop action plans to address audit findings raised by the AGSA for the 2019/20 financial year</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Annual Report on the implementation of action plan to address audit findings raised by the AGSA for the 2019/20 financial year</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2554376062"/>
                  </a:ext>
                </a:extLst>
              </a:tr>
            </a:tbl>
          </a:graphicData>
        </a:graphic>
      </p:graphicFrame>
      <p:sp>
        <p:nvSpPr>
          <p:cNvPr id="4" name="Slide Number Placeholder 2"/>
          <p:cNvSpPr>
            <a:spLocks noGrp="1"/>
          </p:cNvSpPr>
          <p:nvPr>
            <p:ph type="sldNum" sz="quarter" idx="4"/>
          </p:nvPr>
        </p:nvSpPr>
        <p:spPr>
          <a:xfrm>
            <a:off x="0" y="9451791"/>
            <a:ext cx="384733" cy="333095"/>
          </a:xfrm>
        </p:spPr>
        <p:txBody>
          <a:bodyPr/>
          <a:lstStyle/>
          <a:p>
            <a:pPr marL="0" marR="0" lvl="0" indent="0" algn="r" defTabSz="842266" rtl="0" eaLnBrk="1" fontAlgn="auto" latinLnBrk="0" hangingPunct="0">
              <a:lnSpc>
                <a:spcPct val="100000"/>
              </a:lnSpc>
              <a:spcBef>
                <a:spcPts val="0"/>
              </a:spcBef>
              <a:spcAft>
                <a:spcPts val="0"/>
              </a:spcAft>
              <a:buClrTx/>
              <a:buSzTx/>
              <a:buFontTx/>
              <a:buNone/>
              <a:tabLst/>
              <a:defRPr/>
            </a:pPr>
            <a:r>
              <a:rPr lang="en-US" sz="1100" dirty="0"/>
              <a:t>7</a:t>
            </a:r>
            <a:endParaRPr kumimoji="0" lang="en-US" sz="1100" b="0" i="0" u="none" strike="noStrike" kern="0" cap="none" spc="0" normalizeH="0" baseline="0" noProof="0" dirty="0">
              <a:ln>
                <a:noFill/>
              </a:ln>
              <a:solidFill>
                <a:srgbClr val="009B4E"/>
              </a:solidFill>
              <a:effectLst/>
              <a:uLnTx/>
              <a:uFillTx/>
              <a:latin typeface="Arial"/>
              <a:ea typeface="+mn-ea"/>
              <a:cs typeface="Arial"/>
              <a:sym typeface="Helvetica"/>
            </a:endParaRPr>
          </a:p>
        </p:txBody>
      </p:sp>
    </p:spTree>
    <p:extLst>
      <p:ext uri="{BB962C8B-B14F-4D97-AF65-F5344CB8AC3E}">
        <p14:creationId xmlns:p14="http://schemas.microsoft.com/office/powerpoint/2010/main" xmlns="" val="30785203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 y="0"/>
            <a:ext cx="11308703" cy="1420961"/>
          </a:xfrm>
        </p:spPr>
        <p:txBody>
          <a:bodyPr>
            <a:normAutofit/>
          </a:bodyPr>
          <a:lstStyle/>
          <a:p>
            <a:r>
              <a:rPr lang="en-US" sz="3600" b="1" dirty="0">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Arial"/>
              </a:rPr>
              <a:t>STRATEGIC OUTCOME: IMPROVED GOVERNANCE AND STRENGTHENED CONTROL ENVIRONMENT </a:t>
            </a:r>
            <a:endParaRPr lang="en-ZA" sz="3600" b="1" dirty="0">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endParaRPr>
          </a:p>
        </p:txBody>
      </p:sp>
      <p:sp>
        <p:nvSpPr>
          <p:cNvPr id="4" name="Slide Number Placeholder 2"/>
          <p:cNvSpPr>
            <a:spLocks noGrp="1"/>
          </p:cNvSpPr>
          <p:nvPr>
            <p:ph type="sldNum" sz="quarter" idx="4"/>
          </p:nvPr>
        </p:nvSpPr>
        <p:spPr>
          <a:xfrm>
            <a:off x="0" y="9414285"/>
            <a:ext cx="447869" cy="339315"/>
          </a:xfrm>
        </p:spPr>
        <p:txBody>
          <a:bodyPr anchor="b"/>
          <a:lstStyle/>
          <a:p>
            <a:pPr marL="0" marR="0" lvl="0" indent="0" algn="l" defTabSz="842266" rtl="0" eaLnBrk="1" fontAlgn="auto" latinLnBrk="0" hangingPunct="0">
              <a:lnSpc>
                <a:spcPct val="100000"/>
              </a:lnSpc>
              <a:spcBef>
                <a:spcPts val="0"/>
              </a:spcBef>
              <a:spcAft>
                <a:spcPts val="0"/>
              </a:spcAft>
              <a:buClrTx/>
              <a:buSzTx/>
              <a:buFontTx/>
              <a:buNone/>
              <a:tabLst/>
              <a:defRPr/>
            </a:pPr>
            <a:r>
              <a:rPr lang="en-US" sz="1100" dirty="0"/>
              <a:t>8</a:t>
            </a:r>
            <a:endParaRPr kumimoji="0" lang="en-US" sz="1100" b="0" i="0" u="none" strike="noStrike" kern="0" cap="none" spc="0" normalizeH="0" baseline="0" noProof="0" dirty="0">
              <a:ln>
                <a:noFill/>
              </a:ln>
              <a:solidFill>
                <a:srgbClr val="009B4E"/>
              </a:solidFill>
              <a:effectLst/>
              <a:uLnTx/>
              <a:uFillTx/>
              <a:latin typeface="Arial"/>
              <a:ea typeface="+mn-ea"/>
              <a:cs typeface="Arial"/>
              <a:sym typeface="Helvetica"/>
            </a:endParaRPr>
          </a:p>
        </p:txBody>
      </p:sp>
      <p:graphicFrame>
        <p:nvGraphicFramePr>
          <p:cNvPr id="3" name="Table 2"/>
          <p:cNvGraphicFramePr>
            <a:graphicFrameLocks noGrp="1"/>
          </p:cNvGraphicFramePr>
          <p:nvPr>
            <p:extLst>
              <p:ext uri="{D42A27DB-BD31-4B8C-83A1-F6EECF244321}">
                <p14:modId xmlns:p14="http://schemas.microsoft.com/office/powerpoint/2010/main" xmlns="" val="1346800745"/>
              </p:ext>
            </p:extLst>
          </p:nvPr>
        </p:nvGraphicFramePr>
        <p:xfrm>
          <a:off x="-1" y="1420961"/>
          <a:ext cx="13004802" cy="7993324"/>
        </p:xfrm>
        <a:graphic>
          <a:graphicData uri="http://schemas.openxmlformats.org/drawingml/2006/table">
            <a:tbl>
              <a:tblPr firstRow="1" firstCol="1" bandRow="1"/>
              <a:tblGrid>
                <a:gridCol w="637620">
                  <a:extLst>
                    <a:ext uri="{9D8B030D-6E8A-4147-A177-3AD203B41FA5}">
                      <a16:colId xmlns:a16="http://schemas.microsoft.com/office/drawing/2014/main" xmlns="" val="484978846"/>
                    </a:ext>
                  </a:extLst>
                </a:gridCol>
                <a:gridCol w="2447946">
                  <a:extLst>
                    <a:ext uri="{9D8B030D-6E8A-4147-A177-3AD203B41FA5}">
                      <a16:colId xmlns:a16="http://schemas.microsoft.com/office/drawing/2014/main" xmlns="" val="4206838942"/>
                    </a:ext>
                  </a:extLst>
                </a:gridCol>
                <a:gridCol w="2423019">
                  <a:extLst>
                    <a:ext uri="{9D8B030D-6E8A-4147-A177-3AD203B41FA5}">
                      <a16:colId xmlns:a16="http://schemas.microsoft.com/office/drawing/2014/main" xmlns="" val="526117398"/>
                    </a:ext>
                  </a:extLst>
                </a:gridCol>
                <a:gridCol w="907472">
                  <a:extLst>
                    <a:ext uri="{9D8B030D-6E8A-4147-A177-3AD203B41FA5}">
                      <a16:colId xmlns:a16="http://schemas.microsoft.com/office/drawing/2014/main" xmlns="" val="1002211200"/>
                    </a:ext>
                  </a:extLst>
                </a:gridCol>
                <a:gridCol w="2364509">
                  <a:extLst>
                    <a:ext uri="{9D8B030D-6E8A-4147-A177-3AD203B41FA5}">
                      <a16:colId xmlns:a16="http://schemas.microsoft.com/office/drawing/2014/main" xmlns="" val="3514904360"/>
                    </a:ext>
                  </a:extLst>
                </a:gridCol>
                <a:gridCol w="1275241">
                  <a:extLst>
                    <a:ext uri="{9D8B030D-6E8A-4147-A177-3AD203B41FA5}">
                      <a16:colId xmlns:a16="http://schemas.microsoft.com/office/drawing/2014/main" xmlns="" val="1853815586"/>
                    </a:ext>
                  </a:extLst>
                </a:gridCol>
                <a:gridCol w="2948995">
                  <a:extLst>
                    <a:ext uri="{9D8B030D-6E8A-4147-A177-3AD203B41FA5}">
                      <a16:colId xmlns:a16="http://schemas.microsoft.com/office/drawing/2014/main" xmlns="" val="2876780929"/>
                    </a:ext>
                  </a:extLst>
                </a:gridCol>
              </a:tblGrid>
              <a:tr h="436582">
                <a:tc>
                  <a:txBody>
                    <a:bodyPr/>
                    <a:lstStyle/>
                    <a:p>
                      <a:pPr algn="ctr" rtl="0" fontAlgn="ctr"/>
                      <a:r>
                        <a:rPr lang="en-US" sz="2200" b="1" i="0" u="none" strike="noStrike">
                          <a:solidFill>
                            <a:srgbClr val="34B233"/>
                          </a:solidFill>
                          <a:effectLst/>
                          <a:latin typeface="Calibri" panose="020F0502020204030204" pitchFamily="34" charset="0"/>
                        </a:rPr>
                        <a:t> </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Outcome Indicator</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Annual Target 21/22</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dirty="0">
                          <a:solidFill>
                            <a:srgbClr val="34B233"/>
                          </a:solidFill>
                          <a:effectLst/>
                          <a:latin typeface="Calibri" panose="020F0502020204030204" pitchFamily="34" charset="0"/>
                        </a:rPr>
                        <a:t>Q1</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Q2</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Q3</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Q4</a:t>
                      </a:r>
                    </a:p>
                  </a:txBody>
                  <a:tcPr marL="4160" marR="4160" marT="41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extLst>
                  <a:ext uri="{0D108BD9-81ED-4DB2-BD59-A6C34878D82A}">
                    <a16:rowId xmlns:a16="http://schemas.microsoft.com/office/drawing/2014/main" xmlns="" val="1435544960"/>
                  </a:ext>
                </a:extLst>
              </a:tr>
              <a:tr h="1824895">
                <a:tc>
                  <a:txBody>
                    <a:bodyPr/>
                    <a:lstStyle/>
                    <a:p>
                      <a:pPr algn="ctr" rtl="0" fontAlgn="t"/>
                      <a:r>
                        <a:rPr lang="en-US" sz="2200" b="1" i="0" u="none" strike="noStrike">
                          <a:solidFill>
                            <a:srgbClr val="34B233"/>
                          </a:solidFill>
                          <a:effectLst/>
                          <a:latin typeface="Calibri" panose="020F0502020204030204" pitchFamily="34" charset="0"/>
                        </a:rPr>
                        <a:t>15. 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Regulatory Audit Outcome by the Auditor-General of South Africa (AGSA)</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Unqualified Audit Report with no significant findings</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Annual Report on efforts taken to achieve an unqualified audit report with no significant findings</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2442832133"/>
                  </a:ext>
                </a:extLst>
              </a:tr>
              <a:tr h="1824895">
                <a:tc>
                  <a:txBody>
                    <a:bodyPr/>
                    <a:lstStyle/>
                    <a:p>
                      <a:pPr algn="ctr" rtl="0" fontAlgn="t"/>
                      <a:r>
                        <a:rPr lang="en-US" sz="2200" b="1" i="0" u="none" strike="noStrike">
                          <a:solidFill>
                            <a:srgbClr val="34B233"/>
                          </a:solidFill>
                          <a:effectLst/>
                          <a:latin typeface="Calibri" panose="020F0502020204030204" pitchFamily="34" charset="0"/>
                        </a:rPr>
                        <a:t>16. 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Percentage reduction of cases of wasteful and fruitless expenditure</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75% reduction of cases of wasteful and fruitless expenditure</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Bi-Annual Report on steps taken to reduce wasteful and fruitless expenditure.</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Annual Report on steps taken to reduce wasteful and fruitless expenditure.</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1251692338"/>
                  </a:ext>
                </a:extLst>
              </a:tr>
              <a:tr h="1717982">
                <a:tc>
                  <a:txBody>
                    <a:bodyPr/>
                    <a:lstStyle/>
                    <a:p>
                      <a:pPr algn="ctr" rtl="0" fontAlgn="t"/>
                      <a:r>
                        <a:rPr lang="en-US" sz="2200" b="1" i="0" u="none" strike="noStrike">
                          <a:solidFill>
                            <a:srgbClr val="34B233"/>
                          </a:solidFill>
                          <a:effectLst/>
                          <a:latin typeface="Calibri" panose="020F0502020204030204" pitchFamily="34" charset="0"/>
                        </a:rPr>
                        <a:t>17. 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Percentage reduction of cases of irregular expenditure</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75% reduction of cases of irregular expenditure</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Bi-Annual Report on steps taken to reduce irregular expenditure.</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Annual Report on steps taken to reduce irregular expenditure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2453102645"/>
                  </a:ext>
                </a:extLst>
              </a:tr>
              <a:tr h="2188970">
                <a:tc>
                  <a:txBody>
                    <a:bodyPr/>
                    <a:lstStyle/>
                    <a:p>
                      <a:pPr algn="ctr" rtl="0" fontAlgn="t"/>
                      <a:r>
                        <a:rPr lang="en-US" sz="2200" b="1" i="0" u="none" strike="noStrike" dirty="0">
                          <a:solidFill>
                            <a:srgbClr val="34B233"/>
                          </a:solidFill>
                          <a:effectLst/>
                          <a:latin typeface="Calibri" panose="020F0502020204030204" pitchFamily="34" charset="0"/>
                        </a:rPr>
                        <a:t>18. 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Percentage compliance to 30-day payment requirement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100% compliance to 30-day payment requirement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Bi-Annual Report on steps taken to ensure compliance to the 30-day payment requirement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 </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Annual Report on steps taken to ensure compliance to the 30-day payment requirement</a:t>
                      </a:r>
                    </a:p>
                  </a:txBody>
                  <a:tcPr marL="4160" marR="4160" marT="41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2212667844"/>
                  </a:ext>
                </a:extLst>
              </a:tr>
            </a:tbl>
          </a:graphicData>
        </a:graphic>
      </p:graphicFrame>
    </p:spTree>
    <p:extLst>
      <p:ext uri="{BB962C8B-B14F-4D97-AF65-F5344CB8AC3E}">
        <p14:creationId xmlns:p14="http://schemas.microsoft.com/office/powerpoint/2010/main" xmlns="" val="6436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2"/>
          <p:cNvSpPr>
            <a:spLocks noGrp="1"/>
          </p:cNvSpPr>
          <p:nvPr>
            <p:ph type="sldNum" sz="quarter" idx="4"/>
          </p:nvPr>
        </p:nvSpPr>
        <p:spPr>
          <a:xfrm>
            <a:off x="0" y="9347659"/>
            <a:ext cx="384733" cy="333095"/>
          </a:xfrm>
        </p:spPr>
        <p:txBody>
          <a:bodyPr anchor="b"/>
          <a:lstStyle/>
          <a:p>
            <a:pPr marL="0" marR="0" lvl="0" indent="0" algn="r" defTabSz="842266" rtl="0" eaLnBrk="1" fontAlgn="auto" latinLnBrk="0" hangingPunct="0">
              <a:lnSpc>
                <a:spcPct val="100000"/>
              </a:lnSpc>
              <a:spcBef>
                <a:spcPts val="0"/>
              </a:spcBef>
              <a:spcAft>
                <a:spcPts val="0"/>
              </a:spcAft>
              <a:buClrTx/>
              <a:buSzTx/>
              <a:buFontTx/>
              <a:buNone/>
              <a:tabLst/>
              <a:defRPr/>
            </a:pPr>
            <a:r>
              <a:rPr lang="en-US" sz="1200" dirty="0"/>
              <a:t>9</a:t>
            </a:r>
            <a:endParaRPr kumimoji="0" lang="en-US" sz="1200" b="0" i="0" u="none" strike="noStrike" kern="0" cap="none" spc="0" normalizeH="0" baseline="0" noProof="0" dirty="0">
              <a:ln>
                <a:noFill/>
              </a:ln>
              <a:solidFill>
                <a:srgbClr val="009B4E"/>
              </a:solidFill>
              <a:effectLst/>
              <a:uLnTx/>
              <a:uFillTx/>
              <a:latin typeface="Arial"/>
              <a:ea typeface="+mn-ea"/>
              <a:cs typeface="Arial"/>
              <a:sym typeface="Helvetica"/>
            </a:endParaRPr>
          </a:p>
        </p:txBody>
      </p:sp>
      <p:sp>
        <p:nvSpPr>
          <p:cNvPr id="5" name="Text Placeholder 4"/>
          <p:cNvSpPr>
            <a:spLocks noGrp="1"/>
          </p:cNvSpPr>
          <p:nvPr>
            <p:ph type="body" sz="quarter" idx="10"/>
          </p:nvPr>
        </p:nvSpPr>
        <p:spPr>
          <a:xfrm>
            <a:off x="0" y="0"/>
            <a:ext cx="11346024" cy="967585"/>
          </a:xfrm>
        </p:spPr>
        <p:txBody>
          <a:bodyPr>
            <a:normAutofit/>
          </a:bodyPr>
          <a:lstStyle/>
          <a:p>
            <a:r>
              <a:rPr lang="en-US" sz="3200" b="1"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sym typeface="Arial"/>
              </a:rPr>
              <a:t>STRATEGIC OUTCOME : IMPROVED SERVICE DELIVERY</a:t>
            </a:r>
            <a:endParaRPr lang="en-GB" sz="3200" b="1"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xmlns="" val="1211722241"/>
              </p:ext>
            </p:extLst>
          </p:nvPr>
        </p:nvGraphicFramePr>
        <p:xfrm>
          <a:off x="0" y="1436915"/>
          <a:ext cx="13004799" cy="7910744"/>
        </p:xfrm>
        <a:graphic>
          <a:graphicData uri="http://schemas.openxmlformats.org/drawingml/2006/table">
            <a:tbl>
              <a:tblPr firstRow="1" firstCol="1" bandRow="1"/>
              <a:tblGrid>
                <a:gridCol w="625951">
                  <a:extLst>
                    <a:ext uri="{9D8B030D-6E8A-4147-A177-3AD203B41FA5}">
                      <a16:colId xmlns:a16="http://schemas.microsoft.com/office/drawing/2014/main" xmlns="" val="3469685561"/>
                    </a:ext>
                  </a:extLst>
                </a:gridCol>
                <a:gridCol w="2229216">
                  <a:extLst>
                    <a:ext uri="{9D8B030D-6E8A-4147-A177-3AD203B41FA5}">
                      <a16:colId xmlns:a16="http://schemas.microsoft.com/office/drawing/2014/main" xmlns="" val="3068378461"/>
                    </a:ext>
                  </a:extLst>
                </a:gridCol>
                <a:gridCol w="2836506">
                  <a:extLst>
                    <a:ext uri="{9D8B030D-6E8A-4147-A177-3AD203B41FA5}">
                      <a16:colId xmlns:a16="http://schemas.microsoft.com/office/drawing/2014/main" xmlns="" val="2342409571"/>
                    </a:ext>
                  </a:extLst>
                </a:gridCol>
                <a:gridCol w="1567543">
                  <a:extLst>
                    <a:ext uri="{9D8B030D-6E8A-4147-A177-3AD203B41FA5}">
                      <a16:colId xmlns:a16="http://schemas.microsoft.com/office/drawing/2014/main" xmlns="" val="1624247612"/>
                    </a:ext>
                  </a:extLst>
                </a:gridCol>
                <a:gridCol w="1598655">
                  <a:extLst>
                    <a:ext uri="{9D8B030D-6E8A-4147-A177-3AD203B41FA5}">
                      <a16:colId xmlns:a16="http://schemas.microsoft.com/office/drawing/2014/main" xmlns="" val="2690922164"/>
                    </a:ext>
                  </a:extLst>
                </a:gridCol>
                <a:gridCol w="1251902">
                  <a:extLst>
                    <a:ext uri="{9D8B030D-6E8A-4147-A177-3AD203B41FA5}">
                      <a16:colId xmlns:a16="http://schemas.microsoft.com/office/drawing/2014/main" xmlns="" val="887117009"/>
                    </a:ext>
                  </a:extLst>
                </a:gridCol>
                <a:gridCol w="2895026">
                  <a:extLst>
                    <a:ext uri="{9D8B030D-6E8A-4147-A177-3AD203B41FA5}">
                      <a16:colId xmlns:a16="http://schemas.microsoft.com/office/drawing/2014/main" xmlns="" val="682621984"/>
                    </a:ext>
                  </a:extLst>
                </a:gridCol>
              </a:tblGrid>
              <a:tr h="592536">
                <a:tc>
                  <a:txBody>
                    <a:bodyPr/>
                    <a:lstStyle/>
                    <a:p>
                      <a:pPr algn="ctr" rtl="0" fontAlgn="ctr"/>
                      <a:r>
                        <a:rPr lang="en-US" sz="2200" b="1" i="0" u="none" strike="noStrike">
                          <a:solidFill>
                            <a:srgbClr val="34B233"/>
                          </a:solidFill>
                          <a:effectLst/>
                          <a:latin typeface="Calibri" panose="020F0502020204030204" pitchFamily="34" charset="0"/>
                        </a:rPr>
                        <a:t> </a:t>
                      </a:r>
                    </a:p>
                  </a:txBody>
                  <a:tcPr marL="6260" marR="6260" marT="62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Outcome Indicator</a:t>
                      </a:r>
                    </a:p>
                  </a:txBody>
                  <a:tcPr marL="6260" marR="6260" marT="62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Annual Target 21/22</a:t>
                      </a:r>
                    </a:p>
                  </a:txBody>
                  <a:tcPr marL="6260" marR="6260" marT="62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Q1</a:t>
                      </a:r>
                    </a:p>
                  </a:txBody>
                  <a:tcPr marL="6260" marR="6260" marT="62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Q2</a:t>
                      </a:r>
                    </a:p>
                  </a:txBody>
                  <a:tcPr marL="6260" marR="6260" marT="62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Q3</a:t>
                      </a:r>
                    </a:p>
                  </a:txBody>
                  <a:tcPr marL="6260" marR="6260" marT="62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ctr"/>
                      <a:r>
                        <a:rPr lang="en-US" sz="2200" b="1" i="0" u="none" strike="noStrike">
                          <a:solidFill>
                            <a:srgbClr val="34B233"/>
                          </a:solidFill>
                          <a:effectLst/>
                          <a:latin typeface="Calibri" panose="020F0502020204030204" pitchFamily="34" charset="0"/>
                        </a:rPr>
                        <a:t>Q4</a:t>
                      </a:r>
                    </a:p>
                  </a:txBody>
                  <a:tcPr marL="6260" marR="6260" marT="6260" marB="0" anchor="ctr">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extLst>
                  <a:ext uri="{0D108BD9-81ED-4DB2-BD59-A6C34878D82A}">
                    <a16:rowId xmlns:a16="http://schemas.microsoft.com/office/drawing/2014/main" xmlns="" val="2595163614"/>
                  </a:ext>
                </a:extLst>
              </a:tr>
              <a:tr h="1492883">
                <a:tc>
                  <a:txBody>
                    <a:bodyPr/>
                    <a:lstStyle/>
                    <a:p>
                      <a:pPr algn="ctr" rtl="0" fontAlgn="t"/>
                      <a:r>
                        <a:rPr lang="en-US" sz="2200" b="1" i="0" u="none" strike="noStrike">
                          <a:solidFill>
                            <a:srgbClr val="34B233"/>
                          </a:solidFill>
                          <a:effectLst/>
                          <a:latin typeface="Calibri" panose="020F0502020204030204" pitchFamily="34" charset="0"/>
                        </a:rPr>
                        <a:t>19</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Stakeholder management strategy</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50% of the Stakeholder Management Strategy Implemented</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50% of the Stakeholder Management Strategy Implemented</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2220679498"/>
                  </a:ext>
                </a:extLst>
              </a:tr>
              <a:tr h="1200463">
                <a:tc>
                  <a:txBody>
                    <a:bodyPr/>
                    <a:lstStyle/>
                    <a:p>
                      <a:pPr algn="ctr" rtl="0" fontAlgn="t"/>
                      <a:r>
                        <a:rPr lang="en-US" sz="2200" b="1" i="0" u="none" strike="noStrike">
                          <a:solidFill>
                            <a:srgbClr val="34B233"/>
                          </a:solidFill>
                          <a:effectLst/>
                          <a:latin typeface="Calibri" panose="020F0502020204030204" pitchFamily="34" charset="0"/>
                        </a:rPr>
                        <a:t>20</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Organisational structure developed</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Work Study and Organisational Structure Developed</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Work Study and Organisational Structure Developed</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1180613918"/>
                  </a:ext>
                </a:extLst>
              </a:tr>
              <a:tr h="1562143">
                <a:tc>
                  <a:txBody>
                    <a:bodyPr/>
                    <a:lstStyle/>
                    <a:p>
                      <a:pPr algn="ctr" rtl="0" fontAlgn="t"/>
                      <a:r>
                        <a:rPr lang="en-US" sz="2200" b="1" i="0" u="none" strike="noStrike">
                          <a:solidFill>
                            <a:srgbClr val="34B233"/>
                          </a:solidFill>
                          <a:effectLst/>
                          <a:latin typeface="Calibri" panose="020F0502020204030204" pitchFamily="34" charset="0"/>
                        </a:rPr>
                        <a:t>21</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Review SCM process, systems and resources</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Implement approved SCM process, systems and resources.</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Implement approved SCM process, systems and resources</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3986014704"/>
                  </a:ext>
                </a:extLst>
              </a:tr>
              <a:tr h="915737">
                <a:tc>
                  <a:txBody>
                    <a:bodyPr/>
                    <a:lstStyle/>
                    <a:p>
                      <a:pPr algn="ctr" rtl="0" fontAlgn="t"/>
                      <a:r>
                        <a:rPr lang="en-US" sz="2200" b="1" i="0" u="none" strike="noStrike">
                          <a:solidFill>
                            <a:srgbClr val="34B233"/>
                          </a:solidFill>
                          <a:effectLst/>
                          <a:latin typeface="Calibri" panose="020F0502020204030204" pitchFamily="34" charset="0"/>
                        </a:rPr>
                        <a:t>22</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Skills audit report </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Skills Audit Report Finalised.</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Skills Audit Report Finalised</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1018352499"/>
                  </a:ext>
                </a:extLst>
              </a:tr>
              <a:tr h="2146982">
                <a:tc>
                  <a:txBody>
                    <a:bodyPr/>
                    <a:lstStyle/>
                    <a:p>
                      <a:pPr algn="ctr" rtl="0" fontAlgn="t"/>
                      <a:r>
                        <a:rPr lang="en-US" sz="2200" b="1" i="0" u="none" strike="noStrike" dirty="0">
                          <a:solidFill>
                            <a:srgbClr val="34B233"/>
                          </a:solidFill>
                          <a:effectLst/>
                          <a:latin typeface="Calibri" panose="020F0502020204030204" pitchFamily="34" charset="0"/>
                        </a:rPr>
                        <a:t>23</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solidFill>
                      <a:srgbClr val="1A2155"/>
                    </a:solidFill>
                  </a:tcPr>
                </a:tc>
                <a:tc>
                  <a:txBody>
                    <a:bodyPr/>
                    <a:lstStyle/>
                    <a:p>
                      <a:pPr algn="ctr" rtl="0" fontAlgn="t"/>
                      <a:r>
                        <a:rPr lang="en-US" sz="2200" b="0" i="0" u="none" strike="noStrike">
                          <a:solidFill>
                            <a:srgbClr val="1A2155"/>
                          </a:solidFill>
                          <a:effectLst/>
                          <a:latin typeface="Calibri" panose="020F0502020204030204" pitchFamily="34" charset="0"/>
                        </a:rPr>
                        <a:t>% of Enterprise Service Development (ESD) spent on woman owned enterprises</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Develop ESD plan for woman empowerment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a:solidFill>
                            <a:srgbClr val="1A2155"/>
                          </a:solidFill>
                          <a:effectLst/>
                          <a:latin typeface="Calibri" panose="020F0502020204030204" pitchFamily="34" charset="0"/>
                        </a:rPr>
                        <a: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tc>
                  <a:txBody>
                    <a:bodyPr/>
                    <a:lstStyle/>
                    <a:p>
                      <a:pPr algn="ctr" rtl="0" fontAlgn="t"/>
                      <a:r>
                        <a:rPr lang="en-US" sz="2200" b="0" i="0" u="none" strike="noStrike" dirty="0">
                          <a:solidFill>
                            <a:srgbClr val="1A2155"/>
                          </a:solidFill>
                          <a:effectLst/>
                          <a:latin typeface="Calibri" panose="020F0502020204030204" pitchFamily="34" charset="0"/>
                        </a:rPr>
                        <a:t>Develop ESD plan for woman empowerment</a:t>
                      </a:r>
                    </a:p>
                  </a:txBody>
                  <a:tcPr marL="6260" marR="6260" marT="6260" marB="0">
                    <a:lnL w="12700" cap="flat" cmpd="sng" algn="ctr">
                      <a:solidFill>
                        <a:srgbClr val="34B233"/>
                      </a:solidFill>
                      <a:prstDash val="solid"/>
                      <a:round/>
                      <a:headEnd type="none" w="med" len="med"/>
                      <a:tailEnd type="none" w="med" len="med"/>
                    </a:lnL>
                    <a:lnR w="12700" cap="flat" cmpd="sng" algn="ctr">
                      <a:solidFill>
                        <a:srgbClr val="34B233"/>
                      </a:solidFill>
                      <a:prstDash val="solid"/>
                      <a:round/>
                      <a:headEnd type="none" w="med" len="med"/>
                      <a:tailEnd type="none" w="med" len="med"/>
                    </a:lnR>
                    <a:lnT w="12700" cap="flat" cmpd="sng" algn="ctr">
                      <a:solidFill>
                        <a:srgbClr val="34B233"/>
                      </a:solidFill>
                      <a:prstDash val="solid"/>
                      <a:round/>
                      <a:headEnd type="none" w="med" len="med"/>
                      <a:tailEnd type="none" w="med" len="med"/>
                    </a:lnT>
                    <a:lnB w="12700" cap="flat" cmpd="sng" algn="ctr">
                      <a:solidFill>
                        <a:srgbClr val="34B233"/>
                      </a:solidFill>
                      <a:prstDash val="solid"/>
                      <a:round/>
                      <a:headEnd type="none" w="med" len="med"/>
                      <a:tailEnd type="none" w="med" len="med"/>
                    </a:lnB>
                  </a:tcPr>
                </a:tc>
                <a:extLst>
                  <a:ext uri="{0D108BD9-81ED-4DB2-BD59-A6C34878D82A}">
                    <a16:rowId xmlns:a16="http://schemas.microsoft.com/office/drawing/2014/main" xmlns="" val="3720067650"/>
                  </a:ext>
                </a:extLst>
              </a:tr>
            </a:tbl>
          </a:graphicData>
        </a:graphic>
      </p:graphicFrame>
    </p:spTree>
    <p:extLst>
      <p:ext uri="{BB962C8B-B14F-4D97-AF65-F5344CB8AC3E}">
        <p14:creationId xmlns:p14="http://schemas.microsoft.com/office/powerpoint/2010/main" xmlns="" val="426652721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3004800" cy="7725747"/>
          </a:xfrm>
        </p:spPr>
        <p:txBody>
          <a:bodyPr>
            <a:normAutofit fontScale="90000"/>
          </a:bodyPr>
          <a:lstStyle/>
          <a:p>
            <a:pPr algn="ctr"/>
            <a:r>
              <a:rPr lang="en-US" sz="4551" b="0" dirty="0"/>
              <a:t> </a:t>
            </a:r>
            <a:br>
              <a:rPr lang="en-US" sz="4551" b="0" dirty="0"/>
            </a:br>
            <a:r>
              <a:rPr lang="en-US" sz="4551" b="0" dirty="0"/>
              <a:t/>
            </a:r>
            <a:br>
              <a:rPr lang="en-US" sz="4551" b="0" dirty="0"/>
            </a:br>
            <a:r>
              <a:rPr lang="en-US" sz="4551" b="0" dirty="0"/>
              <a:t/>
            </a:r>
            <a:br>
              <a:rPr lang="en-US" sz="4551" b="0" dirty="0"/>
            </a:br>
            <a:r>
              <a:rPr lang="en-US" sz="4551" b="0" dirty="0"/>
              <a:t/>
            </a:r>
            <a:br>
              <a:rPr lang="en-US" sz="4551" b="0" dirty="0"/>
            </a:br>
            <a:r>
              <a:rPr lang="en-US" sz="4551" b="0" dirty="0"/>
              <a:t/>
            </a:r>
            <a:br>
              <a:rPr lang="en-US" sz="4551" b="0" dirty="0"/>
            </a:br>
            <a:r>
              <a:rPr lang="en-US" sz="4551" b="0" dirty="0"/>
              <a:t/>
            </a:r>
            <a:br>
              <a:rPr lang="en-US" sz="4551" b="0" dirty="0"/>
            </a:br>
            <a:r>
              <a:rPr lang="en-US" sz="4551" b="0" dirty="0"/>
              <a:t/>
            </a:r>
            <a:br>
              <a:rPr lang="en-US" sz="4551" b="0" dirty="0"/>
            </a:br>
            <a:r>
              <a:rPr lang="en-US" sz="4551" b="0" dirty="0"/>
              <a:t/>
            </a:r>
            <a:br>
              <a:rPr lang="en-US" sz="4551" b="0" dirty="0"/>
            </a:br>
            <a:r>
              <a:rPr lang="en-US" sz="4900" dirty="0">
                <a:solidFill>
                  <a:schemeClr val="tx1"/>
                </a:solidFill>
                <a:latin typeface="+mj-lt"/>
                <a:ea typeface="Tahoma" panose="020B0604030504040204" pitchFamily="34" charset="0"/>
                <a:cs typeface="Arial" panose="020B0604020202020204" pitchFamily="34" charset="0"/>
              </a:rPr>
              <a:t>BUDGET</a:t>
            </a:r>
            <a:br>
              <a:rPr lang="en-US" sz="4900" dirty="0">
                <a:solidFill>
                  <a:schemeClr val="tx1"/>
                </a:solidFill>
                <a:latin typeface="+mj-lt"/>
                <a:ea typeface="Tahoma" panose="020B0604030504040204" pitchFamily="34" charset="0"/>
                <a:cs typeface="Arial" panose="020B0604020202020204" pitchFamily="34" charset="0"/>
              </a:rPr>
            </a:br>
            <a:r>
              <a:rPr lang="en-US" sz="4900" dirty="0">
                <a:solidFill>
                  <a:schemeClr val="tx1"/>
                </a:solidFill>
                <a:latin typeface="+mj-lt"/>
                <a:ea typeface="Tahoma" panose="020B0604030504040204" pitchFamily="34" charset="0"/>
                <a:cs typeface="Arial" panose="020B0604020202020204" pitchFamily="34" charset="0"/>
              </a:rPr>
              <a:t/>
            </a:r>
            <a:br>
              <a:rPr lang="en-US" sz="4900" dirty="0">
                <a:solidFill>
                  <a:schemeClr val="tx1"/>
                </a:solidFill>
                <a:latin typeface="+mj-lt"/>
                <a:ea typeface="Tahoma" panose="020B0604030504040204" pitchFamily="34" charset="0"/>
                <a:cs typeface="Arial" panose="020B0604020202020204" pitchFamily="34" charset="0"/>
              </a:rPr>
            </a:br>
            <a:r>
              <a:rPr lang="en-US" sz="4900" dirty="0">
                <a:solidFill>
                  <a:schemeClr val="tx1"/>
                </a:solidFill>
                <a:latin typeface="+mj-lt"/>
                <a:ea typeface="Tahoma" panose="020B0604030504040204" pitchFamily="34" charset="0"/>
                <a:cs typeface="Arial" panose="020B0604020202020204" pitchFamily="34" charset="0"/>
              </a:rPr>
              <a:t/>
            </a:r>
            <a:br>
              <a:rPr lang="en-US" sz="4900" dirty="0">
                <a:solidFill>
                  <a:schemeClr val="tx1"/>
                </a:solidFill>
                <a:latin typeface="+mj-lt"/>
                <a:ea typeface="Tahoma" panose="020B0604030504040204" pitchFamily="34" charset="0"/>
                <a:cs typeface="Arial" panose="020B0604020202020204" pitchFamily="34" charset="0"/>
              </a:rPr>
            </a:br>
            <a:r>
              <a:rPr lang="en-US" sz="4551" b="0" dirty="0"/>
              <a:t/>
            </a:r>
            <a:br>
              <a:rPr lang="en-US" sz="4551" b="0" dirty="0"/>
            </a:br>
            <a:r>
              <a:rPr lang="en-US" sz="4551" b="0" dirty="0"/>
              <a:t/>
            </a:r>
            <a:br>
              <a:rPr lang="en-US" sz="4551" b="0" dirty="0"/>
            </a:br>
            <a:r>
              <a:rPr lang="en-US" sz="4551" b="0" dirty="0"/>
              <a:t/>
            </a:r>
            <a:br>
              <a:rPr lang="en-US" sz="4551" b="0" dirty="0"/>
            </a:br>
            <a:r>
              <a:rPr lang="en-US" sz="2560" b="0" dirty="0"/>
              <a:t/>
            </a:r>
            <a:br>
              <a:rPr lang="en-US" sz="2560" b="0" dirty="0"/>
            </a:br>
            <a:r>
              <a:rPr lang="en-US" sz="2560" b="0" dirty="0"/>
              <a:t> </a:t>
            </a:r>
            <a:br>
              <a:rPr lang="en-US" sz="2560" b="0" dirty="0"/>
            </a:br>
            <a:r>
              <a:rPr lang="en-US" sz="2560" b="0" dirty="0"/>
              <a:t/>
            </a:r>
            <a:br>
              <a:rPr lang="en-US" sz="2560" b="0" dirty="0"/>
            </a:br>
            <a:r>
              <a:rPr lang="en-US" sz="2560" b="0" dirty="0"/>
              <a:t> </a:t>
            </a:r>
            <a:br>
              <a:rPr lang="en-US" sz="2560" b="0" dirty="0"/>
            </a:br>
            <a:r>
              <a:rPr lang="en-US" sz="2560" b="0" dirty="0"/>
              <a:t/>
            </a:r>
            <a:br>
              <a:rPr lang="en-US" sz="2560" b="0" dirty="0"/>
            </a:br>
            <a:r>
              <a:rPr lang="en-US" sz="2560" b="0" dirty="0"/>
              <a:t/>
            </a:r>
            <a:br>
              <a:rPr lang="en-US" sz="2560" b="0" dirty="0"/>
            </a:br>
            <a:endParaRPr lang="en-US" sz="2560" b="0" dirty="0"/>
          </a:p>
        </p:txBody>
      </p:sp>
    </p:spTree>
    <p:extLst>
      <p:ext uri="{BB962C8B-B14F-4D97-AF65-F5344CB8AC3E}">
        <p14:creationId xmlns:p14="http://schemas.microsoft.com/office/powerpoint/2010/main" xmlns="" val="195105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61FFBC5-6EEA-48B1-B383-87A5232D754D}"/>
              </a:ext>
            </a:extLst>
          </p:cNvPr>
          <p:cNvSpPr>
            <a:spLocks noGrp="1"/>
          </p:cNvSpPr>
          <p:nvPr>
            <p:ph type="body" sz="quarter" idx="10"/>
          </p:nvPr>
        </p:nvSpPr>
        <p:spPr>
          <a:xfrm>
            <a:off x="0" y="1362270"/>
            <a:ext cx="13004800" cy="7698592"/>
          </a:xfrm>
        </p:spPr>
        <p:txBody>
          <a:bodyPr>
            <a:normAutofit/>
          </a:bodyPr>
          <a:lstStyle/>
          <a:p>
            <a:pPr marL="457200" indent="-457200" algn="just">
              <a:lnSpc>
                <a:spcPct val="200000"/>
              </a:lnSpc>
              <a:buFont typeface="Arial" panose="020B0604020202020204" pitchFamily="34" charset="0"/>
              <a:buChar char="•"/>
            </a:pPr>
            <a:r>
              <a:rPr lang="en-US" sz="2400" dirty="0">
                <a:latin typeface="+mn-lt"/>
                <a:ea typeface="Arial" panose="020B0604020202020204" pitchFamily="34" charset="0"/>
              </a:rPr>
              <a:t>The next medium term, 2021/24 period, will see RAF review its operating and funding models to ensure operational and financial sustainability of the Fund:</a:t>
            </a:r>
          </a:p>
          <a:p>
            <a:pPr marL="457200" indent="-457200" algn="just">
              <a:lnSpc>
                <a:spcPct val="200000"/>
              </a:lnSpc>
              <a:buFont typeface="Arial" panose="020B0604020202020204" pitchFamily="34" charset="0"/>
              <a:buChar char="•"/>
            </a:pPr>
            <a:r>
              <a:rPr lang="en-US" sz="2400" dirty="0">
                <a:latin typeface="+mn-lt"/>
                <a:ea typeface="Arial" panose="020B0604020202020204" pitchFamily="34" charset="0"/>
              </a:rPr>
              <a:t>The payment of claims has been reviewed to ensure equity and fairness. older claims are paid first instead of the previous payment strategy which benefited the larger law firms.</a:t>
            </a:r>
          </a:p>
          <a:p>
            <a:pPr marL="457200" indent="-457200" algn="just">
              <a:lnSpc>
                <a:spcPct val="200000"/>
              </a:lnSpc>
              <a:buFont typeface="Arial" panose="020B0604020202020204" pitchFamily="34" charset="0"/>
              <a:buChar char="•"/>
            </a:pPr>
            <a:r>
              <a:rPr lang="en-US" sz="2400" dirty="0">
                <a:latin typeface="+mn-lt"/>
                <a:ea typeface="Arial" panose="020B0604020202020204" pitchFamily="34" charset="0"/>
              </a:rPr>
              <a:t>The transition towards installment payments over the MTEF will be critical for the RAF’s financial sustainability.   </a:t>
            </a:r>
          </a:p>
          <a:p>
            <a:pPr marL="1513661" lvl="1" indent="-457200" algn="just">
              <a:lnSpc>
                <a:spcPct val="200000"/>
              </a:lnSpc>
              <a:buFont typeface="Arial" panose="020B0604020202020204" pitchFamily="34" charset="0"/>
              <a:buChar char="•"/>
            </a:pPr>
            <a:endParaRPr lang="en-US" sz="2400" dirty="0">
              <a:latin typeface="+mn-lt"/>
              <a:ea typeface="Arial" panose="020B0604020202020204" pitchFamily="34" charset="0"/>
            </a:endParaRPr>
          </a:p>
          <a:p>
            <a:pPr algn="just">
              <a:lnSpc>
                <a:spcPct val="200000"/>
              </a:lnSpc>
            </a:pPr>
            <a:endParaRPr lang="en-US" sz="2400" dirty="0">
              <a:latin typeface="+mn-lt"/>
              <a:ea typeface="Arial" panose="020B0604020202020204" pitchFamily="34" charset="0"/>
            </a:endParaRPr>
          </a:p>
          <a:p>
            <a:pPr>
              <a:lnSpc>
                <a:spcPct val="200000"/>
              </a:lnSpc>
            </a:pPr>
            <a:endParaRPr lang="en-US" sz="2400" dirty="0">
              <a:latin typeface="+mn-lt"/>
              <a:ea typeface="Arial" panose="020B0604020202020204" pitchFamily="34" charset="0"/>
            </a:endParaRPr>
          </a:p>
        </p:txBody>
      </p:sp>
      <p:sp>
        <p:nvSpPr>
          <p:cNvPr id="3" name="Text Placeholder 2">
            <a:extLst>
              <a:ext uri="{FF2B5EF4-FFF2-40B4-BE49-F238E27FC236}">
                <a16:creationId xmlns:a16="http://schemas.microsoft.com/office/drawing/2014/main" xmlns="" id="{8A490508-9FC6-47D2-99EA-68F3CE945D32}"/>
              </a:ext>
            </a:extLst>
          </p:cNvPr>
          <p:cNvSpPr>
            <a:spLocks noGrp="1"/>
          </p:cNvSpPr>
          <p:nvPr>
            <p:ph type="body" sz="quarter" idx="11"/>
          </p:nvPr>
        </p:nvSpPr>
        <p:spPr>
          <a:xfrm>
            <a:off x="0" y="0"/>
            <a:ext cx="10061835" cy="636693"/>
          </a:xfrm>
        </p:spPr>
        <p:txBody>
          <a:bodyPr/>
          <a:lstStyle/>
          <a:p>
            <a:pPr defTabSz="842266" hangingPunct="0">
              <a:spcBef>
                <a:spcPts val="0"/>
              </a:spcBef>
              <a:defRPr/>
            </a:pPr>
            <a:r>
              <a:rPr lang="en-ZA" sz="3600" dirty="0">
                <a:solidFill>
                  <a:schemeClr val="tx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BUDGET - MTEF PERIOD INTERVENTIONS</a:t>
            </a:r>
          </a:p>
        </p:txBody>
      </p:sp>
      <p:sp>
        <p:nvSpPr>
          <p:cNvPr id="4" name="Slide Number Placeholder 2"/>
          <p:cNvSpPr>
            <a:spLocks noGrp="1"/>
          </p:cNvSpPr>
          <p:nvPr>
            <p:ph type="sldNum" sz="quarter" idx="4"/>
          </p:nvPr>
        </p:nvSpPr>
        <p:spPr>
          <a:xfrm>
            <a:off x="0" y="9299791"/>
            <a:ext cx="440708" cy="453809"/>
          </a:xfrm>
        </p:spPr>
        <p:txBody>
          <a:bodyPr/>
          <a:lstStyle/>
          <a:p>
            <a:pPr algn="l"/>
            <a:r>
              <a:rPr lang="en-US" sz="1200" dirty="0"/>
              <a:t>10</a:t>
            </a:r>
          </a:p>
        </p:txBody>
      </p:sp>
    </p:spTree>
    <p:extLst>
      <p:ext uri="{BB962C8B-B14F-4D97-AF65-F5344CB8AC3E}">
        <p14:creationId xmlns:p14="http://schemas.microsoft.com/office/powerpoint/2010/main" xmlns="" val="147716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61FFBC5-6EEA-48B1-B383-87A5232D754D}"/>
              </a:ext>
            </a:extLst>
          </p:cNvPr>
          <p:cNvSpPr>
            <a:spLocks noGrp="1"/>
          </p:cNvSpPr>
          <p:nvPr>
            <p:ph type="body" sz="quarter" idx="10"/>
          </p:nvPr>
        </p:nvSpPr>
        <p:spPr>
          <a:xfrm>
            <a:off x="66298" y="1339355"/>
            <a:ext cx="13004800" cy="7807592"/>
          </a:xfrm>
        </p:spPr>
        <p:txBody>
          <a:bodyPr/>
          <a:lstStyle/>
          <a:p>
            <a:pPr>
              <a:lnSpc>
                <a:spcPct val="150000"/>
              </a:lnSpc>
            </a:pPr>
            <a:r>
              <a:rPr lang="en-US" sz="2400" dirty="0">
                <a:latin typeface="+mn-lt"/>
                <a:ea typeface="Arial" panose="020B0604020202020204" pitchFamily="34" charset="0"/>
              </a:rPr>
              <a:t>The targets for the MTEF period are as follows:</a:t>
            </a:r>
          </a:p>
          <a:p>
            <a:pPr>
              <a:lnSpc>
                <a:spcPct val="150000"/>
              </a:lnSpc>
            </a:pPr>
            <a:endParaRPr lang="en-US" sz="2400" dirty="0">
              <a:latin typeface="+mn-lt"/>
              <a:ea typeface="Arial" panose="020B0604020202020204" pitchFamily="34" charset="0"/>
            </a:endParaRPr>
          </a:p>
          <a:p>
            <a:pPr marL="487672" indent="-487672">
              <a:lnSpc>
                <a:spcPct val="150000"/>
              </a:lnSpc>
              <a:buAutoNum type="arabicPeriod"/>
            </a:pPr>
            <a:r>
              <a:rPr lang="en-US" sz="2400" dirty="0">
                <a:latin typeface="+mn-lt"/>
                <a:ea typeface="Arial" panose="020B0604020202020204" pitchFamily="34" charset="0"/>
              </a:rPr>
              <a:t>Reduction of administrative</a:t>
            </a:r>
            <a:r>
              <a:rPr lang="en-US" sz="2400" spc="-50" dirty="0">
                <a:latin typeface="+mn-lt"/>
                <a:ea typeface="Arial" panose="020B0604020202020204" pitchFamily="34" charset="0"/>
              </a:rPr>
              <a:t> </a:t>
            </a:r>
            <a:r>
              <a:rPr lang="en-US" sz="2400" dirty="0">
                <a:latin typeface="+mn-lt"/>
                <a:ea typeface="Arial" panose="020B0604020202020204" pitchFamily="34" charset="0"/>
              </a:rPr>
              <a:t>costs:</a:t>
            </a:r>
          </a:p>
          <a:p>
            <a:pPr marL="1544134" lvl="1" indent="-487672">
              <a:lnSpc>
                <a:spcPct val="150000"/>
              </a:lnSpc>
              <a:buAutoNum type="alphaLcPeriod"/>
            </a:pPr>
            <a:r>
              <a:rPr lang="en-US" sz="2400" dirty="0">
                <a:effectLst/>
                <a:latin typeface="+mn-lt"/>
                <a:ea typeface="Arial" panose="020B0604020202020204" pitchFamily="34" charset="0"/>
              </a:rPr>
              <a:t>75% reduction </a:t>
            </a:r>
            <a:r>
              <a:rPr lang="en-US" sz="2400" spc="-21" dirty="0">
                <a:latin typeface="+mn-lt"/>
                <a:ea typeface="Arial" panose="020B0604020202020204" pitchFamily="34" charset="0"/>
              </a:rPr>
              <a:t>in </a:t>
            </a:r>
            <a:r>
              <a:rPr lang="en-US" sz="2400" dirty="0">
                <a:effectLst/>
                <a:latin typeface="+mn-lt"/>
                <a:ea typeface="Arial" panose="020B0604020202020204" pitchFamily="34" charset="0"/>
              </a:rPr>
              <a:t>legal</a:t>
            </a:r>
            <a:r>
              <a:rPr lang="en-US" sz="2400" spc="-43" dirty="0">
                <a:latin typeface="+mn-lt"/>
                <a:ea typeface="Arial" panose="020B0604020202020204" pitchFamily="34" charset="0"/>
              </a:rPr>
              <a:t> </a:t>
            </a:r>
            <a:r>
              <a:rPr lang="en-US" sz="2400" dirty="0">
                <a:effectLst/>
                <a:latin typeface="+mn-lt"/>
                <a:ea typeface="Arial" panose="020B0604020202020204" pitchFamily="34" charset="0"/>
              </a:rPr>
              <a:t>costs</a:t>
            </a:r>
          </a:p>
          <a:p>
            <a:pPr marL="1544134" lvl="1" indent="-487672">
              <a:lnSpc>
                <a:spcPct val="150000"/>
              </a:lnSpc>
              <a:buAutoNum type="alphaLcPeriod"/>
            </a:pPr>
            <a:r>
              <a:rPr lang="en-US" sz="2400" dirty="0">
                <a:latin typeface="+mn-lt"/>
                <a:ea typeface="Arial" panose="020B0604020202020204" pitchFamily="34" charset="0"/>
              </a:rPr>
              <a:t>40% reduction </a:t>
            </a:r>
            <a:r>
              <a:rPr lang="en-US" sz="2400" spc="-21" dirty="0">
                <a:latin typeface="+mn-lt"/>
                <a:ea typeface="Arial" panose="020B0604020202020204" pitchFamily="34" charset="0"/>
              </a:rPr>
              <a:t>in </a:t>
            </a:r>
            <a:r>
              <a:rPr lang="en-US" sz="2400" dirty="0">
                <a:latin typeface="+mn-lt"/>
                <a:ea typeface="Arial" panose="020B0604020202020204" pitchFamily="34" charset="0"/>
              </a:rPr>
              <a:t>medical and actuarial</a:t>
            </a:r>
            <a:r>
              <a:rPr lang="en-US" sz="2400" spc="-128" dirty="0">
                <a:latin typeface="+mn-lt"/>
                <a:ea typeface="Arial" panose="020B0604020202020204" pitchFamily="34" charset="0"/>
              </a:rPr>
              <a:t> </a:t>
            </a:r>
            <a:r>
              <a:rPr lang="en-US" sz="2400" dirty="0">
                <a:latin typeface="+mn-lt"/>
                <a:ea typeface="Arial" panose="020B0604020202020204" pitchFamily="34" charset="0"/>
              </a:rPr>
              <a:t>costs</a:t>
            </a:r>
            <a:endParaRPr lang="en-US" sz="2400" dirty="0">
              <a:effectLst/>
              <a:latin typeface="+mn-lt"/>
              <a:ea typeface="Arial" panose="020B0604020202020204" pitchFamily="34" charset="0"/>
            </a:endParaRPr>
          </a:p>
          <a:p>
            <a:pPr marL="487672" indent="-487672">
              <a:lnSpc>
                <a:spcPct val="150000"/>
              </a:lnSpc>
              <a:buAutoNum type="alphaLcPeriod"/>
            </a:pPr>
            <a:endParaRPr lang="en-US" sz="2400" dirty="0">
              <a:latin typeface="+mn-lt"/>
              <a:ea typeface="Arial" panose="020B0604020202020204" pitchFamily="34" charset="0"/>
            </a:endParaRPr>
          </a:p>
          <a:p>
            <a:pPr>
              <a:lnSpc>
                <a:spcPct val="150000"/>
              </a:lnSpc>
            </a:pPr>
            <a:r>
              <a:rPr lang="en-US" sz="2400" dirty="0">
                <a:latin typeface="+mn-lt"/>
                <a:ea typeface="Arial" panose="020B0604020202020204" pitchFamily="34" charset="0"/>
              </a:rPr>
              <a:t>2. Assets and Liability</a:t>
            </a:r>
            <a:r>
              <a:rPr lang="en-US" sz="2400" spc="-28" dirty="0">
                <a:latin typeface="+mn-lt"/>
                <a:ea typeface="Arial" panose="020B0604020202020204" pitchFamily="34" charset="0"/>
              </a:rPr>
              <a:t> </a:t>
            </a:r>
            <a:r>
              <a:rPr lang="en-US" sz="2400" dirty="0">
                <a:latin typeface="+mn-lt"/>
                <a:ea typeface="Arial" panose="020B0604020202020204" pitchFamily="34" charset="0"/>
              </a:rPr>
              <a:t>Matching</a:t>
            </a:r>
          </a:p>
          <a:p>
            <a:pPr marL="1544134" lvl="1" indent="-487672">
              <a:lnSpc>
                <a:spcPct val="150000"/>
              </a:lnSpc>
              <a:buAutoNum type="alphaLcPeriod"/>
            </a:pPr>
            <a:r>
              <a:rPr lang="en-US" sz="2400" dirty="0">
                <a:effectLst/>
                <a:latin typeface="+mn-lt"/>
                <a:ea typeface="Arial" panose="020B0604020202020204" pitchFamily="34" charset="0"/>
              </a:rPr>
              <a:t>Annuity payments of</a:t>
            </a:r>
            <a:r>
              <a:rPr lang="en-US" sz="2400" spc="-21" dirty="0">
                <a:latin typeface="+mn-lt"/>
                <a:ea typeface="Arial" panose="020B0604020202020204" pitchFamily="34" charset="0"/>
              </a:rPr>
              <a:t> </a:t>
            </a:r>
            <a:r>
              <a:rPr lang="en-US" sz="2400" dirty="0">
                <a:effectLst/>
                <a:latin typeface="+mn-lt"/>
                <a:ea typeface="Arial" panose="020B0604020202020204" pitchFamily="34" charset="0"/>
              </a:rPr>
              <a:t>claims</a:t>
            </a:r>
          </a:p>
          <a:p>
            <a:pPr marL="1544134" lvl="1" indent="-487672">
              <a:lnSpc>
                <a:spcPct val="150000"/>
              </a:lnSpc>
              <a:buFont typeface="Arial"/>
              <a:buAutoNum type="alphaLcPeriod"/>
            </a:pPr>
            <a:r>
              <a:rPr lang="en-US" sz="2400" dirty="0">
                <a:latin typeface="+mn-lt"/>
                <a:ea typeface="Arial" panose="020B0604020202020204" pitchFamily="34" charset="0"/>
              </a:rPr>
              <a:t>Increase cash</a:t>
            </a:r>
            <a:r>
              <a:rPr lang="en-US" sz="2400" spc="7" dirty="0">
                <a:latin typeface="+mn-lt"/>
                <a:ea typeface="Arial" panose="020B0604020202020204" pitchFamily="34" charset="0"/>
              </a:rPr>
              <a:t> </a:t>
            </a:r>
            <a:r>
              <a:rPr lang="en-US" sz="2400" dirty="0">
                <a:latin typeface="+mn-lt"/>
                <a:ea typeface="Arial" panose="020B0604020202020204" pitchFamily="34" charset="0"/>
              </a:rPr>
              <a:t>surplus</a:t>
            </a:r>
          </a:p>
          <a:p>
            <a:pPr marL="1544134" lvl="1" indent="-487672">
              <a:lnSpc>
                <a:spcPct val="150000"/>
              </a:lnSpc>
              <a:buFont typeface="Arial"/>
              <a:buAutoNum type="alphaLcPeriod"/>
            </a:pPr>
            <a:r>
              <a:rPr lang="en-US" sz="2400" dirty="0">
                <a:latin typeface="+mn-lt"/>
                <a:ea typeface="Arial" panose="020B0604020202020204" pitchFamily="34" charset="0"/>
              </a:rPr>
              <a:t>Acquire investment</a:t>
            </a:r>
            <a:r>
              <a:rPr lang="en-US" sz="2400" spc="-14" dirty="0">
                <a:latin typeface="+mn-lt"/>
                <a:ea typeface="Arial" panose="020B0604020202020204" pitchFamily="34" charset="0"/>
              </a:rPr>
              <a:t> </a:t>
            </a:r>
            <a:r>
              <a:rPr lang="en-US" sz="2400" dirty="0">
                <a:latin typeface="+mn-lt"/>
                <a:ea typeface="Arial" panose="020B0604020202020204" pitchFamily="34" charset="0"/>
              </a:rPr>
              <a:t>assets</a:t>
            </a:r>
            <a:endParaRPr lang="en-ZA" sz="2400" dirty="0">
              <a:latin typeface="+mn-lt"/>
              <a:ea typeface="Arial" panose="020B0604020202020204" pitchFamily="34" charset="0"/>
            </a:endParaRPr>
          </a:p>
          <a:p>
            <a:pPr marL="1544134" lvl="1" indent="-487672">
              <a:lnSpc>
                <a:spcPct val="150000"/>
              </a:lnSpc>
              <a:buAutoNum type="alphaLcPeriod"/>
            </a:pPr>
            <a:endParaRPr lang="en-US" sz="2400" dirty="0">
              <a:effectLst/>
              <a:latin typeface="+mn-lt"/>
              <a:ea typeface="Arial" panose="020B0604020202020204" pitchFamily="34" charset="0"/>
            </a:endParaRPr>
          </a:p>
          <a:p>
            <a:pPr>
              <a:lnSpc>
                <a:spcPct val="150000"/>
              </a:lnSpc>
            </a:pPr>
            <a:endParaRPr lang="en-ZA" dirty="0">
              <a:latin typeface="CG Times (W1)"/>
              <a:ea typeface="Times New Roman" panose="02020603050405020304" pitchFamily="18" charset="0"/>
              <a:cs typeface="Times New Roman" panose="02020603050405020304" pitchFamily="18" charset="0"/>
            </a:endParaRPr>
          </a:p>
          <a:p>
            <a:endParaRPr lang="en-ZA" dirty="0"/>
          </a:p>
        </p:txBody>
      </p:sp>
      <p:sp>
        <p:nvSpPr>
          <p:cNvPr id="3" name="Text Placeholder 2">
            <a:extLst>
              <a:ext uri="{FF2B5EF4-FFF2-40B4-BE49-F238E27FC236}">
                <a16:creationId xmlns:a16="http://schemas.microsoft.com/office/drawing/2014/main" xmlns="" id="{8A490508-9FC6-47D2-99EA-68F3CE945D32}"/>
              </a:ext>
            </a:extLst>
          </p:cNvPr>
          <p:cNvSpPr>
            <a:spLocks noGrp="1"/>
          </p:cNvSpPr>
          <p:nvPr>
            <p:ph type="body" sz="quarter" idx="11"/>
          </p:nvPr>
        </p:nvSpPr>
        <p:spPr>
          <a:xfrm>
            <a:off x="0" y="0"/>
            <a:ext cx="10061835" cy="636693"/>
          </a:xfrm>
        </p:spPr>
        <p:txBody>
          <a:bodyPr/>
          <a:lstStyle/>
          <a:p>
            <a:pPr defTabSz="842266" hangingPunct="0">
              <a:spcBef>
                <a:spcPts val="0"/>
              </a:spcBef>
              <a:defRPr/>
            </a:pPr>
            <a:r>
              <a:rPr lang="en-ZA" sz="3600" dirty="0">
                <a:solidFill>
                  <a:schemeClr val="tx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Helvetica"/>
              </a:rPr>
              <a:t>BUDGET - MTEF PERIOD TARGETS</a:t>
            </a:r>
          </a:p>
        </p:txBody>
      </p:sp>
      <p:sp>
        <p:nvSpPr>
          <p:cNvPr id="4" name="Slide Number Placeholder 2"/>
          <p:cNvSpPr>
            <a:spLocks noGrp="1"/>
          </p:cNvSpPr>
          <p:nvPr>
            <p:ph type="sldNum" sz="quarter" idx="4"/>
          </p:nvPr>
        </p:nvSpPr>
        <p:spPr>
          <a:xfrm>
            <a:off x="66298" y="9299791"/>
            <a:ext cx="440708" cy="453809"/>
          </a:xfrm>
        </p:spPr>
        <p:txBody>
          <a:bodyPr/>
          <a:lstStyle/>
          <a:p>
            <a:pPr algn="l"/>
            <a:r>
              <a:rPr lang="en-US" sz="1200" dirty="0"/>
              <a:t>11</a:t>
            </a:r>
          </a:p>
        </p:txBody>
      </p:sp>
    </p:spTree>
    <p:extLst>
      <p:ext uri="{BB962C8B-B14F-4D97-AF65-F5344CB8AC3E}">
        <p14:creationId xmlns:p14="http://schemas.microsoft.com/office/powerpoint/2010/main" xmlns="" val="13838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528915"/>
            <a:ext cx="12420554" cy="8362615"/>
          </a:xfrm>
        </p:spPr>
        <p:txBody>
          <a:bodyPr/>
          <a:lstStyle/>
          <a:p>
            <a:endParaRPr lang="en-US" b="1" i="1" dirty="0"/>
          </a:p>
          <a:p>
            <a:pPr lvl="0"/>
            <a:r>
              <a:rPr lang="en-US" b="1" dirty="0"/>
              <a:t>     </a:t>
            </a:r>
            <a:endParaRPr lang="en-US" i="1"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cstate="print"/>
          <a:stretch>
            <a:fillRect/>
          </a:stretch>
        </p:blipFill>
        <p:spPr>
          <a:xfrm>
            <a:off x="102180" y="1380931"/>
            <a:ext cx="12902620" cy="8016518"/>
          </a:xfrm>
          <a:prstGeom prst="rect">
            <a:avLst/>
          </a:prstGeom>
        </p:spPr>
      </p:pic>
      <p:sp>
        <p:nvSpPr>
          <p:cNvPr id="3" name="Rectangle 2"/>
          <p:cNvSpPr/>
          <p:nvPr/>
        </p:nvSpPr>
        <p:spPr>
          <a:xfrm>
            <a:off x="0" y="0"/>
            <a:ext cx="6255239" cy="646331"/>
          </a:xfrm>
          <a:prstGeom prst="rect">
            <a:avLst/>
          </a:prstGeom>
        </p:spPr>
        <p:txBody>
          <a:bodyPr wrap="none">
            <a:spAutoFit/>
          </a:bodyPr>
          <a:lstStyle/>
          <a:p>
            <a:pPr>
              <a:defRPr/>
            </a:pPr>
            <a:r>
              <a:rPr lang="en-US" sz="3600" b="1" kern="1200" dirty="0">
                <a:solidFill>
                  <a:schemeClr val="tx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BUDGET - FUNDING SCENARIOS</a:t>
            </a:r>
          </a:p>
        </p:txBody>
      </p:sp>
      <p:sp>
        <p:nvSpPr>
          <p:cNvPr id="6" name="Slide Number Placeholder 2"/>
          <p:cNvSpPr>
            <a:spLocks noGrp="1"/>
          </p:cNvSpPr>
          <p:nvPr>
            <p:ph type="sldNum" sz="quarter" idx="4"/>
          </p:nvPr>
        </p:nvSpPr>
        <p:spPr>
          <a:xfrm>
            <a:off x="82503" y="9299791"/>
            <a:ext cx="440708" cy="453809"/>
          </a:xfrm>
        </p:spPr>
        <p:txBody>
          <a:bodyPr/>
          <a:lstStyle/>
          <a:p>
            <a:pPr algn="l"/>
            <a:r>
              <a:rPr lang="en-US" sz="1200" dirty="0"/>
              <a:t>12</a:t>
            </a:r>
          </a:p>
        </p:txBody>
      </p:sp>
    </p:spTree>
    <p:extLst>
      <p:ext uri="{BB962C8B-B14F-4D97-AF65-F5344CB8AC3E}">
        <p14:creationId xmlns:p14="http://schemas.microsoft.com/office/powerpoint/2010/main" xmlns="" val="2692517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4102" y="1528915"/>
            <a:ext cx="12616596" cy="8362615"/>
          </a:xfrm>
        </p:spPr>
        <p:txBody>
          <a:bodyPr/>
          <a:lstStyle/>
          <a:p>
            <a:pPr>
              <a:defRPr/>
            </a:pPr>
            <a:endParaRPr lang="en-US" sz="3600" b="1" dirty="0">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endParaRPr>
          </a:p>
          <a:p>
            <a:endParaRPr lang="en-US" sz="5120" b="1" i="1" dirty="0"/>
          </a:p>
          <a:p>
            <a:endParaRPr lang="en-US" i="1"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cstate="print"/>
          <a:stretch>
            <a:fillRect/>
          </a:stretch>
        </p:blipFill>
        <p:spPr>
          <a:xfrm>
            <a:off x="141421" y="1421535"/>
            <a:ext cx="12833746" cy="7650276"/>
          </a:xfrm>
          <a:prstGeom prst="rect">
            <a:avLst/>
          </a:prstGeom>
        </p:spPr>
      </p:pic>
      <p:sp>
        <p:nvSpPr>
          <p:cNvPr id="3" name="Rectangle 2"/>
          <p:cNvSpPr/>
          <p:nvPr/>
        </p:nvSpPr>
        <p:spPr>
          <a:xfrm>
            <a:off x="0" y="17041"/>
            <a:ext cx="8620180" cy="646331"/>
          </a:xfrm>
          <a:prstGeom prst="rect">
            <a:avLst/>
          </a:prstGeom>
        </p:spPr>
        <p:txBody>
          <a:bodyPr wrap="none">
            <a:spAutoFit/>
          </a:bodyPr>
          <a:lstStyle/>
          <a:p>
            <a:pPr>
              <a:defRPr/>
            </a:pPr>
            <a:r>
              <a:rPr lang="en-US" sz="3600" b="1" kern="1200" dirty="0">
                <a:solidFill>
                  <a:schemeClr val="tx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BUDGET - FUNDING SCENARIOS (Continued)</a:t>
            </a:r>
          </a:p>
        </p:txBody>
      </p:sp>
      <p:sp>
        <p:nvSpPr>
          <p:cNvPr id="5" name="Slide Number Placeholder 2"/>
          <p:cNvSpPr>
            <a:spLocks noGrp="1"/>
          </p:cNvSpPr>
          <p:nvPr>
            <p:ph type="sldNum" sz="quarter" idx="4"/>
          </p:nvPr>
        </p:nvSpPr>
        <p:spPr>
          <a:xfrm>
            <a:off x="29633" y="9254766"/>
            <a:ext cx="440708" cy="453809"/>
          </a:xfrm>
        </p:spPr>
        <p:txBody>
          <a:bodyPr/>
          <a:lstStyle/>
          <a:p>
            <a:pPr algn="l"/>
            <a:r>
              <a:rPr lang="en-US" sz="1200" dirty="0"/>
              <a:t>13</a:t>
            </a:r>
          </a:p>
        </p:txBody>
      </p:sp>
    </p:spTree>
    <p:extLst>
      <p:ext uri="{BB962C8B-B14F-4D97-AF65-F5344CB8AC3E}">
        <p14:creationId xmlns:p14="http://schemas.microsoft.com/office/powerpoint/2010/main" xmlns="" val="25862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0"/>
            <a:ext cx="11452484" cy="636693"/>
          </a:xfrm>
        </p:spPr>
        <p:txBody>
          <a:bodyPr>
            <a:normAutofit/>
          </a:bodyPr>
          <a:lstStyle/>
          <a:p>
            <a:pPr>
              <a:lnSpc>
                <a:spcPct val="90000"/>
              </a:lnSpc>
            </a:pPr>
            <a:r>
              <a:rPr lang="en-ZW" sz="3200" b="1"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PURPOSE</a:t>
            </a:r>
            <a:endParaRPr lang="en-US" sz="3200" b="1"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5" name="Shape 151"/>
          <p:cNvSpPr/>
          <p:nvPr/>
        </p:nvSpPr>
        <p:spPr>
          <a:xfrm>
            <a:off x="198173" y="1379027"/>
            <a:ext cx="12806627" cy="5311377"/>
          </a:xfrm>
          <a:prstGeom prst="rect">
            <a:avLst/>
          </a:prstGeom>
          <a:ln w="12700">
            <a:miter lim="400000"/>
          </a:ln>
          <a:extLst>
            <a:ext uri="{C572A759-6A51-4108-AA02-DFA0A04FC94B}">
              <ma14:wrappingTextBoxFlag xmlns:ma14="http://schemas.microsoft.com/office/mac/drawingml/2011/main" xmlns="" val="1"/>
            </a:ext>
          </a:extLst>
        </p:spPr>
        <p:txBody>
          <a:bodyPr wrap="square" lIns="69685" tIns="69685" rIns="69685" bIns="69685">
            <a:spAutoFit/>
          </a:bodyPr>
          <a:lstStyle/>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Background and Mandate</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Strategic Overview</a:t>
            </a:r>
          </a:p>
          <a:p>
            <a:pPr marL="1399361" lvl="1" indent="-342900">
              <a:buFont typeface="Wingdings" panose="05000000000000000000" pitchFamily="2" charset="2"/>
              <a:buChar char="§"/>
            </a:pPr>
            <a:r>
              <a:rPr lang="en-US" sz="2400" dirty="0"/>
              <a:t>Vision, Mission and Values</a:t>
            </a:r>
          </a:p>
          <a:p>
            <a:pPr marL="1399361" indent="-342900">
              <a:buFont typeface="Wingdings" panose="05000000000000000000" pitchFamily="2" charset="2"/>
              <a:buChar char="§"/>
            </a:pPr>
            <a:r>
              <a:rPr lang="en-US" sz="2400" dirty="0"/>
              <a:t>2020 – 2025 Strategy</a:t>
            </a:r>
          </a:p>
          <a:p>
            <a:pPr marL="1399361" indent="-342900">
              <a:buFont typeface="Wingdings" panose="05000000000000000000" pitchFamily="2" charset="2"/>
              <a:buChar char="§"/>
            </a:pPr>
            <a:endParaRPr lang="en-US" sz="2400" dirty="0"/>
          </a:p>
          <a:p>
            <a:pPr marL="342900" indent="-342900">
              <a:buFont typeface="Wingdings" panose="05000000000000000000" pitchFamily="2" charset="2"/>
              <a:buChar char="q"/>
            </a:pPr>
            <a:r>
              <a:rPr lang="en-US" sz="2400" dirty="0"/>
              <a:t>2021/22 APP Targets</a:t>
            </a:r>
          </a:p>
          <a:p>
            <a:pPr marL="342900" indent="-342900">
              <a:buFont typeface="Wingdings" panose="05000000000000000000" pitchFamily="2" charset="2"/>
              <a:buChar char="q"/>
            </a:pPr>
            <a:endParaRPr lang="en-US" sz="2400" dirty="0"/>
          </a:p>
          <a:p>
            <a:pPr marL="342900" lvl="1" indent="-342900">
              <a:buFont typeface="Wingdings" panose="05000000000000000000" pitchFamily="2" charset="2"/>
              <a:buChar char="q"/>
            </a:pPr>
            <a:r>
              <a:rPr lang="en-US" sz="2400" dirty="0"/>
              <a:t>Budget</a:t>
            </a:r>
          </a:p>
          <a:p>
            <a:pPr marL="342900" lvl="1" indent="-342900">
              <a:buFont typeface="Wingdings" panose="05000000000000000000" pitchFamily="2" charset="2"/>
              <a:buChar char="q"/>
            </a:pPr>
            <a:endParaRPr lang="en-US" sz="2400" dirty="0"/>
          </a:p>
          <a:p>
            <a:pPr marL="342900" lvl="1" indent="-342900">
              <a:buFont typeface="Wingdings" panose="05000000000000000000" pitchFamily="2" charset="2"/>
              <a:buChar char="q"/>
            </a:pPr>
            <a:r>
              <a:rPr lang="en-US" sz="2400" dirty="0"/>
              <a:t>Conclusion</a:t>
            </a:r>
          </a:p>
          <a:p>
            <a:pPr lvl="1" algn="just">
              <a:buSzPct val="100000"/>
              <a:defRPr sz="1800">
                <a:solidFill>
                  <a:srgbClr val="1A2355"/>
                </a:solidFill>
                <a:latin typeface="Arial"/>
                <a:ea typeface="Arial"/>
                <a:cs typeface="Arial"/>
                <a:sym typeface="Arial"/>
              </a:defRPr>
            </a:pPr>
            <a:endParaRPr lang="en-ZA" sz="2400" dirty="0">
              <a:solidFill>
                <a:schemeClr val="tx1"/>
              </a:solidFill>
              <a:latin typeface="+mj-lt"/>
              <a:ea typeface="Tahoma" panose="020B0604030504040204" pitchFamily="34" charset="0"/>
              <a:cs typeface="Arial" panose="020B0604020202020204" pitchFamily="34" charset="0"/>
            </a:endParaRPr>
          </a:p>
          <a:p>
            <a:pPr marL="342900" lvl="1" indent="-342900" algn="just">
              <a:buSzPct val="100000"/>
              <a:buFont typeface="Arial" panose="020B0604020202020204" pitchFamily="34" charset="0"/>
              <a:buChar char="•"/>
              <a:defRPr sz="1800">
                <a:solidFill>
                  <a:srgbClr val="1A2355"/>
                </a:solidFill>
                <a:latin typeface="Arial"/>
                <a:ea typeface="Arial"/>
                <a:cs typeface="Arial"/>
                <a:sym typeface="Arial"/>
              </a:defRPr>
            </a:pPr>
            <a:endParaRPr lang="en-GB" sz="2400" dirty="0">
              <a:solidFill>
                <a:schemeClr val="tx1"/>
              </a:solidFill>
              <a:latin typeface="+mj-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38274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703050" cy="820737"/>
          </a:xfrm>
        </p:spPr>
        <p:txBody>
          <a:bodyPr>
            <a:noAutofit/>
          </a:bodyPr>
          <a:lstStyle/>
          <a:p>
            <a:pPr algn="l">
              <a:spcBef>
                <a:spcPct val="20000"/>
              </a:spcBef>
              <a:defRPr/>
            </a:pPr>
            <a:r>
              <a:rPr lang="en-ZA" sz="3600" b="1" dirty="0">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Helvetica Light" charset="0"/>
              </a:rPr>
              <a:t>BUDGET - INCOME STATEMENT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69857526"/>
              </p:ext>
            </p:extLst>
          </p:nvPr>
        </p:nvGraphicFramePr>
        <p:xfrm>
          <a:off x="0" y="836483"/>
          <a:ext cx="12934858" cy="8532405"/>
        </p:xfrm>
        <a:graphic>
          <a:graphicData uri="http://schemas.openxmlformats.org/drawingml/2006/table">
            <a:tbl>
              <a:tblPr firstRow="1" bandRow="1">
                <a:tableStyleId>{5C22544A-7EE6-4342-B048-85BDC9FD1C3A}</a:tableStyleId>
              </a:tblPr>
              <a:tblGrid>
                <a:gridCol w="4820944">
                  <a:extLst>
                    <a:ext uri="{9D8B030D-6E8A-4147-A177-3AD203B41FA5}">
                      <a16:colId xmlns:a16="http://schemas.microsoft.com/office/drawing/2014/main" xmlns="" val="20000"/>
                    </a:ext>
                  </a:extLst>
                </a:gridCol>
                <a:gridCol w="1569607">
                  <a:extLst>
                    <a:ext uri="{9D8B030D-6E8A-4147-A177-3AD203B41FA5}">
                      <a16:colId xmlns:a16="http://schemas.microsoft.com/office/drawing/2014/main" xmlns="" val="20001"/>
                    </a:ext>
                  </a:extLst>
                </a:gridCol>
                <a:gridCol w="1639551">
                  <a:extLst>
                    <a:ext uri="{9D8B030D-6E8A-4147-A177-3AD203B41FA5}">
                      <a16:colId xmlns:a16="http://schemas.microsoft.com/office/drawing/2014/main" xmlns="" val="20002"/>
                    </a:ext>
                  </a:extLst>
                </a:gridCol>
                <a:gridCol w="1639551">
                  <a:extLst>
                    <a:ext uri="{9D8B030D-6E8A-4147-A177-3AD203B41FA5}">
                      <a16:colId xmlns:a16="http://schemas.microsoft.com/office/drawing/2014/main" xmlns="" val="20003"/>
                    </a:ext>
                  </a:extLst>
                </a:gridCol>
                <a:gridCol w="1639551">
                  <a:extLst>
                    <a:ext uri="{9D8B030D-6E8A-4147-A177-3AD203B41FA5}">
                      <a16:colId xmlns:a16="http://schemas.microsoft.com/office/drawing/2014/main" xmlns="" val="20004"/>
                    </a:ext>
                  </a:extLst>
                </a:gridCol>
                <a:gridCol w="1625654">
                  <a:extLst>
                    <a:ext uri="{9D8B030D-6E8A-4147-A177-3AD203B41FA5}">
                      <a16:colId xmlns:a16="http://schemas.microsoft.com/office/drawing/2014/main" xmlns="" val="20005"/>
                    </a:ext>
                  </a:extLst>
                </a:gridCol>
              </a:tblGrid>
              <a:tr h="897995">
                <a:tc>
                  <a:txBody>
                    <a:bodyPr/>
                    <a:lstStyle/>
                    <a:p>
                      <a:r>
                        <a:rPr lang="en-ZA" sz="2400" dirty="0">
                          <a:solidFill>
                            <a:schemeClr val="bg1"/>
                          </a:solidFill>
                        </a:rPr>
                        <a:t>YEAR</a:t>
                      </a:r>
                      <a:r>
                        <a:rPr lang="en-ZA" sz="2400" baseline="0" dirty="0">
                          <a:solidFill>
                            <a:schemeClr val="bg1"/>
                          </a:solidFill>
                        </a:rPr>
                        <a:t> ENDED 31 MARCH</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tc>
                  <a:txBody>
                    <a:bodyPr/>
                    <a:lstStyle/>
                    <a:p>
                      <a:pPr algn="r"/>
                      <a:r>
                        <a:rPr lang="en-ZA" sz="2400" dirty="0">
                          <a:solidFill>
                            <a:schemeClr val="bg1"/>
                          </a:solidFill>
                        </a:rPr>
                        <a:t>2020</a:t>
                      </a:r>
                    </a:p>
                    <a:p>
                      <a:pPr algn="r"/>
                      <a:r>
                        <a:rPr lang="en-ZA" sz="2400" dirty="0">
                          <a:solidFill>
                            <a:schemeClr val="bg1"/>
                          </a:solidFill>
                        </a:rPr>
                        <a:t>Actual</a:t>
                      </a:r>
                    </a:p>
                    <a:p>
                      <a:pPr algn="r"/>
                      <a:r>
                        <a:rPr lang="en-ZA" sz="2400" dirty="0" err="1">
                          <a:solidFill>
                            <a:schemeClr val="bg1"/>
                          </a:solidFill>
                        </a:rPr>
                        <a:t>R’m</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tc>
                  <a:txBody>
                    <a:bodyPr/>
                    <a:lstStyle/>
                    <a:p>
                      <a:pPr algn="r"/>
                      <a:r>
                        <a:rPr lang="en-ZA" sz="2400" dirty="0">
                          <a:solidFill>
                            <a:schemeClr val="bg1"/>
                          </a:solidFill>
                        </a:rPr>
                        <a:t>2021</a:t>
                      </a:r>
                    </a:p>
                    <a:p>
                      <a:pPr algn="r"/>
                      <a:r>
                        <a:rPr lang="en-ZA" sz="2400" dirty="0">
                          <a:solidFill>
                            <a:schemeClr val="bg1"/>
                          </a:solidFill>
                        </a:rPr>
                        <a:t>Actual</a:t>
                      </a:r>
                    </a:p>
                    <a:p>
                      <a:pPr algn="r"/>
                      <a:r>
                        <a:rPr lang="en-ZA" sz="2400" dirty="0" err="1">
                          <a:solidFill>
                            <a:schemeClr val="bg1"/>
                          </a:solidFill>
                        </a:rPr>
                        <a:t>R’m</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tc>
                  <a:txBody>
                    <a:bodyPr/>
                    <a:lstStyle/>
                    <a:p>
                      <a:pPr algn="r"/>
                      <a:r>
                        <a:rPr lang="en-ZA" sz="2400" dirty="0">
                          <a:solidFill>
                            <a:schemeClr val="bg1"/>
                          </a:solidFill>
                        </a:rPr>
                        <a:t>2022</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tc>
                  <a:txBody>
                    <a:bodyPr/>
                    <a:lstStyle/>
                    <a:p>
                      <a:pPr algn="r"/>
                      <a:r>
                        <a:rPr lang="en-ZA" sz="2400" dirty="0">
                          <a:solidFill>
                            <a:schemeClr val="bg1"/>
                          </a:solidFill>
                        </a:rPr>
                        <a:t>2023</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tc>
                  <a:txBody>
                    <a:bodyPr/>
                    <a:lstStyle/>
                    <a:p>
                      <a:pPr algn="r"/>
                      <a:r>
                        <a:rPr lang="en-ZA" sz="2400" dirty="0">
                          <a:solidFill>
                            <a:schemeClr val="bg1"/>
                          </a:solidFill>
                        </a:rPr>
                        <a:t>2024</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8" marR="130048" marT="65023" marB="65023">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612064">
                <a:tc>
                  <a:txBody>
                    <a:bodyPr/>
                    <a:lstStyle/>
                    <a:p>
                      <a:pPr marL="342900" indent="-342900">
                        <a:buAutoNum type="arabicPeriod"/>
                      </a:pPr>
                      <a:r>
                        <a:rPr lang="en-ZA" sz="2400" b="1" dirty="0"/>
                        <a:t>INCOME</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41 241</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43 384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39 135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44 446</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49 362</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612064">
                <a:tc>
                  <a:txBody>
                    <a:bodyPr/>
                    <a:lstStyle/>
                    <a:p>
                      <a:r>
                        <a:rPr lang="en-ZA" sz="2400" dirty="0"/>
                        <a:t>1.1 Net Fuel Levies</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41 178</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43 227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38 449</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42 284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45 897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2"/>
                  </a:ext>
                </a:extLst>
              </a:tr>
              <a:tr h="612064">
                <a:tc>
                  <a:txBody>
                    <a:bodyPr/>
                    <a:lstStyle/>
                    <a:p>
                      <a:r>
                        <a:rPr lang="en-ZA" sz="2400" dirty="0"/>
                        <a:t>1.2 Investment Income</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63</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157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686</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2 162</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3 465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3"/>
                  </a:ext>
                </a:extLst>
              </a:tr>
              <a:tr h="612064">
                <a:tc>
                  <a:txBody>
                    <a:bodyPr/>
                    <a:lstStyle/>
                    <a:p>
                      <a:r>
                        <a:rPr lang="en-ZA" sz="2400" dirty="0"/>
                        <a:t>1.4 Other</a:t>
                      </a:r>
                      <a:r>
                        <a:rPr lang="en-ZA" sz="2400" baseline="0" dirty="0"/>
                        <a:t> Income</a:t>
                      </a: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5"/>
                  </a:ext>
                </a:extLst>
              </a:tr>
              <a:tr h="612064">
                <a:tc>
                  <a:txBody>
                    <a:bodyPr/>
                    <a:lstStyle/>
                    <a:p>
                      <a:pPr marL="0" indent="0">
                        <a:buNone/>
                      </a:pPr>
                      <a:r>
                        <a:rPr lang="en-ZA" sz="2400" b="1" dirty="0"/>
                        <a:t>2. EXPENDITURE</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(101 063)</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(71 170)</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(90 435)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(88 649)</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(107 679)</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6"/>
                  </a:ext>
                </a:extLst>
              </a:tr>
              <a:tr h="612064">
                <a:tc>
                  <a:txBody>
                    <a:bodyPr/>
                    <a:lstStyle/>
                    <a:p>
                      <a:r>
                        <a:rPr lang="en-ZA" sz="2400" dirty="0"/>
                        <a:t>2.1 Claims Expenditure</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(98 264)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(69 521)</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(86 764)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(84 061)</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(102 897)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7"/>
                  </a:ext>
                </a:extLst>
              </a:tr>
              <a:tr h="581794">
                <a:tc>
                  <a:txBody>
                    <a:bodyPr/>
                    <a:lstStyle/>
                    <a:p>
                      <a:r>
                        <a:rPr lang="en-ZA" sz="2400" dirty="0"/>
                        <a:t>2.2 Employee Costs</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(1 950)</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(1 745)</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(2 518)</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(2 707)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(2 910)</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8"/>
                  </a:ext>
                </a:extLst>
              </a:tr>
              <a:tr h="612064">
                <a:tc>
                  <a:txBody>
                    <a:bodyPr/>
                    <a:lstStyle/>
                    <a:p>
                      <a:r>
                        <a:rPr lang="en-ZA" sz="2400" dirty="0"/>
                        <a:t>2.3</a:t>
                      </a:r>
                      <a:r>
                        <a:rPr lang="en-ZA" sz="2400" baseline="0" dirty="0"/>
                        <a:t> General Expenses</a:t>
                      </a:r>
                      <a:endParaRPr lang="en-ZA" sz="2400"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(534)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(561)</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(773)</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(805)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(838)</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9"/>
                  </a:ext>
                </a:extLst>
              </a:tr>
              <a:tr h="612064">
                <a:tc>
                  <a:txBody>
                    <a:bodyPr/>
                    <a:lstStyle/>
                    <a:p>
                      <a:r>
                        <a:rPr lang="en-ZA" sz="2400" dirty="0"/>
                        <a:t>2.4 Reinsurance Premiums</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(24)</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(4)</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(26)</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10"/>
                  </a:ext>
                </a:extLst>
              </a:tr>
              <a:tr h="602645">
                <a:tc>
                  <a:txBody>
                    <a:bodyPr/>
                    <a:lstStyle/>
                    <a:p>
                      <a:r>
                        <a:rPr lang="en-ZA" sz="2400" dirty="0"/>
                        <a:t>2.5 Depreciation &amp; Amortisation</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(52)</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(50)</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(78)</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(78)</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(73)</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11"/>
                  </a:ext>
                </a:extLst>
              </a:tr>
              <a:tr h="612064">
                <a:tc>
                  <a:txBody>
                    <a:bodyPr/>
                    <a:lstStyle/>
                    <a:p>
                      <a:r>
                        <a:rPr lang="en-ZA" sz="2400" dirty="0"/>
                        <a:t>2.6 Finance Costs</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(237)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(89)</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(276)</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(971)</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(935)</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12"/>
                  </a:ext>
                </a:extLst>
              </a:tr>
              <a:tr h="612064">
                <a:tc>
                  <a:txBody>
                    <a:bodyPr/>
                    <a:lstStyle/>
                    <a:p>
                      <a:r>
                        <a:rPr lang="en-ZA" sz="2400" b="1" dirty="0"/>
                        <a:t>3. DEFICIT</a:t>
                      </a:r>
                      <a:r>
                        <a:rPr lang="en-ZA" sz="2400" b="1" baseline="0" dirty="0"/>
                        <a:t> FOR THE YEAR</a:t>
                      </a:r>
                      <a:endParaRPr lang="en-ZA" sz="2400" b="1"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(59</a:t>
                      </a:r>
                      <a:r>
                        <a:rPr lang="en-ZA" sz="2400" b="1" baseline="0" dirty="0"/>
                        <a:t> 822)</a:t>
                      </a:r>
                      <a:endParaRPr lang="en-ZA" sz="2400" b="1" dirty="0"/>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(28 586)</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2400" b="1" dirty="0"/>
                        <a:t>(51 300)</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(44 203)</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(58 317)</a:t>
                      </a:r>
                    </a:p>
                  </a:txBody>
                  <a:tcPr marL="130048" marR="130048" marT="65023" marB="650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13"/>
                  </a:ext>
                </a:extLst>
              </a:tr>
            </a:tbl>
          </a:graphicData>
        </a:graphic>
      </p:graphicFrame>
      <p:sp>
        <p:nvSpPr>
          <p:cNvPr id="5" name="Slide Number Placeholder 2"/>
          <p:cNvSpPr>
            <a:spLocks noGrp="1"/>
          </p:cNvSpPr>
          <p:nvPr>
            <p:ph type="sldNum" sz="quarter" idx="4294967295"/>
          </p:nvPr>
        </p:nvSpPr>
        <p:spPr>
          <a:xfrm>
            <a:off x="-24063" y="9384634"/>
            <a:ext cx="410547" cy="420693"/>
          </a:xfrm>
          <a:prstGeom prst="rect">
            <a:avLst/>
          </a:prstGeom>
        </p:spPr>
        <p:txBody>
          <a:bodyPr/>
          <a:lstStyle/>
          <a:p>
            <a:pPr marL="0" marR="0" lvl="0" indent="0" algn="r" defTabSz="842266"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B050"/>
                </a:solidFill>
                <a:effectLst/>
                <a:uLnTx/>
                <a:uFillTx/>
                <a:latin typeface="Calibri"/>
                <a:ea typeface="+mn-ea"/>
                <a:cs typeface="+mn-cs"/>
                <a:sym typeface="Helvetica"/>
              </a:rPr>
              <a:t>32</a:t>
            </a:r>
          </a:p>
        </p:txBody>
      </p:sp>
    </p:spTree>
    <p:extLst>
      <p:ext uri="{BB962C8B-B14F-4D97-AF65-F5344CB8AC3E}">
        <p14:creationId xmlns:p14="http://schemas.microsoft.com/office/powerpoint/2010/main" xmlns="" val="1752410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0" y="0"/>
            <a:ext cx="9661525" cy="901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a:spcBef>
                <a:spcPct val="20000"/>
              </a:spcBef>
            </a:pPr>
            <a:r>
              <a:rPr lang="en-ZA" altLang="en-US" sz="3600" b="1" dirty="0">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BUDGET - BALANCE SHEET</a:t>
            </a:r>
          </a:p>
        </p:txBody>
      </p:sp>
      <p:graphicFrame>
        <p:nvGraphicFramePr>
          <p:cNvPr id="4" name="Content Placeholder 3"/>
          <p:cNvGraphicFramePr>
            <a:graphicFrameLocks noGrp="1"/>
          </p:cNvGraphicFramePr>
          <p:nvPr>
            <p:ph idx="1"/>
            <p:extLst/>
          </p:nvPr>
        </p:nvGraphicFramePr>
        <p:xfrm>
          <a:off x="0" y="1395410"/>
          <a:ext cx="13004800" cy="8544502"/>
        </p:xfrm>
        <a:graphic>
          <a:graphicData uri="http://schemas.openxmlformats.org/drawingml/2006/table">
            <a:tbl>
              <a:tblPr firstRow="1" bandRow="1">
                <a:tableStyleId>{5C22544A-7EE6-4342-B048-85BDC9FD1C3A}</a:tableStyleId>
              </a:tblPr>
              <a:tblGrid>
                <a:gridCol w="4453607">
                  <a:extLst>
                    <a:ext uri="{9D8B030D-6E8A-4147-A177-3AD203B41FA5}">
                      <a16:colId xmlns:a16="http://schemas.microsoft.com/office/drawing/2014/main" xmlns="" val="20000"/>
                    </a:ext>
                  </a:extLst>
                </a:gridCol>
                <a:gridCol w="1671904">
                  <a:extLst>
                    <a:ext uri="{9D8B030D-6E8A-4147-A177-3AD203B41FA5}">
                      <a16:colId xmlns:a16="http://schemas.microsoft.com/office/drawing/2014/main" xmlns="" val="20001"/>
                    </a:ext>
                  </a:extLst>
                </a:gridCol>
                <a:gridCol w="1665403">
                  <a:extLst>
                    <a:ext uri="{9D8B030D-6E8A-4147-A177-3AD203B41FA5}">
                      <a16:colId xmlns:a16="http://schemas.microsoft.com/office/drawing/2014/main" xmlns="" val="20002"/>
                    </a:ext>
                  </a:extLst>
                </a:gridCol>
                <a:gridCol w="1744744">
                  <a:extLst>
                    <a:ext uri="{9D8B030D-6E8A-4147-A177-3AD203B41FA5}">
                      <a16:colId xmlns:a16="http://schemas.microsoft.com/office/drawing/2014/main" xmlns="" val="20003"/>
                    </a:ext>
                  </a:extLst>
                </a:gridCol>
                <a:gridCol w="1835597">
                  <a:extLst>
                    <a:ext uri="{9D8B030D-6E8A-4147-A177-3AD203B41FA5}">
                      <a16:colId xmlns:a16="http://schemas.microsoft.com/office/drawing/2014/main" xmlns="" val="20004"/>
                    </a:ext>
                  </a:extLst>
                </a:gridCol>
                <a:gridCol w="1633545">
                  <a:extLst>
                    <a:ext uri="{9D8B030D-6E8A-4147-A177-3AD203B41FA5}">
                      <a16:colId xmlns:a16="http://schemas.microsoft.com/office/drawing/2014/main" xmlns="" val="20005"/>
                    </a:ext>
                  </a:extLst>
                </a:gridCol>
              </a:tblGrid>
              <a:tr h="1041033">
                <a:tc>
                  <a:txBody>
                    <a:bodyPr/>
                    <a:lstStyle/>
                    <a:p>
                      <a:r>
                        <a:rPr lang="en-ZA" sz="2400" dirty="0">
                          <a:solidFill>
                            <a:schemeClr val="bg1"/>
                          </a:solidFill>
                        </a:rPr>
                        <a:t>YEAR</a:t>
                      </a:r>
                      <a:r>
                        <a:rPr lang="en-ZA" sz="2400" baseline="0" dirty="0">
                          <a:solidFill>
                            <a:schemeClr val="bg1"/>
                          </a:solidFill>
                        </a:rPr>
                        <a:t> ENDED 31 MARCH</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ZA" sz="2400" dirty="0">
                          <a:solidFill>
                            <a:schemeClr val="bg1"/>
                          </a:solidFill>
                        </a:rPr>
                        <a:t>2020</a:t>
                      </a:r>
                    </a:p>
                    <a:p>
                      <a:pPr algn="r"/>
                      <a:r>
                        <a:rPr lang="en-ZA" sz="2400" dirty="0">
                          <a:solidFill>
                            <a:schemeClr val="bg1"/>
                          </a:solidFill>
                        </a:rPr>
                        <a:t>Actual</a:t>
                      </a:r>
                    </a:p>
                    <a:p>
                      <a:pPr algn="r"/>
                      <a:r>
                        <a:rPr lang="en-ZA" sz="2400" dirty="0" err="1">
                          <a:solidFill>
                            <a:schemeClr val="bg1"/>
                          </a:solidFill>
                        </a:rPr>
                        <a:t>R’m</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ZA" sz="2400" dirty="0">
                          <a:solidFill>
                            <a:schemeClr val="bg1"/>
                          </a:solidFill>
                        </a:rPr>
                        <a:t>2021</a:t>
                      </a:r>
                    </a:p>
                    <a:p>
                      <a:pPr algn="r"/>
                      <a:r>
                        <a:rPr lang="en-ZA" sz="2400" dirty="0">
                          <a:solidFill>
                            <a:schemeClr val="bg1"/>
                          </a:solidFill>
                        </a:rPr>
                        <a:t>Actual</a:t>
                      </a:r>
                    </a:p>
                    <a:p>
                      <a:pPr algn="r"/>
                      <a:r>
                        <a:rPr lang="en-ZA" sz="2400" dirty="0" err="1">
                          <a:solidFill>
                            <a:schemeClr val="bg1"/>
                          </a:solidFill>
                        </a:rPr>
                        <a:t>R’m</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ZA" sz="2400" dirty="0">
                          <a:solidFill>
                            <a:schemeClr val="bg1"/>
                          </a:solidFill>
                        </a:rPr>
                        <a:t>2022</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ZA" sz="2400" dirty="0">
                          <a:solidFill>
                            <a:schemeClr val="bg1"/>
                          </a:solidFill>
                        </a:rPr>
                        <a:t>2023</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en-ZA" sz="2400" dirty="0">
                          <a:solidFill>
                            <a:schemeClr val="bg1"/>
                          </a:solidFill>
                        </a:rPr>
                        <a:t>2024</a:t>
                      </a:r>
                    </a:p>
                    <a:p>
                      <a:pPr algn="r"/>
                      <a:r>
                        <a:rPr lang="en-ZA" sz="2400" dirty="0">
                          <a:solidFill>
                            <a:schemeClr val="bg1"/>
                          </a:solidFill>
                        </a:rPr>
                        <a:t>Budget</a:t>
                      </a:r>
                    </a:p>
                    <a:p>
                      <a:pPr algn="r"/>
                      <a:r>
                        <a:rPr lang="en-ZA" sz="2400" dirty="0" err="1">
                          <a:solidFill>
                            <a:schemeClr val="bg1"/>
                          </a:solidFill>
                        </a:rPr>
                        <a:t>R’m</a:t>
                      </a:r>
                      <a:endParaRPr lang="en-ZA" sz="2400" dirty="0">
                        <a:solidFill>
                          <a:schemeClr val="bg1"/>
                        </a:solidFill>
                      </a:endParaRPr>
                    </a:p>
                  </a:txBody>
                  <a:tcPr marL="130045" marR="130045" marT="65033" marB="6503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0"/>
                  </a:ext>
                </a:extLst>
              </a:tr>
              <a:tr h="711563">
                <a:tc>
                  <a:txBody>
                    <a:bodyPr/>
                    <a:lstStyle/>
                    <a:p>
                      <a:pPr marL="342900" indent="-342900">
                        <a:buAutoNum type="arabicPeriod"/>
                      </a:pPr>
                      <a:r>
                        <a:rPr lang="en-ZA" sz="2400" b="1" dirty="0"/>
                        <a:t>ASSETS</a:t>
                      </a:r>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b="1" dirty="0"/>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b="1" dirty="0"/>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b="1" dirty="0"/>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b="1" dirty="0"/>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endParaRPr lang="en-ZA" sz="2400" b="1" dirty="0"/>
                    </a:p>
                  </a:txBody>
                  <a:tcPr marL="130045" marR="130045" marT="65033" marB="650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711563">
                <a:tc>
                  <a:txBody>
                    <a:bodyPr/>
                    <a:lstStyle/>
                    <a:p>
                      <a:r>
                        <a:rPr lang="en-ZA" sz="2400" dirty="0"/>
                        <a:t>1.1 Current Assets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10 409</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15 941</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30 864</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60 451</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77 049</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711563">
                <a:tc>
                  <a:txBody>
                    <a:bodyPr/>
                    <a:lstStyle/>
                    <a:p>
                      <a:r>
                        <a:rPr lang="en-ZA" sz="2400" dirty="0"/>
                        <a:t>1.2 Non-Current Assets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248</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211</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400</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450</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511</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711563">
                <a:tc>
                  <a:txBody>
                    <a:bodyPr/>
                    <a:lstStyle/>
                    <a:p>
                      <a:pPr marL="0" indent="0">
                        <a:buNone/>
                      </a:pPr>
                      <a:r>
                        <a:rPr lang="en-ZA" sz="2400" b="1" dirty="0"/>
                        <a:t>Total Assets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10 657</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16 152</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31 264</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60 901</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77 560</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525314">
                <a:tc>
                  <a:txBody>
                    <a:bodyPr/>
                    <a:lstStyle/>
                    <a:p>
                      <a:pPr marL="0" indent="0">
                        <a:buNone/>
                      </a:pPr>
                      <a:endParaRPr lang="en-ZA" sz="2400" b="1"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b="1"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b="1" dirty="0"/>
                    </a:p>
                  </a:txBody>
                  <a:tcPr marL="130045" marR="130045" marT="65033" marB="65033">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5"/>
                  </a:ext>
                </a:extLst>
              </a:tr>
              <a:tr h="920875">
                <a:tc>
                  <a:txBody>
                    <a:bodyPr/>
                    <a:lstStyle/>
                    <a:p>
                      <a:pPr marL="0" indent="0">
                        <a:buNone/>
                      </a:pPr>
                      <a:r>
                        <a:rPr lang="en-ZA" sz="2400" b="1" dirty="0"/>
                        <a:t>2. LIABILITIES AND RESERVES</a:t>
                      </a:r>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dirty="0"/>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b="1" dirty="0"/>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ZA" sz="2400" b="1" dirty="0"/>
                    </a:p>
                  </a:txBody>
                  <a:tcPr marL="130045" marR="130045" marT="65033" marB="65033">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6"/>
                  </a:ext>
                </a:extLst>
              </a:tr>
              <a:tr h="711563">
                <a:tc>
                  <a:txBody>
                    <a:bodyPr/>
                    <a:lstStyle/>
                    <a:p>
                      <a:r>
                        <a:rPr lang="en-ZA" sz="2400" dirty="0"/>
                        <a:t>2.1 Current Liabilities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61 479</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34 688</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63 211</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64 691</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91 227</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7"/>
                  </a:ext>
                </a:extLst>
              </a:tr>
              <a:tr h="711563">
                <a:tc>
                  <a:txBody>
                    <a:bodyPr/>
                    <a:lstStyle/>
                    <a:p>
                      <a:r>
                        <a:rPr lang="en-ZA" sz="2400" dirty="0"/>
                        <a:t>2.2 Non-Current Liabilities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271 110</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331 784</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385 414</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458 034</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506 456</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8"/>
                  </a:ext>
                </a:extLst>
              </a:tr>
              <a:tr h="680714">
                <a:tc>
                  <a:txBody>
                    <a:bodyPr/>
                    <a:lstStyle/>
                    <a:p>
                      <a:r>
                        <a:rPr lang="en-ZA" sz="2400" dirty="0"/>
                        <a:t>2.3 Reserves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dirty="0"/>
                        <a:t>(321 932)</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(350 320)</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(417 361)</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(461 825)</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dirty="0"/>
                        <a:t>(520 123)</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9"/>
                  </a:ext>
                </a:extLst>
              </a:tr>
              <a:tr h="920875">
                <a:tc>
                  <a:txBody>
                    <a:bodyPr/>
                    <a:lstStyle/>
                    <a:p>
                      <a:r>
                        <a:rPr lang="en-ZA" sz="2400" b="1" dirty="0"/>
                        <a:t>Total Liabilities and Reserves</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ZA" sz="2400" b="1" dirty="0"/>
                        <a:t>10 657</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16 152</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31 264</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60 901</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ZA" sz="2400" b="1" dirty="0"/>
                        <a:t>77 560</a:t>
                      </a:r>
                    </a:p>
                  </a:txBody>
                  <a:tcPr marL="130045" marR="130045" marT="65033" marB="650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74886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9234311"/>
            <a:ext cx="645990" cy="519289"/>
          </a:xfrm>
        </p:spPr>
        <p:txBody>
          <a:bodyPr/>
          <a:lstStyle/>
          <a:p>
            <a:r>
              <a:rPr lang="en-US" sz="1200" dirty="0"/>
              <a:t>14</a:t>
            </a:r>
          </a:p>
        </p:txBody>
      </p:sp>
      <p:sp>
        <p:nvSpPr>
          <p:cNvPr id="3" name="Text Placeholder 2"/>
          <p:cNvSpPr>
            <a:spLocks noGrp="1"/>
          </p:cNvSpPr>
          <p:nvPr>
            <p:ph type="body" sz="quarter" idx="10"/>
          </p:nvPr>
        </p:nvSpPr>
        <p:spPr>
          <a:xfrm>
            <a:off x="1" y="1413931"/>
            <a:ext cx="13004800" cy="7621894"/>
          </a:xfrm>
        </p:spPr>
        <p:txBody>
          <a:bodyPr>
            <a:noAutofit/>
          </a:bodyPr>
          <a:lstStyle/>
          <a:p>
            <a:pPr marL="457200" indent="-457200" algn="just">
              <a:buFont typeface="Arial" panose="020B0604020202020204" pitchFamily="34" charset="0"/>
              <a:buChar char="•"/>
            </a:pPr>
            <a:r>
              <a:rPr lang="en-ZA" sz="2400" dirty="0">
                <a:latin typeface="+mn-lt"/>
                <a:ea typeface="Arial" panose="020B0604020202020204" pitchFamily="34" charset="0"/>
              </a:rPr>
              <a:t>Preliminary results of the 2020/21 APP indicate a 78% achievement. Considering the impact of Covid-19,this is a commendable start in the implementation of the new strategic path adopted by the Fund.</a:t>
            </a:r>
          </a:p>
          <a:p>
            <a:pPr marL="457200" indent="-457200" algn="just">
              <a:buFont typeface="Arial" panose="020B0604020202020204" pitchFamily="34" charset="0"/>
              <a:buChar char="•"/>
            </a:pPr>
            <a:endParaRPr lang="en-ZA" sz="2400" dirty="0">
              <a:latin typeface="+mn-lt"/>
              <a:ea typeface="Arial" panose="020B0604020202020204" pitchFamily="34" charset="0"/>
            </a:endParaRPr>
          </a:p>
          <a:p>
            <a:pPr marL="457200" indent="-457200" algn="just">
              <a:buFont typeface="Arial" panose="020B0604020202020204" pitchFamily="34" charset="0"/>
              <a:buChar char="•"/>
            </a:pPr>
            <a:r>
              <a:rPr lang="en-ZA" sz="2400" dirty="0">
                <a:latin typeface="+mn-lt"/>
                <a:ea typeface="Arial" panose="020B0604020202020204" pitchFamily="34" charset="0"/>
              </a:rPr>
              <a:t>The 2021/22 APP will see the Fund escalate the implementation of the new Operating Model, Funding Model, and Medical Tariffs, which were all approved during the 2020/21 APP. This will result in efficiencies and reduction of administrative costs, which have been an area of concern for the Fund over the years.</a:t>
            </a:r>
          </a:p>
          <a:p>
            <a:pPr marL="457200" indent="-457200" algn="just">
              <a:buFont typeface="Arial" panose="020B0604020202020204" pitchFamily="34" charset="0"/>
              <a:buChar char="•"/>
            </a:pPr>
            <a:endParaRPr lang="en-ZA" sz="2400" dirty="0">
              <a:latin typeface="+mn-lt"/>
              <a:ea typeface="Arial" panose="020B0604020202020204" pitchFamily="34" charset="0"/>
            </a:endParaRPr>
          </a:p>
          <a:p>
            <a:pPr marL="457200" indent="-457200" algn="just">
              <a:buFont typeface="Arial" panose="020B0604020202020204" pitchFamily="34" charset="0"/>
              <a:buChar char="•"/>
            </a:pPr>
            <a:r>
              <a:rPr lang="en-ZA" sz="2400" dirty="0">
                <a:latin typeface="+mn-lt"/>
                <a:ea typeface="Arial" panose="020B0604020202020204" pitchFamily="34" charset="0"/>
              </a:rPr>
              <a:t>The RAF’s successful Rule 45A court application will have a positive impact on the RAF’s liquidity position. In terms of the judgement, all Writs of execution against the Fund on all matters younger than 180 days are suspended until the end of September 2021. This will significantly reduce risk of bank attachments and assets of the Fund and affords the Fund an opportunity to implement the new equitable Payment Strategy.  </a:t>
            </a:r>
          </a:p>
          <a:p>
            <a:pPr marL="457200" indent="-457200" algn="just">
              <a:buFont typeface="Arial" panose="020B0604020202020204" pitchFamily="34" charset="0"/>
              <a:buChar char="•"/>
            </a:pPr>
            <a:r>
              <a:rPr lang="en-ZA" sz="2400" dirty="0">
                <a:latin typeface="+mn-lt"/>
                <a:ea typeface="Arial" panose="020B0604020202020204" pitchFamily="34" charset="0"/>
              </a:rPr>
              <a:t> </a:t>
            </a:r>
          </a:p>
          <a:p>
            <a:pPr marL="457200" indent="-457200" algn="just">
              <a:buFont typeface="Arial" panose="020B0604020202020204" pitchFamily="34" charset="0"/>
              <a:buChar char="•"/>
            </a:pPr>
            <a:r>
              <a:rPr lang="en-ZA" sz="2400" dirty="0">
                <a:latin typeface="+mn-lt"/>
                <a:ea typeface="Arial" panose="020B0604020202020204" pitchFamily="34" charset="0"/>
              </a:rPr>
              <a:t>The implementation of an Integrated Claims Management System will be a key priority during the 2021/22 FY.</a:t>
            </a:r>
          </a:p>
          <a:p>
            <a:pPr marL="457200" indent="-457200" algn="just">
              <a:buFont typeface="Arial" panose="020B0604020202020204" pitchFamily="34" charset="0"/>
              <a:buChar char="•"/>
            </a:pPr>
            <a:endParaRPr lang="en-ZA" sz="2400" dirty="0">
              <a:latin typeface="+mn-lt"/>
              <a:ea typeface="Arial" panose="020B0604020202020204" pitchFamily="34" charset="0"/>
            </a:endParaRPr>
          </a:p>
          <a:p>
            <a:pPr marL="457200" indent="-457200" algn="just">
              <a:buFont typeface="Arial" panose="020B0604020202020204" pitchFamily="34" charset="0"/>
              <a:buChar char="•"/>
            </a:pPr>
            <a:r>
              <a:rPr lang="en-ZA" sz="2400" dirty="0">
                <a:latin typeface="+mn-lt"/>
                <a:ea typeface="Arial" panose="020B0604020202020204" pitchFamily="34" charset="0"/>
              </a:rPr>
              <a:t>Fraud and Corruption remains a key strategic risk for the Fund. During the 2021/22 FY, the fight against fraud and corruption will be intensified.   </a:t>
            </a:r>
          </a:p>
        </p:txBody>
      </p:sp>
      <p:sp>
        <p:nvSpPr>
          <p:cNvPr id="4" name="Text Placeholder 3"/>
          <p:cNvSpPr>
            <a:spLocks noGrp="1"/>
          </p:cNvSpPr>
          <p:nvPr>
            <p:ph type="body" sz="quarter" idx="11"/>
          </p:nvPr>
        </p:nvSpPr>
        <p:spPr>
          <a:xfrm>
            <a:off x="0" y="0"/>
            <a:ext cx="7096195" cy="636693"/>
          </a:xfrm>
        </p:spPr>
        <p:txBody>
          <a:bodyPr/>
          <a:lstStyle/>
          <a:p>
            <a:pPr>
              <a:defRPr/>
            </a:pPr>
            <a:r>
              <a:rPr lang="en-ZA" sz="3600" dirty="0">
                <a:solidFill>
                  <a:schemeClr val="tx1"/>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CONCLUSION</a:t>
            </a:r>
          </a:p>
        </p:txBody>
      </p:sp>
    </p:spTree>
    <p:extLst>
      <p:ext uri="{BB962C8B-B14F-4D97-AF65-F5344CB8AC3E}">
        <p14:creationId xmlns:p14="http://schemas.microsoft.com/office/powerpoint/2010/main" xmlns="" val="231394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100" y="4475746"/>
            <a:ext cx="12211050" cy="1732549"/>
          </a:xfrm>
        </p:spPr>
        <p:txBody>
          <a:bodyPr/>
          <a:lstStyle/>
          <a:p>
            <a:pPr algn="ctr"/>
            <a:r>
              <a:rPr lang="en-ZA" sz="8800" b="1" dirty="0"/>
              <a:t>THANK YOU</a:t>
            </a:r>
          </a:p>
        </p:txBody>
      </p:sp>
    </p:spTree>
    <p:extLst>
      <p:ext uri="{BB962C8B-B14F-4D97-AF65-F5344CB8AC3E}">
        <p14:creationId xmlns:p14="http://schemas.microsoft.com/office/powerpoint/2010/main" xmlns="" val="237061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743396"/>
            <a:ext cx="12573000" cy="1625600"/>
          </a:xfrm>
        </p:spPr>
        <p:txBody>
          <a:bodyPr>
            <a:normAutofit/>
          </a:bodyPr>
          <a:lstStyle/>
          <a:p>
            <a:pPr marL="652539" lvl="1" algn="ctr">
              <a:buSzPct val="100000"/>
              <a:defRPr sz="1800">
                <a:solidFill>
                  <a:srgbClr val="1A2355"/>
                </a:solidFill>
                <a:latin typeface="Arial"/>
                <a:ea typeface="Arial"/>
                <a:cs typeface="Arial"/>
                <a:sym typeface="Arial"/>
              </a:defRPr>
            </a:pPr>
            <a:r>
              <a:rPr lang="en-GB" sz="4400" b="1" dirty="0">
                <a:solidFill>
                  <a:schemeClr val="tx1"/>
                </a:solidFill>
                <a:latin typeface="+mj-lt"/>
                <a:ea typeface="Tahoma" panose="020B0604030504040204" pitchFamily="34" charset="0"/>
                <a:cs typeface="Arial" panose="020B0604020202020204" pitchFamily="34" charset="0"/>
              </a:rPr>
              <a:t>STRATEGIC OVERVIEW </a:t>
            </a:r>
          </a:p>
        </p:txBody>
      </p:sp>
    </p:spTree>
    <p:extLst>
      <p:ext uri="{BB962C8B-B14F-4D97-AF65-F5344CB8AC3E}">
        <p14:creationId xmlns:p14="http://schemas.microsoft.com/office/powerpoint/2010/main" xmlns="" val="209812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1346520"/>
            <a:ext cx="13004800" cy="8407080"/>
          </a:xfrm>
        </p:spPr>
        <p:txBody>
          <a:bodyPr>
            <a:noAutofit/>
          </a:bodyPr>
          <a:lstStyle/>
          <a:p>
            <a:pPr algn="ctr" hangingPunct="0">
              <a:spcBef>
                <a:spcPts val="0"/>
              </a:spcBef>
              <a:buSzPct val="100000"/>
              <a:defRPr sz="1800">
                <a:solidFill>
                  <a:srgbClr val="1A2355"/>
                </a:solidFill>
                <a:latin typeface="Arial"/>
                <a:ea typeface="Arial"/>
                <a:cs typeface="Arial"/>
                <a:sym typeface="Arial"/>
              </a:defRPr>
            </a:pPr>
            <a:r>
              <a:rPr lang="en-ZA" sz="2400" b="1" dirty="0">
                <a:solidFill>
                  <a:srgbClr val="1A2355"/>
                </a:solidFill>
                <a:latin typeface="+mn-lt"/>
                <a:ea typeface="Tahoma" panose="020B0604030504040204" pitchFamily="34" charset="0"/>
                <a:cs typeface="Arial" panose="020B0604020202020204" pitchFamily="34" charset="0"/>
                <a:sym typeface="Helvetica"/>
              </a:rPr>
              <a:t>CORPORATE AND STATUTORY FORM</a:t>
            </a:r>
          </a:p>
          <a:p>
            <a:pPr algn="ctr" hangingPunct="0">
              <a:spcBef>
                <a:spcPts val="0"/>
              </a:spcBef>
              <a:buSzPct val="100000"/>
              <a:defRPr sz="1800">
                <a:solidFill>
                  <a:srgbClr val="1A2355"/>
                </a:solidFill>
                <a:latin typeface="Arial"/>
                <a:ea typeface="Arial"/>
                <a:cs typeface="Arial"/>
                <a:sym typeface="Arial"/>
              </a:defRPr>
            </a:pPr>
            <a:endParaRPr lang="en-GB" sz="2400" dirty="0">
              <a:solidFill>
                <a:srgbClr val="1A2355"/>
              </a:solidFill>
              <a:latin typeface="+mn-lt"/>
              <a:ea typeface="Arial"/>
              <a:cs typeface="Arial" panose="020B0604020202020204" pitchFamily="34" charset="0"/>
              <a:sym typeface="Helvetica"/>
            </a:endParaRPr>
          </a:p>
          <a:p>
            <a:pPr defTabSz="842266" hangingPunct="0">
              <a:spcBef>
                <a:spcPts val="0"/>
              </a:spcBef>
              <a:defRPr sz="1800">
                <a:solidFill>
                  <a:srgbClr val="1A2355"/>
                </a:solidFill>
                <a:latin typeface="Arial"/>
                <a:ea typeface="Arial"/>
                <a:cs typeface="Arial"/>
                <a:sym typeface="Arial"/>
              </a:defRPr>
            </a:pPr>
            <a:r>
              <a:rPr lang="en-GB" sz="2400" dirty="0">
                <a:solidFill>
                  <a:srgbClr val="1A2155"/>
                </a:solidFill>
                <a:latin typeface="+mn-lt"/>
                <a:cs typeface="+mn-cs"/>
                <a:sym typeface="Helvetica"/>
              </a:rPr>
              <a:t>Road Accident Fund Act, 1996 (Act No. 56 of 1996) &amp; RAF Amendment Act, 2005 (Act No. 19 of 2005)</a:t>
            </a:r>
          </a:p>
          <a:p>
            <a:pPr defTabSz="842266" hangingPunct="0">
              <a:spcBef>
                <a:spcPts val="0"/>
              </a:spcBef>
              <a:defRPr sz="1800">
                <a:solidFill>
                  <a:srgbClr val="1A2355"/>
                </a:solidFill>
                <a:latin typeface="Arial"/>
                <a:ea typeface="Arial"/>
                <a:cs typeface="Arial"/>
                <a:sym typeface="Arial"/>
              </a:defRPr>
            </a:pPr>
            <a:r>
              <a:rPr lang="en-GB" sz="2400" dirty="0">
                <a:solidFill>
                  <a:srgbClr val="1A2155"/>
                </a:solidFill>
                <a:latin typeface="+mn-lt"/>
                <a:cs typeface="+mn-cs"/>
                <a:sym typeface="Helvetica"/>
              </a:rPr>
              <a:t>National Public Entity (Schedule 3A of the PFMA).</a:t>
            </a:r>
          </a:p>
          <a:p>
            <a:pPr defTabSz="842266" hangingPunct="0">
              <a:spcBef>
                <a:spcPts val="0"/>
              </a:spcBef>
              <a:defRPr sz="1800">
                <a:solidFill>
                  <a:srgbClr val="1A2355"/>
                </a:solidFill>
                <a:latin typeface="Arial"/>
                <a:ea typeface="Arial"/>
                <a:cs typeface="Arial"/>
                <a:sym typeface="Arial"/>
              </a:defRPr>
            </a:pPr>
            <a:r>
              <a:rPr lang="en-GB" sz="2400" dirty="0">
                <a:solidFill>
                  <a:srgbClr val="1A2155"/>
                </a:solidFill>
                <a:latin typeface="+mn-lt"/>
                <a:cs typeface="+mn-cs"/>
                <a:sym typeface="Helvetica"/>
              </a:rPr>
              <a:t>Constitutional Court Rulings and legal precedents have shaped the mandate. </a:t>
            </a:r>
          </a:p>
          <a:p>
            <a:pPr defTabSz="842266" hangingPunct="0">
              <a:spcBef>
                <a:spcPts val="0"/>
              </a:spcBef>
              <a:defRPr sz="1800">
                <a:solidFill>
                  <a:srgbClr val="1A2355"/>
                </a:solidFill>
                <a:latin typeface="Arial"/>
                <a:ea typeface="Arial"/>
                <a:cs typeface="Arial"/>
                <a:sym typeface="Arial"/>
              </a:defRPr>
            </a:pPr>
            <a:endParaRPr lang="en-GB" sz="2400" dirty="0">
              <a:solidFill>
                <a:srgbClr val="1A2155"/>
              </a:solidFill>
              <a:latin typeface="+mn-lt"/>
              <a:cs typeface="+mn-cs"/>
              <a:sym typeface="Helvetica"/>
            </a:endParaRPr>
          </a:p>
          <a:p>
            <a:pPr algn="ctr" hangingPunct="0">
              <a:spcBef>
                <a:spcPts val="0"/>
              </a:spcBef>
              <a:buSzPct val="100000"/>
              <a:defRPr sz="1800">
                <a:solidFill>
                  <a:srgbClr val="1A2355"/>
                </a:solidFill>
                <a:latin typeface="Arial"/>
                <a:ea typeface="Arial"/>
                <a:cs typeface="Arial"/>
                <a:sym typeface="Arial"/>
              </a:defRPr>
            </a:pPr>
            <a:r>
              <a:rPr lang="en-GB" sz="2400" b="1" dirty="0">
                <a:solidFill>
                  <a:srgbClr val="1A2355"/>
                </a:solidFill>
                <a:latin typeface="+mn-lt"/>
                <a:ea typeface="Tahoma" panose="020B0604030504040204" pitchFamily="34" charset="0"/>
                <a:cs typeface="Arial" panose="020B0604020202020204" pitchFamily="34" charset="0"/>
                <a:sym typeface="Helvetica"/>
              </a:rPr>
              <a:t>OBJECTIVE OF THE FUND</a:t>
            </a:r>
            <a:endParaRPr lang="en-US" altLang="en-US" sz="2400" b="1" dirty="0">
              <a:solidFill>
                <a:srgbClr val="1A2355"/>
              </a:solidFill>
              <a:latin typeface="+mn-lt"/>
              <a:ea typeface="Tahoma" panose="020B0604030504040204" pitchFamily="34" charset="0"/>
              <a:cs typeface="Arial" panose="020B0604020202020204" pitchFamily="34" charset="0"/>
              <a:sym typeface="Arial" pitchFamily="34" charset="0"/>
            </a:endParaRPr>
          </a:p>
          <a:p>
            <a:pPr algn="just" hangingPunct="0">
              <a:spcBef>
                <a:spcPts val="0"/>
              </a:spcBef>
              <a:buSzPct val="100000"/>
              <a:defRPr sz="1800">
                <a:solidFill>
                  <a:srgbClr val="1A2355"/>
                </a:solidFill>
                <a:latin typeface="Arial"/>
                <a:ea typeface="Arial"/>
                <a:cs typeface="Arial"/>
                <a:sym typeface="Arial"/>
              </a:defRPr>
            </a:pPr>
            <a:r>
              <a:rPr lang="en-US" altLang="en-US" sz="2400" b="1" dirty="0">
                <a:solidFill>
                  <a:srgbClr val="1A2355"/>
                </a:solidFill>
                <a:latin typeface="+mn-lt"/>
                <a:ea typeface="Tahoma" panose="020B0604030504040204" pitchFamily="34" charset="0"/>
                <a:cs typeface="Arial" panose="020B0604020202020204" pitchFamily="34" charset="0"/>
                <a:sym typeface="Arial" pitchFamily="34" charset="0"/>
              </a:rPr>
              <a:t>Section 3 of the RAF Act</a:t>
            </a:r>
          </a:p>
          <a:p>
            <a:pPr algn="just" hangingPunct="0">
              <a:spcBef>
                <a:spcPts val="0"/>
              </a:spcBef>
              <a:buSzPct val="100000"/>
              <a:defRPr sz="1800">
                <a:solidFill>
                  <a:srgbClr val="1A2355"/>
                </a:solidFill>
                <a:latin typeface="Arial"/>
                <a:ea typeface="Arial"/>
                <a:cs typeface="Arial"/>
                <a:sym typeface="Arial"/>
              </a:defRPr>
            </a:pPr>
            <a:endParaRPr lang="en-US" altLang="en-US" sz="2400" b="1" dirty="0">
              <a:solidFill>
                <a:srgbClr val="1A2355"/>
              </a:solidFill>
              <a:latin typeface="+mn-lt"/>
              <a:ea typeface="Tahoma" panose="020B0604030504040204" pitchFamily="34" charset="0"/>
              <a:cs typeface="Arial" panose="020B0604020202020204" pitchFamily="34" charset="0"/>
              <a:sym typeface="Arial" pitchFamily="34" charset="0"/>
            </a:endParaRPr>
          </a:p>
          <a:p>
            <a:pPr marL="0" lvl="2" indent="0" algn="just" hangingPunct="0">
              <a:spcBef>
                <a:spcPts val="0"/>
              </a:spcBef>
              <a:buClr>
                <a:srgbClr val="739ABC"/>
              </a:buClr>
              <a:buSzPct val="100000"/>
              <a:buNone/>
              <a:defRPr sz="1800">
                <a:solidFill>
                  <a:srgbClr val="1A2355"/>
                </a:solidFill>
                <a:latin typeface="Arial"/>
                <a:ea typeface="Arial"/>
                <a:cs typeface="Arial"/>
                <a:sym typeface="Arial"/>
              </a:defRPr>
            </a:pPr>
            <a:r>
              <a:rPr lang="en-ZA" altLang="en-US" sz="2400" dirty="0">
                <a:solidFill>
                  <a:srgbClr val="1A2355"/>
                </a:solidFill>
                <a:latin typeface="+mn-lt"/>
                <a:ea typeface="Arial"/>
                <a:cs typeface="Arial" panose="020B0604020202020204" pitchFamily="34" charset="0"/>
                <a:sym typeface="Arial" pitchFamily="34" charset="0"/>
              </a:rPr>
              <a:t>Payment of compensation for loss or damage wrongfully caused by the driving of motor vehicles</a:t>
            </a:r>
          </a:p>
          <a:p>
            <a:pPr marL="406394" lvl="2" indent="-406394" algn="just"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2400" dirty="0">
                <a:solidFill>
                  <a:srgbClr val="1A2355"/>
                </a:solidFill>
                <a:latin typeface="+mn-lt"/>
                <a:ea typeface="Arial"/>
                <a:cs typeface="Arial" panose="020B0604020202020204" pitchFamily="34" charset="0"/>
                <a:sym typeface="Arial" pitchFamily="34" charset="0"/>
              </a:rPr>
              <a:t>Limited to bodily injury or death</a:t>
            </a:r>
          </a:p>
          <a:p>
            <a:pPr marL="406374" lvl="2" indent="-406374" algn="just"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2400" dirty="0">
                <a:solidFill>
                  <a:srgbClr val="1A2355"/>
                </a:solidFill>
                <a:latin typeface="+mn-lt"/>
                <a:ea typeface="Arial"/>
                <a:cs typeface="Arial" panose="020B0604020202020204" pitchFamily="34" charset="0"/>
                <a:sym typeface="Arial" pitchFamily="34" charset="0"/>
              </a:rPr>
              <a:t>Excludes secondary emotional shock</a:t>
            </a:r>
          </a:p>
          <a:p>
            <a:pPr marL="406374" lvl="2" indent="-406374" algn="just" hangingPunct="0">
              <a:lnSpc>
                <a:spcPct val="150000"/>
              </a:lnSpc>
              <a:spcBef>
                <a:spcPts val="0"/>
              </a:spcBef>
              <a:buClr>
                <a:srgbClr val="739ABC"/>
              </a:buClr>
              <a:buSzPct val="100000"/>
              <a:defRPr sz="1800">
                <a:solidFill>
                  <a:srgbClr val="1A2355"/>
                </a:solidFill>
                <a:latin typeface="Arial"/>
                <a:ea typeface="Arial"/>
                <a:cs typeface="Arial"/>
                <a:sym typeface="Arial"/>
              </a:defRPr>
            </a:pPr>
            <a:r>
              <a:rPr lang="en-ZA" altLang="en-US" sz="2400" dirty="0">
                <a:solidFill>
                  <a:srgbClr val="1A2355"/>
                </a:solidFill>
                <a:latin typeface="+mn-lt"/>
                <a:ea typeface="Arial"/>
                <a:cs typeface="Arial" panose="020B0604020202020204" pitchFamily="34" charset="0"/>
                <a:sym typeface="Arial" pitchFamily="34" charset="0"/>
              </a:rPr>
              <a:t>Material damages not covered (non personal damages)</a:t>
            </a:r>
          </a:p>
          <a:p>
            <a:pPr marL="0" lvl="2" indent="0" algn="just" hangingPunct="0">
              <a:lnSpc>
                <a:spcPct val="150000"/>
              </a:lnSpc>
              <a:spcBef>
                <a:spcPts val="0"/>
              </a:spcBef>
              <a:buClr>
                <a:srgbClr val="739ABC"/>
              </a:buClr>
              <a:buSzPct val="100000"/>
              <a:buNone/>
              <a:defRPr sz="1800">
                <a:solidFill>
                  <a:srgbClr val="1A2355"/>
                </a:solidFill>
                <a:latin typeface="Arial"/>
                <a:ea typeface="Arial"/>
                <a:cs typeface="Arial"/>
                <a:sym typeface="Arial"/>
              </a:defRPr>
            </a:pPr>
            <a:endParaRPr lang="en-ZA" altLang="en-US" sz="2400" b="1" dirty="0">
              <a:solidFill>
                <a:srgbClr val="1A2355"/>
              </a:solidFill>
              <a:latin typeface="+mn-lt"/>
              <a:ea typeface="Tahoma" panose="020B0604030504040204" pitchFamily="34" charset="0"/>
              <a:cs typeface="Arial" panose="020B0604020202020204" pitchFamily="34" charset="0"/>
              <a:sym typeface="Arial" pitchFamily="34" charset="0"/>
            </a:endParaRPr>
          </a:p>
          <a:p>
            <a:pPr marL="0" lvl="2" indent="0" algn="just" hangingPunct="0">
              <a:lnSpc>
                <a:spcPct val="150000"/>
              </a:lnSpc>
              <a:spcBef>
                <a:spcPts val="0"/>
              </a:spcBef>
              <a:buClr>
                <a:srgbClr val="739ABC"/>
              </a:buClr>
              <a:buSzPct val="100000"/>
              <a:buNone/>
              <a:defRPr sz="1800">
                <a:solidFill>
                  <a:srgbClr val="1A2355"/>
                </a:solidFill>
                <a:latin typeface="Arial"/>
                <a:ea typeface="Arial"/>
                <a:cs typeface="Arial"/>
                <a:sym typeface="Arial"/>
              </a:defRPr>
            </a:pPr>
            <a:r>
              <a:rPr lang="en-ZA" altLang="en-US" sz="2400" b="1" dirty="0">
                <a:solidFill>
                  <a:srgbClr val="1A2355"/>
                </a:solidFill>
                <a:latin typeface="+mn-lt"/>
                <a:ea typeface="Tahoma" panose="020B0604030504040204" pitchFamily="34" charset="0"/>
                <a:cs typeface="Arial" panose="020B0604020202020204" pitchFamily="34" charset="0"/>
                <a:sym typeface="Arial" pitchFamily="34" charset="0"/>
              </a:rPr>
              <a:t>Section 17(4) of the RAF Act</a:t>
            </a:r>
          </a:p>
          <a:p>
            <a:pPr marL="0" lvl="2" indent="0" algn="just" hangingPunct="0">
              <a:lnSpc>
                <a:spcPct val="150000"/>
              </a:lnSpc>
              <a:spcBef>
                <a:spcPts val="0"/>
              </a:spcBef>
              <a:buClr>
                <a:srgbClr val="739ABC"/>
              </a:buClr>
              <a:buSzPct val="100000"/>
              <a:buNone/>
              <a:defRPr sz="1800">
                <a:solidFill>
                  <a:srgbClr val="1A2355"/>
                </a:solidFill>
                <a:latin typeface="Arial"/>
                <a:ea typeface="Arial"/>
                <a:cs typeface="Arial"/>
                <a:sym typeface="Arial"/>
              </a:defRPr>
            </a:pPr>
            <a:r>
              <a:rPr lang="en-ZA" altLang="en-US" sz="2400" dirty="0">
                <a:solidFill>
                  <a:srgbClr val="1A2355"/>
                </a:solidFill>
                <a:latin typeface="+mn-lt"/>
                <a:ea typeface="Arial"/>
                <a:cs typeface="Arial" panose="020B0604020202020204" pitchFamily="34" charset="0"/>
                <a:sym typeface="Arial" pitchFamily="34" charset="0"/>
              </a:rPr>
              <a:t>Provides support in respect of future treatment and rehabilitation (future medical expenses i.e. rehabilitation centre costs, assistive devices, home modification, treatment and other related goods and services)  </a:t>
            </a:r>
          </a:p>
          <a:p>
            <a:pPr algn="just" hangingPunct="0">
              <a:spcBef>
                <a:spcPts val="0"/>
              </a:spcBef>
              <a:buSzPct val="100000"/>
              <a:defRPr sz="1800">
                <a:solidFill>
                  <a:srgbClr val="1A2355"/>
                </a:solidFill>
                <a:latin typeface="Arial"/>
                <a:ea typeface="Arial"/>
                <a:cs typeface="Arial"/>
                <a:sym typeface="Arial"/>
              </a:defRPr>
            </a:pPr>
            <a:endParaRPr lang="en-GB" sz="2276" dirty="0">
              <a:solidFill>
                <a:srgbClr val="1A2355"/>
              </a:solidFill>
              <a:latin typeface="+mn-lt"/>
              <a:ea typeface="Arial"/>
              <a:cs typeface="Arial" panose="020B0604020202020204" pitchFamily="34" charset="0"/>
              <a:sym typeface="Helvetica"/>
            </a:endParaRPr>
          </a:p>
        </p:txBody>
      </p:sp>
      <p:sp>
        <p:nvSpPr>
          <p:cNvPr id="5" name="Text Placeholder 4"/>
          <p:cNvSpPr>
            <a:spLocks noGrp="1"/>
          </p:cNvSpPr>
          <p:nvPr>
            <p:ph type="body" sz="quarter" idx="11"/>
          </p:nvPr>
        </p:nvSpPr>
        <p:spPr>
          <a:xfrm>
            <a:off x="0" y="149290"/>
            <a:ext cx="12057306" cy="771643"/>
          </a:xfrm>
        </p:spPr>
        <p:txBody>
          <a:bodyPr/>
          <a:lstStyle/>
          <a:p>
            <a:pPr>
              <a:lnSpc>
                <a:spcPct val="80000"/>
              </a:lnSpc>
            </a:pPr>
            <a:r>
              <a:rPr lang="en-US" sz="3200"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MANDATE OF THE FUND</a:t>
            </a:r>
          </a:p>
        </p:txBody>
      </p:sp>
      <p:sp>
        <p:nvSpPr>
          <p:cNvPr id="3" name="Slide Number Placeholder 2"/>
          <p:cNvSpPr>
            <a:spLocks noGrp="1"/>
          </p:cNvSpPr>
          <p:nvPr>
            <p:ph type="sldNum" sz="quarter" idx="4"/>
          </p:nvPr>
        </p:nvSpPr>
        <p:spPr>
          <a:xfrm>
            <a:off x="0" y="9347659"/>
            <a:ext cx="384733" cy="333095"/>
          </a:xfrm>
        </p:spPr>
        <p:txBody>
          <a:bodyPr/>
          <a:lstStyle/>
          <a:p>
            <a:r>
              <a:rPr lang="en-US" sz="1200" dirty="0"/>
              <a:t>1</a:t>
            </a:r>
          </a:p>
        </p:txBody>
      </p:sp>
    </p:spTree>
    <p:extLst>
      <p:ext uri="{BB962C8B-B14F-4D97-AF65-F5344CB8AC3E}">
        <p14:creationId xmlns:p14="http://schemas.microsoft.com/office/powerpoint/2010/main" xmlns="" val="242789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596" y="361818"/>
            <a:ext cx="12344400" cy="5486400"/>
          </a:xfrm>
        </p:spPr>
        <p:txBody>
          <a:bodyPr>
            <a:normAutofit/>
          </a:bodyPr>
          <a:lstStyle/>
          <a:p>
            <a:pPr algn="ctr"/>
            <a:r>
              <a:rPr lang="en-GB" sz="4400" dirty="0">
                <a:latin typeface="+mj-lt"/>
              </a:rPr>
              <a:t>STRATEGIC PLAN 2020-2025 AND </a:t>
            </a:r>
            <a:br>
              <a:rPr lang="en-GB" sz="4400" dirty="0">
                <a:latin typeface="+mj-lt"/>
              </a:rPr>
            </a:br>
            <a:r>
              <a:rPr lang="en-GB" sz="4400" dirty="0">
                <a:latin typeface="+mj-lt"/>
              </a:rPr>
              <a:t>2021/22 ANNUAL PERFORMANCE PLAN</a:t>
            </a:r>
          </a:p>
        </p:txBody>
      </p:sp>
    </p:spTree>
    <p:extLst>
      <p:ext uri="{BB962C8B-B14F-4D97-AF65-F5344CB8AC3E}">
        <p14:creationId xmlns:p14="http://schemas.microsoft.com/office/powerpoint/2010/main" xmlns="" val="247576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986"/>
            <a:ext cx="9980579" cy="815770"/>
          </a:xfrm>
          <a:prstGeom prst="rect">
            <a:avLst/>
          </a:prstGeom>
        </p:spPr>
        <p:txBody>
          <a:bodyPr>
            <a:noAutofit/>
          </a:bodyPr>
          <a:lstStyle/>
          <a:p>
            <a:pPr algn="l">
              <a:lnSpc>
                <a:spcPct val="80000"/>
              </a:lnSpc>
              <a:spcBef>
                <a:spcPct val="20000"/>
              </a:spcBef>
            </a:pPr>
            <a:r>
              <a:rPr lang="en-GB" sz="3200" b="1"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sym typeface="Arial"/>
              </a:rPr>
              <a:t>VISION, MISSION &amp; VALUES</a:t>
            </a:r>
            <a:endParaRPr lang="en-ZA" sz="3200" b="1"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sym typeface="Arial"/>
            </a:endParaRPr>
          </a:p>
        </p:txBody>
      </p:sp>
      <p:sp>
        <p:nvSpPr>
          <p:cNvPr id="7" name="Rectangle 3"/>
          <p:cNvSpPr>
            <a:spLocks noChangeArrowheads="1"/>
          </p:cNvSpPr>
          <p:nvPr/>
        </p:nvSpPr>
        <p:spPr bwMode="auto">
          <a:xfrm>
            <a:off x="0" y="3676650"/>
            <a:ext cx="130048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Diagram 16"/>
          <p:cNvGraphicFramePr/>
          <p:nvPr>
            <p:extLst>
              <p:ext uri="{D42A27DB-BD31-4B8C-83A1-F6EECF244321}">
                <p14:modId xmlns:p14="http://schemas.microsoft.com/office/powerpoint/2010/main" xmlns="" val="1163501693"/>
              </p:ext>
            </p:extLst>
          </p:nvPr>
        </p:nvGraphicFramePr>
        <p:xfrm>
          <a:off x="331891" y="5821680"/>
          <a:ext cx="1243584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stretch>
            <a:fillRect/>
          </a:stretch>
        </p:blipFill>
        <p:spPr>
          <a:xfrm>
            <a:off x="4331073" y="1593084"/>
            <a:ext cx="4390065" cy="4167132"/>
          </a:xfrm>
          <a:prstGeom prst="rect">
            <a:avLst/>
          </a:prstGeom>
        </p:spPr>
      </p:pic>
      <p:sp>
        <p:nvSpPr>
          <p:cNvPr id="8" name="TextBox 7"/>
          <p:cNvSpPr txBox="1"/>
          <p:nvPr/>
        </p:nvSpPr>
        <p:spPr>
          <a:xfrm>
            <a:off x="9253511" y="2087643"/>
            <a:ext cx="3218915" cy="1938992"/>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n-ZA" sz="2400" b="1" dirty="0"/>
              <a:t>An equitable and sustainable compensation system for motor vehicle accident victims</a:t>
            </a:r>
            <a:endParaRPr lang="en-US" sz="2400" b="1" dirty="0"/>
          </a:p>
        </p:txBody>
      </p:sp>
      <p:sp>
        <p:nvSpPr>
          <p:cNvPr id="9" name="TextBox 8"/>
          <p:cNvSpPr txBox="1"/>
          <p:nvPr/>
        </p:nvSpPr>
        <p:spPr>
          <a:xfrm>
            <a:off x="331891" y="2087643"/>
            <a:ext cx="3937000" cy="193899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2400" b="1" dirty="0">
                <a:solidFill>
                  <a:schemeClr val="accent4">
                    <a:lumMod val="50000"/>
                  </a:schemeClr>
                </a:solidFill>
              </a:rPr>
              <a:t>To provide appropriate benefits to all qualifying road users within the borders of South Africa and support safe use of roads</a:t>
            </a:r>
            <a:endParaRPr lang="en-US" sz="2400" b="1" dirty="0">
              <a:solidFill>
                <a:schemeClr val="accent4">
                  <a:lumMod val="50000"/>
                </a:schemeClr>
              </a:solidFill>
            </a:endParaRPr>
          </a:p>
        </p:txBody>
      </p:sp>
      <p:sp>
        <p:nvSpPr>
          <p:cNvPr id="10" name="Slide Number Placeholder 2"/>
          <p:cNvSpPr>
            <a:spLocks noGrp="1"/>
          </p:cNvSpPr>
          <p:nvPr>
            <p:ph type="sldNum" sz="quarter" idx="4"/>
          </p:nvPr>
        </p:nvSpPr>
        <p:spPr>
          <a:xfrm>
            <a:off x="0" y="9347659"/>
            <a:ext cx="384733" cy="333095"/>
          </a:xfrm>
        </p:spPr>
        <p:txBody>
          <a:bodyPr/>
          <a:lstStyle/>
          <a:p>
            <a:r>
              <a:rPr lang="en-US" sz="1200" dirty="0"/>
              <a:t>2</a:t>
            </a:r>
          </a:p>
        </p:txBody>
      </p:sp>
    </p:spTree>
    <p:extLst>
      <p:ext uri="{BB962C8B-B14F-4D97-AF65-F5344CB8AC3E}">
        <p14:creationId xmlns:p14="http://schemas.microsoft.com/office/powerpoint/2010/main" xmlns="" val="249892945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0" y="145114"/>
            <a:ext cx="10679502" cy="502414"/>
          </a:xfrm>
          <a:prstGeom prst="rect">
            <a:avLst/>
          </a:prstGeom>
          <a:ln w="12700">
            <a:miter lim="400000"/>
          </a:ln>
          <a:extLst>
            <a:ext uri="{C572A759-6A51-4108-AA02-DFA0A04FC94B}">
              <ma14:wrappingTextBoxFlag xmlns:ma14="http://schemas.microsoft.com/office/mac/drawingml/2011/main" xmlns="" val="1"/>
            </a:ext>
          </a:extLst>
        </p:spPr>
        <p:txBody>
          <a:bodyPr wrap="square" lIns="48816" tIns="48816" rIns="48816" bIns="48816">
            <a:spAutoFit/>
          </a:bodyPr>
          <a:lstStyle>
            <a:lvl1pPr defTabSz="914736">
              <a:lnSpc>
                <a:spcPct val="80000"/>
              </a:lnSpc>
              <a:defRPr b="1">
                <a:solidFill>
                  <a:srgbClr val="FFFFFF"/>
                </a:solidFill>
                <a:latin typeface="Arial"/>
                <a:ea typeface="Arial"/>
                <a:cs typeface="Arial"/>
                <a:sym typeface="Arial"/>
              </a:defRPr>
            </a:lvl1pPr>
          </a:lstStyle>
          <a:p>
            <a:pPr defTabSz="650130" hangingPunct="1">
              <a:spcBef>
                <a:spcPct val="20000"/>
              </a:spcBef>
            </a:pPr>
            <a:r>
              <a:rPr lang="en-ZW" kern="1200"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STRATEGIC OUTCOMES</a:t>
            </a:r>
          </a:p>
        </p:txBody>
      </p:sp>
      <p:graphicFrame>
        <p:nvGraphicFramePr>
          <p:cNvPr id="5" name="Diagram 4"/>
          <p:cNvGraphicFramePr/>
          <p:nvPr>
            <p:extLst>
              <p:ext uri="{D42A27DB-BD31-4B8C-83A1-F6EECF244321}">
                <p14:modId xmlns:p14="http://schemas.microsoft.com/office/powerpoint/2010/main" xmlns="" val="1630057056"/>
              </p:ext>
            </p:extLst>
          </p:nvPr>
        </p:nvGraphicFramePr>
        <p:xfrm>
          <a:off x="129616" y="2736355"/>
          <a:ext cx="12413091" cy="60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858475" y="2225645"/>
            <a:ext cx="6955372" cy="461665"/>
          </a:xfrm>
          <a:prstGeom prst="rect">
            <a:avLst/>
          </a:prstGeom>
          <a:noFill/>
        </p:spPr>
        <p:txBody>
          <a:bodyPr vert="horz" wrap="square" rtlCol="0">
            <a:spAutoFit/>
          </a:bodyPr>
          <a:lstStyle/>
          <a:p>
            <a:pPr algn="ctr"/>
            <a:r>
              <a:rPr lang="en-US" sz="2400" b="1" dirty="0">
                <a:solidFill>
                  <a:srgbClr val="119B38"/>
                </a:solidFill>
              </a:rPr>
              <a:t>STRATEGIC OUTCOMES</a:t>
            </a:r>
          </a:p>
        </p:txBody>
      </p:sp>
      <p:sp>
        <p:nvSpPr>
          <p:cNvPr id="6" name="TextBox 5"/>
          <p:cNvSpPr txBox="1"/>
          <p:nvPr/>
        </p:nvSpPr>
        <p:spPr>
          <a:xfrm>
            <a:off x="769596" y="1461109"/>
            <a:ext cx="10628507" cy="461665"/>
          </a:xfrm>
          <a:prstGeom prst="rect">
            <a:avLst/>
          </a:prstGeom>
          <a:noFill/>
        </p:spPr>
        <p:txBody>
          <a:bodyPr wrap="square" rtlCol="0">
            <a:spAutoFit/>
          </a:bodyPr>
          <a:lstStyle/>
          <a:p>
            <a:pPr algn="ctr"/>
            <a:r>
              <a:rPr lang="en-US" sz="2400" b="1" dirty="0">
                <a:solidFill>
                  <a:srgbClr val="119B38"/>
                </a:solidFill>
              </a:rPr>
              <a:t>IMPACT STATEMENT: </a:t>
            </a:r>
            <a:r>
              <a:rPr lang="en-US" sz="2400" b="1" dirty="0"/>
              <a:t>A SUSTAINABLE AND  EQUITABLE MVA BENEFIT SCHEME</a:t>
            </a:r>
            <a:endParaRPr lang="en-US" sz="2400" b="1" dirty="0">
              <a:ea typeface="Times New Roman" panose="02020603050405020304" pitchFamily="18" charset="0"/>
              <a:cs typeface="Times New Roman" panose="02020603050405020304" pitchFamily="18" charset="0"/>
            </a:endParaRPr>
          </a:p>
        </p:txBody>
      </p:sp>
      <p:sp>
        <p:nvSpPr>
          <p:cNvPr id="7" name="Slide Number Placeholder 2"/>
          <p:cNvSpPr>
            <a:spLocks noGrp="1"/>
          </p:cNvSpPr>
          <p:nvPr>
            <p:ph type="sldNum" sz="quarter" idx="4"/>
          </p:nvPr>
        </p:nvSpPr>
        <p:spPr>
          <a:xfrm>
            <a:off x="0" y="9347659"/>
            <a:ext cx="384733" cy="333095"/>
          </a:xfrm>
        </p:spPr>
        <p:txBody>
          <a:bodyPr/>
          <a:lstStyle/>
          <a:p>
            <a:r>
              <a:rPr lang="en-US" sz="1200" dirty="0"/>
              <a:t>3</a:t>
            </a:r>
          </a:p>
        </p:txBody>
      </p:sp>
    </p:spTree>
    <p:extLst>
      <p:ext uri="{BB962C8B-B14F-4D97-AF65-F5344CB8AC3E}">
        <p14:creationId xmlns:p14="http://schemas.microsoft.com/office/powerpoint/2010/main" xmlns="" val="53125793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0" y="147987"/>
            <a:ext cx="10644995" cy="502414"/>
          </a:xfrm>
          <a:prstGeom prst="rect">
            <a:avLst/>
          </a:prstGeom>
          <a:ln w="12700">
            <a:miter lim="400000"/>
          </a:ln>
          <a:extLst>
            <a:ext uri="{C572A759-6A51-4108-AA02-DFA0A04FC94B}">
              <ma14:wrappingTextBoxFlag xmlns:ma14="http://schemas.microsoft.com/office/mac/drawingml/2011/main" xmlns="" val="1"/>
            </a:ext>
          </a:extLst>
        </p:spPr>
        <p:txBody>
          <a:bodyPr wrap="square" lIns="48816" tIns="48816" rIns="48816" bIns="48816">
            <a:spAutoFit/>
          </a:bodyPr>
          <a:lstStyle>
            <a:lvl1pPr defTabSz="914736">
              <a:lnSpc>
                <a:spcPct val="80000"/>
              </a:lnSpc>
              <a:defRPr b="1">
                <a:solidFill>
                  <a:srgbClr val="FFFFFF"/>
                </a:solidFill>
                <a:latin typeface="Arial"/>
                <a:ea typeface="Arial"/>
                <a:cs typeface="Arial"/>
                <a:sym typeface="Arial"/>
              </a:defRPr>
            </a:lvl1pPr>
          </a:lstStyle>
          <a:p>
            <a:pPr defTabSz="650130" hangingPunct="1">
              <a:spcBef>
                <a:spcPct val="20000"/>
              </a:spcBef>
            </a:pPr>
            <a:r>
              <a:rPr lang="en-ZW" kern="1200" dirty="0">
                <a:solidFill>
                  <a:srgbClr val="1A2155"/>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STRATEGIC OUTCOMES</a:t>
            </a:r>
          </a:p>
        </p:txBody>
      </p:sp>
      <p:graphicFrame>
        <p:nvGraphicFramePr>
          <p:cNvPr id="5" name="Diagram 4"/>
          <p:cNvGraphicFramePr/>
          <p:nvPr>
            <p:extLst>
              <p:ext uri="{D42A27DB-BD31-4B8C-83A1-F6EECF244321}">
                <p14:modId xmlns:p14="http://schemas.microsoft.com/office/powerpoint/2010/main" xmlns="" val="2231092733"/>
              </p:ext>
            </p:extLst>
          </p:nvPr>
        </p:nvGraphicFramePr>
        <p:xfrm>
          <a:off x="352729" y="2067339"/>
          <a:ext cx="12541635" cy="761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2730" y="1484243"/>
            <a:ext cx="11733254" cy="461665"/>
          </a:xfrm>
          <a:prstGeom prst="rect">
            <a:avLst/>
          </a:prstGeom>
          <a:noFill/>
        </p:spPr>
        <p:txBody>
          <a:bodyPr wrap="square" rtlCol="0">
            <a:spAutoFit/>
          </a:bodyPr>
          <a:lstStyle/>
          <a:p>
            <a:r>
              <a:rPr lang="en-US" sz="2400" b="1" dirty="0">
                <a:solidFill>
                  <a:srgbClr val="119B38"/>
                </a:solidFill>
              </a:rPr>
              <a:t>IMPACT STATEMENT: </a:t>
            </a:r>
            <a:r>
              <a:rPr lang="en-US" sz="2400" b="1" dirty="0"/>
              <a:t>A SUSTAINABLE AND  EQUITABLE MVA BENEFIT SCHEME</a:t>
            </a:r>
            <a:endParaRPr lang="en-US" sz="2400" b="1" dirty="0">
              <a:ea typeface="Times New Roman" panose="02020603050405020304" pitchFamily="18" charset="0"/>
              <a:cs typeface="Times New Roman" panose="02020603050405020304" pitchFamily="18" charset="0"/>
            </a:endParaRPr>
          </a:p>
        </p:txBody>
      </p:sp>
      <p:sp>
        <p:nvSpPr>
          <p:cNvPr id="7" name="Slide Number Placeholder 2"/>
          <p:cNvSpPr>
            <a:spLocks noGrp="1"/>
          </p:cNvSpPr>
          <p:nvPr>
            <p:ph type="sldNum" sz="quarter" idx="4"/>
          </p:nvPr>
        </p:nvSpPr>
        <p:spPr>
          <a:xfrm>
            <a:off x="0" y="9347659"/>
            <a:ext cx="384733" cy="333095"/>
          </a:xfrm>
        </p:spPr>
        <p:txBody>
          <a:bodyPr/>
          <a:lstStyle/>
          <a:p>
            <a:r>
              <a:rPr lang="en-US" sz="1200" dirty="0"/>
              <a:t>4</a:t>
            </a:r>
          </a:p>
        </p:txBody>
      </p:sp>
    </p:spTree>
    <p:extLst>
      <p:ext uri="{BB962C8B-B14F-4D97-AF65-F5344CB8AC3E}">
        <p14:creationId xmlns:p14="http://schemas.microsoft.com/office/powerpoint/2010/main" xmlns="" val="46361715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344400" cy="5486400"/>
          </a:xfrm>
        </p:spPr>
        <p:txBody>
          <a:bodyPr>
            <a:normAutofit/>
          </a:bodyPr>
          <a:lstStyle/>
          <a:p>
            <a:pPr algn="ctr"/>
            <a:r>
              <a:rPr lang="en-GB" sz="4400" dirty="0">
                <a:latin typeface="+mj-lt"/>
              </a:rPr>
              <a:t>2021/22 APP TARGETS</a:t>
            </a:r>
          </a:p>
        </p:txBody>
      </p:sp>
    </p:spTree>
    <p:extLst>
      <p:ext uri="{BB962C8B-B14F-4D97-AF65-F5344CB8AC3E}">
        <p14:creationId xmlns:p14="http://schemas.microsoft.com/office/powerpoint/2010/main" xmlns="" val="3881609359"/>
      </p:ext>
    </p:extLst>
  </p:cSld>
  <p:clrMapOvr>
    <a:masterClrMapping/>
  </p:clrMapOvr>
</p:sld>
</file>

<file path=ppt/theme/theme1.xml><?xml version="1.0" encoding="utf-8"?>
<a:theme xmlns:a="http://schemas.openxmlformats.org/drawingml/2006/main" name="Theme1">
  <a:themeElements>
    <a:clrScheme name="Custom 1">
      <a:dk1>
        <a:srgbClr val="1A2155"/>
      </a:dk1>
      <a:lt1>
        <a:srgbClr val="34B233"/>
      </a:lt1>
      <a:dk2>
        <a:srgbClr val="009FDA"/>
      </a:dk2>
      <a:lt2>
        <a:srgbClr val="FFFFFF"/>
      </a:lt2>
      <a:accent1>
        <a:srgbClr val="8B8D8E"/>
      </a:accent1>
      <a:accent2>
        <a:srgbClr val="CB0044"/>
      </a:accent2>
      <a:accent3>
        <a:srgbClr val="BED600"/>
      </a:accent3>
      <a:accent4>
        <a:srgbClr val="009FDA"/>
      </a:accent4>
      <a:accent5>
        <a:srgbClr val="4BACC6"/>
      </a:accent5>
      <a:accent6>
        <a:srgbClr val="FECB00"/>
      </a:accent6>
      <a:hlink>
        <a:srgbClr val="D95E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Theme1" id="{1E483A83-E929-49E0-8046-8EB1D8D782E9}" vid="{F4AF8C21-B5D7-4A56-A2EC-B87C669DDC39}"/>
    </a:ext>
  </a:extLst>
</a:theme>
</file>

<file path=ppt/theme/theme2.xml><?xml version="1.0" encoding="utf-8"?>
<a:theme xmlns:a="http://schemas.openxmlformats.org/drawingml/2006/main" name="1_Theme1">
  <a:themeElements>
    <a:clrScheme name="Custom 1">
      <a:dk1>
        <a:srgbClr val="1A2155"/>
      </a:dk1>
      <a:lt1>
        <a:srgbClr val="34B233"/>
      </a:lt1>
      <a:dk2>
        <a:srgbClr val="009FDA"/>
      </a:dk2>
      <a:lt2>
        <a:srgbClr val="FFFFFF"/>
      </a:lt2>
      <a:accent1>
        <a:srgbClr val="8B8D8E"/>
      </a:accent1>
      <a:accent2>
        <a:srgbClr val="CB0044"/>
      </a:accent2>
      <a:accent3>
        <a:srgbClr val="BED600"/>
      </a:accent3>
      <a:accent4>
        <a:srgbClr val="009FDA"/>
      </a:accent4>
      <a:accent5>
        <a:srgbClr val="4BACC6"/>
      </a:accent5>
      <a:accent6>
        <a:srgbClr val="FECB00"/>
      </a:accent6>
      <a:hlink>
        <a:srgbClr val="D95E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Theme1" id="{1E483A83-E929-49E0-8046-8EB1D8D782E9}" vid="{F4AF8C21-B5D7-4A56-A2EC-B87C669DDC39}"/>
    </a:ext>
  </a:extLst>
</a:theme>
</file>

<file path=ppt/theme/theme3.xml><?xml version="1.0" encoding="utf-8"?>
<a:theme xmlns:a="http://schemas.openxmlformats.org/drawingml/2006/main" name="Road Accident Fund PPT Template_20160808">
  <a:themeElements>
    <a:clrScheme name="Road Accident Fund PPT Template_20160808">
      <a:dk1>
        <a:srgbClr val="000000"/>
      </a:dk1>
      <a:lt1>
        <a:srgbClr val="FFFFFF"/>
      </a:lt1>
      <a:dk2>
        <a:srgbClr val="A7A7A7"/>
      </a:dk2>
      <a:lt2>
        <a:srgbClr val="535353"/>
      </a:lt2>
      <a:accent1>
        <a:srgbClr val="8B8D8E"/>
      </a:accent1>
      <a:accent2>
        <a:srgbClr val="CB0044"/>
      </a:accent2>
      <a:accent3>
        <a:srgbClr val="BED600"/>
      </a:accent3>
      <a:accent4>
        <a:srgbClr val="009FDA"/>
      </a:accent4>
      <a:accent5>
        <a:srgbClr val="4BACC6"/>
      </a:accent5>
      <a:accent6>
        <a:srgbClr val="FECB00"/>
      </a:accent6>
      <a:hlink>
        <a:srgbClr val="0000FF"/>
      </a:hlink>
      <a:folHlink>
        <a:srgbClr val="FF00FF"/>
      </a:folHlink>
    </a:clrScheme>
    <a:fontScheme name="Road Accident Fund PPT Template_20160808">
      <a:majorFont>
        <a:latin typeface="Calibri"/>
        <a:ea typeface="Calibri"/>
        <a:cs typeface="Calibri"/>
      </a:majorFont>
      <a:minorFont>
        <a:latin typeface="Helvetica"/>
        <a:ea typeface="Helvetica"/>
        <a:cs typeface="Helvetica"/>
      </a:minorFont>
    </a:fontScheme>
    <a:fmtScheme name="Road Accident Fund PPT Template_2016080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35000"/>
              </a:srgbClr>
            </a:outerShdw>
          </a:effectLst>
        </a:effectStyle>
        <a:effectStyle>
          <a:effectLst>
            <a:outerShdw blurRad="38100" dist="12700" dir="5400000" rotWithShape="0">
              <a:srgbClr val="000000">
                <a:alpha val="35000"/>
              </a:srgbClr>
            </a:outerShdw>
          </a:effectLst>
        </a:effectStyle>
        <a:effectStyle>
          <a:effectLst>
            <a:outerShdw blurRad="38100" dist="127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12700" dir="5400000" rotWithShape="0">
            <a:srgbClr val="000000">
              <a:alpha val="35000"/>
            </a:srgbClr>
          </a:outerShdw>
        </a:effectLst>
        <a:sp3d/>
      </a:spPr>
      <a:bodyPr rot="0" spcFirstLastPara="1" vertOverflow="overflow" horzOverflow="overflow" vert="horz" wrap="square" lIns="48816" tIns="48816" rIns="48816" bIns="48816" numCol="1" spcCol="38100" rtlCol="0" anchor="ctr">
        <a:spAutoFit/>
      </a:bodyPr>
      <a:lstStyle>
        <a:def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127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816" tIns="48816" rIns="48816" bIns="48816" numCol="1" spcCol="38100" rtlCol="0" anchor="t">
        <a:spAutoFit/>
      </a:bodyPr>
      <a:lstStyle>
        <a:defPPr marL="0" marR="0" indent="0" algn="l" defTabSz="842266"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1A21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A2155"/>
    </a:dk1>
    <a:lt1>
      <a:srgbClr val="34B233"/>
    </a:lt1>
    <a:dk2>
      <a:srgbClr val="009FDA"/>
    </a:dk2>
    <a:lt2>
      <a:srgbClr val="FFFFFF"/>
    </a:lt2>
    <a:accent1>
      <a:srgbClr val="8B8D8E"/>
    </a:accent1>
    <a:accent2>
      <a:srgbClr val="CB0044"/>
    </a:accent2>
    <a:accent3>
      <a:srgbClr val="BED600"/>
    </a:accent3>
    <a:accent4>
      <a:srgbClr val="009FDA"/>
    </a:accent4>
    <a:accent5>
      <a:srgbClr val="4BACC6"/>
    </a:accent5>
    <a:accent6>
      <a:srgbClr val="FECB00"/>
    </a:accent6>
    <a:hlink>
      <a:srgbClr val="D95E00"/>
    </a:hlink>
    <a:folHlink>
      <a:srgbClr val="800080"/>
    </a:folHlink>
  </a:clrScheme>
</a:themeOverride>
</file>

<file path=ppt/theme/themeOverride2.xml><?xml version="1.0" encoding="utf-8"?>
<a:themeOverride xmlns:a="http://schemas.openxmlformats.org/drawingml/2006/main">
  <a:clrScheme name="Custom 1">
    <a:dk1>
      <a:srgbClr val="1A2155"/>
    </a:dk1>
    <a:lt1>
      <a:srgbClr val="34B233"/>
    </a:lt1>
    <a:dk2>
      <a:srgbClr val="009FDA"/>
    </a:dk2>
    <a:lt2>
      <a:srgbClr val="FFFFFF"/>
    </a:lt2>
    <a:accent1>
      <a:srgbClr val="8B8D8E"/>
    </a:accent1>
    <a:accent2>
      <a:srgbClr val="CB0044"/>
    </a:accent2>
    <a:accent3>
      <a:srgbClr val="BED600"/>
    </a:accent3>
    <a:accent4>
      <a:srgbClr val="009FDA"/>
    </a:accent4>
    <a:accent5>
      <a:srgbClr val="4BACC6"/>
    </a:accent5>
    <a:accent6>
      <a:srgbClr val="FECB00"/>
    </a:accent6>
    <a:hlink>
      <a:srgbClr val="D95E0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Theme1</Template>
  <TotalTime>11445</TotalTime>
  <Words>1991</Words>
  <Application>Microsoft Office PowerPoint</Application>
  <PresentationFormat>Custom</PresentationFormat>
  <Paragraphs>496</Paragraphs>
  <Slides>23</Slides>
  <Notes>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Theme1</vt:lpstr>
      <vt:lpstr>1_Theme1</vt:lpstr>
      <vt:lpstr>Slide 1</vt:lpstr>
      <vt:lpstr>Slide 2</vt:lpstr>
      <vt:lpstr>STRATEGIC OVERVIEW </vt:lpstr>
      <vt:lpstr>Slide 4</vt:lpstr>
      <vt:lpstr>STRATEGIC PLAN 2020-2025 AND  2021/22 ANNUAL PERFORMANCE PLAN</vt:lpstr>
      <vt:lpstr>VISION, MISSION &amp; VALUES</vt:lpstr>
      <vt:lpstr>Slide 7</vt:lpstr>
      <vt:lpstr>Slide 8</vt:lpstr>
      <vt:lpstr>2021/22 APP TARGETS</vt:lpstr>
      <vt:lpstr>Slide 10</vt:lpstr>
      <vt:lpstr>Slide 11</vt:lpstr>
      <vt:lpstr>Slide 12</vt:lpstr>
      <vt:lpstr>Slide 13</vt:lpstr>
      <vt:lpstr>Slide 14</vt:lpstr>
      <vt:lpstr>         BUDGET              </vt:lpstr>
      <vt:lpstr>Slide 16</vt:lpstr>
      <vt:lpstr>Slide 17</vt:lpstr>
      <vt:lpstr>Slide 18</vt:lpstr>
      <vt:lpstr>Slide 19</vt:lpstr>
      <vt:lpstr>BUDGET - INCOME STATEMENT</vt:lpstr>
      <vt:lpstr>BUDGET - BALANCE SHEET</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Mpho Makeke</dc:creator>
  <cp:lastModifiedBy>USER</cp:lastModifiedBy>
  <cp:revision>644</cp:revision>
  <cp:lastPrinted>2018-11-09T07:45:33Z</cp:lastPrinted>
  <dcterms:modified xsi:type="dcterms:W3CDTF">2021-05-07T09:53:01Z</dcterms:modified>
</cp:coreProperties>
</file>