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52"/>
  </p:notesMasterIdLst>
  <p:sldIdLst>
    <p:sldId id="256" r:id="rId5"/>
    <p:sldId id="304" r:id="rId6"/>
    <p:sldId id="513" r:id="rId7"/>
    <p:sldId id="481" r:id="rId8"/>
    <p:sldId id="512" r:id="rId9"/>
    <p:sldId id="522" r:id="rId10"/>
    <p:sldId id="479" r:id="rId11"/>
    <p:sldId id="480" r:id="rId12"/>
    <p:sldId id="515" r:id="rId13"/>
    <p:sldId id="516" r:id="rId14"/>
    <p:sldId id="517" r:id="rId15"/>
    <p:sldId id="518" r:id="rId16"/>
    <p:sldId id="519" r:id="rId17"/>
    <p:sldId id="520" r:id="rId18"/>
    <p:sldId id="510" r:id="rId19"/>
    <p:sldId id="489" r:id="rId20"/>
    <p:sldId id="490" r:id="rId21"/>
    <p:sldId id="491" r:id="rId22"/>
    <p:sldId id="492" r:id="rId23"/>
    <p:sldId id="511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09" r:id="rId41"/>
    <p:sldId id="521" r:id="rId42"/>
    <p:sldId id="525" r:id="rId43"/>
    <p:sldId id="526" r:id="rId44"/>
    <p:sldId id="537" r:id="rId45"/>
    <p:sldId id="529" r:id="rId46"/>
    <p:sldId id="524" r:id="rId47"/>
    <p:sldId id="535" r:id="rId48"/>
    <p:sldId id="533" r:id="rId49"/>
    <p:sldId id="536" r:id="rId50"/>
    <p:sldId id="264" r:id="rId51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417E1E-D759-4ABC-91CD-5F2CE7A25473}">
          <p14:sldIdLst>
            <p14:sldId id="256"/>
            <p14:sldId id="304"/>
            <p14:sldId id="513"/>
            <p14:sldId id="481"/>
            <p14:sldId id="512"/>
            <p14:sldId id="522"/>
            <p14:sldId id="479"/>
            <p14:sldId id="480"/>
            <p14:sldId id="515"/>
            <p14:sldId id="516"/>
            <p14:sldId id="517"/>
            <p14:sldId id="518"/>
            <p14:sldId id="519"/>
            <p14:sldId id="520"/>
            <p14:sldId id="510"/>
            <p14:sldId id="489"/>
            <p14:sldId id="490"/>
            <p14:sldId id="491"/>
            <p14:sldId id="492"/>
            <p14:sldId id="511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21"/>
            <p14:sldId id="525"/>
            <p14:sldId id="526"/>
            <p14:sldId id="537"/>
            <p14:sldId id="529"/>
            <p14:sldId id="524"/>
            <p14:sldId id="535"/>
            <p14:sldId id="533"/>
            <p14:sldId id="536"/>
          </p14:sldIdLst>
        </p14:section>
        <p14:section name="Untitled Section" id="{ED1E2A86-8420-4305-BD29-9B23AADAA72E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497"/>
    <a:srgbClr val="E1A62F"/>
    <a:srgbClr val="A47518"/>
    <a:srgbClr val="E9BE69"/>
    <a:srgbClr val="C4C4D2"/>
    <a:srgbClr val="8E8EA8"/>
    <a:srgbClr val="383848"/>
    <a:srgbClr val="3E3450"/>
    <a:srgbClr val="DDBA27"/>
    <a:srgbClr val="E0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4" d="100"/>
          <a:sy n="84" d="100"/>
        </p:scale>
        <p:origin x="10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1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A8437-C20E-4D06-B991-4CE6FD43F1E0}" type="datetimeFigureOut">
              <a:rPr lang="en-ZA" smtClean="0"/>
              <a:t>2021/04/27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402FA-119F-46CF-8566-47196A06AB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1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5980"/>
            <a:ext cx="7777797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0480"/>
            <a:ext cx="64052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AB5B-D59C-4C59-B660-3BFBCB2262BC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67BC-B1A2-4E7F-B722-564E1B7F6515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7340"/>
            <a:ext cx="398040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7340"/>
            <a:ext cx="398040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CEA9-898B-4488-8B1F-EBFCD6D1C320}" type="datetime1">
              <a:rPr lang="en-US" smtClean="0"/>
              <a:t>4/27/2021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FAFE-6853-469F-9E56-DFB776C16BA9}" type="datetime1">
              <a:rPr lang="en-US" smtClean="0"/>
              <a:t>4/27/2021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6" y="379463"/>
            <a:ext cx="8937625" cy="713105"/>
          </a:xfrm>
          <a:custGeom>
            <a:avLst/>
            <a:gdLst/>
            <a:ahLst/>
            <a:cxnLst/>
            <a:rect l="l" t="t" r="r" b="b"/>
            <a:pathLst>
              <a:path w="8937625" h="713105">
                <a:moveTo>
                  <a:pt x="0" y="0"/>
                </a:moveTo>
                <a:lnTo>
                  <a:pt x="0" y="712787"/>
                </a:lnTo>
                <a:lnTo>
                  <a:pt x="8670925" y="712787"/>
                </a:lnTo>
                <a:lnTo>
                  <a:pt x="8937625" y="7937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6" y="379463"/>
            <a:ext cx="8937625" cy="713105"/>
          </a:xfrm>
          <a:custGeom>
            <a:avLst/>
            <a:gdLst/>
            <a:ahLst/>
            <a:cxnLst/>
            <a:rect l="l" t="t" r="r" b="b"/>
            <a:pathLst>
              <a:path w="8937625" h="713105">
                <a:moveTo>
                  <a:pt x="0" y="0"/>
                </a:moveTo>
                <a:lnTo>
                  <a:pt x="0" y="712787"/>
                </a:lnTo>
                <a:lnTo>
                  <a:pt x="8670925" y="712787"/>
                </a:lnTo>
                <a:lnTo>
                  <a:pt x="8937625" y="79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0" y="1056672"/>
            <a:ext cx="8694420" cy="81915"/>
          </a:xfrm>
          <a:custGeom>
            <a:avLst/>
            <a:gdLst/>
            <a:ahLst/>
            <a:cxnLst/>
            <a:rect l="l" t="t" r="r" b="b"/>
            <a:pathLst>
              <a:path w="8694420" h="81915">
                <a:moveTo>
                  <a:pt x="8694026" y="0"/>
                </a:moveTo>
                <a:lnTo>
                  <a:pt x="0" y="0"/>
                </a:lnTo>
                <a:lnTo>
                  <a:pt x="0" y="81286"/>
                </a:lnTo>
                <a:lnTo>
                  <a:pt x="8694026" y="81286"/>
                </a:lnTo>
                <a:lnTo>
                  <a:pt x="8694026" y="0"/>
                </a:lnTo>
                <a:close/>
              </a:path>
            </a:pathLst>
          </a:custGeom>
          <a:solidFill>
            <a:srgbClr val="DC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8734" y="849574"/>
            <a:ext cx="486016" cy="163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21182" y="485153"/>
            <a:ext cx="179920" cy="295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7" y="0"/>
            <a:ext cx="9149715" cy="6852284"/>
          </a:xfrm>
          <a:custGeom>
            <a:avLst/>
            <a:gdLst/>
            <a:ahLst/>
            <a:cxnLst/>
            <a:rect l="l" t="t" r="r" b="b"/>
            <a:pathLst>
              <a:path w="9149715" h="6852284">
                <a:moveTo>
                  <a:pt x="9149563" y="6851790"/>
                </a:moveTo>
                <a:lnTo>
                  <a:pt x="9129077" y="6808876"/>
                </a:lnTo>
                <a:lnTo>
                  <a:pt x="9108872" y="6765874"/>
                </a:lnTo>
                <a:lnTo>
                  <a:pt x="9088920" y="6722796"/>
                </a:lnTo>
                <a:lnTo>
                  <a:pt x="9069248" y="6679654"/>
                </a:lnTo>
                <a:lnTo>
                  <a:pt x="9049829" y="6636410"/>
                </a:lnTo>
                <a:lnTo>
                  <a:pt x="9030691" y="6593103"/>
                </a:lnTo>
                <a:lnTo>
                  <a:pt x="9011806" y="6549720"/>
                </a:lnTo>
                <a:lnTo>
                  <a:pt x="8993200" y="6506261"/>
                </a:lnTo>
                <a:lnTo>
                  <a:pt x="8974849" y="6462712"/>
                </a:lnTo>
                <a:lnTo>
                  <a:pt x="8956777" y="6419101"/>
                </a:lnTo>
                <a:lnTo>
                  <a:pt x="8938971" y="6375413"/>
                </a:lnTo>
                <a:lnTo>
                  <a:pt x="8921445" y="6331636"/>
                </a:lnTo>
                <a:lnTo>
                  <a:pt x="8908847" y="6299670"/>
                </a:lnTo>
                <a:lnTo>
                  <a:pt x="8908847" y="6299314"/>
                </a:lnTo>
                <a:lnTo>
                  <a:pt x="8908707" y="6299314"/>
                </a:lnTo>
                <a:lnTo>
                  <a:pt x="8887181" y="6243879"/>
                </a:lnTo>
                <a:lnTo>
                  <a:pt x="8870455" y="6199886"/>
                </a:lnTo>
                <a:lnTo>
                  <a:pt x="8854008" y="6155817"/>
                </a:lnTo>
                <a:lnTo>
                  <a:pt x="8837828" y="6111672"/>
                </a:lnTo>
                <a:lnTo>
                  <a:pt x="8821915" y="6067463"/>
                </a:lnTo>
                <a:lnTo>
                  <a:pt x="8806282" y="6023165"/>
                </a:lnTo>
                <a:lnTo>
                  <a:pt x="8790927" y="5978804"/>
                </a:lnTo>
                <a:lnTo>
                  <a:pt x="8775840" y="5934367"/>
                </a:lnTo>
                <a:lnTo>
                  <a:pt x="8761019" y="5889853"/>
                </a:lnTo>
                <a:lnTo>
                  <a:pt x="8746477" y="5845276"/>
                </a:lnTo>
                <a:lnTo>
                  <a:pt x="8732215" y="5800623"/>
                </a:lnTo>
                <a:lnTo>
                  <a:pt x="8718232" y="5755894"/>
                </a:lnTo>
                <a:lnTo>
                  <a:pt x="8704516" y="5711101"/>
                </a:lnTo>
                <a:lnTo>
                  <a:pt x="8691080" y="5666232"/>
                </a:lnTo>
                <a:lnTo>
                  <a:pt x="8677923" y="5621286"/>
                </a:lnTo>
                <a:lnTo>
                  <a:pt x="8665032" y="5576278"/>
                </a:lnTo>
                <a:lnTo>
                  <a:pt x="8652434" y="5531193"/>
                </a:lnTo>
                <a:lnTo>
                  <a:pt x="8640102" y="5486031"/>
                </a:lnTo>
                <a:lnTo>
                  <a:pt x="8628050" y="5440819"/>
                </a:lnTo>
                <a:lnTo>
                  <a:pt x="8616290" y="5395519"/>
                </a:lnTo>
                <a:lnTo>
                  <a:pt x="8604796" y="5350154"/>
                </a:lnTo>
                <a:lnTo>
                  <a:pt x="8593582" y="5304726"/>
                </a:lnTo>
                <a:lnTo>
                  <a:pt x="8582647" y="5259222"/>
                </a:lnTo>
                <a:lnTo>
                  <a:pt x="8572005" y="5213655"/>
                </a:lnTo>
                <a:lnTo>
                  <a:pt x="8561641" y="5168023"/>
                </a:lnTo>
                <a:lnTo>
                  <a:pt x="8551545" y="5122316"/>
                </a:lnTo>
                <a:lnTo>
                  <a:pt x="8541741" y="5076545"/>
                </a:lnTo>
                <a:lnTo>
                  <a:pt x="8532228" y="5030698"/>
                </a:lnTo>
                <a:lnTo>
                  <a:pt x="8522983" y="4984788"/>
                </a:lnTo>
                <a:lnTo>
                  <a:pt x="8514029" y="4938814"/>
                </a:lnTo>
                <a:lnTo>
                  <a:pt x="8505355" y="4892776"/>
                </a:lnTo>
                <a:lnTo>
                  <a:pt x="8496973" y="4846663"/>
                </a:lnTo>
                <a:lnTo>
                  <a:pt x="8488870" y="4800485"/>
                </a:lnTo>
                <a:lnTo>
                  <a:pt x="8481047" y="4754245"/>
                </a:lnTo>
                <a:lnTo>
                  <a:pt x="8473516" y="4707941"/>
                </a:lnTo>
                <a:lnTo>
                  <a:pt x="8466277" y="4661573"/>
                </a:lnTo>
                <a:lnTo>
                  <a:pt x="8459318" y="4615129"/>
                </a:lnTo>
                <a:lnTo>
                  <a:pt x="8452650" y="4568634"/>
                </a:lnTo>
                <a:lnTo>
                  <a:pt x="8446262" y="4522063"/>
                </a:lnTo>
                <a:lnTo>
                  <a:pt x="8440166" y="4475442"/>
                </a:lnTo>
                <a:lnTo>
                  <a:pt x="8434362" y="4428744"/>
                </a:lnTo>
                <a:lnTo>
                  <a:pt x="8428838" y="4381982"/>
                </a:lnTo>
                <a:lnTo>
                  <a:pt x="8423605" y="4335170"/>
                </a:lnTo>
                <a:lnTo>
                  <a:pt x="8418665" y="4288282"/>
                </a:lnTo>
                <a:lnTo>
                  <a:pt x="8414017" y="4241330"/>
                </a:lnTo>
                <a:lnTo>
                  <a:pt x="8409660" y="4194327"/>
                </a:lnTo>
                <a:lnTo>
                  <a:pt x="8405596" y="4147248"/>
                </a:lnTo>
                <a:lnTo>
                  <a:pt x="8401812" y="4100118"/>
                </a:lnTo>
                <a:lnTo>
                  <a:pt x="8398332" y="4052925"/>
                </a:lnTo>
                <a:lnTo>
                  <a:pt x="8395144" y="4005669"/>
                </a:lnTo>
                <a:lnTo>
                  <a:pt x="8392236" y="3958348"/>
                </a:lnTo>
                <a:lnTo>
                  <a:pt x="8389633" y="3910977"/>
                </a:lnTo>
                <a:lnTo>
                  <a:pt x="8387321" y="3863530"/>
                </a:lnTo>
                <a:lnTo>
                  <a:pt x="8385302" y="3816032"/>
                </a:lnTo>
                <a:lnTo>
                  <a:pt x="8383575" y="3768483"/>
                </a:lnTo>
                <a:lnTo>
                  <a:pt x="8382152" y="3720858"/>
                </a:lnTo>
                <a:lnTo>
                  <a:pt x="8381022" y="3673183"/>
                </a:lnTo>
                <a:lnTo>
                  <a:pt x="8380184" y="3625443"/>
                </a:lnTo>
                <a:lnTo>
                  <a:pt x="8379638" y="3577653"/>
                </a:lnTo>
                <a:lnTo>
                  <a:pt x="8379396" y="3529800"/>
                </a:lnTo>
                <a:lnTo>
                  <a:pt x="8379447" y="3481882"/>
                </a:lnTo>
                <a:lnTo>
                  <a:pt x="8379803" y="3433915"/>
                </a:lnTo>
                <a:lnTo>
                  <a:pt x="8380450" y="3385883"/>
                </a:lnTo>
                <a:lnTo>
                  <a:pt x="8381390" y="3337801"/>
                </a:lnTo>
                <a:lnTo>
                  <a:pt x="8382648" y="3289655"/>
                </a:lnTo>
                <a:lnTo>
                  <a:pt x="8384184" y="3241459"/>
                </a:lnTo>
                <a:lnTo>
                  <a:pt x="8386038" y="3193199"/>
                </a:lnTo>
                <a:lnTo>
                  <a:pt x="8388185" y="3144888"/>
                </a:lnTo>
                <a:lnTo>
                  <a:pt x="8390636" y="3096514"/>
                </a:lnTo>
                <a:lnTo>
                  <a:pt x="8393379" y="3048089"/>
                </a:lnTo>
                <a:lnTo>
                  <a:pt x="8396427" y="2999613"/>
                </a:lnTo>
                <a:lnTo>
                  <a:pt x="8399780" y="2951073"/>
                </a:lnTo>
                <a:lnTo>
                  <a:pt x="8403437" y="2902483"/>
                </a:lnTo>
                <a:lnTo>
                  <a:pt x="8407400" y="2853842"/>
                </a:lnTo>
                <a:lnTo>
                  <a:pt x="8411654" y="2805150"/>
                </a:lnTo>
                <a:lnTo>
                  <a:pt x="8416226" y="2756395"/>
                </a:lnTo>
                <a:lnTo>
                  <a:pt x="8421090" y="2707589"/>
                </a:lnTo>
                <a:lnTo>
                  <a:pt x="8426272" y="2658732"/>
                </a:lnTo>
                <a:lnTo>
                  <a:pt x="8431746" y="2609812"/>
                </a:lnTo>
                <a:lnTo>
                  <a:pt x="8437537" y="2560853"/>
                </a:lnTo>
                <a:lnTo>
                  <a:pt x="8443633" y="2511831"/>
                </a:lnTo>
                <a:lnTo>
                  <a:pt x="8450021" y="2462758"/>
                </a:lnTo>
                <a:lnTo>
                  <a:pt x="8456739" y="2413635"/>
                </a:lnTo>
                <a:lnTo>
                  <a:pt x="8463750" y="2364460"/>
                </a:lnTo>
                <a:lnTo>
                  <a:pt x="8471065" y="2315235"/>
                </a:lnTo>
                <a:lnTo>
                  <a:pt x="8478698" y="2265959"/>
                </a:lnTo>
                <a:lnTo>
                  <a:pt x="8486635" y="2216632"/>
                </a:lnTo>
                <a:lnTo>
                  <a:pt x="8494890" y="2167242"/>
                </a:lnTo>
                <a:lnTo>
                  <a:pt x="8503450" y="2117814"/>
                </a:lnTo>
                <a:lnTo>
                  <a:pt x="8512315" y="2068334"/>
                </a:lnTo>
                <a:lnTo>
                  <a:pt x="8521497" y="2018804"/>
                </a:lnTo>
                <a:lnTo>
                  <a:pt x="8530984" y="1969223"/>
                </a:lnTo>
                <a:lnTo>
                  <a:pt x="8540788" y="1919605"/>
                </a:lnTo>
                <a:lnTo>
                  <a:pt x="8550897" y="1869922"/>
                </a:lnTo>
                <a:lnTo>
                  <a:pt x="8561324" y="1820202"/>
                </a:lnTo>
                <a:lnTo>
                  <a:pt x="8572068" y="1770418"/>
                </a:lnTo>
                <a:lnTo>
                  <a:pt x="8583117" y="1720596"/>
                </a:lnTo>
                <a:lnTo>
                  <a:pt x="8594484" y="1670735"/>
                </a:lnTo>
                <a:lnTo>
                  <a:pt x="8606168" y="1620812"/>
                </a:lnTo>
                <a:lnTo>
                  <a:pt x="8618156" y="1570850"/>
                </a:lnTo>
                <a:lnTo>
                  <a:pt x="8630463" y="1520837"/>
                </a:lnTo>
                <a:lnTo>
                  <a:pt x="8643087" y="1470774"/>
                </a:lnTo>
                <a:lnTo>
                  <a:pt x="8656041" y="1420672"/>
                </a:lnTo>
                <a:lnTo>
                  <a:pt x="8669287" y="1370520"/>
                </a:lnTo>
                <a:lnTo>
                  <a:pt x="8682863" y="1320317"/>
                </a:lnTo>
                <a:lnTo>
                  <a:pt x="8696757" y="1270076"/>
                </a:lnTo>
                <a:lnTo>
                  <a:pt x="8710968" y="1219784"/>
                </a:lnTo>
                <a:lnTo>
                  <a:pt x="8725497" y="1169454"/>
                </a:lnTo>
                <a:lnTo>
                  <a:pt x="8740343" y="1119073"/>
                </a:lnTo>
                <a:lnTo>
                  <a:pt x="8755507" y="1068654"/>
                </a:lnTo>
                <a:lnTo>
                  <a:pt x="8771001" y="1018184"/>
                </a:lnTo>
                <a:lnTo>
                  <a:pt x="8786800" y="967676"/>
                </a:lnTo>
                <a:lnTo>
                  <a:pt x="8802929" y="917117"/>
                </a:lnTo>
                <a:lnTo>
                  <a:pt x="8819375" y="866521"/>
                </a:lnTo>
                <a:lnTo>
                  <a:pt x="8836152" y="815886"/>
                </a:lnTo>
                <a:lnTo>
                  <a:pt x="8853233" y="765200"/>
                </a:lnTo>
                <a:lnTo>
                  <a:pt x="8870645" y="714476"/>
                </a:lnTo>
                <a:lnTo>
                  <a:pt x="8888387" y="663702"/>
                </a:lnTo>
                <a:lnTo>
                  <a:pt x="8906446" y="612902"/>
                </a:lnTo>
                <a:lnTo>
                  <a:pt x="8924823" y="562051"/>
                </a:lnTo>
                <a:lnTo>
                  <a:pt x="8943530" y="511149"/>
                </a:lnTo>
                <a:lnTo>
                  <a:pt x="8962568" y="460222"/>
                </a:lnTo>
                <a:lnTo>
                  <a:pt x="8981923" y="409244"/>
                </a:lnTo>
                <a:lnTo>
                  <a:pt x="9001595" y="358228"/>
                </a:lnTo>
                <a:lnTo>
                  <a:pt x="9021610" y="307174"/>
                </a:lnTo>
                <a:lnTo>
                  <a:pt x="9041943" y="256070"/>
                </a:lnTo>
                <a:lnTo>
                  <a:pt x="9062606" y="204939"/>
                </a:lnTo>
                <a:lnTo>
                  <a:pt x="9083586" y="153758"/>
                </a:lnTo>
                <a:lnTo>
                  <a:pt x="9104897" y="102552"/>
                </a:lnTo>
                <a:lnTo>
                  <a:pt x="9126537" y="51295"/>
                </a:lnTo>
                <a:lnTo>
                  <a:pt x="9148521" y="0"/>
                </a:lnTo>
                <a:lnTo>
                  <a:pt x="9045638" y="0"/>
                </a:lnTo>
                <a:lnTo>
                  <a:pt x="9023579" y="52197"/>
                </a:lnTo>
                <a:lnTo>
                  <a:pt x="9001862" y="104305"/>
                </a:lnTo>
                <a:lnTo>
                  <a:pt x="8980475" y="156337"/>
                </a:lnTo>
                <a:lnTo>
                  <a:pt x="8959418" y="208280"/>
                </a:lnTo>
                <a:lnTo>
                  <a:pt x="8938704" y="260159"/>
                </a:lnTo>
                <a:lnTo>
                  <a:pt x="8918321" y="311962"/>
                </a:lnTo>
                <a:lnTo>
                  <a:pt x="8906281" y="343001"/>
                </a:lnTo>
                <a:lnTo>
                  <a:pt x="0" y="343001"/>
                </a:lnTo>
                <a:lnTo>
                  <a:pt x="0" y="424281"/>
                </a:lnTo>
                <a:lnTo>
                  <a:pt x="8875166" y="424281"/>
                </a:lnTo>
                <a:lnTo>
                  <a:pt x="8859152" y="466902"/>
                </a:lnTo>
                <a:lnTo>
                  <a:pt x="8840102" y="518401"/>
                </a:lnTo>
                <a:lnTo>
                  <a:pt x="8821369" y="569823"/>
                </a:lnTo>
                <a:lnTo>
                  <a:pt x="8802967" y="621169"/>
                </a:lnTo>
                <a:lnTo>
                  <a:pt x="8784907" y="672439"/>
                </a:lnTo>
                <a:lnTo>
                  <a:pt x="8767166" y="723646"/>
                </a:lnTo>
                <a:lnTo>
                  <a:pt x="8749754" y="774776"/>
                </a:lnTo>
                <a:lnTo>
                  <a:pt x="8732672" y="825830"/>
                </a:lnTo>
                <a:lnTo>
                  <a:pt x="8715908" y="876808"/>
                </a:lnTo>
                <a:lnTo>
                  <a:pt x="8699487" y="927722"/>
                </a:lnTo>
                <a:lnTo>
                  <a:pt x="8683384" y="978560"/>
                </a:lnTo>
                <a:lnTo>
                  <a:pt x="8667598" y="1029322"/>
                </a:lnTo>
                <a:lnTo>
                  <a:pt x="8652154" y="1080020"/>
                </a:lnTo>
                <a:lnTo>
                  <a:pt x="8637016" y="1130642"/>
                </a:lnTo>
                <a:lnTo>
                  <a:pt x="8622220" y="1181201"/>
                </a:lnTo>
                <a:lnTo>
                  <a:pt x="8607742" y="1231684"/>
                </a:lnTo>
                <a:lnTo>
                  <a:pt x="8593582" y="1282103"/>
                </a:lnTo>
                <a:lnTo>
                  <a:pt x="8579752" y="1332458"/>
                </a:lnTo>
                <a:lnTo>
                  <a:pt x="8566239" y="1382737"/>
                </a:lnTo>
                <a:lnTo>
                  <a:pt x="8553044" y="1432941"/>
                </a:lnTo>
                <a:lnTo>
                  <a:pt x="8540178" y="1483093"/>
                </a:lnTo>
                <a:lnTo>
                  <a:pt x="8527631" y="1533156"/>
                </a:lnTo>
                <a:lnTo>
                  <a:pt x="8515401" y="1583169"/>
                </a:lnTo>
                <a:lnTo>
                  <a:pt x="8503488" y="1633118"/>
                </a:lnTo>
                <a:lnTo>
                  <a:pt x="8491893" y="1682991"/>
                </a:lnTo>
                <a:lnTo>
                  <a:pt x="8480628" y="1732800"/>
                </a:lnTo>
                <a:lnTo>
                  <a:pt x="8469668" y="1782546"/>
                </a:lnTo>
                <a:lnTo>
                  <a:pt x="8459038" y="1832216"/>
                </a:lnTo>
                <a:lnTo>
                  <a:pt x="8448713" y="1881835"/>
                </a:lnTo>
                <a:lnTo>
                  <a:pt x="8438705" y="1931390"/>
                </a:lnTo>
                <a:lnTo>
                  <a:pt x="8429028" y="1980869"/>
                </a:lnTo>
                <a:lnTo>
                  <a:pt x="8419655" y="2030298"/>
                </a:lnTo>
                <a:lnTo>
                  <a:pt x="8410588" y="2079650"/>
                </a:lnTo>
                <a:lnTo>
                  <a:pt x="8401850" y="2128951"/>
                </a:lnTo>
                <a:lnTo>
                  <a:pt x="8393417" y="2178189"/>
                </a:lnTo>
                <a:lnTo>
                  <a:pt x="8385302" y="2227351"/>
                </a:lnTo>
                <a:lnTo>
                  <a:pt x="8377504" y="2276462"/>
                </a:lnTo>
                <a:lnTo>
                  <a:pt x="8370011" y="2325509"/>
                </a:lnTo>
                <a:lnTo>
                  <a:pt x="8362823" y="2374506"/>
                </a:lnTo>
                <a:lnTo>
                  <a:pt x="8355965" y="2423426"/>
                </a:lnTo>
                <a:lnTo>
                  <a:pt x="8349399" y="2472296"/>
                </a:lnTo>
                <a:lnTo>
                  <a:pt x="8343151" y="2521102"/>
                </a:lnTo>
                <a:lnTo>
                  <a:pt x="8337220" y="2569845"/>
                </a:lnTo>
                <a:lnTo>
                  <a:pt x="8331581" y="2618536"/>
                </a:lnTo>
                <a:lnTo>
                  <a:pt x="8326260" y="2667165"/>
                </a:lnTo>
                <a:lnTo>
                  <a:pt x="8321256" y="2715742"/>
                </a:lnTo>
                <a:lnTo>
                  <a:pt x="8316544" y="2764256"/>
                </a:lnTo>
                <a:lnTo>
                  <a:pt x="8312150" y="2812707"/>
                </a:lnTo>
                <a:lnTo>
                  <a:pt x="8308060" y="2861106"/>
                </a:lnTo>
                <a:lnTo>
                  <a:pt x="8304263" y="2909455"/>
                </a:lnTo>
                <a:lnTo>
                  <a:pt x="8300783" y="2957741"/>
                </a:lnTo>
                <a:lnTo>
                  <a:pt x="8297608" y="3005975"/>
                </a:lnTo>
                <a:lnTo>
                  <a:pt x="8294738" y="3054146"/>
                </a:lnTo>
                <a:lnTo>
                  <a:pt x="8292173" y="3102267"/>
                </a:lnTo>
                <a:lnTo>
                  <a:pt x="8289912" y="3150336"/>
                </a:lnTo>
                <a:lnTo>
                  <a:pt x="8287944" y="3198342"/>
                </a:lnTo>
                <a:lnTo>
                  <a:pt x="8286293" y="3246297"/>
                </a:lnTo>
                <a:lnTo>
                  <a:pt x="8284934" y="3294202"/>
                </a:lnTo>
                <a:lnTo>
                  <a:pt x="8283867" y="3342055"/>
                </a:lnTo>
                <a:lnTo>
                  <a:pt x="8283118" y="3389846"/>
                </a:lnTo>
                <a:lnTo>
                  <a:pt x="8282660" y="3437585"/>
                </a:lnTo>
                <a:lnTo>
                  <a:pt x="8282508" y="3485286"/>
                </a:lnTo>
                <a:lnTo>
                  <a:pt x="8282648" y="3532924"/>
                </a:lnTo>
                <a:lnTo>
                  <a:pt x="8283092" y="3580511"/>
                </a:lnTo>
                <a:lnTo>
                  <a:pt x="8283829" y="3628047"/>
                </a:lnTo>
                <a:lnTo>
                  <a:pt x="8284870" y="3675532"/>
                </a:lnTo>
                <a:lnTo>
                  <a:pt x="8286204" y="3722979"/>
                </a:lnTo>
                <a:lnTo>
                  <a:pt x="8287842" y="3770363"/>
                </a:lnTo>
                <a:lnTo>
                  <a:pt x="8289760" y="3817696"/>
                </a:lnTo>
                <a:lnTo>
                  <a:pt x="8291982" y="3864991"/>
                </a:lnTo>
                <a:lnTo>
                  <a:pt x="8294510" y="3912222"/>
                </a:lnTo>
                <a:lnTo>
                  <a:pt x="8297316" y="3959415"/>
                </a:lnTo>
                <a:lnTo>
                  <a:pt x="8300428" y="4006558"/>
                </a:lnTo>
                <a:lnTo>
                  <a:pt x="8303819" y="4053662"/>
                </a:lnTo>
                <a:lnTo>
                  <a:pt x="8307514" y="4100703"/>
                </a:lnTo>
                <a:lnTo>
                  <a:pt x="8311502" y="4147705"/>
                </a:lnTo>
                <a:lnTo>
                  <a:pt x="8315782" y="4194670"/>
                </a:lnTo>
                <a:lnTo>
                  <a:pt x="8320341" y="4241571"/>
                </a:lnTo>
                <a:lnTo>
                  <a:pt x="8325205" y="4288434"/>
                </a:lnTo>
                <a:lnTo>
                  <a:pt x="8330349" y="4335259"/>
                </a:lnTo>
                <a:lnTo>
                  <a:pt x="8335797" y="4382033"/>
                </a:lnTo>
                <a:lnTo>
                  <a:pt x="8341525" y="4428756"/>
                </a:lnTo>
                <a:lnTo>
                  <a:pt x="8347532" y="4475442"/>
                </a:lnTo>
                <a:lnTo>
                  <a:pt x="8353844" y="4522089"/>
                </a:lnTo>
                <a:lnTo>
                  <a:pt x="8360435" y="4568685"/>
                </a:lnTo>
                <a:lnTo>
                  <a:pt x="8367319" y="4615243"/>
                </a:lnTo>
                <a:lnTo>
                  <a:pt x="8374481" y="4661751"/>
                </a:lnTo>
                <a:lnTo>
                  <a:pt x="8381936" y="4708233"/>
                </a:lnTo>
                <a:lnTo>
                  <a:pt x="8389671" y="4754651"/>
                </a:lnTo>
                <a:lnTo>
                  <a:pt x="8397697" y="4801044"/>
                </a:lnTo>
                <a:lnTo>
                  <a:pt x="8406003" y="4847387"/>
                </a:lnTo>
                <a:lnTo>
                  <a:pt x="8414601" y="4893691"/>
                </a:lnTo>
                <a:lnTo>
                  <a:pt x="8423478" y="4939957"/>
                </a:lnTo>
                <a:lnTo>
                  <a:pt x="8432635" y="4986185"/>
                </a:lnTo>
                <a:lnTo>
                  <a:pt x="8442071" y="5032375"/>
                </a:lnTo>
                <a:lnTo>
                  <a:pt x="8451799" y="5078514"/>
                </a:lnTo>
                <a:lnTo>
                  <a:pt x="8461807" y="5124628"/>
                </a:lnTo>
                <a:lnTo>
                  <a:pt x="8472094" y="5170703"/>
                </a:lnTo>
                <a:lnTo>
                  <a:pt x="8482647" y="5216728"/>
                </a:lnTo>
                <a:lnTo>
                  <a:pt x="8493493" y="5262727"/>
                </a:lnTo>
                <a:lnTo>
                  <a:pt x="8504618" y="5308676"/>
                </a:lnTo>
                <a:lnTo>
                  <a:pt x="8516023" y="5354599"/>
                </a:lnTo>
                <a:lnTo>
                  <a:pt x="8527707" y="5400484"/>
                </a:lnTo>
                <a:lnTo>
                  <a:pt x="8539670" y="5446331"/>
                </a:lnTo>
                <a:lnTo>
                  <a:pt x="8551913" y="5492140"/>
                </a:lnTo>
                <a:lnTo>
                  <a:pt x="8564423" y="5537924"/>
                </a:lnTo>
                <a:lnTo>
                  <a:pt x="8577212" y="5583656"/>
                </a:lnTo>
                <a:lnTo>
                  <a:pt x="8590280" y="5629364"/>
                </a:lnTo>
                <a:lnTo>
                  <a:pt x="8603615" y="5675046"/>
                </a:lnTo>
                <a:lnTo>
                  <a:pt x="8617242" y="5720677"/>
                </a:lnTo>
                <a:lnTo>
                  <a:pt x="8631123" y="5766282"/>
                </a:lnTo>
                <a:lnTo>
                  <a:pt x="8645296" y="5811863"/>
                </a:lnTo>
                <a:lnTo>
                  <a:pt x="8659724" y="5857405"/>
                </a:lnTo>
                <a:lnTo>
                  <a:pt x="8674430" y="5902909"/>
                </a:lnTo>
                <a:lnTo>
                  <a:pt x="8689416" y="5948388"/>
                </a:lnTo>
                <a:lnTo>
                  <a:pt x="8704669" y="5993828"/>
                </a:lnTo>
                <a:lnTo>
                  <a:pt x="8720201" y="6039243"/>
                </a:lnTo>
                <a:lnTo>
                  <a:pt x="8735987" y="6084633"/>
                </a:lnTo>
                <a:lnTo>
                  <a:pt x="8752053" y="6129985"/>
                </a:lnTo>
                <a:lnTo>
                  <a:pt x="8768385" y="6175299"/>
                </a:lnTo>
                <a:lnTo>
                  <a:pt x="8784996" y="6220599"/>
                </a:lnTo>
                <a:lnTo>
                  <a:pt x="8801862" y="6265862"/>
                </a:lnTo>
                <a:lnTo>
                  <a:pt x="8814537" y="6299314"/>
                </a:lnTo>
                <a:lnTo>
                  <a:pt x="0" y="6299314"/>
                </a:lnTo>
                <a:lnTo>
                  <a:pt x="0" y="6380594"/>
                </a:lnTo>
                <a:lnTo>
                  <a:pt x="8845906" y="6380594"/>
                </a:lnTo>
                <a:lnTo>
                  <a:pt x="8854084" y="6401486"/>
                </a:lnTo>
                <a:lnTo>
                  <a:pt x="8872017" y="6446634"/>
                </a:lnTo>
                <a:lnTo>
                  <a:pt x="8890229" y="6491757"/>
                </a:lnTo>
                <a:lnTo>
                  <a:pt x="8908694" y="6536855"/>
                </a:lnTo>
                <a:lnTo>
                  <a:pt x="8927427" y="6581927"/>
                </a:lnTo>
                <a:lnTo>
                  <a:pt x="8965692" y="6671983"/>
                </a:lnTo>
                <a:lnTo>
                  <a:pt x="9005011" y="6761950"/>
                </a:lnTo>
                <a:lnTo>
                  <a:pt x="9045384" y="6851802"/>
                </a:lnTo>
                <a:lnTo>
                  <a:pt x="9149563" y="6851790"/>
                </a:lnTo>
                <a:close/>
              </a:path>
            </a:pathLst>
          </a:custGeom>
          <a:solidFill>
            <a:srgbClr val="DCA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2BB7-3F04-460C-9799-3B9316E24788}" type="datetime1">
              <a:rPr lang="en-US" smtClean="0"/>
              <a:t>4/27/2021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7522" y="2757436"/>
            <a:ext cx="271907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7340"/>
            <a:ext cx="82353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77176" y="5926496"/>
            <a:ext cx="2844800" cy="180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77940"/>
            <a:ext cx="21045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300E3-3A8A-4EE3-98BB-08B3D1DA95C3}" type="datetime1">
              <a:rPr lang="en-US" smtClean="0"/>
              <a:t>4/27/2021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77940"/>
            <a:ext cx="21045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ira.co.za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psira.co.z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xfrm>
            <a:off x="2209800" y="6096000"/>
            <a:ext cx="3733800" cy="18723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1100" spc="10" dirty="0"/>
              <a:t>Safer Homes </a:t>
            </a:r>
            <a:r>
              <a:rPr sz="1100" spc="5" dirty="0"/>
              <a:t>• </a:t>
            </a:r>
            <a:r>
              <a:rPr sz="1100" spc="10" dirty="0"/>
              <a:t>Safer </a:t>
            </a:r>
            <a:r>
              <a:rPr sz="1100" spc="5" dirty="0"/>
              <a:t>Businesses • </a:t>
            </a:r>
            <a:r>
              <a:rPr sz="1100" spc="10" dirty="0"/>
              <a:t>Safer</a:t>
            </a:r>
            <a:r>
              <a:rPr sz="1100" spc="30" dirty="0"/>
              <a:t> </a:t>
            </a:r>
            <a:r>
              <a:rPr sz="1100" spc="5" dirty="0"/>
              <a:t>Communities</a:t>
            </a:r>
          </a:p>
        </p:txBody>
      </p:sp>
      <p:sp>
        <p:nvSpPr>
          <p:cNvPr id="83" name="object 5"/>
          <p:cNvSpPr txBox="1">
            <a:spLocks noGrp="1"/>
          </p:cNvSpPr>
          <p:nvPr>
            <p:ph type="title"/>
          </p:nvPr>
        </p:nvSpPr>
        <p:spPr>
          <a:xfrm>
            <a:off x="0" y="2057400"/>
            <a:ext cx="6934200" cy="35407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PORTFOLIO</a:t>
            </a:r>
            <a:b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COMMITTEE ON POLICE</a:t>
            </a:r>
            <a:b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BUDGET HEARING MEETING – PSiRA</a:t>
            </a:r>
            <a:br>
              <a:rPr lang="en-US" sz="28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5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sz="5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2800" spc="15" dirty="0">
                <a:solidFill>
                  <a:schemeClr val="bg2">
                    <a:lumMod val="75000"/>
                  </a:schemeClr>
                </a:solidFill>
              </a:rPr>
              <a:t>Presented by</a:t>
            </a:r>
            <a:br>
              <a:rPr lang="en-US" sz="2800" spc="15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800" spc="15" dirty="0" err="1">
                <a:solidFill>
                  <a:schemeClr val="bg2">
                    <a:lumMod val="75000"/>
                  </a:schemeClr>
                </a:solidFill>
              </a:rPr>
              <a:t>Mr</a:t>
            </a:r>
            <a:r>
              <a:rPr lang="en-US" sz="2800" spc="15" dirty="0">
                <a:solidFill>
                  <a:schemeClr val="bg2">
                    <a:lumMod val="75000"/>
                  </a:schemeClr>
                </a:solidFill>
              </a:rPr>
              <a:t> Manabela Chauke</a:t>
            </a:r>
            <a:br>
              <a:rPr lang="en-US" sz="2800" spc="15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800" spc="15" dirty="0">
                <a:solidFill>
                  <a:schemeClr val="bg2">
                    <a:lumMod val="75000"/>
                  </a:schemeClr>
                </a:solidFill>
              </a:rPr>
              <a:t>07 May 2021</a:t>
            </a:r>
            <a:endParaRPr sz="2800" spc="15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4CCD6-F1DF-47EF-BCD6-DA2F8CA35B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</a:t>
            </a:fld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17968" y="486106"/>
            <a:ext cx="6718402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AMENDMENTS TO THE STRATEGIC PLAN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10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8129AA5-4CCA-4238-9154-49D42226381E}"/>
              </a:ext>
            </a:extLst>
          </p:cNvPr>
          <p:cNvGraphicFramePr>
            <a:graphicFrameLocks noGrp="1"/>
          </p:cNvGraphicFramePr>
          <p:nvPr/>
        </p:nvGraphicFramePr>
        <p:xfrm>
          <a:off x="453567" y="1391244"/>
          <a:ext cx="7769480" cy="4808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211">
                  <a:extLst>
                    <a:ext uri="{9D8B030D-6E8A-4147-A177-3AD203B41FA5}">
                      <a16:colId xmlns:a16="http://schemas.microsoft.com/office/drawing/2014/main" val="348799063"/>
                    </a:ext>
                  </a:extLst>
                </a:gridCol>
                <a:gridCol w="2298609">
                  <a:extLst>
                    <a:ext uri="{9D8B030D-6E8A-4147-A177-3AD203B41FA5}">
                      <a16:colId xmlns:a16="http://schemas.microsoft.com/office/drawing/2014/main" val="919441137"/>
                    </a:ext>
                  </a:extLst>
                </a:gridCol>
                <a:gridCol w="1939339">
                  <a:extLst>
                    <a:ext uri="{9D8B030D-6E8A-4147-A177-3AD203B41FA5}">
                      <a16:colId xmlns:a16="http://schemas.microsoft.com/office/drawing/2014/main" val="1702983282"/>
                    </a:ext>
                  </a:extLst>
                </a:gridCol>
                <a:gridCol w="2116321">
                  <a:extLst>
                    <a:ext uri="{9D8B030D-6E8A-4147-A177-3AD203B41FA5}">
                      <a16:colId xmlns:a16="http://schemas.microsoft.com/office/drawing/2014/main" val="3673563898"/>
                    </a:ext>
                  </a:extLst>
                </a:gridCol>
              </a:tblGrid>
              <a:tr h="50599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105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APPROVED 2020-2025 STRATEGIC PLAN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(MARCH 2020)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289" marR="27289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AMENDMENT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(OCTOBER 2020)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289" marR="27289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REASONS FOR AMENDMENT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289" marR="27289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65211"/>
                  </a:ext>
                </a:extLst>
              </a:tr>
              <a:tr h="69259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MTSF PRIORITY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4F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Priority 5: Social Cohesion and Safe Communities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Priority 6: Social Cohesion and Safe Communities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To correct the Priority in line with the approved MTSF published by DPME</a:t>
                      </a:r>
                      <a:endParaRPr lang="en-ZA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847876"/>
                  </a:ext>
                </a:extLst>
              </a:tr>
              <a:tr h="144771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IMPACT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4F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 legitimate, transformed and competent private security industry which acts in the interest of the State, public and private security industry and contributes towards a safer South Africa.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A legitimate, competent and transformed private security industry which acts in the interest of the State, public and private security industry and contributes towards a safer South Africa. </a:t>
                      </a:r>
                      <a:endParaRPr lang="en-ZA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To better articulate, and align with, the PSiRA value chain and the logical sequence of PSiRA’s operational focus.</a:t>
                      </a:r>
                      <a:endParaRPr lang="en-ZA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155872"/>
                  </a:ext>
                </a:extLst>
              </a:tr>
              <a:tr h="722257"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OUTCOMES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4F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1. Maintain financial sustainability, accountability, relevance and performance.</a:t>
                      </a: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1. Financial sustainability, accountability, relevance and performance.</a:t>
                      </a:r>
                      <a:endParaRPr lang="en-ZA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>
                          <a:effectLst/>
                        </a:rPr>
                        <a:t>“Maintain” removed from the aspirational Outcome statement.</a:t>
                      </a:r>
                      <a:endParaRPr lang="en-ZA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973847"/>
                  </a:ext>
                </a:extLst>
              </a:tr>
              <a:tr h="86287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2. A professional, accountable, and trustworthy private security industry.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2. A professional, accountable, and trustworthy private security industry.</a:t>
                      </a:r>
                      <a:endParaRPr lang="en-ZA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-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077916"/>
                  </a:ext>
                </a:extLst>
              </a:tr>
              <a:tr h="5766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3. A capable and trained private security industry.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3. A capable and trained private security industry.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-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06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08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17968" y="486106"/>
            <a:ext cx="6755041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AMENDMENTS TO THE STRATEGIC PLAN (…CONT’D)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C4454-3667-4699-B888-686D8D1360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11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41A2B2E-F2F1-4A30-8FFB-D238E36EE604}"/>
              </a:ext>
            </a:extLst>
          </p:cNvPr>
          <p:cNvGraphicFramePr>
            <a:graphicFrameLocks noGrp="1"/>
          </p:cNvGraphicFramePr>
          <p:nvPr/>
        </p:nvGraphicFramePr>
        <p:xfrm>
          <a:off x="693423" y="1584923"/>
          <a:ext cx="7033851" cy="3238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216">
                  <a:extLst>
                    <a:ext uri="{9D8B030D-6E8A-4147-A177-3AD203B41FA5}">
                      <a16:colId xmlns:a16="http://schemas.microsoft.com/office/drawing/2014/main" val="348799063"/>
                    </a:ext>
                  </a:extLst>
                </a:gridCol>
                <a:gridCol w="2080973">
                  <a:extLst>
                    <a:ext uri="{9D8B030D-6E8A-4147-A177-3AD203B41FA5}">
                      <a16:colId xmlns:a16="http://schemas.microsoft.com/office/drawing/2014/main" val="919441137"/>
                    </a:ext>
                  </a:extLst>
                </a:gridCol>
                <a:gridCol w="1755718">
                  <a:extLst>
                    <a:ext uri="{9D8B030D-6E8A-4147-A177-3AD203B41FA5}">
                      <a16:colId xmlns:a16="http://schemas.microsoft.com/office/drawing/2014/main" val="1702983282"/>
                    </a:ext>
                  </a:extLst>
                </a:gridCol>
                <a:gridCol w="1915944">
                  <a:extLst>
                    <a:ext uri="{9D8B030D-6E8A-4147-A177-3AD203B41FA5}">
                      <a16:colId xmlns:a16="http://schemas.microsoft.com/office/drawing/2014/main" val="3673563898"/>
                    </a:ext>
                  </a:extLst>
                </a:gridCol>
              </a:tblGrid>
              <a:tr h="60823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105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APPROVED 2020-2025 STRATEGIC PLAN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(MARCH 2020)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289" marR="27289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AMENDMENT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(OCTOBER 2020)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289" marR="27289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REASONS FOR AMENDMENT</a:t>
                      </a:r>
                      <a:endParaRPr lang="en-ZA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7289" marR="27289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65211"/>
                  </a:ext>
                </a:extLst>
              </a:tr>
              <a:tr h="929486"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OUTCOMES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4F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4. Enhanced relations and collaborations with stakeholders.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Removed as an Outcome- stakeholder management is an enabler to the realisation of all other Outcomes, not an Outcome in its own right.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847876"/>
                  </a:ext>
                </a:extLst>
              </a:tr>
              <a:tr h="8607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5. The private security industry is efficiently registered.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Removed as an Outcome- Registration is a critical part of the regulation pillar of the PSiRA mandate and is an element of the broader value chain towards Outcome 2 (an Output), not an Outcome in its own right. </a:t>
                      </a:r>
                    </a:p>
                    <a:p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62432"/>
                  </a:ext>
                </a:extLst>
              </a:tr>
              <a:tr h="360031"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4F0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ZA" sz="1000" dirty="0">
                          <a:effectLst/>
                        </a:rPr>
                        <a:t>6. The private security industry is transformed.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4. The private security industry is transformed.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 </a:t>
                      </a:r>
                      <a:endParaRPr lang="en-ZA" dirty="0"/>
                    </a:p>
                  </a:txBody>
                  <a:tcPr marL="27289" marR="27289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863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356887"/>
            <a:ext cx="7773009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AMENDMENTS TO OUTCOME INDICATORS AND 5 YEAR TARGETS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12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D730E72-7634-4759-98D5-79319C6609E0}"/>
              </a:ext>
            </a:extLst>
          </p:cNvPr>
          <p:cNvGraphicFramePr>
            <a:graphicFrameLocks noGrp="1"/>
          </p:cNvGraphicFramePr>
          <p:nvPr/>
        </p:nvGraphicFramePr>
        <p:xfrm>
          <a:off x="331942" y="1271689"/>
          <a:ext cx="8278466" cy="5015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000">
                  <a:extLst>
                    <a:ext uri="{9D8B030D-6E8A-4147-A177-3AD203B41FA5}">
                      <a16:colId xmlns:a16="http://schemas.microsoft.com/office/drawing/2014/main" val="1429910138"/>
                    </a:ext>
                  </a:extLst>
                </a:gridCol>
                <a:gridCol w="1060223">
                  <a:extLst>
                    <a:ext uri="{9D8B030D-6E8A-4147-A177-3AD203B41FA5}">
                      <a16:colId xmlns:a16="http://schemas.microsoft.com/office/drawing/2014/main" val="2979840087"/>
                    </a:ext>
                  </a:extLst>
                </a:gridCol>
                <a:gridCol w="1060413">
                  <a:extLst>
                    <a:ext uri="{9D8B030D-6E8A-4147-A177-3AD203B41FA5}">
                      <a16:colId xmlns:a16="http://schemas.microsoft.com/office/drawing/2014/main" val="2531120544"/>
                    </a:ext>
                  </a:extLst>
                </a:gridCol>
                <a:gridCol w="999381">
                  <a:extLst>
                    <a:ext uri="{9D8B030D-6E8A-4147-A177-3AD203B41FA5}">
                      <a16:colId xmlns:a16="http://schemas.microsoft.com/office/drawing/2014/main" val="2345632900"/>
                    </a:ext>
                  </a:extLst>
                </a:gridCol>
                <a:gridCol w="1053293">
                  <a:extLst>
                    <a:ext uri="{9D8B030D-6E8A-4147-A177-3AD203B41FA5}">
                      <a16:colId xmlns:a16="http://schemas.microsoft.com/office/drawing/2014/main" val="3114945274"/>
                    </a:ext>
                  </a:extLst>
                </a:gridCol>
                <a:gridCol w="839207">
                  <a:extLst>
                    <a:ext uri="{9D8B030D-6E8A-4147-A177-3AD203B41FA5}">
                      <a16:colId xmlns:a16="http://schemas.microsoft.com/office/drawing/2014/main" val="3936876723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3953273006"/>
                    </a:ext>
                  </a:extLst>
                </a:gridCol>
                <a:gridCol w="1319892">
                  <a:extLst>
                    <a:ext uri="{9D8B030D-6E8A-4147-A177-3AD203B41FA5}">
                      <a16:colId xmlns:a16="http://schemas.microsoft.com/office/drawing/2014/main" val="1897517370"/>
                    </a:ext>
                  </a:extLst>
                </a:gridCol>
              </a:tblGrid>
              <a:tr h="16596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ZA" sz="1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APPROVED 2020-2025 STRATEGIC PLAN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(MARCH 2020)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AMENDMENT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(OCTOBER 2020)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>
                          <a:solidFill>
                            <a:schemeClr val="bg1"/>
                          </a:solidFill>
                          <a:effectLst/>
                        </a:rPr>
                        <a:t>NOTE ON AMENDMENT</a:t>
                      </a:r>
                      <a:endParaRPr lang="en-Z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37277"/>
                  </a:ext>
                </a:extLst>
              </a:tr>
              <a:tr h="1659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Outcome indicator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(2019/20)</a:t>
                      </a:r>
                      <a:endParaRPr lang="en-ZA" dirty="0"/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5-year target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(March 2025)</a:t>
                      </a:r>
                      <a:endParaRPr lang="en-ZA" dirty="0"/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Outcome indicator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(2019/20)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5-year target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(March 2025)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9365"/>
                  </a:ext>
                </a:extLst>
              </a:tr>
              <a:tr h="180551">
                <a:tc rowSpan="6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1. Financial sustainability, accountability, relevance and performance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Percentage billed revenue collected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76%</a:t>
                      </a:r>
                      <a:endParaRPr lang="en-ZA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90%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Operational indicator and target - moved to APP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705018"/>
                  </a:ext>
                </a:extLst>
              </a:tr>
              <a:tr h="1805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Digital business strategy implemented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New Indicator</a:t>
                      </a:r>
                      <a:endParaRPr lang="en-ZA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100% of implementation plan targets achieved</a:t>
                      </a:r>
                      <a:endParaRPr lang="en-ZA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Activity/ Enabler indicator and target - moved to AOP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897633"/>
                  </a:ext>
                </a:extLst>
              </a:tr>
              <a:tr h="1805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Unqualified audit opinion is achieved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Unqualified audit opinion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Unqualified audit opinion</a:t>
                      </a:r>
                      <a:endParaRPr lang="en-ZA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External Audit opinion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Unqualified audit opinion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Retain unqualified audit opinion over the period to 2025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Retained as Outcome indicator - aligned to Outcome statement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615039"/>
                  </a:ext>
                </a:extLst>
              </a:tr>
              <a:tr h="7222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Implementation of Guarantee Fund for the private security industry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Approved concept model for Guarantee Fund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dirty="0">
                          <a:effectLst/>
                        </a:rPr>
                        <a:t>Implementation of Guarantee Fund and monitoring of implementation and compliance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Operational indicator and target - moved to APP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676985"/>
                  </a:ext>
                </a:extLst>
              </a:tr>
              <a:tr h="722204"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163830" algn="just" eaLnBrk="0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effectLst/>
                        </a:rPr>
                        <a:t>-</a:t>
                      </a:r>
                      <a:endParaRPr lang="en-ZA" sz="1000" dirty="0">
                        <a:effectLst/>
                        <a:latin typeface="Frutiger LT Std"/>
                        <a:ea typeface="Times New Roman" panose="02020603050405020304" pitchFamily="18" charset="0"/>
                        <a:cs typeface="Frutiger LT Std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Liquidity ratio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0.86: 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01:01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New Outcome indicator - aligned to Outcome statement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261640"/>
                  </a:ext>
                </a:extLst>
              </a:tr>
              <a:tr h="722204"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163830" algn="just" eaLnBrk="0" hangingPunct="0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effectLst/>
                        </a:rPr>
                        <a:t>-</a:t>
                      </a:r>
                      <a:endParaRPr lang="en-ZA" sz="1000" dirty="0">
                        <a:effectLst/>
                        <a:latin typeface="Frutiger LT Std"/>
                        <a:ea typeface="Times New Roman" panose="02020603050405020304" pitchFamily="18" charset="0"/>
                        <a:cs typeface="Frutiger LT Std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Organisational performance rating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96%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&gt;80%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Outcome indicator - aligned to Outcome statement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929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89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356887"/>
            <a:ext cx="7773009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AMENDMENTS TO OUTCOME INDICATORS AND 5 YEAR TARGETS (…CONT’D)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13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1DFCB5D-0DD0-4243-9CE8-39E9FD109B5D}"/>
              </a:ext>
            </a:extLst>
          </p:cNvPr>
          <p:cNvGraphicFramePr>
            <a:graphicFrameLocks noGrp="1"/>
          </p:cNvGraphicFramePr>
          <p:nvPr/>
        </p:nvGraphicFramePr>
        <p:xfrm>
          <a:off x="478175" y="1331486"/>
          <a:ext cx="7596027" cy="4897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647">
                  <a:extLst>
                    <a:ext uri="{9D8B030D-6E8A-4147-A177-3AD203B41FA5}">
                      <a16:colId xmlns:a16="http://schemas.microsoft.com/office/drawing/2014/main" val="1429910138"/>
                    </a:ext>
                  </a:extLst>
                </a:gridCol>
                <a:gridCol w="972823">
                  <a:extLst>
                    <a:ext uri="{9D8B030D-6E8A-4147-A177-3AD203B41FA5}">
                      <a16:colId xmlns:a16="http://schemas.microsoft.com/office/drawing/2014/main" val="2979840087"/>
                    </a:ext>
                  </a:extLst>
                </a:gridCol>
                <a:gridCol w="916822">
                  <a:extLst>
                    <a:ext uri="{9D8B030D-6E8A-4147-A177-3AD203B41FA5}">
                      <a16:colId xmlns:a16="http://schemas.microsoft.com/office/drawing/2014/main" val="3903365866"/>
                    </a:ext>
                  </a:extLst>
                </a:gridCol>
                <a:gridCol w="973172">
                  <a:extLst>
                    <a:ext uri="{9D8B030D-6E8A-4147-A177-3AD203B41FA5}">
                      <a16:colId xmlns:a16="http://schemas.microsoft.com/office/drawing/2014/main" val="773185643"/>
                    </a:ext>
                  </a:extLst>
                </a:gridCol>
                <a:gridCol w="966464">
                  <a:extLst>
                    <a:ext uri="{9D8B030D-6E8A-4147-A177-3AD203B41FA5}">
                      <a16:colId xmlns:a16="http://schemas.microsoft.com/office/drawing/2014/main" val="3114945274"/>
                    </a:ext>
                  </a:extLst>
                </a:gridCol>
                <a:gridCol w="917171">
                  <a:extLst>
                    <a:ext uri="{9D8B030D-6E8A-4147-A177-3AD203B41FA5}">
                      <a16:colId xmlns:a16="http://schemas.microsoft.com/office/drawing/2014/main" val="3936876723"/>
                    </a:ext>
                  </a:extLst>
                </a:gridCol>
                <a:gridCol w="966464">
                  <a:extLst>
                    <a:ext uri="{9D8B030D-6E8A-4147-A177-3AD203B41FA5}">
                      <a16:colId xmlns:a16="http://schemas.microsoft.com/office/drawing/2014/main" val="1776398480"/>
                    </a:ext>
                  </a:extLst>
                </a:gridCol>
                <a:gridCol w="966464">
                  <a:extLst>
                    <a:ext uri="{9D8B030D-6E8A-4147-A177-3AD203B41FA5}">
                      <a16:colId xmlns:a16="http://schemas.microsoft.com/office/drawing/2014/main" val="1897517370"/>
                    </a:ext>
                  </a:extLst>
                </a:gridCol>
              </a:tblGrid>
              <a:tr h="16596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ZA" sz="1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APPROVED 2020-2025 STRATEGIC PLAN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(MARCH 2020)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AMENDMENT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(OCTOBER 2020)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>
                          <a:solidFill>
                            <a:schemeClr val="bg1"/>
                          </a:solidFill>
                          <a:effectLst/>
                        </a:rPr>
                        <a:t>NOTE ON AMENDMENT</a:t>
                      </a:r>
                      <a:endParaRPr lang="en-Z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37277"/>
                  </a:ext>
                </a:extLst>
              </a:tr>
              <a:tr h="1659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Outcome indicator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(2019/20)</a:t>
                      </a:r>
                      <a:endParaRPr lang="en-ZA" dirty="0"/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5-year target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(March 2025)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Outcome indicator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(2019/20)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5-year target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(March 2025)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9365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2. A professional, accountable, and trustworthy private security industry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% compliance with the industry’s prescripts, regulations and standards by the private security industry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75%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90%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Percentage compliance with the industry’s prescripts,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regulations and standards by the private security industry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78%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90%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Retained as Outcome indicator - aligned to Outcome statement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067602"/>
                  </a:ext>
                </a:extLst>
              </a:tr>
              <a:tr h="180551"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3. A capable and trained private security industry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Increased number of new sector-based courses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15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Activity/ Enabler indicator and target - moved to AOP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92906"/>
                  </a:ext>
                </a:extLst>
              </a:tr>
              <a:tr h="1805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Number of external training assessment centres established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16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Activity/ Enabler indicator and target - moved to AOP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820146"/>
                  </a:ext>
                </a:extLst>
              </a:tr>
              <a:tr h="7222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Implementation of on-line examinations / assessments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dirty="0"/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Implementation of on-line examinations / assessments and monitoring of implementation and compliance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Operational indicator and target - moved to APP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5634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2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356887"/>
            <a:ext cx="7773009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AMENDMENTS TO OUTCOME INDICATORS AND 5 YEAR TARGETS (…CONT’D)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14</a:t>
            </a:fld>
            <a:endParaRPr lang="en-ZA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FADA718-4BA6-4C75-8891-61A26EDF4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053704"/>
              </p:ext>
            </p:extLst>
          </p:nvPr>
        </p:nvGraphicFramePr>
        <p:xfrm>
          <a:off x="449441" y="1497742"/>
          <a:ext cx="7563689" cy="3825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6647">
                  <a:extLst>
                    <a:ext uri="{9D8B030D-6E8A-4147-A177-3AD203B41FA5}">
                      <a16:colId xmlns:a16="http://schemas.microsoft.com/office/drawing/2014/main" val="1429910138"/>
                    </a:ext>
                  </a:extLst>
                </a:gridCol>
                <a:gridCol w="916647">
                  <a:extLst>
                    <a:ext uri="{9D8B030D-6E8A-4147-A177-3AD203B41FA5}">
                      <a16:colId xmlns:a16="http://schemas.microsoft.com/office/drawing/2014/main" val="2979840087"/>
                    </a:ext>
                  </a:extLst>
                </a:gridCol>
                <a:gridCol w="917171">
                  <a:extLst>
                    <a:ext uri="{9D8B030D-6E8A-4147-A177-3AD203B41FA5}">
                      <a16:colId xmlns:a16="http://schemas.microsoft.com/office/drawing/2014/main" val="3437217765"/>
                    </a:ext>
                  </a:extLst>
                </a:gridCol>
                <a:gridCol w="917171">
                  <a:extLst>
                    <a:ext uri="{9D8B030D-6E8A-4147-A177-3AD203B41FA5}">
                      <a16:colId xmlns:a16="http://schemas.microsoft.com/office/drawing/2014/main" val="773185643"/>
                    </a:ext>
                  </a:extLst>
                </a:gridCol>
                <a:gridCol w="1006209">
                  <a:extLst>
                    <a:ext uri="{9D8B030D-6E8A-4147-A177-3AD203B41FA5}">
                      <a16:colId xmlns:a16="http://schemas.microsoft.com/office/drawing/2014/main" val="3114945274"/>
                    </a:ext>
                  </a:extLst>
                </a:gridCol>
                <a:gridCol w="917171">
                  <a:extLst>
                    <a:ext uri="{9D8B030D-6E8A-4147-A177-3AD203B41FA5}">
                      <a16:colId xmlns:a16="http://schemas.microsoft.com/office/drawing/2014/main" val="3936876723"/>
                    </a:ext>
                  </a:extLst>
                </a:gridCol>
                <a:gridCol w="1006209">
                  <a:extLst>
                    <a:ext uri="{9D8B030D-6E8A-4147-A177-3AD203B41FA5}">
                      <a16:colId xmlns:a16="http://schemas.microsoft.com/office/drawing/2014/main" val="1776398480"/>
                    </a:ext>
                  </a:extLst>
                </a:gridCol>
                <a:gridCol w="966464">
                  <a:extLst>
                    <a:ext uri="{9D8B030D-6E8A-4147-A177-3AD203B41FA5}">
                      <a16:colId xmlns:a16="http://schemas.microsoft.com/office/drawing/2014/main" val="1897517370"/>
                    </a:ext>
                  </a:extLst>
                </a:gridCol>
              </a:tblGrid>
              <a:tr h="16596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ZA" sz="1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APPROVED 2020-2025 STRATEGIC PLAN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(MARCH 2020)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AMENDMENT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(OCTOBER 2020)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>
                          <a:solidFill>
                            <a:schemeClr val="bg1"/>
                          </a:solidFill>
                          <a:effectLst/>
                        </a:rPr>
                        <a:t>NOTE ON AMENDMENT</a:t>
                      </a:r>
                      <a:endParaRPr lang="en-ZA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37277"/>
                  </a:ext>
                </a:extLst>
              </a:tr>
              <a:tr h="1659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Outcome indicator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(2019/20)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5-year target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(March 2025)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Outcome indicator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Baseline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(2019/20)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5-year target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bg1"/>
                          </a:solidFill>
                          <a:effectLst/>
                        </a:rPr>
                        <a:t>(March 2025)</a:t>
                      </a:r>
                      <a:endParaRPr lang="en-ZA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776" marR="3077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3F0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539365"/>
                  </a:ext>
                </a:extLst>
              </a:tr>
              <a:tr h="108330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3. A capable and trained private security industry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Percentage improvement in the quality of sector training and assessment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indicator, baseline to be established in 2022/23 (TBC)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Improvement on baseline established in 2022/23, per audit conducted on the quality of training and assessment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Outcome indicator - aligned to Outcome statement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192906"/>
                  </a:ext>
                </a:extLst>
              </a:tr>
              <a:tr h="52706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4. The private security industry is transformed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Transformation Charter developed and implemented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Implementation of the Transformation Charter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Private Security Industry Charter implemented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Improvement in Sector Transformation Index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Concept Framework developed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indicator, baseline to be established in 2021/22 (TBC)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Implementation of Private Security Industry Charter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Improvement on baseline established in 2021/22, per transformation scorecard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 Indicator and target revised to include Transformation Index to be assessed over the 5 year period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776" marR="3077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9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8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76400"/>
            <a:ext cx="6324600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ANNUAL PERFORMANCE PLAN </a:t>
            </a:r>
            <a:r>
              <a:rPr lang="en-ZA" sz="4400" spc="15">
                <a:solidFill>
                  <a:schemeClr val="accent3">
                    <a:lumMod val="20000"/>
                    <a:lumOff val="80000"/>
                  </a:schemeClr>
                </a:solidFill>
              </a:rPr>
              <a:t>– 2021/2022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15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7AB70-88A1-4BF6-BCDB-75CBBDB5EE9B}"/>
              </a:ext>
            </a:extLst>
          </p:cNvPr>
          <p:cNvSpPr txBox="1"/>
          <p:nvPr/>
        </p:nvSpPr>
        <p:spPr>
          <a:xfrm>
            <a:off x="7315200" y="50292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5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" y="16002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PROGRAMME 1 – ADMINISTRATION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51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Homes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Businesses 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</a:t>
            </a:r>
            <a:r>
              <a:rPr kumimoji="0" sz="85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43063" y="533400"/>
            <a:ext cx="7315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PROGRAMME 1 - ADMINISTRATION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566FD4-046D-496F-9DF7-84E77A1EAD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17</a:t>
            </a:fld>
            <a:endParaRPr lang="en-ZA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8F0BD66-1D5C-468E-AF04-0F0E6AFC356E}"/>
              </a:ext>
            </a:extLst>
          </p:cNvPr>
          <p:cNvGraphicFramePr>
            <a:graphicFrameLocks noGrp="1"/>
          </p:cNvGraphicFramePr>
          <p:nvPr/>
        </p:nvGraphicFramePr>
        <p:xfrm>
          <a:off x="522423" y="1414653"/>
          <a:ext cx="7757362" cy="423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407">
                  <a:extLst>
                    <a:ext uri="{9D8B030D-6E8A-4147-A177-3AD203B41FA5}">
                      <a16:colId xmlns:a16="http://schemas.microsoft.com/office/drawing/2014/main" val="3041044584"/>
                    </a:ext>
                  </a:extLst>
                </a:gridCol>
                <a:gridCol w="5920955">
                  <a:extLst>
                    <a:ext uri="{9D8B030D-6E8A-4147-A177-3AD203B41FA5}">
                      <a16:colId xmlns:a16="http://schemas.microsoft.com/office/drawing/2014/main" val="4287773729"/>
                    </a:ext>
                  </a:extLst>
                </a:gridCol>
              </a:tblGrid>
              <a:tr h="46065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Business Function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Purpose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486446"/>
                  </a:ext>
                </a:extLst>
              </a:tr>
              <a:tr h="100426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effectLst/>
                        </a:rPr>
                        <a:t>Finance</a:t>
                      </a:r>
                      <a:endParaRPr lang="en-ZA" sz="1600" b="1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</a:rPr>
                        <a:t>Provides financial management, support and reporting. 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</a:rPr>
                        <a:t>Facilitation and coordination of internal audit and risk management.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997085"/>
                  </a:ext>
                </a:extLst>
              </a:tr>
              <a:tr h="154786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effectLst/>
                        </a:rPr>
                        <a:t>Corporate Services </a:t>
                      </a:r>
                      <a:endParaRPr lang="en-ZA" sz="1600" b="1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</a:rPr>
                        <a:t>Provides human resource management services and support.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</a:rPr>
                        <a:t>Provides business and information technology services and support.</a:t>
                      </a: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</a:rPr>
                        <a:t>Provides legal services and support, and ensures legislative compliance.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276963"/>
                  </a:ext>
                </a:extLst>
              </a:tr>
              <a:tr h="76995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effectLst/>
                        </a:rPr>
                        <a:t>Operations – Research and Development</a:t>
                      </a:r>
                      <a:endParaRPr lang="en-ZA" sz="1600" b="1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</a:rPr>
                        <a:t>Conducts research about private security to inform the development of policy, regulations, and standards.</a:t>
                      </a:r>
                      <a:endParaRPr lang="en-Z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9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31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24312" y="362907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PROGRAMME 1 – OUTCOMES, OUTPUTS, OUTPUT INDICATORS AND TARGETS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02581-1A1C-4F1D-9941-E6E50DD57C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18</a:t>
            </a:fld>
            <a:endParaRPr lang="en-ZA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17556BD5-17E5-4C32-80C8-A37697B49CE9}"/>
              </a:ext>
            </a:extLst>
          </p:cNvPr>
          <p:cNvGraphicFramePr>
            <a:graphicFrameLocks noGrp="1"/>
          </p:cNvGraphicFramePr>
          <p:nvPr/>
        </p:nvGraphicFramePr>
        <p:xfrm>
          <a:off x="509296" y="1449538"/>
          <a:ext cx="7703959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027">
                  <a:extLst>
                    <a:ext uri="{9D8B030D-6E8A-4147-A177-3AD203B41FA5}">
                      <a16:colId xmlns:a16="http://schemas.microsoft.com/office/drawing/2014/main" val="2403043972"/>
                    </a:ext>
                  </a:extLst>
                </a:gridCol>
                <a:gridCol w="837027">
                  <a:extLst>
                    <a:ext uri="{9D8B030D-6E8A-4147-A177-3AD203B41FA5}">
                      <a16:colId xmlns:a16="http://schemas.microsoft.com/office/drawing/2014/main" val="4118721009"/>
                    </a:ext>
                  </a:extLst>
                </a:gridCol>
                <a:gridCol w="875442">
                  <a:extLst>
                    <a:ext uri="{9D8B030D-6E8A-4147-A177-3AD203B41FA5}">
                      <a16:colId xmlns:a16="http://schemas.microsoft.com/office/drawing/2014/main" val="1812638330"/>
                    </a:ext>
                  </a:extLst>
                </a:gridCol>
                <a:gridCol w="615641">
                  <a:extLst>
                    <a:ext uri="{9D8B030D-6E8A-4147-A177-3AD203B41FA5}">
                      <a16:colId xmlns:a16="http://schemas.microsoft.com/office/drawing/2014/main" val="508541458"/>
                    </a:ext>
                  </a:extLst>
                </a:gridCol>
                <a:gridCol w="653726">
                  <a:extLst>
                    <a:ext uri="{9D8B030D-6E8A-4147-A177-3AD203B41FA5}">
                      <a16:colId xmlns:a16="http://schemas.microsoft.com/office/drawing/2014/main" val="119127684"/>
                    </a:ext>
                  </a:extLst>
                </a:gridCol>
                <a:gridCol w="790333">
                  <a:extLst>
                    <a:ext uri="{9D8B030D-6E8A-4147-A177-3AD203B41FA5}">
                      <a16:colId xmlns:a16="http://schemas.microsoft.com/office/drawing/2014/main" val="4164069533"/>
                    </a:ext>
                  </a:extLst>
                </a:gridCol>
                <a:gridCol w="790332">
                  <a:extLst>
                    <a:ext uri="{9D8B030D-6E8A-4147-A177-3AD203B41FA5}">
                      <a16:colId xmlns:a16="http://schemas.microsoft.com/office/drawing/2014/main" val="878611804"/>
                    </a:ext>
                  </a:extLst>
                </a:gridCol>
                <a:gridCol w="763507">
                  <a:extLst>
                    <a:ext uri="{9D8B030D-6E8A-4147-A177-3AD203B41FA5}">
                      <a16:colId xmlns:a16="http://schemas.microsoft.com/office/drawing/2014/main" val="3969680649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562362986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4183039428"/>
                    </a:ext>
                  </a:extLst>
                </a:gridCol>
              </a:tblGrid>
              <a:tr h="46234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0548989"/>
                  </a:ext>
                </a:extLst>
              </a:tr>
              <a:tr h="1482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2019/20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2021/22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63872"/>
                  </a:ext>
                </a:extLst>
              </a:tr>
              <a:tr h="148244">
                <a:tc rowSpan="5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1. Financial sustainability, accountability, relevance and performance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Finance: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045342"/>
                  </a:ext>
                </a:extLst>
              </a:tr>
              <a:tr h="7764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1.1. Audit Action Plan (AGSA and Internal Audit findings)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1.1.1. Percentage implementation of the Audit Action Plan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New indicator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implementation of the Audit Action Plan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implementation of the Audit Action Plan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implementation of the Audit Action Plan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234"/>
                  </a:ext>
                </a:extLst>
              </a:tr>
              <a:tr h="9334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1.2. Statutory tabling and reporting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1.2.1. Percentage compliance with statutory reporting requirements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New indicator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compliance with statutory reporting requirements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compliance with statutory reporting requirements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compliance with statutory reporting requirements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07324"/>
                  </a:ext>
                </a:extLst>
              </a:tr>
              <a:tr h="117348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1.3. Risk management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1.3.1. Percentage implementation of the approved Strategic Risk Mitigation Plan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New indicator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implementation of the approved Strategic Risk Mitigation Plan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implementation of the approved Strategic Risk Mitigation Plan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100% implementation of the approved Strategic Risk Mitigation Plan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24402"/>
                  </a:ext>
                </a:extLst>
              </a:tr>
              <a:tr h="61938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1.4. Revenue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collection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1.4.1. Percentage of billed revenue collected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72% billed revenue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collected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76% billed revenue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collected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89% billed revenue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collected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75% billed revenue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collected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78% billed revenue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collected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80% billed revenue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collected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80% billed revenue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collected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56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19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980E62F-6BD7-48E9-A856-D843455D0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71609"/>
              </p:ext>
            </p:extLst>
          </p:nvPr>
        </p:nvGraphicFramePr>
        <p:xfrm>
          <a:off x="462492" y="1309547"/>
          <a:ext cx="7703959" cy="4740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027">
                  <a:extLst>
                    <a:ext uri="{9D8B030D-6E8A-4147-A177-3AD203B41FA5}">
                      <a16:colId xmlns:a16="http://schemas.microsoft.com/office/drawing/2014/main" val="2403043972"/>
                    </a:ext>
                  </a:extLst>
                </a:gridCol>
                <a:gridCol w="837027">
                  <a:extLst>
                    <a:ext uri="{9D8B030D-6E8A-4147-A177-3AD203B41FA5}">
                      <a16:colId xmlns:a16="http://schemas.microsoft.com/office/drawing/2014/main" val="4118721009"/>
                    </a:ext>
                  </a:extLst>
                </a:gridCol>
                <a:gridCol w="987654">
                  <a:extLst>
                    <a:ext uri="{9D8B030D-6E8A-4147-A177-3AD203B41FA5}">
                      <a16:colId xmlns:a16="http://schemas.microsoft.com/office/drawing/2014/main" val="1812638330"/>
                    </a:ext>
                  </a:extLst>
                </a:gridCol>
                <a:gridCol w="503429">
                  <a:extLst>
                    <a:ext uri="{9D8B030D-6E8A-4147-A177-3AD203B41FA5}">
                      <a16:colId xmlns:a16="http://schemas.microsoft.com/office/drawing/2014/main" val="3310803577"/>
                    </a:ext>
                  </a:extLst>
                </a:gridCol>
                <a:gridCol w="653726">
                  <a:extLst>
                    <a:ext uri="{9D8B030D-6E8A-4147-A177-3AD203B41FA5}">
                      <a16:colId xmlns:a16="http://schemas.microsoft.com/office/drawing/2014/main" val="119127684"/>
                    </a:ext>
                  </a:extLst>
                </a:gridCol>
                <a:gridCol w="790333">
                  <a:extLst>
                    <a:ext uri="{9D8B030D-6E8A-4147-A177-3AD203B41FA5}">
                      <a16:colId xmlns:a16="http://schemas.microsoft.com/office/drawing/2014/main" val="4164069533"/>
                    </a:ext>
                  </a:extLst>
                </a:gridCol>
                <a:gridCol w="790332">
                  <a:extLst>
                    <a:ext uri="{9D8B030D-6E8A-4147-A177-3AD203B41FA5}">
                      <a16:colId xmlns:a16="http://schemas.microsoft.com/office/drawing/2014/main" val="878611804"/>
                    </a:ext>
                  </a:extLst>
                </a:gridCol>
                <a:gridCol w="763507">
                  <a:extLst>
                    <a:ext uri="{9D8B030D-6E8A-4147-A177-3AD203B41FA5}">
                      <a16:colId xmlns:a16="http://schemas.microsoft.com/office/drawing/2014/main" val="3969680649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562362986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4183039428"/>
                    </a:ext>
                  </a:extLst>
                </a:gridCol>
              </a:tblGrid>
              <a:tr h="442052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dirty="0"/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0548989"/>
                  </a:ext>
                </a:extLst>
              </a:tr>
              <a:tr h="14735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2019/20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63872"/>
                  </a:ext>
                </a:extLst>
              </a:tr>
              <a:tr h="147351">
                <a:tc row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1. Financial sustainability, accountability, relevance and performance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Corporate Services: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045342"/>
                  </a:ext>
                </a:extLst>
              </a:tr>
              <a:tr h="13261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1.5. Business process digitisation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1.5.1. Percentage implementation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of digital business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strategy implementation plan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20% implementation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of digital business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strategy implementation plan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40% implementation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of digital business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strategy implementation plan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60% implementation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of digital business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strategy implementation plan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100% implementation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of digital business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strategy implementation plan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234"/>
                  </a:ext>
                </a:extLst>
              </a:tr>
              <a:tr h="12202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1.6. Human resources management and development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1.6.1. Percentage of the vacancy rate against the approved funded positions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Not more than 7%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Not more than 6%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Not more than 5%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16148"/>
                  </a:ext>
                </a:extLst>
              </a:tr>
              <a:tr h="1203344"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1.6.2. Percentage of employee performance rating assessed at 3 and above as per Performance Management System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90% of assessed employees perform on rating of 3 and above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95% of assessed employees perform on rating of 3 and above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96% of assessed employees perform on rating of 3 and above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819654"/>
                  </a:ext>
                </a:extLst>
              </a:tr>
            </a:tbl>
          </a:graphicData>
        </a:graphic>
      </p:graphicFrame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13131" y="373497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1 – OUTCOMES, OUTPUTS, OUTPUT INDICATORS AND TARGETS (…CONT’D)</a:t>
            </a:r>
          </a:p>
        </p:txBody>
      </p:sp>
    </p:spTree>
    <p:extLst>
      <p:ext uri="{BB962C8B-B14F-4D97-AF65-F5344CB8AC3E}">
        <p14:creationId xmlns:p14="http://schemas.microsoft.com/office/powerpoint/2010/main" val="251951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6730974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400" kern="0" spc="15" dirty="0">
                <a:latin typeface="+mn-lt"/>
              </a:rPr>
              <a:t>PSiRA’s VIRTUAL DELEGATION</a:t>
            </a: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49BCD6A6-7C4A-4ABD-BA61-EE0BA08D63CC}"/>
              </a:ext>
            </a:extLst>
          </p:cNvPr>
          <p:cNvSpPr txBox="1"/>
          <p:nvPr/>
        </p:nvSpPr>
        <p:spPr>
          <a:xfrm>
            <a:off x="480141" y="1631176"/>
            <a:ext cx="8096079" cy="4517262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altLang="en-US" sz="1600" b="1" u="sng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Council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Dr.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Leah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Mofomme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                        :  Chairperson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Mr.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Matome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Ralebipi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	      :  Deputy Chairperson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Dr.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Sithembile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Mbete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                    :  Council Member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Mr. Nhlanhla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Ngubane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                  :  Council Member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Ms. Thandeka Ntshangase            :  Council Member</a:t>
            </a:r>
          </a:p>
          <a:p>
            <a:pPr>
              <a:spcAft>
                <a:spcPts val="600"/>
              </a:spcAft>
            </a:pPr>
            <a:endParaRPr lang="en-ZA" altLang="en-US" sz="1600" u="sng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en-ZA" altLang="en-US" sz="1600" b="1" u="sng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Management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Mr. Manabela (Sam) Chauke        :  Director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Mrs. Mmatlou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Sebogodi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              :  Deputy Director: Finance and Admin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Adv. Howard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Thwane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                   :  Acting Deputy Director: Law Enforcement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Mr. Stefan Badenhorst                  :  Chief Operating Officer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Dr.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Sabelo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Gumedze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                     :  Acting Deputy Director: Communications &amp; Training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Mr. Jacob </a:t>
            </a:r>
            <a:r>
              <a:rPr lang="en-ZA" altLang="en-US" sz="1600" dirty="0" err="1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Makgolane</a:t>
            </a:r>
            <a:r>
              <a:rPr lang="en-ZA" altLang="en-US" sz="16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                   :  Corporate Secretary</a:t>
            </a:r>
          </a:p>
        </p:txBody>
      </p:sp>
    </p:spTree>
    <p:extLst>
      <p:ext uri="{BB962C8B-B14F-4D97-AF65-F5344CB8AC3E}">
        <p14:creationId xmlns:p14="http://schemas.microsoft.com/office/powerpoint/2010/main" val="68818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20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980E62F-6BD7-48E9-A856-D843455D0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62369"/>
              </p:ext>
            </p:extLst>
          </p:nvPr>
        </p:nvGraphicFramePr>
        <p:xfrm>
          <a:off x="462492" y="1309547"/>
          <a:ext cx="7703959" cy="2328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027">
                  <a:extLst>
                    <a:ext uri="{9D8B030D-6E8A-4147-A177-3AD203B41FA5}">
                      <a16:colId xmlns:a16="http://schemas.microsoft.com/office/drawing/2014/main" val="2403043972"/>
                    </a:ext>
                  </a:extLst>
                </a:gridCol>
                <a:gridCol w="837027">
                  <a:extLst>
                    <a:ext uri="{9D8B030D-6E8A-4147-A177-3AD203B41FA5}">
                      <a16:colId xmlns:a16="http://schemas.microsoft.com/office/drawing/2014/main" val="4118721009"/>
                    </a:ext>
                  </a:extLst>
                </a:gridCol>
                <a:gridCol w="835254">
                  <a:extLst>
                    <a:ext uri="{9D8B030D-6E8A-4147-A177-3AD203B41FA5}">
                      <a16:colId xmlns:a16="http://schemas.microsoft.com/office/drawing/2014/main" val="1812638330"/>
                    </a:ext>
                  </a:extLst>
                </a:gridCol>
                <a:gridCol w="655829">
                  <a:extLst>
                    <a:ext uri="{9D8B030D-6E8A-4147-A177-3AD203B41FA5}">
                      <a16:colId xmlns:a16="http://schemas.microsoft.com/office/drawing/2014/main" val="577370700"/>
                    </a:ext>
                  </a:extLst>
                </a:gridCol>
                <a:gridCol w="653726">
                  <a:extLst>
                    <a:ext uri="{9D8B030D-6E8A-4147-A177-3AD203B41FA5}">
                      <a16:colId xmlns:a16="http://schemas.microsoft.com/office/drawing/2014/main" val="119127684"/>
                    </a:ext>
                  </a:extLst>
                </a:gridCol>
                <a:gridCol w="790333">
                  <a:extLst>
                    <a:ext uri="{9D8B030D-6E8A-4147-A177-3AD203B41FA5}">
                      <a16:colId xmlns:a16="http://schemas.microsoft.com/office/drawing/2014/main" val="4164069533"/>
                    </a:ext>
                  </a:extLst>
                </a:gridCol>
                <a:gridCol w="790332">
                  <a:extLst>
                    <a:ext uri="{9D8B030D-6E8A-4147-A177-3AD203B41FA5}">
                      <a16:colId xmlns:a16="http://schemas.microsoft.com/office/drawing/2014/main" val="878611804"/>
                    </a:ext>
                  </a:extLst>
                </a:gridCol>
                <a:gridCol w="763507">
                  <a:extLst>
                    <a:ext uri="{9D8B030D-6E8A-4147-A177-3AD203B41FA5}">
                      <a16:colId xmlns:a16="http://schemas.microsoft.com/office/drawing/2014/main" val="3969680649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562362986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4183039428"/>
                    </a:ext>
                  </a:extLst>
                </a:gridCol>
              </a:tblGrid>
              <a:tr h="383278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10548989"/>
                  </a:ext>
                </a:extLst>
              </a:tr>
              <a:tr h="1228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dirty="0"/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2019/20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63872"/>
                  </a:ext>
                </a:extLst>
              </a:tr>
              <a:tr h="122893"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1. Financial sustainability, accountability, relevance and performance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Corporate Services: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045342"/>
                  </a:ext>
                </a:extLst>
              </a:tr>
              <a:tr h="14903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1.7. Industry regulation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1.7.1. Number of draft regulations approved by Council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 draft regulations approved by Council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draft regulations approved by Council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draft regulations approved by Council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draft regulations approved by Council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draft regulations approved by Council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draft regulations approved by Council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b="0" i="0" u="none" strike="noStrike" kern="14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3 draft regulations approved by Council</a:t>
                      </a:r>
                      <a:endParaRPr kumimoji="0" lang="en-ZA" sz="1000" b="0" i="0" u="none" strike="noStrike" kern="14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234"/>
                  </a:ext>
                </a:extLst>
              </a:tr>
            </a:tbl>
          </a:graphicData>
        </a:graphic>
      </p:graphicFrame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13131" y="373497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1 – OUTCOMES, OUTPUTS, OUTPUT INDICATORS AND TARGETS (…CONT’D)</a:t>
            </a:r>
          </a:p>
        </p:txBody>
      </p:sp>
    </p:spTree>
    <p:extLst>
      <p:ext uri="{BB962C8B-B14F-4D97-AF65-F5344CB8AC3E}">
        <p14:creationId xmlns:p14="http://schemas.microsoft.com/office/powerpoint/2010/main" val="190394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21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33451" y="362631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1 – OUTCOMES, OUTPUTS, OUTPUT INDICATORS AND TARGETS (…CONT’D)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52066BC8-EAF5-4719-9ED7-1C8A9558D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51166"/>
              </p:ext>
            </p:extLst>
          </p:nvPr>
        </p:nvGraphicFramePr>
        <p:xfrm>
          <a:off x="533400" y="1360997"/>
          <a:ext cx="7640540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027">
                  <a:extLst>
                    <a:ext uri="{9D8B030D-6E8A-4147-A177-3AD203B41FA5}">
                      <a16:colId xmlns:a16="http://schemas.microsoft.com/office/drawing/2014/main" val="2403043972"/>
                    </a:ext>
                  </a:extLst>
                </a:gridCol>
                <a:gridCol w="837027">
                  <a:extLst>
                    <a:ext uri="{9D8B030D-6E8A-4147-A177-3AD203B41FA5}">
                      <a16:colId xmlns:a16="http://schemas.microsoft.com/office/drawing/2014/main" val="4118721009"/>
                    </a:ext>
                  </a:extLst>
                </a:gridCol>
                <a:gridCol w="837027">
                  <a:extLst>
                    <a:ext uri="{9D8B030D-6E8A-4147-A177-3AD203B41FA5}">
                      <a16:colId xmlns:a16="http://schemas.microsoft.com/office/drawing/2014/main" val="1812638330"/>
                    </a:ext>
                  </a:extLst>
                </a:gridCol>
                <a:gridCol w="590638">
                  <a:extLst>
                    <a:ext uri="{9D8B030D-6E8A-4147-A177-3AD203B41FA5}">
                      <a16:colId xmlns:a16="http://schemas.microsoft.com/office/drawing/2014/main" val="508541458"/>
                    </a:ext>
                  </a:extLst>
                </a:gridCol>
                <a:gridCol w="653726">
                  <a:extLst>
                    <a:ext uri="{9D8B030D-6E8A-4147-A177-3AD203B41FA5}">
                      <a16:colId xmlns:a16="http://schemas.microsoft.com/office/drawing/2014/main" val="119127684"/>
                    </a:ext>
                  </a:extLst>
                </a:gridCol>
                <a:gridCol w="790332">
                  <a:extLst>
                    <a:ext uri="{9D8B030D-6E8A-4147-A177-3AD203B41FA5}">
                      <a16:colId xmlns:a16="http://schemas.microsoft.com/office/drawing/2014/main" val="4164069533"/>
                    </a:ext>
                  </a:extLst>
                </a:gridCol>
                <a:gridCol w="790332">
                  <a:extLst>
                    <a:ext uri="{9D8B030D-6E8A-4147-A177-3AD203B41FA5}">
                      <a16:colId xmlns:a16="http://schemas.microsoft.com/office/drawing/2014/main" val="878611804"/>
                    </a:ext>
                  </a:extLst>
                </a:gridCol>
                <a:gridCol w="763507">
                  <a:extLst>
                    <a:ext uri="{9D8B030D-6E8A-4147-A177-3AD203B41FA5}">
                      <a16:colId xmlns:a16="http://schemas.microsoft.com/office/drawing/2014/main" val="3969680649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562362986"/>
                    </a:ext>
                  </a:extLst>
                </a:gridCol>
                <a:gridCol w="770462">
                  <a:extLst>
                    <a:ext uri="{9D8B030D-6E8A-4147-A177-3AD203B41FA5}">
                      <a16:colId xmlns:a16="http://schemas.microsoft.com/office/drawing/2014/main" val="4183039428"/>
                    </a:ext>
                  </a:extLst>
                </a:gridCol>
              </a:tblGrid>
              <a:tr h="13696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548989"/>
                  </a:ext>
                </a:extLst>
              </a:tr>
              <a:tr h="684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2019/20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463872"/>
                  </a:ext>
                </a:extLst>
              </a:tr>
              <a:tr h="94036"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Financial sustainability, accountability, relevance and performance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ZA" sz="1000" dirty="0">
                        <a:latin typeface="+mn-lt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Operations – Research and Development: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021001"/>
                  </a:ext>
                </a:extLst>
              </a:tr>
              <a:tr h="2240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1.8. Sector research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1.8.1. Number of relevant research reports completed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4 research reports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completed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 research reports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completed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 research reports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completed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 research reports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completed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 research reports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completed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 research reports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completed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 research reports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completed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403994"/>
                  </a:ext>
                </a:extLst>
              </a:tr>
              <a:tr h="2182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1.8.2. Number of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 completed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surveys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68562"/>
                  </a:ext>
                </a:extLst>
              </a:tr>
              <a:tr h="61636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4. The private security industry is transformed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4.1. Private Security Industry Charter and Transformation Index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4.1.1. Draft Transformation Charter and Transformation Index for the Private Security Industry developed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New indicator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Approval of the concept model for a Transformation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Charter for the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Private Security Industry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Draft Transformation Charter and Transformation Index for the Private Security Industry developed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Transformation Charter for the Private Security Industry approved by Council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Transformation Charter for the Private Security Industry implemented, and monitor scorecard and Transformation Index tracked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27" marR="2642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7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240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PROGRAMME 2 – LAW ENFORCEMENT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9922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23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41439" y="546219"/>
            <a:ext cx="6934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2 – LAW ENFORCEMENT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AD2F228-C45E-497C-80AB-E9DA7848DBFD}"/>
              </a:ext>
            </a:extLst>
          </p:cNvPr>
          <p:cNvGraphicFramePr>
            <a:graphicFrameLocks noGrp="1"/>
          </p:cNvGraphicFramePr>
          <p:nvPr/>
        </p:nvGraphicFramePr>
        <p:xfrm>
          <a:off x="414210" y="1430645"/>
          <a:ext cx="7616569" cy="375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061">
                  <a:extLst>
                    <a:ext uri="{9D8B030D-6E8A-4147-A177-3AD203B41FA5}">
                      <a16:colId xmlns:a16="http://schemas.microsoft.com/office/drawing/2014/main" val="1742054046"/>
                    </a:ext>
                  </a:extLst>
                </a:gridCol>
                <a:gridCol w="5476508">
                  <a:extLst>
                    <a:ext uri="{9D8B030D-6E8A-4147-A177-3AD203B41FA5}">
                      <a16:colId xmlns:a16="http://schemas.microsoft.com/office/drawing/2014/main" val="2570157574"/>
                    </a:ext>
                  </a:extLst>
                </a:gridCol>
              </a:tblGrid>
              <a:tr h="86350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Business Function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Purpose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54421"/>
                  </a:ext>
                </a:extLst>
              </a:tr>
              <a:tr h="14432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effectLst/>
                        </a:rPr>
                        <a:t>Compliance and Enforcement</a:t>
                      </a:r>
                      <a:endParaRPr lang="en-ZA" sz="1600" b="1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dirty="0">
                          <a:effectLst/>
                        </a:rPr>
                        <a:t>Ensure that industry players operate and comply with regulations and standards and take appropriate action where violations happen.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01175"/>
                  </a:ext>
                </a:extLst>
              </a:tr>
              <a:tr h="144327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effectLst/>
                        </a:rPr>
                        <a:t>Prosecutions</a:t>
                      </a:r>
                      <a:endParaRPr lang="en-ZA" sz="1600" b="1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dirty="0">
                          <a:effectLst/>
                        </a:rPr>
                        <a:t>Prepare and present evidence about improper conduct by industry participants.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9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12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24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15816" y="362907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2 – OUTCOMES, OUTPUTS, OUTPUT INDICATORS AND TARGETS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05D9585-8E70-4ABD-B3CD-DB4FBAAE75A9}"/>
              </a:ext>
            </a:extLst>
          </p:cNvPr>
          <p:cNvGraphicFramePr>
            <a:graphicFrameLocks noGrp="1"/>
          </p:cNvGraphicFramePr>
          <p:nvPr/>
        </p:nvGraphicFramePr>
        <p:xfrm>
          <a:off x="161344" y="1534765"/>
          <a:ext cx="8294068" cy="413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350">
                  <a:extLst>
                    <a:ext uri="{9D8B030D-6E8A-4147-A177-3AD203B41FA5}">
                      <a16:colId xmlns:a16="http://schemas.microsoft.com/office/drawing/2014/main" val="3400117778"/>
                    </a:ext>
                  </a:extLst>
                </a:gridCol>
                <a:gridCol w="824257">
                  <a:extLst>
                    <a:ext uri="{9D8B030D-6E8A-4147-A177-3AD203B41FA5}">
                      <a16:colId xmlns:a16="http://schemas.microsoft.com/office/drawing/2014/main" val="967988968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948173807"/>
                    </a:ext>
                  </a:extLst>
                </a:gridCol>
                <a:gridCol w="671804">
                  <a:extLst>
                    <a:ext uri="{9D8B030D-6E8A-4147-A177-3AD203B41FA5}">
                      <a16:colId xmlns:a16="http://schemas.microsoft.com/office/drawing/2014/main" val="936124803"/>
                    </a:ext>
                  </a:extLst>
                </a:gridCol>
                <a:gridCol w="634482">
                  <a:extLst>
                    <a:ext uri="{9D8B030D-6E8A-4147-A177-3AD203B41FA5}">
                      <a16:colId xmlns:a16="http://schemas.microsoft.com/office/drawing/2014/main" val="168226346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2696409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3272241238"/>
                    </a:ext>
                  </a:extLst>
                </a:gridCol>
                <a:gridCol w="790400">
                  <a:extLst>
                    <a:ext uri="{9D8B030D-6E8A-4147-A177-3AD203B41FA5}">
                      <a16:colId xmlns:a16="http://schemas.microsoft.com/office/drawing/2014/main" val="1988181987"/>
                    </a:ext>
                  </a:extLst>
                </a:gridCol>
                <a:gridCol w="1066392">
                  <a:extLst>
                    <a:ext uri="{9D8B030D-6E8A-4147-A177-3AD203B41FA5}">
                      <a16:colId xmlns:a16="http://schemas.microsoft.com/office/drawing/2014/main" val="1134235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2136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ZA" sz="1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3F0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6812080"/>
                  </a:ext>
                </a:extLst>
              </a:tr>
              <a:tr h="746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2019/20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2073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2. A professional, accountable and trustworthy private security industry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Compliance and Enforcement: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1126744"/>
                  </a:ext>
                </a:extLst>
              </a:tr>
              <a:tr h="33073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2.2. Industry inspections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2.2.1. Number of security businesses inspected to enforce compliance with applicable legislation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6 253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6 833 security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businesses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7 155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6 725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inspected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5 000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inspected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5 325 security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businesses inspected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5 650 security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businesses inspected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48120"/>
                  </a:ext>
                </a:extLst>
              </a:tr>
              <a:tr h="8001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2.2.2. Percentage of registered active businesses completing industry compliance self-assessments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New indicator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40% of registered active businesses completing industry compliance self-assessments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50% of registered active businesses completing industry compliance self-assessments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60% of registered active businesses completing industry compliance self-assessments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7192"/>
                  </a:ext>
                </a:extLst>
              </a:tr>
              <a:tr h="32006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2.2.3. Number of security officers inspected to enforce compliance with applicable legislation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34 439 security officers inspected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37 569 security officers inspected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37 136 security officers inspected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>
                          <a:effectLst/>
                        </a:rPr>
                        <a:t>35 940 security officers inspected</a:t>
                      </a:r>
                      <a:endParaRPr lang="en-ZA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26 220 security officers inspected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27 930 security officers inspected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29 640 security officers inspected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738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25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13130" y="354646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2 – OUTCOMES, OUTPUTS, OUTPUT INDICATORS AND TARGETS (…CONT’D)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E4AA571-724E-4746-A909-9757D5011D53}"/>
              </a:ext>
            </a:extLst>
          </p:cNvPr>
          <p:cNvGraphicFramePr>
            <a:graphicFrameLocks noGrp="1"/>
          </p:cNvGraphicFramePr>
          <p:nvPr/>
        </p:nvGraphicFramePr>
        <p:xfrm>
          <a:off x="151202" y="1526069"/>
          <a:ext cx="8294068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350">
                  <a:extLst>
                    <a:ext uri="{9D8B030D-6E8A-4147-A177-3AD203B41FA5}">
                      <a16:colId xmlns:a16="http://schemas.microsoft.com/office/drawing/2014/main" val="3400117778"/>
                    </a:ext>
                  </a:extLst>
                </a:gridCol>
                <a:gridCol w="824257">
                  <a:extLst>
                    <a:ext uri="{9D8B030D-6E8A-4147-A177-3AD203B41FA5}">
                      <a16:colId xmlns:a16="http://schemas.microsoft.com/office/drawing/2014/main" val="967988968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948173807"/>
                    </a:ext>
                  </a:extLst>
                </a:gridCol>
                <a:gridCol w="671804">
                  <a:extLst>
                    <a:ext uri="{9D8B030D-6E8A-4147-A177-3AD203B41FA5}">
                      <a16:colId xmlns:a16="http://schemas.microsoft.com/office/drawing/2014/main" val="936124803"/>
                    </a:ext>
                  </a:extLst>
                </a:gridCol>
                <a:gridCol w="634482">
                  <a:extLst>
                    <a:ext uri="{9D8B030D-6E8A-4147-A177-3AD203B41FA5}">
                      <a16:colId xmlns:a16="http://schemas.microsoft.com/office/drawing/2014/main" val="168226346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2696409"/>
                    </a:ext>
                  </a:extLst>
                </a:gridCol>
                <a:gridCol w="643812">
                  <a:extLst>
                    <a:ext uri="{9D8B030D-6E8A-4147-A177-3AD203B41FA5}">
                      <a16:colId xmlns:a16="http://schemas.microsoft.com/office/drawing/2014/main" val="3272241238"/>
                    </a:ext>
                  </a:extLst>
                </a:gridCol>
                <a:gridCol w="790400">
                  <a:extLst>
                    <a:ext uri="{9D8B030D-6E8A-4147-A177-3AD203B41FA5}">
                      <a16:colId xmlns:a16="http://schemas.microsoft.com/office/drawing/2014/main" val="1988181987"/>
                    </a:ext>
                  </a:extLst>
                </a:gridCol>
                <a:gridCol w="1066392">
                  <a:extLst>
                    <a:ext uri="{9D8B030D-6E8A-4147-A177-3AD203B41FA5}">
                      <a16:colId xmlns:a16="http://schemas.microsoft.com/office/drawing/2014/main" val="1134235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2136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ZA" sz="1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6812080"/>
                  </a:ext>
                </a:extLst>
              </a:tr>
              <a:tr h="746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2019/20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20738"/>
                  </a:ext>
                </a:extLst>
              </a:tr>
              <a:tr h="1005840"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A professional, accountable and trustworthy private security industry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ZA" dirty="0">
                        <a:latin typeface="+mn-lt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2.3. Security business firearm inspection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2.3.1. Number of security businesses licensed for firearms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1 324 security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businesses licensed for firearms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1 498 security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businesses licensed for firearms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1 582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licensed for firearms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1 500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licensed for firearms inspected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1 575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licensed for firearms inspected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1 650 security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businesses licensed for firearms inspected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1 725 security businesses licenced for firearms inspected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293854"/>
                  </a:ext>
                </a:extLst>
              </a:tr>
              <a:tr h="50144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2.4. Investigations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2.4.1. Percentage of complaints finalised through an investigation against security service providers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87% of complaints finalised through an investigation against security service providers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89% of complaints finalised through an investigation against security service providers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93% of complaints finalised through an investigation against security service providers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90% of complaints finalised through an investigation against security service providers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90% of complaints finalised through an investigation against security service providers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90% of complaints finalised through an investigation against security service providers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90% of complaints finalised through an investigation against security service providers 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82124"/>
                  </a:ext>
                </a:extLst>
              </a:tr>
              <a:tr h="13411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2.5. Criminal cases opened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2.5.1. Percentage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96%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99%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98%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95%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95%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95%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95% criminal cases opened against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 </a:t>
                      </a:r>
                      <a:endParaRPr lang="en-ZA" dirty="0"/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6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971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26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15816" y="359153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2 – OUTCOMES, OUTPUTS, OUTPUT INDICATORS AND TARGETS (…CONT’D)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EE3F083-0518-4C55-8E1A-89B56F16D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09397"/>
              </p:ext>
            </p:extLst>
          </p:nvPr>
        </p:nvGraphicFramePr>
        <p:xfrm>
          <a:off x="133106" y="1472782"/>
          <a:ext cx="8294068" cy="217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0350">
                  <a:extLst>
                    <a:ext uri="{9D8B030D-6E8A-4147-A177-3AD203B41FA5}">
                      <a16:colId xmlns:a16="http://schemas.microsoft.com/office/drawing/2014/main" val="3400117778"/>
                    </a:ext>
                  </a:extLst>
                </a:gridCol>
                <a:gridCol w="824257">
                  <a:extLst>
                    <a:ext uri="{9D8B030D-6E8A-4147-A177-3AD203B41FA5}">
                      <a16:colId xmlns:a16="http://schemas.microsoft.com/office/drawing/2014/main" val="967988968"/>
                    </a:ext>
                  </a:extLst>
                </a:gridCol>
                <a:gridCol w="226093">
                  <a:extLst>
                    <a:ext uri="{9D8B030D-6E8A-4147-A177-3AD203B41FA5}">
                      <a16:colId xmlns:a16="http://schemas.microsoft.com/office/drawing/2014/main" val="948173807"/>
                    </a:ext>
                  </a:extLst>
                </a:gridCol>
                <a:gridCol w="818935">
                  <a:extLst>
                    <a:ext uri="{9D8B030D-6E8A-4147-A177-3AD203B41FA5}">
                      <a16:colId xmlns:a16="http://schemas.microsoft.com/office/drawing/2014/main" val="570340543"/>
                    </a:ext>
                  </a:extLst>
                </a:gridCol>
                <a:gridCol w="671804">
                  <a:extLst>
                    <a:ext uri="{9D8B030D-6E8A-4147-A177-3AD203B41FA5}">
                      <a16:colId xmlns:a16="http://schemas.microsoft.com/office/drawing/2014/main" val="936124803"/>
                    </a:ext>
                  </a:extLst>
                </a:gridCol>
                <a:gridCol w="634482">
                  <a:extLst>
                    <a:ext uri="{9D8B030D-6E8A-4147-A177-3AD203B41FA5}">
                      <a16:colId xmlns:a16="http://schemas.microsoft.com/office/drawing/2014/main" val="168226346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22696409"/>
                    </a:ext>
                  </a:extLst>
                </a:gridCol>
                <a:gridCol w="779030">
                  <a:extLst>
                    <a:ext uri="{9D8B030D-6E8A-4147-A177-3AD203B41FA5}">
                      <a16:colId xmlns:a16="http://schemas.microsoft.com/office/drawing/2014/main" val="32722412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7509193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666567429"/>
                    </a:ext>
                  </a:extLst>
                </a:gridCol>
                <a:gridCol w="883374">
                  <a:extLst>
                    <a:ext uri="{9D8B030D-6E8A-4147-A177-3AD203B41FA5}">
                      <a16:colId xmlns:a16="http://schemas.microsoft.com/office/drawing/2014/main" val="258882105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ZA" sz="10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C3B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812080"/>
                  </a:ext>
                </a:extLst>
              </a:tr>
              <a:tr h="7468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2019/20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dirty="0"/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6207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A professional, accountable and trustworthy private security industry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Prosecutions: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502188"/>
                  </a:ext>
                </a:extLst>
              </a:tr>
              <a:tr h="52277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2.6. Improper conduct enquiries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2.6.1. Percentage of cases of non-compliant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SSPs successfully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prosecuted per year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90% cases of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 successfully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91% cases of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 successfully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96% cases of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 successfully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92% cases of non-compliant SSPs successfully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92% cases of non-compliant SSPs successfully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92% cases of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 successfully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93% cases of non-compliant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SSPs successfully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prosecuted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6" marR="545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7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328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5560" y="16764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PROGRAMME 3 – TRAINING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0483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28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41439" y="546219"/>
            <a:ext cx="6934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3 – TRAINING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F6C65F6-1523-40CF-A0C5-C4FBC67440EF}"/>
              </a:ext>
            </a:extLst>
          </p:cNvPr>
          <p:cNvGraphicFramePr>
            <a:graphicFrameLocks noGrp="1"/>
          </p:cNvGraphicFramePr>
          <p:nvPr/>
        </p:nvGraphicFramePr>
        <p:xfrm>
          <a:off x="567559" y="1223932"/>
          <a:ext cx="8135007" cy="393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729">
                  <a:extLst>
                    <a:ext uri="{9D8B030D-6E8A-4147-A177-3AD203B41FA5}">
                      <a16:colId xmlns:a16="http://schemas.microsoft.com/office/drawing/2014/main" val="1742054046"/>
                    </a:ext>
                  </a:extLst>
                </a:gridCol>
                <a:gridCol w="5849278">
                  <a:extLst>
                    <a:ext uri="{9D8B030D-6E8A-4147-A177-3AD203B41FA5}">
                      <a16:colId xmlns:a16="http://schemas.microsoft.com/office/drawing/2014/main" val="2570157574"/>
                    </a:ext>
                  </a:extLst>
                </a:gridCol>
              </a:tblGrid>
              <a:tr h="6947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Business Function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Purpose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54421"/>
                  </a:ext>
                </a:extLst>
              </a:tr>
              <a:tr h="1161144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Training</a:t>
                      </a:r>
                      <a:endParaRPr lang="en-ZA" sz="16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ZA" sz="16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Provides development of</a:t>
                      </a:r>
                      <a:r>
                        <a:rPr lang="en-ZA" sz="1600" kern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kern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sector-based training, accreditation services and standards.</a:t>
                      </a:r>
                      <a:endParaRPr lang="en-ZA" sz="16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01175"/>
                  </a:ext>
                </a:extLst>
              </a:tr>
              <a:tr h="2083423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Marketing, communications and stakeholder relations </a:t>
                      </a:r>
                      <a:endParaRPr lang="en-ZA" sz="16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Ensures that PSiRA’s functions and services are adequately promoted.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Ensures that the promotion and advocacy mandate of PSiRA are realised.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Provides customer care and complaints management support.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Promotes corporate social responsibility.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9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319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29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893686" y="352360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3 – OUTCOMES, OUTPUTS, OUTPUT INDICATORS AND TARGETS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C64F876-8990-40B9-9692-B99839B43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496660"/>
              </p:ext>
            </p:extLst>
          </p:nvPr>
        </p:nvGraphicFramePr>
        <p:xfrm>
          <a:off x="180234" y="1563756"/>
          <a:ext cx="8150884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568">
                  <a:extLst>
                    <a:ext uri="{9D8B030D-6E8A-4147-A177-3AD203B41FA5}">
                      <a16:colId xmlns:a16="http://schemas.microsoft.com/office/drawing/2014/main" val="2282256834"/>
                    </a:ext>
                  </a:extLst>
                </a:gridCol>
                <a:gridCol w="928568">
                  <a:extLst>
                    <a:ext uri="{9D8B030D-6E8A-4147-A177-3AD203B41FA5}">
                      <a16:colId xmlns:a16="http://schemas.microsoft.com/office/drawing/2014/main" val="1595687400"/>
                    </a:ext>
                  </a:extLst>
                </a:gridCol>
                <a:gridCol w="928568">
                  <a:extLst>
                    <a:ext uri="{9D8B030D-6E8A-4147-A177-3AD203B41FA5}">
                      <a16:colId xmlns:a16="http://schemas.microsoft.com/office/drawing/2014/main" val="137964227"/>
                    </a:ext>
                  </a:extLst>
                </a:gridCol>
                <a:gridCol w="655744">
                  <a:extLst>
                    <a:ext uri="{9D8B030D-6E8A-4147-A177-3AD203B41FA5}">
                      <a16:colId xmlns:a16="http://schemas.microsoft.com/office/drawing/2014/main" val="310750135"/>
                    </a:ext>
                  </a:extLst>
                </a:gridCol>
                <a:gridCol w="656282">
                  <a:extLst>
                    <a:ext uri="{9D8B030D-6E8A-4147-A177-3AD203B41FA5}">
                      <a16:colId xmlns:a16="http://schemas.microsoft.com/office/drawing/2014/main" val="4256341910"/>
                    </a:ext>
                  </a:extLst>
                </a:gridCol>
                <a:gridCol w="751236">
                  <a:extLst>
                    <a:ext uri="{9D8B030D-6E8A-4147-A177-3AD203B41FA5}">
                      <a16:colId xmlns:a16="http://schemas.microsoft.com/office/drawing/2014/main" val="3667972118"/>
                    </a:ext>
                  </a:extLst>
                </a:gridCol>
                <a:gridCol w="996340">
                  <a:extLst>
                    <a:ext uri="{9D8B030D-6E8A-4147-A177-3AD203B41FA5}">
                      <a16:colId xmlns:a16="http://schemas.microsoft.com/office/drawing/2014/main" val="2609125102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3154725827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1432019195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2560248295"/>
                    </a:ext>
                  </a:extLst>
                </a:gridCol>
              </a:tblGrid>
              <a:tr h="204549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47547"/>
                  </a:ext>
                </a:extLst>
              </a:tr>
              <a:tr h="75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2019/20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53169"/>
                  </a:ext>
                </a:extLst>
              </a:tr>
              <a:tr h="75572">
                <a:tc gridSpan="10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Marketing, Communications and Stakeholder Relations: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16546"/>
                  </a:ext>
                </a:extLst>
              </a:tr>
              <a:tr h="52900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1. Financial sustainability, accountability, relevance and performance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1.9. Stakeholder relations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1.9.1. Number of new cooperation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agreements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entered into with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international industry regulatory bodies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 new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cooperation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agreement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entered into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 new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cooperation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agreement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entered into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 new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cooperation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agreement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entered into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 new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cooperation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agreement</a:t>
                      </a:r>
                      <a:br>
                        <a:rPr lang="en-ZA" sz="1000" kern="1400">
                          <a:effectLst/>
                        </a:rPr>
                      </a:br>
                      <a:r>
                        <a:rPr lang="en-ZA" sz="1000" kern="1400">
                          <a:effectLst/>
                        </a:rPr>
                        <a:t>entered into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625697"/>
                  </a:ext>
                </a:extLst>
              </a:tr>
              <a:tr h="377858"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2. A professional, accountable and trustworthy private security industry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2.1. Marketing and communications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 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2.1.1. Number of external stakeholder awareness workshops conducted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New Indicator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60 stakeholder awareness workshops conducted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70 stakeholder awareness workshops conducted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80 stakeholder awareness workshops conducted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2234"/>
                  </a:ext>
                </a:extLst>
              </a:tr>
              <a:tr h="3022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2.1.2. Number of external stakeholder awareness campaigns held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10 stakeholder awareness campaigns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 stakeholder awareness campaigns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25 stakeholder awareness campaigns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0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04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6730974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400" kern="0" spc="15" dirty="0">
                <a:latin typeface="+mn-lt"/>
              </a:rPr>
              <a:t>PRESENTATION OVERVIEW</a:t>
            </a: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49BCD6A6-7C4A-4ABD-BA61-EE0BA08D63CC}"/>
              </a:ext>
            </a:extLst>
          </p:cNvPr>
          <p:cNvSpPr txBox="1"/>
          <p:nvPr/>
        </p:nvSpPr>
        <p:spPr>
          <a:xfrm>
            <a:off x="480142" y="1631176"/>
            <a:ext cx="7391400" cy="3372333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OVERVIEW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en-US" sz="13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Legislative and Policy Mandates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3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AMENDMENTS TO THE STRATEGIC PLAN 2020/21 -  2024/25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13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ANNUAL PERFORMANCE PLAN – 2021/22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Administration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Law Enforcement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Training and Communications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300" b="1" dirty="0" err="1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4</a:t>
            </a:r>
            <a:r>
              <a:rPr lang="en-US" sz="13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Registration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13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1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BUDGET INFORMATION – 2021/22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ZA" altLang="en-US" sz="2000" dirty="0">
              <a:solidFill>
                <a:schemeClr val="accent6">
                  <a:lumMod val="50000"/>
                </a:schemeClr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82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30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13942" y="355724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3 – OUTCOMES, OUTPUTS, OUTPUT INDICATORS AND TARGETS (…CONT’D)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324D556-5591-4E1C-BA4F-6D2BDF937F39}"/>
              </a:ext>
            </a:extLst>
          </p:cNvPr>
          <p:cNvGraphicFramePr>
            <a:graphicFrameLocks noGrp="1"/>
          </p:cNvGraphicFramePr>
          <p:nvPr/>
        </p:nvGraphicFramePr>
        <p:xfrm>
          <a:off x="135826" y="1746760"/>
          <a:ext cx="8150886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568">
                  <a:extLst>
                    <a:ext uri="{9D8B030D-6E8A-4147-A177-3AD203B41FA5}">
                      <a16:colId xmlns:a16="http://schemas.microsoft.com/office/drawing/2014/main" val="2282256834"/>
                    </a:ext>
                  </a:extLst>
                </a:gridCol>
                <a:gridCol w="928568">
                  <a:extLst>
                    <a:ext uri="{9D8B030D-6E8A-4147-A177-3AD203B41FA5}">
                      <a16:colId xmlns:a16="http://schemas.microsoft.com/office/drawing/2014/main" val="1595687400"/>
                    </a:ext>
                  </a:extLst>
                </a:gridCol>
                <a:gridCol w="928568">
                  <a:extLst>
                    <a:ext uri="{9D8B030D-6E8A-4147-A177-3AD203B41FA5}">
                      <a16:colId xmlns:a16="http://schemas.microsoft.com/office/drawing/2014/main" val="137964227"/>
                    </a:ext>
                  </a:extLst>
                </a:gridCol>
                <a:gridCol w="655744">
                  <a:extLst>
                    <a:ext uri="{9D8B030D-6E8A-4147-A177-3AD203B41FA5}">
                      <a16:colId xmlns:a16="http://schemas.microsoft.com/office/drawing/2014/main" val="310750135"/>
                    </a:ext>
                  </a:extLst>
                </a:gridCol>
                <a:gridCol w="656282">
                  <a:extLst>
                    <a:ext uri="{9D8B030D-6E8A-4147-A177-3AD203B41FA5}">
                      <a16:colId xmlns:a16="http://schemas.microsoft.com/office/drawing/2014/main" val="4256341910"/>
                    </a:ext>
                  </a:extLst>
                </a:gridCol>
                <a:gridCol w="719444">
                  <a:extLst>
                    <a:ext uri="{9D8B030D-6E8A-4147-A177-3AD203B41FA5}">
                      <a16:colId xmlns:a16="http://schemas.microsoft.com/office/drawing/2014/main" val="3667972118"/>
                    </a:ext>
                  </a:extLst>
                </a:gridCol>
                <a:gridCol w="1028134">
                  <a:extLst>
                    <a:ext uri="{9D8B030D-6E8A-4147-A177-3AD203B41FA5}">
                      <a16:colId xmlns:a16="http://schemas.microsoft.com/office/drawing/2014/main" val="1744980587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3154725827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1432019195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2560248295"/>
                    </a:ext>
                  </a:extLst>
                </a:gridCol>
              </a:tblGrid>
              <a:tr h="151143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47547"/>
                  </a:ext>
                </a:extLst>
              </a:tr>
              <a:tr h="75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2019/20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53169"/>
                  </a:ext>
                </a:extLst>
              </a:tr>
              <a:tr h="75572">
                <a:tc gridSpan="10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Training: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73937"/>
                  </a:ext>
                </a:extLst>
              </a:tr>
              <a:tr h="453430"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3. A capable and trained private security industry 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3.1. Accreditation 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3.1.1. Average turnaround time for </a:t>
                      </a:r>
                      <a:r>
                        <a:rPr lang="en-ZA" sz="1000" u="none" kern="1400" dirty="0">
                          <a:effectLst/>
                        </a:rPr>
                        <a:t>accreditation</a:t>
                      </a:r>
                      <a:r>
                        <a:rPr lang="en-ZA" sz="1000" u="none" strike="noStrike" kern="1400" dirty="0">
                          <a:effectLst/>
                        </a:rPr>
                        <a:t> </a:t>
                      </a:r>
                      <a:r>
                        <a:rPr lang="en-ZA" sz="1000" u="none" kern="1400" dirty="0">
                          <a:effectLst/>
                        </a:rPr>
                        <a:t>of security training instructors</a:t>
                      </a:r>
                      <a:endParaRPr lang="en-ZA" sz="1000" u="none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7 days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7 days 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7 days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5 days 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495569"/>
                  </a:ext>
                </a:extLst>
              </a:tr>
              <a:tr h="4534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3.1.2. Average turnaround </a:t>
                      </a:r>
                      <a:r>
                        <a:rPr lang="en-ZA" sz="1000" u="none" kern="1400" dirty="0">
                          <a:effectLst/>
                        </a:rPr>
                        <a:t>time for accreditation of security training institutions</a:t>
                      </a:r>
                      <a:endParaRPr lang="en-ZA" sz="1000" u="none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20 days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15 days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12 days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10 days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91920"/>
                  </a:ext>
                </a:extLst>
              </a:tr>
              <a:tr h="377858"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3.1.3. Number of accredited instructors  audited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100 instructors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200 instructors 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300 instructors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59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114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31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24312" y="355724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3 – OUTCOMES, OUTPUTS, OUTPUT INDICATORS AND TARGETS (…CONT’D)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B8D224C-9A61-4646-A777-F9C53EC1AC05}"/>
              </a:ext>
            </a:extLst>
          </p:cNvPr>
          <p:cNvGraphicFramePr>
            <a:graphicFrameLocks noGrp="1"/>
          </p:cNvGraphicFramePr>
          <p:nvPr/>
        </p:nvGraphicFramePr>
        <p:xfrm>
          <a:off x="199122" y="1648372"/>
          <a:ext cx="8150886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568">
                  <a:extLst>
                    <a:ext uri="{9D8B030D-6E8A-4147-A177-3AD203B41FA5}">
                      <a16:colId xmlns:a16="http://schemas.microsoft.com/office/drawing/2014/main" val="2282256834"/>
                    </a:ext>
                  </a:extLst>
                </a:gridCol>
                <a:gridCol w="928568">
                  <a:extLst>
                    <a:ext uri="{9D8B030D-6E8A-4147-A177-3AD203B41FA5}">
                      <a16:colId xmlns:a16="http://schemas.microsoft.com/office/drawing/2014/main" val="1595687400"/>
                    </a:ext>
                  </a:extLst>
                </a:gridCol>
                <a:gridCol w="928568">
                  <a:extLst>
                    <a:ext uri="{9D8B030D-6E8A-4147-A177-3AD203B41FA5}">
                      <a16:colId xmlns:a16="http://schemas.microsoft.com/office/drawing/2014/main" val="137964227"/>
                    </a:ext>
                  </a:extLst>
                </a:gridCol>
                <a:gridCol w="655744">
                  <a:extLst>
                    <a:ext uri="{9D8B030D-6E8A-4147-A177-3AD203B41FA5}">
                      <a16:colId xmlns:a16="http://schemas.microsoft.com/office/drawing/2014/main" val="310750135"/>
                    </a:ext>
                  </a:extLst>
                </a:gridCol>
                <a:gridCol w="656282">
                  <a:extLst>
                    <a:ext uri="{9D8B030D-6E8A-4147-A177-3AD203B41FA5}">
                      <a16:colId xmlns:a16="http://schemas.microsoft.com/office/drawing/2014/main" val="4256341910"/>
                    </a:ext>
                  </a:extLst>
                </a:gridCol>
                <a:gridCol w="732348">
                  <a:extLst>
                    <a:ext uri="{9D8B030D-6E8A-4147-A177-3AD203B41FA5}">
                      <a16:colId xmlns:a16="http://schemas.microsoft.com/office/drawing/2014/main" val="3667972118"/>
                    </a:ext>
                  </a:extLst>
                </a:gridCol>
                <a:gridCol w="1015230">
                  <a:extLst>
                    <a:ext uri="{9D8B030D-6E8A-4147-A177-3AD203B41FA5}">
                      <a16:colId xmlns:a16="http://schemas.microsoft.com/office/drawing/2014/main" val="2880295872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3154725827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1432019195"/>
                    </a:ext>
                  </a:extLst>
                </a:gridCol>
                <a:gridCol w="768526">
                  <a:extLst>
                    <a:ext uri="{9D8B030D-6E8A-4147-A177-3AD203B41FA5}">
                      <a16:colId xmlns:a16="http://schemas.microsoft.com/office/drawing/2014/main" val="2560248295"/>
                    </a:ext>
                  </a:extLst>
                </a:gridCol>
              </a:tblGrid>
              <a:tr h="151143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OUTCOME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OUTPUT INDICATORS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AUDITED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ESTIMATED PERFORMANCE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MTEF TARGETS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447547"/>
                  </a:ext>
                </a:extLst>
              </a:tr>
              <a:tr h="755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2017/18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2018/19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2019/20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2020/21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2021/22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2022/23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2023/24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53169"/>
                  </a:ext>
                </a:extLst>
              </a:tr>
              <a:tr h="75572">
                <a:tc gridSpan="10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Training: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73937"/>
                  </a:ext>
                </a:extLst>
              </a:tr>
              <a:tr h="838200"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400" dirty="0">
                          <a:solidFill>
                            <a:schemeClr val="tx1"/>
                          </a:solidFill>
                          <a:effectLst/>
                        </a:rPr>
                        <a:t>3. A capable and trained private security industry</a:t>
                      </a:r>
                      <a:endParaRPr lang="en-ZA" sz="10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3.2. Determination and Accreditation of Qualifications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3.2.1. Number of qualifications determined, developed and or accredited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 qualifications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2 qualifications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 qualifications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 qualifications 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95311"/>
                  </a:ext>
                </a:extLst>
              </a:tr>
              <a:tr h="37785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3.3 External assessment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3.3.1. Percentage of learners completing on-line external assessments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-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>
                          <a:effectLst/>
                        </a:rPr>
                        <a:t>-</a:t>
                      </a:r>
                      <a:endParaRPr lang="en-ZA" sz="10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New indicator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Approved concept document on online external assessments</a:t>
                      </a:r>
                      <a:br>
                        <a:rPr lang="en-ZA" sz="1000" kern="1400" dirty="0">
                          <a:effectLst/>
                        </a:rPr>
                      </a:br>
                      <a:r>
                        <a:rPr lang="en-ZA" sz="1000" kern="1400" dirty="0">
                          <a:effectLst/>
                        </a:rPr>
                        <a:t>implemented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20% of learners completing on-line external assessments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30% of learners completing on-line external assessments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1000" kern="1400" dirty="0">
                          <a:effectLst/>
                        </a:rPr>
                        <a:t>40% of learners completing on-line external assessments</a:t>
                      </a:r>
                      <a:endParaRPr lang="en-ZA" sz="10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45" marR="3864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4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189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764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PROGRAMME 4 – REGISTRATION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0803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33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41439" y="546219"/>
            <a:ext cx="6934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4 – REGISTRATION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341B81D-A3D4-4F54-9060-84D727C4EA98}"/>
              </a:ext>
            </a:extLst>
          </p:cNvPr>
          <p:cNvGraphicFramePr>
            <a:graphicFrameLocks noGrp="1"/>
          </p:cNvGraphicFramePr>
          <p:nvPr/>
        </p:nvGraphicFramePr>
        <p:xfrm>
          <a:off x="237985" y="1752233"/>
          <a:ext cx="8166538" cy="316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588">
                  <a:extLst>
                    <a:ext uri="{9D8B030D-6E8A-4147-A177-3AD203B41FA5}">
                      <a16:colId xmlns:a16="http://schemas.microsoft.com/office/drawing/2014/main" val="1742054046"/>
                    </a:ext>
                  </a:extLst>
                </a:gridCol>
                <a:gridCol w="5871950">
                  <a:extLst>
                    <a:ext uri="{9D8B030D-6E8A-4147-A177-3AD203B41FA5}">
                      <a16:colId xmlns:a16="http://schemas.microsoft.com/office/drawing/2014/main" val="2570157574"/>
                    </a:ext>
                  </a:extLst>
                </a:gridCol>
              </a:tblGrid>
              <a:tr h="118542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Business Function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400" cap="all" dirty="0">
                          <a:effectLst/>
                        </a:rPr>
                        <a:t>Purpose</a:t>
                      </a:r>
                      <a:endParaRPr lang="en-ZA" sz="16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54421"/>
                  </a:ext>
                </a:extLst>
              </a:tr>
              <a:tr h="198133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b="1" kern="14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Operations – Registrations and Renewals</a:t>
                      </a:r>
                      <a:endParaRPr lang="en-ZA" sz="16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6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registration of industry businesses and security officers</a:t>
                      </a:r>
                      <a:endParaRPr lang="en-ZA" sz="1600" kern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901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66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539A-94D4-481D-A18E-F9EBEB4E62C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34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D1F0C328-A4DF-4392-8D9B-88A18D61CD52}"/>
              </a:ext>
            </a:extLst>
          </p:cNvPr>
          <p:cNvSpPr txBox="1">
            <a:spLocks/>
          </p:cNvSpPr>
          <p:nvPr/>
        </p:nvSpPr>
        <p:spPr>
          <a:xfrm>
            <a:off x="924312" y="362907"/>
            <a:ext cx="6934200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PROGRAMME 4 – OUTCOMES, OUTPUTS, OUTPUT INDICATORS AND TARGETS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29463BD-1247-4D13-9801-7C9BEC37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54339"/>
              </p:ext>
            </p:extLst>
          </p:nvPr>
        </p:nvGraphicFramePr>
        <p:xfrm>
          <a:off x="199123" y="1665517"/>
          <a:ext cx="8150885" cy="3722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996">
                  <a:extLst>
                    <a:ext uri="{9D8B030D-6E8A-4147-A177-3AD203B41FA5}">
                      <a16:colId xmlns:a16="http://schemas.microsoft.com/office/drawing/2014/main" val="1030259401"/>
                    </a:ext>
                  </a:extLst>
                </a:gridCol>
                <a:gridCol w="855564">
                  <a:extLst>
                    <a:ext uri="{9D8B030D-6E8A-4147-A177-3AD203B41FA5}">
                      <a16:colId xmlns:a16="http://schemas.microsoft.com/office/drawing/2014/main" val="3370634186"/>
                    </a:ext>
                  </a:extLst>
                </a:gridCol>
                <a:gridCol w="1144428">
                  <a:extLst>
                    <a:ext uri="{9D8B030D-6E8A-4147-A177-3AD203B41FA5}">
                      <a16:colId xmlns:a16="http://schemas.microsoft.com/office/drawing/2014/main" val="2761781495"/>
                    </a:ext>
                  </a:extLst>
                </a:gridCol>
                <a:gridCol w="705777">
                  <a:extLst>
                    <a:ext uri="{9D8B030D-6E8A-4147-A177-3AD203B41FA5}">
                      <a16:colId xmlns:a16="http://schemas.microsoft.com/office/drawing/2014/main" val="560271770"/>
                    </a:ext>
                  </a:extLst>
                </a:gridCol>
                <a:gridCol w="585085">
                  <a:extLst>
                    <a:ext uri="{9D8B030D-6E8A-4147-A177-3AD203B41FA5}">
                      <a16:colId xmlns:a16="http://schemas.microsoft.com/office/drawing/2014/main" val="3655072562"/>
                    </a:ext>
                  </a:extLst>
                </a:gridCol>
                <a:gridCol w="886408">
                  <a:extLst>
                    <a:ext uri="{9D8B030D-6E8A-4147-A177-3AD203B41FA5}">
                      <a16:colId xmlns:a16="http://schemas.microsoft.com/office/drawing/2014/main" val="2898088907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3517555648"/>
                    </a:ext>
                  </a:extLst>
                </a:gridCol>
                <a:gridCol w="737119">
                  <a:extLst>
                    <a:ext uri="{9D8B030D-6E8A-4147-A177-3AD203B41FA5}">
                      <a16:colId xmlns:a16="http://schemas.microsoft.com/office/drawing/2014/main" val="3253084516"/>
                    </a:ext>
                  </a:extLst>
                </a:gridCol>
                <a:gridCol w="765110">
                  <a:extLst>
                    <a:ext uri="{9D8B030D-6E8A-4147-A177-3AD203B41FA5}">
                      <a16:colId xmlns:a16="http://schemas.microsoft.com/office/drawing/2014/main" val="1170724217"/>
                    </a:ext>
                  </a:extLst>
                </a:gridCol>
                <a:gridCol w="687627">
                  <a:extLst>
                    <a:ext uri="{9D8B030D-6E8A-4147-A177-3AD203B41FA5}">
                      <a16:colId xmlns:a16="http://schemas.microsoft.com/office/drawing/2014/main" val="2506145640"/>
                    </a:ext>
                  </a:extLst>
                </a:gridCol>
              </a:tblGrid>
              <a:tr h="259957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OUTCOME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OUTPUTS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OUTPUT INDICATORS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AUDITED PERFORMANCE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ESTIMATED PERFORMANCE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MTEF TARGETS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1177635"/>
                  </a:ext>
                </a:extLst>
              </a:tr>
              <a:tr h="12650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2017/18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2018/19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2019/20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2020/21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2021/22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2022/23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2023/24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3991"/>
                  </a:ext>
                </a:extLst>
              </a:tr>
              <a:tr h="126236">
                <a:tc row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solidFill>
                            <a:schemeClr val="tx1"/>
                          </a:solidFill>
                          <a:effectLst/>
                        </a:rPr>
                        <a:t>2. A professional, accountable and trustworthy private security industry</a:t>
                      </a:r>
                      <a:endParaRPr lang="en-ZA" sz="9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b="1" kern="1400" dirty="0">
                          <a:effectLst/>
                        </a:rPr>
                        <a:t>Operations:</a:t>
                      </a:r>
                      <a:endParaRPr lang="en-ZA" sz="900" b="1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0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4806127"/>
                  </a:ext>
                </a:extLst>
              </a:tr>
              <a:tr h="9285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2.7. Registrations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 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2.7.1. Average turnaround time for registration of applications meeting all the requirements for security businesses (working days)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of 17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of 10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 of 6 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of 8 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 of 5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 of 4 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Average of 72 hours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70927"/>
                  </a:ext>
                </a:extLst>
              </a:tr>
              <a:tr h="85095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kern="1400" dirty="0">
                          <a:effectLst/>
                        </a:rPr>
                        <a:t>2.7.2. Average turnaround time for registration of applications meeting all the requirements for security officers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(working days)</a:t>
                      </a:r>
                      <a:endParaRPr lang="en-ZA" sz="900" dirty="0"/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Average</a:t>
                      </a:r>
                      <a:br>
                        <a:rPr lang="en-ZA" sz="900" kern="1400">
                          <a:effectLst/>
                        </a:rPr>
                      </a:br>
                      <a:r>
                        <a:rPr lang="en-ZA" sz="900" kern="1400">
                          <a:effectLst/>
                        </a:rPr>
                        <a:t>of 11</a:t>
                      </a:r>
                      <a:br>
                        <a:rPr lang="en-ZA" sz="900" kern="1400">
                          <a:effectLst/>
                        </a:rPr>
                      </a:br>
                      <a:r>
                        <a:rPr lang="en-ZA" sz="900" kern="1400">
                          <a:effectLst/>
                        </a:rPr>
                        <a:t>days</a:t>
                      </a:r>
                      <a:endParaRPr lang="en-ZA" sz="9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Average</a:t>
                      </a:r>
                      <a:br>
                        <a:rPr lang="en-ZA" sz="900" kern="1400">
                          <a:effectLst/>
                        </a:rPr>
                      </a:br>
                      <a:r>
                        <a:rPr lang="en-ZA" sz="900" kern="1400">
                          <a:effectLst/>
                        </a:rPr>
                        <a:t>of 16</a:t>
                      </a:r>
                      <a:br>
                        <a:rPr lang="en-ZA" sz="900" kern="1400">
                          <a:effectLst/>
                        </a:rPr>
                      </a:br>
                      <a:r>
                        <a:rPr lang="en-ZA" sz="900" kern="1400">
                          <a:effectLst/>
                        </a:rPr>
                        <a:t>days</a:t>
                      </a:r>
                      <a:endParaRPr lang="en-ZA" sz="9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Average of 14 days</a:t>
                      </a:r>
                      <a:endParaRPr lang="en-ZA" sz="9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of 14 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Average of 12</a:t>
                      </a:r>
                      <a:br>
                        <a:rPr lang="en-ZA" sz="900" kern="1400">
                          <a:effectLst/>
                        </a:rPr>
                      </a:br>
                      <a:r>
                        <a:rPr lang="en-ZA" sz="900" kern="1400">
                          <a:effectLst/>
                        </a:rPr>
                        <a:t>days</a:t>
                      </a:r>
                      <a:endParaRPr lang="en-ZA" sz="9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Average of 6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days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Average of 72 hours</a:t>
                      </a:r>
                      <a:endParaRPr lang="en-ZA" sz="9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00997"/>
                  </a:ext>
                </a:extLst>
              </a:tr>
              <a:tr h="11023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900" kern="1400" dirty="0">
                          <a:effectLst/>
                        </a:rPr>
                        <a:t>2.7.3. Percentage of applicants registered through the online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registration platform</a:t>
                      </a:r>
                      <a:endParaRPr lang="en-ZA" sz="900" dirty="0"/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-</a:t>
                      </a:r>
                      <a:endParaRPr lang="en-ZA" sz="9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>
                          <a:effectLst/>
                        </a:rPr>
                        <a:t>-</a:t>
                      </a:r>
                      <a:endParaRPr lang="en-ZA" sz="900" kern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New indicator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Online registrations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implemented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30% of applicants registered through the online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registration platform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50% of applicants registered through the online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registration platform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ZA" sz="900" kern="1400" dirty="0">
                          <a:effectLst/>
                        </a:rPr>
                        <a:t>70% of applicants registered through the online</a:t>
                      </a:r>
                      <a:br>
                        <a:rPr lang="en-ZA" sz="900" kern="1400" dirty="0">
                          <a:effectLst/>
                        </a:rPr>
                      </a:br>
                      <a:r>
                        <a:rPr lang="en-ZA" sz="900" kern="1400" dirty="0">
                          <a:effectLst/>
                        </a:rPr>
                        <a:t>registration platform</a:t>
                      </a:r>
                      <a:endParaRPr lang="en-ZA" sz="9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9" marR="1800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1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01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240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KEY RISKS AND MITIGATIONS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8001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Homes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Businesses 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</a:t>
            </a:r>
            <a:r>
              <a:rPr kumimoji="0" sz="85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1087342" y="519151"/>
            <a:ext cx="6553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KEY RISKS AND MITIGATIONS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A47BF-6B50-4034-AA1B-002793F1AD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36</a:t>
            </a:fld>
            <a:endParaRPr lang="en-ZA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83E9C240-7366-4835-806E-6CFE3A6934B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371600"/>
          <a:ext cx="7936241" cy="4831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919">
                  <a:extLst>
                    <a:ext uri="{9D8B030D-6E8A-4147-A177-3AD203B41FA5}">
                      <a16:colId xmlns:a16="http://schemas.microsoft.com/office/drawing/2014/main" val="1659785856"/>
                    </a:ext>
                  </a:extLst>
                </a:gridCol>
                <a:gridCol w="1467846">
                  <a:extLst>
                    <a:ext uri="{9D8B030D-6E8A-4147-A177-3AD203B41FA5}">
                      <a16:colId xmlns:a16="http://schemas.microsoft.com/office/drawing/2014/main" val="3927396664"/>
                    </a:ext>
                  </a:extLst>
                </a:gridCol>
                <a:gridCol w="2275161">
                  <a:extLst>
                    <a:ext uri="{9D8B030D-6E8A-4147-A177-3AD203B41FA5}">
                      <a16:colId xmlns:a16="http://schemas.microsoft.com/office/drawing/2014/main" val="2407033920"/>
                    </a:ext>
                  </a:extLst>
                </a:gridCol>
                <a:gridCol w="2205315">
                  <a:extLst>
                    <a:ext uri="{9D8B030D-6E8A-4147-A177-3AD203B41FA5}">
                      <a16:colId xmlns:a16="http://schemas.microsoft.com/office/drawing/2014/main" val="2420327533"/>
                    </a:ext>
                  </a:extLst>
                </a:gridCol>
              </a:tblGrid>
              <a:tr h="4214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OUTCOME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KEY RISK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POTENTIAL CONSEQUENCES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RISK MITIGATION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9615"/>
                  </a:ext>
                </a:extLst>
              </a:tr>
              <a:tr h="241973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1. Financial sustainability, accountability, relevance and performance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Frutiger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solidFill>
                            <a:schemeClr val="tx1"/>
                          </a:solidFill>
                          <a:effectLst/>
                        </a:rPr>
                        <a:t>Financial instability</a:t>
                      </a:r>
                      <a:endParaRPr lang="en-ZA" sz="12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Service delivery will be affected and compromised mandate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Threat to going concern of the Authority 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Inability to deliver on the Private Security Industry Regulatory Authority's mandate and key projects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Intensify collection rate of fees and levies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Implement Levies Act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Other sources of funding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051316"/>
                  </a:ext>
                </a:extLst>
              </a:tr>
              <a:tr h="1849481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2. A professional, accountable, and trustworthy private security industry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Frutiger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Non-compliance to PSiRA regulations and standards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Frutiger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Lawlessness in the industry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Poor service delivery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Industry exploitation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Intensify stakeholder awareness and consumer education initiatives 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Revised law enforcement strategy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Appointment of vendors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Digitalisation of registration services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439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Homes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Businesses • </a:t>
            </a:r>
            <a:r>
              <a:rPr kumimoji="0" sz="850" b="1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</a:t>
            </a:r>
            <a:r>
              <a:rPr kumimoji="0" sz="850" b="1" i="0" u="none" strike="noStrike" kern="120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50" b="1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A47BF-6B50-4034-AA1B-002793F1AD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37</a:t>
            </a:fld>
            <a:endParaRPr lang="en-ZA"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5E15AC04-CBCB-49B0-88DE-8A617C0CA71A}"/>
              </a:ext>
            </a:extLst>
          </p:cNvPr>
          <p:cNvSpPr txBox="1">
            <a:spLocks/>
          </p:cNvSpPr>
          <p:nvPr/>
        </p:nvSpPr>
        <p:spPr>
          <a:xfrm>
            <a:off x="1087342" y="533425"/>
            <a:ext cx="6553200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GB" sz="2400" kern="0" spc="15" dirty="0">
                <a:latin typeface="+mn-lt"/>
              </a:rPr>
              <a:t>KEY RISKS AND MITIGATIONS (…CONT’D)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71225D1-2656-4988-8353-310984EE810F}"/>
              </a:ext>
            </a:extLst>
          </p:cNvPr>
          <p:cNvGraphicFramePr>
            <a:graphicFrameLocks noGrp="1"/>
          </p:cNvGraphicFramePr>
          <p:nvPr/>
        </p:nvGraphicFramePr>
        <p:xfrm>
          <a:off x="150973" y="1169879"/>
          <a:ext cx="8097587" cy="5404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881">
                  <a:extLst>
                    <a:ext uri="{9D8B030D-6E8A-4147-A177-3AD203B41FA5}">
                      <a16:colId xmlns:a16="http://schemas.microsoft.com/office/drawing/2014/main" val="1659785856"/>
                    </a:ext>
                  </a:extLst>
                </a:gridCol>
                <a:gridCol w="1536766">
                  <a:extLst>
                    <a:ext uri="{9D8B030D-6E8A-4147-A177-3AD203B41FA5}">
                      <a16:colId xmlns:a16="http://schemas.microsoft.com/office/drawing/2014/main" val="3927396664"/>
                    </a:ext>
                  </a:extLst>
                </a:gridCol>
                <a:gridCol w="2251795">
                  <a:extLst>
                    <a:ext uri="{9D8B030D-6E8A-4147-A177-3AD203B41FA5}">
                      <a16:colId xmlns:a16="http://schemas.microsoft.com/office/drawing/2014/main" val="2407033920"/>
                    </a:ext>
                  </a:extLst>
                </a:gridCol>
                <a:gridCol w="2617145">
                  <a:extLst>
                    <a:ext uri="{9D8B030D-6E8A-4147-A177-3AD203B41FA5}">
                      <a16:colId xmlns:a16="http://schemas.microsoft.com/office/drawing/2014/main" val="2420327533"/>
                    </a:ext>
                  </a:extLst>
                </a:gridCol>
              </a:tblGrid>
              <a:tr h="29055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OUTCOME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KEY RISK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POTENTIAL CONSEQUENCES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kern="1400" dirty="0">
                          <a:effectLst/>
                        </a:rPr>
                        <a:t>RISK MITIGATION</a:t>
                      </a:r>
                      <a:endParaRPr lang="en-ZA" sz="1200" kern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3B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49615"/>
                  </a:ext>
                </a:extLst>
              </a:tr>
              <a:tr h="342702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3. A capable and trained private security industry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Frutiger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Inability to render competent industry training by SSPs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Frutiger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Lack of professionalism in the industry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Low proficiency levels of trained SOs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Proliferation of non-accredited training service providers.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Implementation of the revised grades training standards (guarding)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Introduction of independent external assessment (established assessment centres)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Digitalisation of services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Streamline the capacity building for alignment with the new standard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Intensify accreditation of industry capacity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Promote partnership for quality assurance functions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Intensify law enforcement initiatives to promote zero tolerance to non-compliance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39032"/>
                  </a:ext>
                </a:extLst>
              </a:tr>
              <a:tr h="83417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4. The private security industry is transformed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Frutiger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500"/>
                        </a:spcAft>
                      </a:pPr>
                      <a:r>
                        <a:rPr lang="en-ZA" sz="1200">
                          <a:solidFill>
                            <a:schemeClr val="tx1"/>
                          </a:solidFill>
                          <a:effectLst/>
                        </a:rPr>
                        <a:t>Non-acceptance of the Transformation Charter</a:t>
                      </a:r>
                      <a:endParaRPr lang="en-ZA" sz="1200">
                        <a:solidFill>
                          <a:schemeClr val="tx1"/>
                        </a:solidFill>
                        <a:effectLst/>
                        <a:latin typeface="Frutiger LT Std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Lack of representation of previously disadvantaged groups</a:t>
                      </a:r>
                    </a:p>
                    <a:p>
                      <a:pPr marL="177800" lvl="0" indent="-177800" algn="l">
                        <a:lnSpc>
                          <a:spcPct val="11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Non-compliance with the National Development Plan goals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0000"/>
                        </a:lnSpc>
                        <a:spcAft>
                          <a:spcPts val="5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ZA" sz="1200" kern="1400" dirty="0">
                          <a:solidFill>
                            <a:schemeClr val="tx1"/>
                          </a:solidFill>
                          <a:effectLst/>
                        </a:rPr>
                        <a:t>Consultation on the discussion document towards crafting a draft Transformation Charter for the Private Security Industry in South Africa.</a:t>
                      </a:r>
                      <a:endParaRPr lang="en-ZA" sz="1200" kern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00" marR="239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26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87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240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BUDGET INFORMATION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3666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528397"/>
            <a:ext cx="7773009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BUDGET INFORMATION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39</a:t>
            </a:fld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5DEB3-E054-40D2-BDA2-6CB450826311}"/>
              </a:ext>
            </a:extLst>
          </p:cNvPr>
          <p:cNvSpPr/>
          <p:nvPr/>
        </p:nvSpPr>
        <p:spPr>
          <a:xfrm>
            <a:off x="228600" y="3699867"/>
            <a:ext cx="81315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984807"/>
                </a:solidFill>
                <a:latin typeface="Verdana" panose="020B0604030504040204" pitchFamily="34" charset="0"/>
              </a:rPr>
              <a:t>Budget growth over the MTEF period is estimated at </a:t>
            </a:r>
            <a:r>
              <a:rPr lang="en-US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an average of 10% </a:t>
            </a:r>
            <a:r>
              <a:rPr lang="en-US" sz="1600" dirty="0">
                <a:solidFill>
                  <a:srgbClr val="984807"/>
                </a:solidFill>
                <a:latin typeface="Verdana" panose="020B0604030504040204" pitchFamily="34" charset="0"/>
              </a:rPr>
              <a:t>which is mainly collected through annual fees and administration fees.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984807"/>
                </a:solidFill>
                <a:latin typeface="Verdana" panose="020B0604030504040204" pitchFamily="34" charset="0"/>
              </a:rPr>
              <a:t>Future estimates and plans indicates a </a:t>
            </a:r>
            <a:r>
              <a:rPr lang="en-US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higher growth </a:t>
            </a:r>
            <a:r>
              <a:rPr lang="en-US" sz="1600" dirty="0">
                <a:solidFill>
                  <a:srgbClr val="984807"/>
                </a:solidFill>
                <a:latin typeface="Verdana" panose="020B0604030504040204" pitchFamily="34" charset="0"/>
              </a:rPr>
              <a:t>in </a:t>
            </a:r>
            <a:r>
              <a:rPr lang="en-US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expenditure vs revenue </a:t>
            </a:r>
            <a:r>
              <a:rPr lang="en-US" sz="1600" dirty="0">
                <a:solidFill>
                  <a:srgbClr val="984807"/>
                </a:solidFill>
                <a:latin typeface="Verdana" panose="020B0604030504040204" pitchFamily="34" charset="0"/>
              </a:rPr>
              <a:t>(budget) with the existing </a:t>
            </a:r>
            <a:r>
              <a:rPr lang="en-US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funding model hence the need for Levies funding model.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4874FF5-E46F-4EA8-8541-D5DE5F85F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1" y="1375499"/>
            <a:ext cx="7905712" cy="209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76400"/>
            <a:ext cx="6324600" cy="2786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PSiRA’s</a:t>
            </a: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STRATEGIC AND ANNUAL PERFORMANCE PLAN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7AB70-88A1-4BF6-BCDB-75CBBDB5EE9B}"/>
              </a:ext>
            </a:extLst>
          </p:cNvPr>
          <p:cNvSpPr txBox="1"/>
          <p:nvPr/>
        </p:nvSpPr>
        <p:spPr>
          <a:xfrm>
            <a:off x="7315200" y="50292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85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528397"/>
            <a:ext cx="7773009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BUDGET INFORMATION - REVENUE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40</a:t>
            </a:fld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3A1BC-2C2F-4CD5-A940-5DC978E96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566" y="1138237"/>
            <a:ext cx="6890371" cy="46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08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528397"/>
            <a:ext cx="7773009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STATEMENT OF FINANCIAL PERFORMANCE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41</a:t>
            </a:fld>
            <a:endParaRPr lang="en-ZA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9B4EE26-0A42-4759-9142-A5DBA1AC8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41" y="1441449"/>
            <a:ext cx="7750949" cy="44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4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528397"/>
            <a:ext cx="7773009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BUDGET INFORMATION - TOP 5 EXPENDITURE ITEMS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42</a:t>
            </a:fld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7AEC8C-301F-44A8-A18C-70DFDFCA4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807" y="1275855"/>
            <a:ext cx="7815742" cy="2381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8EBE70-737C-487C-975F-124D0A30D00E}"/>
              </a:ext>
            </a:extLst>
          </p:cNvPr>
          <p:cNvSpPr/>
          <p:nvPr/>
        </p:nvSpPr>
        <p:spPr>
          <a:xfrm rot="10800000" flipV="1">
            <a:off x="384649" y="4334183"/>
            <a:ext cx="7815741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b="1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Inherent operational costs </a:t>
            </a:r>
            <a:r>
              <a:rPr lang="en-ZA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are required to support the value chain of </a:t>
            </a:r>
            <a:r>
              <a:rPr lang="en-ZA" dirty="0" err="1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PSiRA</a:t>
            </a:r>
            <a:r>
              <a:rPr lang="en-ZA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ZA" dirty="0">
              <a:solidFill>
                <a:srgbClr val="AD4F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33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528397"/>
            <a:ext cx="7773009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BUDGET INFORMATION - EXPENDITURE  ESTIMATES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43</a:t>
            </a:fld>
            <a:endParaRPr lang="en-ZA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5F01B51-D90C-422E-B129-A438EE04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41" y="1343025"/>
            <a:ext cx="779912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72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19823" y="377522"/>
            <a:ext cx="7773009" cy="755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BUDGET INFORMATION - EXPENDITURE  ESTIMATES </a:t>
            </a:r>
            <a:r>
              <a:rPr lang="en-GB" sz="2400" spc="15" dirty="0">
                <a:latin typeface="+mn-lt"/>
              </a:rPr>
              <a:t>(…CONT’D)</a:t>
            </a:r>
            <a:r>
              <a:rPr lang="en-ZA" sz="2400" spc="15" dirty="0">
                <a:latin typeface="+mn-lt"/>
              </a:rPr>
              <a:t>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44</a:t>
            </a:fld>
            <a:endParaRPr lang="en-Z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6B4525-E02D-41B0-8C33-48F2521E4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781" y="1248829"/>
            <a:ext cx="7594800" cy="43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43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528397"/>
            <a:ext cx="7773009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BUDGET INFORMATION - EXPENDITURE ANALYSIS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45</a:t>
            </a:fld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5DEB3-E054-40D2-BDA2-6CB450826311}"/>
              </a:ext>
            </a:extLst>
          </p:cNvPr>
          <p:cNvSpPr/>
          <p:nvPr/>
        </p:nvSpPr>
        <p:spPr>
          <a:xfrm>
            <a:off x="360516" y="1140673"/>
            <a:ext cx="791070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Employee costs - 10% increase: </a:t>
            </a:r>
            <a:r>
              <a:rPr lang="en-GB" sz="1600" dirty="0">
                <a:solidFill>
                  <a:srgbClr val="984807"/>
                </a:solidFill>
                <a:latin typeface="Verdana" panose="020B0604030504040204" pitchFamily="34" charset="0"/>
              </a:rPr>
              <a:t> The budget is based on current funded positions. The Authority performed an OD exercise to ensure alignment with its mandate. </a:t>
            </a:r>
          </a:p>
          <a:p>
            <a:pPr marL="228600" indent="-2286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Property Rental Expenses - 6% increase:  </a:t>
            </a:r>
            <a:r>
              <a:rPr lang="en-GB" sz="1600" dirty="0">
                <a:solidFill>
                  <a:srgbClr val="984807"/>
                </a:solidFill>
                <a:latin typeface="Verdana" panose="020B0604030504040204" pitchFamily="34" charset="0"/>
              </a:rPr>
              <a:t>The increase is as a result of annual increases on the current rental contracts.</a:t>
            </a:r>
          </a:p>
          <a:p>
            <a:pPr marL="228600" indent="-2286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Consulting Costs - 74% increase: Automation of Business Processes,  </a:t>
            </a:r>
            <a:r>
              <a:rPr lang="en-GB" sz="1600" dirty="0">
                <a:solidFill>
                  <a:srgbClr val="984807"/>
                </a:solidFill>
                <a:latin typeface="Verdana" panose="020B0604030504040204" pitchFamily="34" charset="0"/>
              </a:rPr>
              <a:t> research and the review and upgrade of training standards, i.e. </a:t>
            </a:r>
            <a:r>
              <a:rPr lang="en-US" sz="1600" b="1" dirty="0">
                <a:solidFill>
                  <a:srgbClr val="984807"/>
                </a:solidFill>
                <a:latin typeface="Verdana" panose="020B0604030504040204" pitchFamily="34" charset="0"/>
              </a:rPr>
              <a:t>Digital platform for Security Service Providers </a:t>
            </a:r>
            <a:r>
              <a:rPr lang="en-US" sz="1600" dirty="0">
                <a:solidFill>
                  <a:srgbClr val="AD4F0F"/>
                </a:solidFill>
                <a:latin typeface="Verdana" pitchFamily="34" charset="0"/>
                <a:ea typeface="Verdana" pitchFamily="34" charset="0"/>
              </a:rPr>
              <a:t>applications for registration, ID cards, online quality assurance of training and renewal of certificates.</a:t>
            </a:r>
            <a:endParaRPr lang="en-GB" sz="1600" dirty="0">
              <a:solidFill>
                <a:srgbClr val="984807"/>
              </a:solidFill>
              <a:latin typeface="Verdana" panose="020B0604030504040204" pitchFamily="34" charset="0"/>
            </a:endParaRPr>
          </a:p>
          <a:p>
            <a:pPr marL="228600" indent="-2286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rgbClr val="98480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42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7591" y="528397"/>
            <a:ext cx="7773009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ZA" sz="2400" spc="15" dirty="0">
                <a:latin typeface="+mn-lt"/>
              </a:rPr>
              <a:t>BUDGET </a:t>
            </a:r>
            <a:r>
              <a:rPr lang="en-ZA" sz="2400" spc="15">
                <a:latin typeface="+mn-lt"/>
              </a:rPr>
              <a:t>INFORMATION - </a:t>
            </a:r>
            <a:r>
              <a:rPr lang="en-ZA" sz="2400" spc="15" dirty="0">
                <a:latin typeface="+mn-lt"/>
              </a:rPr>
              <a:t>CAPITAL EXPENDITURE </a:t>
            </a:r>
            <a:endParaRPr sz="2400" spc="15" dirty="0"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A5D763-3562-4BA6-96BA-DAA937C080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46</a:t>
            </a:fld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A7706-40EA-4D94-A594-5AE0D46C6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41" y="1381512"/>
            <a:ext cx="7702993" cy="277628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4C8C94-2D5A-49D7-9BA3-34435D66D68C}"/>
              </a:ext>
            </a:extLst>
          </p:cNvPr>
          <p:cNvSpPr/>
          <p:nvPr/>
        </p:nvSpPr>
        <p:spPr>
          <a:xfrm rot="10800000" flipV="1">
            <a:off x="465631" y="4385233"/>
            <a:ext cx="7620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Authority intends to acquire an online system as part of the </a:t>
            </a:r>
            <a:r>
              <a:rPr lang="en-ZA" sz="1600" b="1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 Transformation Strategy</a:t>
            </a:r>
            <a:r>
              <a:rPr lang="en-ZA" sz="1600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Other capital acquisitions include r</a:t>
            </a:r>
            <a:r>
              <a:rPr lang="en-ZA" sz="1600" b="1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eplacement</a:t>
            </a:r>
            <a:r>
              <a:rPr lang="en-ZA" sz="1600" dirty="0">
                <a:solidFill>
                  <a:srgbClr val="AD4F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computers and other assets that are beyond their useful life.</a:t>
            </a:r>
          </a:p>
        </p:txBody>
      </p:sp>
    </p:spTree>
    <p:extLst>
      <p:ext uri="{BB962C8B-B14F-4D97-AF65-F5344CB8AC3E}">
        <p14:creationId xmlns:p14="http://schemas.microsoft.com/office/powerpoint/2010/main" val="3125316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F2D0D-FBBA-4030-B269-7DE74407E9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A95BD-00F1-4A5B-8E8E-31336D78E2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47</a:t>
            </a:fld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EC1356-A9D9-431E-9FB3-12338C840415}"/>
              </a:ext>
            </a:extLst>
          </p:cNvPr>
          <p:cNvSpPr txBox="1"/>
          <p:nvPr/>
        </p:nvSpPr>
        <p:spPr>
          <a:xfrm>
            <a:off x="762000" y="1151453"/>
            <a:ext cx="70567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 dirty="0">
                <a:solidFill>
                  <a:schemeClr val="bg1"/>
                </a:solidFill>
              </a:rPr>
              <a:t>THANK YOU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Private Security Industry Regulatory Authority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420 Witch-Hazel Avenue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Block B – Eco Glades 2 Office Park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Eco Park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Highveld Ext 70</a:t>
            </a:r>
          </a:p>
          <a:p>
            <a:pPr>
              <a:spcBef>
                <a:spcPct val="50000"/>
              </a:spcBef>
              <a:defRPr/>
            </a:pPr>
            <a:endParaRPr lang="en-ZA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ZA" sz="2000" b="1" dirty="0">
                <a:solidFill>
                  <a:schemeClr val="bg1"/>
                </a:solidFill>
              </a:rPr>
              <a:t>Tel No.: 086 10 </a:t>
            </a:r>
            <a:r>
              <a:rPr lang="en-ZA" sz="2000" b="1" dirty="0" err="1">
                <a:solidFill>
                  <a:schemeClr val="bg1"/>
                </a:solidFill>
              </a:rPr>
              <a:t>PSiRA</a:t>
            </a:r>
            <a:r>
              <a:rPr lang="en-ZA" sz="2000" b="1" dirty="0">
                <a:solidFill>
                  <a:schemeClr val="bg1"/>
                </a:solidFill>
              </a:rPr>
              <a:t> (77472) or +27 12 337 5500</a:t>
            </a:r>
          </a:p>
          <a:p>
            <a:pPr>
              <a:spcBef>
                <a:spcPct val="50000"/>
              </a:spcBef>
              <a:defRPr/>
            </a:pPr>
            <a:r>
              <a:rPr lang="en-ZA" sz="2000" b="1" dirty="0">
                <a:solidFill>
                  <a:schemeClr val="bg1"/>
                </a:solidFill>
              </a:rPr>
              <a:t>Website: </a:t>
            </a:r>
            <a:r>
              <a:rPr lang="en-ZA" sz="2000" b="1" dirty="0">
                <a:solidFill>
                  <a:schemeClr val="bg1"/>
                </a:solidFill>
                <a:hlinkClick r:id="rId3"/>
              </a:rPr>
              <a:t>www.psira.co.za</a:t>
            </a:r>
            <a:r>
              <a:rPr lang="en-ZA" sz="2000" b="1" dirty="0">
                <a:solidFill>
                  <a:schemeClr val="bg1"/>
                </a:solidFill>
              </a:rPr>
              <a:t> or </a:t>
            </a:r>
            <a:r>
              <a:rPr lang="en-ZA" sz="2000" b="1" dirty="0">
                <a:solidFill>
                  <a:schemeClr val="bg1"/>
                </a:solidFill>
                <a:hlinkClick r:id="rId4"/>
              </a:rPr>
              <a:t>info@psira.co.za</a:t>
            </a:r>
            <a:r>
              <a:rPr lang="en-ZA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99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764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LEGISLATIVE AND POLICY MANDATES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5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7AB70-88A1-4BF6-BCDB-75CBBDB5EE9B}"/>
              </a:ext>
            </a:extLst>
          </p:cNvPr>
          <p:cNvSpPr txBox="1"/>
          <p:nvPr/>
        </p:nvSpPr>
        <p:spPr>
          <a:xfrm>
            <a:off x="7315200" y="50292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8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6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6952271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400" kern="0" spc="15" dirty="0">
                <a:latin typeface="+mn-lt"/>
              </a:rPr>
              <a:t>PSIRA LEGISLATIVE AND POLICY MANDATES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652B16F4-5248-42F6-B047-7D62847F233E}"/>
              </a:ext>
            </a:extLst>
          </p:cNvPr>
          <p:cNvSpPr/>
          <p:nvPr/>
        </p:nvSpPr>
        <p:spPr>
          <a:xfrm rot="5400000">
            <a:off x="334219" y="1334633"/>
            <a:ext cx="1566274" cy="1380315"/>
          </a:xfrm>
          <a:prstGeom prst="chevron">
            <a:avLst/>
          </a:prstGeom>
          <a:solidFill>
            <a:srgbClr val="38384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ZA" sz="400" b="1" dirty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ZA" sz="1400" b="1" dirty="0">
                <a:solidFill>
                  <a:schemeClr val="bg1"/>
                </a:solidFill>
              </a:rPr>
              <a:t>Constitutional Mandate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5BF85-5618-4F75-B8FD-FEC7135371C7}"/>
              </a:ext>
            </a:extLst>
          </p:cNvPr>
          <p:cNvSpPr/>
          <p:nvPr/>
        </p:nvSpPr>
        <p:spPr>
          <a:xfrm>
            <a:off x="1803650" y="1255467"/>
            <a:ext cx="6292302" cy="878133"/>
          </a:xfrm>
          <a:prstGeom prst="rect">
            <a:avLst/>
          </a:prstGeom>
          <a:solidFill>
            <a:srgbClr val="C4C4D2"/>
          </a:solidFill>
          <a:ln>
            <a:solidFill>
              <a:srgbClr val="383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1200" b="1" dirty="0">
                <a:solidFill>
                  <a:schemeClr val="tx1"/>
                </a:solidFill>
              </a:rPr>
              <a:t>The Constitution of the Republic of South Africa (Act No. 108 of 1996)</a:t>
            </a:r>
            <a:r>
              <a:rPr lang="en-US" sz="1200" dirty="0">
                <a:solidFill>
                  <a:schemeClr val="tx1"/>
                </a:solidFill>
              </a:rPr>
              <a:t> – Chapter 2: The Bill of Rights, and specifically Section 199</a:t>
            </a: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96ED7E7F-505F-4575-B407-654221B8D2A7}"/>
              </a:ext>
            </a:extLst>
          </p:cNvPr>
          <p:cNvSpPr/>
          <p:nvPr/>
        </p:nvSpPr>
        <p:spPr>
          <a:xfrm rot="5400000">
            <a:off x="-150958" y="2776102"/>
            <a:ext cx="2528667" cy="1380315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ZA" sz="400" b="1" dirty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ZA" sz="1400" b="1" dirty="0">
                <a:solidFill>
                  <a:schemeClr val="bg1"/>
                </a:solidFill>
              </a:rPr>
              <a:t>Legislative Mandate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45DA53-A95A-4D67-A1A9-EF3CCBE30A93}"/>
              </a:ext>
            </a:extLst>
          </p:cNvPr>
          <p:cNvSpPr/>
          <p:nvPr/>
        </p:nvSpPr>
        <p:spPr>
          <a:xfrm>
            <a:off x="1796128" y="2223888"/>
            <a:ext cx="6292302" cy="829858"/>
          </a:xfrm>
          <a:prstGeom prst="rect">
            <a:avLst/>
          </a:prstGeom>
          <a:solidFill>
            <a:srgbClr val="E0EA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indent="-114300">
              <a:buNone/>
            </a:pPr>
            <a:r>
              <a:rPr lang="en-US" sz="1200" b="1" dirty="0">
                <a:solidFill>
                  <a:schemeClr val="tx1"/>
                </a:solidFill>
              </a:rPr>
              <a:t>Establishment Legislation</a:t>
            </a: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The Private Security Industry Regulation Act (Act No. 56 of 2001) (PSIR Act)</a:t>
            </a: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The Public Finance Management Act (Act No. 1 of 1999, as amended) (PFMA)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BC7464-314E-49E8-84D1-EF7B2CC1F287}"/>
              </a:ext>
            </a:extLst>
          </p:cNvPr>
          <p:cNvSpPr/>
          <p:nvPr/>
        </p:nvSpPr>
        <p:spPr>
          <a:xfrm>
            <a:off x="1820446" y="3115386"/>
            <a:ext cx="6292302" cy="899263"/>
          </a:xfrm>
          <a:prstGeom prst="rect">
            <a:avLst/>
          </a:prstGeom>
          <a:solidFill>
            <a:srgbClr val="E0EACC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r>
              <a:rPr lang="en-US" sz="1200" b="1" dirty="0">
                <a:solidFill>
                  <a:schemeClr val="tx1"/>
                </a:solidFill>
              </a:rPr>
              <a:t>Legislation Informing How the Core Mandate Must be Delivered</a:t>
            </a: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The Private Security Industry Regulation (Act 2001) and Regulations</a:t>
            </a: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The Private Security Industry Levies Act (Act No. 23 of 2002)</a:t>
            </a:r>
          </a:p>
          <a:p>
            <a:pPr marL="177800" lvl="0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Various legislation pertaining to the mandate, governance environment and institutional arrangements</a:t>
            </a: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4E30399B-6042-4C6C-B91F-890F94773D0B}"/>
              </a:ext>
            </a:extLst>
          </p:cNvPr>
          <p:cNvSpPr/>
          <p:nvPr/>
        </p:nvSpPr>
        <p:spPr>
          <a:xfrm rot="5400000">
            <a:off x="27819" y="4570609"/>
            <a:ext cx="2127666" cy="1380315"/>
          </a:xfrm>
          <a:prstGeom prst="chevron">
            <a:avLst/>
          </a:prstGeom>
          <a:solidFill>
            <a:srgbClr val="A475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ZA" sz="400" b="1" dirty="0">
              <a:solidFill>
                <a:schemeClr val="bg1"/>
              </a:solidFill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ZA" sz="1400" b="1" dirty="0">
                <a:solidFill>
                  <a:schemeClr val="bg1"/>
                </a:solidFill>
              </a:rPr>
              <a:t>Policy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ZA" sz="1400" b="1" dirty="0">
                <a:solidFill>
                  <a:schemeClr val="bg1"/>
                </a:solidFill>
              </a:rPr>
              <a:t>Mandates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8F597A-E83E-4AA6-9943-AB974A11BD94}"/>
              </a:ext>
            </a:extLst>
          </p:cNvPr>
          <p:cNvSpPr/>
          <p:nvPr/>
        </p:nvSpPr>
        <p:spPr>
          <a:xfrm>
            <a:off x="1803650" y="4219906"/>
            <a:ext cx="6292302" cy="744317"/>
          </a:xfrm>
          <a:prstGeom prst="rect">
            <a:avLst/>
          </a:prstGeom>
          <a:solidFill>
            <a:srgbClr val="E9BE69"/>
          </a:solidFill>
          <a:ln>
            <a:solidFill>
              <a:srgbClr val="A47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indent="-114300">
              <a:buNone/>
            </a:pPr>
            <a:r>
              <a:rPr lang="en-US" sz="1200" b="1" dirty="0">
                <a:solidFill>
                  <a:schemeClr val="tx1"/>
                </a:solidFill>
              </a:rPr>
              <a:t>Longer-Range (Developmental) Priorities</a:t>
            </a:r>
          </a:p>
          <a:p>
            <a:pPr marL="177800" lvl="1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National Development Plan, Vision 2030</a:t>
            </a:r>
          </a:p>
          <a:p>
            <a:pPr marL="177800" lvl="1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UN Sustainable Development Goals (SDGs)</a:t>
            </a:r>
          </a:p>
          <a:p>
            <a:pPr marL="177800" lvl="1" indent="-1778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African Union Agenda 2063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DD91DC3-D8F2-40B0-B356-5CF16DC5F79D}"/>
              </a:ext>
            </a:extLst>
          </p:cNvPr>
          <p:cNvSpPr/>
          <p:nvPr/>
        </p:nvSpPr>
        <p:spPr>
          <a:xfrm>
            <a:off x="1798724" y="5011830"/>
            <a:ext cx="6292302" cy="632076"/>
          </a:xfrm>
          <a:prstGeom prst="rect">
            <a:avLst/>
          </a:prstGeom>
          <a:solidFill>
            <a:srgbClr val="E9BE69"/>
          </a:solidFill>
          <a:ln>
            <a:solidFill>
              <a:srgbClr val="A475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indent="-114300">
              <a:buNone/>
            </a:pPr>
            <a:r>
              <a:rPr lang="en-US" sz="1200" b="1" dirty="0">
                <a:solidFill>
                  <a:schemeClr val="tx1"/>
                </a:solidFill>
              </a:rPr>
              <a:t>National Priorities for the 2019-2024 Planning Period</a:t>
            </a:r>
          </a:p>
          <a:p>
            <a:pPr marL="177800" lvl="1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sz="1200" dirty="0">
                <a:solidFill>
                  <a:schemeClr val="tx1"/>
                </a:solidFill>
              </a:rPr>
              <a:t>Medium-Term Strategic Framework 2019/2024 (MTSF)</a:t>
            </a:r>
          </a:p>
          <a:p>
            <a:pPr marL="177800" lvl="1" indent="-177800">
              <a:buFont typeface="Wingdings" panose="05000000000000000000" pitchFamily="2" charset="2"/>
              <a:buChar char="§"/>
              <a:tabLst>
                <a:tab pos="177800" algn="l"/>
              </a:tabLst>
            </a:pPr>
            <a:r>
              <a:rPr lang="en-US" sz="1200" dirty="0">
                <a:solidFill>
                  <a:schemeClr val="tx1"/>
                </a:solidFill>
              </a:rPr>
              <a:t>Justice, Crime Prevention and Security Cluster Priorities</a:t>
            </a:r>
          </a:p>
        </p:txBody>
      </p:sp>
    </p:spTree>
    <p:extLst>
      <p:ext uri="{BB962C8B-B14F-4D97-AF65-F5344CB8AC3E}">
        <p14:creationId xmlns:p14="http://schemas.microsoft.com/office/powerpoint/2010/main" val="8430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7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6952271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400" kern="0" spc="15" dirty="0">
                <a:latin typeface="+mn-lt"/>
              </a:rPr>
              <a:t>SUMMARY OF PSiRA MANDATE – THE PSiRA “HOUSE”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27DEDC-6C0A-44CB-B7D8-C31FE9063CE8}"/>
              </a:ext>
            </a:extLst>
          </p:cNvPr>
          <p:cNvSpPr txBox="1"/>
          <p:nvPr/>
        </p:nvSpPr>
        <p:spPr>
          <a:xfrm>
            <a:off x="1347258" y="1306957"/>
            <a:ext cx="153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70">
              <a:defRPr/>
            </a:pPr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E360682-3B30-415E-B381-E342DA27F2AC}"/>
              </a:ext>
            </a:extLst>
          </p:cNvPr>
          <p:cNvSpPr/>
          <p:nvPr/>
        </p:nvSpPr>
        <p:spPr>
          <a:xfrm>
            <a:off x="1836004" y="1143001"/>
            <a:ext cx="6141975" cy="1462824"/>
          </a:xfrm>
          <a:prstGeom prst="triangle">
            <a:avLst/>
          </a:prstGeom>
          <a:pattFill prst="shingle">
            <a:fgClr>
              <a:schemeClr val="bg2">
                <a:lumMod val="50000"/>
              </a:schemeClr>
            </a:fgClr>
            <a:bgClr>
              <a:srgbClr val="FFD889"/>
            </a:bgClr>
          </a:patt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ZA" sz="1125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687B4F-AC17-4D28-BD47-CB1C6E45792F}"/>
              </a:ext>
            </a:extLst>
          </p:cNvPr>
          <p:cNvSpPr/>
          <p:nvPr/>
        </p:nvSpPr>
        <p:spPr>
          <a:xfrm>
            <a:off x="2016022" y="5623520"/>
            <a:ext cx="5788320" cy="69007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25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Sound governance, financial sustainability and organisational effectiveness and performance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0DC72A-5FDD-4487-818D-6070536B2C9E}"/>
              </a:ext>
            </a:extLst>
          </p:cNvPr>
          <p:cNvSpPr/>
          <p:nvPr/>
        </p:nvSpPr>
        <p:spPr>
          <a:xfrm>
            <a:off x="2016023" y="2743200"/>
            <a:ext cx="1726091" cy="2760307"/>
          </a:xfrm>
          <a:prstGeom prst="rect">
            <a:avLst/>
          </a:prstGeom>
          <a:pattFill prst="horzBrick">
            <a:fgClr>
              <a:schemeClr val="bg2">
                <a:lumMod val="75000"/>
              </a:schemeClr>
            </a:fgClr>
            <a:bgClr>
              <a:srgbClr val="FBF2BD"/>
            </a:bgClr>
          </a:pattFill>
          <a:ln>
            <a:solidFill>
              <a:schemeClr val="bg2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33"/>
              </a:spcAft>
            </a:pPr>
            <a:r>
              <a:rPr lang="en-GB" sz="91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REGULATE, CONTROL AND ENFORCE</a:t>
            </a:r>
          </a:p>
          <a:p>
            <a:pPr algn="ctr">
              <a:spcAft>
                <a:spcPts val="833"/>
              </a:spcAft>
            </a:pPr>
            <a:r>
              <a:rPr lang="en-GB" sz="91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Ensure a stable, compliant and well governed private security sector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Legislation and regulations 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Registration process, completeness of database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Inspections and self assessment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Compliance enforcement, investigations and prosecutions</a:t>
            </a:r>
            <a:endParaRPr lang="en-GB" sz="7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EF8F55-CA76-49D3-89E6-99703024C3BA}"/>
              </a:ext>
            </a:extLst>
          </p:cNvPr>
          <p:cNvSpPr/>
          <p:nvPr/>
        </p:nvSpPr>
        <p:spPr>
          <a:xfrm>
            <a:off x="4082557" y="2743200"/>
            <a:ext cx="1730996" cy="2760307"/>
          </a:xfrm>
          <a:prstGeom prst="rect">
            <a:avLst/>
          </a:prstGeom>
          <a:pattFill prst="horzBrick">
            <a:fgClr>
              <a:schemeClr val="bg2">
                <a:lumMod val="75000"/>
              </a:schemeClr>
            </a:fgClr>
            <a:bgClr>
              <a:srgbClr val="FBF2BD"/>
            </a:bgClr>
          </a:patt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33"/>
              </a:spcAft>
            </a:pPr>
            <a:r>
              <a:rPr lang="en-GB" sz="91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PROMOTE, ENABLE AND EDUCATE </a:t>
            </a:r>
          </a:p>
          <a:p>
            <a:pPr algn="ctr">
              <a:spcAft>
                <a:spcPts val="833"/>
              </a:spcAft>
            </a:pPr>
            <a:r>
              <a:rPr lang="en-GB" sz="91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Support, promote, enable and empower the private security sector: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 education, communication campaigns and workshops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management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Determination of needs and standards, accreditation, verification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and benchmarking</a:t>
            </a:r>
          </a:p>
          <a:p>
            <a:pPr marL="142869" indent="-142869">
              <a:spcBef>
                <a:spcPts val="250"/>
              </a:spcBef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Practice guides, norms and guidelines</a:t>
            </a:r>
            <a:endParaRPr lang="en-ZA" sz="7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FC5D85-0273-4D82-901F-43BA86674B26}"/>
              </a:ext>
            </a:extLst>
          </p:cNvPr>
          <p:cNvSpPr/>
          <p:nvPr/>
        </p:nvSpPr>
        <p:spPr>
          <a:xfrm>
            <a:off x="6131818" y="2743200"/>
            <a:ext cx="1672525" cy="2760307"/>
          </a:xfrm>
          <a:prstGeom prst="rect">
            <a:avLst/>
          </a:prstGeom>
          <a:pattFill prst="horzBrick">
            <a:fgClr>
              <a:schemeClr val="bg2">
                <a:lumMod val="75000"/>
              </a:schemeClr>
            </a:fgClr>
            <a:bgClr>
              <a:srgbClr val="FBF2BD"/>
            </a:bgClr>
          </a:pattFill>
          <a:ln>
            <a:solidFill>
              <a:schemeClr val="bg2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33"/>
              </a:spcAft>
            </a:pPr>
            <a:r>
              <a:rPr lang="en-GB" sz="91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ADVANCE TRANSFORMATION</a:t>
            </a:r>
          </a:p>
          <a:p>
            <a:pPr algn="ctr">
              <a:spcAft>
                <a:spcPts val="833"/>
              </a:spcAft>
            </a:pPr>
            <a:r>
              <a:rPr lang="en-ZA" sz="91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Engage, promote and secure industry buy-in to a sector Transformation Charter:</a:t>
            </a:r>
          </a:p>
          <a:p>
            <a:pPr marL="142869" indent="-142869"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ZA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 Transformation Charter</a:t>
            </a:r>
          </a:p>
          <a:p>
            <a:pPr marL="142869" indent="-142869">
              <a:spcAft>
                <a:spcPts val="833"/>
              </a:spcAft>
              <a:buFont typeface="Arial" panose="020B0604020202020204" pitchFamily="34" charset="0"/>
              <a:buChar char="•"/>
            </a:pPr>
            <a:r>
              <a:rPr lang="en-ZA" sz="7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Sector Transformation Index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C315C3-A766-4317-8CBF-A76DE18374F3}"/>
              </a:ext>
            </a:extLst>
          </p:cNvPr>
          <p:cNvSpPr txBox="1"/>
          <p:nvPr/>
        </p:nvSpPr>
        <p:spPr>
          <a:xfrm>
            <a:off x="561694" y="1632490"/>
            <a:ext cx="973418" cy="51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17" b="1" dirty="0">
                <a:latin typeface="Arial" pitchFamily="34" charset="0"/>
                <a:cs typeface="Arial" pitchFamily="34" charset="0"/>
              </a:rPr>
              <a:t>The “What” – the impact of </a:t>
            </a:r>
            <a:r>
              <a:rPr lang="en-ZA" sz="917" b="1" dirty="0" err="1">
                <a:latin typeface="Arial" pitchFamily="34" charset="0"/>
                <a:cs typeface="Arial" pitchFamily="34" charset="0"/>
              </a:rPr>
              <a:t>PSiRA</a:t>
            </a:r>
            <a:r>
              <a:rPr lang="en-ZA" sz="917" b="1" dirty="0">
                <a:latin typeface="Arial" pitchFamily="34" charset="0"/>
                <a:cs typeface="Arial" pitchFamily="34" charset="0"/>
              </a:rPr>
              <a:t> efforts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7B72C0-1D93-42D7-B0E7-CCC462EA5AC3}"/>
              </a:ext>
            </a:extLst>
          </p:cNvPr>
          <p:cNvSpPr txBox="1"/>
          <p:nvPr/>
        </p:nvSpPr>
        <p:spPr>
          <a:xfrm>
            <a:off x="533400" y="3601608"/>
            <a:ext cx="1001713" cy="122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17" b="1" dirty="0">
                <a:latin typeface="Arial" pitchFamily="34" charset="0"/>
                <a:cs typeface="Arial" pitchFamily="34" charset="0"/>
              </a:rPr>
              <a:t>The “How” – the pillars and focus of the </a:t>
            </a:r>
            <a:r>
              <a:rPr lang="en-ZA" sz="917" b="1" dirty="0" err="1">
                <a:latin typeface="Arial" pitchFamily="34" charset="0"/>
                <a:cs typeface="Arial" pitchFamily="34" charset="0"/>
              </a:rPr>
              <a:t>PSiRA</a:t>
            </a:r>
            <a:r>
              <a:rPr lang="en-ZA" sz="917" b="1" dirty="0">
                <a:latin typeface="Arial" pitchFamily="34" charset="0"/>
                <a:cs typeface="Arial" pitchFamily="34" charset="0"/>
              </a:rPr>
              <a:t> mandate. </a:t>
            </a:r>
          </a:p>
          <a:p>
            <a:endParaRPr lang="en-ZA" sz="917" b="1" dirty="0">
              <a:latin typeface="Arial" pitchFamily="34" charset="0"/>
              <a:cs typeface="Arial" pitchFamily="34" charset="0"/>
            </a:endParaRPr>
          </a:p>
          <a:p>
            <a:r>
              <a:rPr lang="en-ZA" sz="917" b="1" dirty="0">
                <a:latin typeface="Arial" pitchFamily="34" charset="0"/>
                <a:cs typeface="Arial" pitchFamily="34" charset="0"/>
              </a:rPr>
              <a:t>Informing the Outcomes.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ABBA56-57C1-45A9-A304-1D6778CDCADF}"/>
              </a:ext>
            </a:extLst>
          </p:cNvPr>
          <p:cNvSpPr txBox="1"/>
          <p:nvPr/>
        </p:nvSpPr>
        <p:spPr>
          <a:xfrm>
            <a:off x="534993" y="5462838"/>
            <a:ext cx="1001713" cy="93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17" b="1" dirty="0">
                <a:latin typeface="Arial" pitchFamily="34" charset="0"/>
                <a:cs typeface="Arial" pitchFamily="34" charset="0"/>
              </a:rPr>
              <a:t>The “Foundation” – underpinning all </a:t>
            </a:r>
            <a:r>
              <a:rPr lang="en-ZA" sz="917" b="1" dirty="0" err="1">
                <a:latin typeface="Arial" pitchFamily="34" charset="0"/>
                <a:cs typeface="Arial" pitchFamily="34" charset="0"/>
              </a:rPr>
              <a:t>PSiRA</a:t>
            </a:r>
            <a:r>
              <a:rPr lang="en-ZA" sz="917" b="1" dirty="0">
                <a:latin typeface="Arial" pitchFamily="34" charset="0"/>
                <a:cs typeface="Arial" pitchFamily="34" charset="0"/>
              </a:rPr>
              <a:t> efforts</a:t>
            </a: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BC536629-C97C-4A96-8D74-A3D0B2842737}"/>
              </a:ext>
            </a:extLst>
          </p:cNvPr>
          <p:cNvSpPr/>
          <p:nvPr/>
        </p:nvSpPr>
        <p:spPr>
          <a:xfrm>
            <a:off x="1427560" y="1203007"/>
            <a:ext cx="300033" cy="150016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125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60418564-8144-456E-8425-AC586FCD714B}"/>
              </a:ext>
            </a:extLst>
          </p:cNvPr>
          <p:cNvSpPr/>
          <p:nvPr/>
        </p:nvSpPr>
        <p:spPr>
          <a:xfrm>
            <a:off x="1427560" y="2743200"/>
            <a:ext cx="300033" cy="276030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125"/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1A21C56B-59D2-4F1B-A450-B82898714198}"/>
              </a:ext>
            </a:extLst>
          </p:cNvPr>
          <p:cNvSpPr/>
          <p:nvPr/>
        </p:nvSpPr>
        <p:spPr>
          <a:xfrm>
            <a:off x="1427560" y="5623520"/>
            <a:ext cx="300033" cy="690077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sz="1125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EAE4F9-61FB-4946-B157-4EA8BF55E926}"/>
              </a:ext>
            </a:extLst>
          </p:cNvPr>
          <p:cNvSpPr txBox="1"/>
          <p:nvPr/>
        </p:nvSpPr>
        <p:spPr>
          <a:xfrm>
            <a:off x="2998292" y="1989125"/>
            <a:ext cx="381739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25" b="1" dirty="0">
                <a:latin typeface="Arial" pitchFamily="34" charset="0"/>
                <a:cs typeface="Arial" pitchFamily="34" charset="0"/>
              </a:rPr>
              <a:t>A LEGITIMATE, COMPETENT AND TRANSFORMED PRIVATE SECURITY INDUSTRY</a:t>
            </a:r>
            <a:endParaRPr lang="en-ZA" sz="1125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1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0" dirty="0"/>
              <a:t>Safer Homes </a:t>
            </a:r>
            <a:r>
              <a:rPr spc="5" dirty="0"/>
              <a:t>• </a:t>
            </a:r>
            <a:r>
              <a:rPr spc="10" dirty="0"/>
              <a:t>Safer </a:t>
            </a:r>
            <a:r>
              <a:rPr spc="5" dirty="0"/>
              <a:t>Businesses • </a:t>
            </a:r>
            <a:r>
              <a:rPr spc="10" dirty="0"/>
              <a:t>Safer</a:t>
            </a:r>
            <a:r>
              <a:rPr spc="30" dirty="0"/>
              <a:t> </a:t>
            </a:r>
            <a:r>
              <a:rPr spc="5" dirty="0"/>
              <a:t>Communities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7852232" y="2297608"/>
            <a:ext cx="843280" cy="756920"/>
            <a:chOff x="7852232" y="2297608"/>
            <a:chExt cx="843280" cy="756920"/>
          </a:xfrm>
        </p:grpSpPr>
        <p:sp>
          <p:nvSpPr>
            <p:cNvPr id="8" name="object 8"/>
            <p:cNvSpPr/>
            <p:nvPr/>
          </p:nvSpPr>
          <p:spPr>
            <a:xfrm>
              <a:off x="8112747" y="2532405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52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74" y="153758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1896" y="2881592"/>
              <a:ext cx="190538" cy="165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75523" y="2888755"/>
              <a:ext cx="190538" cy="1653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5964" y="2605824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50008" y="2335454"/>
              <a:ext cx="190525" cy="165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53222" y="2592235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11795" y="22985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307" y="0"/>
                  </a:moveTo>
                  <a:lnTo>
                    <a:pt x="0" y="81978"/>
                  </a:lnTo>
                  <a:lnTo>
                    <a:pt x="46672" y="162699"/>
                  </a:lnTo>
                  <a:lnTo>
                    <a:pt x="142532" y="163334"/>
                  </a:lnTo>
                  <a:lnTo>
                    <a:pt x="188556" y="81356"/>
                  </a:lnTo>
                  <a:lnTo>
                    <a:pt x="141262" y="1257"/>
                  </a:lnTo>
                  <a:lnTo>
                    <a:pt x="47307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562" y="2413000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9862" y="2688171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4162" y="2849601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9332" y="2545080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49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7862366" y="657669"/>
            <a:ext cx="843915" cy="756920"/>
            <a:chOff x="7862366" y="657669"/>
            <a:chExt cx="843915" cy="756920"/>
          </a:xfrm>
        </p:grpSpPr>
        <p:sp>
          <p:nvSpPr>
            <p:cNvPr id="20" name="object 20"/>
            <p:cNvSpPr/>
            <p:nvPr/>
          </p:nvSpPr>
          <p:spPr>
            <a:xfrm>
              <a:off x="8122894" y="892467"/>
              <a:ext cx="356870" cy="309245"/>
            </a:xfrm>
            <a:custGeom>
              <a:avLst/>
              <a:gdLst/>
              <a:ahLst/>
              <a:cxnLst/>
              <a:rect l="l" t="t" r="r" b="b"/>
              <a:pathLst>
                <a:path w="356870" h="309244">
                  <a:moveTo>
                    <a:pt x="89395" y="0"/>
                  </a:moveTo>
                  <a:lnTo>
                    <a:pt x="0" y="154940"/>
                  </a:lnTo>
                  <a:lnTo>
                    <a:pt x="88201" y="307505"/>
                  </a:lnTo>
                  <a:lnTo>
                    <a:pt x="269366" y="308698"/>
                  </a:lnTo>
                  <a:lnTo>
                    <a:pt x="356387" y="153746"/>
                  </a:lnTo>
                  <a:lnTo>
                    <a:pt x="266979" y="2387"/>
                  </a:lnTo>
                  <a:lnTo>
                    <a:pt x="89395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43" y="1241653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5682" y="1248829"/>
              <a:ext cx="190538" cy="1653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16111" y="965898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60143" y="695528"/>
              <a:ext cx="190538" cy="1653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3357" y="952309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954" y="658660"/>
              <a:ext cx="188595" cy="163830"/>
            </a:xfrm>
            <a:custGeom>
              <a:avLst/>
              <a:gdLst/>
              <a:ahLst/>
              <a:cxnLst/>
              <a:rect l="l" t="t" r="r" b="b"/>
              <a:pathLst>
                <a:path w="188595" h="163830">
                  <a:moveTo>
                    <a:pt x="47294" y="0"/>
                  </a:moveTo>
                  <a:lnTo>
                    <a:pt x="0" y="81978"/>
                  </a:lnTo>
                  <a:lnTo>
                    <a:pt x="46659" y="162699"/>
                  </a:lnTo>
                  <a:lnTo>
                    <a:pt x="142519" y="163334"/>
                  </a:lnTo>
                  <a:lnTo>
                    <a:pt x="188556" y="81343"/>
                  </a:lnTo>
                  <a:lnTo>
                    <a:pt x="141262" y="1257"/>
                  </a:lnTo>
                  <a:lnTo>
                    <a:pt x="47294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39696" y="773074"/>
              <a:ext cx="62865" cy="101600"/>
            </a:xfrm>
            <a:custGeom>
              <a:avLst/>
              <a:gdLst/>
              <a:ahLst/>
              <a:cxnLst/>
              <a:rect l="l" t="t" r="r" b="b"/>
              <a:pathLst>
                <a:path w="62865" h="101600">
                  <a:moveTo>
                    <a:pt x="62369" y="101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99996" y="1048245"/>
              <a:ext cx="196215" cy="0"/>
            </a:xfrm>
            <a:custGeom>
              <a:avLst/>
              <a:gdLst/>
              <a:ahLst/>
              <a:cxnLst/>
              <a:rect l="l" t="t" r="r" b="b"/>
              <a:pathLst>
                <a:path w="196215">
                  <a:moveTo>
                    <a:pt x="1956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14296" y="1209675"/>
              <a:ext cx="82550" cy="133350"/>
            </a:xfrm>
            <a:custGeom>
              <a:avLst/>
              <a:gdLst/>
              <a:ahLst/>
              <a:cxnLst/>
              <a:rect l="l" t="t" r="r" b="b"/>
              <a:pathLst>
                <a:path w="82550" h="133350">
                  <a:moveTo>
                    <a:pt x="0" y="0"/>
                  </a:moveTo>
                  <a:lnTo>
                    <a:pt x="81940" y="1332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489454" y="905154"/>
              <a:ext cx="88265" cy="131445"/>
            </a:xfrm>
            <a:custGeom>
              <a:avLst/>
              <a:gdLst/>
              <a:ahLst/>
              <a:cxnLst/>
              <a:rect l="l" t="t" r="r" b="b"/>
              <a:pathLst>
                <a:path w="88265" h="131444">
                  <a:moveTo>
                    <a:pt x="0" y="130860"/>
                  </a:moveTo>
                  <a:lnTo>
                    <a:pt x="88061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224130-FA42-4B8C-9FE0-FBCC0D41B1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8</a:t>
            </a:fld>
            <a:endParaRPr lang="en-ZA"/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64422AAB-8358-4657-B2EF-2CE93E81D339}"/>
              </a:ext>
            </a:extLst>
          </p:cNvPr>
          <p:cNvSpPr txBox="1">
            <a:spLocks/>
          </p:cNvSpPr>
          <p:nvPr/>
        </p:nvSpPr>
        <p:spPr>
          <a:xfrm>
            <a:off x="1017968" y="486106"/>
            <a:ext cx="6730974" cy="38600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3050" b="1" i="0">
                <a:solidFill>
                  <a:srgbClr val="DCA95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l">
              <a:spcBef>
                <a:spcPts val="130"/>
              </a:spcBef>
            </a:pPr>
            <a:r>
              <a:rPr lang="en-ZA" sz="2400" kern="0" spc="15" dirty="0">
                <a:latin typeface="+mn-lt"/>
              </a:rPr>
              <a:t>MAIN POLICY FOCUS AREA</a:t>
            </a: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3BED0F2A-9443-4D4A-91E4-E2CA9A641DB8}"/>
              </a:ext>
            </a:extLst>
          </p:cNvPr>
          <p:cNvSpPr txBox="1"/>
          <p:nvPr/>
        </p:nvSpPr>
        <p:spPr>
          <a:xfrm>
            <a:off x="469833" y="1209675"/>
            <a:ext cx="7663687" cy="5523179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Review </a:t>
            </a: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funding model 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(Guarantee fund and Levies Act).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Implementation of Organisational Redesign 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to ensure adequate capacity to support mandate.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Continuous review of Training Standards 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for the Private Security Industry.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Capacitating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the Law Enforcement Programme: to reduce inspector/security business ratio from </a:t>
            </a: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1 : 127 to 1 : 120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Strengthening Corporate Governance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: Industry Sector Committees.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Transformation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 of the Private Security Industry.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Continuous </a:t>
            </a: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awareness of PSiRA brand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Development and Implementation 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of regulations.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Digitalisation 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of services.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Decentralisation 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of PSiRA services.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700" b="1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Research and Development</a:t>
            </a:r>
            <a:r>
              <a:rPr lang="en-ZA" altLang="en-US" sz="1700" dirty="0">
                <a:solidFill>
                  <a:schemeClr val="accent6">
                    <a:lumMod val="50000"/>
                  </a:schemeClr>
                </a:solidFill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endParaRPr sz="1700" dirty="0">
              <a:solidFill>
                <a:schemeClr val="accent6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23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A1B5-BDEE-459C-97DD-73C5C45EF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8755"/>
          </a:xfrm>
          <a:prstGeom prst="rect">
            <a:avLst/>
          </a:prstGeom>
        </p:spPr>
      </p:pic>
      <p:sp>
        <p:nvSpPr>
          <p:cNvPr id="32" name="object 5">
            <a:extLst>
              <a:ext uri="{FF2B5EF4-FFF2-40B4-BE49-F238E27FC236}">
                <a16:creationId xmlns:a16="http://schemas.microsoft.com/office/drawing/2014/main" id="{CC3313DF-2045-4665-AB5B-9C476D3FC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76400"/>
            <a:ext cx="6324600" cy="2109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ZA" sz="4800" spc="15" dirty="0"/>
              <a:t/>
            </a:r>
            <a:br>
              <a:rPr lang="en-ZA" sz="4800" spc="15" dirty="0"/>
            </a:br>
            <a:r>
              <a:rPr lang="en-ZA" sz="4400" spc="15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AMENDMENTS TO THE STRATEGIC PLAN</a:t>
            </a:r>
            <a:endParaRPr sz="4400" spc="15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CD57E7B4-664C-4E6C-B0B8-32A7F5DE45B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GB" spc="10"/>
              <a:t>Safer Homes </a:t>
            </a:r>
            <a:r>
              <a:rPr lang="en-GB" spc="5"/>
              <a:t>• </a:t>
            </a:r>
            <a:r>
              <a:rPr lang="en-GB" spc="10"/>
              <a:t>Safer </a:t>
            </a:r>
            <a:r>
              <a:rPr lang="en-GB" spc="5"/>
              <a:t>Businesses • </a:t>
            </a:r>
            <a:r>
              <a:rPr lang="en-GB" spc="10"/>
              <a:t>Safer</a:t>
            </a:r>
            <a:r>
              <a:rPr lang="en-GB" spc="30"/>
              <a:t> </a:t>
            </a:r>
            <a:r>
              <a:rPr lang="en-GB" spc="5"/>
              <a:t>Communities</a:t>
            </a:r>
            <a:endParaRPr lang="en-GB" spc="5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18DE938-FA5E-4348-874D-8CC974659D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9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7AB70-88A1-4BF6-BCDB-75CBBDB5EE9B}"/>
              </a:ext>
            </a:extLst>
          </p:cNvPr>
          <p:cNvSpPr txBox="1"/>
          <p:nvPr/>
        </p:nvSpPr>
        <p:spPr>
          <a:xfrm>
            <a:off x="7315200" y="50292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1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96F91AC8CA042B42965DE7A5A6B82" ma:contentTypeVersion="13" ma:contentTypeDescription="Create a new document." ma:contentTypeScope="" ma:versionID="ac8666eb278c2f9897b8dec9be09727d">
  <xsd:schema xmlns:xsd="http://www.w3.org/2001/XMLSchema" xmlns:xs="http://www.w3.org/2001/XMLSchema" xmlns:p="http://schemas.microsoft.com/office/2006/metadata/properties" xmlns:ns3="6c085640-a667-48df-a7ac-43fed21d7123" xmlns:ns4="f0fadd50-2472-46bf-90d7-f3cda0950026" targetNamespace="http://schemas.microsoft.com/office/2006/metadata/properties" ma:root="true" ma:fieldsID="86f18f110b6cea4772df583c2d31051a" ns3:_="" ns4:_="">
    <xsd:import namespace="6c085640-a667-48df-a7ac-43fed21d7123"/>
    <xsd:import namespace="f0fadd50-2472-46bf-90d7-f3cda09500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85640-a667-48df-a7ac-43fed21d7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add50-2472-46bf-90d7-f3cda09500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7E1FE-BA60-4802-A2B1-71069462C13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0fadd50-2472-46bf-90d7-f3cda0950026"/>
    <ds:schemaRef ds:uri="6c085640-a667-48df-a7ac-43fed21d712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4A8D62-6912-48B3-BAB8-3F4F9B70D9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C9F64E-75DD-4169-BE89-684887060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85640-a667-48df-a7ac-43fed21d7123"/>
    <ds:schemaRef ds:uri="f0fadd50-2472-46bf-90d7-f3cda0950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4271</Words>
  <Application>Microsoft Office PowerPoint</Application>
  <PresentationFormat>On-screen Show (4:3)</PresentationFormat>
  <Paragraphs>899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Frutiger LT Std</vt:lpstr>
      <vt:lpstr>Frutiger LT Std 45 Light</vt:lpstr>
      <vt:lpstr>Times New Roman</vt:lpstr>
      <vt:lpstr>Verdana</vt:lpstr>
      <vt:lpstr>Wingdings</vt:lpstr>
      <vt:lpstr>Office Theme</vt:lpstr>
      <vt:lpstr> PORTFOLIO COMMITTEE ON POLICE  BUDGET HEARING MEETING – PSiRA  Presented by Mr Manabela Chauke 07 May 2021</vt:lpstr>
      <vt:lpstr>PowerPoint Presentation</vt:lpstr>
      <vt:lpstr>PowerPoint Presentation</vt:lpstr>
      <vt:lpstr> PSiRA’s STRATEGIC AND ANNUAL PERFORMANCE PLAN</vt:lpstr>
      <vt:lpstr> LEGISLATIVE AND POLICY MANDATES</vt:lpstr>
      <vt:lpstr>PowerPoint Presentation</vt:lpstr>
      <vt:lpstr>PowerPoint Presentation</vt:lpstr>
      <vt:lpstr>PowerPoint Presentation</vt:lpstr>
      <vt:lpstr> AMENDMENTS TO THE STRATEGIC PLAN</vt:lpstr>
      <vt:lpstr>AMENDMENTS TO THE STRATEGIC PLAN</vt:lpstr>
      <vt:lpstr>AMENDMENTS TO THE STRATEGIC PLAN (…CONT’D)</vt:lpstr>
      <vt:lpstr>AMENDMENTS TO OUTCOME INDICATORS AND 5 YEAR TARGETS</vt:lpstr>
      <vt:lpstr>AMENDMENTS TO OUTCOME INDICATORS AND 5 YEAR TARGETS (…CONT’D)</vt:lpstr>
      <vt:lpstr>AMENDMENTS TO OUTCOME INDICATORS AND 5 YEAR TARGETS (…CONT’D)</vt:lpstr>
      <vt:lpstr> ANNUAL PERFORMANCE PLAN – 2021/2022</vt:lpstr>
      <vt:lpstr> PROGRAMME 1 – ADMINISTRATION</vt:lpstr>
      <vt:lpstr>PROGRAMME 1 - ADMINISTRATION</vt:lpstr>
      <vt:lpstr>PROGRAMME 1 – OUTCOMES, OUTPUTS, OUTPUT INDICATORS AND TARGETS</vt:lpstr>
      <vt:lpstr>PowerPoint Presentation</vt:lpstr>
      <vt:lpstr>PowerPoint Presentation</vt:lpstr>
      <vt:lpstr>PowerPoint Presentation</vt:lpstr>
      <vt:lpstr> PROGRAMME 2 – LAW ENFORCEMENT</vt:lpstr>
      <vt:lpstr>PowerPoint Presentation</vt:lpstr>
      <vt:lpstr>PowerPoint Presentation</vt:lpstr>
      <vt:lpstr>PowerPoint Presentation</vt:lpstr>
      <vt:lpstr>PowerPoint Presentation</vt:lpstr>
      <vt:lpstr> PROGRAMME 3 – TRAINING</vt:lpstr>
      <vt:lpstr>PowerPoint Presentation</vt:lpstr>
      <vt:lpstr>PowerPoint Presentation</vt:lpstr>
      <vt:lpstr>PowerPoint Presentation</vt:lpstr>
      <vt:lpstr>PowerPoint Presentation</vt:lpstr>
      <vt:lpstr> PROGRAMME 4 – REGISTRATION</vt:lpstr>
      <vt:lpstr>PowerPoint Presentation</vt:lpstr>
      <vt:lpstr>PowerPoint Presentation</vt:lpstr>
      <vt:lpstr> KEY RISKS AND MITIGATIONS</vt:lpstr>
      <vt:lpstr>KEY RISKS AND MITIGATIONS </vt:lpstr>
      <vt:lpstr>PowerPoint Presentation</vt:lpstr>
      <vt:lpstr> BUDGET INFORMATION</vt:lpstr>
      <vt:lpstr>BUDGET INFORMATION</vt:lpstr>
      <vt:lpstr>BUDGET INFORMATION - REVENUE </vt:lpstr>
      <vt:lpstr>STATEMENT OF FINANCIAL PERFORMANCE </vt:lpstr>
      <vt:lpstr>BUDGET INFORMATION - TOP 5 EXPENDITURE ITEMS </vt:lpstr>
      <vt:lpstr>BUDGET INFORMATION - EXPENDITURE  ESTIMATES </vt:lpstr>
      <vt:lpstr>BUDGET INFORMATION - EXPENDITURE  ESTIMATES (…CONT’D) </vt:lpstr>
      <vt:lpstr>BUDGET INFORMATION - EXPENDITURE ANALYSIS </vt:lpstr>
      <vt:lpstr>BUDGET INFORMATION - CAPITAL EXPENDITURE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PSIRA cover Slide</dc:title>
  <dc:creator>Ravern</dc:creator>
  <cp:lastModifiedBy>Babalwa Mbengo</cp:lastModifiedBy>
  <cp:revision>49</cp:revision>
  <cp:lastPrinted>2021-04-21T08:42:57Z</cp:lastPrinted>
  <dcterms:created xsi:type="dcterms:W3CDTF">2020-11-17T07:29:51Z</dcterms:created>
  <dcterms:modified xsi:type="dcterms:W3CDTF">2021-04-27T16:57:43Z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2020-11-13T00:00:00Z</vt:filetime>
  </property>
  <property fmtid="{D5CDD505-2E9C-101B-9397-08002B2CF9AE}" pid="3" name="Creator">
    <vt:lpwstr>FreeHand MX: pictwpstops filter 1.0</vt:lpwstr>
  </property>
  <property fmtid="{D5CDD505-2E9C-101B-9397-08002B2CF9AE}" pid="4" name="LastSaved">
    <vt:filetime>2020-11-17T00:00:00Z</vt:filetime>
  </property>
  <property fmtid="{D5CDD505-2E9C-101B-9397-08002B2CF9AE}" pid="5" name="ContentTypeId">
    <vt:lpwstr>0x010100F0496F91AC8CA042B42965DE7A5A6B82</vt:lpwstr>
  </property>
</Properties>
</file>