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4"/>
  </p:sldMasterIdLst>
  <p:notesMasterIdLst>
    <p:notesMasterId r:id="rId27"/>
  </p:notesMasterIdLst>
  <p:handoutMasterIdLst>
    <p:handoutMasterId r:id="rId28"/>
  </p:handoutMasterIdLst>
  <p:sldIdLst>
    <p:sldId id="257" r:id="rId5"/>
    <p:sldId id="256" r:id="rId6"/>
    <p:sldId id="459" r:id="rId7"/>
    <p:sldId id="427" r:id="rId8"/>
    <p:sldId id="456" r:id="rId9"/>
    <p:sldId id="440" r:id="rId10"/>
    <p:sldId id="428" r:id="rId11"/>
    <p:sldId id="441" r:id="rId12"/>
    <p:sldId id="442" r:id="rId13"/>
    <p:sldId id="453" r:id="rId14"/>
    <p:sldId id="430" r:id="rId15"/>
    <p:sldId id="443" r:id="rId16"/>
    <p:sldId id="432" r:id="rId17"/>
    <p:sldId id="446" r:id="rId18"/>
    <p:sldId id="447" r:id="rId19"/>
    <p:sldId id="450" r:id="rId20"/>
    <p:sldId id="460" r:id="rId21"/>
    <p:sldId id="433" r:id="rId22"/>
    <p:sldId id="455" r:id="rId23"/>
    <p:sldId id="461" r:id="rId24"/>
    <p:sldId id="434" r:id="rId25"/>
    <p:sldId id="260" r:id="rId26"/>
  </p:sldIdLst>
  <p:sldSz cx="9144000" cy="6858000" type="screen4x3"/>
  <p:notesSz cx="9940925" cy="6808788"/>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5pPr>
    <a:lvl6pPr marL="2286000" algn="l" defTabSz="914400" rtl="0" eaLnBrk="1" latinLnBrk="0" hangingPunct="1">
      <a:defRPr kern="1200">
        <a:solidFill>
          <a:schemeClr val="tx1"/>
        </a:solidFill>
        <a:latin typeface="Arial" charset="0"/>
        <a:ea typeface="ＭＳ Ｐゴシック" pitchFamily="32" charset="-128"/>
        <a:cs typeface="+mn-cs"/>
      </a:defRPr>
    </a:lvl6pPr>
    <a:lvl7pPr marL="2743200" algn="l" defTabSz="914400" rtl="0" eaLnBrk="1" latinLnBrk="0" hangingPunct="1">
      <a:defRPr kern="1200">
        <a:solidFill>
          <a:schemeClr val="tx1"/>
        </a:solidFill>
        <a:latin typeface="Arial" charset="0"/>
        <a:ea typeface="ＭＳ Ｐゴシック" pitchFamily="32" charset="-128"/>
        <a:cs typeface="+mn-cs"/>
      </a:defRPr>
    </a:lvl7pPr>
    <a:lvl8pPr marL="3200400" algn="l" defTabSz="914400" rtl="0" eaLnBrk="1" latinLnBrk="0" hangingPunct="1">
      <a:defRPr kern="1200">
        <a:solidFill>
          <a:schemeClr val="tx1"/>
        </a:solidFill>
        <a:latin typeface="Arial" charset="0"/>
        <a:ea typeface="ＭＳ Ｐゴシック" pitchFamily="32" charset="-128"/>
        <a:cs typeface="+mn-cs"/>
      </a:defRPr>
    </a:lvl8pPr>
    <a:lvl9pPr marL="3657600" algn="l" defTabSz="914400" rtl="0" eaLnBrk="1" latinLnBrk="0" hangingPunct="1">
      <a:defRPr kern="1200">
        <a:solidFill>
          <a:schemeClr val="tx1"/>
        </a:solidFill>
        <a:latin typeface="Arial" charset="0"/>
        <a:ea typeface="ＭＳ Ｐゴシック" pitchFamily="32"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buntu Sibisi" initials="NS" lastIdx="1" clrIdx="0"/>
  <p:cmAuthor id="1" name="Vuyisa Tafa" initials="VT" lastIdx="7" clrIdx="1">
    <p:extLst>
      <p:ext uri="{19B8F6BF-5375-455C-9EA6-DF929625EA0E}">
        <p15:presenceInfo xmlns:p15="http://schemas.microsoft.com/office/powerpoint/2012/main" userId="S-1-5-21-1795571368-2753241007-3340765071-12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B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7" autoAdjust="0"/>
    <p:restoredTop sz="91297" autoAdjust="0"/>
  </p:normalViewPr>
  <p:slideViewPr>
    <p:cSldViewPr snapToGrid="0" snapToObjects="1">
      <p:cViewPr varScale="1">
        <p:scale>
          <a:sx n="59" d="100"/>
          <a:sy n="59" d="100"/>
        </p:scale>
        <p:origin x="1440" y="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6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42E818-941D-4056-9D49-05AADA6813B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51F74CA7-10B3-4692-A70A-9226E432AA51}">
      <dgm:prSet phldrT="[Text]"/>
      <dgm:spPr/>
      <dgm:t>
        <a:bodyPr/>
        <a:lstStyle/>
        <a:p>
          <a:r>
            <a:rPr lang="en-ZA" dirty="0"/>
            <a:t>Nedlac</a:t>
          </a:r>
          <a:r>
            <a:rPr lang="en-ZA" baseline="0" dirty="0"/>
            <a:t> accounts for the use of is financial resources</a:t>
          </a:r>
          <a:endParaRPr lang="en-ZA" dirty="0"/>
        </a:p>
      </dgm:t>
    </dgm:pt>
    <dgm:pt modelId="{FD99CD5D-A237-4E24-AAE6-7791201C56F4}" type="parTrans" cxnId="{B82F4EFB-54E1-47A3-8BE3-92C9021216BB}">
      <dgm:prSet/>
      <dgm:spPr/>
      <dgm:t>
        <a:bodyPr/>
        <a:lstStyle/>
        <a:p>
          <a:endParaRPr lang="en-ZA"/>
        </a:p>
      </dgm:t>
    </dgm:pt>
    <dgm:pt modelId="{6396BE1F-F8E9-4903-A585-BEE0A5542061}" type="sibTrans" cxnId="{B82F4EFB-54E1-47A3-8BE3-92C9021216BB}">
      <dgm:prSet/>
      <dgm:spPr/>
      <dgm:t>
        <a:bodyPr/>
        <a:lstStyle/>
        <a:p>
          <a:endParaRPr lang="en-ZA"/>
        </a:p>
      </dgm:t>
    </dgm:pt>
    <dgm:pt modelId="{FDE00560-3349-4350-AC6E-1A9220FDFB7F}">
      <dgm:prSet phldrT="[Text]"/>
      <dgm:spPr/>
      <dgm:t>
        <a:bodyPr/>
        <a:lstStyle/>
        <a:p>
          <a:r>
            <a:rPr lang="en-ZA" dirty="0"/>
            <a:t>Unqualified audit obtained every year (will reflect on improvements in internal controls, supply chain processes etc)</a:t>
          </a:r>
        </a:p>
      </dgm:t>
    </dgm:pt>
    <dgm:pt modelId="{8C280C59-A13C-45A7-82D6-946457D5E515}" type="parTrans" cxnId="{E02CA9FB-AE6D-44CC-846A-48C561D2C7E9}">
      <dgm:prSet/>
      <dgm:spPr/>
      <dgm:t>
        <a:bodyPr/>
        <a:lstStyle/>
        <a:p>
          <a:endParaRPr lang="en-ZA"/>
        </a:p>
      </dgm:t>
    </dgm:pt>
    <dgm:pt modelId="{90F34DB1-0765-4E15-9DC6-4F092CE09495}" type="sibTrans" cxnId="{E02CA9FB-AE6D-44CC-846A-48C561D2C7E9}">
      <dgm:prSet/>
      <dgm:spPr/>
      <dgm:t>
        <a:bodyPr/>
        <a:lstStyle/>
        <a:p>
          <a:endParaRPr lang="en-ZA"/>
        </a:p>
      </dgm:t>
    </dgm:pt>
    <dgm:pt modelId="{499343B8-B6EC-4C89-B8B9-6B8975BF63E7}">
      <dgm:prSet phldrT="[Text]"/>
      <dgm:spPr/>
      <dgm:t>
        <a:bodyPr/>
        <a:lstStyle/>
        <a:p>
          <a:r>
            <a:rPr lang="en-ZA" dirty="0"/>
            <a:t>Nedlac is efficient </a:t>
          </a:r>
        </a:p>
      </dgm:t>
    </dgm:pt>
    <dgm:pt modelId="{BDDC107E-E7FD-4683-A5CD-7591A8856D0E}" type="parTrans" cxnId="{C9FA2538-11B2-4557-B786-8EA71EF90D63}">
      <dgm:prSet/>
      <dgm:spPr/>
      <dgm:t>
        <a:bodyPr/>
        <a:lstStyle/>
        <a:p>
          <a:endParaRPr lang="en-ZA"/>
        </a:p>
      </dgm:t>
    </dgm:pt>
    <dgm:pt modelId="{D3F92B8A-F9F8-4297-B24F-7DDBC8FD4078}" type="sibTrans" cxnId="{C9FA2538-11B2-4557-B786-8EA71EF90D63}">
      <dgm:prSet/>
      <dgm:spPr/>
      <dgm:t>
        <a:bodyPr/>
        <a:lstStyle/>
        <a:p>
          <a:endParaRPr lang="en-ZA"/>
        </a:p>
      </dgm:t>
    </dgm:pt>
    <dgm:pt modelId="{040C699E-8D33-4F9E-B049-5D68E108E124}">
      <dgm:prSet phldrT="[Text]"/>
      <dgm:spPr/>
      <dgm:t>
        <a:bodyPr/>
        <a:lstStyle/>
        <a:p>
          <a:r>
            <a:rPr lang="en-ZA" dirty="0"/>
            <a:t>Over 75% positive feedback through an annual digital survey of social partners  (Annual feedback from partners indicating they are satisfied that Nedlac performs its work efficiently - this will look at impact of human resources, facility management, digitalisation etc)</a:t>
          </a:r>
        </a:p>
      </dgm:t>
    </dgm:pt>
    <dgm:pt modelId="{0F65DA21-1B38-41A4-A73E-B12A7BC0F464}" type="parTrans" cxnId="{E8892DCD-FD19-403E-853E-12FF17585600}">
      <dgm:prSet/>
      <dgm:spPr/>
      <dgm:t>
        <a:bodyPr/>
        <a:lstStyle/>
        <a:p>
          <a:endParaRPr lang="en-ZA"/>
        </a:p>
      </dgm:t>
    </dgm:pt>
    <dgm:pt modelId="{327E16A9-E722-45D3-A44F-EBE1E85536EE}" type="sibTrans" cxnId="{E8892DCD-FD19-403E-853E-12FF17585600}">
      <dgm:prSet/>
      <dgm:spPr/>
      <dgm:t>
        <a:bodyPr/>
        <a:lstStyle/>
        <a:p>
          <a:endParaRPr lang="en-ZA"/>
        </a:p>
      </dgm:t>
    </dgm:pt>
    <dgm:pt modelId="{8AC49813-51AC-4825-8693-472ED39F04BF}">
      <dgm:prSet phldrT="[Text]"/>
      <dgm:spPr/>
      <dgm:t>
        <a:bodyPr/>
        <a:lstStyle/>
        <a:p>
          <a:r>
            <a:rPr lang="en-ZA" dirty="0"/>
            <a:t>Governance is effective</a:t>
          </a:r>
        </a:p>
      </dgm:t>
    </dgm:pt>
    <dgm:pt modelId="{E177E143-6D16-4EEA-BADC-D7AD732815DB}" type="parTrans" cxnId="{922F919D-3E19-4400-9252-2C98ED55FA2C}">
      <dgm:prSet/>
      <dgm:spPr/>
      <dgm:t>
        <a:bodyPr/>
        <a:lstStyle/>
        <a:p>
          <a:endParaRPr lang="en-ZA"/>
        </a:p>
      </dgm:t>
    </dgm:pt>
    <dgm:pt modelId="{8367626C-C4E6-4284-A33B-8B1D2ECAE21F}" type="sibTrans" cxnId="{922F919D-3E19-4400-9252-2C98ED55FA2C}">
      <dgm:prSet/>
      <dgm:spPr/>
      <dgm:t>
        <a:bodyPr/>
        <a:lstStyle/>
        <a:p>
          <a:endParaRPr lang="en-ZA"/>
        </a:p>
      </dgm:t>
    </dgm:pt>
    <dgm:pt modelId="{33532C76-D1F8-490C-BAA2-BD1A42046D09}">
      <dgm:prSet phldrT="[Text]"/>
      <dgm:spPr/>
      <dgm:t>
        <a:bodyPr/>
        <a:lstStyle/>
        <a:p>
          <a:r>
            <a:rPr lang="en-ZA" dirty="0"/>
            <a:t>Over 75% positive feedback on governance processes at Nedlac</a:t>
          </a:r>
        </a:p>
      </dgm:t>
    </dgm:pt>
    <dgm:pt modelId="{444E79B3-D7B6-4239-AF7F-BA62903E08E2}" type="parTrans" cxnId="{31B59841-3EEE-458B-AF53-8FAC4DF2CA4B}">
      <dgm:prSet/>
      <dgm:spPr/>
      <dgm:t>
        <a:bodyPr/>
        <a:lstStyle/>
        <a:p>
          <a:endParaRPr lang="en-ZA"/>
        </a:p>
      </dgm:t>
    </dgm:pt>
    <dgm:pt modelId="{E4A19EE0-D9EC-41ED-A400-C8F5CF16BBAE}" type="sibTrans" cxnId="{31B59841-3EEE-458B-AF53-8FAC4DF2CA4B}">
      <dgm:prSet/>
      <dgm:spPr/>
      <dgm:t>
        <a:bodyPr/>
        <a:lstStyle/>
        <a:p>
          <a:endParaRPr lang="en-ZA"/>
        </a:p>
      </dgm:t>
    </dgm:pt>
    <dgm:pt modelId="{43BD44E7-E564-4FE1-9072-F3E57E171BA9}">
      <dgm:prSet phldrT="[Text]"/>
      <dgm:spPr/>
      <dgm:t>
        <a:bodyPr/>
        <a:lstStyle/>
        <a:p>
          <a:r>
            <a:rPr lang="en-ZA" dirty="0"/>
            <a:t>Monitoring and evaluation enables effective decision making</a:t>
          </a:r>
        </a:p>
      </dgm:t>
    </dgm:pt>
    <dgm:pt modelId="{84073B77-8351-4CAB-81A9-1233B46F75A8}" type="parTrans" cxnId="{B0D5CCE8-069F-48E6-8AE5-D2D85B5C274C}">
      <dgm:prSet/>
      <dgm:spPr/>
      <dgm:t>
        <a:bodyPr/>
        <a:lstStyle/>
        <a:p>
          <a:endParaRPr lang="en-ZA"/>
        </a:p>
      </dgm:t>
    </dgm:pt>
    <dgm:pt modelId="{79FDF966-52DC-417A-BD52-7E4EEA5814F0}" type="sibTrans" cxnId="{B0D5CCE8-069F-48E6-8AE5-D2D85B5C274C}">
      <dgm:prSet/>
      <dgm:spPr/>
      <dgm:t>
        <a:bodyPr/>
        <a:lstStyle/>
        <a:p>
          <a:endParaRPr lang="en-ZA"/>
        </a:p>
      </dgm:t>
    </dgm:pt>
    <dgm:pt modelId="{915293E7-8CB8-4B85-97D2-892CFCFDEB4F}">
      <dgm:prSet phldrT="[Text]"/>
      <dgm:spPr/>
      <dgm:t>
        <a:bodyPr/>
        <a:lstStyle/>
        <a:p>
          <a:r>
            <a:rPr lang="en-ZA" dirty="0"/>
            <a:t>100% of monitoring and evaluation  products delivered</a:t>
          </a:r>
        </a:p>
      </dgm:t>
    </dgm:pt>
    <dgm:pt modelId="{F82D5AAF-E651-4FB0-8CC9-527D791F6436}" type="parTrans" cxnId="{CBCCAEC2-15B8-4285-BC3C-474D407FA27F}">
      <dgm:prSet/>
      <dgm:spPr/>
      <dgm:t>
        <a:bodyPr/>
        <a:lstStyle/>
        <a:p>
          <a:endParaRPr lang="en-ZA"/>
        </a:p>
      </dgm:t>
    </dgm:pt>
    <dgm:pt modelId="{78F91AEC-E703-400A-8CD8-CAED4B0F8517}" type="sibTrans" cxnId="{CBCCAEC2-15B8-4285-BC3C-474D407FA27F}">
      <dgm:prSet/>
      <dgm:spPr/>
      <dgm:t>
        <a:bodyPr/>
        <a:lstStyle/>
        <a:p>
          <a:endParaRPr lang="en-ZA"/>
        </a:p>
      </dgm:t>
    </dgm:pt>
    <dgm:pt modelId="{9FAAB617-7717-4BCC-B93D-776BE07115B6}" type="pres">
      <dgm:prSet presAssocID="{C342E818-941D-4056-9D49-05AADA6813B5}" presName="linear" presStyleCnt="0">
        <dgm:presLayoutVars>
          <dgm:dir/>
          <dgm:animLvl val="lvl"/>
          <dgm:resizeHandles val="exact"/>
        </dgm:presLayoutVars>
      </dgm:prSet>
      <dgm:spPr/>
    </dgm:pt>
    <dgm:pt modelId="{01175F9A-8AD0-45BF-8327-62B0566B4142}" type="pres">
      <dgm:prSet presAssocID="{51F74CA7-10B3-4692-A70A-9226E432AA51}" presName="parentLin" presStyleCnt="0"/>
      <dgm:spPr/>
    </dgm:pt>
    <dgm:pt modelId="{26CC5C2E-3DDB-4621-B7AD-C0794E105D58}" type="pres">
      <dgm:prSet presAssocID="{51F74CA7-10B3-4692-A70A-9226E432AA51}" presName="parentLeftMargin" presStyleLbl="node1" presStyleIdx="0" presStyleCnt="4"/>
      <dgm:spPr/>
    </dgm:pt>
    <dgm:pt modelId="{475BFE3A-0540-4E81-BF4E-DAEAE390507F}" type="pres">
      <dgm:prSet presAssocID="{51F74CA7-10B3-4692-A70A-9226E432AA51}" presName="parentText" presStyleLbl="node1" presStyleIdx="0" presStyleCnt="4">
        <dgm:presLayoutVars>
          <dgm:chMax val="0"/>
          <dgm:bulletEnabled val="1"/>
        </dgm:presLayoutVars>
      </dgm:prSet>
      <dgm:spPr/>
    </dgm:pt>
    <dgm:pt modelId="{1BBF199D-50C7-49BA-8A13-C6523ADA7420}" type="pres">
      <dgm:prSet presAssocID="{51F74CA7-10B3-4692-A70A-9226E432AA51}" presName="negativeSpace" presStyleCnt="0"/>
      <dgm:spPr/>
    </dgm:pt>
    <dgm:pt modelId="{EC34EF24-059D-4D7F-B6B7-AD764E154897}" type="pres">
      <dgm:prSet presAssocID="{51F74CA7-10B3-4692-A70A-9226E432AA51}" presName="childText" presStyleLbl="conFgAcc1" presStyleIdx="0" presStyleCnt="4">
        <dgm:presLayoutVars>
          <dgm:bulletEnabled val="1"/>
        </dgm:presLayoutVars>
      </dgm:prSet>
      <dgm:spPr/>
    </dgm:pt>
    <dgm:pt modelId="{BA30B38A-9261-4F4C-A100-27B5A0FCD511}" type="pres">
      <dgm:prSet presAssocID="{6396BE1F-F8E9-4903-A585-BEE0A5542061}" presName="spaceBetweenRectangles" presStyleCnt="0"/>
      <dgm:spPr/>
    </dgm:pt>
    <dgm:pt modelId="{6943E756-A48A-475D-A8F1-2480837D0E4B}" type="pres">
      <dgm:prSet presAssocID="{499343B8-B6EC-4C89-B8B9-6B8975BF63E7}" presName="parentLin" presStyleCnt="0"/>
      <dgm:spPr/>
    </dgm:pt>
    <dgm:pt modelId="{6026D25D-A799-48E9-8B22-4722B6DF61F1}" type="pres">
      <dgm:prSet presAssocID="{499343B8-B6EC-4C89-B8B9-6B8975BF63E7}" presName="parentLeftMargin" presStyleLbl="node1" presStyleIdx="0" presStyleCnt="4"/>
      <dgm:spPr/>
    </dgm:pt>
    <dgm:pt modelId="{37D862B7-CF1E-4D69-98F0-7C84D88C98E2}" type="pres">
      <dgm:prSet presAssocID="{499343B8-B6EC-4C89-B8B9-6B8975BF63E7}" presName="parentText" presStyleLbl="node1" presStyleIdx="1" presStyleCnt="4">
        <dgm:presLayoutVars>
          <dgm:chMax val="0"/>
          <dgm:bulletEnabled val="1"/>
        </dgm:presLayoutVars>
      </dgm:prSet>
      <dgm:spPr/>
    </dgm:pt>
    <dgm:pt modelId="{7FDA78E3-2B41-4913-BCC5-A1F35D1B2C2B}" type="pres">
      <dgm:prSet presAssocID="{499343B8-B6EC-4C89-B8B9-6B8975BF63E7}" presName="negativeSpace" presStyleCnt="0"/>
      <dgm:spPr/>
    </dgm:pt>
    <dgm:pt modelId="{B9F4028A-D83A-48F1-ADA0-889CAC4BCCF5}" type="pres">
      <dgm:prSet presAssocID="{499343B8-B6EC-4C89-B8B9-6B8975BF63E7}" presName="childText" presStyleLbl="conFgAcc1" presStyleIdx="1" presStyleCnt="4">
        <dgm:presLayoutVars>
          <dgm:bulletEnabled val="1"/>
        </dgm:presLayoutVars>
      </dgm:prSet>
      <dgm:spPr/>
    </dgm:pt>
    <dgm:pt modelId="{458D463F-FB7E-410D-8274-492C079CE9C0}" type="pres">
      <dgm:prSet presAssocID="{D3F92B8A-F9F8-4297-B24F-7DDBC8FD4078}" presName="spaceBetweenRectangles" presStyleCnt="0"/>
      <dgm:spPr/>
    </dgm:pt>
    <dgm:pt modelId="{7F55074A-6FE5-4BA1-848E-4CF8319264DC}" type="pres">
      <dgm:prSet presAssocID="{8AC49813-51AC-4825-8693-472ED39F04BF}" presName="parentLin" presStyleCnt="0"/>
      <dgm:spPr/>
    </dgm:pt>
    <dgm:pt modelId="{69184DEF-C1B7-4A63-A039-4CDEB603498B}" type="pres">
      <dgm:prSet presAssocID="{8AC49813-51AC-4825-8693-472ED39F04BF}" presName="parentLeftMargin" presStyleLbl="node1" presStyleIdx="1" presStyleCnt="4"/>
      <dgm:spPr/>
    </dgm:pt>
    <dgm:pt modelId="{06019F7C-5986-4A12-9C6C-4E6298E25E54}" type="pres">
      <dgm:prSet presAssocID="{8AC49813-51AC-4825-8693-472ED39F04BF}" presName="parentText" presStyleLbl="node1" presStyleIdx="2" presStyleCnt="4">
        <dgm:presLayoutVars>
          <dgm:chMax val="0"/>
          <dgm:bulletEnabled val="1"/>
        </dgm:presLayoutVars>
      </dgm:prSet>
      <dgm:spPr/>
    </dgm:pt>
    <dgm:pt modelId="{3B871AEE-31D7-4D3A-80B0-10FCA2B83DDE}" type="pres">
      <dgm:prSet presAssocID="{8AC49813-51AC-4825-8693-472ED39F04BF}" presName="negativeSpace" presStyleCnt="0"/>
      <dgm:spPr/>
    </dgm:pt>
    <dgm:pt modelId="{1B7E3BE9-E89E-46F0-B16E-0A08CDD7F8D6}" type="pres">
      <dgm:prSet presAssocID="{8AC49813-51AC-4825-8693-472ED39F04BF}" presName="childText" presStyleLbl="conFgAcc1" presStyleIdx="2" presStyleCnt="4">
        <dgm:presLayoutVars>
          <dgm:bulletEnabled val="1"/>
        </dgm:presLayoutVars>
      </dgm:prSet>
      <dgm:spPr/>
    </dgm:pt>
    <dgm:pt modelId="{F8B04681-98BC-4EFC-8C00-38F7A1983072}" type="pres">
      <dgm:prSet presAssocID="{8367626C-C4E6-4284-A33B-8B1D2ECAE21F}" presName="spaceBetweenRectangles" presStyleCnt="0"/>
      <dgm:spPr/>
    </dgm:pt>
    <dgm:pt modelId="{E5AE4A4D-B677-4561-99F2-9397C2FCAC9A}" type="pres">
      <dgm:prSet presAssocID="{43BD44E7-E564-4FE1-9072-F3E57E171BA9}" presName="parentLin" presStyleCnt="0"/>
      <dgm:spPr/>
    </dgm:pt>
    <dgm:pt modelId="{0B5393DB-442E-4108-9B5D-DF6793B898B0}" type="pres">
      <dgm:prSet presAssocID="{43BD44E7-E564-4FE1-9072-F3E57E171BA9}" presName="parentLeftMargin" presStyleLbl="node1" presStyleIdx="2" presStyleCnt="4"/>
      <dgm:spPr/>
    </dgm:pt>
    <dgm:pt modelId="{59E25835-1292-47B7-A8A5-D18999096EC6}" type="pres">
      <dgm:prSet presAssocID="{43BD44E7-E564-4FE1-9072-F3E57E171BA9}" presName="parentText" presStyleLbl="node1" presStyleIdx="3" presStyleCnt="4">
        <dgm:presLayoutVars>
          <dgm:chMax val="0"/>
          <dgm:bulletEnabled val="1"/>
        </dgm:presLayoutVars>
      </dgm:prSet>
      <dgm:spPr/>
    </dgm:pt>
    <dgm:pt modelId="{A5E5C755-C725-4F69-B972-0D1FF598F2F5}" type="pres">
      <dgm:prSet presAssocID="{43BD44E7-E564-4FE1-9072-F3E57E171BA9}" presName="negativeSpace" presStyleCnt="0"/>
      <dgm:spPr/>
    </dgm:pt>
    <dgm:pt modelId="{F57968E1-F81A-4815-A405-AF9F91CD2580}" type="pres">
      <dgm:prSet presAssocID="{43BD44E7-E564-4FE1-9072-F3E57E171BA9}" presName="childText" presStyleLbl="conFgAcc1" presStyleIdx="3" presStyleCnt="4">
        <dgm:presLayoutVars>
          <dgm:bulletEnabled val="1"/>
        </dgm:presLayoutVars>
      </dgm:prSet>
      <dgm:spPr/>
    </dgm:pt>
  </dgm:ptLst>
  <dgm:cxnLst>
    <dgm:cxn modelId="{65329E1C-0602-4A4E-B51E-02009801FC50}" type="presOf" srcId="{915293E7-8CB8-4B85-97D2-892CFCFDEB4F}" destId="{F57968E1-F81A-4815-A405-AF9F91CD2580}" srcOrd="0" destOrd="0" presId="urn:microsoft.com/office/officeart/2005/8/layout/list1"/>
    <dgm:cxn modelId="{16A1DD26-A109-48D2-9AA9-08E835060423}" type="presOf" srcId="{33532C76-D1F8-490C-BAA2-BD1A42046D09}" destId="{1B7E3BE9-E89E-46F0-B16E-0A08CDD7F8D6}" srcOrd="0" destOrd="0" presId="urn:microsoft.com/office/officeart/2005/8/layout/list1"/>
    <dgm:cxn modelId="{FC9BD132-7D30-4781-A873-F9CB0297D9C2}" type="presOf" srcId="{43BD44E7-E564-4FE1-9072-F3E57E171BA9}" destId="{0B5393DB-442E-4108-9B5D-DF6793B898B0}" srcOrd="0" destOrd="0" presId="urn:microsoft.com/office/officeart/2005/8/layout/list1"/>
    <dgm:cxn modelId="{C9FA2538-11B2-4557-B786-8EA71EF90D63}" srcId="{C342E818-941D-4056-9D49-05AADA6813B5}" destId="{499343B8-B6EC-4C89-B8B9-6B8975BF63E7}" srcOrd="1" destOrd="0" parTransId="{BDDC107E-E7FD-4683-A5CD-7591A8856D0E}" sibTransId="{D3F92B8A-F9F8-4297-B24F-7DDBC8FD4078}"/>
    <dgm:cxn modelId="{EA72ED3B-65B4-490F-A71C-A2B8886CAB09}" type="presOf" srcId="{499343B8-B6EC-4C89-B8B9-6B8975BF63E7}" destId="{37D862B7-CF1E-4D69-98F0-7C84D88C98E2}" srcOrd="1" destOrd="0" presId="urn:microsoft.com/office/officeart/2005/8/layout/list1"/>
    <dgm:cxn modelId="{31B59841-3EEE-458B-AF53-8FAC4DF2CA4B}" srcId="{8AC49813-51AC-4825-8693-472ED39F04BF}" destId="{33532C76-D1F8-490C-BAA2-BD1A42046D09}" srcOrd="0" destOrd="0" parTransId="{444E79B3-D7B6-4239-AF7F-BA62903E08E2}" sibTransId="{E4A19EE0-D9EC-41ED-A400-C8F5CF16BBAE}"/>
    <dgm:cxn modelId="{8B204F42-6E31-48DF-AD9C-799874555925}" type="presOf" srcId="{51F74CA7-10B3-4692-A70A-9226E432AA51}" destId="{475BFE3A-0540-4E81-BF4E-DAEAE390507F}" srcOrd="1" destOrd="0" presId="urn:microsoft.com/office/officeart/2005/8/layout/list1"/>
    <dgm:cxn modelId="{DA63EA7D-5248-4B9A-9E50-95877EDE2CAA}" type="presOf" srcId="{8AC49813-51AC-4825-8693-472ED39F04BF}" destId="{06019F7C-5986-4A12-9C6C-4E6298E25E54}" srcOrd="1" destOrd="0" presId="urn:microsoft.com/office/officeart/2005/8/layout/list1"/>
    <dgm:cxn modelId="{033AA088-76EB-4ADC-B2AA-B82A6D6EBD8A}" type="presOf" srcId="{51F74CA7-10B3-4692-A70A-9226E432AA51}" destId="{26CC5C2E-3DDB-4621-B7AD-C0794E105D58}" srcOrd="0" destOrd="0" presId="urn:microsoft.com/office/officeart/2005/8/layout/list1"/>
    <dgm:cxn modelId="{4796528B-9A1C-4CDB-8A20-81F547BC0A8E}" type="presOf" srcId="{FDE00560-3349-4350-AC6E-1A9220FDFB7F}" destId="{EC34EF24-059D-4D7F-B6B7-AD764E154897}" srcOrd="0" destOrd="0" presId="urn:microsoft.com/office/officeart/2005/8/layout/list1"/>
    <dgm:cxn modelId="{DBF84590-B1A2-44FF-AF34-9072A7D47CC2}" type="presOf" srcId="{8AC49813-51AC-4825-8693-472ED39F04BF}" destId="{69184DEF-C1B7-4A63-A039-4CDEB603498B}" srcOrd="0" destOrd="0" presId="urn:microsoft.com/office/officeart/2005/8/layout/list1"/>
    <dgm:cxn modelId="{EE62CE9C-C1E3-4BBA-912C-520CC79ACC90}" type="presOf" srcId="{43BD44E7-E564-4FE1-9072-F3E57E171BA9}" destId="{59E25835-1292-47B7-A8A5-D18999096EC6}" srcOrd="1" destOrd="0" presId="urn:microsoft.com/office/officeart/2005/8/layout/list1"/>
    <dgm:cxn modelId="{922F919D-3E19-4400-9252-2C98ED55FA2C}" srcId="{C342E818-941D-4056-9D49-05AADA6813B5}" destId="{8AC49813-51AC-4825-8693-472ED39F04BF}" srcOrd="2" destOrd="0" parTransId="{E177E143-6D16-4EEA-BADC-D7AD732815DB}" sibTransId="{8367626C-C4E6-4284-A33B-8B1D2ECAE21F}"/>
    <dgm:cxn modelId="{385BC3A2-1745-4DDE-819E-5878BF646B41}" type="presOf" srcId="{499343B8-B6EC-4C89-B8B9-6B8975BF63E7}" destId="{6026D25D-A799-48E9-8B22-4722B6DF61F1}" srcOrd="0" destOrd="0" presId="urn:microsoft.com/office/officeart/2005/8/layout/list1"/>
    <dgm:cxn modelId="{2BED39AF-48D5-4232-8FAD-AAE615CC8725}" type="presOf" srcId="{040C699E-8D33-4F9E-B049-5D68E108E124}" destId="{B9F4028A-D83A-48F1-ADA0-889CAC4BCCF5}" srcOrd="0" destOrd="0" presId="urn:microsoft.com/office/officeart/2005/8/layout/list1"/>
    <dgm:cxn modelId="{28DAC6B8-A6C7-443F-B1DC-4F40EC2A020D}" type="presOf" srcId="{C342E818-941D-4056-9D49-05AADA6813B5}" destId="{9FAAB617-7717-4BCC-B93D-776BE07115B6}" srcOrd="0" destOrd="0" presId="urn:microsoft.com/office/officeart/2005/8/layout/list1"/>
    <dgm:cxn modelId="{CBCCAEC2-15B8-4285-BC3C-474D407FA27F}" srcId="{43BD44E7-E564-4FE1-9072-F3E57E171BA9}" destId="{915293E7-8CB8-4B85-97D2-892CFCFDEB4F}" srcOrd="0" destOrd="0" parTransId="{F82D5AAF-E651-4FB0-8CC9-527D791F6436}" sibTransId="{78F91AEC-E703-400A-8CD8-CAED4B0F8517}"/>
    <dgm:cxn modelId="{E8892DCD-FD19-403E-853E-12FF17585600}" srcId="{499343B8-B6EC-4C89-B8B9-6B8975BF63E7}" destId="{040C699E-8D33-4F9E-B049-5D68E108E124}" srcOrd="0" destOrd="0" parTransId="{0F65DA21-1B38-41A4-A73E-B12A7BC0F464}" sibTransId="{327E16A9-E722-45D3-A44F-EBE1E85536EE}"/>
    <dgm:cxn modelId="{B0D5CCE8-069F-48E6-8AE5-D2D85B5C274C}" srcId="{C342E818-941D-4056-9D49-05AADA6813B5}" destId="{43BD44E7-E564-4FE1-9072-F3E57E171BA9}" srcOrd="3" destOrd="0" parTransId="{84073B77-8351-4CAB-81A9-1233B46F75A8}" sibTransId="{79FDF966-52DC-417A-BD52-7E4EEA5814F0}"/>
    <dgm:cxn modelId="{B82F4EFB-54E1-47A3-8BE3-92C9021216BB}" srcId="{C342E818-941D-4056-9D49-05AADA6813B5}" destId="{51F74CA7-10B3-4692-A70A-9226E432AA51}" srcOrd="0" destOrd="0" parTransId="{FD99CD5D-A237-4E24-AAE6-7791201C56F4}" sibTransId="{6396BE1F-F8E9-4903-A585-BEE0A5542061}"/>
    <dgm:cxn modelId="{E02CA9FB-AE6D-44CC-846A-48C561D2C7E9}" srcId="{51F74CA7-10B3-4692-A70A-9226E432AA51}" destId="{FDE00560-3349-4350-AC6E-1A9220FDFB7F}" srcOrd="0" destOrd="0" parTransId="{8C280C59-A13C-45A7-82D6-946457D5E515}" sibTransId="{90F34DB1-0765-4E15-9DC6-4F092CE09495}"/>
    <dgm:cxn modelId="{D58FAD4F-8212-4404-AC7E-C3A0DE0F0C63}" type="presParOf" srcId="{9FAAB617-7717-4BCC-B93D-776BE07115B6}" destId="{01175F9A-8AD0-45BF-8327-62B0566B4142}" srcOrd="0" destOrd="0" presId="urn:microsoft.com/office/officeart/2005/8/layout/list1"/>
    <dgm:cxn modelId="{941D330D-1AE6-479B-92A7-4C36F162A0D3}" type="presParOf" srcId="{01175F9A-8AD0-45BF-8327-62B0566B4142}" destId="{26CC5C2E-3DDB-4621-B7AD-C0794E105D58}" srcOrd="0" destOrd="0" presId="urn:microsoft.com/office/officeart/2005/8/layout/list1"/>
    <dgm:cxn modelId="{24D6031A-9369-40A8-B961-F12B75FE780E}" type="presParOf" srcId="{01175F9A-8AD0-45BF-8327-62B0566B4142}" destId="{475BFE3A-0540-4E81-BF4E-DAEAE390507F}" srcOrd="1" destOrd="0" presId="urn:microsoft.com/office/officeart/2005/8/layout/list1"/>
    <dgm:cxn modelId="{763217B7-038B-42BE-8B22-4FCB12B63B8C}" type="presParOf" srcId="{9FAAB617-7717-4BCC-B93D-776BE07115B6}" destId="{1BBF199D-50C7-49BA-8A13-C6523ADA7420}" srcOrd="1" destOrd="0" presId="urn:microsoft.com/office/officeart/2005/8/layout/list1"/>
    <dgm:cxn modelId="{778568DF-BDF3-43E9-8F12-7F13B00EBF99}" type="presParOf" srcId="{9FAAB617-7717-4BCC-B93D-776BE07115B6}" destId="{EC34EF24-059D-4D7F-B6B7-AD764E154897}" srcOrd="2" destOrd="0" presId="urn:microsoft.com/office/officeart/2005/8/layout/list1"/>
    <dgm:cxn modelId="{A2CB9879-1C21-4E9D-A680-A374CECBD44F}" type="presParOf" srcId="{9FAAB617-7717-4BCC-B93D-776BE07115B6}" destId="{BA30B38A-9261-4F4C-A100-27B5A0FCD511}" srcOrd="3" destOrd="0" presId="urn:microsoft.com/office/officeart/2005/8/layout/list1"/>
    <dgm:cxn modelId="{DB459B39-09C7-4049-A495-93F198972BB8}" type="presParOf" srcId="{9FAAB617-7717-4BCC-B93D-776BE07115B6}" destId="{6943E756-A48A-475D-A8F1-2480837D0E4B}" srcOrd="4" destOrd="0" presId="urn:microsoft.com/office/officeart/2005/8/layout/list1"/>
    <dgm:cxn modelId="{8A24DB84-4E2C-4273-938E-479BF7FAD0FF}" type="presParOf" srcId="{6943E756-A48A-475D-A8F1-2480837D0E4B}" destId="{6026D25D-A799-48E9-8B22-4722B6DF61F1}" srcOrd="0" destOrd="0" presId="urn:microsoft.com/office/officeart/2005/8/layout/list1"/>
    <dgm:cxn modelId="{2F634E9F-4920-4BEC-B393-ED889F897DCB}" type="presParOf" srcId="{6943E756-A48A-475D-A8F1-2480837D0E4B}" destId="{37D862B7-CF1E-4D69-98F0-7C84D88C98E2}" srcOrd="1" destOrd="0" presId="urn:microsoft.com/office/officeart/2005/8/layout/list1"/>
    <dgm:cxn modelId="{12574402-7D4F-4B19-BC75-78432F05E956}" type="presParOf" srcId="{9FAAB617-7717-4BCC-B93D-776BE07115B6}" destId="{7FDA78E3-2B41-4913-BCC5-A1F35D1B2C2B}" srcOrd="5" destOrd="0" presId="urn:microsoft.com/office/officeart/2005/8/layout/list1"/>
    <dgm:cxn modelId="{F5AD0618-925F-4F05-9392-6676DC2E05B8}" type="presParOf" srcId="{9FAAB617-7717-4BCC-B93D-776BE07115B6}" destId="{B9F4028A-D83A-48F1-ADA0-889CAC4BCCF5}" srcOrd="6" destOrd="0" presId="urn:microsoft.com/office/officeart/2005/8/layout/list1"/>
    <dgm:cxn modelId="{BFA890EF-701C-4441-92BB-8CBC14B44E5A}" type="presParOf" srcId="{9FAAB617-7717-4BCC-B93D-776BE07115B6}" destId="{458D463F-FB7E-410D-8274-492C079CE9C0}" srcOrd="7" destOrd="0" presId="urn:microsoft.com/office/officeart/2005/8/layout/list1"/>
    <dgm:cxn modelId="{AD0DA39A-1A9C-4850-AF88-AE00604541FA}" type="presParOf" srcId="{9FAAB617-7717-4BCC-B93D-776BE07115B6}" destId="{7F55074A-6FE5-4BA1-848E-4CF8319264DC}" srcOrd="8" destOrd="0" presId="urn:microsoft.com/office/officeart/2005/8/layout/list1"/>
    <dgm:cxn modelId="{36F556D3-1F6E-483A-8AD0-A57CE4C67471}" type="presParOf" srcId="{7F55074A-6FE5-4BA1-848E-4CF8319264DC}" destId="{69184DEF-C1B7-4A63-A039-4CDEB603498B}" srcOrd="0" destOrd="0" presId="urn:microsoft.com/office/officeart/2005/8/layout/list1"/>
    <dgm:cxn modelId="{8A571179-B058-4B3E-A323-64F431A65004}" type="presParOf" srcId="{7F55074A-6FE5-4BA1-848E-4CF8319264DC}" destId="{06019F7C-5986-4A12-9C6C-4E6298E25E54}" srcOrd="1" destOrd="0" presId="urn:microsoft.com/office/officeart/2005/8/layout/list1"/>
    <dgm:cxn modelId="{FAB2EF99-21F1-43F5-A3BB-1283D7277674}" type="presParOf" srcId="{9FAAB617-7717-4BCC-B93D-776BE07115B6}" destId="{3B871AEE-31D7-4D3A-80B0-10FCA2B83DDE}" srcOrd="9" destOrd="0" presId="urn:microsoft.com/office/officeart/2005/8/layout/list1"/>
    <dgm:cxn modelId="{142B31A6-0CE2-4144-AC6F-8667A50342D0}" type="presParOf" srcId="{9FAAB617-7717-4BCC-B93D-776BE07115B6}" destId="{1B7E3BE9-E89E-46F0-B16E-0A08CDD7F8D6}" srcOrd="10" destOrd="0" presId="urn:microsoft.com/office/officeart/2005/8/layout/list1"/>
    <dgm:cxn modelId="{B507C731-795C-498B-9B8F-B4B87839BCC5}" type="presParOf" srcId="{9FAAB617-7717-4BCC-B93D-776BE07115B6}" destId="{F8B04681-98BC-4EFC-8C00-38F7A1983072}" srcOrd="11" destOrd="0" presId="urn:microsoft.com/office/officeart/2005/8/layout/list1"/>
    <dgm:cxn modelId="{EAB7FDFC-67C1-418F-8731-A4F996846EDC}" type="presParOf" srcId="{9FAAB617-7717-4BCC-B93D-776BE07115B6}" destId="{E5AE4A4D-B677-4561-99F2-9397C2FCAC9A}" srcOrd="12" destOrd="0" presId="urn:microsoft.com/office/officeart/2005/8/layout/list1"/>
    <dgm:cxn modelId="{699B925E-723F-4E69-BD68-8DC3E422E15A}" type="presParOf" srcId="{E5AE4A4D-B677-4561-99F2-9397C2FCAC9A}" destId="{0B5393DB-442E-4108-9B5D-DF6793B898B0}" srcOrd="0" destOrd="0" presId="urn:microsoft.com/office/officeart/2005/8/layout/list1"/>
    <dgm:cxn modelId="{FC7B0AA1-3105-4DD0-A9B5-050BBC95EE99}" type="presParOf" srcId="{E5AE4A4D-B677-4561-99F2-9397C2FCAC9A}" destId="{59E25835-1292-47B7-A8A5-D18999096EC6}" srcOrd="1" destOrd="0" presId="urn:microsoft.com/office/officeart/2005/8/layout/list1"/>
    <dgm:cxn modelId="{7C22AEBC-09AD-44F5-BBB7-E53C4A0E05E8}" type="presParOf" srcId="{9FAAB617-7717-4BCC-B93D-776BE07115B6}" destId="{A5E5C755-C725-4F69-B972-0D1FF598F2F5}" srcOrd="13" destOrd="0" presId="urn:microsoft.com/office/officeart/2005/8/layout/list1"/>
    <dgm:cxn modelId="{27F2BD13-F9A8-48EB-868D-7EB0A8251646}" type="presParOf" srcId="{9FAAB617-7717-4BCC-B93D-776BE07115B6}" destId="{F57968E1-F81A-4815-A405-AF9F91CD258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42E818-941D-4056-9D49-05AADA6813B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51F74CA7-10B3-4692-A70A-9226E432AA51}">
      <dgm:prSet phldrT="[Text]"/>
      <dgm:spPr/>
      <dgm:t>
        <a:bodyPr/>
        <a:lstStyle/>
        <a:p>
          <a:r>
            <a:rPr lang="en-ZA" dirty="0"/>
            <a:t>Social dialogues successfully convened</a:t>
          </a:r>
        </a:p>
      </dgm:t>
    </dgm:pt>
    <dgm:pt modelId="{FD99CD5D-A237-4E24-AAE6-7791201C56F4}" type="parTrans" cxnId="{B82F4EFB-54E1-47A3-8BE3-92C9021216BB}">
      <dgm:prSet/>
      <dgm:spPr/>
      <dgm:t>
        <a:bodyPr/>
        <a:lstStyle/>
        <a:p>
          <a:endParaRPr lang="en-ZA"/>
        </a:p>
      </dgm:t>
    </dgm:pt>
    <dgm:pt modelId="{6396BE1F-F8E9-4903-A585-BEE0A5542061}" type="sibTrans" cxnId="{B82F4EFB-54E1-47A3-8BE3-92C9021216BB}">
      <dgm:prSet/>
      <dgm:spPr/>
      <dgm:t>
        <a:bodyPr/>
        <a:lstStyle/>
        <a:p>
          <a:endParaRPr lang="en-ZA"/>
        </a:p>
      </dgm:t>
    </dgm:pt>
    <dgm:pt modelId="{FDE00560-3349-4350-AC6E-1A9220FDFB7F}">
      <dgm:prSet phldrT="[Text]"/>
      <dgm:spPr/>
      <dgm:t>
        <a:bodyPr/>
        <a:lstStyle/>
        <a:p>
          <a:r>
            <a:rPr lang="en-ZA" dirty="0"/>
            <a:t>Over 75% positive feedback through an annual digital survey of social partners (can look at issues such as document preparation, meeting notices, quality of reports)</a:t>
          </a:r>
        </a:p>
      </dgm:t>
    </dgm:pt>
    <dgm:pt modelId="{8C280C59-A13C-45A7-82D6-946457D5E515}" type="parTrans" cxnId="{E02CA9FB-AE6D-44CC-846A-48C561D2C7E9}">
      <dgm:prSet/>
      <dgm:spPr/>
      <dgm:t>
        <a:bodyPr/>
        <a:lstStyle/>
        <a:p>
          <a:endParaRPr lang="en-ZA"/>
        </a:p>
      </dgm:t>
    </dgm:pt>
    <dgm:pt modelId="{90F34DB1-0765-4E15-9DC6-4F092CE09495}" type="sibTrans" cxnId="{E02CA9FB-AE6D-44CC-846A-48C561D2C7E9}">
      <dgm:prSet/>
      <dgm:spPr/>
      <dgm:t>
        <a:bodyPr/>
        <a:lstStyle/>
        <a:p>
          <a:endParaRPr lang="en-ZA"/>
        </a:p>
      </dgm:t>
    </dgm:pt>
    <dgm:pt modelId="{499343B8-B6EC-4C89-B8B9-6B8975BF63E7}">
      <dgm:prSet phldrT="[Text]"/>
      <dgm:spPr/>
      <dgm:t>
        <a:bodyPr/>
        <a:lstStyle/>
        <a:p>
          <a:r>
            <a:rPr lang="en-ZA" dirty="0"/>
            <a:t>Agreements  are successfully reached</a:t>
          </a:r>
        </a:p>
      </dgm:t>
    </dgm:pt>
    <dgm:pt modelId="{BDDC107E-E7FD-4683-A5CD-7591A8856D0E}" type="parTrans" cxnId="{C9FA2538-11B2-4557-B786-8EA71EF90D63}">
      <dgm:prSet/>
      <dgm:spPr/>
      <dgm:t>
        <a:bodyPr/>
        <a:lstStyle/>
        <a:p>
          <a:endParaRPr lang="en-ZA"/>
        </a:p>
      </dgm:t>
    </dgm:pt>
    <dgm:pt modelId="{D3F92B8A-F9F8-4297-B24F-7DDBC8FD4078}" type="sibTrans" cxnId="{C9FA2538-11B2-4557-B786-8EA71EF90D63}">
      <dgm:prSet/>
      <dgm:spPr/>
      <dgm:t>
        <a:bodyPr/>
        <a:lstStyle/>
        <a:p>
          <a:endParaRPr lang="en-ZA"/>
        </a:p>
      </dgm:t>
    </dgm:pt>
    <dgm:pt modelId="{040C699E-8D33-4F9E-B049-5D68E108E124}">
      <dgm:prSet phldrT="[Text]"/>
      <dgm:spPr/>
      <dgm:t>
        <a:bodyPr/>
        <a:lstStyle/>
        <a:p>
          <a:r>
            <a:rPr lang="en-ZA" dirty="0"/>
            <a:t>Over 75% positive feedback through an annual digital survey of social partners  (will look at issues such as quality of inputs provided as well as meeting processes for social compacts)</a:t>
          </a:r>
        </a:p>
      </dgm:t>
    </dgm:pt>
    <dgm:pt modelId="{0F65DA21-1B38-41A4-A73E-B12A7BC0F464}" type="parTrans" cxnId="{E8892DCD-FD19-403E-853E-12FF17585600}">
      <dgm:prSet/>
      <dgm:spPr/>
      <dgm:t>
        <a:bodyPr/>
        <a:lstStyle/>
        <a:p>
          <a:endParaRPr lang="en-ZA"/>
        </a:p>
      </dgm:t>
    </dgm:pt>
    <dgm:pt modelId="{327E16A9-E722-45D3-A44F-EBE1E85536EE}" type="sibTrans" cxnId="{E8892DCD-FD19-403E-853E-12FF17585600}">
      <dgm:prSet/>
      <dgm:spPr/>
      <dgm:t>
        <a:bodyPr/>
        <a:lstStyle/>
        <a:p>
          <a:endParaRPr lang="en-ZA"/>
        </a:p>
      </dgm:t>
    </dgm:pt>
    <dgm:pt modelId="{8AC49813-51AC-4825-8693-472ED39F04BF}">
      <dgm:prSet phldrT="[Text]"/>
      <dgm:spPr/>
      <dgm:t>
        <a:bodyPr/>
        <a:lstStyle/>
        <a:p>
          <a:r>
            <a:rPr lang="en-ZA" dirty="0"/>
            <a:t>Processes</a:t>
          </a:r>
          <a:r>
            <a:rPr lang="en-ZA" baseline="0" dirty="0"/>
            <a:t> successfully concluded and co-ordinated </a:t>
          </a:r>
          <a:endParaRPr lang="en-ZA" dirty="0"/>
        </a:p>
      </dgm:t>
    </dgm:pt>
    <dgm:pt modelId="{E177E143-6D16-4EEA-BADC-D7AD732815DB}" type="parTrans" cxnId="{922F919D-3E19-4400-9252-2C98ED55FA2C}">
      <dgm:prSet/>
      <dgm:spPr/>
      <dgm:t>
        <a:bodyPr/>
        <a:lstStyle/>
        <a:p>
          <a:endParaRPr lang="en-ZA"/>
        </a:p>
      </dgm:t>
    </dgm:pt>
    <dgm:pt modelId="{8367626C-C4E6-4284-A33B-8B1D2ECAE21F}" type="sibTrans" cxnId="{922F919D-3E19-4400-9252-2C98ED55FA2C}">
      <dgm:prSet/>
      <dgm:spPr/>
      <dgm:t>
        <a:bodyPr/>
        <a:lstStyle/>
        <a:p>
          <a:endParaRPr lang="en-ZA"/>
        </a:p>
      </dgm:t>
    </dgm:pt>
    <dgm:pt modelId="{33532C76-D1F8-490C-BAA2-BD1A42046D09}">
      <dgm:prSet phldrT="[Text]"/>
      <dgm:spPr/>
      <dgm:t>
        <a:bodyPr/>
        <a:lstStyle/>
        <a:p>
          <a:r>
            <a:rPr lang="en-ZA" dirty="0"/>
            <a:t>Over 75% positive feedback through an annual digital survey of social partners (will look at quality of reports submitted to Parliament,  Section 77 protocols adhered to etc. </a:t>
          </a:r>
        </a:p>
      </dgm:t>
    </dgm:pt>
    <dgm:pt modelId="{444E79B3-D7B6-4239-AF7F-BA62903E08E2}" type="parTrans" cxnId="{31B59841-3EEE-458B-AF53-8FAC4DF2CA4B}">
      <dgm:prSet/>
      <dgm:spPr/>
      <dgm:t>
        <a:bodyPr/>
        <a:lstStyle/>
        <a:p>
          <a:endParaRPr lang="en-ZA"/>
        </a:p>
      </dgm:t>
    </dgm:pt>
    <dgm:pt modelId="{E4A19EE0-D9EC-41ED-A400-C8F5CF16BBAE}" type="sibTrans" cxnId="{31B59841-3EEE-458B-AF53-8FAC4DF2CA4B}">
      <dgm:prSet/>
      <dgm:spPr/>
      <dgm:t>
        <a:bodyPr/>
        <a:lstStyle/>
        <a:p>
          <a:endParaRPr lang="en-ZA"/>
        </a:p>
      </dgm:t>
    </dgm:pt>
    <dgm:pt modelId="{50401389-34D3-4F17-993C-C3CE9811A37C}">
      <dgm:prSet phldrT="[Text]"/>
      <dgm:spPr/>
      <dgm:t>
        <a:bodyPr/>
        <a:lstStyle/>
        <a:p>
          <a:r>
            <a:rPr lang="en-ZA" dirty="0"/>
            <a:t>100% of processes completed within agreed timeframes</a:t>
          </a:r>
        </a:p>
      </dgm:t>
    </dgm:pt>
    <dgm:pt modelId="{1E85E043-91AF-465D-ABE9-0F4156A34A55}" type="parTrans" cxnId="{94959E18-0D04-4C05-A6AE-F3A29B988A0C}">
      <dgm:prSet/>
      <dgm:spPr/>
      <dgm:t>
        <a:bodyPr/>
        <a:lstStyle/>
        <a:p>
          <a:endParaRPr lang="en-ZA"/>
        </a:p>
      </dgm:t>
    </dgm:pt>
    <dgm:pt modelId="{724FC17A-B726-4BD4-9C84-E693ADC3642C}" type="sibTrans" cxnId="{94959E18-0D04-4C05-A6AE-F3A29B988A0C}">
      <dgm:prSet/>
      <dgm:spPr/>
      <dgm:t>
        <a:bodyPr/>
        <a:lstStyle/>
        <a:p>
          <a:endParaRPr lang="en-ZA"/>
        </a:p>
      </dgm:t>
    </dgm:pt>
    <dgm:pt modelId="{9FAAB617-7717-4BCC-B93D-776BE07115B6}" type="pres">
      <dgm:prSet presAssocID="{C342E818-941D-4056-9D49-05AADA6813B5}" presName="linear" presStyleCnt="0">
        <dgm:presLayoutVars>
          <dgm:dir/>
          <dgm:animLvl val="lvl"/>
          <dgm:resizeHandles val="exact"/>
        </dgm:presLayoutVars>
      </dgm:prSet>
      <dgm:spPr/>
    </dgm:pt>
    <dgm:pt modelId="{01175F9A-8AD0-45BF-8327-62B0566B4142}" type="pres">
      <dgm:prSet presAssocID="{51F74CA7-10B3-4692-A70A-9226E432AA51}" presName="parentLin" presStyleCnt="0"/>
      <dgm:spPr/>
    </dgm:pt>
    <dgm:pt modelId="{26CC5C2E-3DDB-4621-B7AD-C0794E105D58}" type="pres">
      <dgm:prSet presAssocID="{51F74CA7-10B3-4692-A70A-9226E432AA51}" presName="parentLeftMargin" presStyleLbl="node1" presStyleIdx="0" presStyleCnt="3"/>
      <dgm:spPr/>
    </dgm:pt>
    <dgm:pt modelId="{475BFE3A-0540-4E81-BF4E-DAEAE390507F}" type="pres">
      <dgm:prSet presAssocID="{51F74CA7-10B3-4692-A70A-9226E432AA51}" presName="parentText" presStyleLbl="node1" presStyleIdx="0" presStyleCnt="3">
        <dgm:presLayoutVars>
          <dgm:chMax val="0"/>
          <dgm:bulletEnabled val="1"/>
        </dgm:presLayoutVars>
      </dgm:prSet>
      <dgm:spPr/>
    </dgm:pt>
    <dgm:pt modelId="{1BBF199D-50C7-49BA-8A13-C6523ADA7420}" type="pres">
      <dgm:prSet presAssocID="{51F74CA7-10B3-4692-A70A-9226E432AA51}" presName="negativeSpace" presStyleCnt="0"/>
      <dgm:spPr/>
    </dgm:pt>
    <dgm:pt modelId="{EC34EF24-059D-4D7F-B6B7-AD764E154897}" type="pres">
      <dgm:prSet presAssocID="{51F74CA7-10B3-4692-A70A-9226E432AA51}" presName="childText" presStyleLbl="conFgAcc1" presStyleIdx="0" presStyleCnt="3">
        <dgm:presLayoutVars>
          <dgm:bulletEnabled val="1"/>
        </dgm:presLayoutVars>
      </dgm:prSet>
      <dgm:spPr/>
    </dgm:pt>
    <dgm:pt modelId="{BA30B38A-9261-4F4C-A100-27B5A0FCD511}" type="pres">
      <dgm:prSet presAssocID="{6396BE1F-F8E9-4903-A585-BEE0A5542061}" presName="spaceBetweenRectangles" presStyleCnt="0"/>
      <dgm:spPr/>
    </dgm:pt>
    <dgm:pt modelId="{6943E756-A48A-475D-A8F1-2480837D0E4B}" type="pres">
      <dgm:prSet presAssocID="{499343B8-B6EC-4C89-B8B9-6B8975BF63E7}" presName="parentLin" presStyleCnt="0"/>
      <dgm:spPr/>
    </dgm:pt>
    <dgm:pt modelId="{6026D25D-A799-48E9-8B22-4722B6DF61F1}" type="pres">
      <dgm:prSet presAssocID="{499343B8-B6EC-4C89-B8B9-6B8975BF63E7}" presName="parentLeftMargin" presStyleLbl="node1" presStyleIdx="0" presStyleCnt="3"/>
      <dgm:spPr/>
    </dgm:pt>
    <dgm:pt modelId="{37D862B7-CF1E-4D69-98F0-7C84D88C98E2}" type="pres">
      <dgm:prSet presAssocID="{499343B8-B6EC-4C89-B8B9-6B8975BF63E7}" presName="parentText" presStyleLbl="node1" presStyleIdx="1" presStyleCnt="3">
        <dgm:presLayoutVars>
          <dgm:chMax val="0"/>
          <dgm:bulletEnabled val="1"/>
        </dgm:presLayoutVars>
      </dgm:prSet>
      <dgm:spPr/>
    </dgm:pt>
    <dgm:pt modelId="{7FDA78E3-2B41-4913-BCC5-A1F35D1B2C2B}" type="pres">
      <dgm:prSet presAssocID="{499343B8-B6EC-4C89-B8B9-6B8975BF63E7}" presName="negativeSpace" presStyleCnt="0"/>
      <dgm:spPr/>
    </dgm:pt>
    <dgm:pt modelId="{B9F4028A-D83A-48F1-ADA0-889CAC4BCCF5}" type="pres">
      <dgm:prSet presAssocID="{499343B8-B6EC-4C89-B8B9-6B8975BF63E7}" presName="childText" presStyleLbl="conFgAcc1" presStyleIdx="1" presStyleCnt="3">
        <dgm:presLayoutVars>
          <dgm:bulletEnabled val="1"/>
        </dgm:presLayoutVars>
      </dgm:prSet>
      <dgm:spPr/>
    </dgm:pt>
    <dgm:pt modelId="{458D463F-FB7E-410D-8274-492C079CE9C0}" type="pres">
      <dgm:prSet presAssocID="{D3F92B8A-F9F8-4297-B24F-7DDBC8FD4078}" presName="spaceBetweenRectangles" presStyleCnt="0"/>
      <dgm:spPr/>
    </dgm:pt>
    <dgm:pt modelId="{7F55074A-6FE5-4BA1-848E-4CF8319264DC}" type="pres">
      <dgm:prSet presAssocID="{8AC49813-51AC-4825-8693-472ED39F04BF}" presName="parentLin" presStyleCnt="0"/>
      <dgm:spPr/>
    </dgm:pt>
    <dgm:pt modelId="{69184DEF-C1B7-4A63-A039-4CDEB603498B}" type="pres">
      <dgm:prSet presAssocID="{8AC49813-51AC-4825-8693-472ED39F04BF}" presName="parentLeftMargin" presStyleLbl="node1" presStyleIdx="1" presStyleCnt="3"/>
      <dgm:spPr/>
    </dgm:pt>
    <dgm:pt modelId="{06019F7C-5986-4A12-9C6C-4E6298E25E54}" type="pres">
      <dgm:prSet presAssocID="{8AC49813-51AC-4825-8693-472ED39F04BF}" presName="parentText" presStyleLbl="node1" presStyleIdx="2" presStyleCnt="3">
        <dgm:presLayoutVars>
          <dgm:chMax val="0"/>
          <dgm:bulletEnabled val="1"/>
        </dgm:presLayoutVars>
      </dgm:prSet>
      <dgm:spPr/>
    </dgm:pt>
    <dgm:pt modelId="{3B871AEE-31D7-4D3A-80B0-10FCA2B83DDE}" type="pres">
      <dgm:prSet presAssocID="{8AC49813-51AC-4825-8693-472ED39F04BF}" presName="negativeSpace" presStyleCnt="0"/>
      <dgm:spPr/>
    </dgm:pt>
    <dgm:pt modelId="{1B7E3BE9-E89E-46F0-B16E-0A08CDD7F8D6}" type="pres">
      <dgm:prSet presAssocID="{8AC49813-51AC-4825-8693-472ED39F04BF}" presName="childText" presStyleLbl="conFgAcc1" presStyleIdx="2" presStyleCnt="3">
        <dgm:presLayoutVars>
          <dgm:bulletEnabled val="1"/>
        </dgm:presLayoutVars>
      </dgm:prSet>
      <dgm:spPr/>
    </dgm:pt>
  </dgm:ptLst>
  <dgm:cxnLst>
    <dgm:cxn modelId="{94959E18-0D04-4C05-A6AE-F3A29B988A0C}" srcId="{8AC49813-51AC-4825-8693-472ED39F04BF}" destId="{50401389-34D3-4F17-993C-C3CE9811A37C}" srcOrd="1" destOrd="0" parTransId="{1E85E043-91AF-465D-ABE9-0F4156A34A55}" sibTransId="{724FC17A-B726-4BD4-9C84-E693ADC3642C}"/>
    <dgm:cxn modelId="{16A1DD26-A109-48D2-9AA9-08E835060423}" type="presOf" srcId="{33532C76-D1F8-490C-BAA2-BD1A42046D09}" destId="{1B7E3BE9-E89E-46F0-B16E-0A08CDD7F8D6}" srcOrd="0" destOrd="0" presId="urn:microsoft.com/office/officeart/2005/8/layout/list1"/>
    <dgm:cxn modelId="{C9FA2538-11B2-4557-B786-8EA71EF90D63}" srcId="{C342E818-941D-4056-9D49-05AADA6813B5}" destId="{499343B8-B6EC-4C89-B8B9-6B8975BF63E7}" srcOrd="1" destOrd="0" parTransId="{BDDC107E-E7FD-4683-A5CD-7591A8856D0E}" sibTransId="{D3F92B8A-F9F8-4297-B24F-7DDBC8FD4078}"/>
    <dgm:cxn modelId="{EA72ED3B-65B4-490F-A71C-A2B8886CAB09}" type="presOf" srcId="{499343B8-B6EC-4C89-B8B9-6B8975BF63E7}" destId="{37D862B7-CF1E-4D69-98F0-7C84D88C98E2}" srcOrd="1" destOrd="0" presId="urn:microsoft.com/office/officeart/2005/8/layout/list1"/>
    <dgm:cxn modelId="{6297CF3D-AFC4-4D30-824A-AE1487292143}" type="presOf" srcId="{50401389-34D3-4F17-993C-C3CE9811A37C}" destId="{1B7E3BE9-E89E-46F0-B16E-0A08CDD7F8D6}" srcOrd="0" destOrd="1" presId="urn:microsoft.com/office/officeart/2005/8/layout/list1"/>
    <dgm:cxn modelId="{31B59841-3EEE-458B-AF53-8FAC4DF2CA4B}" srcId="{8AC49813-51AC-4825-8693-472ED39F04BF}" destId="{33532C76-D1F8-490C-BAA2-BD1A42046D09}" srcOrd="0" destOrd="0" parTransId="{444E79B3-D7B6-4239-AF7F-BA62903E08E2}" sibTransId="{E4A19EE0-D9EC-41ED-A400-C8F5CF16BBAE}"/>
    <dgm:cxn modelId="{8B204F42-6E31-48DF-AD9C-799874555925}" type="presOf" srcId="{51F74CA7-10B3-4692-A70A-9226E432AA51}" destId="{475BFE3A-0540-4E81-BF4E-DAEAE390507F}" srcOrd="1" destOrd="0" presId="urn:microsoft.com/office/officeart/2005/8/layout/list1"/>
    <dgm:cxn modelId="{DA63EA7D-5248-4B9A-9E50-95877EDE2CAA}" type="presOf" srcId="{8AC49813-51AC-4825-8693-472ED39F04BF}" destId="{06019F7C-5986-4A12-9C6C-4E6298E25E54}" srcOrd="1" destOrd="0" presId="urn:microsoft.com/office/officeart/2005/8/layout/list1"/>
    <dgm:cxn modelId="{033AA088-76EB-4ADC-B2AA-B82A6D6EBD8A}" type="presOf" srcId="{51F74CA7-10B3-4692-A70A-9226E432AA51}" destId="{26CC5C2E-3DDB-4621-B7AD-C0794E105D58}" srcOrd="0" destOrd="0" presId="urn:microsoft.com/office/officeart/2005/8/layout/list1"/>
    <dgm:cxn modelId="{4796528B-9A1C-4CDB-8A20-81F547BC0A8E}" type="presOf" srcId="{FDE00560-3349-4350-AC6E-1A9220FDFB7F}" destId="{EC34EF24-059D-4D7F-B6B7-AD764E154897}" srcOrd="0" destOrd="0" presId="urn:microsoft.com/office/officeart/2005/8/layout/list1"/>
    <dgm:cxn modelId="{DBF84590-B1A2-44FF-AF34-9072A7D47CC2}" type="presOf" srcId="{8AC49813-51AC-4825-8693-472ED39F04BF}" destId="{69184DEF-C1B7-4A63-A039-4CDEB603498B}" srcOrd="0" destOrd="0" presId="urn:microsoft.com/office/officeart/2005/8/layout/list1"/>
    <dgm:cxn modelId="{922F919D-3E19-4400-9252-2C98ED55FA2C}" srcId="{C342E818-941D-4056-9D49-05AADA6813B5}" destId="{8AC49813-51AC-4825-8693-472ED39F04BF}" srcOrd="2" destOrd="0" parTransId="{E177E143-6D16-4EEA-BADC-D7AD732815DB}" sibTransId="{8367626C-C4E6-4284-A33B-8B1D2ECAE21F}"/>
    <dgm:cxn modelId="{385BC3A2-1745-4DDE-819E-5878BF646B41}" type="presOf" srcId="{499343B8-B6EC-4C89-B8B9-6B8975BF63E7}" destId="{6026D25D-A799-48E9-8B22-4722B6DF61F1}" srcOrd="0" destOrd="0" presId="urn:microsoft.com/office/officeart/2005/8/layout/list1"/>
    <dgm:cxn modelId="{2BED39AF-48D5-4232-8FAD-AAE615CC8725}" type="presOf" srcId="{040C699E-8D33-4F9E-B049-5D68E108E124}" destId="{B9F4028A-D83A-48F1-ADA0-889CAC4BCCF5}" srcOrd="0" destOrd="0" presId="urn:microsoft.com/office/officeart/2005/8/layout/list1"/>
    <dgm:cxn modelId="{28DAC6B8-A6C7-443F-B1DC-4F40EC2A020D}" type="presOf" srcId="{C342E818-941D-4056-9D49-05AADA6813B5}" destId="{9FAAB617-7717-4BCC-B93D-776BE07115B6}" srcOrd="0" destOrd="0" presId="urn:microsoft.com/office/officeart/2005/8/layout/list1"/>
    <dgm:cxn modelId="{E8892DCD-FD19-403E-853E-12FF17585600}" srcId="{499343B8-B6EC-4C89-B8B9-6B8975BF63E7}" destId="{040C699E-8D33-4F9E-B049-5D68E108E124}" srcOrd="0" destOrd="0" parTransId="{0F65DA21-1B38-41A4-A73E-B12A7BC0F464}" sibTransId="{327E16A9-E722-45D3-A44F-EBE1E85536EE}"/>
    <dgm:cxn modelId="{B82F4EFB-54E1-47A3-8BE3-92C9021216BB}" srcId="{C342E818-941D-4056-9D49-05AADA6813B5}" destId="{51F74CA7-10B3-4692-A70A-9226E432AA51}" srcOrd="0" destOrd="0" parTransId="{FD99CD5D-A237-4E24-AAE6-7791201C56F4}" sibTransId="{6396BE1F-F8E9-4903-A585-BEE0A5542061}"/>
    <dgm:cxn modelId="{E02CA9FB-AE6D-44CC-846A-48C561D2C7E9}" srcId="{51F74CA7-10B3-4692-A70A-9226E432AA51}" destId="{FDE00560-3349-4350-AC6E-1A9220FDFB7F}" srcOrd="0" destOrd="0" parTransId="{8C280C59-A13C-45A7-82D6-946457D5E515}" sibTransId="{90F34DB1-0765-4E15-9DC6-4F092CE09495}"/>
    <dgm:cxn modelId="{D58FAD4F-8212-4404-AC7E-C3A0DE0F0C63}" type="presParOf" srcId="{9FAAB617-7717-4BCC-B93D-776BE07115B6}" destId="{01175F9A-8AD0-45BF-8327-62B0566B4142}" srcOrd="0" destOrd="0" presId="urn:microsoft.com/office/officeart/2005/8/layout/list1"/>
    <dgm:cxn modelId="{941D330D-1AE6-479B-92A7-4C36F162A0D3}" type="presParOf" srcId="{01175F9A-8AD0-45BF-8327-62B0566B4142}" destId="{26CC5C2E-3DDB-4621-B7AD-C0794E105D58}" srcOrd="0" destOrd="0" presId="urn:microsoft.com/office/officeart/2005/8/layout/list1"/>
    <dgm:cxn modelId="{24D6031A-9369-40A8-B961-F12B75FE780E}" type="presParOf" srcId="{01175F9A-8AD0-45BF-8327-62B0566B4142}" destId="{475BFE3A-0540-4E81-BF4E-DAEAE390507F}" srcOrd="1" destOrd="0" presId="urn:microsoft.com/office/officeart/2005/8/layout/list1"/>
    <dgm:cxn modelId="{763217B7-038B-42BE-8B22-4FCB12B63B8C}" type="presParOf" srcId="{9FAAB617-7717-4BCC-B93D-776BE07115B6}" destId="{1BBF199D-50C7-49BA-8A13-C6523ADA7420}" srcOrd="1" destOrd="0" presId="urn:microsoft.com/office/officeart/2005/8/layout/list1"/>
    <dgm:cxn modelId="{778568DF-BDF3-43E9-8F12-7F13B00EBF99}" type="presParOf" srcId="{9FAAB617-7717-4BCC-B93D-776BE07115B6}" destId="{EC34EF24-059D-4D7F-B6B7-AD764E154897}" srcOrd="2" destOrd="0" presId="urn:microsoft.com/office/officeart/2005/8/layout/list1"/>
    <dgm:cxn modelId="{A2CB9879-1C21-4E9D-A680-A374CECBD44F}" type="presParOf" srcId="{9FAAB617-7717-4BCC-B93D-776BE07115B6}" destId="{BA30B38A-9261-4F4C-A100-27B5A0FCD511}" srcOrd="3" destOrd="0" presId="urn:microsoft.com/office/officeart/2005/8/layout/list1"/>
    <dgm:cxn modelId="{DB459B39-09C7-4049-A495-93F198972BB8}" type="presParOf" srcId="{9FAAB617-7717-4BCC-B93D-776BE07115B6}" destId="{6943E756-A48A-475D-A8F1-2480837D0E4B}" srcOrd="4" destOrd="0" presId="urn:microsoft.com/office/officeart/2005/8/layout/list1"/>
    <dgm:cxn modelId="{8A24DB84-4E2C-4273-938E-479BF7FAD0FF}" type="presParOf" srcId="{6943E756-A48A-475D-A8F1-2480837D0E4B}" destId="{6026D25D-A799-48E9-8B22-4722B6DF61F1}" srcOrd="0" destOrd="0" presId="urn:microsoft.com/office/officeart/2005/8/layout/list1"/>
    <dgm:cxn modelId="{2F634E9F-4920-4BEC-B393-ED889F897DCB}" type="presParOf" srcId="{6943E756-A48A-475D-A8F1-2480837D0E4B}" destId="{37D862B7-CF1E-4D69-98F0-7C84D88C98E2}" srcOrd="1" destOrd="0" presId="urn:microsoft.com/office/officeart/2005/8/layout/list1"/>
    <dgm:cxn modelId="{12574402-7D4F-4B19-BC75-78432F05E956}" type="presParOf" srcId="{9FAAB617-7717-4BCC-B93D-776BE07115B6}" destId="{7FDA78E3-2B41-4913-BCC5-A1F35D1B2C2B}" srcOrd="5" destOrd="0" presId="urn:microsoft.com/office/officeart/2005/8/layout/list1"/>
    <dgm:cxn modelId="{F5AD0618-925F-4F05-9392-6676DC2E05B8}" type="presParOf" srcId="{9FAAB617-7717-4BCC-B93D-776BE07115B6}" destId="{B9F4028A-D83A-48F1-ADA0-889CAC4BCCF5}" srcOrd="6" destOrd="0" presId="urn:microsoft.com/office/officeart/2005/8/layout/list1"/>
    <dgm:cxn modelId="{BFA890EF-701C-4441-92BB-8CBC14B44E5A}" type="presParOf" srcId="{9FAAB617-7717-4BCC-B93D-776BE07115B6}" destId="{458D463F-FB7E-410D-8274-492C079CE9C0}" srcOrd="7" destOrd="0" presId="urn:microsoft.com/office/officeart/2005/8/layout/list1"/>
    <dgm:cxn modelId="{AD0DA39A-1A9C-4850-AF88-AE00604541FA}" type="presParOf" srcId="{9FAAB617-7717-4BCC-B93D-776BE07115B6}" destId="{7F55074A-6FE5-4BA1-848E-4CF8319264DC}" srcOrd="8" destOrd="0" presId="urn:microsoft.com/office/officeart/2005/8/layout/list1"/>
    <dgm:cxn modelId="{36F556D3-1F6E-483A-8AD0-A57CE4C67471}" type="presParOf" srcId="{7F55074A-6FE5-4BA1-848E-4CF8319264DC}" destId="{69184DEF-C1B7-4A63-A039-4CDEB603498B}" srcOrd="0" destOrd="0" presId="urn:microsoft.com/office/officeart/2005/8/layout/list1"/>
    <dgm:cxn modelId="{8A571179-B058-4B3E-A323-64F431A65004}" type="presParOf" srcId="{7F55074A-6FE5-4BA1-848E-4CF8319264DC}" destId="{06019F7C-5986-4A12-9C6C-4E6298E25E54}" srcOrd="1" destOrd="0" presId="urn:microsoft.com/office/officeart/2005/8/layout/list1"/>
    <dgm:cxn modelId="{FAB2EF99-21F1-43F5-A3BB-1283D7277674}" type="presParOf" srcId="{9FAAB617-7717-4BCC-B93D-776BE07115B6}" destId="{3B871AEE-31D7-4D3A-80B0-10FCA2B83DDE}" srcOrd="9" destOrd="0" presId="urn:microsoft.com/office/officeart/2005/8/layout/list1"/>
    <dgm:cxn modelId="{142B31A6-0CE2-4144-AC6F-8667A50342D0}" type="presParOf" srcId="{9FAAB617-7717-4BCC-B93D-776BE07115B6}" destId="{1B7E3BE9-E89E-46F0-B16E-0A08CDD7F8D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42E818-941D-4056-9D49-05AADA6813B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51F74CA7-10B3-4692-A70A-9226E432AA51}">
      <dgm:prSet phldrT="[Text]"/>
      <dgm:spPr/>
      <dgm:t>
        <a:bodyPr/>
        <a:lstStyle/>
        <a:p>
          <a:r>
            <a:rPr lang="en-ZA" dirty="0"/>
            <a:t>Constituencies</a:t>
          </a:r>
          <a:r>
            <a:rPr lang="en-ZA" baseline="0" dirty="0"/>
            <a:t> have tools of trade to engage effectively at Nedlac</a:t>
          </a:r>
          <a:endParaRPr lang="en-ZA" dirty="0"/>
        </a:p>
      </dgm:t>
    </dgm:pt>
    <dgm:pt modelId="{FD99CD5D-A237-4E24-AAE6-7791201C56F4}" type="parTrans" cxnId="{B82F4EFB-54E1-47A3-8BE3-92C9021216BB}">
      <dgm:prSet/>
      <dgm:spPr/>
      <dgm:t>
        <a:bodyPr/>
        <a:lstStyle/>
        <a:p>
          <a:endParaRPr lang="en-ZA"/>
        </a:p>
      </dgm:t>
    </dgm:pt>
    <dgm:pt modelId="{6396BE1F-F8E9-4903-A585-BEE0A5542061}" type="sibTrans" cxnId="{B82F4EFB-54E1-47A3-8BE3-92C9021216BB}">
      <dgm:prSet/>
      <dgm:spPr/>
      <dgm:t>
        <a:bodyPr/>
        <a:lstStyle/>
        <a:p>
          <a:endParaRPr lang="en-ZA"/>
        </a:p>
      </dgm:t>
    </dgm:pt>
    <dgm:pt modelId="{FDE00560-3349-4350-AC6E-1A9220FDFB7F}">
      <dgm:prSet phldrT="[Text]"/>
      <dgm:spPr/>
      <dgm:t>
        <a:bodyPr/>
        <a:lstStyle/>
        <a:p>
          <a:r>
            <a:rPr lang="en-ZA" dirty="0"/>
            <a:t>Over  70% positive feedback through an annual digital survey of social partners (can look at issues such as speedy repayment of data claims)</a:t>
          </a:r>
        </a:p>
      </dgm:t>
    </dgm:pt>
    <dgm:pt modelId="{8C280C59-A13C-45A7-82D6-946457D5E515}" type="parTrans" cxnId="{E02CA9FB-AE6D-44CC-846A-48C561D2C7E9}">
      <dgm:prSet/>
      <dgm:spPr/>
      <dgm:t>
        <a:bodyPr/>
        <a:lstStyle/>
        <a:p>
          <a:endParaRPr lang="en-ZA"/>
        </a:p>
      </dgm:t>
    </dgm:pt>
    <dgm:pt modelId="{90F34DB1-0765-4E15-9DC6-4F092CE09495}" type="sibTrans" cxnId="{E02CA9FB-AE6D-44CC-846A-48C561D2C7E9}">
      <dgm:prSet/>
      <dgm:spPr/>
      <dgm:t>
        <a:bodyPr/>
        <a:lstStyle/>
        <a:p>
          <a:endParaRPr lang="en-ZA"/>
        </a:p>
      </dgm:t>
    </dgm:pt>
    <dgm:pt modelId="{040C699E-8D33-4F9E-B049-5D68E108E124}">
      <dgm:prSet phldrT="[Text]"/>
      <dgm:spPr/>
      <dgm:t>
        <a:bodyPr/>
        <a:lstStyle/>
        <a:p>
          <a:r>
            <a:rPr lang="en-ZA" dirty="0"/>
            <a:t>Over 70% positive feedback through an annual digital survey of social partners  (will look at issues such as provision of lawyers, consultants to advise and support constituencies)</a:t>
          </a:r>
        </a:p>
      </dgm:t>
    </dgm:pt>
    <dgm:pt modelId="{0F65DA21-1B38-41A4-A73E-B12A7BC0F464}" type="parTrans" cxnId="{E8892DCD-FD19-403E-853E-12FF17585600}">
      <dgm:prSet/>
      <dgm:spPr/>
      <dgm:t>
        <a:bodyPr/>
        <a:lstStyle/>
        <a:p>
          <a:endParaRPr lang="en-ZA"/>
        </a:p>
      </dgm:t>
    </dgm:pt>
    <dgm:pt modelId="{327E16A9-E722-45D3-A44F-EBE1E85536EE}" type="sibTrans" cxnId="{E8892DCD-FD19-403E-853E-12FF17585600}">
      <dgm:prSet/>
      <dgm:spPr/>
      <dgm:t>
        <a:bodyPr/>
        <a:lstStyle/>
        <a:p>
          <a:endParaRPr lang="en-ZA"/>
        </a:p>
      </dgm:t>
    </dgm:pt>
    <dgm:pt modelId="{33532C76-D1F8-490C-BAA2-BD1A42046D09}">
      <dgm:prSet phldrT="[Text]"/>
      <dgm:spPr/>
      <dgm:t>
        <a:bodyPr/>
        <a:lstStyle/>
        <a:p>
          <a:r>
            <a:rPr lang="en-ZA" dirty="0"/>
            <a:t>Over 7% positive feedback  - through evaluation forms at the end of training provided (will look at provision of training workshops, labour schools which is not only aimed at the representatives at Nedlac.</a:t>
          </a:r>
        </a:p>
      </dgm:t>
    </dgm:pt>
    <dgm:pt modelId="{444E79B3-D7B6-4239-AF7F-BA62903E08E2}" type="parTrans" cxnId="{31B59841-3EEE-458B-AF53-8FAC4DF2CA4B}">
      <dgm:prSet/>
      <dgm:spPr/>
      <dgm:t>
        <a:bodyPr/>
        <a:lstStyle/>
        <a:p>
          <a:endParaRPr lang="en-ZA"/>
        </a:p>
      </dgm:t>
    </dgm:pt>
    <dgm:pt modelId="{E4A19EE0-D9EC-41ED-A400-C8F5CF16BBAE}" type="sibTrans" cxnId="{31B59841-3EEE-458B-AF53-8FAC4DF2CA4B}">
      <dgm:prSet/>
      <dgm:spPr/>
      <dgm:t>
        <a:bodyPr/>
        <a:lstStyle/>
        <a:p>
          <a:endParaRPr lang="en-ZA"/>
        </a:p>
      </dgm:t>
    </dgm:pt>
    <dgm:pt modelId="{8AC49813-51AC-4825-8693-472ED39F04BF}">
      <dgm:prSet phldrT="[Text]"/>
      <dgm:spPr/>
      <dgm:t>
        <a:bodyPr/>
        <a:lstStyle/>
        <a:p>
          <a:r>
            <a:rPr lang="en-ZA" dirty="0"/>
            <a:t>Training builds constituency support</a:t>
          </a:r>
        </a:p>
      </dgm:t>
    </dgm:pt>
    <dgm:pt modelId="{8367626C-C4E6-4284-A33B-8B1D2ECAE21F}" type="sibTrans" cxnId="{922F919D-3E19-4400-9252-2C98ED55FA2C}">
      <dgm:prSet/>
      <dgm:spPr/>
      <dgm:t>
        <a:bodyPr/>
        <a:lstStyle/>
        <a:p>
          <a:endParaRPr lang="en-ZA"/>
        </a:p>
      </dgm:t>
    </dgm:pt>
    <dgm:pt modelId="{E177E143-6D16-4EEA-BADC-D7AD732815DB}" type="parTrans" cxnId="{922F919D-3E19-4400-9252-2C98ED55FA2C}">
      <dgm:prSet/>
      <dgm:spPr/>
      <dgm:t>
        <a:bodyPr/>
        <a:lstStyle/>
        <a:p>
          <a:endParaRPr lang="en-ZA"/>
        </a:p>
      </dgm:t>
    </dgm:pt>
    <dgm:pt modelId="{499343B8-B6EC-4C89-B8B9-6B8975BF63E7}">
      <dgm:prSet phldrT="[Text]"/>
      <dgm:spPr/>
      <dgm:t>
        <a:bodyPr/>
        <a:lstStyle/>
        <a:p>
          <a:r>
            <a:rPr lang="en-ZA" dirty="0"/>
            <a:t>Constituencies have technical assistance to engage effectively at Nedlac</a:t>
          </a:r>
        </a:p>
      </dgm:t>
    </dgm:pt>
    <dgm:pt modelId="{D3F92B8A-F9F8-4297-B24F-7DDBC8FD4078}" type="sibTrans" cxnId="{C9FA2538-11B2-4557-B786-8EA71EF90D63}">
      <dgm:prSet/>
      <dgm:spPr/>
      <dgm:t>
        <a:bodyPr/>
        <a:lstStyle/>
        <a:p>
          <a:endParaRPr lang="en-ZA"/>
        </a:p>
      </dgm:t>
    </dgm:pt>
    <dgm:pt modelId="{BDDC107E-E7FD-4683-A5CD-7591A8856D0E}" type="parTrans" cxnId="{C9FA2538-11B2-4557-B786-8EA71EF90D63}">
      <dgm:prSet/>
      <dgm:spPr/>
      <dgm:t>
        <a:bodyPr/>
        <a:lstStyle/>
        <a:p>
          <a:endParaRPr lang="en-ZA"/>
        </a:p>
      </dgm:t>
    </dgm:pt>
    <dgm:pt modelId="{9FAAB617-7717-4BCC-B93D-776BE07115B6}" type="pres">
      <dgm:prSet presAssocID="{C342E818-941D-4056-9D49-05AADA6813B5}" presName="linear" presStyleCnt="0">
        <dgm:presLayoutVars>
          <dgm:dir/>
          <dgm:animLvl val="lvl"/>
          <dgm:resizeHandles val="exact"/>
        </dgm:presLayoutVars>
      </dgm:prSet>
      <dgm:spPr/>
    </dgm:pt>
    <dgm:pt modelId="{01175F9A-8AD0-45BF-8327-62B0566B4142}" type="pres">
      <dgm:prSet presAssocID="{51F74CA7-10B3-4692-A70A-9226E432AA51}" presName="parentLin" presStyleCnt="0"/>
      <dgm:spPr/>
    </dgm:pt>
    <dgm:pt modelId="{26CC5C2E-3DDB-4621-B7AD-C0794E105D58}" type="pres">
      <dgm:prSet presAssocID="{51F74CA7-10B3-4692-A70A-9226E432AA51}" presName="parentLeftMargin" presStyleLbl="node1" presStyleIdx="0" presStyleCnt="3"/>
      <dgm:spPr/>
    </dgm:pt>
    <dgm:pt modelId="{475BFE3A-0540-4E81-BF4E-DAEAE390507F}" type="pres">
      <dgm:prSet presAssocID="{51F74CA7-10B3-4692-A70A-9226E432AA51}" presName="parentText" presStyleLbl="node1" presStyleIdx="0" presStyleCnt="3">
        <dgm:presLayoutVars>
          <dgm:chMax val="0"/>
          <dgm:bulletEnabled val="1"/>
        </dgm:presLayoutVars>
      </dgm:prSet>
      <dgm:spPr/>
    </dgm:pt>
    <dgm:pt modelId="{1BBF199D-50C7-49BA-8A13-C6523ADA7420}" type="pres">
      <dgm:prSet presAssocID="{51F74CA7-10B3-4692-A70A-9226E432AA51}" presName="negativeSpace" presStyleCnt="0"/>
      <dgm:spPr/>
    </dgm:pt>
    <dgm:pt modelId="{EC34EF24-059D-4D7F-B6B7-AD764E154897}" type="pres">
      <dgm:prSet presAssocID="{51F74CA7-10B3-4692-A70A-9226E432AA51}" presName="childText" presStyleLbl="conFgAcc1" presStyleIdx="0" presStyleCnt="3">
        <dgm:presLayoutVars>
          <dgm:bulletEnabled val="1"/>
        </dgm:presLayoutVars>
      </dgm:prSet>
      <dgm:spPr/>
    </dgm:pt>
    <dgm:pt modelId="{BA30B38A-9261-4F4C-A100-27B5A0FCD511}" type="pres">
      <dgm:prSet presAssocID="{6396BE1F-F8E9-4903-A585-BEE0A5542061}" presName="spaceBetweenRectangles" presStyleCnt="0"/>
      <dgm:spPr/>
    </dgm:pt>
    <dgm:pt modelId="{6943E756-A48A-475D-A8F1-2480837D0E4B}" type="pres">
      <dgm:prSet presAssocID="{499343B8-B6EC-4C89-B8B9-6B8975BF63E7}" presName="parentLin" presStyleCnt="0"/>
      <dgm:spPr/>
    </dgm:pt>
    <dgm:pt modelId="{6026D25D-A799-48E9-8B22-4722B6DF61F1}" type="pres">
      <dgm:prSet presAssocID="{499343B8-B6EC-4C89-B8B9-6B8975BF63E7}" presName="parentLeftMargin" presStyleLbl="node1" presStyleIdx="0" presStyleCnt="3"/>
      <dgm:spPr/>
    </dgm:pt>
    <dgm:pt modelId="{37D862B7-CF1E-4D69-98F0-7C84D88C98E2}" type="pres">
      <dgm:prSet presAssocID="{499343B8-B6EC-4C89-B8B9-6B8975BF63E7}" presName="parentText" presStyleLbl="node1" presStyleIdx="1" presStyleCnt="3">
        <dgm:presLayoutVars>
          <dgm:chMax val="0"/>
          <dgm:bulletEnabled val="1"/>
        </dgm:presLayoutVars>
      </dgm:prSet>
      <dgm:spPr/>
    </dgm:pt>
    <dgm:pt modelId="{7FDA78E3-2B41-4913-BCC5-A1F35D1B2C2B}" type="pres">
      <dgm:prSet presAssocID="{499343B8-B6EC-4C89-B8B9-6B8975BF63E7}" presName="negativeSpace" presStyleCnt="0"/>
      <dgm:spPr/>
    </dgm:pt>
    <dgm:pt modelId="{B9F4028A-D83A-48F1-ADA0-889CAC4BCCF5}" type="pres">
      <dgm:prSet presAssocID="{499343B8-B6EC-4C89-B8B9-6B8975BF63E7}" presName="childText" presStyleLbl="conFgAcc1" presStyleIdx="1" presStyleCnt="3">
        <dgm:presLayoutVars>
          <dgm:bulletEnabled val="1"/>
        </dgm:presLayoutVars>
      </dgm:prSet>
      <dgm:spPr/>
    </dgm:pt>
    <dgm:pt modelId="{458D463F-FB7E-410D-8274-492C079CE9C0}" type="pres">
      <dgm:prSet presAssocID="{D3F92B8A-F9F8-4297-B24F-7DDBC8FD4078}" presName="spaceBetweenRectangles" presStyleCnt="0"/>
      <dgm:spPr/>
    </dgm:pt>
    <dgm:pt modelId="{7F55074A-6FE5-4BA1-848E-4CF8319264DC}" type="pres">
      <dgm:prSet presAssocID="{8AC49813-51AC-4825-8693-472ED39F04BF}" presName="parentLin" presStyleCnt="0"/>
      <dgm:spPr/>
    </dgm:pt>
    <dgm:pt modelId="{69184DEF-C1B7-4A63-A039-4CDEB603498B}" type="pres">
      <dgm:prSet presAssocID="{8AC49813-51AC-4825-8693-472ED39F04BF}" presName="parentLeftMargin" presStyleLbl="node1" presStyleIdx="1" presStyleCnt="3"/>
      <dgm:spPr/>
    </dgm:pt>
    <dgm:pt modelId="{06019F7C-5986-4A12-9C6C-4E6298E25E54}" type="pres">
      <dgm:prSet presAssocID="{8AC49813-51AC-4825-8693-472ED39F04BF}" presName="parentText" presStyleLbl="node1" presStyleIdx="2" presStyleCnt="3">
        <dgm:presLayoutVars>
          <dgm:chMax val="0"/>
          <dgm:bulletEnabled val="1"/>
        </dgm:presLayoutVars>
      </dgm:prSet>
      <dgm:spPr/>
    </dgm:pt>
    <dgm:pt modelId="{3B871AEE-31D7-4D3A-80B0-10FCA2B83DDE}" type="pres">
      <dgm:prSet presAssocID="{8AC49813-51AC-4825-8693-472ED39F04BF}" presName="negativeSpace" presStyleCnt="0"/>
      <dgm:spPr/>
    </dgm:pt>
    <dgm:pt modelId="{1B7E3BE9-E89E-46F0-B16E-0A08CDD7F8D6}" type="pres">
      <dgm:prSet presAssocID="{8AC49813-51AC-4825-8693-472ED39F04BF}" presName="childText" presStyleLbl="conFgAcc1" presStyleIdx="2" presStyleCnt="3">
        <dgm:presLayoutVars>
          <dgm:bulletEnabled val="1"/>
        </dgm:presLayoutVars>
      </dgm:prSet>
      <dgm:spPr/>
    </dgm:pt>
  </dgm:ptLst>
  <dgm:cxnLst>
    <dgm:cxn modelId="{16A1DD26-A109-48D2-9AA9-08E835060423}" type="presOf" srcId="{33532C76-D1F8-490C-BAA2-BD1A42046D09}" destId="{1B7E3BE9-E89E-46F0-B16E-0A08CDD7F8D6}" srcOrd="0" destOrd="0" presId="urn:microsoft.com/office/officeart/2005/8/layout/list1"/>
    <dgm:cxn modelId="{C9FA2538-11B2-4557-B786-8EA71EF90D63}" srcId="{C342E818-941D-4056-9D49-05AADA6813B5}" destId="{499343B8-B6EC-4C89-B8B9-6B8975BF63E7}" srcOrd="1" destOrd="0" parTransId="{BDDC107E-E7FD-4683-A5CD-7591A8856D0E}" sibTransId="{D3F92B8A-F9F8-4297-B24F-7DDBC8FD4078}"/>
    <dgm:cxn modelId="{EA72ED3B-65B4-490F-A71C-A2B8886CAB09}" type="presOf" srcId="{499343B8-B6EC-4C89-B8B9-6B8975BF63E7}" destId="{37D862B7-CF1E-4D69-98F0-7C84D88C98E2}" srcOrd="1" destOrd="0" presId="urn:microsoft.com/office/officeart/2005/8/layout/list1"/>
    <dgm:cxn modelId="{31B59841-3EEE-458B-AF53-8FAC4DF2CA4B}" srcId="{8AC49813-51AC-4825-8693-472ED39F04BF}" destId="{33532C76-D1F8-490C-BAA2-BD1A42046D09}" srcOrd="0" destOrd="0" parTransId="{444E79B3-D7B6-4239-AF7F-BA62903E08E2}" sibTransId="{E4A19EE0-D9EC-41ED-A400-C8F5CF16BBAE}"/>
    <dgm:cxn modelId="{8B204F42-6E31-48DF-AD9C-799874555925}" type="presOf" srcId="{51F74CA7-10B3-4692-A70A-9226E432AA51}" destId="{475BFE3A-0540-4E81-BF4E-DAEAE390507F}" srcOrd="1" destOrd="0" presId="urn:microsoft.com/office/officeart/2005/8/layout/list1"/>
    <dgm:cxn modelId="{DA63EA7D-5248-4B9A-9E50-95877EDE2CAA}" type="presOf" srcId="{8AC49813-51AC-4825-8693-472ED39F04BF}" destId="{06019F7C-5986-4A12-9C6C-4E6298E25E54}" srcOrd="1" destOrd="0" presId="urn:microsoft.com/office/officeart/2005/8/layout/list1"/>
    <dgm:cxn modelId="{033AA088-76EB-4ADC-B2AA-B82A6D6EBD8A}" type="presOf" srcId="{51F74CA7-10B3-4692-A70A-9226E432AA51}" destId="{26CC5C2E-3DDB-4621-B7AD-C0794E105D58}" srcOrd="0" destOrd="0" presId="urn:microsoft.com/office/officeart/2005/8/layout/list1"/>
    <dgm:cxn modelId="{4796528B-9A1C-4CDB-8A20-81F547BC0A8E}" type="presOf" srcId="{FDE00560-3349-4350-AC6E-1A9220FDFB7F}" destId="{EC34EF24-059D-4D7F-B6B7-AD764E154897}" srcOrd="0" destOrd="0" presId="urn:microsoft.com/office/officeart/2005/8/layout/list1"/>
    <dgm:cxn modelId="{DBF84590-B1A2-44FF-AF34-9072A7D47CC2}" type="presOf" srcId="{8AC49813-51AC-4825-8693-472ED39F04BF}" destId="{69184DEF-C1B7-4A63-A039-4CDEB603498B}" srcOrd="0" destOrd="0" presId="urn:microsoft.com/office/officeart/2005/8/layout/list1"/>
    <dgm:cxn modelId="{922F919D-3E19-4400-9252-2C98ED55FA2C}" srcId="{C342E818-941D-4056-9D49-05AADA6813B5}" destId="{8AC49813-51AC-4825-8693-472ED39F04BF}" srcOrd="2" destOrd="0" parTransId="{E177E143-6D16-4EEA-BADC-D7AD732815DB}" sibTransId="{8367626C-C4E6-4284-A33B-8B1D2ECAE21F}"/>
    <dgm:cxn modelId="{385BC3A2-1745-4DDE-819E-5878BF646B41}" type="presOf" srcId="{499343B8-B6EC-4C89-B8B9-6B8975BF63E7}" destId="{6026D25D-A799-48E9-8B22-4722B6DF61F1}" srcOrd="0" destOrd="0" presId="urn:microsoft.com/office/officeart/2005/8/layout/list1"/>
    <dgm:cxn modelId="{2BED39AF-48D5-4232-8FAD-AAE615CC8725}" type="presOf" srcId="{040C699E-8D33-4F9E-B049-5D68E108E124}" destId="{B9F4028A-D83A-48F1-ADA0-889CAC4BCCF5}" srcOrd="0" destOrd="0" presId="urn:microsoft.com/office/officeart/2005/8/layout/list1"/>
    <dgm:cxn modelId="{28DAC6B8-A6C7-443F-B1DC-4F40EC2A020D}" type="presOf" srcId="{C342E818-941D-4056-9D49-05AADA6813B5}" destId="{9FAAB617-7717-4BCC-B93D-776BE07115B6}" srcOrd="0" destOrd="0" presId="urn:microsoft.com/office/officeart/2005/8/layout/list1"/>
    <dgm:cxn modelId="{E8892DCD-FD19-403E-853E-12FF17585600}" srcId="{499343B8-B6EC-4C89-B8B9-6B8975BF63E7}" destId="{040C699E-8D33-4F9E-B049-5D68E108E124}" srcOrd="0" destOrd="0" parTransId="{0F65DA21-1B38-41A4-A73E-B12A7BC0F464}" sibTransId="{327E16A9-E722-45D3-A44F-EBE1E85536EE}"/>
    <dgm:cxn modelId="{B82F4EFB-54E1-47A3-8BE3-92C9021216BB}" srcId="{C342E818-941D-4056-9D49-05AADA6813B5}" destId="{51F74CA7-10B3-4692-A70A-9226E432AA51}" srcOrd="0" destOrd="0" parTransId="{FD99CD5D-A237-4E24-AAE6-7791201C56F4}" sibTransId="{6396BE1F-F8E9-4903-A585-BEE0A5542061}"/>
    <dgm:cxn modelId="{E02CA9FB-AE6D-44CC-846A-48C561D2C7E9}" srcId="{51F74CA7-10B3-4692-A70A-9226E432AA51}" destId="{FDE00560-3349-4350-AC6E-1A9220FDFB7F}" srcOrd="0" destOrd="0" parTransId="{8C280C59-A13C-45A7-82D6-946457D5E515}" sibTransId="{90F34DB1-0765-4E15-9DC6-4F092CE09495}"/>
    <dgm:cxn modelId="{D58FAD4F-8212-4404-AC7E-C3A0DE0F0C63}" type="presParOf" srcId="{9FAAB617-7717-4BCC-B93D-776BE07115B6}" destId="{01175F9A-8AD0-45BF-8327-62B0566B4142}" srcOrd="0" destOrd="0" presId="urn:microsoft.com/office/officeart/2005/8/layout/list1"/>
    <dgm:cxn modelId="{941D330D-1AE6-479B-92A7-4C36F162A0D3}" type="presParOf" srcId="{01175F9A-8AD0-45BF-8327-62B0566B4142}" destId="{26CC5C2E-3DDB-4621-B7AD-C0794E105D58}" srcOrd="0" destOrd="0" presId="urn:microsoft.com/office/officeart/2005/8/layout/list1"/>
    <dgm:cxn modelId="{24D6031A-9369-40A8-B961-F12B75FE780E}" type="presParOf" srcId="{01175F9A-8AD0-45BF-8327-62B0566B4142}" destId="{475BFE3A-0540-4E81-BF4E-DAEAE390507F}" srcOrd="1" destOrd="0" presId="urn:microsoft.com/office/officeart/2005/8/layout/list1"/>
    <dgm:cxn modelId="{763217B7-038B-42BE-8B22-4FCB12B63B8C}" type="presParOf" srcId="{9FAAB617-7717-4BCC-B93D-776BE07115B6}" destId="{1BBF199D-50C7-49BA-8A13-C6523ADA7420}" srcOrd="1" destOrd="0" presId="urn:microsoft.com/office/officeart/2005/8/layout/list1"/>
    <dgm:cxn modelId="{778568DF-BDF3-43E9-8F12-7F13B00EBF99}" type="presParOf" srcId="{9FAAB617-7717-4BCC-B93D-776BE07115B6}" destId="{EC34EF24-059D-4D7F-B6B7-AD764E154897}" srcOrd="2" destOrd="0" presId="urn:microsoft.com/office/officeart/2005/8/layout/list1"/>
    <dgm:cxn modelId="{A2CB9879-1C21-4E9D-A680-A374CECBD44F}" type="presParOf" srcId="{9FAAB617-7717-4BCC-B93D-776BE07115B6}" destId="{BA30B38A-9261-4F4C-A100-27B5A0FCD511}" srcOrd="3" destOrd="0" presId="urn:microsoft.com/office/officeart/2005/8/layout/list1"/>
    <dgm:cxn modelId="{DB459B39-09C7-4049-A495-93F198972BB8}" type="presParOf" srcId="{9FAAB617-7717-4BCC-B93D-776BE07115B6}" destId="{6943E756-A48A-475D-A8F1-2480837D0E4B}" srcOrd="4" destOrd="0" presId="urn:microsoft.com/office/officeart/2005/8/layout/list1"/>
    <dgm:cxn modelId="{8A24DB84-4E2C-4273-938E-479BF7FAD0FF}" type="presParOf" srcId="{6943E756-A48A-475D-A8F1-2480837D0E4B}" destId="{6026D25D-A799-48E9-8B22-4722B6DF61F1}" srcOrd="0" destOrd="0" presId="urn:microsoft.com/office/officeart/2005/8/layout/list1"/>
    <dgm:cxn modelId="{2F634E9F-4920-4BEC-B393-ED889F897DCB}" type="presParOf" srcId="{6943E756-A48A-475D-A8F1-2480837D0E4B}" destId="{37D862B7-CF1E-4D69-98F0-7C84D88C98E2}" srcOrd="1" destOrd="0" presId="urn:microsoft.com/office/officeart/2005/8/layout/list1"/>
    <dgm:cxn modelId="{12574402-7D4F-4B19-BC75-78432F05E956}" type="presParOf" srcId="{9FAAB617-7717-4BCC-B93D-776BE07115B6}" destId="{7FDA78E3-2B41-4913-BCC5-A1F35D1B2C2B}" srcOrd="5" destOrd="0" presId="urn:microsoft.com/office/officeart/2005/8/layout/list1"/>
    <dgm:cxn modelId="{F5AD0618-925F-4F05-9392-6676DC2E05B8}" type="presParOf" srcId="{9FAAB617-7717-4BCC-B93D-776BE07115B6}" destId="{B9F4028A-D83A-48F1-ADA0-889CAC4BCCF5}" srcOrd="6" destOrd="0" presId="urn:microsoft.com/office/officeart/2005/8/layout/list1"/>
    <dgm:cxn modelId="{BFA890EF-701C-4441-92BB-8CBC14B44E5A}" type="presParOf" srcId="{9FAAB617-7717-4BCC-B93D-776BE07115B6}" destId="{458D463F-FB7E-410D-8274-492C079CE9C0}" srcOrd="7" destOrd="0" presId="urn:microsoft.com/office/officeart/2005/8/layout/list1"/>
    <dgm:cxn modelId="{AD0DA39A-1A9C-4850-AF88-AE00604541FA}" type="presParOf" srcId="{9FAAB617-7717-4BCC-B93D-776BE07115B6}" destId="{7F55074A-6FE5-4BA1-848E-4CF8319264DC}" srcOrd="8" destOrd="0" presId="urn:microsoft.com/office/officeart/2005/8/layout/list1"/>
    <dgm:cxn modelId="{36F556D3-1F6E-483A-8AD0-A57CE4C67471}" type="presParOf" srcId="{7F55074A-6FE5-4BA1-848E-4CF8319264DC}" destId="{69184DEF-C1B7-4A63-A039-4CDEB603498B}" srcOrd="0" destOrd="0" presId="urn:microsoft.com/office/officeart/2005/8/layout/list1"/>
    <dgm:cxn modelId="{8A571179-B058-4B3E-A323-64F431A65004}" type="presParOf" srcId="{7F55074A-6FE5-4BA1-848E-4CF8319264DC}" destId="{06019F7C-5986-4A12-9C6C-4E6298E25E54}" srcOrd="1" destOrd="0" presId="urn:microsoft.com/office/officeart/2005/8/layout/list1"/>
    <dgm:cxn modelId="{FAB2EF99-21F1-43F5-A3BB-1283D7277674}" type="presParOf" srcId="{9FAAB617-7717-4BCC-B93D-776BE07115B6}" destId="{3B871AEE-31D7-4D3A-80B0-10FCA2B83DDE}" srcOrd="9" destOrd="0" presId="urn:microsoft.com/office/officeart/2005/8/layout/list1"/>
    <dgm:cxn modelId="{142B31A6-0CE2-4144-AC6F-8667A50342D0}" type="presParOf" srcId="{9FAAB617-7717-4BCC-B93D-776BE07115B6}" destId="{1B7E3BE9-E89E-46F0-B16E-0A08CDD7F8D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A88EB3-4F89-481B-96BD-53C7F581A31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ZA"/>
        </a:p>
      </dgm:t>
    </dgm:pt>
    <dgm:pt modelId="{61BDA49F-0273-4C8C-8C07-BB737F07F8CF}">
      <dgm:prSet phldrT="[Text]"/>
      <dgm:spPr/>
      <dgm:t>
        <a:bodyPr/>
        <a:lstStyle/>
        <a:p>
          <a:r>
            <a:rPr lang="en-ZA" dirty="0"/>
            <a:t>Growing complexity</a:t>
          </a:r>
        </a:p>
      </dgm:t>
    </dgm:pt>
    <dgm:pt modelId="{CFC7A41E-0FBF-43F8-97DE-E403AE060629}" type="parTrans" cxnId="{75FAD795-8785-4F19-BE77-B4A94B274CE6}">
      <dgm:prSet/>
      <dgm:spPr/>
      <dgm:t>
        <a:bodyPr/>
        <a:lstStyle/>
        <a:p>
          <a:endParaRPr lang="en-ZA"/>
        </a:p>
      </dgm:t>
    </dgm:pt>
    <dgm:pt modelId="{CFF30978-73F7-455E-BC40-8E193FD8B7F4}" type="sibTrans" cxnId="{75FAD795-8785-4F19-BE77-B4A94B274CE6}">
      <dgm:prSet/>
      <dgm:spPr/>
      <dgm:t>
        <a:bodyPr/>
        <a:lstStyle/>
        <a:p>
          <a:endParaRPr lang="en-ZA"/>
        </a:p>
      </dgm:t>
    </dgm:pt>
    <dgm:pt modelId="{F79CF480-75C1-4741-918F-34D7B1F22A6E}">
      <dgm:prSet phldrT="[Text]"/>
      <dgm:spPr/>
      <dgm:t>
        <a:bodyPr/>
        <a:lstStyle/>
        <a:p>
          <a:r>
            <a:rPr lang="en-ZA" dirty="0"/>
            <a:t>Nedlac to build capacity as an institution</a:t>
          </a:r>
        </a:p>
      </dgm:t>
    </dgm:pt>
    <dgm:pt modelId="{09234D1C-E921-4E59-9895-A100923FA332}" type="parTrans" cxnId="{88B5C5DC-6B75-4F59-ABE4-59F770635B42}">
      <dgm:prSet/>
      <dgm:spPr/>
      <dgm:t>
        <a:bodyPr/>
        <a:lstStyle/>
        <a:p>
          <a:endParaRPr lang="en-ZA"/>
        </a:p>
      </dgm:t>
    </dgm:pt>
    <dgm:pt modelId="{8F7529F9-B5DC-4C7C-B977-16407F1C8570}" type="sibTrans" cxnId="{88B5C5DC-6B75-4F59-ABE4-59F770635B42}">
      <dgm:prSet/>
      <dgm:spPr/>
      <dgm:t>
        <a:bodyPr/>
        <a:lstStyle/>
        <a:p>
          <a:endParaRPr lang="en-ZA"/>
        </a:p>
      </dgm:t>
    </dgm:pt>
    <dgm:pt modelId="{03A509D8-6FEE-487D-958D-5D8E01C21512}">
      <dgm:prSet phldrT="[Text]"/>
      <dgm:spPr/>
      <dgm:t>
        <a:bodyPr/>
        <a:lstStyle/>
        <a:p>
          <a:r>
            <a:rPr lang="en-ZA" dirty="0"/>
            <a:t>Broader representation of social partners </a:t>
          </a:r>
        </a:p>
      </dgm:t>
    </dgm:pt>
    <dgm:pt modelId="{5880DAA3-7D75-430E-9840-2AC0364B8D1C}" type="parTrans" cxnId="{A079D626-F038-4526-93A5-4070BCD3841E}">
      <dgm:prSet/>
      <dgm:spPr/>
      <dgm:t>
        <a:bodyPr/>
        <a:lstStyle/>
        <a:p>
          <a:endParaRPr lang="en-ZA"/>
        </a:p>
      </dgm:t>
    </dgm:pt>
    <dgm:pt modelId="{04A4B52B-49AB-4CF8-AB5C-839CA389BBDE}" type="sibTrans" cxnId="{A079D626-F038-4526-93A5-4070BCD3841E}">
      <dgm:prSet/>
      <dgm:spPr/>
      <dgm:t>
        <a:bodyPr/>
        <a:lstStyle/>
        <a:p>
          <a:endParaRPr lang="en-ZA"/>
        </a:p>
      </dgm:t>
    </dgm:pt>
    <dgm:pt modelId="{6132E7B4-184A-4361-93C6-1E0F335ACBAD}">
      <dgm:prSet phldrT="[Text]"/>
      <dgm:spPr/>
      <dgm:t>
        <a:bodyPr/>
        <a:lstStyle/>
        <a:p>
          <a:r>
            <a:rPr lang="en-ZA" dirty="0"/>
            <a:t>Governance Task Team to review founding documents including in respect of representation </a:t>
          </a:r>
        </a:p>
      </dgm:t>
    </dgm:pt>
    <dgm:pt modelId="{227E4E31-7544-47D8-9979-F69D62AA563D}" type="parTrans" cxnId="{66C9820E-C337-4C14-8967-28C4437C1BE7}">
      <dgm:prSet/>
      <dgm:spPr/>
      <dgm:t>
        <a:bodyPr/>
        <a:lstStyle/>
        <a:p>
          <a:endParaRPr lang="en-ZA"/>
        </a:p>
      </dgm:t>
    </dgm:pt>
    <dgm:pt modelId="{99ADAE7B-46ED-4E21-A028-5EDD7DFB2CE1}" type="sibTrans" cxnId="{66C9820E-C337-4C14-8967-28C4437C1BE7}">
      <dgm:prSet/>
      <dgm:spPr/>
      <dgm:t>
        <a:bodyPr/>
        <a:lstStyle/>
        <a:p>
          <a:endParaRPr lang="en-ZA"/>
        </a:p>
      </dgm:t>
    </dgm:pt>
    <dgm:pt modelId="{22FEC686-D27A-48B8-A59E-BD0735F35F9F}">
      <dgm:prSet phldrT="[Text]"/>
      <dgm:spPr/>
      <dgm:t>
        <a:bodyPr/>
        <a:lstStyle/>
        <a:p>
          <a:r>
            <a:rPr lang="en-ZA" dirty="0"/>
            <a:t>Uncertainty and factors outside the control of Nedlac</a:t>
          </a:r>
        </a:p>
      </dgm:t>
    </dgm:pt>
    <dgm:pt modelId="{A0CA8B28-F49B-44E8-ACA8-EBD1B53635E2}" type="parTrans" cxnId="{294AB2DD-5020-4A90-B29B-81C4922B8202}">
      <dgm:prSet/>
      <dgm:spPr/>
      <dgm:t>
        <a:bodyPr/>
        <a:lstStyle/>
        <a:p>
          <a:endParaRPr lang="en-ZA"/>
        </a:p>
      </dgm:t>
    </dgm:pt>
    <dgm:pt modelId="{CA8050D8-091F-4108-8559-A45041D98329}" type="sibTrans" cxnId="{294AB2DD-5020-4A90-B29B-81C4922B8202}">
      <dgm:prSet/>
      <dgm:spPr/>
      <dgm:t>
        <a:bodyPr/>
        <a:lstStyle/>
        <a:p>
          <a:endParaRPr lang="en-ZA"/>
        </a:p>
      </dgm:t>
    </dgm:pt>
    <dgm:pt modelId="{EBFF91E4-6BA9-4E66-A37C-6CA1B5004877}">
      <dgm:prSet phldrT="[Text]"/>
      <dgm:spPr/>
      <dgm:t>
        <a:bodyPr/>
        <a:lstStyle/>
        <a:p>
          <a:r>
            <a:rPr lang="en-ZA" dirty="0"/>
            <a:t>More agile and flexible planning and adjusting to new situations</a:t>
          </a:r>
        </a:p>
      </dgm:t>
    </dgm:pt>
    <dgm:pt modelId="{BEF132AA-3161-4502-B365-BD0185D3A78B}" type="parTrans" cxnId="{75F585A7-262E-49C2-AA7E-46D57671FF0B}">
      <dgm:prSet/>
      <dgm:spPr/>
      <dgm:t>
        <a:bodyPr/>
        <a:lstStyle/>
        <a:p>
          <a:endParaRPr lang="en-ZA"/>
        </a:p>
      </dgm:t>
    </dgm:pt>
    <dgm:pt modelId="{64442842-88EA-4218-AA4F-855DF49BCB53}" type="sibTrans" cxnId="{75F585A7-262E-49C2-AA7E-46D57671FF0B}">
      <dgm:prSet/>
      <dgm:spPr/>
      <dgm:t>
        <a:bodyPr/>
        <a:lstStyle/>
        <a:p>
          <a:endParaRPr lang="en-ZA"/>
        </a:p>
      </dgm:t>
    </dgm:pt>
    <dgm:pt modelId="{D0D0C42D-A2DD-4A30-AA81-0E0F387C17DC}">
      <dgm:prSet phldrT="[Text]"/>
      <dgm:spPr/>
      <dgm:t>
        <a:bodyPr/>
        <a:lstStyle/>
        <a:p>
          <a:r>
            <a:rPr lang="en-ZA" baseline="0" dirty="0"/>
            <a:t>Insufficient capacity in institution </a:t>
          </a:r>
          <a:endParaRPr lang="en-ZA" dirty="0"/>
        </a:p>
      </dgm:t>
    </dgm:pt>
    <dgm:pt modelId="{A83DC7A6-6894-4D4B-93D2-8A6798283C53}" type="parTrans" cxnId="{013E8BBB-341D-4944-A620-94E19CD46CC0}">
      <dgm:prSet/>
      <dgm:spPr/>
      <dgm:t>
        <a:bodyPr/>
        <a:lstStyle/>
        <a:p>
          <a:endParaRPr lang="en-ZA"/>
        </a:p>
      </dgm:t>
    </dgm:pt>
    <dgm:pt modelId="{C96EACE8-E50D-4C4C-B8B4-F176497CF001}" type="sibTrans" cxnId="{013E8BBB-341D-4944-A620-94E19CD46CC0}">
      <dgm:prSet/>
      <dgm:spPr/>
      <dgm:t>
        <a:bodyPr/>
        <a:lstStyle/>
        <a:p>
          <a:endParaRPr lang="en-ZA"/>
        </a:p>
      </dgm:t>
    </dgm:pt>
    <dgm:pt modelId="{9022A5F5-38F5-462C-ACC5-3E5AAAE21D51}">
      <dgm:prSet phldrT="[Text]"/>
      <dgm:spPr/>
      <dgm:t>
        <a:bodyPr/>
        <a:lstStyle/>
        <a:p>
          <a:r>
            <a:rPr lang="en-ZA" dirty="0"/>
            <a:t>Nedlac to actively support the capacity building of social partners </a:t>
          </a:r>
        </a:p>
      </dgm:t>
    </dgm:pt>
    <dgm:pt modelId="{46D63634-6BB4-4789-9D13-9D6D0282FE83}" type="parTrans" cxnId="{05933081-1902-4264-A268-6E85D45493F6}">
      <dgm:prSet/>
      <dgm:spPr/>
      <dgm:t>
        <a:bodyPr/>
        <a:lstStyle/>
        <a:p>
          <a:endParaRPr lang="en-ZA"/>
        </a:p>
      </dgm:t>
    </dgm:pt>
    <dgm:pt modelId="{C787CC1F-247B-4D18-8B7B-C0A1A80211D9}" type="sibTrans" cxnId="{05933081-1902-4264-A268-6E85D45493F6}">
      <dgm:prSet/>
      <dgm:spPr/>
      <dgm:t>
        <a:bodyPr/>
        <a:lstStyle/>
        <a:p>
          <a:endParaRPr lang="en-ZA"/>
        </a:p>
      </dgm:t>
    </dgm:pt>
    <dgm:pt modelId="{32304502-272C-48A7-BFE4-7A9173BF0F0E}">
      <dgm:prSet phldrT="[Text]"/>
      <dgm:spPr/>
      <dgm:t>
        <a:bodyPr/>
        <a:lstStyle/>
        <a:p>
          <a:r>
            <a:rPr lang="en-ZA" dirty="0"/>
            <a:t>Greater flexibility in respect of current representation (proposed)</a:t>
          </a:r>
        </a:p>
      </dgm:t>
    </dgm:pt>
    <dgm:pt modelId="{D6EFA273-7991-401C-8570-58EACB34473F}" type="parTrans" cxnId="{5FA172CA-3953-4922-9D84-FB5F1F4FA326}">
      <dgm:prSet/>
      <dgm:spPr/>
      <dgm:t>
        <a:bodyPr/>
        <a:lstStyle/>
        <a:p>
          <a:endParaRPr lang="en-ZA"/>
        </a:p>
      </dgm:t>
    </dgm:pt>
    <dgm:pt modelId="{937612EE-2482-4753-ADFC-F3749FDE347D}" type="sibTrans" cxnId="{5FA172CA-3953-4922-9D84-FB5F1F4FA326}">
      <dgm:prSet/>
      <dgm:spPr/>
      <dgm:t>
        <a:bodyPr/>
        <a:lstStyle/>
        <a:p>
          <a:endParaRPr lang="en-ZA"/>
        </a:p>
      </dgm:t>
    </dgm:pt>
    <dgm:pt modelId="{DB8A1E4D-8738-457A-BABC-39A4CF612E18}">
      <dgm:prSet phldrT="[Text]"/>
      <dgm:spPr/>
      <dgm:t>
        <a:bodyPr/>
        <a:lstStyle/>
        <a:p>
          <a:r>
            <a:rPr lang="en-ZA" dirty="0"/>
            <a:t>New characterisation of the work of Nedlac  - can respond quicker to new situations</a:t>
          </a:r>
        </a:p>
      </dgm:t>
    </dgm:pt>
    <dgm:pt modelId="{36740CD2-E96D-4260-93B4-498A5C5A8B87}" type="parTrans" cxnId="{3C20E5D2-150C-43BF-8B25-3C2024D7202C}">
      <dgm:prSet/>
      <dgm:spPr/>
      <dgm:t>
        <a:bodyPr/>
        <a:lstStyle/>
        <a:p>
          <a:endParaRPr lang="en-ZA"/>
        </a:p>
      </dgm:t>
    </dgm:pt>
    <dgm:pt modelId="{373A9823-782E-4018-9D26-9D5E0680FB12}" type="sibTrans" cxnId="{3C20E5D2-150C-43BF-8B25-3C2024D7202C}">
      <dgm:prSet/>
      <dgm:spPr/>
      <dgm:t>
        <a:bodyPr/>
        <a:lstStyle/>
        <a:p>
          <a:endParaRPr lang="en-ZA"/>
        </a:p>
      </dgm:t>
    </dgm:pt>
    <dgm:pt modelId="{84D5E71D-5F9C-4B13-AAB4-B4809858F0A0}">
      <dgm:prSet phldrT="[Text]"/>
      <dgm:spPr/>
      <dgm:t>
        <a:bodyPr/>
        <a:lstStyle/>
        <a:p>
          <a:r>
            <a:rPr lang="en-ZA" dirty="0"/>
            <a:t>New three pronged approach to capacity building for social partners – ensuring tools of the trade, technical assistance and training</a:t>
          </a:r>
        </a:p>
      </dgm:t>
    </dgm:pt>
    <dgm:pt modelId="{2C69E0F0-03F9-48FC-B349-D47CD6011015}" type="parTrans" cxnId="{8516C001-EA83-4B59-99E8-023082A744DD}">
      <dgm:prSet/>
      <dgm:spPr/>
      <dgm:t>
        <a:bodyPr/>
        <a:lstStyle/>
        <a:p>
          <a:endParaRPr lang="en-ZA"/>
        </a:p>
      </dgm:t>
    </dgm:pt>
    <dgm:pt modelId="{E77AAB87-774E-4802-AFBE-8075E47AC021}" type="sibTrans" cxnId="{8516C001-EA83-4B59-99E8-023082A744DD}">
      <dgm:prSet/>
      <dgm:spPr/>
      <dgm:t>
        <a:bodyPr/>
        <a:lstStyle/>
        <a:p>
          <a:endParaRPr lang="en-ZA"/>
        </a:p>
      </dgm:t>
    </dgm:pt>
    <dgm:pt modelId="{F44309FC-F830-472C-B86B-DA12D9B628B0}">
      <dgm:prSet phldrT="[Text]"/>
      <dgm:spPr/>
      <dgm:t>
        <a:bodyPr/>
        <a:lstStyle/>
        <a:p>
          <a:r>
            <a:rPr lang="en-ZA" dirty="0"/>
            <a:t>Restructuring, increasing capacity of staff and systems in Nedlac</a:t>
          </a:r>
        </a:p>
      </dgm:t>
    </dgm:pt>
    <dgm:pt modelId="{D06328C9-E6AF-4660-B61E-83421E1E1E96}" type="parTrans" cxnId="{834184F6-545A-454D-A6CB-4DAA1B78EEB5}">
      <dgm:prSet/>
      <dgm:spPr/>
      <dgm:t>
        <a:bodyPr/>
        <a:lstStyle/>
        <a:p>
          <a:endParaRPr lang="en-ZA"/>
        </a:p>
      </dgm:t>
    </dgm:pt>
    <dgm:pt modelId="{968B3351-B3D9-40BA-AEB2-6BD5DEB56913}" type="sibTrans" cxnId="{834184F6-545A-454D-A6CB-4DAA1B78EEB5}">
      <dgm:prSet/>
      <dgm:spPr/>
      <dgm:t>
        <a:bodyPr/>
        <a:lstStyle/>
        <a:p>
          <a:endParaRPr lang="en-ZA"/>
        </a:p>
      </dgm:t>
    </dgm:pt>
    <dgm:pt modelId="{EE5A06CF-571A-4F0B-B5D8-216526BC0D97}" type="pres">
      <dgm:prSet presAssocID="{0EA88EB3-4F89-481B-96BD-53C7F581A310}" presName="Name0" presStyleCnt="0">
        <dgm:presLayoutVars>
          <dgm:dir/>
          <dgm:animLvl val="lvl"/>
          <dgm:resizeHandles val="exact"/>
        </dgm:presLayoutVars>
      </dgm:prSet>
      <dgm:spPr/>
    </dgm:pt>
    <dgm:pt modelId="{60648E65-FCE4-434B-BCA4-83939F28C23E}" type="pres">
      <dgm:prSet presAssocID="{61BDA49F-0273-4C8C-8C07-BB737F07F8CF}" presName="linNode" presStyleCnt="0"/>
      <dgm:spPr/>
    </dgm:pt>
    <dgm:pt modelId="{0A55E6D6-9BF4-4FA4-AD99-88A86C622CA2}" type="pres">
      <dgm:prSet presAssocID="{61BDA49F-0273-4C8C-8C07-BB737F07F8CF}" presName="parentText" presStyleLbl="node1" presStyleIdx="0" presStyleCnt="4">
        <dgm:presLayoutVars>
          <dgm:chMax val="1"/>
          <dgm:bulletEnabled val="1"/>
        </dgm:presLayoutVars>
      </dgm:prSet>
      <dgm:spPr/>
    </dgm:pt>
    <dgm:pt modelId="{177A696C-71F6-4291-A580-BA0B12FE76E1}" type="pres">
      <dgm:prSet presAssocID="{61BDA49F-0273-4C8C-8C07-BB737F07F8CF}" presName="descendantText" presStyleLbl="alignAccFollowNode1" presStyleIdx="0" presStyleCnt="4">
        <dgm:presLayoutVars>
          <dgm:bulletEnabled val="1"/>
        </dgm:presLayoutVars>
      </dgm:prSet>
      <dgm:spPr/>
    </dgm:pt>
    <dgm:pt modelId="{9D17752A-D241-4A59-AADC-476F041D80B0}" type="pres">
      <dgm:prSet presAssocID="{CFF30978-73F7-455E-BC40-8E193FD8B7F4}" presName="sp" presStyleCnt="0"/>
      <dgm:spPr/>
    </dgm:pt>
    <dgm:pt modelId="{45146998-EE34-4E8E-B8B6-8F22D76A9CBF}" type="pres">
      <dgm:prSet presAssocID="{03A509D8-6FEE-487D-958D-5D8E01C21512}" presName="linNode" presStyleCnt="0"/>
      <dgm:spPr/>
    </dgm:pt>
    <dgm:pt modelId="{F5CA3F6B-2096-488D-92E9-72FF17E81FB0}" type="pres">
      <dgm:prSet presAssocID="{03A509D8-6FEE-487D-958D-5D8E01C21512}" presName="parentText" presStyleLbl="node1" presStyleIdx="1" presStyleCnt="4">
        <dgm:presLayoutVars>
          <dgm:chMax val="1"/>
          <dgm:bulletEnabled val="1"/>
        </dgm:presLayoutVars>
      </dgm:prSet>
      <dgm:spPr/>
    </dgm:pt>
    <dgm:pt modelId="{85986CA8-6CE3-49A6-9C65-A071BD6333F4}" type="pres">
      <dgm:prSet presAssocID="{03A509D8-6FEE-487D-958D-5D8E01C21512}" presName="descendantText" presStyleLbl="alignAccFollowNode1" presStyleIdx="1" presStyleCnt="4">
        <dgm:presLayoutVars>
          <dgm:bulletEnabled val="1"/>
        </dgm:presLayoutVars>
      </dgm:prSet>
      <dgm:spPr/>
    </dgm:pt>
    <dgm:pt modelId="{F47FBB15-885F-417E-A1EF-06C3F8C71F79}" type="pres">
      <dgm:prSet presAssocID="{04A4B52B-49AB-4CF8-AB5C-839CA389BBDE}" presName="sp" presStyleCnt="0"/>
      <dgm:spPr/>
    </dgm:pt>
    <dgm:pt modelId="{8A92698C-56BB-4E72-A195-6D0F60FB5020}" type="pres">
      <dgm:prSet presAssocID="{22FEC686-D27A-48B8-A59E-BD0735F35F9F}" presName="linNode" presStyleCnt="0"/>
      <dgm:spPr/>
    </dgm:pt>
    <dgm:pt modelId="{7BDE95F8-32E4-4F93-ACA4-E22596E151A2}" type="pres">
      <dgm:prSet presAssocID="{22FEC686-D27A-48B8-A59E-BD0735F35F9F}" presName="parentText" presStyleLbl="node1" presStyleIdx="2" presStyleCnt="4">
        <dgm:presLayoutVars>
          <dgm:chMax val="1"/>
          <dgm:bulletEnabled val="1"/>
        </dgm:presLayoutVars>
      </dgm:prSet>
      <dgm:spPr/>
    </dgm:pt>
    <dgm:pt modelId="{8B4A8ECE-48C0-4D16-AD2A-6412151FB469}" type="pres">
      <dgm:prSet presAssocID="{22FEC686-D27A-48B8-A59E-BD0735F35F9F}" presName="descendantText" presStyleLbl="alignAccFollowNode1" presStyleIdx="2" presStyleCnt="4">
        <dgm:presLayoutVars>
          <dgm:bulletEnabled val="1"/>
        </dgm:presLayoutVars>
      </dgm:prSet>
      <dgm:spPr/>
    </dgm:pt>
    <dgm:pt modelId="{B98CCE1E-B8F6-48F3-9784-0481AFB0CE9A}" type="pres">
      <dgm:prSet presAssocID="{CA8050D8-091F-4108-8559-A45041D98329}" presName="sp" presStyleCnt="0"/>
      <dgm:spPr/>
    </dgm:pt>
    <dgm:pt modelId="{1AF73648-641E-4947-82FC-8193F6C72F03}" type="pres">
      <dgm:prSet presAssocID="{D0D0C42D-A2DD-4A30-AA81-0E0F387C17DC}" presName="linNode" presStyleCnt="0"/>
      <dgm:spPr/>
    </dgm:pt>
    <dgm:pt modelId="{37189E28-5B25-4953-8C68-41F00EA52393}" type="pres">
      <dgm:prSet presAssocID="{D0D0C42D-A2DD-4A30-AA81-0E0F387C17DC}" presName="parentText" presStyleLbl="node1" presStyleIdx="3" presStyleCnt="4">
        <dgm:presLayoutVars>
          <dgm:chMax val="1"/>
          <dgm:bulletEnabled val="1"/>
        </dgm:presLayoutVars>
      </dgm:prSet>
      <dgm:spPr/>
    </dgm:pt>
    <dgm:pt modelId="{E43FD993-EB53-4EA5-831F-98A6B87F0F8D}" type="pres">
      <dgm:prSet presAssocID="{D0D0C42D-A2DD-4A30-AA81-0E0F387C17DC}" presName="descendantText" presStyleLbl="alignAccFollowNode1" presStyleIdx="3" presStyleCnt="4">
        <dgm:presLayoutVars>
          <dgm:bulletEnabled val="1"/>
        </dgm:presLayoutVars>
      </dgm:prSet>
      <dgm:spPr/>
    </dgm:pt>
  </dgm:ptLst>
  <dgm:cxnLst>
    <dgm:cxn modelId="{EDA1F500-1800-461C-8D6B-56DCF3CC041D}" type="presOf" srcId="{EBFF91E4-6BA9-4E66-A37C-6CA1B5004877}" destId="{8B4A8ECE-48C0-4D16-AD2A-6412151FB469}" srcOrd="0" destOrd="0" presId="urn:microsoft.com/office/officeart/2005/8/layout/vList5"/>
    <dgm:cxn modelId="{8516C001-EA83-4B59-99E8-023082A744DD}" srcId="{D0D0C42D-A2DD-4A30-AA81-0E0F387C17DC}" destId="{84D5E71D-5F9C-4B13-AAB4-B4809858F0A0}" srcOrd="0" destOrd="0" parTransId="{2C69E0F0-03F9-48FC-B349-D47CD6011015}" sibTransId="{E77AAB87-774E-4802-AFBE-8075E47AC021}"/>
    <dgm:cxn modelId="{66C9820E-C337-4C14-8967-28C4437C1BE7}" srcId="{03A509D8-6FEE-487D-958D-5D8E01C21512}" destId="{6132E7B4-184A-4361-93C6-1E0F335ACBAD}" srcOrd="0" destOrd="0" parTransId="{227E4E31-7544-47D8-9979-F69D62AA563D}" sibTransId="{99ADAE7B-46ED-4E21-A028-5EDD7DFB2CE1}"/>
    <dgm:cxn modelId="{01BBB016-7017-4EFC-8AB3-EF7BF544F786}" type="presOf" srcId="{84D5E71D-5F9C-4B13-AAB4-B4809858F0A0}" destId="{E43FD993-EB53-4EA5-831F-98A6B87F0F8D}" srcOrd="0" destOrd="0" presId="urn:microsoft.com/office/officeart/2005/8/layout/vList5"/>
    <dgm:cxn modelId="{BAB0BE1A-3F05-4673-9893-8CB386B067B7}" type="presOf" srcId="{D0D0C42D-A2DD-4A30-AA81-0E0F387C17DC}" destId="{37189E28-5B25-4953-8C68-41F00EA52393}" srcOrd="0" destOrd="0" presId="urn:microsoft.com/office/officeart/2005/8/layout/vList5"/>
    <dgm:cxn modelId="{A079D626-F038-4526-93A5-4070BCD3841E}" srcId="{0EA88EB3-4F89-481B-96BD-53C7F581A310}" destId="{03A509D8-6FEE-487D-958D-5D8E01C21512}" srcOrd="1" destOrd="0" parTransId="{5880DAA3-7D75-430E-9840-2AC0364B8D1C}" sibTransId="{04A4B52B-49AB-4CF8-AB5C-839CA389BBDE}"/>
    <dgm:cxn modelId="{2D7AFC40-E197-4218-B77B-01483DBCB9FB}" type="presOf" srcId="{6132E7B4-184A-4361-93C6-1E0F335ACBAD}" destId="{85986CA8-6CE3-49A6-9C65-A071BD6333F4}" srcOrd="0" destOrd="0" presId="urn:microsoft.com/office/officeart/2005/8/layout/vList5"/>
    <dgm:cxn modelId="{515BB14E-2A91-46E0-AFA6-5E9B56D90023}" type="presOf" srcId="{0EA88EB3-4F89-481B-96BD-53C7F581A310}" destId="{EE5A06CF-571A-4F0B-B5D8-216526BC0D97}" srcOrd="0" destOrd="0" presId="urn:microsoft.com/office/officeart/2005/8/layout/vList5"/>
    <dgm:cxn modelId="{05933081-1902-4264-A268-6E85D45493F6}" srcId="{61BDA49F-0273-4C8C-8C07-BB737F07F8CF}" destId="{9022A5F5-38F5-462C-ACC5-3E5AAAE21D51}" srcOrd="1" destOrd="0" parTransId="{46D63634-6BB4-4789-9D13-9D6D0282FE83}" sibTransId="{C787CC1F-247B-4D18-8B7B-C0A1A80211D9}"/>
    <dgm:cxn modelId="{AA69E790-A998-404A-95C0-00BB454E0D61}" type="presOf" srcId="{32304502-272C-48A7-BFE4-7A9173BF0F0E}" destId="{85986CA8-6CE3-49A6-9C65-A071BD6333F4}" srcOrd="0" destOrd="1" presId="urn:microsoft.com/office/officeart/2005/8/layout/vList5"/>
    <dgm:cxn modelId="{75FAD795-8785-4F19-BE77-B4A94B274CE6}" srcId="{0EA88EB3-4F89-481B-96BD-53C7F581A310}" destId="{61BDA49F-0273-4C8C-8C07-BB737F07F8CF}" srcOrd="0" destOrd="0" parTransId="{CFC7A41E-0FBF-43F8-97DE-E403AE060629}" sibTransId="{CFF30978-73F7-455E-BC40-8E193FD8B7F4}"/>
    <dgm:cxn modelId="{15C68698-D2A0-4C20-9C1B-827FC8E736BF}" type="presOf" srcId="{F44309FC-F830-472C-B86B-DA12D9B628B0}" destId="{E43FD993-EB53-4EA5-831F-98A6B87F0F8D}" srcOrd="0" destOrd="1" presId="urn:microsoft.com/office/officeart/2005/8/layout/vList5"/>
    <dgm:cxn modelId="{228F9FA3-0505-48F6-A0A3-190C91D87038}" type="presOf" srcId="{F79CF480-75C1-4741-918F-34D7B1F22A6E}" destId="{177A696C-71F6-4291-A580-BA0B12FE76E1}" srcOrd="0" destOrd="0" presId="urn:microsoft.com/office/officeart/2005/8/layout/vList5"/>
    <dgm:cxn modelId="{75F585A7-262E-49C2-AA7E-46D57671FF0B}" srcId="{22FEC686-D27A-48B8-A59E-BD0735F35F9F}" destId="{EBFF91E4-6BA9-4E66-A37C-6CA1B5004877}" srcOrd="0" destOrd="0" parTransId="{BEF132AA-3161-4502-B365-BD0185D3A78B}" sibTransId="{64442842-88EA-4218-AA4F-855DF49BCB53}"/>
    <dgm:cxn modelId="{1FBA88A9-11F9-46EE-AA90-07606536B69E}" type="presOf" srcId="{9022A5F5-38F5-462C-ACC5-3E5AAAE21D51}" destId="{177A696C-71F6-4291-A580-BA0B12FE76E1}" srcOrd="0" destOrd="1" presId="urn:microsoft.com/office/officeart/2005/8/layout/vList5"/>
    <dgm:cxn modelId="{DA5B89B0-776A-47FC-9963-50133DB7FB4B}" type="presOf" srcId="{22FEC686-D27A-48B8-A59E-BD0735F35F9F}" destId="{7BDE95F8-32E4-4F93-ACA4-E22596E151A2}" srcOrd="0" destOrd="0" presId="urn:microsoft.com/office/officeart/2005/8/layout/vList5"/>
    <dgm:cxn modelId="{013E8BBB-341D-4944-A620-94E19CD46CC0}" srcId="{0EA88EB3-4F89-481B-96BD-53C7F581A310}" destId="{D0D0C42D-A2DD-4A30-AA81-0E0F387C17DC}" srcOrd="3" destOrd="0" parTransId="{A83DC7A6-6894-4D4B-93D2-8A6798283C53}" sibTransId="{C96EACE8-E50D-4C4C-B8B4-F176497CF001}"/>
    <dgm:cxn modelId="{67851BC6-47A4-4644-B4E7-2355F66DFE26}" type="presOf" srcId="{03A509D8-6FEE-487D-958D-5D8E01C21512}" destId="{F5CA3F6B-2096-488D-92E9-72FF17E81FB0}" srcOrd="0" destOrd="0" presId="urn:microsoft.com/office/officeart/2005/8/layout/vList5"/>
    <dgm:cxn modelId="{DF1F64C9-0C99-4D7F-9872-C5B2B35AC1E8}" type="presOf" srcId="{DB8A1E4D-8738-457A-BABC-39A4CF612E18}" destId="{8B4A8ECE-48C0-4D16-AD2A-6412151FB469}" srcOrd="0" destOrd="1" presId="urn:microsoft.com/office/officeart/2005/8/layout/vList5"/>
    <dgm:cxn modelId="{5FA172CA-3953-4922-9D84-FB5F1F4FA326}" srcId="{03A509D8-6FEE-487D-958D-5D8E01C21512}" destId="{32304502-272C-48A7-BFE4-7A9173BF0F0E}" srcOrd="1" destOrd="0" parTransId="{D6EFA273-7991-401C-8570-58EACB34473F}" sibTransId="{937612EE-2482-4753-ADFC-F3749FDE347D}"/>
    <dgm:cxn modelId="{3C20E5D2-150C-43BF-8B25-3C2024D7202C}" srcId="{22FEC686-D27A-48B8-A59E-BD0735F35F9F}" destId="{DB8A1E4D-8738-457A-BABC-39A4CF612E18}" srcOrd="1" destOrd="0" parTransId="{36740CD2-E96D-4260-93B4-498A5C5A8B87}" sibTransId="{373A9823-782E-4018-9D26-9D5E0680FB12}"/>
    <dgm:cxn modelId="{88B5C5DC-6B75-4F59-ABE4-59F770635B42}" srcId="{61BDA49F-0273-4C8C-8C07-BB737F07F8CF}" destId="{F79CF480-75C1-4741-918F-34D7B1F22A6E}" srcOrd="0" destOrd="0" parTransId="{09234D1C-E921-4E59-9895-A100923FA332}" sibTransId="{8F7529F9-B5DC-4C7C-B977-16407F1C8570}"/>
    <dgm:cxn modelId="{294AB2DD-5020-4A90-B29B-81C4922B8202}" srcId="{0EA88EB3-4F89-481B-96BD-53C7F581A310}" destId="{22FEC686-D27A-48B8-A59E-BD0735F35F9F}" srcOrd="2" destOrd="0" parTransId="{A0CA8B28-F49B-44E8-ACA8-EBD1B53635E2}" sibTransId="{CA8050D8-091F-4108-8559-A45041D98329}"/>
    <dgm:cxn modelId="{834184F6-545A-454D-A6CB-4DAA1B78EEB5}" srcId="{D0D0C42D-A2DD-4A30-AA81-0E0F387C17DC}" destId="{F44309FC-F830-472C-B86B-DA12D9B628B0}" srcOrd="1" destOrd="0" parTransId="{D06328C9-E6AF-4660-B61E-83421E1E1E96}" sibTransId="{968B3351-B3D9-40BA-AEB2-6BD5DEB56913}"/>
    <dgm:cxn modelId="{B2780DFC-78E4-4ED9-8F7A-0DE593C6A26C}" type="presOf" srcId="{61BDA49F-0273-4C8C-8C07-BB737F07F8CF}" destId="{0A55E6D6-9BF4-4FA4-AD99-88A86C622CA2}" srcOrd="0" destOrd="0" presId="urn:microsoft.com/office/officeart/2005/8/layout/vList5"/>
    <dgm:cxn modelId="{5CB940D9-B538-4A24-B971-8C751B3F4F7E}" type="presParOf" srcId="{EE5A06CF-571A-4F0B-B5D8-216526BC0D97}" destId="{60648E65-FCE4-434B-BCA4-83939F28C23E}" srcOrd="0" destOrd="0" presId="urn:microsoft.com/office/officeart/2005/8/layout/vList5"/>
    <dgm:cxn modelId="{1F2E90B8-D824-4024-AFE7-63818908C15D}" type="presParOf" srcId="{60648E65-FCE4-434B-BCA4-83939F28C23E}" destId="{0A55E6D6-9BF4-4FA4-AD99-88A86C622CA2}" srcOrd="0" destOrd="0" presId="urn:microsoft.com/office/officeart/2005/8/layout/vList5"/>
    <dgm:cxn modelId="{4A32BF6F-3639-49B3-BA62-E70C48EA487C}" type="presParOf" srcId="{60648E65-FCE4-434B-BCA4-83939F28C23E}" destId="{177A696C-71F6-4291-A580-BA0B12FE76E1}" srcOrd="1" destOrd="0" presId="urn:microsoft.com/office/officeart/2005/8/layout/vList5"/>
    <dgm:cxn modelId="{EA7AF4E4-8B5C-4D4D-8C5E-CE5ABCE18769}" type="presParOf" srcId="{EE5A06CF-571A-4F0B-B5D8-216526BC0D97}" destId="{9D17752A-D241-4A59-AADC-476F041D80B0}" srcOrd="1" destOrd="0" presId="urn:microsoft.com/office/officeart/2005/8/layout/vList5"/>
    <dgm:cxn modelId="{21403F8E-EA97-4C2C-B4E4-C31FA1EA28AB}" type="presParOf" srcId="{EE5A06CF-571A-4F0B-B5D8-216526BC0D97}" destId="{45146998-EE34-4E8E-B8B6-8F22D76A9CBF}" srcOrd="2" destOrd="0" presId="urn:microsoft.com/office/officeart/2005/8/layout/vList5"/>
    <dgm:cxn modelId="{8D9FDE35-811C-48C8-ADE8-1FB973C31BBB}" type="presParOf" srcId="{45146998-EE34-4E8E-B8B6-8F22D76A9CBF}" destId="{F5CA3F6B-2096-488D-92E9-72FF17E81FB0}" srcOrd="0" destOrd="0" presId="urn:microsoft.com/office/officeart/2005/8/layout/vList5"/>
    <dgm:cxn modelId="{0462AF1A-7EDF-44AA-B87B-64DA4383DBBD}" type="presParOf" srcId="{45146998-EE34-4E8E-B8B6-8F22D76A9CBF}" destId="{85986CA8-6CE3-49A6-9C65-A071BD6333F4}" srcOrd="1" destOrd="0" presId="urn:microsoft.com/office/officeart/2005/8/layout/vList5"/>
    <dgm:cxn modelId="{53A26406-609F-421E-A3BA-893A38CE4357}" type="presParOf" srcId="{EE5A06CF-571A-4F0B-B5D8-216526BC0D97}" destId="{F47FBB15-885F-417E-A1EF-06C3F8C71F79}" srcOrd="3" destOrd="0" presId="urn:microsoft.com/office/officeart/2005/8/layout/vList5"/>
    <dgm:cxn modelId="{75735561-83EE-41B5-9510-CEA381C7DA67}" type="presParOf" srcId="{EE5A06CF-571A-4F0B-B5D8-216526BC0D97}" destId="{8A92698C-56BB-4E72-A195-6D0F60FB5020}" srcOrd="4" destOrd="0" presId="urn:microsoft.com/office/officeart/2005/8/layout/vList5"/>
    <dgm:cxn modelId="{11F1F425-7E86-4F8E-8075-6A3B5B8FFBB8}" type="presParOf" srcId="{8A92698C-56BB-4E72-A195-6D0F60FB5020}" destId="{7BDE95F8-32E4-4F93-ACA4-E22596E151A2}" srcOrd="0" destOrd="0" presId="urn:microsoft.com/office/officeart/2005/8/layout/vList5"/>
    <dgm:cxn modelId="{60A467FD-C163-40FF-8FD6-45D724E9E1BB}" type="presParOf" srcId="{8A92698C-56BB-4E72-A195-6D0F60FB5020}" destId="{8B4A8ECE-48C0-4D16-AD2A-6412151FB469}" srcOrd="1" destOrd="0" presId="urn:microsoft.com/office/officeart/2005/8/layout/vList5"/>
    <dgm:cxn modelId="{51F2FD54-D55E-4BAE-9715-D615A260695C}" type="presParOf" srcId="{EE5A06CF-571A-4F0B-B5D8-216526BC0D97}" destId="{B98CCE1E-B8F6-48F3-9784-0481AFB0CE9A}" srcOrd="5" destOrd="0" presId="urn:microsoft.com/office/officeart/2005/8/layout/vList5"/>
    <dgm:cxn modelId="{DE425F84-EF88-4EE2-BA0A-69CA0E4E1036}" type="presParOf" srcId="{EE5A06CF-571A-4F0B-B5D8-216526BC0D97}" destId="{1AF73648-641E-4947-82FC-8193F6C72F03}" srcOrd="6" destOrd="0" presId="urn:microsoft.com/office/officeart/2005/8/layout/vList5"/>
    <dgm:cxn modelId="{0BF3FD62-DA8C-4DB8-91D7-0AF7262E1B04}" type="presParOf" srcId="{1AF73648-641E-4947-82FC-8193F6C72F03}" destId="{37189E28-5B25-4953-8C68-41F00EA52393}" srcOrd="0" destOrd="0" presId="urn:microsoft.com/office/officeart/2005/8/layout/vList5"/>
    <dgm:cxn modelId="{9884DDBA-F4F0-46F5-B1D3-698CD1675121}" type="presParOf" srcId="{1AF73648-641E-4947-82FC-8193F6C72F03}" destId="{E43FD993-EB53-4EA5-831F-98A6B87F0F8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42E818-941D-4056-9D49-05AADA6813B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51F74CA7-10B3-4692-A70A-9226E432AA51}">
      <dgm:prSet phldrT="[Text]" custT="1"/>
      <dgm:spPr/>
      <dgm:t>
        <a:bodyPr/>
        <a:lstStyle/>
        <a:p>
          <a:r>
            <a:rPr lang="en-ZA" sz="1400" dirty="0"/>
            <a:t>Unqualified Audit obtained by 31 March each year </a:t>
          </a:r>
        </a:p>
      </dgm:t>
    </dgm:pt>
    <dgm:pt modelId="{FD99CD5D-A237-4E24-AAE6-7791201C56F4}" type="parTrans" cxnId="{B82F4EFB-54E1-47A3-8BE3-92C9021216BB}">
      <dgm:prSet/>
      <dgm:spPr/>
      <dgm:t>
        <a:bodyPr/>
        <a:lstStyle/>
        <a:p>
          <a:endParaRPr lang="en-ZA"/>
        </a:p>
      </dgm:t>
    </dgm:pt>
    <dgm:pt modelId="{6396BE1F-F8E9-4903-A585-BEE0A5542061}" type="sibTrans" cxnId="{B82F4EFB-54E1-47A3-8BE3-92C9021216BB}">
      <dgm:prSet/>
      <dgm:spPr/>
      <dgm:t>
        <a:bodyPr/>
        <a:lstStyle/>
        <a:p>
          <a:endParaRPr lang="en-ZA"/>
        </a:p>
      </dgm:t>
    </dgm:pt>
    <dgm:pt modelId="{FDE00560-3349-4350-AC6E-1A9220FDFB7F}">
      <dgm:prSet phldrT="[Text]"/>
      <dgm:spPr/>
      <dgm:t>
        <a:bodyPr/>
        <a:lstStyle/>
        <a:p>
          <a:r>
            <a:rPr lang="en-ZA" dirty="0"/>
            <a:t>To be obtained within six months of the end of the financial year</a:t>
          </a:r>
        </a:p>
      </dgm:t>
    </dgm:pt>
    <dgm:pt modelId="{8C280C59-A13C-45A7-82D6-946457D5E515}" type="parTrans" cxnId="{E02CA9FB-AE6D-44CC-846A-48C561D2C7E9}">
      <dgm:prSet/>
      <dgm:spPr/>
      <dgm:t>
        <a:bodyPr/>
        <a:lstStyle/>
        <a:p>
          <a:endParaRPr lang="en-ZA"/>
        </a:p>
      </dgm:t>
    </dgm:pt>
    <dgm:pt modelId="{90F34DB1-0765-4E15-9DC6-4F092CE09495}" type="sibTrans" cxnId="{E02CA9FB-AE6D-44CC-846A-48C561D2C7E9}">
      <dgm:prSet/>
      <dgm:spPr/>
      <dgm:t>
        <a:bodyPr/>
        <a:lstStyle/>
        <a:p>
          <a:endParaRPr lang="en-ZA"/>
        </a:p>
      </dgm:t>
    </dgm:pt>
    <dgm:pt modelId="{8AC49813-51AC-4825-8693-472ED39F04BF}">
      <dgm:prSet phldrT="[Text]" custT="1"/>
      <dgm:spPr/>
      <dgm:t>
        <a:bodyPr/>
        <a:lstStyle/>
        <a:p>
          <a:r>
            <a:rPr lang="en-ZA" sz="1400" dirty="0"/>
            <a:t>Well managed facilities (building and IT)</a:t>
          </a:r>
        </a:p>
      </dgm:t>
    </dgm:pt>
    <dgm:pt modelId="{E177E143-6D16-4EEA-BADC-D7AD732815DB}" type="parTrans" cxnId="{922F919D-3E19-4400-9252-2C98ED55FA2C}">
      <dgm:prSet/>
      <dgm:spPr/>
      <dgm:t>
        <a:bodyPr/>
        <a:lstStyle/>
        <a:p>
          <a:endParaRPr lang="en-ZA"/>
        </a:p>
      </dgm:t>
    </dgm:pt>
    <dgm:pt modelId="{8367626C-C4E6-4284-A33B-8B1D2ECAE21F}" type="sibTrans" cxnId="{922F919D-3E19-4400-9252-2C98ED55FA2C}">
      <dgm:prSet/>
      <dgm:spPr/>
      <dgm:t>
        <a:bodyPr/>
        <a:lstStyle/>
        <a:p>
          <a:endParaRPr lang="en-ZA"/>
        </a:p>
      </dgm:t>
    </dgm:pt>
    <dgm:pt modelId="{931DD9EE-85F3-4C39-BCB7-277E931DF1A7}">
      <dgm:prSet phldrT="[Text]"/>
      <dgm:spPr/>
      <dgm:t>
        <a:bodyPr/>
        <a:lstStyle/>
        <a:p>
          <a:r>
            <a:rPr lang="en-ZA" dirty="0"/>
            <a:t>100% of reasonable facility related complaints resolved </a:t>
          </a:r>
        </a:p>
      </dgm:t>
    </dgm:pt>
    <dgm:pt modelId="{AD033168-CD19-4294-8CF7-EF25AE6CF8EC}" type="parTrans" cxnId="{30769232-6445-4F2A-BDA5-69ECA092C212}">
      <dgm:prSet/>
      <dgm:spPr/>
      <dgm:t>
        <a:bodyPr/>
        <a:lstStyle/>
        <a:p>
          <a:endParaRPr lang="en-ZA"/>
        </a:p>
      </dgm:t>
    </dgm:pt>
    <dgm:pt modelId="{CEAA9444-C340-464D-9B2F-9049A84E08A9}" type="sibTrans" cxnId="{30769232-6445-4F2A-BDA5-69ECA092C212}">
      <dgm:prSet/>
      <dgm:spPr/>
      <dgm:t>
        <a:bodyPr/>
        <a:lstStyle/>
        <a:p>
          <a:endParaRPr lang="en-ZA"/>
        </a:p>
      </dgm:t>
    </dgm:pt>
    <dgm:pt modelId="{EC6AF857-7941-4E03-957D-BEDE22C79835}">
      <dgm:prSet phldrT="[Text]" custT="1"/>
      <dgm:spPr/>
      <dgm:t>
        <a:bodyPr/>
        <a:lstStyle/>
        <a:p>
          <a:r>
            <a:rPr lang="en-ZA" sz="1400" dirty="0">
              <a:effectLst/>
              <a:latin typeface="Calibri" panose="020F0502020204030204" pitchFamily="34" charset="0"/>
              <a:ea typeface="Calibri" panose="020F0502020204030204" pitchFamily="34" charset="0"/>
              <a:cs typeface="Times New Roman" panose="02020603050405020304" pitchFamily="18" charset="0"/>
            </a:rPr>
            <a:t>Procurement processes completed within the set timeframes</a:t>
          </a:r>
          <a:endParaRPr lang="en-ZA" sz="1400" dirty="0"/>
        </a:p>
      </dgm:t>
    </dgm:pt>
    <dgm:pt modelId="{3C330299-FE6E-49CA-963C-2E31EA6FF555}" type="parTrans" cxnId="{33431D00-99DE-4197-AF23-EA38BFD3006C}">
      <dgm:prSet/>
      <dgm:spPr/>
      <dgm:t>
        <a:bodyPr/>
        <a:lstStyle/>
        <a:p>
          <a:endParaRPr lang="en-ZA"/>
        </a:p>
      </dgm:t>
    </dgm:pt>
    <dgm:pt modelId="{0E561F00-7BEE-4209-A18E-FE3B75EF10A1}" type="sibTrans" cxnId="{33431D00-99DE-4197-AF23-EA38BFD3006C}">
      <dgm:prSet/>
      <dgm:spPr/>
      <dgm:t>
        <a:bodyPr/>
        <a:lstStyle/>
        <a:p>
          <a:endParaRPr lang="en-ZA"/>
        </a:p>
      </dgm:t>
    </dgm:pt>
    <dgm:pt modelId="{519FDE09-57C6-4E49-89AC-CB10364A5D5D}">
      <dgm:prSet phldrT="[Text]"/>
      <dgm:spPr/>
      <dgm:t>
        <a:bodyPr/>
        <a:lstStyle/>
        <a:p>
          <a:r>
            <a:rPr lang="en-ZA" dirty="0"/>
            <a:t>100% of contracts awarded to suppliers within two months of closing date of advert implemented</a:t>
          </a:r>
        </a:p>
      </dgm:t>
    </dgm:pt>
    <dgm:pt modelId="{5C462CB2-404B-4564-8D9B-9F8543A9FBCA}" type="parTrans" cxnId="{6582273B-1323-498E-BECA-268EE8BBB90F}">
      <dgm:prSet/>
      <dgm:spPr/>
      <dgm:t>
        <a:bodyPr/>
        <a:lstStyle/>
        <a:p>
          <a:endParaRPr lang="en-ZA"/>
        </a:p>
      </dgm:t>
    </dgm:pt>
    <dgm:pt modelId="{218FA4FE-8BEE-468C-87E4-31383412A4CF}" type="sibTrans" cxnId="{6582273B-1323-498E-BECA-268EE8BBB90F}">
      <dgm:prSet/>
      <dgm:spPr/>
      <dgm:t>
        <a:bodyPr/>
        <a:lstStyle/>
        <a:p>
          <a:endParaRPr lang="en-ZA"/>
        </a:p>
      </dgm:t>
    </dgm:pt>
    <dgm:pt modelId="{61624CBC-8D4D-41BD-AEC1-40A212A9D05E}">
      <dgm:prSet phldrT="[Text]" custT="1"/>
      <dgm:spPr/>
      <dgm:t>
        <a:bodyPr/>
        <a:lstStyle/>
        <a:p>
          <a:r>
            <a:rPr lang="en-ZA" sz="1400" dirty="0"/>
            <a:t>Staff developed through training interventions</a:t>
          </a:r>
        </a:p>
      </dgm:t>
    </dgm:pt>
    <dgm:pt modelId="{F56D124B-97D0-4780-82FB-1ABBC0612BF2}" type="parTrans" cxnId="{9DC38856-5AE1-4268-9DA8-AD9CD0E69ED5}">
      <dgm:prSet/>
      <dgm:spPr/>
      <dgm:t>
        <a:bodyPr/>
        <a:lstStyle/>
        <a:p>
          <a:endParaRPr lang="en-ZA"/>
        </a:p>
      </dgm:t>
    </dgm:pt>
    <dgm:pt modelId="{2D542749-37E4-4834-A3AD-4D95B7705512}" type="sibTrans" cxnId="{9DC38856-5AE1-4268-9DA8-AD9CD0E69ED5}">
      <dgm:prSet/>
      <dgm:spPr/>
      <dgm:t>
        <a:bodyPr/>
        <a:lstStyle/>
        <a:p>
          <a:endParaRPr lang="en-ZA"/>
        </a:p>
      </dgm:t>
    </dgm:pt>
    <dgm:pt modelId="{6B8569D0-2613-42DE-9D0E-91E9BEA4512D}">
      <dgm:prSet phldrT="[Text]"/>
      <dgm:spPr/>
      <dgm:t>
        <a:bodyPr/>
        <a:lstStyle/>
        <a:p>
          <a:r>
            <a:rPr lang="en-ZA" dirty="0"/>
            <a:t>100% of planned training interventions completed</a:t>
          </a:r>
        </a:p>
      </dgm:t>
    </dgm:pt>
    <dgm:pt modelId="{466F108A-131F-40AD-8243-C91572D173E3}" type="parTrans" cxnId="{0ED7C25B-20E5-49DA-A69B-8D75EE78CA86}">
      <dgm:prSet/>
      <dgm:spPr/>
      <dgm:t>
        <a:bodyPr/>
        <a:lstStyle/>
        <a:p>
          <a:endParaRPr lang="en-ZA"/>
        </a:p>
      </dgm:t>
    </dgm:pt>
    <dgm:pt modelId="{CE2120F3-9019-48C1-9254-0018B27F3DFA}" type="sibTrans" cxnId="{0ED7C25B-20E5-49DA-A69B-8D75EE78CA86}">
      <dgm:prSet/>
      <dgm:spPr/>
      <dgm:t>
        <a:bodyPr/>
        <a:lstStyle/>
        <a:p>
          <a:endParaRPr lang="en-ZA"/>
        </a:p>
      </dgm:t>
    </dgm:pt>
    <dgm:pt modelId="{BF7CDAD1-ED68-4669-887C-591C670A9EF5}">
      <dgm:prSet phldrT="[Text]" custT="1"/>
      <dgm:spPr/>
      <dgm:t>
        <a:bodyPr/>
        <a:lstStyle/>
        <a:p>
          <a:r>
            <a:rPr lang="en-ZA" sz="1400" dirty="0"/>
            <a:t>Governance is effective</a:t>
          </a:r>
        </a:p>
      </dgm:t>
    </dgm:pt>
    <dgm:pt modelId="{726428E3-B0D1-4F7B-ADF1-059FE63AAD67}" type="parTrans" cxnId="{BEA32936-CD43-4159-B25E-063A88652D6B}">
      <dgm:prSet/>
      <dgm:spPr/>
      <dgm:t>
        <a:bodyPr/>
        <a:lstStyle/>
        <a:p>
          <a:endParaRPr lang="en-ZA"/>
        </a:p>
      </dgm:t>
    </dgm:pt>
    <dgm:pt modelId="{4F8C4146-CFE5-42B3-813A-5D76632E626A}" type="sibTrans" cxnId="{BEA32936-CD43-4159-B25E-063A88652D6B}">
      <dgm:prSet/>
      <dgm:spPr/>
      <dgm:t>
        <a:bodyPr/>
        <a:lstStyle/>
        <a:p>
          <a:endParaRPr lang="en-ZA"/>
        </a:p>
      </dgm:t>
    </dgm:pt>
    <dgm:pt modelId="{FAA01B52-3847-4439-B1D7-890927856821}">
      <dgm:prSet phldrT="[Text]"/>
      <dgm:spPr/>
      <dgm:t>
        <a:bodyPr/>
        <a:lstStyle/>
        <a:p>
          <a:r>
            <a:rPr lang="en-ZA" dirty="0"/>
            <a:t>80% of milestones for the 2022/23 year met</a:t>
          </a:r>
        </a:p>
      </dgm:t>
    </dgm:pt>
    <dgm:pt modelId="{187B558C-A3C2-408E-8AF1-CFB5EB043322}" type="parTrans" cxnId="{FBA091DA-D242-4BAA-865C-02E6FC2E8DCE}">
      <dgm:prSet/>
      <dgm:spPr/>
      <dgm:t>
        <a:bodyPr/>
        <a:lstStyle/>
        <a:p>
          <a:endParaRPr lang="en-ZA"/>
        </a:p>
      </dgm:t>
    </dgm:pt>
    <dgm:pt modelId="{02FAEC56-060B-42F6-8E80-B1424A409519}" type="sibTrans" cxnId="{FBA091DA-D242-4BAA-865C-02E6FC2E8DCE}">
      <dgm:prSet/>
      <dgm:spPr/>
      <dgm:t>
        <a:bodyPr/>
        <a:lstStyle/>
        <a:p>
          <a:endParaRPr lang="en-ZA"/>
        </a:p>
      </dgm:t>
    </dgm:pt>
    <dgm:pt modelId="{5150709D-60DA-4742-869D-08C4BEF42CEA}">
      <dgm:prSet phldrT="[Text]" custT="1"/>
      <dgm:spPr/>
      <dgm:t>
        <a:bodyPr/>
        <a:lstStyle/>
        <a:p>
          <a:r>
            <a:rPr lang="en-ZA" sz="1400" dirty="0"/>
            <a:t>Monitoring and evaluation processes enable effective decision making</a:t>
          </a:r>
        </a:p>
      </dgm:t>
    </dgm:pt>
    <dgm:pt modelId="{08E9D840-FA1D-421A-BEAC-01482DB04F5E}" type="parTrans" cxnId="{3C4A911C-5660-401E-91B7-BEE5F5D6A314}">
      <dgm:prSet/>
      <dgm:spPr/>
      <dgm:t>
        <a:bodyPr/>
        <a:lstStyle/>
        <a:p>
          <a:endParaRPr lang="en-ZA"/>
        </a:p>
      </dgm:t>
    </dgm:pt>
    <dgm:pt modelId="{84E4E642-06F8-4E1D-A7F2-D072C3951BF5}" type="sibTrans" cxnId="{3C4A911C-5660-401E-91B7-BEE5F5D6A314}">
      <dgm:prSet/>
      <dgm:spPr/>
      <dgm:t>
        <a:bodyPr/>
        <a:lstStyle/>
        <a:p>
          <a:endParaRPr lang="en-ZA"/>
        </a:p>
      </dgm:t>
    </dgm:pt>
    <dgm:pt modelId="{FD3EFF85-B7E4-47CD-988A-1DB671E1319B}">
      <dgm:prSet phldrT="[Text]"/>
      <dgm:spPr/>
      <dgm:t>
        <a:bodyPr/>
        <a:lstStyle/>
        <a:p>
          <a:r>
            <a:rPr lang="en-ZA" dirty="0"/>
            <a:t>2 planned monitoring and evaluation products submitted by 31 March including mid-term report</a:t>
          </a:r>
        </a:p>
      </dgm:t>
    </dgm:pt>
    <dgm:pt modelId="{28E553AD-2FDD-46B8-83D0-908CFBBD31C3}" type="parTrans" cxnId="{1A5537B0-87BF-44FC-A307-D88E297FB97A}">
      <dgm:prSet/>
      <dgm:spPr/>
      <dgm:t>
        <a:bodyPr/>
        <a:lstStyle/>
        <a:p>
          <a:endParaRPr lang="en-ZA"/>
        </a:p>
      </dgm:t>
    </dgm:pt>
    <dgm:pt modelId="{007B6BED-EBCD-430A-89F3-B01AF52C9F14}" type="sibTrans" cxnId="{1A5537B0-87BF-44FC-A307-D88E297FB97A}">
      <dgm:prSet/>
      <dgm:spPr/>
      <dgm:t>
        <a:bodyPr/>
        <a:lstStyle/>
        <a:p>
          <a:endParaRPr lang="en-ZA"/>
        </a:p>
      </dgm:t>
    </dgm:pt>
    <dgm:pt modelId="{9FAAB617-7717-4BCC-B93D-776BE07115B6}" type="pres">
      <dgm:prSet presAssocID="{C342E818-941D-4056-9D49-05AADA6813B5}" presName="linear" presStyleCnt="0">
        <dgm:presLayoutVars>
          <dgm:dir/>
          <dgm:animLvl val="lvl"/>
          <dgm:resizeHandles val="exact"/>
        </dgm:presLayoutVars>
      </dgm:prSet>
      <dgm:spPr/>
    </dgm:pt>
    <dgm:pt modelId="{01175F9A-8AD0-45BF-8327-62B0566B4142}" type="pres">
      <dgm:prSet presAssocID="{51F74CA7-10B3-4692-A70A-9226E432AA51}" presName="parentLin" presStyleCnt="0"/>
      <dgm:spPr/>
    </dgm:pt>
    <dgm:pt modelId="{26CC5C2E-3DDB-4621-B7AD-C0794E105D58}" type="pres">
      <dgm:prSet presAssocID="{51F74CA7-10B3-4692-A70A-9226E432AA51}" presName="parentLeftMargin" presStyleLbl="node1" presStyleIdx="0" presStyleCnt="6"/>
      <dgm:spPr/>
    </dgm:pt>
    <dgm:pt modelId="{475BFE3A-0540-4E81-BF4E-DAEAE390507F}" type="pres">
      <dgm:prSet presAssocID="{51F74CA7-10B3-4692-A70A-9226E432AA51}" presName="parentText" presStyleLbl="node1" presStyleIdx="0" presStyleCnt="6">
        <dgm:presLayoutVars>
          <dgm:chMax val="0"/>
          <dgm:bulletEnabled val="1"/>
        </dgm:presLayoutVars>
      </dgm:prSet>
      <dgm:spPr/>
    </dgm:pt>
    <dgm:pt modelId="{1BBF199D-50C7-49BA-8A13-C6523ADA7420}" type="pres">
      <dgm:prSet presAssocID="{51F74CA7-10B3-4692-A70A-9226E432AA51}" presName="negativeSpace" presStyleCnt="0"/>
      <dgm:spPr/>
    </dgm:pt>
    <dgm:pt modelId="{EC34EF24-059D-4D7F-B6B7-AD764E154897}" type="pres">
      <dgm:prSet presAssocID="{51F74CA7-10B3-4692-A70A-9226E432AA51}" presName="childText" presStyleLbl="conFgAcc1" presStyleIdx="0" presStyleCnt="6">
        <dgm:presLayoutVars>
          <dgm:bulletEnabled val="1"/>
        </dgm:presLayoutVars>
      </dgm:prSet>
      <dgm:spPr/>
    </dgm:pt>
    <dgm:pt modelId="{BA30B38A-9261-4F4C-A100-27B5A0FCD511}" type="pres">
      <dgm:prSet presAssocID="{6396BE1F-F8E9-4903-A585-BEE0A5542061}" presName="spaceBetweenRectangles" presStyleCnt="0"/>
      <dgm:spPr/>
    </dgm:pt>
    <dgm:pt modelId="{67A47C71-4EB7-42A7-B6E0-818B71578BA7}" type="pres">
      <dgm:prSet presAssocID="{8AC49813-51AC-4825-8693-472ED39F04BF}" presName="parentLin" presStyleCnt="0"/>
      <dgm:spPr/>
    </dgm:pt>
    <dgm:pt modelId="{0947E2C6-7089-4051-A693-B8A1C50E96EF}" type="pres">
      <dgm:prSet presAssocID="{8AC49813-51AC-4825-8693-472ED39F04BF}" presName="parentLeftMargin" presStyleLbl="node1" presStyleIdx="0" presStyleCnt="6"/>
      <dgm:spPr/>
    </dgm:pt>
    <dgm:pt modelId="{13CC2853-AD74-49C6-BC41-764D79C6D6A4}" type="pres">
      <dgm:prSet presAssocID="{8AC49813-51AC-4825-8693-472ED39F04BF}" presName="parentText" presStyleLbl="node1" presStyleIdx="1" presStyleCnt="6">
        <dgm:presLayoutVars>
          <dgm:chMax val="0"/>
          <dgm:bulletEnabled val="1"/>
        </dgm:presLayoutVars>
      </dgm:prSet>
      <dgm:spPr/>
    </dgm:pt>
    <dgm:pt modelId="{C8240D0B-472A-4A88-889F-BC6C5F817B82}" type="pres">
      <dgm:prSet presAssocID="{8AC49813-51AC-4825-8693-472ED39F04BF}" presName="negativeSpace" presStyleCnt="0"/>
      <dgm:spPr/>
    </dgm:pt>
    <dgm:pt modelId="{66843C9D-BF21-4FB4-A20D-8C487F53E968}" type="pres">
      <dgm:prSet presAssocID="{8AC49813-51AC-4825-8693-472ED39F04BF}" presName="childText" presStyleLbl="conFgAcc1" presStyleIdx="1" presStyleCnt="6">
        <dgm:presLayoutVars>
          <dgm:bulletEnabled val="1"/>
        </dgm:presLayoutVars>
      </dgm:prSet>
      <dgm:spPr/>
    </dgm:pt>
    <dgm:pt modelId="{677FA9AB-DA68-4AD7-B417-1EFB25315968}" type="pres">
      <dgm:prSet presAssocID="{8367626C-C4E6-4284-A33B-8B1D2ECAE21F}" presName="spaceBetweenRectangles" presStyleCnt="0"/>
      <dgm:spPr/>
    </dgm:pt>
    <dgm:pt modelId="{6644CC90-3A86-45FB-8B9D-01B0467023F3}" type="pres">
      <dgm:prSet presAssocID="{EC6AF857-7941-4E03-957D-BEDE22C79835}" presName="parentLin" presStyleCnt="0"/>
      <dgm:spPr/>
    </dgm:pt>
    <dgm:pt modelId="{E7462163-B7D0-4D2F-846B-33C905A470AE}" type="pres">
      <dgm:prSet presAssocID="{EC6AF857-7941-4E03-957D-BEDE22C79835}" presName="parentLeftMargin" presStyleLbl="node1" presStyleIdx="1" presStyleCnt="6"/>
      <dgm:spPr/>
    </dgm:pt>
    <dgm:pt modelId="{F80BE44F-6B1A-4AAD-B332-FB5DB6C40F6F}" type="pres">
      <dgm:prSet presAssocID="{EC6AF857-7941-4E03-957D-BEDE22C79835}" presName="parentText" presStyleLbl="node1" presStyleIdx="2" presStyleCnt="6">
        <dgm:presLayoutVars>
          <dgm:chMax val="0"/>
          <dgm:bulletEnabled val="1"/>
        </dgm:presLayoutVars>
      </dgm:prSet>
      <dgm:spPr/>
    </dgm:pt>
    <dgm:pt modelId="{3E3E0C16-91F8-47EE-AB22-531CB249F883}" type="pres">
      <dgm:prSet presAssocID="{EC6AF857-7941-4E03-957D-BEDE22C79835}" presName="negativeSpace" presStyleCnt="0"/>
      <dgm:spPr/>
    </dgm:pt>
    <dgm:pt modelId="{3968653E-9EFB-458F-AFB1-F138C32AA1BD}" type="pres">
      <dgm:prSet presAssocID="{EC6AF857-7941-4E03-957D-BEDE22C79835}" presName="childText" presStyleLbl="conFgAcc1" presStyleIdx="2" presStyleCnt="6">
        <dgm:presLayoutVars>
          <dgm:bulletEnabled val="1"/>
        </dgm:presLayoutVars>
      </dgm:prSet>
      <dgm:spPr/>
    </dgm:pt>
    <dgm:pt modelId="{C5CAFDC9-E8DE-42C8-963B-76B65851215C}" type="pres">
      <dgm:prSet presAssocID="{0E561F00-7BEE-4209-A18E-FE3B75EF10A1}" presName="spaceBetweenRectangles" presStyleCnt="0"/>
      <dgm:spPr/>
    </dgm:pt>
    <dgm:pt modelId="{85C4AC4F-34F1-4FCA-BEEC-A98DC9ACE9EC}" type="pres">
      <dgm:prSet presAssocID="{61624CBC-8D4D-41BD-AEC1-40A212A9D05E}" presName="parentLin" presStyleCnt="0"/>
      <dgm:spPr/>
    </dgm:pt>
    <dgm:pt modelId="{44ADF2CE-EE23-479B-9848-BB5522FAEC74}" type="pres">
      <dgm:prSet presAssocID="{61624CBC-8D4D-41BD-AEC1-40A212A9D05E}" presName="parentLeftMargin" presStyleLbl="node1" presStyleIdx="2" presStyleCnt="6"/>
      <dgm:spPr/>
    </dgm:pt>
    <dgm:pt modelId="{1AD86B75-C4CB-4EF9-BEC5-120515294032}" type="pres">
      <dgm:prSet presAssocID="{61624CBC-8D4D-41BD-AEC1-40A212A9D05E}" presName="parentText" presStyleLbl="node1" presStyleIdx="3" presStyleCnt="6">
        <dgm:presLayoutVars>
          <dgm:chMax val="0"/>
          <dgm:bulletEnabled val="1"/>
        </dgm:presLayoutVars>
      </dgm:prSet>
      <dgm:spPr/>
    </dgm:pt>
    <dgm:pt modelId="{79F141CE-B399-4FD8-954F-55B23C182E67}" type="pres">
      <dgm:prSet presAssocID="{61624CBC-8D4D-41BD-AEC1-40A212A9D05E}" presName="negativeSpace" presStyleCnt="0"/>
      <dgm:spPr/>
    </dgm:pt>
    <dgm:pt modelId="{FEC1BEAF-08DD-4DF3-9736-957BDE0DBD14}" type="pres">
      <dgm:prSet presAssocID="{61624CBC-8D4D-41BD-AEC1-40A212A9D05E}" presName="childText" presStyleLbl="conFgAcc1" presStyleIdx="3" presStyleCnt="6">
        <dgm:presLayoutVars>
          <dgm:bulletEnabled val="1"/>
        </dgm:presLayoutVars>
      </dgm:prSet>
      <dgm:spPr/>
    </dgm:pt>
    <dgm:pt modelId="{6FB6B788-DF6D-46DE-8001-C02AA4C6B0D1}" type="pres">
      <dgm:prSet presAssocID="{2D542749-37E4-4834-A3AD-4D95B7705512}" presName="spaceBetweenRectangles" presStyleCnt="0"/>
      <dgm:spPr/>
    </dgm:pt>
    <dgm:pt modelId="{3A951A92-CFC4-49D9-B40D-352116968C55}" type="pres">
      <dgm:prSet presAssocID="{BF7CDAD1-ED68-4669-887C-591C670A9EF5}" presName="parentLin" presStyleCnt="0"/>
      <dgm:spPr/>
    </dgm:pt>
    <dgm:pt modelId="{73C9BA75-1333-42CB-BEC3-1093A32FA0B8}" type="pres">
      <dgm:prSet presAssocID="{BF7CDAD1-ED68-4669-887C-591C670A9EF5}" presName="parentLeftMargin" presStyleLbl="node1" presStyleIdx="3" presStyleCnt="6"/>
      <dgm:spPr/>
    </dgm:pt>
    <dgm:pt modelId="{BB348824-BCFF-4C04-AE31-E6E65664D696}" type="pres">
      <dgm:prSet presAssocID="{BF7CDAD1-ED68-4669-887C-591C670A9EF5}" presName="parentText" presStyleLbl="node1" presStyleIdx="4" presStyleCnt="6">
        <dgm:presLayoutVars>
          <dgm:chMax val="0"/>
          <dgm:bulletEnabled val="1"/>
        </dgm:presLayoutVars>
      </dgm:prSet>
      <dgm:spPr/>
    </dgm:pt>
    <dgm:pt modelId="{3C222188-FDBC-4B45-850F-86E9BBF0F18F}" type="pres">
      <dgm:prSet presAssocID="{BF7CDAD1-ED68-4669-887C-591C670A9EF5}" presName="negativeSpace" presStyleCnt="0"/>
      <dgm:spPr/>
    </dgm:pt>
    <dgm:pt modelId="{3B7EB9B4-3A86-4EE5-895B-F376826EC49F}" type="pres">
      <dgm:prSet presAssocID="{BF7CDAD1-ED68-4669-887C-591C670A9EF5}" presName="childText" presStyleLbl="conFgAcc1" presStyleIdx="4" presStyleCnt="6">
        <dgm:presLayoutVars>
          <dgm:bulletEnabled val="1"/>
        </dgm:presLayoutVars>
      </dgm:prSet>
      <dgm:spPr/>
    </dgm:pt>
    <dgm:pt modelId="{FE3085E4-3DEB-479B-AA29-10EED8D120E3}" type="pres">
      <dgm:prSet presAssocID="{4F8C4146-CFE5-42B3-813A-5D76632E626A}" presName="spaceBetweenRectangles" presStyleCnt="0"/>
      <dgm:spPr/>
    </dgm:pt>
    <dgm:pt modelId="{63048D6E-165D-481F-B505-E579A8248558}" type="pres">
      <dgm:prSet presAssocID="{5150709D-60DA-4742-869D-08C4BEF42CEA}" presName="parentLin" presStyleCnt="0"/>
      <dgm:spPr/>
    </dgm:pt>
    <dgm:pt modelId="{ECAD148F-1E42-417F-B29A-62FF19AC9F3A}" type="pres">
      <dgm:prSet presAssocID="{5150709D-60DA-4742-869D-08C4BEF42CEA}" presName="parentLeftMargin" presStyleLbl="node1" presStyleIdx="4" presStyleCnt="6"/>
      <dgm:spPr/>
    </dgm:pt>
    <dgm:pt modelId="{0C9370FC-7045-496B-8690-228EF17471EF}" type="pres">
      <dgm:prSet presAssocID="{5150709D-60DA-4742-869D-08C4BEF42CEA}" presName="parentText" presStyleLbl="node1" presStyleIdx="5" presStyleCnt="6">
        <dgm:presLayoutVars>
          <dgm:chMax val="0"/>
          <dgm:bulletEnabled val="1"/>
        </dgm:presLayoutVars>
      </dgm:prSet>
      <dgm:spPr/>
    </dgm:pt>
    <dgm:pt modelId="{F8CF56F0-FA0A-4257-AFB7-C77A5E3D3980}" type="pres">
      <dgm:prSet presAssocID="{5150709D-60DA-4742-869D-08C4BEF42CEA}" presName="negativeSpace" presStyleCnt="0"/>
      <dgm:spPr/>
    </dgm:pt>
    <dgm:pt modelId="{47D43A59-F488-4B51-8BB0-8C06D363ECE5}" type="pres">
      <dgm:prSet presAssocID="{5150709D-60DA-4742-869D-08C4BEF42CEA}" presName="childText" presStyleLbl="conFgAcc1" presStyleIdx="5" presStyleCnt="6">
        <dgm:presLayoutVars>
          <dgm:bulletEnabled val="1"/>
        </dgm:presLayoutVars>
      </dgm:prSet>
      <dgm:spPr/>
    </dgm:pt>
  </dgm:ptLst>
  <dgm:cxnLst>
    <dgm:cxn modelId="{33431D00-99DE-4197-AF23-EA38BFD3006C}" srcId="{C342E818-941D-4056-9D49-05AADA6813B5}" destId="{EC6AF857-7941-4E03-957D-BEDE22C79835}" srcOrd="2" destOrd="0" parTransId="{3C330299-FE6E-49CA-963C-2E31EA6FF555}" sibTransId="{0E561F00-7BEE-4209-A18E-FE3B75EF10A1}"/>
    <dgm:cxn modelId="{B9FA1A0D-7F9C-4E54-AFD7-4E28906456DA}" type="presOf" srcId="{BF7CDAD1-ED68-4669-887C-591C670A9EF5}" destId="{BB348824-BCFF-4C04-AE31-E6E65664D696}" srcOrd="1" destOrd="0" presId="urn:microsoft.com/office/officeart/2005/8/layout/list1"/>
    <dgm:cxn modelId="{B5036910-C03B-442C-983C-1D5F26628246}" type="presOf" srcId="{61624CBC-8D4D-41BD-AEC1-40A212A9D05E}" destId="{44ADF2CE-EE23-479B-9848-BB5522FAEC74}" srcOrd="0" destOrd="0" presId="urn:microsoft.com/office/officeart/2005/8/layout/list1"/>
    <dgm:cxn modelId="{3C4A911C-5660-401E-91B7-BEE5F5D6A314}" srcId="{C342E818-941D-4056-9D49-05AADA6813B5}" destId="{5150709D-60DA-4742-869D-08C4BEF42CEA}" srcOrd="5" destOrd="0" parTransId="{08E9D840-FA1D-421A-BEAC-01482DB04F5E}" sibTransId="{84E4E642-06F8-4E1D-A7F2-D072C3951BF5}"/>
    <dgm:cxn modelId="{0C361824-662E-4361-9D3E-4297C31B3C38}" type="presOf" srcId="{FD3EFF85-B7E4-47CD-988A-1DB671E1319B}" destId="{47D43A59-F488-4B51-8BB0-8C06D363ECE5}" srcOrd="0" destOrd="0" presId="urn:microsoft.com/office/officeart/2005/8/layout/list1"/>
    <dgm:cxn modelId="{30769232-6445-4F2A-BDA5-69ECA092C212}" srcId="{8AC49813-51AC-4825-8693-472ED39F04BF}" destId="{931DD9EE-85F3-4C39-BCB7-277E931DF1A7}" srcOrd="0" destOrd="0" parTransId="{AD033168-CD19-4294-8CF7-EF25AE6CF8EC}" sibTransId="{CEAA9444-C340-464D-9B2F-9049A84E08A9}"/>
    <dgm:cxn modelId="{B2926833-56C8-4E83-86F0-25A0C38E86EB}" type="presOf" srcId="{5150709D-60DA-4742-869D-08C4BEF42CEA}" destId="{0C9370FC-7045-496B-8690-228EF17471EF}" srcOrd="1" destOrd="0" presId="urn:microsoft.com/office/officeart/2005/8/layout/list1"/>
    <dgm:cxn modelId="{BEA32936-CD43-4159-B25E-063A88652D6B}" srcId="{C342E818-941D-4056-9D49-05AADA6813B5}" destId="{BF7CDAD1-ED68-4669-887C-591C670A9EF5}" srcOrd="4" destOrd="0" parTransId="{726428E3-B0D1-4F7B-ADF1-059FE63AAD67}" sibTransId="{4F8C4146-CFE5-42B3-813A-5D76632E626A}"/>
    <dgm:cxn modelId="{6582273B-1323-498E-BECA-268EE8BBB90F}" srcId="{EC6AF857-7941-4E03-957D-BEDE22C79835}" destId="{519FDE09-57C6-4E49-89AC-CB10364A5D5D}" srcOrd="0" destOrd="0" parTransId="{5C462CB2-404B-4564-8D9B-9F8543A9FBCA}" sibTransId="{218FA4FE-8BEE-468C-87E4-31383412A4CF}"/>
    <dgm:cxn modelId="{4C2B793D-004D-43E6-863B-75BE956E464B}" type="presOf" srcId="{8AC49813-51AC-4825-8693-472ED39F04BF}" destId="{13CC2853-AD74-49C6-BC41-764D79C6D6A4}" srcOrd="1" destOrd="0" presId="urn:microsoft.com/office/officeart/2005/8/layout/list1"/>
    <dgm:cxn modelId="{C193D63F-E553-4246-968E-6452C62661F4}" type="presOf" srcId="{EC6AF857-7941-4E03-957D-BEDE22C79835}" destId="{E7462163-B7D0-4D2F-846B-33C905A470AE}" srcOrd="0" destOrd="0" presId="urn:microsoft.com/office/officeart/2005/8/layout/list1"/>
    <dgm:cxn modelId="{0ED7C25B-20E5-49DA-A69B-8D75EE78CA86}" srcId="{61624CBC-8D4D-41BD-AEC1-40A212A9D05E}" destId="{6B8569D0-2613-42DE-9D0E-91E9BEA4512D}" srcOrd="0" destOrd="0" parTransId="{466F108A-131F-40AD-8243-C91572D173E3}" sibTransId="{CE2120F3-9019-48C1-9254-0018B27F3DFA}"/>
    <dgm:cxn modelId="{8B204F42-6E31-48DF-AD9C-799874555925}" type="presOf" srcId="{51F74CA7-10B3-4692-A70A-9226E432AA51}" destId="{475BFE3A-0540-4E81-BF4E-DAEAE390507F}" srcOrd="1" destOrd="0" presId="urn:microsoft.com/office/officeart/2005/8/layout/list1"/>
    <dgm:cxn modelId="{08C0434F-C3AE-41D4-BAA0-ADFFA02F0F15}" type="presOf" srcId="{519FDE09-57C6-4E49-89AC-CB10364A5D5D}" destId="{3968653E-9EFB-458F-AFB1-F138C32AA1BD}" srcOrd="0" destOrd="0" presId="urn:microsoft.com/office/officeart/2005/8/layout/list1"/>
    <dgm:cxn modelId="{9DC38856-5AE1-4268-9DA8-AD9CD0E69ED5}" srcId="{C342E818-941D-4056-9D49-05AADA6813B5}" destId="{61624CBC-8D4D-41BD-AEC1-40A212A9D05E}" srcOrd="3" destOrd="0" parTransId="{F56D124B-97D0-4780-82FB-1ABBC0612BF2}" sibTransId="{2D542749-37E4-4834-A3AD-4D95B7705512}"/>
    <dgm:cxn modelId="{35703B5A-B68E-4331-8B4B-04602B79703F}" type="presOf" srcId="{8AC49813-51AC-4825-8693-472ED39F04BF}" destId="{0947E2C6-7089-4051-A693-B8A1C50E96EF}" srcOrd="0" destOrd="0" presId="urn:microsoft.com/office/officeart/2005/8/layout/list1"/>
    <dgm:cxn modelId="{033AA088-76EB-4ADC-B2AA-B82A6D6EBD8A}" type="presOf" srcId="{51F74CA7-10B3-4692-A70A-9226E432AA51}" destId="{26CC5C2E-3DDB-4621-B7AD-C0794E105D58}" srcOrd="0" destOrd="0" presId="urn:microsoft.com/office/officeart/2005/8/layout/list1"/>
    <dgm:cxn modelId="{4796528B-9A1C-4CDB-8A20-81F547BC0A8E}" type="presOf" srcId="{FDE00560-3349-4350-AC6E-1A9220FDFB7F}" destId="{EC34EF24-059D-4D7F-B6B7-AD764E154897}" srcOrd="0" destOrd="0" presId="urn:microsoft.com/office/officeart/2005/8/layout/list1"/>
    <dgm:cxn modelId="{0082C09A-653F-438E-9E3B-5611AEB03199}" type="presOf" srcId="{5150709D-60DA-4742-869D-08C4BEF42CEA}" destId="{ECAD148F-1E42-417F-B29A-62FF19AC9F3A}" srcOrd="0" destOrd="0" presId="urn:microsoft.com/office/officeart/2005/8/layout/list1"/>
    <dgm:cxn modelId="{922F919D-3E19-4400-9252-2C98ED55FA2C}" srcId="{C342E818-941D-4056-9D49-05AADA6813B5}" destId="{8AC49813-51AC-4825-8693-472ED39F04BF}" srcOrd="1" destOrd="0" parTransId="{E177E143-6D16-4EEA-BADC-D7AD732815DB}" sibTransId="{8367626C-C4E6-4284-A33B-8B1D2ECAE21F}"/>
    <dgm:cxn modelId="{CD57989F-C7E9-4A85-8EAA-48640EB5E17C}" type="presOf" srcId="{BF7CDAD1-ED68-4669-887C-591C670A9EF5}" destId="{73C9BA75-1333-42CB-BEC3-1093A32FA0B8}" srcOrd="0" destOrd="0" presId="urn:microsoft.com/office/officeart/2005/8/layout/list1"/>
    <dgm:cxn modelId="{D85EAFAB-9186-4C4E-B83E-CD0E47E6C343}" type="presOf" srcId="{EC6AF857-7941-4E03-957D-BEDE22C79835}" destId="{F80BE44F-6B1A-4AAD-B332-FB5DB6C40F6F}" srcOrd="1" destOrd="0" presId="urn:microsoft.com/office/officeart/2005/8/layout/list1"/>
    <dgm:cxn modelId="{D46DE1AD-FB00-4A2E-AE5E-257CA5489FC1}" type="presOf" srcId="{931DD9EE-85F3-4C39-BCB7-277E931DF1A7}" destId="{66843C9D-BF21-4FB4-A20D-8C487F53E968}" srcOrd="0" destOrd="0" presId="urn:microsoft.com/office/officeart/2005/8/layout/list1"/>
    <dgm:cxn modelId="{1A5537B0-87BF-44FC-A307-D88E297FB97A}" srcId="{5150709D-60DA-4742-869D-08C4BEF42CEA}" destId="{FD3EFF85-B7E4-47CD-988A-1DB671E1319B}" srcOrd="0" destOrd="0" parTransId="{28E553AD-2FDD-46B8-83D0-908CFBBD31C3}" sibTransId="{007B6BED-EBCD-430A-89F3-B01AF52C9F14}"/>
    <dgm:cxn modelId="{28DAC6B8-A6C7-443F-B1DC-4F40EC2A020D}" type="presOf" srcId="{C342E818-941D-4056-9D49-05AADA6813B5}" destId="{9FAAB617-7717-4BCC-B93D-776BE07115B6}" srcOrd="0" destOrd="0" presId="urn:microsoft.com/office/officeart/2005/8/layout/list1"/>
    <dgm:cxn modelId="{27D250C2-62E1-42A2-BC71-68A9CA24511D}" type="presOf" srcId="{61624CBC-8D4D-41BD-AEC1-40A212A9D05E}" destId="{1AD86B75-C4CB-4EF9-BEC5-120515294032}" srcOrd="1" destOrd="0" presId="urn:microsoft.com/office/officeart/2005/8/layout/list1"/>
    <dgm:cxn modelId="{79DD7BC2-F532-4CE2-9DE3-D0A491DDEDF9}" type="presOf" srcId="{6B8569D0-2613-42DE-9D0E-91E9BEA4512D}" destId="{FEC1BEAF-08DD-4DF3-9736-957BDE0DBD14}" srcOrd="0" destOrd="0" presId="urn:microsoft.com/office/officeart/2005/8/layout/list1"/>
    <dgm:cxn modelId="{4DA02BC9-3B58-41DB-A4D9-44F6C9EC93F8}" type="presOf" srcId="{FAA01B52-3847-4439-B1D7-890927856821}" destId="{3B7EB9B4-3A86-4EE5-895B-F376826EC49F}" srcOrd="0" destOrd="0" presId="urn:microsoft.com/office/officeart/2005/8/layout/list1"/>
    <dgm:cxn modelId="{FBA091DA-D242-4BAA-865C-02E6FC2E8DCE}" srcId="{BF7CDAD1-ED68-4669-887C-591C670A9EF5}" destId="{FAA01B52-3847-4439-B1D7-890927856821}" srcOrd="0" destOrd="0" parTransId="{187B558C-A3C2-408E-8AF1-CFB5EB043322}" sibTransId="{02FAEC56-060B-42F6-8E80-B1424A409519}"/>
    <dgm:cxn modelId="{B82F4EFB-54E1-47A3-8BE3-92C9021216BB}" srcId="{C342E818-941D-4056-9D49-05AADA6813B5}" destId="{51F74CA7-10B3-4692-A70A-9226E432AA51}" srcOrd="0" destOrd="0" parTransId="{FD99CD5D-A237-4E24-AAE6-7791201C56F4}" sibTransId="{6396BE1F-F8E9-4903-A585-BEE0A5542061}"/>
    <dgm:cxn modelId="{E02CA9FB-AE6D-44CC-846A-48C561D2C7E9}" srcId="{51F74CA7-10B3-4692-A70A-9226E432AA51}" destId="{FDE00560-3349-4350-AC6E-1A9220FDFB7F}" srcOrd="0" destOrd="0" parTransId="{8C280C59-A13C-45A7-82D6-946457D5E515}" sibTransId="{90F34DB1-0765-4E15-9DC6-4F092CE09495}"/>
    <dgm:cxn modelId="{D58FAD4F-8212-4404-AC7E-C3A0DE0F0C63}" type="presParOf" srcId="{9FAAB617-7717-4BCC-B93D-776BE07115B6}" destId="{01175F9A-8AD0-45BF-8327-62B0566B4142}" srcOrd="0" destOrd="0" presId="urn:microsoft.com/office/officeart/2005/8/layout/list1"/>
    <dgm:cxn modelId="{941D330D-1AE6-479B-92A7-4C36F162A0D3}" type="presParOf" srcId="{01175F9A-8AD0-45BF-8327-62B0566B4142}" destId="{26CC5C2E-3DDB-4621-B7AD-C0794E105D58}" srcOrd="0" destOrd="0" presId="urn:microsoft.com/office/officeart/2005/8/layout/list1"/>
    <dgm:cxn modelId="{24D6031A-9369-40A8-B961-F12B75FE780E}" type="presParOf" srcId="{01175F9A-8AD0-45BF-8327-62B0566B4142}" destId="{475BFE3A-0540-4E81-BF4E-DAEAE390507F}" srcOrd="1" destOrd="0" presId="urn:microsoft.com/office/officeart/2005/8/layout/list1"/>
    <dgm:cxn modelId="{763217B7-038B-42BE-8B22-4FCB12B63B8C}" type="presParOf" srcId="{9FAAB617-7717-4BCC-B93D-776BE07115B6}" destId="{1BBF199D-50C7-49BA-8A13-C6523ADA7420}" srcOrd="1" destOrd="0" presId="urn:microsoft.com/office/officeart/2005/8/layout/list1"/>
    <dgm:cxn modelId="{778568DF-BDF3-43E9-8F12-7F13B00EBF99}" type="presParOf" srcId="{9FAAB617-7717-4BCC-B93D-776BE07115B6}" destId="{EC34EF24-059D-4D7F-B6B7-AD764E154897}" srcOrd="2" destOrd="0" presId="urn:microsoft.com/office/officeart/2005/8/layout/list1"/>
    <dgm:cxn modelId="{A2CB9879-1C21-4E9D-A680-A374CECBD44F}" type="presParOf" srcId="{9FAAB617-7717-4BCC-B93D-776BE07115B6}" destId="{BA30B38A-9261-4F4C-A100-27B5A0FCD511}" srcOrd="3" destOrd="0" presId="urn:microsoft.com/office/officeart/2005/8/layout/list1"/>
    <dgm:cxn modelId="{BF58D0FF-5C4D-4905-80EB-52299788886D}" type="presParOf" srcId="{9FAAB617-7717-4BCC-B93D-776BE07115B6}" destId="{67A47C71-4EB7-42A7-B6E0-818B71578BA7}" srcOrd="4" destOrd="0" presId="urn:microsoft.com/office/officeart/2005/8/layout/list1"/>
    <dgm:cxn modelId="{CE4BF0BA-B6DB-46C7-A194-81039C33F29F}" type="presParOf" srcId="{67A47C71-4EB7-42A7-B6E0-818B71578BA7}" destId="{0947E2C6-7089-4051-A693-B8A1C50E96EF}" srcOrd="0" destOrd="0" presId="urn:microsoft.com/office/officeart/2005/8/layout/list1"/>
    <dgm:cxn modelId="{C02CEE4F-1875-4EAE-83D1-32721742F837}" type="presParOf" srcId="{67A47C71-4EB7-42A7-B6E0-818B71578BA7}" destId="{13CC2853-AD74-49C6-BC41-764D79C6D6A4}" srcOrd="1" destOrd="0" presId="urn:microsoft.com/office/officeart/2005/8/layout/list1"/>
    <dgm:cxn modelId="{34D1F28A-671A-45FE-AB2E-CB38BAE33AE8}" type="presParOf" srcId="{9FAAB617-7717-4BCC-B93D-776BE07115B6}" destId="{C8240D0B-472A-4A88-889F-BC6C5F817B82}" srcOrd="5" destOrd="0" presId="urn:microsoft.com/office/officeart/2005/8/layout/list1"/>
    <dgm:cxn modelId="{5CC326E0-3A16-4693-A175-8775E5B451DA}" type="presParOf" srcId="{9FAAB617-7717-4BCC-B93D-776BE07115B6}" destId="{66843C9D-BF21-4FB4-A20D-8C487F53E968}" srcOrd="6" destOrd="0" presId="urn:microsoft.com/office/officeart/2005/8/layout/list1"/>
    <dgm:cxn modelId="{18FD336F-562C-4DE3-AD10-DEBD3D167FAC}" type="presParOf" srcId="{9FAAB617-7717-4BCC-B93D-776BE07115B6}" destId="{677FA9AB-DA68-4AD7-B417-1EFB25315968}" srcOrd="7" destOrd="0" presId="urn:microsoft.com/office/officeart/2005/8/layout/list1"/>
    <dgm:cxn modelId="{C9341F0C-8B3D-4751-9862-82D73DA93330}" type="presParOf" srcId="{9FAAB617-7717-4BCC-B93D-776BE07115B6}" destId="{6644CC90-3A86-45FB-8B9D-01B0467023F3}" srcOrd="8" destOrd="0" presId="urn:microsoft.com/office/officeart/2005/8/layout/list1"/>
    <dgm:cxn modelId="{B312FB45-0B2F-4C47-9AEB-9D3820542E17}" type="presParOf" srcId="{6644CC90-3A86-45FB-8B9D-01B0467023F3}" destId="{E7462163-B7D0-4D2F-846B-33C905A470AE}" srcOrd="0" destOrd="0" presId="urn:microsoft.com/office/officeart/2005/8/layout/list1"/>
    <dgm:cxn modelId="{4182AFD0-DDFB-44DA-A0F1-5C9C52F91BC7}" type="presParOf" srcId="{6644CC90-3A86-45FB-8B9D-01B0467023F3}" destId="{F80BE44F-6B1A-4AAD-B332-FB5DB6C40F6F}" srcOrd="1" destOrd="0" presId="urn:microsoft.com/office/officeart/2005/8/layout/list1"/>
    <dgm:cxn modelId="{87679526-E35A-46D3-9968-42496706D8A2}" type="presParOf" srcId="{9FAAB617-7717-4BCC-B93D-776BE07115B6}" destId="{3E3E0C16-91F8-47EE-AB22-531CB249F883}" srcOrd="9" destOrd="0" presId="urn:microsoft.com/office/officeart/2005/8/layout/list1"/>
    <dgm:cxn modelId="{B543CD5E-D271-4395-96DA-98CE19DE23C1}" type="presParOf" srcId="{9FAAB617-7717-4BCC-B93D-776BE07115B6}" destId="{3968653E-9EFB-458F-AFB1-F138C32AA1BD}" srcOrd="10" destOrd="0" presId="urn:microsoft.com/office/officeart/2005/8/layout/list1"/>
    <dgm:cxn modelId="{DDE58A31-1D93-43F5-910F-D5993F69FE92}" type="presParOf" srcId="{9FAAB617-7717-4BCC-B93D-776BE07115B6}" destId="{C5CAFDC9-E8DE-42C8-963B-76B65851215C}" srcOrd="11" destOrd="0" presId="urn:microsoft.com/office/officeart/2005/8/layout/list1"/>
    <dgm:cxn modelId="{E3394224-525A-4E1B-B76A-06ABCE88A24A}" type="presParOf" srcId="{9FAAB617-7717-4BCC-B93D-776BE07115B6}" destId="{85C4AC4F-34F1-4FCA-BEEC-A98DC9ACE9EC}" srcOrd="12" destOrd="0" presId="urn:microsoft.com/office/officeart/2005/8/layout/list1"/>
    <dgm:cxn modelId="{8FC5EFF9-5CC5-43D9-9F52-809F232C08DF}" type="presParOf" srcId="{85C4AC4F-34F1-4FCA-BEEC-A98DC9ACE9EC}" destId="{44ADF2CE-EE23-479B-9848-BB5522FAEC74}" srcOrd="0" destOrd="0" presId="urn:microsoft.com/office/officeart/2005/8/layout/list1"/>
    <dgm:cxn modelId="{49BB5CA1-12C0-48DF-B0B0-AA7595E059E7}" type="presParOf" srcId="{85C4AC4F-34F1-4FCA-BEEC-A98DC9ACE9EC}" destId="{1AD86B75-C4CB-4EF9-BEC5-120515294032}" srcOrd="1" destOrd="0" presId="urn:microsoft.com/office/officeart/2005/8/layout/list1"/>
    <dgm:cxn modelId="{C6E8C56E-2054-41F6-9681-39E06D38865B}" type="presParOf" srcId="{9FAAB617-7717-4BCC-B93D-776BE07115B6}" destId="{79F141CE-B399-4FD8-954F-55B23C182E67}" srcOrd="13" destOrd="0" presId="urn:microsoft.com/office/officeart/2005/8/layout/list1"/>
    <dgm:cxn modelId="{4C5BF8FC-C113-4D19-9145-74C307727055}" type="presParOf" srcId="{9FAAB617-7717-4BCC-B93D-776BE07115B6}" destId="{FEC1BEAF-08DD-4DF3-9736-957BDE0DBD14}" srcOrd="14" destOrd="0" presId="urn:microsoft.com/office/officeart/2005/8/layout/list1"/>
    <dgm:cxn modelId="{1E925C05-1456-4BD7-BC2A-ED1D67D54A41}" type="presParOf" srcId="{9FAAB617-7717-4BCC-B93D-776BE07115B6}" destId="{6FB6B788-DF6D-46DE-8001-C02AA4C6B0D1}" srcOrd="15" destOrd="0" presId="urn:microsoft.com/office/officeart/2005/8/layout/list1"/>
    <dgm:cxn modelId="{631B6955-C914-46CF-8B76-3B8818EEC33D}" type="presParOf" srcId="{9FAAB617-7717-4BCC-B93D-776BE07115B6}" destId="{3A951A92-CFC4-49D9-B40D-352116968C55}" srcOrd="16" destOrd="0" presId="urn:microsoft.com/office/officeart/2005/8/layout/list1"/>
    <dgm:cxn modelId="{7686D213-ECA7-4CB0-B596-044D41C31BA9}" type="presParOf" srcId="{3A951A92-CFC4-49D9-B40D-352116968C55}" destId="{73C9BA75-1333-42CB-BEC3-1093A32FA0B8}" srcOrd="0" destOrd="0" presId="urn:microsoft.com/office/officeart/2005/8/layout/list1"/>
    <dgm:cxn modelId="{80C051A7-283F-4521-ADE7-75FB5197F835}" type="presParOf" srcId="{3A951A92-CFC4-49D9-B40D-352116968C55}" destId="{BB348824-BCFF-4C04-AE31-E6E65664D696}" srcOrd="1" destOrd="0" presId="urn:microsoft.com/office/officeart/2005/8/layout/list1"/>
    <dgm:cxn modelId="{44A035EC-1E97-4ABF-AB96-E2BDA0AA2122}" type="presParOf" srcId="{9FAAB617-7717-4BCC-B93D-776BE07115B6}" destId="{3C222188-FDBC-4B45-850F-86E9BBF0F18F}" srcOrd="17" destOrd="0" presId="urn:microsoft.com/office/officeart/2005/8/layout/list1"/>
    <dgm:cxn modelId="{66E01E24-1F5F-40AE-B0BD-28686A08FB8A}" type="presParOf" srcId="{9FAAB617-7717-4BCC-B93D-776BE07115B6}" destId="{3B7EB9B4-3A86-4EE5-895B-F376826EC49F}" srcOrd="18" destOrd="0" presId="urn:microsoft.com/office/officeart/2005/8/layout/list1"/>
    <dgm:cxn modelId="{8E55C2F7-E2F8-4691-AC1E-AE72E6809F66}" type="presParOf" srcId="{9FAAB617-7717-4BCC-B93D-776BE07115B6}" destId="{FE3085E4-3DEB-479B-AA29-10EED8D120E3}" srcOrd="19" destOrd="0" presId="urn:microsoft.com/office/officeart/2005/8/layout/list1"/>
    <dgm:cxn modelId="{AD4F5250-276A-47EF-83DF-D76C2C0FFAEE}" type="presParOf" srcId="{9FAAB617-7717-4BCC-B93D-776BE07115B6}" destId="{63048D6E-165D-481F-B505-E579A8248558}" srcOrd="20" destOrd="0" presId="urn:microsoft.com/office/officeart/2005/8/layout/list1"/>
    <dgm:cxn modelId="{A38FB38B-C493-49FC-8F05-C50CF888A63C}" type="presParOf" srcId="{63048D6E-165D-481F-B505-E579A8248558}" destId="{ECAD148F-1E42-417F-B29A-62FF19AC9F3A}" srcOrd="0" destOrd="0" presId="urn:microsoft.com/office/officeart/2005/8/layout/list1"/>
    <dgm:cxn modelId="{1F6439DD-B7E0-4B7F-A7B4-9B9306181D69}" type="presParOf" srcId="{63048D6E-165D-481F-B505-E579A8248558}" destId="{0C9370FC-7045-496B-8690-228EF17471EF}" srcOrd="1" destOrd="0" presId="urn:microsoft.com/office/officeart/2005/8/layout/list1"/>
    <dgm:cxn modelId="{8F017317-D2B3-4B39-83F2-DE7D54488DA7}" type="presParOf" srcId="{9FAAB617-7717-4BCC-B93D-776BE07115B6}" destId="{F8CF56F0-FA0A-4257-AFB7-C77A5E3D3980}" srcOrd="21" destOrd="0" presId="urn:microsoft.com/office/officeart/2005/8/layout/list1"/>
    <dgm:cxn modelId="{3E150C4E-F815-4169-BB09-948AB0CF9DBC}" type="presParOf" srcId="{9FAAB617-7717-4BCC-B93D-776BE07115B6}" destId="{47D43A59-F488-4B51-8BB0-8C06D363ECE5}"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42E818-941D-4056-9D49-05AADA6813B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51F74CA7-10B3-4692-A70A-9226E432AA51}">
      <dgm:prSet phldrT="[Text]" custT="1"/>
      <dgm:spPr/>
      <dgm:t>
        <a:bodyPr/>
        <a:lstStyle/>
        <a:p>
          <a:r>
            <a:rPr lang="en-ZA" sz="1400" dirty="0"/>
            <a:t>Social dialogues successfully convened</a:t>
          </a:r>
        </a:p>
      </dgm:t>
    </dgm:pt>
    <dgm:pt modelId="{FD99CD5D-A237-4E24-AAE6-7791201C56F4}" type="parTrans" cxnId="{B82F4EFB-54E1-47A3-8BE3-92C9021216BB}">
      <dgm:prSet/>
      <dgm:spPr/>
      <dgm:t>
        <a:bodyPr/>
        <a:lstStyle/>
        <a:p>
          <a:endParaRPr lang="en-ZA"/>
        </a:p>
      </dgm:t>
    </dgm:pt>
    <dgm:pt modelId="{6396BE1F-F8E9-4903-A585-BEE0A5542061}" type="sibTrans" cxnId="{B82F4EFB-54E1-47A3-8BE3-92C9021216BB}">
      <dgm:prSet/>
      <dgm:spPr/>
      <dgm:t>
        <a:bodyPr/>
        <a:lstStyle/>
        <a:p>
          <a:endParaRPr lang="en-ZA"/>
        </a:p>
      </dgm:t>
    </dgm:pt>
    <dgm:pt modelId="{FDE00560-3349-4350-AC6E-1A9220FDFB7F}">
      <dgm:prSet phldrT="[Text]" custT="1"/>
      <dgm:spPr/>
      <dgm:t>
        <a:bodyPr/>
        <a:lstStyle/>
        <a:p>
          <a:r>
            <a:rPr lang="en-ZA" sz="1400" dirty="0"/>
            <a:t>100% of dialogues reports released within 14 working days of hosting of dialogue</a:t>
          </a:r>
        </a:p>
      </dgm:t>
    </dgm:pt>
    <dgm:pt modelId="{8C280C59-A13C-45A7-82D6-946457D5E515}" type="parTrans" cxnId="{E02CA9FB-AE6D-44CC-846A-48C561D2C7E9}">
      <dgm:prSet/>
      <dgm:spPr/>
      <dgm:t>
        <a:bodyPr/>
        <a:lstStyle/>
        <a:p>
          <a:endParaRPr lang="en-ZA"/>
        </a:p>
      </dgm:t>
    </dgm:pt>
    <dgm:pt modelId="{90F34DB1-0765-4E15-9DC6-4F092CE09495}" type="sibTrans" cxnId="{E02CA9FB-AE6D-44CC-846A-48C561D2C7E9}">
      <dgm:prSet/>
      <dgm:spPr/>
      <dgm:t>
        <a:bodyPr/>
        <a:lstStyle/>
        <a:p>
          <a:endParaRPr lang="en-ZA"/>
        </a:p>
      </dgm:t>
    </dgm:pt>
    <dgm:pt modelId="{499343B8-B6EC-4C89-B8B9-6B8975BF63E7}">
      <dgm:prSet phldrT="[Text]" custT="1"/>
      <dgm:spPr/>
      <dgm:t>
        <a:bodyPr/>
        <a:lstStyle/>
        <a:p>
          <a:r>
            <a:rPr lang="en-ZA" sz="1400" dirty="0"/>
            <a:t>Agreements  and social compacts are  negotiated and successfully concluded</a:t>
          </a:r>
        </a:p>
      </dgm:t>
    </dgm:pt>
    <dgm:pt modelId="{BDDC107E-E7FD-4683-A5CD-7591A8856D0E}" type="parTrans" cxnId="{C9FA2538-11B2-4557-B786-8EA71EF90D63}">
      <dgm:prSet/>
      <dgm:spPr/>
      <dgm:t>
        <a:bodyPr/>
        <a:lstStyle/>
        <a:p>
          <a:endParaRPr lang="en-ZA"/>
        </a:p>
      </dgm:t>
    </dgm:pt>
    <dgm:pt modelId="{D3F92B8A-F9F8-4297-B24F-7DDBC8FD4078}" type="sibTrans" cxnId="{C9FA2538-11B2-4557-B786-8EA71EF90D63}">
      <dgm:prSet/>
      <dgm:spPr/>
      <dgm:t>
        <a:bodyPr/>
        <a:lstStyle/>
        <a:p>
          <a:endParaRPr lang="en-ZA"/>
        </a:p>
      </dgm:t>
    </dgm:pt>
    <dgm:pt modelId="{040C699E-8D33-4F9E-B049-5D68E108E124}">
      <dgm:prSet phldrT="[Text]" custT="1"/>
      <dgm:spPr/>
      <dgm:t>
        <a:bodyPr/>
        <a:lstStyle/>
        <a:p>
          <a:r>
            <a:rPr lang="en-ZA" sz="1400" dirty="0"/>
            <a:t>75% of agreements successfully concluded within six months of the issues being tabled unless otherwise agreed</a:t>
          </a:r>
        </a:p>
      </dgm:t>
    </dgm:pt>
    <dgm:pt modelId="{0F65DA21-1B38-41A4-A73E-B12A7BC0F464}" type="parTrans" cxnId="{E8892DCD-FD19-403E-853E-12FF17585600}">
      <dgm:prSet/>
      <dgm:spPr/>
      <dgm:t>
        <a:bodyPr/>
        <a:lstStyle/>
        <a:p>
          <a:endParaRPr lang="en-ZA"/>
        </a:p>
      </dgm:t>
    </dgm:pt>
    <dgm:pt modelId="{327E16A9-E722-45D3-A44F-EBE1E85536EE}" type="sibTrans" cxnId="{E8892DCD-FD19-403E-853E-12FF17585600}">
      <dgm:prSet/>
      <dgm:spPr/>
      <dgm:t>
        <a:bodyPr/>
        <a:lstStyle/>
        <a:p>
          <a:endParaRPr lang="en-ZA"/>
        </a:p>
      </dgm:t>
    </dgm:pt>
    <dgm:pt modelId="{8AC49813-51AC-4825-8693-472ED39F04BF}">
      <dgm:prSet phldrT="[Text]"/>
      <dgm:spPr/>
      <dgm:t>
        <a:bodyPr/>
        <a:lstStyle/>
        <a:p>
          <a:r>
            <a:rPr lang="en-ZA" dirty="0"/>
            <a:t>Processes</a:t>
          </a:r>
          <a:r>
            <a:rPr lang="en-ZA" baseline="0" dirty="0"/>
            <a:t> successfully concluded and co-ordinated </a:t>
          </a:r>
          <a:endParaRPr lang="en-ZA" dirty="0"/>
        </a:p>
      </dgm:t>
    </dgm:pt>
    <dgm:pt modelId="{E177E143-6D16-4EEA-BADC-D7AD732815DB}" type="parTrans" cxnId="{922F919D-3E19-4400-9252-2C98ED55FA2C}">
      <dgm:prSet/>
      <dgm:spPr/>
      <dgm:t>
        <a:bodyPr/>
        <a:lstStyle/>
        <a:p>
          <a:endParaRPr lang="en-ZA"/>
        </a:p>
      </dgm:t>
    </dgm:pt>
    <dgm:pt modelId="{8367626C-C4E6-4284-A33B-8B1D2ECAE21F}" type="sibTrans" cxnId="{922F919D-3E19-4400-9252-2C98ED55FA2C}">
      <dgm:prSet/>
      <dgm:spPr/>
      <dgm:t>
        <a:bodyPr/>
        <a:lstStyle/>
        <a:p>
          <a:endParaRPr lang="en-ZA"/>
        </a:p>
      </dgm:t>
    </dgm:pt>
    <dgm:pt modelId="{33532C76-D1F8-490C-BAA2-BD1A42046D09}">
      <dgm:prSet phldrT="[Text]"/>
      <dgm:spPr/>
      <dgm:t>
        <a:bodyPr/>
        <a:lstStyle/>
        <a:p>
          <a:r>
            <a:rPr lang="en-ZA" dirty="0"/>
            <a:t>100% of reports concluded within six months of the issue being tabled</a:t>
          </a:r>
        </a:p>
      </dgm:t>
    </dgm:pt>
    <dgm:pt modelId="{444E79B3-D7B6-4239-AF7F-BA62903E08E2}" type="parTrans" cxnId="{31B59841-3EEE-458B-AF53-8FAC4DF2CA4B}">
      <dgm:prSet/>
      <dgm:spPr/>
      <dgm:t>
        <a:bodyPr/>
        <a:lstStyle/>
        <a:p>
          <a:endParaRPr lang="en-ZA"/>
        </a:p>
      </dgm:t>
    </dgm:pt>
    <dgm:pt modelId="{E4A19EE0-D9EC-41ED-A400-C8F5CF16BBAE}" type="sibTrans" cxnId="{31B59841-3EEE-458B-AF53-8FAC4DF2CA4B}">
      <dgm:prSet/>
      <dgm:spPr/>
      <dgm:t>
        <a:bodyPr/>
        <a:lstStyle/>
        <a:p>
          <a:endParaRPr lang="en-ZA"/>
        </a:p>
      </dgm:t>
    </dgm:pt>
    <dgm:pt modelId="{7EC94902-2050-4967-8A5B-8183EF4A7326}">
      <dgm:prSet phldrT="[Text]"/>
      <dgm:spPr/>
      <dgm:t>
        <a:bodyPr/>
        <a:lstStyle/>
        <a:p>
          <a:r>
            <a:rPr lang="en-ZA" dirty="0"/>
            <a:t>100% Section 77 Standing Committee reports concluded within 5 days of the resolution of the matter  </a:t>
          </a:r>
        </a:p>
      </dgm:t>
    </dgm:pt>
    <dgm:pt modelId="{30625CF8-8B0F-483B-BED4-E7332A3038CC}" type="parTrans" cxnId="{07D98BBA-2663-433B-ACC6-02F321FCA796}">
      <dgm:prSet/>
      <dgm:spPr/>
      <dgm:t>
        <a:bodyPr/>
        <a:lstStyle/>
        <a:p>
          <a:endParaRPr lang="en-ZA"/>
        </a:p>
      </dgm:t>
    </dgm:pt>
    <dgm:pt modelId="{95759DF5-A167-4F2A-97C9-574A0A7F5392}" type="sibTrans" cxnId="{07D98BBA-2663-433B-ACC6-02F321FCA796}">
      <dgm:prSet/>
      <dgm:spPr/>
      <dgm:t>
        <a:bodyPr/>
        <a:lstStyle/>
        <a:p>
          <a:endParaRPr lang="en-ZA"/>
        </a:p>
      </dgm:t>
    </dgm:pt>
    <dgm:pt modelId="{9FAAB617-7717-4BCC-B93D-776BE07115B6}" type="pres">
      <dgm:prSet presAssocID="{C342E818-941D-4056-9D49-05AADA6813B5}" presName="linear" presStyleCnt="0">
        <dgm:presLayoutVars>
          <dgm:dir/>
          <dgm:animLvl val="lvl"/>
          <dgm:resizeHandles val="exact"/>
        </dgm:presLayoutVars>
      </dgm:prSet>
      <dgm:spPr/>
    </dgm:pt>
    <dgm:pt modelId="{01175F9A-8AD0-45BF-8327-62B0566B4142}" type="pres">
      <dgm:prSet presAssocID="{51F74CA7-10B3-4692-A70A-9226E432AA51}" presName="parentLin" presStyleCnt="0"/>
      <dgm:spPr/>
    </dgm:pt>
    <dgm:pt modelId="{26CC5C2E-3DDB-4621-B7AD-C0794E105D58}" type="pres">
      <dgm:prSet presAssocID="{51F74CA7-10B3-4692-A70A-9226E432AA51}" presName="parentLeftMargin" presStyleLbl="node1" presStyleIdx="0" presStyleCnt="3"/>
      <dgm:spPr/>
    </dgm:pt>
    <dgm:pt modelId="{475BFE3A-0540-4E81-BF4E-DAEAE390507F}" type="pres">
      <dgm:prSet presAssocID="{51F74CA7-10B3-4692-A70A-9226E432AA51}" presName="parentText" presStyleLbl="node1" presStyleIdx="0" presStyleCnt="3" custScaleY="170657" custLinFactNeighborX="-19531" custLinFactNeighborY="4097">
        <dgm:presLayoutVars>
          <dgm:chMax val="0"/>
          <dgm:bulletEnabled val="1"/>
        </dgm:presLayoutVars>
      </dgm:prSet>
      <dgm:spPr/>
    </dgm:pt>
    <dgm:pt modelId="{1BBF199D-50C7-49BA-8A13-C6523ADA7420}" type="pres">
      <dgm:prSet presAssocID="{51F74CA7-10B3-4692-A70A-9226E432AA51}" presName="negativeSpace" presStyleCnt="0"/>
      <dgm:spPr/>
    </dgm:pt>
    <dgm:pt modelId="{EC34EF24-059D-4D7F-B6B7-AD764E154897}" type="pres">
      <dgm:prSet presAssocID="{51F74CA7-10B3-4692-A70A-9226E432AA51}" presName="childText" presStyleLbl="conFgAcc1" presStyleIdx="0" presStyleCnt="3" custScaleY="157702">
        <dgm:presLayoutVars>
          <dgm:bulletEnabled val="1"/>
        </dgm:presLayoutVars>
      </dgm:prSet>
      <dgm:spPr/>
    </dgm:pt>
    <dgm:pt modelId="{BA30B38A-9261-4F4C-A100-27B5A0FCD511}" type="pres">
      <dgm:prSet presAssocID="{6396BE1F-F8E9-4903-A585-BEE0A5542061}" presName="spaceBetweenRectangles" presStyleCnt="0"/>
      <dgm:spPr/>
    </dgm:pt>
    <dgm:pt modelId="{6943E756-A48A-475D-A8F1-2480837D0E4B}" type="pres">
      <dgm:prSet presAssocID="{499343B8-B6EC-4C89-B8B9-6B8975BF63E7}" presName="parentLin" presStyleCnt="0"/>
      <dgm:spPr/>
    </dgm:pt>
    <dgm:pt modelId="{6026D25D-A799-48E9-8B22-4722B6DF61F1}" type="pres">
      <dgm:prSet presAssocID="{499343B8-B6EC-4C89-B8B9-6B8975BF63E7}" presName="parentLeftMargin" presStyleLbl="node1" presStyleIdx="0" presStyleCnt="3"/>
      <dgm:spPr/>
    </dgm:pt>
    <dgm:pt modelId="{37D862B7-CF1E-4D69-98F0-7C84D88C98E2}" type="pres">
      <dgm:prSet presAssocID="{499343B8-B6EC-4C89-B8B9-6B8975BF63E7}" presName="parentText" presStyleLbl="node1" presStyleIdx="1" presStyleCnt="3" custScaleY="172761">
        <dgm:presLayoutVars>
          <dgm:chMax val="0"/>
          <dgm:bulletEnabled val="1"/>
        </dgm:presLayoutVars>
      </dgm:prSet>
      <dgm:spPr/>
    </dgm:pt>
    <dgm:pt modelId="{7FDA78E3-2B41-4913-BCC5-A1F35D1B2C2B}" type="pres">
      <dgm:prSet presAssocID="{499343B8-B6EC-4C89-B8B9-6B8975BF63E7}" presName="negativeSpace" presStyleCnt="0"/>
      <dgm:spPr/>
    </dgm:pt>
    <dgm:pt modelId="{B9F4028A-D83A-48F1-ADA0-889CAC4BCCF5}" type="pres">
      <dgm:prSet presAssocID="{499343B8-B6EC-4C89-B8B9-6B8975BF63E7}" presName="childText" presStyleLbl="conFgAcc1" presStyleIdx="1" presStyleCnt="3" custScaleY="131252">
        <dgm:presLayoutVars>
          <dgm:bulletEnabled val="1"/>
        </dgm:presLayoutVars>
      </dgm:prSet>
      <dgm:spPr/>
    </dgm:pt>
    <dgm:pt modelId="{458D463F-FB7E-410D-8274-492C079CE9C0}" type="pres">
      <dgm:prSet presAssocID="{D3F92B8A-F9F8-4297-B24F-7DDBC8FD4078}" presName="spaceBetweenRectangles" presStyleCnt="0"/>
      <dgm:spPr/>
    </dgm:pt>
    <dgm:pt modelId="{7F55074A-6FE5-4BA1-848E-4CF8319264DC}" type="pres">
      <dgm:prSet presAssocID="{8AC49813-51AC-4825-8693-472ED39F04BF}" presName="parentLin" presStyleCnt="0"/>
      <dgm:spPr/>
    </dgm:pt>
    <dgm:pt modelId="{69184DEF-C1B7-4A63-A039-4CDEB603498B}" type="pres">
      <dgm:prSet presAssocID="{8AC49813-51AC-4825-8693-472ED39F04BF}" presName="parentLeftMargin" presStyleLbl="node1" presStyleIdx="1" presStyleCnt="3"/>
      <dgm:spPr/>
    </dgm:pt>
    <dgm:pt modelId="{06019F7C-5986-4A12-9C6C-4E6298E25E54}" type="pres">
      <dgm:prSet presAssocID="{8AC49813-51AC-4825-8693-472ED39F04BF}" presName="parentText" presStyleLbl="node1" presStyleIdx="2" presStyleCnt="3" custScaleY="174810">
        <dgm:presLayoutVars>
          <dgm:chMax val="0"/>
          <dgm:bulletEnabled val="1"/>
        </dgm:presLayoutVars>
      </dgm:prSet>
      <dgm:spPr/>
    </dgm:pt>
    <dgm:pt modelId="{3B871AEE-31D7-4D3A-80B0-10FCA2B83DDE}" type="pres">
      <dgm:prSet presAssocID="{8AC49813-51AC-4825-8693-472ED39F04BF}" presName="negativeSpace" presStyleCnt="0"/>
      <dgm:spPr/>
    </dgm:pt>
    <dgm:pt modelId="{1B7E3BE9-E89E-46F0-B16E-0A08CDD7F8D6}" type="pres">
      <dgm:prSet presAssocID="{8AC49813-51AC-4825-8693-472ED39F04BF}" presName="childText" presStyleLbl="conFgAcc1" presStyleIdx="2" presStyleCnt="3" custScaleY="116700">
        <dgm:presLayoutVars>
          <dgm:bulletEnabled val="1"/>
        </dgm:presLayoutVars>
      </dgm:prSet>
      <dgm:spPr/>
    </dgm:pt>
  </dgm:ptLst>
  <dgm:cxnLst>
    <dgm:cxn modelId="{16A1DD26-A109-48D2-9AA9-08E835060423}" type="presOf" srcId="{33532C76-D1F8-490C-BAA2-BD1A42046D09}" destId="{1B7E3BE9-E89E-46F0-B16E-0A08CDD7F8D6}" srcOrd="0" destOrd="0" presId="urn:microsoft.com/office/officeart/2005/8/layout/list1"/>
    <dgm:cxn modelId="{C9FA2538-11B2-4557-B786-8EA71EF90D63}" srcId="{C342E818-941D-4056-9D49-05AADA6813B5}" destId="{499343B8-B6EC-4C89-B8B9-6B8975BF63E7}" srcOrd="1" destOrd="0" parTransId="{BDDC107E-E7FD-4683-A5CD-7591A8856D0E}" sibTransId="{D3F92B8A-F9F8-4297-B24F-7DDBC8FD4078}"/>
    <dgm:cxn modelId="{EA72ED3B-65B4-490F-A71C-A2B8886CAB09}" type="presOf" srcId="{499343B8-B6EC-4C89-B8B9-6B8975BF63E7}" destId="{37D862B7-CF1E-4D69-98F0-7C84D88C98E2}" srcOrd="1" destOrd="0" presId="urn:microsoft.com/office/officeart/2005/8/layout/list1"/>
    <dgm:cxn modelId="{31B59841-3EEE-458B-AF53-8FAC4DF2CA4B}" srcId="{8AC49813-51AC-4825-8693-472ED39F04BF}" destId="{33532C76-D1F8-490C-BAA2-BD1A42046D09}" srcOrd="0" destOrd="0" parTransId="{444E79B3-D7B6-4239-AF7F-BA62903E08E2}" sibTransId="{E4A19EE0-D9EC-41ED-A400-C8F5CF16BBAE}"/>
    <dgm:cxn modelId="{8B204F42-6E31-48DF-AD9C-799874555925}" type="presOf" srcId="{51F74CA7-10B3-4692-A70A-9226E432AA51}" destId="{475BFE3A-0540-4E81-BF4E-DAEAE390507F}" srcOrd="1" destOrd="0" presId="urn:microsoft.com/office/officeart/2005/8/layout/list1"/>
    <dgm:cxn modelId="{0C00C348-8BEC-480F-B70E-AE995B6090D5}" type="presOf" srcId="{7EC94902-2050-4967-8A5B-8183EF4A7326}" destId="{1B7E3BE9-E89E-46F0-B16E-0A08CDD7F8D6}" srcOrd="0" destOrd="1" presId="urn:microsoft.com/office/officeart/2005/8/layout/list1"/>
    <dgm:cxn modelId="{DA63EA7D-5248-4B9A-9E50-95877EDE2CAA}" type="presOf" srcId="{8AC49813-51AC-4825-8693-472ED39F04BF}" destId="{06019F7C-5986-4A12-9C6C-4E6298E25E54}" srcOrd="1" destOrd="0" presId="urn:microsoft.com/office/officeart/2005/8/layout/list1"/>
    <dgm:cxn modelId="{033AA088-76EB-4ADC-B2AA-B82A6D6EBD8A}" type="presOf" srcId="{51F74CA7-10B3-4692-A70A-9226E432AA51}" destId="{26CC5C2E-3DDB-4621-B7AD-C0794E105D58}" srcOrd="0" destOrd="0" presId="urn:microsoft.com/office/officeart/2005/8/layout/list1"/>
    <dgm:cxn modelId="{4796528B-9A1C-4CDB-8A20-81F547BC0A8E}" type="presOf" srcId="{FDE00560-3349-4350-AC6E-1A9220FDFB7F}" destId="{EC34EF24-059D-4D7F-B6B7-AD764E154897}" srcOrd="0" destOrd="0" presId="urn:microsoft.com/office/officeart/2005/8/layout/list1"/>
    <dgm:cxn modelId="{DBF84590-B1A2-44FF-AF34-9072A7D47CC2}" type="presOf" srcId="{8AC49813-51AC-4825-8693-472ED39F04BF}" destId="{69184DEF-C1B7-4A63-A039-4CDEB603498B}" srcOrd="0" destOrd="0" presId="urn:microsoft.com/office/officeart/2005/8/layout/list1"/>
    <dgm:cxn modelId="{922F919D-3E19-4400-9252-2C98ED55FA2C}" srcId="{C342E818-941D-4056-9D49-05AADA6813B5}" destId="{8AC49813-51AC-4825-8693-472ED39F04BF}" srcOrd="2" destOrd="0" parTransId="{E177E143-6D16-4EEA-BADC-D7AD732815DB}" sibTransId="{8367626C-C4E6-4284-A33B-8B1D2ECAE21F}"/>
    <dgm:cxn modelId="{385BC3A2-1745-4DDE-819E-5878BF646B41}" type="presOf" srcId="{499343B8-B6EC-4C89-B8B9-6B8975BF63E7}" destId="{6026D25D-A799-48E9-8B22-4722B6DF61F1}" srcOrd="0" destOrd="0" presId="urn:microsoft.com/office/officeart/2005/8/layout/list1"/>
    <dgm:cxn modelId="{2BED39AF-48D5-4232-8FAD-AAE615CC8725}" type="presOf" srcId="{040C699E-8D33-4F9E-B049-5D68E108E124}" destId="{B9F4028A-D83A-48F1-ADA0-889CAC4BCCF5}" srcOrd="0" destOrd="0" presId="urn:microsoft.com/office/officeart/2005/8/layout/list1"/>
    <dgm:cxn modelId="{28DAC6B8-A6C7-443F-B1DC-4F40EC2A020D}" type="presOf" srcId="{C342E818-941D-4056-9D49-05AADA6813B5}" destId="{9FAAB617-7717-4BCC-B93D-776BE07115B6}" srcOrd="0" destOrd="0" presId="urn:microsoft.com/office/officeart/2005/8/layout/list1"/>
    <dgm:cxn modelId="{07D98BBA-2663-433B-ACC6-02F321FCA796}" srcId="{8AC49813-51AC-4825-8693-472ED39F04BF}" destId="{7EC94902-2050-4967-8A5B-8183EF4A7326}" srcOrd="1" destOrd="0" parTransId="{30625CF8-8B0F-483B-BED4-E7332A3038CC}" sibTransId="{95759DF5-A167-4F2A-97C9-574A0A7F5392}"/>
    <dgm:cxn modelId="{E8892DCD-FD19-403E-853E-12FF17585600}" srcId="{499343B8-B6EC-4C89-B8B9-6B8975BF63E7}" destId="{040C699E-8D33-4F9E-B049-5D68E108E124}" srcOrd="0" destOrd="0" parTransId="{0F65DA21-1B38-41A4-A73E-B12A7BC0F464}" sibTransId="{327E16A9-E722-45D3-A44F-EBE1E85536EE}"/>
    <dgm:cxn modelId="{B82F4EFB-54E1-47A3-8BE3-92C9021216BB}" srcId="{C342E818-941D-4056-9D49-05AADA6813B5}" destId="{51F74CA7-10B3-4692-A70A-9226E432AA51}" srcOrd="0" destOrd="0" parTransId="{FD99CD5D-A237-4E24-AAE6-7791201C56F4}" sibTransId="{6396BE1F-F8E9-4903-A585-BEE0A5542061}"/>
    <dgm:cxn modelId="{E02CA9FB-AE6D-44CC-846A-48C561D2C7E9}" srcId="{51F74CA7-10B3-4692-A70A-9226E432AA51}" destId="{FDE00560-3349-4350-AC6E-1A9220FDFB7F}" srcOrd="0" destOrd="0" parTransId="{8C280C59-A13C-45A7-82D6-946457D5E515}" sibTransId="{90F34DB1-0765-4E15-9DC6-4F092CE09495}"/>
    <dgm:cxn modelId="{D58FAD4F-8212-4404-AC7E-C3A0DE0F0C63}" type="presParOf" srcId="{9FAAB617-7717-4BCC-B93D-776BE07115B6}" destId="{01175F9A-8AD0-45BF-8327-62B0566B4142}" srcOrd="0" destOrd="0" presId="urn:microsoft.com/office/officeart/2005/8/layout/list1"/>
    <dgm:cxn modelId="{941D330D-1AE6-479B-92A7-4C36F162A0D3}" type="presParOf" srcId="{01175F9A-8AD0-45BF-8327-62B0566B4142}" destId="{26CC5C2E-3DDB-4621-B7AD-C0794E105D58}" srcOrd="0" destOrd="0" presId="urn:microsoft.com/office/officeart/2005/8/layout/list1"/>
    <dgm:cxn modelId="{24D6031A-9369-40A8-B961-F12B75FE780E}" type="presParOf" srcId="{01175F9A-8AD0-45BF-8327-62B0566B4142}" destId="{475BFE3A-0540-4E81-BF4E-DAEAE390507F}" srcOrd="1" destOrd="0" presId="urn:microsoft.com/office/officeart/2005/8/layout/list1"/>
    <dgm:cxn modelId="{763217B7-038B-42BE-8B22-4FCB12B63B8C}" type="presParOf" srcId="{9FAAB617-7717-4BCC-B93D-776BE07115B6}" destId="{1BBF199D-50C7-49BA-8A13-C6523ADA7420}" srcOrd="1" destOrd="0" presId="urn:microsoft.com/office/officeart/2005/8/layout/list1"/>
    <dgm:cxn modelId="{778568DF-BDF3-43E9-8F12-7F13B00EBF99}" type="presParOf" srcId="{9FAAB617-7717-4BCC-B93D-776BE07115B6}" destId="{EC34EF24-059D-4D7F-B6B7-AD764E154897}" srcOrd="2" destOrd="0" presId="urn:microsoft.com/office/officeart/2005/8/layout/list1"/>
    <dgm:cxn modelId="{A2CB9879-1C21-4E9D-A680-A374CECBD44F}" type="presParOf" srcId="{9FAAB617-7717-4BCC-B93D-776BE07115B6}" destId="{BA30B38A-9261-4F4C-A100-27B5A0FCD511}" srcOrd="3" destOrd="0" presId="urn:microsoft.com/office/officeart/2005/8/layout/list1"/>
    <dgm:cxn modelId="{DB459B39-09C7-4049-A495-93F198972BB8}" type="presParOf" srcId="{9FAAB617-7717-4BCC-B93D-776BE07115B6}" destId="{6943E756-A48A-475D-A8F1-2480837D0E4B}" srcOrd="4" destOrd="0" presId="urn:microsoft.com/office/officeart/2005/8/layout/list1"/>
    <dgm:cxn modelId="{8A24DB84-4E2C-4273-938E-479BF7FAD0FF}" type="presParOf" srcId="{6943E756-A48A-475D-A8F1-2480837D0E4B}" destId="{6026D25D-A799-48E9-8B22-4722B6DF61F1}" srcOrd="0" destOrd="0" presId="urn:microsoft.com/office/officeart/2005/8/layout/list1"/>
    <dgm:cxn modelId="{2F634E9F-4920-4BEC-B393-ED889F897DCB}" type="presParOf" srcId="{6943E756-A48A-475D-A8F1-2480837D0E4B}" destId="{37D862B7-CF1E-4D69-98F0-7C84D88C98E2}" srcOrd="1" destOrd="0" presId="urn:microsoft.com/office/officeart/2005/8/layout/list1"/>
    <dgm:cxn modelId="{12574402-7D4F-4B19-BC75-78432F05E956}" type="presParOf" srcId="{9FAAB617-7717-4BCC-B93D-776BE07115B6}" destId="{7FDA78E3-2B41-4913-BCC5-A1F35D1B2C2B}" srcOrd="5" destOrd="0" presId="urn:microsoft.com/office/officeart/2005/8/layout/list1"/>
    <dgm:cxn modelId="{F5AD0618-925F-4F05-9392-6676DC2E05B8}" type="presParOf" srcId="{9FAAB617-7717-4BCC-B93D-776BE07115B6}" destId="{B9F4028A-D83A-48F1-ADA0-889CAC4BCCF5}" srcOrd="6" destOrd="0" presId="urn:microsoft.com/office/officeart/2005/8/layout/list1"/>
    <dgm:cxn modelId="{BFA890EF-701C-4441-92BB-8CBC14B44E5A}" type="presParOf" srcId="{9FAAB617-7717-4BCC-B93D-776BE07115B6}" destId="{458D463F-FB7E-410D-8274-492C079CE9C0}" srcOrd="7" destOrd="0" presId="urn:microsoft.com/office/officeart/2005/8/layout/list1"/>
    <dgm:cxn modelId="{AD0DA39A-1A9C-4850-AF88-AE00604541FA}" type="presParOf" srcId="{9FAAB617-7717-4BCC-B93D-776BE07115B6}" destId="{7F55074A-6FE5-4BA1-848E-4CF8319264DC}" srcOrd="8" destOrd="0" presId="urn:microsoft.com/office/officeart/2005/8/layout/list1"/>
    <dgm:cxn modelId="{36F556D3-1F6E-483A-8AD0-A57CE4C67471}" type="presParOf" srcId="{7F55074A-6FE5-4BA1-848E-4CF8319264DC}" destId="{69184DEF-C1B7-4A63-A039-4CDEB603498B}" srcOrd="0" destOrd="0" presId="urn:microsoft.com/office/officeart/2005/8/layout/list1"/>
    <dgm:cxn modelId="{8A571179-B058-4B3E-A323-64F431A65004}" type="presParOf" srcId="{7F55074A-6FE5-4BA1-848E-4CF8319264DC}" destId="{06019F7C-5986-4A12-9C6C-4E6298E25E54}" srcOrd="1" destOrd="0" presId="urn:microsoft.com/office/officeart/2005/8/layout/list1"/>
    <dgm:cxn modelId="{FAB2EF99-21F1-43F5-A3BB-1283D7277674}" type="presParOf" srcId="{9FAAB617-7717-4BCC-B93D-776BE07115B6}" destId="{3B871AEE-31D7-4D3A-80B0-10FCA2B83DDE}" srcOrd="9" destOrd="0" presId="urn:microsoft.com/office/officeart/2005/8/layout/list1"/>
    <dgm:cxn modelId="{142B31A6-0CE2-4144-AC6F-8667A50342D0}" type="presParOf" srcId="{9FAAB617-7717-4BCC-B93D-776BE07115B6}" destId="{1B7E3BE9-E89E-46F0-B16E-0A08CDD7F8D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42E818-941D-4056-9D49-05AADA6813B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51F74CA7-10B3-4692-A70A-9226E432AA51}">
      <dgm:prSet phldrT="[Text]"/>
      <dgm:spPr/>
      <dgm:t>
        <a:bodyPr/>
        <a:lstStyle/>
        <a:p>
          <a:r>
            <a:rPr lang="en-ZA" dirty="0"/>
            <a:t>Constituencies</a:t>
          </a:r>
          <a:r>
            <a:rPr lang="en-ZA" baseline="0" dirty="0"/>
            <a:t> have tools of trade to engage effectively at Nedlac</a:t>
          </a:r>
          <a:endParaRPr lang="en-ZA" dirty="0"/>
        </a:p>
      </dgm:t>
    </dgm:pt>
    <dgm:pt modelId="{FD99CD5D-A237-4E24-AAE6-7791201C56F4}" type="parTrans" cxnId="{B82F4EFB-54E1-47A3-8BE3-92C9021216BB}">
      <dgm:prSet/>
      <dgm:spPr/>
      <dgm:t>
        <a:bodyPr/>
        <a:lstStyle/>
        <a:p>
          <a:endParaRPr lang="en-ZA"/>
        </a:p>
      </dgm:t>
    </dgm:pt>
    <dgm:pt modelId="{6396BE1F-F8E9-4903-A585-BEE0A5542061}" type="sibTrans" cxnId="{B82F4EFB-54E1-47A3-8BE3-92C9021216BB}">
      <dgm:prSet/>
      <dgm:spPr/>
      <dgm:t>
        <a:bodyPr/>
        <a:lstStyle/>
        <a:p>
          <a:endParaRPr lang="en-ZA"/>
        </a:p>
      </dgm:t>
    </dgm:pt>
    <dgm:pt modelId="{FDE00560-3349-4350-AC6E-1A9220FDFB7F}">
      <dgm:prSet phldrT="[Text]"/>
      <dgm:spPr/>
      <dgm:t>
        <a:bodyPr/>
        <a:lstStyle/>
        <a:p>
          <a:r>
            <a:rPr lang="en-ZA" dirty="0"/>
            <a:t>80%</a:t>
          </a:r>
          <a:r>
            <a:rPr lang="en-ZA" baseline="0" dirty="0"/>
            <a:t> of requests as per agreed plan provided </a:t>
          </a:r>
          <a:endParaRPr lang="en-ZA" dirty="0"/>
        </a:p>
      </dgm:t>
    </dgm:pt>
    <dgm:pt modelId="{8C280C59-A13C-45A7-82D6-946457D5E515}" type="parTrans" cxnId="{E02CA9FB-AE6D-44CC-846A-48C561D2C7E9}">
      <dgm:prSet/>
      <dgm:spPr/>
      <dgm:t>
        <a:bodyPr/>
        <a:lstStyle/>
        <a:p>
          <a:endParaRPr lang="en-ZA"/>
        </a:p>
      </dgm:t>
    </dgm:pt>
    <dgm:pt modelId="{90F34DB1-0765-4E15-9DC6-4F092CE09495}" type="sibTrans" cxnId="{E02CA9FB-AE6D-44CC-846A-48C561D2C7E9}">
      <dgm:prSet/>
      <dgm:spPr/>
      <dgm:t>
        <a:bodyPr/>
        <a:lstStyle/>
        <a:p>
          <a:endParaRPr lang="en-ZA"/>
        </a:p>
      </dgm:t>
    </dgm:pt>
    <dgm:pt modelId="{040C699E-8D33-4F9E-B049-5D68E108E124}">
      <dgm:prSet phldrT="[Text]"/>
      <dgm:spPr/>
      <dgm:t>
        <a:bodyPr/>
        <a:lstStyle/>
        <a:p>
          <a:r>
            <a:rPr lang="en-ZA" dirty="0"/>
            <a:t>80% of technical assistance requested in plan provided</a:t>
          </a:r>
        </a:p>
      </dgm:t>
    </dgm:pt>
    <dgm:pt modelId="{0F65DA21-1B38-41A4-A73E-B12A7BC0F464}" type="parTrans" cxnId="{E8892DCD-FD19-403E-853E-12FF17585600}">
      <dgm:prSet/>
      <dgm:spPr/>
      <dgm:t>
        <a:bodyPr/>
        <a:lstStyle/>
        <a:p>
          <a:endParaRPr lang="en-ZA"/>
        </a:p>
      </dgm:t>
    </dgm:pt>
    <dgm:pt modelId="{327E16A9-E722-45D3-A44F-EBE1E85536EE}" type="sibTrans" cxnId="{E8892DCD-FD19-403E-853E-12FF17585600}">
      <dgm:prSet/>
      <dgm:spPr/>
      <dgm:t>
        <a:bodyPr/>
        <a:lstStyle/>
        <a:p>
          <a:endParaRPr lang="en-ZA"/>
        </a:p>
      </dgm:t>
    </dgm:pt>
    <dgm:pt modelId="{33532C76-D1F8-490C-BAA2-BD1A42046D09}">
      <dgm:prSet phldrT="[Text]"/>
      <dgm:spPr/>
      <dgm:t>
        <a:bodyPr/>
        <a:lstStyle/>
        <a:p>
          <a:r>
            <a:rPr lang="en-ZA" dirty="0"/>
            <a:t>80% of  training requested in plan provided</a:t>
          </a:r>
        </a:p>
      </dgm:t>
    </dgm:pt>
    <dgm:pt modelId="{444E79B3-D7B6-4239-AF7F-BA62903E08E2}" type="parTrans" cxnId="{31B59841-3EEE-458B-AF53-8FAC4DF2CA4B}">
      <dgm:prSet/>
      <dgm:spPr/>
      <dgm:t>
        <a:bodyPr/>
        <a:lstStyle/>
        <a:p>
          <a:endParaRPr lang="en-ZA"/>
        </a:p>
      </dgm:t>
    </dgm:pt>
    <dgm:pt modelId="{E4A19EE0-D9EC-41ED-A400-C8F5CF16BBAE}" type="sibTrans" cxnId="{31B59841-3EEE-458B-AF53-8FAC4DF2CA4B}">
      <dgm:prSet/>
      <dgm:spPr/>
      <dgm:t>
        <a:bodyPr/>
        <a:lstStyle/>
        <a:p>
          <a:endParaRPr lang="en-ZA"/>
        </a:p>
      </dgm:t>
    </dgm:pt>
    <dgm:pt modelId="{8AC49813-51AC-4825-8693-472ED39F04BF}">
      <dgm:prSet phldrT="[Text]"/>
      <dgm:spPr/>
      <dgm:t>
        <a:bodyPr/>
        <a:lstStyle/>
        <a:p>
          <a:r>
            <a:rPr lang="en-ZA" dirty="0"/>
            <a:t>Training builds constituency support</a:t>
          </a:r>
        </a:p>
      </dgm:t>
    </dgm:pt>
    <dgm:pt modelId="{8367626C-C4E6-4284-A33B-8B1D2ECAE21F}" type="sibTrans" cxnId="{922F919D-3E19-4400-9252-2C98ED55FA2C}">
      <dgm:prSet/>
      <dgm:spPr/>
      <dgm:t>
        <a:bodyPr/>
        <a:lstStyle/>
        <a:p>
          <a:endParaRPr lang="en-ZA"/>
        </a:p>
      </dgm:t>
    </dgm:pt>
    <dgm:pt modelId="{E177E143-6D16-4EEA-BADC-D7AD732815DB}" type="parTrans" cxnId="{922F919D-3E19-4400-9252-2C98ED55FA2C}">
      <dgm:prSet/>
      <dgm:spPr/>
      <dgm:t>
        <a:bodyPr/>
        <a:lstStyle/>
        <a:p>
          <a:endParaRPr lang="en-ZA"/>
        </a:p>
      </dgm:t>
    </dgm:pt>
    <dgm:pt modelId="{499343B8-B6EC-4C89-B8B9-6B8975BF63E7}">
      <dgm:prSet phldrT="[Text]"/>
      <dgm:spPr/>
      <dgm:t>
        <a:bodyPr/>
        <a:lstStyle/>
        <a:p>
          <a:r>
            <a:rPr lang="en-ZA" dirty="0"/>
            <a:t>Constituencies have technical assistance to engage effectively at Nedlac</a:t>
          </a:r>
        </a:p>
      </dgm:t>
    </dgm:pt>
    <dgm:pt modelId="{D3F92B8A-F9F8-4297-B24F-7DDBC8FD4078}" type="sibTrans" cxnId="{C9FA2538-11B2-4557-B786-8EA71EF90D63}">
      <dgm:prSet/>
      <dgm:spPr/>
      <dgm:t>
        <a:bodyPr/>
        <a:lstStyle/>
        <a:p>
          <a:endParaRPr lang="en-ZA"/>
        </a:p>
      </dgm:t>
    </dgm:pt>
    <dgm:pt modelId="{BDDC107E-E7FD-4683-A5CD-7591A8856D0E}" type="parTrans" cxnId="{C9FA2538-11B2-4557-B786-8EA71EF90D63}">
      <dgm:prSet/>
      <dgm:spPr/>
      <dgm:t>
        <a:bodyPr/>
        <a:lstStyle/>
        <a:p>
          <a:endParaRPr lang="en-ZA"/>
        </a:p>
      </dgm:t>
    </dgm:pt>
    <dgm:pt modelId="{9FAAB617-7717-4BCC-B93D-776BE07115B6}" type="pres">
      <dgm:prSet presAssocID="{C342E818-941D-4056-9D49-05AADA6813B5}" presName="linear" presStyleCnt="0">
        <dgm:presLayoutVars>
          <dgm:dir/>
          <dgm:animLvl val="lvl"/>
          <dgm:resizeHandles val="exact"/>
        </dgm:presLayoutVars>
      </dgm:prSet>
      <dgm:spPr/>
    </dgm:pt>
    <dgm:pt modelId="{01175F9A-8AD0-45BF-8327-62B0566B4142}" type="pres">
      <dgm:prSet presAssocID="{51F74CA7-10B3-4692-A70A-9226E432AA51}" presName="parentLin" presStyleCnt="0"/>
      <dgm:spPr/>
    </dgm:pt>
    <dgm:pt modelId="{26CC5C2E-3DDB-4621-B7AD-C0794E105D58}" type="pres">
      <dgm:prSet presAssocID="{51F74CA7-10B3-4692-A70A-9226E432AA51}" presName="parentLeftMargin" presStyleLbl="node1" presStyleIdx="0" presStyleCnt="3"/>
      <dgm:spPr/>
    </dgm:pt>
    <dgm:pt modelId="{475BFE3A-0540-4E81-BF4E-DAEAE390507F}" type="pres">
      <dgm:prSet presAssocID="{51F74CA7-10B3-4692-A70A-9226E432AA51}" presName="parentText" presStyleLbl="node1" presStyleIdx="0" presStyleCnt="3">
        <dgm:presLayoutVars>
          <dgm:chMax val="0"/>
          <dgm:bulletEnabled val="1"/>
        </dgm:presLayoutVars>
      </dgm:prSet>
      <dgm:spPr/>
    </dgm:pt>
    <dgm:pt modelId="{1BBF199D-50C7-49BA-8A13-C6523ADA7420}" type="pres">
      <dgm:prSet presAssocID="{51F74CA7-10B3-4692-A70A-9226E432AA51}" presName="negativeSpace" presStyleCnt="0"/>
      <dgm:spPr/>
    </dgm:pt>
    <dgm:pt modelId="{EC34EF24-059D-4D7F-B6B7-AD764E154897}" type="pres">
      <dgm:prSet presAssocID="{51F74CA7-10B3-4692-A70A-9226E432AA51}" presName="childText" presStyleLbl="conFgAcc1" presStyleIdx="0" presStyleCnt="3">
        <dgm:presLayoutVars>
          <dgm:bulletEnabled val="1"/>
        </dgm:presLayoutVars>
      </dgm:prSet>
      <dgm:spPr/>
    </dgm:pt>
    <dgm:pt modelId="{BA30B38A-9261-4F4C-A100-27B5A0FCD511}" type="pres">
      <dgm:prSet presAssocID="{6396BE1F-F8E9-4903-A585-BEE0A5542061}" presName="spaceBetweenRectangles" presStyleCnt="0"/>
      <dgm:spPr/>
    </dgm:pt>
    <dgm:pt modelId="{6943E756-A48A-475D-A8F1-2480837D0E4B}" type="pres">
      <dgm:prSet presAssocID="{499343B8-B6EC-4C89-B8B9-6B8975BF63E7}" presName="parentLin" presStyleCnt="0"/>
      <dgm:spPr/>
    </dgm:pt>
    <dgm:pt modelId="{6026D25D-A799-48E9-8B22-4722B6DF61F1}" type="pres">
      <dgm:prSet presAssocID="{499343B8-B6EC-4C89-B8B9-6B8975BF63E7}" presName="parentLeftMargin" presStyleLbl="node1" presStyleIdx="0" presStyleCnt="3"/>
      <dgm:spPr/>
    </dgm:pt>
    <dgm:pt modelId="{37D862B7-CF1E-4D69-98F0-7C84D88C98E2}" type="pres">
      <dgm:prSet presAssocID="{499343B8-B6EC-4C89-B8B9-6B8975BF63E7}" presName="parentText" presStyleLbl="node1" presStyleIdx="1" presStyleCnt="3">
        <dgm:presLayoutVars>
          <dgm:chMax val="0"/>
          <dgm:bulletEnabled val="1"/>
        </dgm:presLayoutVars>
      </dgm:prSet>
      <dgm:spPr/>
    </dgm:pt>
    <dgm:pt modelId="{7FDA78E3-2B41-4913-BCC5-A1F35D1B2C2B}" type="pres">
      <dgm:prSet presAssocID="{499343B8-B6EC-4C89-B8B9-6B8975BF63E7}" presName="negativeSpace" presStyleCnt="0"/>
      <dgm:spPr/>
    </dgm:pt>
    <dgm:pt modelId="{B9F4028A-D83A-48F1-ADA0-889CAC4BCCF5}" type="pres">
      <dgm:prSet presAssocID="{499343B8-B6EC-4C89-B8B9-6B8975BF63E7}" presName="childText" presStyleLbl="conFgAcc1" presStyleIdx="1" presStyleCnt="3">
        <dgm:presLayoutVars>
          <dgm:bulletEnabled val="1"/>
        </dgm:presLayoutVars>
      </dgm:prSet>
      <dgm:spPr/>
    </dgm:pt>
    <dgm:pt modelId="{458D463F-FB7E-410D-8274-492C079CE9C0}" type="pres">
      <dgm:prSet presAssocID="{D3F92B8A-F9F8-4297-B24F-7DDBC8FD4078}" presName="spaceBetweenRectangles" presStyleCnt="0"/>
      <dgm:spPr/>
    </dgm:pt>
    <dgm:pt modelId="{7F55074A-6FE5-4BA1-848E-4CF8319264DC}" type="pres">
      <dgm:prSet presAssocID="{8AC49813-51AC-4825-8693-472ED39F04BF}" presName="parentLin" presStyleCnt="0"/>
      <dgm:spPr/>
    </dgm:pt>
    <dgm:pt modelId="{69184DEF-C1B7-4A63-A039-4CDEB603498B}" type="pres">
      <dgm:prSet presAssocID="{8AC49813-51AC-4825-8693-472ED39F04BF}" presName="parentLeftMargin" presStyleLbl="node1" presStyleIdx="1" presStyleCnt="3"/>
      <dgm:spPr/>
    </dgm:pt>
    <dgm:pt modelId="{06019F7C-5986-4A12-9C6C-4E6298E25E54}" type="pres">
      <dgm:prSet presAssocID="{8AC49813-51AC-4825-8693-472ED39F04BF}" presName="parentText" presStyleLbl="node1" presStyleIdx="2" presStyleCnt="3">
        <dgm:presLayoutVars>
          <dgm:chMax val="0"/>
          <dgm:bulletEnabled val="1"/>
        </dgm:presLayoutVars>
      </dgm:prSet>
      <dgm:spPr/>
    </dgm:pt>
    <dgm:pt modelId="{3B871AEE-31D7-4D3A-80B0-10FCA2B83DDE}" type="pres">
      <dgm:prSet presAssocID="{8AC49813-51AC-4825-8693-472ED39F04BF}" presName="negativeSpace" presStyleCnt="0"/>
      <dgm:spPr/>
    </dgm:pt>
    <dgm:pt modelId="{1B7E3BE9-E89E-46F0-B16E-0A08CDD7F8D6}" type="pres">
      <dgm:prSet presAssocID="{8AC49813-51AC-4825-8693-472ED39F04BF}" presName="childText" presStyleLbl="conFgAcc1" presStyleIdx="2" presStyleCnt="3">
        <dgm:presLayoutVars>
          <dgm:bulletEnabled val="1"/>
        </dgm:presLayoutVars>
      </dgm:prSet>
      <dgm:spPr/>
    </dgm:pt>
  </dgm:ptLst>
  <dgm:cxnLst>
    <dgm:cxn modelId="{16A1DD26-A109-48D2-9AA9-08E835060423}" type="presOf" srcId="{33532C76-D1F8-490C-BAA2-BD1A42046D09}" destId="{1B7E3BE9-E89E-46F0-B16E-0A08CDD7F8D6}" srcOrd="0" destOrd="0" presId="urn:microsoft.com/office/officeart/2005/8/layout/list1"/>
    <dgm:cxn modelId="{C9FA2538-11B2-4557-B786-8EA71EF90D63}" srcId="{C342E818-941D-4056-9D49-05AADA6813B5}" destId="{499343B8-B6EC-4C89-B8B9-6B8975BF63E7}" srcOrd="1" destOrd="0" parTransId="{BDDC107E-E7FD-4683-A5CD-7591A8856D0E}" sibTransId="{D3F92B8A-F9F8-4297-B24F-7DDBC8FD4078}"/>
    <dgm:cxn modelId="{EA72ED3B-65B4-490F-A71C-A2B8886CAB09}" type="presOf" srcId="{499343B8-B6EC-4C89-B8B9-6B8975BF63E7}" destId="{37D862B7-CF1E-4D69-98F0-7C84D88C98E2}" srcOrd="1" destOrd="0" presId="urn:microsoft.com/office/officeart/2005/8/layout/list1"/>
    <dgm:cxn modelId="{31B59841-3EEE-458B-AF53-8FAC4DF2CA4B}" srcId="{8AC49813-51AC-4825-8693-472ED39F04BF}" destId="{33532C76-D1F8-490C-BAA2-BD1A42046D09}" srcOrd="0" destOrd="0" parTransId="{444E79B3-D7B6-4239-AF7F-BA62903E08E2}" sibTransId="{E4A19EE0-D9EC-41ED-A400-C8F5CF16BBAE}"/>
    <dgm:cxn modelId="{8B204F42-6E31-48DF-AD9C-799874555925}" type="presOf" srcId="{51F74CA7-10B3-4692-A70A-9226E432AA51}" destId="{475BFE3A-0540-4E81-BF4E-DAEAE390507F}" srcOrd="1" destOrd="0" presId="urn:microsoft.com/office/officeart/2005/8/layout/list1"/>
    <dgm:cxn modelId="{DA63EA7D-5248-4B9A-9E50-95877EDE2CAA}" type="presOf" srcId="{8AC49813-51AC-4825-8693-472ED39F04BF}" destId="{06019F7C-5986-4A12-9C6C-4E6298E25E54}" srcOrd="1" destOrd="0" presId="urn:microsoft.com/office/officeart/2005/8/layout/list1"/>
    <dgm:cxn modelId="{033AA088-76EB-4ADC-B2AA-B82A6D6EBD8A}" type="presOf" srcId="{51F74CA7-10B3-4692-A70A-9226E432AA51}" destId="{26CC5C2E-3DDB-4621-B7AD-C0794E105D58}" srcOrd="0" destOrd="0" presId="urn:microsoft.com/office/officeart/2005/8/layout/list1"/>
    <dgm:cxn modelId="{4796528B-9A1C-4CDB-8A20-81F547BC0A8E}" type="presOf" srcId="{FDE00560-3349-4350-AC6E-1A9220FDFB7F}" destId="{EC34EF24-059D-4D7F-B6B7-AD764E154897}" srcOrd="0" destOrd="0" presId="urn:microsoft.com/office/officeart/2005/8/layout/list1"/>
    <dgm:cxn modelId="{DBF84590-B1A2-44FF-AF34-9072A7D47CC2}" type="presOf" srcId="{8AC49813-51AC-4825-8693-472ED39F04BF}" destId="{69184DEF-C1B7-4A63-A039-4CDEB603498B}" srcOrd="0" destOrd="0" presId="urn:microsoft.com/office/officeart/2005/8/layout/list1"/>
    <dgm:cxn modelId="{922F919D-3E19-4400-9252-2C98ED55FA2C}" srcId="{C342E818-941D-4056-9D49-05AADA6813B5}" destId="{8AC49813-51AC-4825-8693-472ED39F04BF}" srcOrd="2" destOrd="0" parTransId="{E177E143-6D16-4EEA-BADC-D7AD732815DB}" sibTransId="{8367626C-C4E6-4284-A33B-8B1D2ECAE21F}"/>
    <dgm:cxn modelId="{385BC3A2-1745-4DDE-819E-5878BF646B41}" type="presOf" srcId="{499343B8-B6EC-4C89-B8B9-6B8975BF63E7}" destId="{6026D25D-A799-48E9-8B22-4722B6DF61F1}" srcOrd="0" destOrd="0" presId="urn:microsoft.com/office/officeart/2005/8/layout/list1"/>
    <dgm:cxn modelId="{2BED39AF-48D5-4232-8FAD-AAE615CC8725}" type="presOf" srcId="{040C699E-8D33-4F9E-B049-5D68E108E124}" destId="{B9F4028A-D83A-48F1-ADA0-889CAC4BCCF5}" srcOrd="0" destOrd="0" presId="urn:microsoft.com/office/officeart/2005/8/layout/list1"/>
    <dgm:cxn modelId="{28DAC6B8-A6C7-443F-B1DC-4F40EC2A020D}" type="presOf" srcId="{C342E818-941D-4056-9D49-05AADA6813B5}" destId="{9FAAB617-7717-4BCC-B93D-776BE07115B6}" srcOrd="0" destOrd="0" presId="urn:microsoft.com/office/officeart/2005/8/layout/list1"/>
    <dgm:cxn modelId="{E8892DCD-FD19-403E-853E-12FF17585600}" srcId="{499343B8-B6EC-4C89-B8B9-6B8975BF63E7}" destId="{040C699E-8D33-4F9E-B049-5D68E108E124}" srcOrd="0" destOrd="0" parTransId="{0F65DA21-1B38-41A4-A73E-B12A7BC0F464}" sibTransId="{327E16A9-E722-45D3-A44F-EBE1E85536EE}"/>
    <dgm:cxn modelId="{B82F4EFB-54E1-47A3-8BE3-92C9021216BB}" srcId="{C342E818-941D-4056-9D49-05AADA6813B5}" destId="{51F74CA7-10B3-4692-A70A-9226E432AA51}" srcOrd="0" destOrd="0" parTransId="{FD99CD5D-A237-4E24-AAE6-7791201C56F4}" sibTransId="{6396BE1F-F8E9-4903-A585-BEE0A5542061}"/>
    <dgm:cxn modelId="{E02CA9FB-AE6D-44CC-846A-48C561D2C7E9}" srcId="{51F74CA7-10B3-4692-A70A-9226E432AA51}" destId="{FDE00560-3349-4350-AC6E-1A9220FDFB7F}" srcOrd="0" destOrd="0" parTransId="{8C280C59-A13C-45A7-82D6-946457D5E515}" sibTransId="{90F34DB1-0765-4E15-9DC6-4F092CE09495}"/>
    <dgm:cxn modelId="{D58FAD4F-8212-4404-AC7E-C3A0DE0F0C63}" type="presParOf" srcId="{9FAAB617-7717-4BCC-B93D-776BE07115B6}" destId="{01175F9A-8AD0-45BF-8327-62B0566B4142}" srcOrd="0" destOrd="0" presId="urn:microsoft.com/office/officeart/2005/8/layout/list1"/>
    <dgm:cxn modelId="{941D330D-1AE6-479B-92A7-4C36F162A0D3}" type="presParOf" srcId="{01175F9A-8AD0-45BF-8327-62B0566B4142}" destId="{26CC5C2E-3DDB-4621-B7AD-C0794E105D58}" srcOrd="0" destOrd="0" presId="urn:microsoft.com/office/officeart/2005/8/layout/list1"/>
    <dgm:cxn modelId="{24D6031A-9369-40A8-B961-F12B75FE780E}" type="presParOf" srcId="{01175F9A-8AD0-45BF-8327-62B0566B4142}" destId="{475BFE3A-0540-4E81-BF4E-DAEAE390507F}" srcOrd="1" destOrd="0" presId="urn:microsoft.com/office/officeart/2005/8/layout/list1"/>
    <dgm:cxn modelId="{763217B7-038B-42BE-8B22-4FCB12B63B8C}" type="presParOf" srcId="{9FAAB617-7717-4BCC-B93D-776BE07115B6}" destId="{1BBF199D-50C7-49BA-8A13-C6523ADA7420}" srcOrd="1" destOrd="0" presId="urn:microsoft.com/office/officeart/2005/8/layout/list1"/>
    <dgm:cxn modelId="{778568DF-BDF3-43E9-8F12-7F13B00EBF99}" type="presParOf" srcId="{9FAAB617-7717-4BCC-B93D-776BE07115B6}" destId="{EC34EF24-059D-4D7F-B6B7-AD764E154897}" srcOrd="2" destOrd="0" presId="urn:microsoft.com/office/officeart/2005/8/layout/list1"/>
    <dgm:cxn modelId="{A2CB9879-1C21-4E9D-A680-A374CECBD44F}" type="presParOf" srcId="{9FAAB617-7717-4BCC-B93D-776BE07115B6}" destId="{BA30B38A-9261-4F4C-A100-27B5A0FCD511}" srcOrd="3" destOrd="0" presId="urn:microsoft.com/office/officeart/2005/8/layout/list1"/>
    <dgm:cxn modelId="{DB459B39-09C7-4049-A495-93F198972BB8}" type="presParOf" srcId="{9FAAB617-7717-4BCC-B93D-776BE07115B6}" destId="{6943E756-A48A-475D-A8F1-2480837D0E4B}" srcOrd="4" destOrd="0" presId="urn:microsoft.com/office/officeart/2005/8/layout/list1"/>
    <dgm:cxn modelId="{8A24DB84-4E2C-4273-938E-479BF7FAD0FF}" type="presParOf" srcId="{6943E756-A48A-475D-A8F1-2480837D0E4B}" destId="{6026D25D-A799-48E9-8B22-4722B6DF61F1}" srcOrd="0" destOrd="0" presId="urn:microsoft.com/office/officeart/2005/8/layout/list1"/>
    <dgm:cxn modelId="{2F634E9F-4920-4BEC-B393-ED889F897DCB}" type="presParOf" srcId="{6943E756-A48A-475D-A8F1-2480837D0E4B}" destId="{37D862B7-CF1E-4D69-98F0-7C84D88C98E2}" srcOrd="1" destOrd="0" presId="urn:microsoft.com/office/officeart/2005/8/layout/list1"/>
    <dgm:cxn modelId="{12574402-7D4F-4B19-BC75-78432F05E956}" type="presParOf" srcId="{9FAAB617-7717-4BCC-B93D-776BE07115B6}" destId="{7FDA78E3-2B41-4913-BCC5-A1F35D1B2C2B}" srcOrd="5" destOrd="0" presId="urn:microsoft.com/office/officeart/2005/8/layout/list1"/>
    <dgm:cxn modelId="{F5AD0618-925F-4F05-9392-6676DC2E05B8}" type="presParOf" srcId="{9FAAB617-7717-4BCC-B93D-776BE07115B6}" destId="{B9F4028A-D83A-48F1-ADA0-889CAC4BCCF5}" srcOrd="6" destOrd="0" presId="urn:microsoft.com/office/officeart/2005/8/layout/list1"/>
    <dgm:cxn modelId="{BFA890EF-701C-4441-92BB-8CBC14B44E5A}" type="presParOf" srcId="{9FAAB617-7717-4BCC-B93D-776BE07115B6}" destId="{458D463F-FB7E-410D-8274-492C079CE9C0}" srcOrd="7" destOrd="0" presId="urn:microsoft.com/office/officeart/2005/8/layout/list1"/>
    <dgm:cxn modelId="{AD0DA39A-1A9C-4850-AF88-AE00604541FA}" type="presParOf" srcId="{9FAAB617-7717-4BCC-B93D-776BE07115B6}" destId="{7F55074A-6FE5-4BA1-848E-4CF8319264DC}" srcOrd="8" destOrd="0" presId="urn:microsoft.com/office/officeart/2005/8/layout/list1"/>
    <dgm:cxn modelId="{36F556D3-1F6E-483A-8AD0-A57CE4C67471}" type="presParOf" srcId="{7F55074A-6FE5-4BA1-848E-4CF8319264DC}" destId="{69184DEF-C1B7-4A63-A039-4CDEB603498B}" srcOrd="0" destOrd="0" presId="urn:microsoft.com/office/officeart/2005/8/layout/list1"/>
    <dgm:cxn modelId="{8A571179-B058-4B3E-A323-64F431A65004}" type="presParOf" srcId="{7F55074A-6FE5-4BA1-848E-4CF8319264DC}" destId="{06019F7C-5986-4A12-9C6C-4E6298E25E54}" srcOrd="1" destOrd="0" presId="urn:microsoft.com/office/officeart/2005/8/layout/list1"/>
    <dgm:cxn modelId="{FAB2EF99-21F1-43F5-A3BB-1283D7277674}" type="presParOf" srcId="{9FAAB617-7717-4BCC-B93D-776BE07115B6}" destId="{3B871AEE-31D7-4D3A-80B0-10FCA2B83DDE}" srcOrd="9" destOrd="0" presId="urn:microsoft.com/office/officeart/2005/8/layout/list1"/>
    <dgm:cxn modelId="{142B31A6-0CE2-4144-AC6F-8667A50342D0}" type="presParOf" srcId="{9FAAB617-7717-4BCC-B93D-776BE07115B6}" destId="{1B7E3BE9-E89E-46F0-B16E-0A08CDD7F8D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EA88EB3-4F89-481B-96BD-53C7F581A31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ZA"/>
        </a:p>
      </dgm:t>
    </dgm:pt>
    <dgm:pt modelId="{61BDA49F-0273-4C8C-8C07-BB737F07F8CF}">
      <dgm:prSet phldrT="[Text]"/>
      <dgm:spPr/>
      <dgm:t>
        <a:bodyPr/>
        <a:lstStyle/>
        <a:p>
          <a:r>
            <a:rPr lang="en-ZA" dirty="0"/>
            <a:t>Poor financial management</a:t>
          </a:r>
        </a:p>
      </dgm:t>
    </dgm:pt>
    <dgm:pt modelId="{CFC7A41E-0FBF-43F8-97DE-E403AE060629}" type="parTrans" cxnId="{75FAD795-8785-4F19-BE77-B4A94B274CE6}">
      <dgm:prSet/>
      <dgm:spPr/>
      <dgm:t>
        <a:bodyPr/>
        <a:lstStyle/>
        <a:p>
          <a:endParaRPr lang="en-ZA"/>
        </a:p>
      </dgm:t>
    </dgm:pt>
    <dgm:pt modelId="{CFF30978-73F7-455E-BC40-8E193FD8B7F4}" type="sibTrans" cxnId="{75FAD795-8785-4F19-BE77-B4A94B274CE6}">
      <dgm:prSet/>
      <dgm:spPr/>
      <dgm:t>
        <a:bodyPr/>
        <a:lstStyle/>
        <a:p>
          <a:endParaRPr lang="en-ZA"/>
        </a:p>
      </dgm:t>
    </dgm:pt>
    <dgm:pt modelId="{F79CF480-75C1-4741-918F-34D7B1F22A6E}">
      <dgm:prSet phldrT="[Text]" custT="1"/>
      <dgm:spPr/>
      <dgm:t>
        <a:bodyPr/>
        <a:lstStyle/>
        <a:p>
          <a:r>
            <a:rPr lang="en-ZA" sz="1400" dirty="0"/>
            <a:t>Continuous enhancement of internal controls</a:t>
          </a:r>
        </a:p>
      </dgm:t>
    </dgm:pt>
    <dgm:pt modelId="{09234D1C-E921-4E59-9895-A100923FA332}" type="parTrans" cxnId="{88B5C5DC-6B75-4F59-ABE4-59F770635B42}">
      <dgm:prSet/>
      <dgm:spPr/>
      <dgm:t>
        <a:bodyPr/>
        <a:lstStyle/>
        <a:p>
          <a:endParaRPr lang="en-ZA"/>
        </a:p>
      </dgm:t>
    </dgm:pt>
    <dgm:pt modelId="{8F7529F9-B5DC-4C7C-B977-16407F1C8570}" type="sibTrans" cxnId="{88B5C5DC-6B75-4F59-ABE4-59F770635B42}">
      <dgm:prSet/>
      <dgm:spPr/>
      <dgm:t>
        <a:bodyPr/>
        <a:lstStyle/>
        <a:p>
          <a:endParaRPr lang="en-ZA"/>
        </a:p>
      </dgm:t>
    </dgm:pt>
    <dgm:pt modelId="{5C7E6FB9-BFDB-461B-A432-54C7BE8FA6AC}">
      <dgm:prSet phldrT="[Text]" custT="1"/>
      <dgm:spPr/>
      <dgm:t>
        <a:bodyPr/>
        <a:lstStyle/>
        <a:p>
          <a:r>
            <a:rPr lang="en-ZA" sz="1400" dirty="0"/>
            <a:t>Active internal audit function </a:t>
          </a:r>
        </a:p>
      </dgm:t>
    </dgm:pt>
    <dgm:pt modelId="{89338765-B2BD-401A-8ACB-8FEAE8336444}" type="parTrans" cxnId="{D22DF896-E37F-4D72-B435-C043962CFD76}">
      <dgm:prSet/>
      <dgm:spPr/>
      <dgm:t>
        <a:bodyPr/>
        <a:lstStyle/>
        <a:p>
          <a:endParaRPr lang="en-ZA"/>
        </a:p>
      </dgm:t>
    </dgm:pt>
    <dgm:pt modelId="{D12A73A8-73AB-4089-88B5-DFEE7159896E}" type="sibTrans" cxnId="{D22DF896-E37F-4D72-B435-C043962CFD76}">
      <dgm:prSet/>
      <dgm:spPr/>
      <dgm:t>
        <a:bodyPr/>
        <a:lstStyle/>
        <a:p>
          <a:endParaRPr lang="en-ZA"/>
        </a:p>
      </dgm:t>
    </dgm:pt>
    <dgm:pt modelId="{03A509D8-6FEE-487D-958D-5D8E01C21512}">
      <dgm:prSet phldrT="[Text]"/>
      <dgm:spPr/>
      <dgm:t>
        <a:bodyPr/>
        <a:lstStyle/>
        <a:p>
          <a:r>
            <a:rPr lang="en-ZA" dirty="0"/>
            <a:t>Lack of staff capacity</a:t>
          </a:r>
        </a:p>
      </dgm:t>
    </dgm:pt>
    <dgm:pt modelId="{5880DAA3-7D75-430E-9840-2AC0364B8D1C}" type="parTrans" cxnId="{A079D626-F038-4526-93A5-4070BCD3841E}">
      <dgm:prSet/>
      <dgm:spPr/>
      <dgm:t>
        <a:bodyPr/>
        <a:lstStyle/>
        <a:p>
          <a:endParaRPr lang="en-ZA"/>
        </a:p>
      </dgm:t>
    </dgm:pt>
    <dgm:pt modelId="{04A4B52B-49AB-4CF8-AB5C-839CA389BBDE}" type="sibTrans" cxnId="{A079D626-F038-4526-93A5-4070BCD3841E}">
      <dgm:prSet/>
      <dgm:spPr/>
      <dgm:t>
        <a:bodyPr/>
        <a:lstStyle/>
        <a:p>
          <a:endParaRPr lang="en-ZA"/>
        </a:p>
      </dgm:t>
    </dgm:pt>
    <dgm:pt modelId="{6132E7B4-184A-4361-93C6-1E0F335ACBAD}">
      <dgm:prSet phldrT="[Text]"/>
      <dgm:spPr/>
      <dgm:t>
        <a:bodyPr/>
        <a:lstStyle/>
        <a:p>
          <a:r>
            <a:rPr lang="en-ZA" dirty="0"/>
            <a:t>Continuous training and development of staff</a:t>
          </a:r>
        </a:p>
      </dgm:t>
    </dgm:pt>
    <dgm:pt modelId="{227E4E31-7544-47D8-9979-F69D62AA563D}" type="parTrans" cxnId="{66C9820E-C337-4C14-8967-28C4437C1BE7}">
      <dgm:prSet/>
      <dgm:spPr/>
      <dgm:t>
        <a:bodyPr/>
        <a:lstStyle/>
        <a:p>
          <a:endParaRPr lang="en-ZA"/>
        </a:p>
      </dgm:t>
    </dgm:pt>
    <dgm:pt modelId="{99ADAE7B-46ED-4E21-A028-5EDD7DFB2CE1}" type="sibTrans" cxnId="{66C9820E-C337-4C14-8967-28C4437C1BE7}">
      <dgm:prSet/>
      <dgm:spPr/>
      <dgm:t>
        <a:bodyPr/>
        <a:lstStyle/>
        <a:p>
          <a:endParaRPr lang="en-ZA"/>
        </a:p>
      </dgm:t>
    </dgm:pt>
    <dgm:pt modelId="{17430E38-D7DF-46C5-82E2-CE7FE7757EE1}">
      <dgm:prSet phldrT="[Text]"/>
      <dgm:spPr/>
      <dgm:t>
        <a:bodyPr/>
        <a:lstStyle/>
        <a:p>
          <a:r>
            <a:rPr lang="en-ZA" dirty="0"/>
            <a:t>Active performance management</a:t>
          </a:r>
        </a:p>
      </dgm:t>
    </dgm:pt>
    <dgm:pt modelId="{9E524BBF-87C0-41D9-9758-C5942402C632}" type="parTrans" cxnId="{9D3DAB64-AC6A-4B69-B549-B72121AD1865}">
      <dgm:prSet/>
      <dgm:spPr/>
      <dgm:t>
        <a:bodyPr/>
        <a:lstStyle/>
        <a:p>
          <a:endParaRPr lang="en-ZA"/>
        </a:p>
      </dgm:t>
    </dgm:pt>
    <dgm:pt modelId="{B3280E2F-34BE-4F92-90C7-2E18B5A2C277}" type="sibTrans" cxnId="{9D3DAB64-AC6A-4B69-B549-B72121AD1865}">
      <dgm:prSet/>
      <dgm:spPr/>
      <dgm:t>
        <a:bodyPr/>
        <a:lstStyle/>
        <a:p>
          <a:endParaRPr lang="en-ZA"/>
        </a:p>
      </dgm:t>
    </dgm:pt>
    <dgm:pt modelId="{22FEC686-D27A-48B8-A59E-BD0735F35F9F}">
      <dgm:prSet phldrT="[Text]"/>
      <dgm:spPr/>
      <dgm:t>
        <a:bodyPr/>
        <a:lstStyle/>
        <a:p>
          <a:r>
            <a:rPr lang="en-ZA" dirty="0"/>
            <a:t>IT and building facilities failure including in respect of Covid19 compliance </a:t>
          </a:r>
        </a:p>
      </dgm:t>
    </dgm:pt>
    <dgm:pt modelId="{A0CA8B28-F49B-44E8-ACA8-EBD1B53635E2}" type="parTrans" cxnId="{294AB2DD-5020-4A90-B29B-81C4922B8202}">
      <dgm:prSet/>
      <dgm:spPr/>
      <dgm:t>
        <a:bodyPr/>
        <a:lstStyle/>
        <a:p>
          <a:endParaRPr lang="en-ZA"/>
        </a:p>
      </dgm:t>
    </dgm:pt>
    <dgm:pt modelId="{CA8050D8-091F-4108-8559-A45041D98329}" type="sibTrans" cxnId="{294AB2DD-5020-4A90-B29B-81C4922B8202}">
      <dgm:prSet/>
      <dgm:spPr/>
      <dgm:t>
        <a:bodyPr/>
        <a:lstStyle/>
        <a:p>
          <a:endParaRPr lang="en-ZA"/>
        </a:p>
      </dgm:t>
    </dgm:pt>
    <dgm:pt modelId="{EBFF91E4-6BA9-4E66-A37C-6CA1B5004877}">
      <dgm:prSet phldrT="[Text]"/>
      <dgm:spPr/>
      <dgm:t>
        <a:bodyPr/>
        <a:lstStyle/>
        <a:p>
          <a:r>
            <a:rPr lang="en-ZA" dirty="0"/>
            <a:t>Occupational health and safety compliance regularly updated</a:t>
          </a:r>
        </a:p>
      </dgm:t>
    </dgm:pt>
    <dgm:pt modelId="{BEF132AA-3161-4502-B365-BD0185D3A78B}" type="parTrans" cxnId="{75F585A7-262E-49C2-AA7E-46D57671FF0B}">
      <dgm:prSet/>
      <dgm:spPr/>
      <dgm:t>
        <a:bodyPr/>
        <a:lstStyle/>
        <a:p>
          <a:endParaRPr lang="en-ZA"/>
        </a:p>
      </dgm:t>
    </dgm:pt>
    <dgm:pt modelId="{64442842-88EA-4218-AA4F-855DF49BCB53}" type="sibTrans" cxnId="{75F585A7-262E-49C2-AA7E-46D57671FF0B}">
      <dgm:prSet/>
      <dgm:spPr/>
      <dgm:t>
        <a:bodyPr/>
        <a:lstStyle/>
        <a:p>
          <a:endParaRPr lang="en-ZA"/>
        </a:p>
      </dgm:t>
    </dgm:pt>
    <dgm:pt modelId="{0E17397D-DF2B-4E0B-AB70-755E8EBF42DB}">
      <dgm:prSet phldrT="[Text]"/>
      <dgm:spPr/>
      <dgm:t>
        <a:bodyPr/>
        <a:lstStyle/>
        <a:p>
          <a:r>
            <a:rPr lang="en-ZA" dirty="0"/>
            <a:t>Business continuity plans and increased capacity of IT systems</a:t>
          </a:r>
        </a:p>
      </dgm:t>
    </dgm:pt>
    <dgm:pt modelId="{35C73453-F52D-45AC-8577-157F8187EF5D}" type="parTrans" cxnId="{F09C8236-E87A-4A35-9528-96B3473ED220}">
      <dgm:prSet/>
      <dgm:spPr/>
      <dgm:t>
        <a:bodyPr/>
        <a:lstStyle/>
        <a:p>
          <a:endParaRPr lang="en-ZA"/>
        </a:p>
      </dgm:t>
    </dgm:pt>
    <dgm:pt modelId="{2EE799F5-18F0-4B33-A183-5FEB5061D0E3}" type="sibTrans" cxnId="{F09C8236-E87A-4A35-9528-96B3473ED220}">
      <dgm:prSet/>
      <dgm:spPr/>
      <dgm:t>
        <a:bodyPr/>
        <a:lstStyle/>
        <a:p>
          <a:endParaRPr lang="en-ZA"/>
        </a:p>
      </dgm:t>
    </dgm:pt>
    <dgm:pt modelId="{96D541E2-2B0F-4D53-B127-AB6101FAABD1}">
      <dgm:prSet phldrT="[Text]"/>
      <dgm:spPr/>
      <dgm:t>
        <a:bodyPr/>
        <a:lstStyle/>
        <a:p>
          <a:r>
            <a:rPr lang="en-ZA" dirty="0"/>
            <a:t>Giving staff opportunities to be in the shoes of the social partners </a:t>
          </a:r>
        </a:p>
      </dgm:t>
    </dgm:pt>
    <dgm:pt modelId="{A62B4E31-1C28-4C32-9C68-3DC981ABAECA}" type="parTrans" cxnId="{C9AA5FF7-F3CC-40C2-AD26-F41996FC1A7E}">
      <dgm:prSet/>
      <dgm:spPr/>
      <dgm:t>
        <a:bodyPr/>
        <a:lstStyle/>
        <a:p>
          <a:endParaRPr lang="en-ZA"/>
        </a:p>
      </dgm:t>
    </dgm:pt>
    <dgm:pt modelId="{C00827E9-3979-4C86-B5CB-17AA20B1FAE0}" type="sibTrans" cxnId="{C9AA5FF7-F3CC-40C2-AD26-F41996FC1A7E}">
      <dgm:prSet/>
      <dgm:spPr/>
      <dgm:t>
        <a:bodyPr/>
        <a:lstStyle/>
        <a:p>
          <a:endParaRPr lang="en-ZA"/>
        </a:p>
      </dgm:t>
    </dgm:pt>
    <dgm:pt modelId="{D0D0C42D-A2DD-4A30-AA81-0E0F387C17DC}">
      <dgm:prSet phldrT="[Text]"/>
      <dgm:spPr/>
      <dgm:t>
        <a:bodyPr/>
        <a:lstStyle/>
        <a:p>
          <a:r>
            <a:rPr lang="en-ZA" dirty="0"/>
            <a:t>Process delays by staff due inter alia  to remote working</a:t>
          </a:r>
        </a:p>
      </dgm:t>
    </dgm:pt>
    <dgm:pt modelId="{A83DC7A6-6894-4D4B-93D2-8A6798283C53}" type="parTrans" cxnId="{013E8BBB-341D-4944-A620-94E19CD46CC0}">
      <dgm:prSet/>
      <dgm:spPr/>
      <dgm:t>
        <a:bodyPr/>
        <a:lstStyle/>
        <a:p>
          <a:endParaRPr lang="en-ZA"/>
        </a:p>
      </dgm:t>
    </dgm:pt>
    <dgm:pt modelId="{C96EACE8-E50D-4C4C-B8B4-F176497CF001}" type="sibTrans" cxnId="{013E8BBB-341D-4944-A620-94E19CD46CC0}">
      <dgm:prSet/>
      <dgm:spPr/>
      <dgm:t>
        <a:bodyPr/>
        <a:lstStyle/>
        <a:p>
          <a:endParaRPr lang="en-ZA"/>
        </a:p>
      </dgm:t>
    </dgm:pt>
    <dgm:pt modelId="{DB458194-6CE1-4375-B5D8-AF3314B11BF3}">
      <dgm:prSet phldrT="[Text]"/>
      <dgm:spPr/>
      <dgm:t>
        <a:bodyPr/>
        <a:lstStyle/>
        <a:p>
          <a:r>
            <a:rPr lang="en-ZA" dirty="0"/>
            <a:t>Provision of additional tools of the trade to staff</a:t>
          </a:r>
        </a:p>
      </dgm:t>
    </dgm:pt>
    <dgm:pt modelId="{1C464EB0-9376-44E9-9C28-875F8AED1A5E}" type="parTrans" cxnId="{80848EF2-E398-4725-A2C8-C0090D963996}">
      <dgm:prSet/>
      <dgm:spPr/>
      <dgm:t>
        <a:bodyPr/>
        <a:lstStyle/>
        <a:p>
          <a:endParaRPr lang="en-ZA"/>
        </a:p>
      </dgm:t>
    </dgm:pt>
    <dgm:pt modelId="{5169BE39-D6B5-43D6-9E06-C59615BEE6CD}" type="sibTrans" cxnId="{80848EF2-E398-4725-A2C8-C0090D963996}">
      <dgm:prSet/>
      <dgm:spPr/>
      <dgm:t>
        <a:bodyPr/>
        <a:lstStyle/>
        <a:p>
          <a:endParaRPr lang="en-ZA"/>
        </a:p>
      </dgm:t>
    </dgm:pt>
    <dgm:pt modelId="{0A8A2367-E598-43FF-83C1-7CB64FF79FC1}">
      <dgm:prSet phldrT="[Text]"/>
      <dgm:spPr/>
      <dgm:t>
        <a:bodyPr/>
        <a:lstStyle/>
        <a:p>
          <a:r>
            <a:rPr lang="en-ZA" dirty="0"/>
            <a:t>Pro-active management of staff</a:t>
          </a:r>
        </a:p>
      </dgm:t>
    </dgm:pt>
    <dgm:pt modelId="{F89B87F9-DF34-48B4-B67C-25D98CC53681}" type="parTrans" cxnId="{C541956D-FF9E-41CC-88B4-8421CDFD692C}">
      <dgm:prSet/>
      <dgm:spPr/>
      <dgm:t>
        <a:bodyPr/>
        <a:lstStyle/>
        <a:p>
          <a:endParaRPr lang="en-ZA"/>
        </a:p>
      </dgm:t>
    </dgm:pt>
    <dgm:pt modelId="{78D07C41-01D3-4FBB-A90E-77BA725252B8}" type="sibTrans" cxnId="{C541956D-FF9E-41CC-88B4-8421CDFD692C}">
      <dgm:prSet/>
      <dgm:spPr/>
      <dgm:t>
        <a:bodyPr/>
        <a:lstStyle/>
        <a:p>
          <a:endParaRPr lang="en-ZA"/>
        </a:p>
      </dgm:t>
    </dgm:pt>
    <dgm:pt modelId="{69BA3A20-85FD-4621-A98C-489DFD43CEE8}">
      <dgm:prSet phldrT="[Text]"/>
      <dgm:spPr/>
      <dgm:t>
        <a:bodyPr/>
        <a:lstStyle/>
        <a:p>
          <a:r>
            <a:rPr lang="en-ZA" dirty="0"/>
            <a:t>Timeous planning</a:t>
          </a:r>
        </a:p>
      </dgm:t>
    </dgm:pt>
    <dgm:pt modelId="{E0491A6D-2A0E-4B17-ADEA-56EC8BDDB6E4}" type="parTrans" cxnId="{1634B89E-69FB-47AA-B958-A32E44C807FD}">
      <dgm:prSet/>
      <dgm:spPr/>
      <dgm:t>
        <a:bodyPr/>
        <a:lstStyle/>
        <a:p>
          <a:endParaRPr lang="en-ZA"/>
        </a:p>
      </dgm:t>
    </dgm:pt>
    <dgm:pt modelId="{546899DD-935C-465A-9286-63E9BD49CCC1}" type="sibTrans" cxnId="{1634B89E-69FB-47AA-B958-A32E44C807FD}">
      <dgm:prSet/>
      <dgm:spPr/>
      <dgm:t>
        <a:bodyPr/>
        <a:lstStyle/>
        <a:p>
          <a:endParaRPr lang="en-ZA"/>
        </a:p>
      </dgm:t>
    </dgm:pt>
    <dgm:pt modelId="{B17644E7-2BA9-4F47-A55B-2828D89FED29}">
      <dgm:prSet phldrT="[Text]" custT="1"/>
      <dgm:spPr/>
      <dgm:t>
        <a:bodyPr/>
        <a:lstStyle/>
        <a:p>
          <a:r>
            <a:rPr lang="en-ZA" sz="1400" dirty="0">
              <a:solidFill>
                <a:schemeClr val="tx1"/>
              </a:solidFill>
            </a:rPr>
            <a:t>Fraud and prevention plan in place</a:t>
          </a:r>
        </a:p>
      </dgm:t>
    </dgm:pt>
    <dgm:pt modelId="{9F999996-6F24-4402-A87F-423FB48D8EB5}" type="parTrans" cxnId="{F5D72110-14B2-495E-BDE9-071357DFE176}">
      <dgm:prSet/>
      <dgm:spPr/>
      <dgm:t>
        <a:bodyPr/>
        <a:lstStyle/>
        <a:p>
          <a:endParaRPr lang="en-ZA"/>
        </a:p>
      </dgm:t>
    </dgm:pt>
    <dgm:pt modelId="{73C5359A-0873-466C-8950-40D6227A40A7}" type="sibTrans" cxnId="{F5D72110-14B2-495E-BDE9-071357DFE176}">
      <dgm:prSet/>
      <dgm:spPr/>
      <dgm:t>
        <a:bodyPr/>
        <a:lstStyle/>
        <a:p>
          <a:endParaRPr lang="en-ZA"/>
        </a:p>
      </dgm:t>
    </dgm:pt>
    <dgm:pt modelId="{3AD0227B-5F8E-439B-B3D0-120ED849473C}">
      <dgm:prSet custT="1"/>
      <dgm:spPr/>
      <dgm:t>
        <a:bodyPr/>
        <a:lstStyle/>
        <a:p>
          <a:r>
            <a:rPr lang="en-ZA" sz="1400" dirty="0">
              <a:solidFill>
                <a:schemeClr val="tx1"/>
              </a:solidFill>
            </a:rPr>
            <a:t>Ethics training</a:t>
          </a:r>
        </a:p>
      </dgm:t>
    </dgm:pt>
    <dgm:pt modelId="{FB44FD1C-4915-4989-BECF-8EC6CA8696FF}" type="parTrans" cxnId="{1FEFEA4F-B1DA-4E50-A01E-CEDC532A4953}">
      <dgm:prSet/>
      <dgm:spPr/>
      <dgm:t>
        <a:bodyPr/>
        <a:lstStyle/>
        <a:p>
          <a:endParaRPr lang="en-ZA"/>
        </a:p>
      </dgm:t>
    </dgm:pt>
    <dgm:pt modelId="{581A73E4-CAD3-4DF1-9A69-78591839D1C1}" type="sibTrans" cxnId="{1FEFEA4F-B1DA-4E50-A01E-CEDC532A4953}">
      <dgm:prSet/>
      <dgm:spPr/>
      <dgm:t>
        <a:bodyPr/>
        <a:lstStyle/>
        <a:p>
          <a:endParaRPr lang="en-ZA"/>
        </a:p>
      </dgm:t>
    </dgm:pt>
    <dgm:pt modelId="{EE5A06CF-571A-4F0B-B5D8-216526BC0D97}" type="pres">
      <dgm:prSet presAssocID="{0EA88EB3-4F89-481B-96BD-53C7F581A310}" presName="Name0" presStyleCnt="0">
        <dgm:presLayoutVars>
          <dgm:dir/>
          <dgm:animLvl val="lvl"/>
          <dgm:resizeHandles val="exact"/>
        </dgm:presLayoutVars>
      </dgm:prSet>
      <dgm:spPr/>
    </dgm:pt>
    <dgm:pt modelId="{60648E65-FCE4-434B-BCA4-83939F28C23E}" type="pres">
      <dgm:prSet presAssocID="{61BDA49F-0273-4C8C-8C07-BB737F07F8CF}" presName="linNode" presStyleCnt="0"/>
      <dgm:spPr/>
    </dgm:pt>
    <dgm:pt modelId="{0A55E6D6-9BF4-4FA4-AD99-88A86C622CA2}" type="pres">
      <dgm:prSet presAssocID="{61BDA49F-0273-4C8C-8C07-BB737F07F8CF}" presName="parentText" presStyleLbl="node1" presStyleIdx="0" presStyleCnt="4" custLinFactNeighborX="-8464" custLinFactNeighborY="-50208">
        <dgm:presLayoutVars>
          <dgm:chMax val="1"/>
          <dgm:bulletEnabled val="1"/>
        </dgm:presLayoutVars>
      </dgm:prSet>
      <dgm:spPr/>
    </dgm:pt>
    <dgm:pt modelId="{177A696C-71F6-4291-A580-BA0B12FE76E1}" type="pres">
      <dgm:prSet presAssocID="{61BDA49F-0273-4C8C-8C07-BB737F07F8CF}" presName="descendantText" presStyleLbl="alignAccFollowNode1" presStyleIdx="0" presStyleCnt="4">
        <dgm:presLayoutVars>
          <dgm:bulletEnabled val="1"/>
        </dgm:presLayoutVars>
      </dgm:prSet>
      <dgm:spPr/>
    </dgm:pt>
    <dgm:pt modelId="{9D17752A-D241-4A59-AADC-476F041D80B0}" type="pres">
      <dgm:prSet presAssocID="{CFF30978-73F7-455E-BC40-8E193FD8B7F4}" presName="sp" presStyleCnt="0"/>
      <dgm:spPr/>
    </dgm:pt>
    <dgm:pt modelId="{45146998-EE34-4E8E-B8B6-8F22D76A9CBF}" type="pres">
      <dgm:prSet presAssocID="{03A509D8-6FEE-487D-958D-5D8E01C21512}" presName="linNode" presStyleCnt="0"/>
      <dgm:spPr/>
    </dgm:pt>
    <dgm:pt modelId="{F5CA3F6B-2096-488D-92E9-72FF17E81FB0}" type="pres">
      <dgm:prSet presAssocID="{03A509D8-6FEE-487D-958D-5D8E01C21512}" presName="parentText" presStyleLbl="node1" presStyleIdx="1" presStyleCnt="4">
        <dgm:presLayoutVars>
          <dgm:chMax val="1"/>
          <dgm:bulletEnabled val="1"/>
        </dgm:presLayoutVars>
      </dgm:prSet>
      <dgm:spPr/>
    </dgm:pt>
    <dgm:pt modelId="{85986CA8-6CE3-49A6-9C65-A071BD6333F4}" type="pres">
      <dgm:prSet presAssocID="{03A509D8-6FEE-487D-958D-5D8E01C21512}" presName="descendantText" presStyleLbl="alignAccFollowNode1" presStyleIdx="1" presStyleCnt="4">
        <dgm:presLayoutVars>
          <dgm:bulletEnabled val="1"/>
        </dgm:presLayoutVars>
      </dgm:prSet>
      <dgm:spPr/>
    </dgm:pt>
    <dgm:pt modelId="{F47FBB15-885F-417E-A1EF-06C3F8C71F79}" type="pres">
      <dgm:prSet presAssocID="{04A4B52B-49AB-4CF8-AB5C-839CA389BBDE}" presName="sp" presStyleCnt="0"/>
      <dgm:spPr/>
    </dgm:pt>
    <dgm:pt modelId="{8A92698C-56BB-4E72-A195-6D0F60FB5020}" type="pres">
      <dgm:prSet presAssocID="{22FEC686-D27A-48B8-A59E-BD0735F35F9F}" presName="linNode" presStyleCnt="0"/>
      <dgm:spPr/>
    </dgm:pt>
    <dgm:pt modelId="{7BDE95F8-32E4-4F93-ACA4-E22596E151A2}" type="pres">
      <dgm:prSet presAssocID="{22FEC686-D27A-48B8-A59E-BD0735F35F9F}" presName="parentText" presStyleLbl="node1" presStyleIdx="2" presStyleCnt="4">
        <dgm:presLayoutVars>
          <dgm:chMax val="1"/>
          <dgm:bulletEnabled val="1"/>
        </dgm:presLayoutVars>
      </dgm:prSet>
      <dgm:spPr/>
    </dgm:pt>
    <dgm:pt modelId="{8B4A8ECE-48C0-4D16-AD2A-6412151FB469}" type="pres">
      <dgm:prSet presAssocID="{22FEC686-D27A-48B8-A59E-BD0735F35F9F}" presName="descendantText" presStyleLbl="alignAccFollowNode1" presStyleIdx="2" presStyleCnt="4">
        <dgm:presLayoutVars>
          <dgm:bulletEnabled val="1"/>
        </dgm:presLayoutVars>
      </dgm:prSet>
      <dgm:spPr/>
    </dgm:pt>
    <dgm:pt modelId="{B98CCE1E-B8F6-48F3-9784-0481AFB0CE9A}" type="pres">
      <dgm:prSet presAssocID="{CA8050D8-091F-4108-8559-A45041D98329}" presName="sp" presStyleCnt="0"/>
      <dgm:spPr/>
    </dgm:pt>
    <dgm:pt modelId="{1AF73648-641E-4947-82FC-8193F6C72F03}" type="pres">
      <dgm:prSet presAssocID="{D0D0C42D-A2DD-4A30-AA81-0E0F387C17DC}" presName="linNode" presStyleCnt="0"/>
      <dgm:spPr/>
    </dgm:pt>
    <dgm:pt modelId="{37189E28-5B25-4953-8C68-41F00EA52393}" type="pres">
      <dgm:prSet presAssocID="{D0D0C42D-A2DD-4A30-AA81-0E0F387C17DC}" presName="parentText" presStyleLbl="node1" presStyleIdx="3" presStyleCnt="4">
        <dgm:presLayoutVars>
          <dgm:chMax val="1"/>
          <dgm:bulletEnabled val="1"/>
        </dgm:presLayoutVars>
      </dgm:prSet>
      <dgm:spPr/>
    </dgm:pt>
    <dgm:pt modelId="{E43FD993-EB53-4EA5-831F-98A6B87F0F8D}" type="pres">
      <dgm:prSet presAssocID="{D0D0C42D-A2DD-4A30-AA81-0E0F387C17DC}" presName="descendantText" presStyleLbl="alignAccFollowNode1" presStyleIdx="3" presStyleCnt="4">
        <dgm:presLayoutVars>
          <dgm:bulletEnabled val="1"/>
        </dgm:presLayoutVars>
      </dgm:prSet>
      <dgm:spPr/>
    </dgm:pt>
  </dgm:ptLst>
  <dgm:cxnLst>
    <dgm:cxn modelId="{EDA1F500-1800-461C-8D6B-56DCF3CC041D}" type="presOf" srcId="{EBFF91E4-6BA9-4E66-A37C-6CA1B5004877}" destId="{8B4A8ECE-48C0-4D16-AD2A-6412151FB469}" srcOrd="0" destOrd="0" presId="urn:microsoft.com/office/officeart/2005/8/layout/vList5"/>
    <dgm:cxn modelId="{66C9820E-C337-4C14-8967-28C4437C1BE7}" srcId="{03A509D8-6FEE-487D-958D-5D8E01C21512}" destId="{6132E7B4-184A-4361-93C6-1E0F335ACBAD}" srcOrd="0" destOrd="0" parTransId="{227E4E31-7544-47D8-9979-F69D62AA563D}" sibTransId="{99ADAE7B-46ED-4E21-A028-5EDD7DFB2CE1}"/>
    <dgm:cxn modelId="{F5D72110-14B2-495E-BDE9-071357DFE176}" srcId="{61BDA49F-0273-4C8C-8C07-BB737F07F8CF}" destId="{B17644E7-2BA9-4F47-A55B-2828D89FED29}" srcOrd="2" destOrd="0" parTransId="{9F999996-6F24-4402-A87F-423FB48D8EB5}" sibTransId="{73C5359A-0873-466C-8950-40D6227A40A7}"/>
    <dgm:cxn modelId="{F583EF10-9DF4-44B4-BAB4-D4E0D0710E46}" type="presOf" srcId="{96D541E2-2B0F-4D53-B127-AB6101FAABD1}" destId="{85986CA8-6CE3-49A6-9C65-A071BD6333F4}" srcOrd="0" destOrd="2" presId="urn:microsoft.com/office/officeart/2005/8/layout/vList5"/>
    <dgm:cxn modelId="{BAB0BE1A-3F05-4673-9893-8CB386B067B7}" type="presOf" srcId="{D0D0C42D-A2DD-4A30-AA81-0E0F387C17DC}" destId="{37189E28-5B25-4953-8C68-41F00EA52393}" srcOrd="0" destOrd="0" presId="urn:microsoft.com/office/officeart/2005/8/layout/vList5"/>
    <dgm:cxn modelId="{A079D626-F038-4526-93A5-4070BCD3841E}" srcId="{0EA88EB3-4F89-481B-96BD-53C7F581A310}" destId="{03A509D8-6FEE-487D-958D-5D8E01C21512}" srcOrd="1" destOrd="0" parTransId="{5880DAA3-7D75-430E-9840-2AC0364B8D1C}" sibTransId="{04A4B52B-49AB-4CF8-AB5C-839CA389BBDE}"/>
    <dgm:cxn modelId="{F09C8236-E87A-4A35-9528-96B3473ED220}" srcId="{22FEC686-D27A-48B8-A59E-BD0735F35F9F}" destId="{0E17397D-DF2B-4E0B-AB70-755E8EBF42DB}" srcOrd="1" destOrd="0" parTransId="{35C73453-F52D-45AC-8577-157F8187EF5D}" sibTransId="{2EE799F5-18F0-4B33-A183-5FEB5061D0E3}"/>
    <dgm:cxn modelId="{2D7AFC40-E197-4218-B77B-01483DBCB9FB}" type="presOf" srcId="{6132E7B4-184A-4361-93C6-1E0F335ACBAD}" destId="{85986CA8-6CE3-49A6-9C65-A071BD6333F4}" srcOrd="0" destOrd="0" presId="urn:microsoft.com/office/officeart/2005/8/layout/vList5"/>
    <dgm:cxn modelId="{3C089164-5612-4997-858B-4766A9D35403}" type="presOf" srcId="{DB458194-6CE1-4375-B5D8-AF3314B11BF3}" destId="{E43FD993-EB53-4EA5-831F-98A6B87F0F8D}" srcOrd="0" destOrd="0" presId="urn:microsoft.com/office/officeart/2005/8/layout/vList5"/>
    <dgm:cxn modelId="{9D3DAB64-AC6A-4B69-B549-B72121AD1865}" srcId="{03A509D8-6FEE-487D-958D-5D8E01C21512}" destId="{17430E38-D7DF-46C5-82E2-CE7FE7757EE1}" srcOrd="1" destOrd="0" parTransId="{9E524BBF-87C0-41D9-9758-C5942402C632}" sibTransId="{B3280E2F-34BE-4F92-90C7-2E18B5A2C277}"/>
    <dgm:cxn modelId="{C541956D-FF9E-41CC-88B4-8421CDFD692C}" srcId="{D0D0C42D-A2DD-4A30-AA81-0E0F387C17DC}" destId="{0A8A2367-E598-43FF-83C1-7CB64FF79FC1}" srcOrd="1" destOrd="0" parTransId="{F89B87F9-DF34-48B4-B67C-25D98CC53681}" sibTransId="{78D07C41-01D3-4FBB-A90E-77BA725252B8}"/>
    <dgm:cxn modelId="{515BB14E-2A91-46E0-AFA6-5E9B56D90023}" type="presOf" srcId="{0EA88EB3-4F89-481B-96BD-53C7F581A310}" destId="{EE5A06CF-571A-4F0B-B5D8-216526BC0D97}" srcOrd="0" destOrd="0" presId="urn:microsoft.com/office/officeart/2005/8/layout/vList5"/>
    <dgm:cxn modelId="{1FEFEA4F-B1DA-4E50-A01E-CEDC532A4953}" srcId="{61BDA49F-0273-4C8C-8C07-BB737F07F8CF}" destId="{3AD0227B-5F8E-439B-B3D0-120ED849473C}" srcOrd="3" destOrd="0" parTransId="{FB44FD1C-4915-4989-BECF-8EC6CA8696FF}" sibTransId="{581A73E4-CAD3-4DF1-9A69-78591839D1C1}"/>
    <dgm:cxn modelId="{F5292779-5747-447B-97F3-94D1F21EB0EC}" type="presOf" srcId="{5C7E6FB9-BFDB-461B-A432-54C7BE8FA6AC}" destId="{177A696C-71F6-4291-A580-BA0B12FE76E1}" srcOrd="0" destOrd="1" presId="urn:microsoft.com/office/officeart/2005/8/layout/vList5"/>
    <dgm:cxn modelId="{8BB74294-7130-46E1-8826-D454B27A208A}" type="presOf" srcId="{3AD0227B-5F8E-439B-B3D0-120ED849473C}" destId="{177A696C-71F6-4291-A580-BA0B12FE76E1}" srcOrd="0" destOrd="3" presId="urn:microsoft.com/office/officeart/2005/8/layout/vList5"/>
    <dgm:cxn modelId="{75FAD795-8785-4F19-BE77-B4A94B274CE6}" srcId="{0EA88EB3-4F89-481B-96BD-53C7F581A310}" destId="{61BDA49F-0273-4C8C-8C07-BB737F07F8CF}" srcOrd="0" destOrd="0" parTransId="{CFC7A41E-0FBF-43F8-97DE-E403AE060629}" sibTransId="{CFF30978-73F7-455E-BC40-8E193FD8B7F4}"/>
    <dgm:cxn modelId="{D22DF896-E37F-4D72-B435-C043962CFD76}" srcId="{61BDA49F-0273-4C8C-8C07-BB737F07F8CF}" destId="{5C7E6FB9-BFDB-461B-A432-54C7BE8FA6AC}" srcOrd="1" destOrd="0" parTransId="{89338765-B2BD-401A-8ACB-8FEAE8336444}" sibTransId="{D12A73A8-73AB-4089-88B5-DFEE7159896E}"/>
    <dgm:cxn modelId="{8EE4579C-17C4-4CEA-AB1F-4DBB3C8AC71A}" type="presOf" srcId="{B17644E7-2BA9-4F47-A55B-2828D89FED29}" destId="{177A696C-71F6-4291-A580-BA0B12FE76E1}" srcOrd="0" destOrd="2" presId="urn:microsoft.com/office/officeart/2005/8/layout/vList5"/>
    <dgm:cxn modelId="{1634B89E-69FB-47AA-B958-A32E44C807FD}" srcId="{D0D0C42D-A2DD-4A30-AA81-0E0F387C17DC}" destId="{69BA3A20-85FD-4621-A98C-489DFD43CEE8}" srcOrd="2" destOrd="0" parTransId="{E0491A6D-2A0E-4B17-ADEA-56EC8BDDB6E4}" sibTransId="{546899DD-935C-465A-9286-63E9BD49CCC1}"/>
    <dgm:cxn modelId="{228F9FA3-0505-48F6-A0A3-190C91D87038}" type="presOf" srcId="{F79CF480-75C1-4741-918F-34D7B1F22A6E}" destId="{177A696C-71F6-4291-A580-BA0B12FE76E1}" srcOrd="0" destOrd="0" presId="urn:microsoft.com/office/officeart/2005/8/layout/vList5"/>
    <dgm:cxn modelId="{75F585A7-262E-49C2-AA7E-46D57671FF0B}" srcId="{22FEC686-D27A-48B8-A59E-BD0735F35F9F}" destId="{EBFF91E4-6BA9-4E66-A37C-6CA1B5004877}" srcOrd="0" destOrd="0" parTransId="{BEF132AA-3161-4502-B365-BD0185D3A78B}" sibTransId="{64442842-88EA-4218-AA4F-855DF49BCB53}"/>
    <dgm:cxn modelId="{DA5B89B0-776A-47FC-9963-50133DB7FB4B}" type="presOf" srcId="{22FEC686-D27A-48B8-A59E-BD0735F35F9F}" destId="{7BDE95F8-32E4-4F93-ACA4-E22596E151A2}" srcOrd="0" destOrd="0" presId="urn:microsoft.com/office/officeart/2005/8/layout/vList5"/>
    <dgm:cxn modelId="{3810C1B8-BBB5-401D-9028-9B230433B43E}" type="presOf" srcId="{0E17397D-DF2B-4E0B-AB70-755E8EBF42DB}" destId="{8B4A8ECE-48C0-4D16-AD2A-6412151FB469}" srcOrd="0" destOrd="1" presId="urn:microsoft.com/office/officeart/2005/8/layout/vList5"/>
    <dgm:cxn modelId="{013E8BBB-341D-4944-A620-94E19CD46CC0}" srcId="{0EA88EB3-4F89-481B-96BD-53C7F581A310}" destId="{D0D0C42D-A2DD-4A30-AA81-0E0F387C17DC}" srcOrd="3" destOrd="0" parTransId="{A83DC7A6-6894-4D4B-93D2-8A6798283C53}" sibTransId="{C96EACE8-E50D-4C4C-B8B4-F176497CF001}"/>
    <dgm:cxn modelId="{782AD2C3-71CB-4792-8C66-4DBAB7CE90ED}" type="presOf" srcId="{17430E38-D7DF-46C5-82E2-CE7FE7757EE1}" destId="{85986CA8-6CE3-49A6-9C65-A071BD6333F4}" srcOrd="0" destOrd="1" presId="urn:microsoft.com/office/officeart/2005/8/layout/vList5"/>
    <dgm:cxn modelId="{67851BC6-47A4-4644-B4E7-2355F66DFE26}" type="presOf" srcId="{03A509D8-6FEE-487D-958D-5D8E01C21512}" destId="{F5CA3F6B-2096-488D-92E9-72FF17E81FB0}" srcOrd="0" destOrd="0" presId="urn:microsoft.com/office/officeart/2005/8/layout/vList5"/>
    <dgm:cxn modelId="{AA7C45C7-6BF9-4B9F-A659-7B28F40476AC}" type="presOf" srcId="{0A8A2367-E598-43FF-83C1-7CB64FF79FC1}" destId="{E43FD993-EB53-4EA5-831F-98A6B87F0F8D}" srcOrd="0" destOrd="1" presId="urn:microsoft.com/office/officeart/2005/8/layout/vList5"/>
    <dgm:cxn modelId="{BAA0FBD9-53D3-45A9-8CE6-D74DDF4EF81E}" type="presOf" srcId="{69BA3A20-85FD-4621-A98C-489DFD43CEE8}" destId="{E43FD993-EB53-4EA5-831F-98A6B87F0F8D}" srcOrd="0" destOrd="2" presId="urn:microsoft.com/office/officeart/2005/8/layout/vList5"/>
    <dgm:cxn modelId="{88B5C5DC-6B75-4F59-ABE4-59F770635B42}" srcId="{61BDA49F-0273-4C8C-8C07-BB737F07F8CF}" destId="{F79CF480-75C1-4741-918F-34D7B1F22A6E}" srcOrd="0" destOrd="0" parTransId="{09234D1C-E921-4E59-9895-A100923FA332}" sibTransId="{8F7529F9-B5DC-4C7C-B977-16407F1C8570}"/>
    <dgm:cxn modelId="{294AB2DD-5020-4A90-B29B-81C4922B8202}" srcId="{0EA88EB3-4F89-481B-96BD-53C7F581A310}" destId="{22FEC686-D27A-48B8-A59E-BD0735F35F9F}" srcOrd="2" destOrd="0" parTransId="{A0CA8B28-F49B-44E8-ACA8-EBD1B53635E2}" sibTransId="{CA8050D8-091F-4108-8559-A45041D98329}"/>
    <dgm:cxn modelId="{80848EF2-E398-4725-A2C8-C0090D963996}" srcId="{D0D0C42D-A2DD-4A30-AA81-0E0F387C17DC}" destId="{DB458194-6CE1-4375-B5D8-AF3314B11BF3}" srcOrd="0" destOrd="0" parTransId="{1C464EB0-9376-44E9-9C28-875F8AED1A5E}" sibTransId="{5169BE39-D6B5-43D6-9E06-C59615BEE6CD}"/>
    <dgm:cxn modelId="{C9AA5FF7-F3CC-40C2-AD26-F41996FC1A7E}" srcId="{03A509D8-6FEE-487D-958D-5D8E01C21512}" destId="{96D541E2-2B0F-4D53-B127-AB6101FAABD1}" srcOrd="2" destOrd="0" parTransId="{A62B4E31-1C28-4C32-9C68-3DC981ABAECA}" sibTransId="{C00827E9-3979-4C86-B5CB-17AA20B1FAE0}"/>
    <dgm:cxn modelId="{B2780DFC-78E4-4ED9-8F7A-0DE593C6A26C}" type="presOf" srcId="{61BDA49F-0273-4C8C-8C07-BB737F07F8CF}" destId="{0A55E6D6-9BF4-4FA4-AD99-88A86C622CA2}" srcOrd="0" destOrd="0" presId="urn:microsoft.com/office/officeart/2005/8/layout/vList5"/>
    <dgm:cxn modelId="{5CB940D9-B538-4A24-B971-8C751B3F4F7E}" type="presParOf" srcId="{EE5A06CF-571A-4F0B-B5D8-216526BC0D97}" destId="{60648E65-FCE4-434B-BCA4-83939F28C23E}" srcOrd="0" destOrd="0" presId="urn:microsoft.com/office/officeart/2005/8/layout/vList5"/>
    <dgm:cxn modelId="{1F2E90B8-D824-4024-AFE7-63818908C15D}" type="presParOf" srcId="{60648E65-FCE4-434B-BCA4-83939F28C23E}" destId="{0A55E6D6-9BF4-4FA4-AD99-88A86C622CA2}" srcOrd="0" destOrd="0" presId="urn:microsoft.com/office/officeart/2005/8/layout/vList5"/>
    <dgm:cxn modelId="{4A32BF6F-3639-49B3-BA62-E70C48EA487C}" type="presParOf" srcId="{60648E65-FCE4-434B-BCA4-83939F28C23E}" destId="{177A696C-71F6-4291-A580-BA0B12FE76E1}" srcOrd="1" destOrd="0" presId="urn:microsoft.com/office/officeart/2005/8/layout/vList5"/>
    <dgm:cxn modelId="{EA7AF4E4-8B5C-4D4D-8C5E-CE5ABCE18769}" type="presParOf" srcId="{EE5A06CF-571A-4F0B-B5D8-216526BC0D97}" destId="{9D17752A-D241-4A59-AADC-476F041D80B0}" srcOrd="1" destOrd="0" presId="urn:microsoft.com/office/officeart/2005/8/layout/vList5"/>
    <dgm:cxn modelId="{21403F8E-EA97-4C2C-B4E4-C31FA1EA28AB}" type="presParOf" srcId="{EE5A06CF-571A-4F0B-B5D8-216526BC0D97}" destId="{45146998-EE34-4E8E-B8B6-8F22D76A9CBF}" srcOrd="2" destOrd="0" presId="urn:microsoft.com/office/officeart/2005/8/layout/vList5"/>
    <dgm:cxn modelId="{8D9FDE35-811C-48C8-ADE8-1FB973C31BBB}" type="presParOf" srcId="{45146998-EE34-4E8E-B8B6-8F22D76A9CBF}" destId="{F5CA3F6B-2096-488D-92E9-72FF17E81FB0}" srcOrd="0" destOrd="0" presId="urn:microsoft.com/office/officeart/2005/8/layout/vList5"/>
    <dgm:cxn modelId="{0462AF1A-7EDF-44AA-B87B-64DA4383DBBD}" type="presParOf" srcId="{45146998-EE34-4E8E-B8B6-8F22D76A9CBF}" destId="{85986CA8-6CE3-49A6-9C65-A071BD6333F4}" srcOrd="1" destOrd="0" presId="urn:microsoft.com/office/officeart/2005/8/layout/vList5"/>
    <dgm:cxn modelId="{53A26406-609F-421E-A3BA-893A38CE4357}" type="presParOf" srcId="{EE5A06CF-571A-4F0B-B5D8-216526BC0D97}" destId="{F47FBB15-885F-417E-A1EF-06C3F8C71F79}" srcOrd="3" destOrd="0" presId="urn:microsoft.com/office/officeart/2005/8/layout/vList5"/>
    <dgm:cxn modelId="{75735561-83EE-41B5-9510-CEA381C7DA67}" type="presParOf" srcId="{EE5A06CF-571A-4F0B-B5D8-216526BC0D97}" destId="{8A92698C-56BB-4E72-A195-6D0F60FB5020}" srcOrd="4" destOrd="0" presId="urn:microsoft.com/office/officeart/2005/8/layout/vList5"/>
    <dgm:cxn modelId="{11F1F425-7E86-4F8E-8075-6A3B5B8FFBB8}" type="presParOf" srcId="{8A92698C-56BB-4E72-A195-6D0F60FB5020}" destId="{7BDE95F8-32E4-4F93-ACA4-E22596E151A2}" srcOrd="0" destOrd="0" presId="urn:microsoft.com/office/officeart/2005/8/layout/vList5"/>
    <dgm:cxn modelId="{60A467FD-C163-40FF-8FD6-45D724E9E1BB}" type="presParOf" srcId="{8A92698C-56BB-4E72-A195-6D0F60FB5020}" destId="{8B4A8ECE-48C0-4D16-AD2A-6412151FB469}" srcOrd="1" destOrd="0" presId="urn:microsoft.com/office/officeart/2005/8/layout/vList5"/>
    <dgm:cxn modelId="{51F2FD54-D55E-4BAE-9715-D615A260695C}" type="presParOf" srcId="{EE5A06CF-571A-4F0B-B5D8-216526BC0D97}" destId="{B98CCE1E-B8F6-48F3-9784-0481AFB0CE9A}" srcOrd="5" destOrd="0" presId="urn:microsoft.com/office/officeart/2005/8/layout/vList5"/>
    <dgm:cxn modelId="{DE425F84-EF88-4EE2-BA0A-69CA0E4E1036}" type="presParOf" srcId="{EE5A06CF-571A-4F0B-B5D8-216526BC0D97}" destId="{1AF73648-641E-4947-82FC-8193F6C72F03}" srcOrd="6" destOrd="0" presId="urn:microsoft.com/office/officeart/2005/8/layout/vList5"/>
    <dgm:cxn modelId="{0BF3FD62-DA8C-4DB8-91D7-0AF7262E1B04}" type="presParOf" srcId="{1AF73648-641E-4947-82FC-8193F6C72F03}" destId="{37189E28-5B25-4953-8C68-41F00EA52393}" srcOrd="0" destOrd="0" presId="urn:microsoft.com/office/officeart/2005/8/layout/vList5"/>
    <dgm:cxn modelId="{9884DDBA-F4F0-46F5-B1D3-698CD1675121}" type="presParOf" srcId="{1AF73648-641E-4947-82FC-8193F6C72F03}" destId="{E43FD993-EB53-4EA5-831F-98A6B87F0F8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4EF24-059D-4D7F-B6B7-AD764E154897}">
      <dsp:nvSpPr>
        <dsp:cNvPr id="0" name=""/>
        <dsp:cNvSpPr/>
      </dsp:nvSpPr>
      <dsp:spPr>
        <a:xfrm>
          <a:off x="0" y="454566"/>
          <a:ext cx="8229600" cy="793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91592" rIns="638708" bIns="99568" numCol="1" spcCol="1270" anchor="t" anchorCtr="0">
          <a:noAutofit/>
        </a:bodyPr>
        <a:lstStyle/>
        <a:p>
          <a:pPr marL="114300" lvl="1" indent="-114300" algn="l" defTabSz="622300">
            <a:lnSpc>
              <a:spcPct val="90000"/>
            </a:lnSpc>
            <a:spcBef>
              <a:spcPct val="0"/>
            </a:spcBef>
            <a:spcAft>
              <a:spcPct val="15000"/>
            </a:spcAft>
            <a:buChar char="•"/>
          </a:pPr>
          <a:r>
            <a:rPr lang="en-ZA" sz="1400" kern="1200" dirty="0"/>
            <a:t>Unqualified audit obtained every year (will reflect on improvements in internal controls, supply chain processes etc)</a:t>
          </a:r>
        </a:p>
      </dsp:txBody>
      <dsp:txXfrm>
        <a:off x="0" y="454566"/>
        <a:ext cx="8229600" cy="793800"/>
      </dsp:txXfrm>
    </dsp:sp>
    <dsp:sp modelId="{475BFE3A-0540-4E81-BF4E-DAEAE390507F}">
      <dsp:nvSpPr>
        <dsp:cNvPr id="0" name=""/>
        <dsp:cNvSpPr/>
      </dsp:nvSpPr>
      <dsp:spPr>
        <a:xfrm>
          <a:off x="411480" y="247926"/>
          <a:ext cx="576072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a:lnSpc>
              <a:spcPct val="90000"/>
            </a:lnSpc>
            <a:spcBef>
              <a:spcPct val="0"/>
            </a:spcBef>
            <a:spcAft>
              <a:spcPct val="35000"/>
            </a:spcAft>
            <a:buNone/>
          </a:pPr>
          <a:r>
            <a:rPr lang="en-ZA" sz="1400" kern="1200" dirty="0"/>
            <a:t>Nedlac</a:t>
          </a:r>
          <a:r>
            <a:rPr lang="en-ZA" sz="1400" kern="1200" baseline="0" dirty="0"/>
            <a:t> accounts for the use of is financial resources</a:t>
          </a:r>
          <a:endParaRPr lang="en-ZA" sz="1400" kern="1200" dirty="0"/>
        </a:p>
      </dsp:txBody>
      <dsp:txXfrm>
        <a:off x="431655" y="268101"/>
        <a:ext cx="5720370" cy="372930"/>
      </dsp:txXfrm>
    </dsp:sp>
    <dsp:sp modelId="{B9F4028A-D83A-48F1-ADA0-889CAC4BCCF5}">
      <dsp:nvSpPr>
        <dsp:cNvPr id="0" name=""/>
        <dsp:cNvSpPr/>
      </dsp:nvSpPr>
      <dsp:spPr>
        <a:xfrm>
          <a:off x="0" y="1530606"/>
          <a:ext cx="8229600" cy="992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91592" rIns="638708" bIns="99568" numCol="1" spcCol="1270" anchor="t" anchorCtr="0">
          <a:noAutofit/>
        </a:bodyPr>
        <a:lstStyle/>
        <a:p>
          <a:pPr marL="114300" lvl="1" indent="-114300" algn="l" defTabSz="622300">
            <a:lnSpc>
              <a:spcPct val="90000"/>
            </a:lnSpc>
            <a:spcBef>
              <a:spcPct val="0"/>
            </a:spcBef>
            <a:spcAft>
              <a:spcPct val="15000"/>
            </a:spcAft>
            <a:buChar char="•"/>
          </a:pPr>
          <a:r>
            <a:rPr lang="en-ZA" sz="1400" kern="1200" dirty="0"/>
            <a:t>Over 75% positive feedback through an annual digital survey of social partners  (Annual feedback from partners indicating they are satisfied that Nedlac performs its work efficiently - this will look at impact of human resources, facility management, digitalisation etc)</a:t>
          </a:r>
        </a:p>
      </dsp:txBody>
      <dsp:txXfrm>
        <a:off x="0" y="1530606"/>
        <a:ext cx="8229600" cy="992250"/>
      </dsp:txXfrm>
    </dsp:sp>
    <dsp:sp modelId="{37D862B7-CF1E-4D69-98F0-7C84D88C98E2}">
      <dsp:nvSpPr>
        <dsp:cNvPr id="0" name=""/>
        <dsp:cNvSpPr/>
      </dsp:nvSpPr>
      <dsp:spPr>
        <a:xfrm>
          <a:off x="411480" y="1323966"/>
          <a:ext cx="576072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a:lnSpc>
              <a:spcPct val="90000"/>
            </a:lnSpc>
            <a:spcBef>
              <a:spcPct val="0"/>
            </a:spcBef>
            <a:spcAft>
              <a:spcPct val="35000"/>
            </a:spcAft>
            <a:buNone/>
          </a:pPr>
          <a:r>
            <a:rPr lang="en-ZA" sz="1400" kern="1200" dirty="0"/>
            <a:t>Nedlac is efficient </a:t>
          </a:r>
        </a:p>
      </dsp:txBody>
      <dsp:txXfrm>
        <a:off x="431655" y="1344141"/>
        <a:ext cx="5720370" cy="372930"/>
      </dsp:txXfrm>
    </dsp:sp>
    <dsp:sp modelId="{1B7E3BE9-E89E-46F0-B16E-0A08CDD7F8D6}">
      <dsp:nvSpPr>
        <dsp:cNvPr id="0" name=""/>
        <dsp:cNvSpPr/>
      </dsp:nvSpPr>
      <dsp:spPr>
        <a:xfrm>
          <a:off x="0" y="2805096"/>
          <a:ext cx="8229600" cy="5953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91592" rIns="638708" bIns="99568" numCol="1" spcCol="1270" anchor="t" anchorCtr="0">
          <a:noAutofit/>
        </a:bodyPr>
        <a:lstStyle/>
        <a:p>
          <a:pPr marL="114300" lvl="1" indent="-114300" algn="l" defTabSz="622300">
            <a:lnSpc>
              <a:spcPct val="90000"/>
            </a:lnSpc>
            <a:spcBef>
              <a:spcPct val="0"/>
            </a:spcBef>
            <a:spcAft>
              <a:spcPct val="15000"/>
            </a:spcAft>
            <a:buChar char="•"/>
          </a:pPr>
          <a:r>
            <a:rPr lang="en-ZA" sz="1400" kern="1200" dirty="0"/>
            <a:t>Over 75% positive feedback on governance processes at Nedlac</a:t>
          </a:r>
        </a:p>
      </dsp:txBody>
      <dsp:txXfrm>
        <a:off x="0" y="2805096"/>
        <a:ext cx="8229600" cy="595350"/>
      </dsp:txXfrm>
    </dsp:sp>
    <dsp:sp modelId="{06019F7C-5986-4A12-9C6C-4E6298E25E54}">
      <dsp:nvSpPr>
        <dsp:cNvPr id="0" name=""/>
        <dsp:cNvSpPr/>
      </dsp:nvSpPr>
      <dsp:spPr>
        <a:xfrm>
          <a:off x="411480" y="2598456"/>
          <a:ext cx="576072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a:lnSpc>
              <a:spcPct val="90000"/>
            </a:lnSpc>
            <a:spcBef>
              <a:spcPct val="0"/>
            </a:spcBef>
            <a:spcAft>
              <a:spcPct val="35000"/>
            </a:spcAft>
            <a:buNone/>
          </a:pPr>
          <a:r>
            <a:rPr lang="en-ZA" sz="1400" kern="1200" dirty="0"/>
            <a:t>Governance is effective</a:t>
          </a:r>
        </a:p>
      </dsp:txBody>
      <dsp:txXfrm>
        <a:off x="431655" y="2618631"/>
        <a:ext cx="5720370" cy="372930"/>
      </dsp:txXfrm>
    </dsp:sp>
    <dsp:sp modelId="{F57968E1-F81A-4815-A405-AF9F91CD2580}">
      <dsp:nvSpPr>
        <dsp:cNvPr id="0" name=""/>
        <dsp:cNvSpPr/>
      </dsp:nvSpPr>
      <dsp:spPr>
        <a:xfrm>
          <a:off x="0" y="3682686"/>
          <a:ext cx="8229600" cy="5953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91592" rIns="638708" bIns="99568" numCol="1" spcCol="1270" anchor="t" anchorCtr="0">
          <a:noAutofit/>
        </a:bodyPr>
        <a:lstStyle/>
        <a:p>
          <a:pPr marL="114300" lvl="1" indent="-114300" algn="l" defTabSz="622300">
            <a:lnSpc>
              <a:spcPct val="90000"/>
            </a:lnSpc>
            <a:spcBef>
              <a:spcPct val="0"/>
            </a:spcBef>
            <a:spcAft>
              <a:spcPct val="15000"/>
            </a:spcAft>
            <a:buChar char="•"/>
          </a:pPr>
          <a:r>
            <a:rPr lang="en-ZA" sz="1400" kern="1200" dirty="0"/>
            <a:t>100% of monitoring and evaluation  products delivered</a:t>
          </a:r>
        </a:p>
      </dsp:txBody>
      <dsp:txXfrm>
        <a:off x="0" y="3682686"/>
        <a:ext cx="8229600" cy="595350"/>
      </dsp:txXfrm>
    </dsp:sp>
    <dsp:sp modelId="{59E25835-1292-47B7-A8A5-D18999096EC6}">
      <dsp:nvSpPr>
        <dsp:cNvPr id="0" name=""/>
        <dsp:cNvSpPr/>
      </dsp:nvSpPr>
      <dsp:spPr>
        <a:xfrm>
          <a:off x="411480" y="3476046"/>
          <a:ext cx="576072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a:lnSpc>
              <a:spcPct val="90000"/>
            </a:lnSpc>
            <a:spcBef>
              <a:spcPct val="0"/>
            </a:spcBef>
            <a:spcAft>
              <a:spcPct val="35000"/>
            </a:spcAft>
            <a:buNone/>
          </a:pPr>
          <a:r>
            <a:rPr lang="en-ZA" sz="1400" kern="1200" dirty="0"/>
            <a:t>Monitoring and evaluation enables effective decision making</a:t>
          </a:r>
        </a:p>
      </dsp:txBody>
      <dsp:txXfrm>
        <a:off x="431655" y="3496221"/>
        <a:ext cx="5720370"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4EF24-059D-4D7F-B6B7-AD764E154897}">
      <dsp:nvSpPr>
        <dsp:cNvPr id="0" name=""/>
        <dsp:cNvSpPr/>
      </dsp:nvSpPr>
      <dsp:spPr>
        <a:xfrm>
          <a:off x="0" y="305319"/>
          <a:ext cx="7678056" cy="113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5902" tIns="333248" rIns="595902" bIns="113792" numCol="1" spcCol="1270" anchor="t" anchorCtr="0">
          <a:noAutofit/>
        </a:bodyPr>
        <a:lstStyle/>
        <a:p>
          <a:pPr marL="171450" lvl="1" indent="-171450" algn="l" defTabSz="711200">
            <a:lnSpc>
              <a:spcPct val="90000"/>
            </a:lnSpc>
            <a:spcBef>
              <a:spcPct val="0"/>
            </a:spcBef>
            <a:spcAft>
              <a:spcPct val="15000"/>
            </a:spcAft>
            <a:buChar char="•"/>
          </a:pPr>
          <a:r>
            <a:rPr lang="en-ZA" sz="1600" kern="1200" dirty="0"/>
            <a:t>Over 75% positive feedback through an annual digital survey of social partners (can look at issues such as document preparation, meeting notices, quality of reports)</a:t>
          </a:r>
        </a:p>
      </dsp:txBody>
      <dsp:txXfrm>
        <a:off x="0" y="305319"/>
        <a:ext cx="7678056" cy="1134000"/>
      </dsp:txXfrm>
    </dsp:sp>
    <dsp:sp modelId="{475BFE3A-0540-4E81-BF4E-DAEAE390507F}">
      <dsp:nvSpPr>
        <dsp:cNvPr id="0" name=""/>
        <dsp:cNvSpPr/>
      </dsp:nvSpPr>
      <dsp:spPr>
        <a:xfrm>
          <a:off x="383902" y="69159"/>
          <a:ext cx="5374639"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149" tIns="0" rIns="203149" bIns="0" numCol="1" spcCol="1270" anchor="ctr" anchorCtr="0">
          <a:noAutofit/>
        </a:bodyPr>
        <a:lstStyle/>
        <a:p>
          <a:pPr marL="0" lvl="0" indent="0" algn="l" defTabSz="711200">
            <a:lnSpc>
              <a:spcPct val="90000"/>
            </a:lnSpc>
            <a:spcBef>
              <a:spcPct val="0"/>
            </a:spcBef>
            <a:spcAft>
              <a:spcPct val="35000"/>
            </a:spcAft>
            <a:buNone/>
          </a:pPr>
          <a:r>
            <a:rPr lang="en-ZA" sz="1600" kern="1200" dirty="0"/>
            <a:t>Social dialogues successfully convened</a:t>
          </a:r>
        </a:p>
      </dsp:txBody>
      <dsp:txXfrm>
        <a:off x="406959" y="92216"/>
        <a:ext cx="5328525" cy="426206"/>
      </dsp:txXfrm>
    </dsp:sp>
    <dsp:sp modelId="{B9F4028A-D83A-48F1-ADA0-889CAC4BCCF5}">
      <dsp:nvSpPr>
        <dsp:cNvPr id="0" name=""/>
        <dsp:cNvSpPr/>
      </dsp:nvSpPr>
      <dsp:spPr>
        <a:xfrm>
          <a:off x="0" y="1761879"/>
          <a:ext cx="7678056" cy="113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5902" tIns="333248" rIns="595902" bIns="113792" numCol="1" spcCol="1270" anchor="t" anchorCtr="0">
          <a:noAutofit/>
        </a:bodyPr>
        <a:lstStyle/>
        <a:p>
          <a:pPr marL="171450" lvl="1" indent="-171450" algn="l" defTabSz="711200">
            <a:lnSpc>
              <a:spcPct val="90000"/>
            </a:lnSpc>
            <a:spcBef>
              <a:spcPct val="0"/>
            </a:spcBef>
            <a:spcAft>
              <a:spcPct val="15000"/>
            </a:spcAft>
            <a:buChar char="•"/>
          </a:pPr>
          <a:r>
            <a:rPr lang="en-ZA" sz="1600" kern="1200" dirty="0"/>
            <a:t>Over 75% positive feedback through an annual digital survey of social partners  (will look at issues such as quality of inputs provided as well as meeting processes for social compacts)</a:t>
          </a:r>
        </a:p>
      </dsp:txBody>
      <dsp:txXfrm>
        <a:off x="0" y="1761879"/>
        <a:ext cx="7678056" cy="1134000"/>
      </dsp:txXfrm>
    </dsp:sp>
    <dsp:sp modelId="{37D862B7-CF1E-4D69-98F0-7C84D88C98E2}">
      <dsp:nvSpPr>
        <dsp:cNvPr id="0" name=""/>
        <dsp:cNvSpPr/>
      </dsp:nvSpPr>
      <dsp:spPr>
        <a:xfrm>
          <a:off x="383902" y="1525719"/>
          <a:ext cx="5374639"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149" tIns="0" rIns="203149" bIns="0" numCol="1" spcCol="1270" anchor="ctr" anchorCtr="0">
          <a:noAutofit/>
        </a:bodyPr>
        <a:lstStyle/>
        <a:p>
          <a:pPr marL="0" lvl="0" indent="0" algn="l" defTabSz="711200">
            <a:lnSpc>
              <a:spcPct val="90000"/>
            </a:lnSpc>
            <a:spcBef>
              <a:spcPct val="0"/>
            </a:spcBef>
            <a:spcAft>
              <a:spcPct val="35000"/>
            </a:spcAft>
            <a:buNone/>
          </a:pPr>
          <a:r>
            <a:rPr lang="en-ZA" sz="1600" kern="1200" dirty="0"/>
            <a:t>Agreements  are successfully reached</a:t>
          </a:r>
        </a:p>
      </dsp:txBody>
      <dsp:txXfrm>
        <a:off x="406959" y="1548776"/>
        <a:ext cx="5328525" cy="426206"/>
      </dsp:txXfrm>
    </dsp:sp>
    <dsp:sp modelId="{1B7E3BE9-E89E-46F0-B16E-0A08CDD7F8D6}">
      <dsp:nvSpPr>
        <dsp:cNvPr id="0" name=""/>
        <dsp:cNvSpPr/>
      </dsp:nvSpPr>
      <dsp:spPr>
        <a:xfrm>
          <a:off x="0" y="3218439"/>
          <a:ext cx="7678056" cy="138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5902" tIns="333248" rIns="595902" bIns="113792" numCol="1" spcCol="1270" anchor="t" anchorCtr="0">
          <a:noAutofit/>
        </a:bodyPr>
        <a:lstStyle/>
        <a:p>
          <a:pPr marL="171450" lvl="1" indent="-171450" algn="l" defTabSz="711200">
            <a:lnSpc>
              <a:spcPct val="90000"/>
            </a:lnSpc>
            <a:spcBef>
              <a:spcPct val="0"/>
            </a:spcBef>
            <a:spcAft>
              <a:spcPct val="15000"/>
            </a:spcAft>
            <a:buChar char="•"/>
          </a:pPr>
          <a:r>
            <a:rPr lang="en-ZA" sz="1600" kern="1200" dirty="0"/>
            <a:t>Over 75% positive feedback through an annual digital survey of social partners (will look at quality of reports submitted to Parliament,  Section 77 protocols adhered to etc. </a:t>
          </a:r>
        </a:p>
        <a:p>
          <a:pPr marL="171450" lvl="1" indent="-171450" algn="l" defTabSz="711200">
            <a:lnSpc>
              <a:spcPct val="90000"/>
            </a:lnSpc>
            <a:spcBef>
              <a:spcPct val="0"/>
            </a:spcBef>
            <a:spcAft>
              <a:spcPct val="15000"/>
            </a:spcAft>
            <a:buChar char="•"/>
          </a:pPr>
          <a:r>
            <a:rPr lang="en-ZA" sz="1600" kern="1200" dirty="0"/>
            <a:t>100% of processes completed within agreed timeframes</a:t>
          </a:r>
        </a:p>
      </dsp:txBody>
      <dsp:txXfrm>
        <a:off x="0" y="3218439"/>
        <a:ext cx="7678056" cy="1386000"/>
      </dsp:txXfrm>
    </dsp:sp>
    <dsp:sp modelId="{06019F7C-5986-4A12-9C6C-4E6298E25E54}">
      <dsp:nvSpPr>
        <dsp:cNvPr id="0" name=""/>
        <dsp:cNvSpPr/>
      </dsp:nvSpPr>
      <dsp:spPr>
        <a:xfrm>
          <a:off x="383902" y="2982279"/>
          <a:ext cx="5374639"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149" tIns="0" rIns="203149" bIns="0" numCol="1" spcCol="1270" anchor="ctr" anchorCtr="0">
          <a:noAutofit/>
        </a:bodyPr>
        <a:lstStyle/>
        <a:p>
          <a:pPr marL="0" lvl="0" indent="0" algn="l" defTabSz="711200">
            <a:lnSpc>
              <a:spcPct val="90000"/>
            </a:lnSpc>
            <a:spcBef>
              <a:spcPct val="0"/>
            </a:spcBef>
            <a:spcAft>
              <a:spcPct val="35000"/>
            </a:spcAft>
            <a:buNone/>
          </a:pPr>
          <a:r>
            <a:rPr lang="en-ZA" sz="1600" kern="1200" dirty="0"/>
            <a:t>Processes</a:t>
          </a:r>
          <a:r>
            <a:rPr lang="en-ZA" sz="1600" kern="1200" baseline="0" dirty="0"/>
            <a:t> successfully concluded and co-ordinated </a:t>
          </a:r>
          <a:endParaRPr lang="en-ZA" sz="1600" kern="1200" dirty="0"/>
        </a:p>
      </dsp:txBody>
      <dsp:txXfrm>
        <a:off x="406959" y="3005336"/>
        <a:ext cx="5328525"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4EF24-059D-4D7F-B6B7-AD764E154897}">
      <dsp:nvSpPr>
        <dsp:cNvPr id="0" name=""/>
        <dsp:cNvSpPr/>
      </dsp:nvSpPr>
      <dsp:spPr>
        <a:xfrm>
          <a:off x="0" y="1408611"/>
          <a:ext cx="8229601" cy="793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91592" rIns="638708" bIns="99568" numCol="1" spcCol="1270" anchor="t" anchorCtr="0">
          <a:noAutofit/>
        </a:bodyPr>
        <a:lstStyle/>
        <a:p>
          <a:pPr marL="114300" lvl="1" indent="-114300" algn="l" defTabSz="622300">
            <a:lnSpc>
              <a:spcPct val="90000"/>
            </a:lnSpc>
            <a:spcBef>
              <a:spcPct val="0"/>
            </a:spcBef>
            <a:spcAft>
              <a:spcPct val="15000"/>
            </a:spcAft>
            <a:buChar char="•"/>
          </a:pPr>
          <a:r>
            <a:rPr lang="en-ZA" sz="1400" kern="1200" dirty="0"/>
            <a:t>Over  70% positive feedback through an annual digital survey of social partners (can look at issues such as speedy repayment of data claims)</a:t>
          </a:r>
        </a:p>
      </dsp:txBody>
      <dsp:txXfrm>
        <a:off x="0" y="1408611"/>
        <a:ext cx="8229601" cy="793800"/>
      </dsp:txXfrm>
    </dsp:sp>
    <dsp:sp modelId="{475BFE3A-0540-4E81-BF4E-DAEAE390507F}">
      <dsp:nvSpPr>
        <dsp:cNvPr id="0" name=""/>
        <dsp:cNvSpPr/>
      </dsp:nvSpPr>
      <dsp:spPr>
        <a:xfrm>
          <a:off x="411480" y="1201971"/>
          <a:ext cx="576072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a:lnSpc>
              <a:spcPct val="90000"/>
            </a:lnSpc>
            <a:spcBef>
              <a:spcPct val="0"/>
            </a:spcBef>
            <a:spcAft>
              <a:spcPct val="35000"/>
            </a:spcAft>
            <a:buNone/>
          </a:pPr>
          <a:r>
            <a:rPr lang="en-ZA" sz="1400" kern="1200" dirty="0"/>
            <a:t>Constituencies</a:t>
          </a:r>
          <a:r>
            <a:rPr lang="en-ZA" sz="1400" kern="1200" baseline="0" dirty="0"/>
            <a:t> have tools of trade to engage effectively at Nedlac</a:t>
          </a:r>
          <a:endParaRPr lang="en-ZA" sz="1400" kern="1200" dirty="0"/>
        </a:p>
      </dsp:txBody>
      <dsp:txXfrm>
        <a:off x="431655" y="1222146"/>
        <a:ext cx="5720370" cy="372930"/>
      </dsp:txXfrm>
    </dsp:sp>
    <dsp:sp modelId="{B9F4028A-D83A-48F1-ADA0-889CAC4BCCF5}">
      <dsp:nvSpPr>
        <dsp:cNvPr id="0" name=""/>
        <dsp:cNvSpPr/>
      </dsp:nvSpPr>
      <dsp:spPr>
        <a:xfrm>
          <a:off x="0" y="2484651"/>
          <a:ext cx="8229601" cy="793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91592" rIns="638708" bIns="99568" numCol="1" spcCol="1270" anchor="t" anchorCtr="0">
          <a:noAutofit/>
        </a:bodyPr>
        <a:lstStyle/>
        <a:p>
          <a:pPr marL="114300" lvl="1" indent="-114300" algn="l" defTabSz="622300">
            <a:lnSpc>
              <a:spcPct val="90000"/>
            </a:lnSpc>
            <a:spcBef>
              <a:spcPct val="0"/>
            </a:spcBef>
            <a:spcAft>
              <a:spcPct val="15000"/>
            </a:spcAft>
            <a:buChar char="•"/>
          </a:pPr>
          <a:r>
            <a:rPr lang="en-ZA" sz="1400" kern="1200" dirty="0"/>
            <a:t>Over 70% positive feedback through an annual digital survey of social partners  (will look at issues such as provision of lawyers, consultants to advise and support constituencies)</a:t>
          </a:r>
        </a:p>
      </dsp:txBody>
      <dsp:txXfrm>
        <a:off x="0" y="2484651"/>
        <a:ext cx="8229601" cy="793800"/>
      </dsp:txXfrm>
    </dsp:sp>
    <dsp:sp modelId="{37D862B7-CF1E-4D69-98F0-7C84D88C98E2}">
      <dsp:nvSpPr>
        <dsp:cNvPr id="0" name=""/>
        <dsp:cNvSpPr/>
      </dsp:nvSpPr>
      <dsp:spPr>
        <a:xfrm>
          <a:off x="411480" y="2278011"/>
          <a:ext cx="576072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a:lnSpc>
              <a:spcPct val="90000"/>
            </a:lnSpc>
            <a:spcBef>
              <a:spcPct val="0"/>
            </a:spcBef>
            <a:spcAft>
              <a:spcPct val="35000"/>
            </a:spcAft>
            <a:buNone/>
          </a:pPr>
          <a:r>
            <a:rPr lang="en-ZA" sz="1400" kern="1200" dirty="0"/>
            <a:t>Constituencies have technical assistance to engage effectively at Nedlac</a:t>
          </a:r>
        </a:p>
      </dsp:txBody>
      <dsp:txXfrm>
        <a:off x="431655" y="2298186"/>
        <a:ext cx="5720370" cy="372930"/>
      </dsp:txXfrm>
    </dsp:sp>
    <dsp:sp modelId="{1B7E3BE9-E89E-46F0-B16E-0A08CDD7F8D6}">
      <dsp:nvSpPr>
        <dsp:cNvPr id="0" name=""/>
        <dsp:cNvSpPr/>
      </dsp:nvSpPr>
      <dsp:spPr>
        <a:xfrm>
          <a:off x="0" y="3560692"/>
          <a:ext cx="8229601" cy="992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91592" rIns="638708" bIns="99568" numCol="1" spcCol="1270" anchor="t" anchorCtr="0">
          <a:noAutofit/>
        </a:bodyPr>
        <a:lstStyle/>
        <a:p>
          <a:pPr marL="114300" lvl="1" indent="-114300" algn="l" defTabSz="622300">
            <a:lnSpc>
              <a:spcPct val="90000"/>
            </a:lnSpc>
            <a:spcBef>
              <a:spcPct val="0"/>
            </a:spcBef>
            <a:spcAft>
              <a:spcPct val="15000"/>
            </a:spcAft>
            <a:buChar char="•"/>
          </a:pPr>
          <a:r>
            <a:rPr lang="en-ZA" sz="1400" kern="1200" dirty="0"/>
            <a:t>Over 7% positive feedback  - through evaluation forms at the end of training provided (will look at provision of training workshops, labour schools which is not only aimed at the representatives at Nedlac.</a:t>
          </a:r>
        </a:p>
      </dsp:txBody>
      <dsp:txXfrm>
        <a:off x="0" y="3560692"/>
        <a:ext cx="8229601" cy="992250"/>
      </dsp:txXfrm>
    </dsp:sp>
    <dsp:sp modelId="{06019F7C-5986-4A12-9C6C-4E6298E25E54}">
      <dsp:nvSpPr>
        <dsp:cNvPr id="0" name=""/>
        <dsp:cNvSpPr/>
      </dsp:nvSpPr>
      <dsp:spPr>
        <a:xfrm>
          <a:off x="411480" y="3354052"/>
          <a:ext cx="576072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a:lnSpc>
              <a:spcPct val="90000"/>
            </a:lnSpc>
            <a:spcBef>
              <a:spcPct val="0"/>
            </a:spcBef>
            <a:spcAft>
              <a:spcPct val="35000"/>
            </a:spcAft>
            <a:buNone/>
          </a:pPr>
          <a:r>
            <a:rPr lang="en-ZA" sz="1400" kern="1200" dirty="0"/>
            <a:t>Training builds constituency support</a:t>
          </a:r>
        </a:p>
      </dsp:txBody>
      <dsp:txXfrm>
        <a:off x="431655" y="3374227"/>
        <a:ext cx="5720370" cy="372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A696C-71F6-4291-A580-BA0B12FE76E1}">
      <dsp:nvSpPr>
        <dsp:cNvPr id="0" name=""/>
        <dsp:cNvSpPr/>
      </dsp:nvSpPr>
      <dsp:spPr>
        <a:xfrm rot="5400000">
          <a:off x="4907666" y="-1970657"/>
          <a:ext cx="863696" cy="502542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ZA" sz="1300" kern="1200" dirty="0"/>
            <a:t>Nedlac to build capacity as an institution</a:t>
          </a:r>
        </a:p>
        <a:p>
          <a:pPr marL="114300" lvl="1" indent="-114300" algn="l" defTabSz="577850">
            <a:lnSpc>
              <a:spcPct val="90000"/>
            </a:lnSpc>
            <a:spcBef>
              <a:spcPct val="0"/>
            </a:spcBef>
            <a:spcAft>
              <a:spcPct val="15000"/>
            </a:spcAft>
            <a:buChar char="•"/>
          </a:pPr>
          <a:r>
            <a:rPr lang="en-ZA" sz="1300" kern="1200" dirty="0"/>
            <a:t>Nedlac to actively support the capacity building of social partners </a:t>
          </a:r>
        </a:p>
      </dsp:txBody>
      <dsp:txXfrm rot="-5400000">
        <a:off x="2826802" y="152369"/>
        <a:ext cx="4983263" cy="779372"/>
      </dsp:txXfrm>
    </dsp:sp>
    <dsp:sp modelId="{0A55E6D6-9BF4-4FA4-AD99-88A86C622CA2}">
      <dsp:nvSpPr>
        <dsp:cNvPr id="0" name=""/>
        <dsp:cNvSpPr/>
      </dsp:nvSpPr>
      <dsp:spPr>
        <a:xfrm>
          <a:off x="0" y="2244"/>
          <a:ext cx="2826801" cy="10796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ZA" sz="2100" kern="1200" dirty="0"/>
            <a:t>Growing complexity</a:t>
          </a:r>
        </a:p>
      </dsp:txBody>
      <dsp:txXfrm>
        <a:off x="52703" y="54947"/>
        <a:ext cx="2721395" cy="974214"/>
      </dsp:txXfrm>
    </dsp:sp>
    <dsp:sp modelId="{85986CA8-6CE3-49A6-9C65-A071BD6333F4}">
      <dsp:nvSpPr>
        <dsp:cNvPr id="0" name=""/>
        <dsp:cNvSpPr/>
      </dsp:nvSpPr>
      <dsp:spPr>
        <a:xfrm rot="5400000">
          <a:off x="4907666" y="-837056"/>
          <a:ext cx="863696" cy="502542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ZA" sz="1300" kern="1200" dirty="0"/>
            <a:t>Governance Task Team to review founding documents including in respect of representation </a:t>
          </a:r>
        </a:p>
        <a:p>
          <a:pPr marL="114300" lvl="1" indent="-114300" algn="l" defTabSz="577850">
            <a:lnSpc>
              <a:spcPct val="90000"/>
            </a:lnSpc>
            <a:spcBef>
              <a:spcPct val="0"/>
            </a:spcBef>
            <a:spcAft>
              <a:spcPct val="15000"/>
            </a:spcAft>
            <a:buChar char="•"/>
          </a:pPr>
          <a:r>
            <a:rPr lang="en-ZA" sz="1300" kern="1200" dirty="0"/>
            <a:t>Greater flexibility in respect of current representation (proposed)</a:t>
          </a:r>
        </a:p>
      </dsp:txBody>
      <dsp:txXfrm rot="-5400000">
        <a:off x="2826802" y="1285970"/>
        <a:ext cx="4983263" cy="779372"/>
      </dsp:txXfrm>
    </dsp:sp>
    <dsp:sp modelId="{F5CA3F6B-2096-488D-92E9-72FF17E81FB0}">
      <dsp:nvSpPr>
        <dsp:cNvPr id="0" name=""/>
        <dsp:cNvSpPr/>
      </dsp:nvSpPr>
      <dsp:spPr>
        <a:xfrm>
          <a:off x="0" y="1135846"/>
          <a:ext cx="2826801" cy="10796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ZA" sz="2100" kern="1200" dirty="0"/>
            <a:t>Broader representation of social partners </a:t>
          </a:r>
        </a:p>
      </dsp:txBody>
      <dsp:txXfrm>
        <a:off x="52703" y="1188549"/>
        <a:ext cx="2721395" cy="974214"/>
      </dsp:txXfrm>
    </dsp:sp>
    <dsp:sp modelId="{8B4A8ECE-48C0-4D16-AD2A-6412151FB469}">
      <dsp:nvSpPr>
        <dsp:cNvPr id="0" name=""/>
        <dsp:cNvSpPr/>
      </dsp:nvSpPr>
      <dsp:spPr>
        <a:xfrm rot="5400000">
          <a:off x="4907666" y="296545"/>
          <a:ext cx="863696" cy="502542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ZA" sz="1300" kern="1200" dirty="0"/>
            <a:t>More agile and flexible planning and adjusting to new situations</a:t>
          </a:r>
        </a:p>
        <a:p>
          <a:pPr marL="114300" lvl="1" indent="-114300" algn="l" defTabSz="577850">
            <a:lnSpc>
              <a:spcPct val="90000"/>
            </a:lnSpc>
            <a:spcBef>
              <a:spcPct val="0"/>
            </a:spcBef>
            <a:spcAft>
              <a:spcPct val="15000"/>
            </a:spcAft>
            <a:buChar char="•"/>
          </a:pPr>
          <a:r>
            <a:rPr lang="en-ZA" sz="1300" kern="1200" dirty="0"/>
            <a:t>New characterisation of the work of Nedlac  - can respond quicker to new situations</a:t>
          </a:r>
        </a:p>
      </dsp:txBody>
      <dsp:txXfrm rot="-5400000">
        <a:off x="2826802" y="2419571"/>
        <a:ext cx="4983263" cy="779372"/>
      </dsp:txXfrm>
    </dsp:sp>
    <dsp:sp modelId="{7BDE95F8-32E4-4F93-ACA4-E22596E151A2}">
      <dsp:nvSpPr>
        <dsp:cNvPr id="0" name=""/>
        <dsp:cNvSpPr/>
      </dsp:nvSpPr>
      <dsp:spPr>
        <a:xfrm>
          <a:off x="0" y="2269447"/>
          <a:ext cx="2826801" cy="10796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ZA" sz="2100" kern="1200" dirty="0"/>
            <a:t>Uncertainty and factors outside the control of Nedlac</a:t>
          </a:r>
        </a:p>
      </dsp:txBody>
      <dsp:txXfrm>
        <a:off x="52703" y="2322150"/>
        <a:ext cx="2721395" cy="974214"/>
      </dsp:txXfrm>
    </dsp:sp>
    <dsp:sp modelId="{E43FD993-EB53-4EA5-831F-98A6B87F0F8D}">
      <dsp:nvSpPr>
        <dsp:cNvPr id="0" name=""/>
        <dsp:cNvSpPr/>
      </dsp:nvSpPr>
      <dsp:spPr>
        <a:xfrm rot="5400000">
          <a:off x="4907666" y="1430146"/>
          <a:ext cx="863696" cy="502542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ZA" sz="1300" kern="1200" dirty="0"/>
            <a:t>New three pronged approach to capacity building for social partners – ensuring tools of the trade, technical assistance and training</a:t>
          </a:r>
        </a:p>
        <a:p>
          <a:pPr marL="114300" lvl="1" indent="-114300" algn="l" defTabSz="577850">
            <a:lnSpc>
              <a:spcPct val="90000"/>
            </a:lnSpc>
            <a:spcBef>
              <a:spcPct val="0"/>
            </a:spcBef>
            <a:spcAft>
              <a:spcPct val="15000"/>
            </a:spcAft>
            <a:buChar char="•"/>
          </a:pPr>
          <a:r>
            <a:rPr lang="en-ZA" sz="1300" kern="1200" dirty="0"/>
            <a:t>Restructuring, increasing capacity of staff and systems in Nedlac</a:t>
          </a:r>
        </a:p>
      </dsp:txBody>
      <dsp:txXfrm rot="-5400000">
        <a:off x="2826802" y="3553172"/>
        <a:ext cx="4983263" cy="779372"/>
      </dsp:txXfrm>
    </dsp:sp>
    <dsp:sp modelId="{37189E28-5B25-4953-8C68-41F00EA52393}">
      <dsp:nvSpPr>
        <dsp:cNvPr id="0" name=""/>
        <dsp:cNvSpPr/>
      </dsp:nvSpPr>
      <dsp:spPr>
        <a:xfrm>
          <a:off x="0" y="3403048"/>
          <a:ext cx="2826801" cy="10796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ZA" sz="2100" kern="1200" baseline="0" dirty="0"/>
            <a:t>Insufficient capacity in institution </a:t>
          </a:r>
          <a:endParaRPr lang="en-ZA" sz="2100" kern="1200" dirty="0"/>
        </a:p>
      </dsp:txBody>
      <dsp:txXfrm>
        <a:off x="52703" y="3455751"/>
        <a:ext cx="2721395" cy="9742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4EF24-059D-4D7F-B6B7-AD764E154897}">
      <dsp:nvSpPr>
        <dsp:cNvPr id="0" name=""/>
        <dsp:cNvSpPr/>
      </dsp:nvSpPr>
      <dsp:spPr>
        <a:xfrm>
          <a:off x="0" y="310131"/>
          <a:ext cx="8454571" cy="5528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169" tIns="270764" rIns="656169" bIns="92456" numCol="1" spcCol="1270" anchor="t" anchorCtr="0">
          <a:noAutofit/>
        </a:bodyPr>
        <a:lstStyle/>
        <a:p>
          <a:pPr marL="114300" lvl="1" indent="-114300" algn="l" defTabSz="577850">
            <a:lnSpc>
              <a:spcPct val="90000"/>
            </a:lnSpc>
            <a:spcBef>
              <a:spcPct val="0"/>
            </a:spcBef>
            <a:spcAft>
              <a:spcPct val="15000"/>
            </a:spcAft>
            <a:buChar char="•"/>
          </a:pPr>
          <a:r>
            <a:rPr lang="en-ZA" sz="1300" kern="1200" dirty="0"/>
            <a:t>To be obtained within six months of the end of the financial year</a:t>
          </a:r>
        </a:p>
      </dsp:txBody>
      <dsp:txXfrm>
        <a:off x="0" y="310131"/>
        <a:ext cx="8454571" cy="552825"/>
      </dsp:txXfrm>
    </dsp:sp>
    <dsp:sp modelId="{475BFE3A-0540-4E81-BF4E-DAEAE390507F}">
      <dsp:nvSpPr>
        <dsp:cNvPr id="0" name=""/>
        <dsp:cNvSpPr/>
      </dsp:nvSpPr>
      <dsp:spPr>
        <a:xfrm>
          <a:off x="422728" y="118251"/>
          <a:ext cx="5918199"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694" tIns="0" rIns="223694" bIns="0" numCol="1" spcCol="1270" anchor="ctr" anchorCtr="0">
          <a:noAutofit/>
        </a:bodyPr>
        <a:lstStyle/>
        <a:p>
          <a:pPr marL="0" lvl="0" indent="0" algn="l" defTabSz="622300">
            <a:lnSpc>
              <a:spcPct val="90000"/>
            </a:lnSpc>
            <a:spcBef>
              <a:spcPct val="0"/>
            </a:spcBef>
            <a:spcAft>
              <a:spcPct val="35000"/>
            </a:spcAft>
            <a:buNone/>
          </a:pPr>
          <a:r>
            <a:rPr lang="en-ZA" sz="1400" kern="1200" dirty="0"/>
            <a:t>Unqualified Audit obtained by 31 March each year </a:t>
          </a:r>
        </a:p>
      </dsp:txBody>
      <dsp:txXfrm>
        <a:off x="441462" y="136985"/>
        <a:ext cx="5880731" cy="346292"/>
      </dsp:txXfrm>
    </dsp:sp>
    <dsp:sp modelId="{66843C9D-BF21-4FB4-A20D-8C487F53E968}">
      <dsp:nvSpPr>
        <dsp:cNvPr id="0" name=""/>
        <dsp:cNvSpPr/>
      </dsp:nvSpPr>
      <dsp:spPr>
        <a:xfrm>
          <a:off x="0" y="1125036"/>
          <a:ext cx="8454571" cy="5528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169" tIns="270764" rIns="656169" bIns="92456" numCol="1" spcCol="1270" anchor="t" anchorCtr="0">
          <a:noAutofit/>
        </a:bodyPr>
        <a:lstStyle/>
        <a:p>
          <a:pPr marL="114300" lvl="1" indent="-114300" algn="l" defTabSz="577850">
            <a:lnSpc>
              <a:spcPct val="90000"/>
            </a:lnSpc>
            <a:spcBef>
              <a:spcPct val="0"/>
            </a:spcBef>
            <a:spcAft>
              <a:spcPct val="15000"/>
            </a:spcAft>
            <a:buChar char="•"/>
          </a:pPr>
          <a:r>
            <a:rPr lang="en-ZA" sz="1300" kern="1200" dirty="0"/>
            <a:t>100% of reasonable facility related complaints resolved </a:t>
          </a:r>
        </a:p>
      </dsp:txBody>
      <dsp:txXfrm>
        <a:off x="0" y="1125036"/>
        <a:ext cx="8454571" cy="552825"/>
      </dsp:txXfrm>
    </dsp:sp>
    <dsp:sp modelId="{13CC2853-AD74-49C6-BC41-764D79C6D6A4}">
      <dsp:nvSpPr>
        <dsp:cNvPr id="0" name=""/>
        <dsp:cNvSpPr/>
      </dsp:nvSpPr>
      <dsp:spPr>
        <a:xfrm>
          <a:off x="422728" y="933156"/>
          <a:ext cx="5918199"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694" tIns="0" rIns="223694" bIns="0" numCol="1" spcCol="1270" anchor="ctr" anchorCtr="0">
          <a:noAutofit/>
        </a:bodyPr>
        <a:lstStyle/>
        <a:p>
          <a:pPr marL="0" lvl="0" indent="0" algn="l" defTabSz="622300">
            <a:lnSpc>
              <a:spcPct val="90000"/>
            </a:lnSpc>
            <a:spcBef>
              <a:spcPct val="0"/>
            </a:spcBef>
            <a:spcAft>
              <a:spcPct val="35000"/>
            </a:spcAft>
            <a:buNone/>
          </a:pPr>
          <a:r>
            <a:rPr lang="en-ZA" sz="1400" kern="1200" dirty="0"/>
            <a:t>Well managed facilities (building and IT)</a:t>
          </a:r>
        </a:p>
      </dsp:txBody>
      <dsp:txXfrm>
        <a:off x="441462" y="951890"/>
        <a:ext cx="5880731" cy="346292"/>
      </dsp:txXfrm>
    </dsp:sp>
    <dsp:sp modelId="{3968653E-9EFB-458F-AFB1-F138C32AA1BD}">
      <dsp:nvSpPr>
        <dsp:cNvPr id="0" name=""/>
        <dsp:cNvSpPr/>
      </dsp:nvSpPr>
      <dsp:spPr>
        <a:xfrm>
          <a:off x="0" y="1939941"/>
          <a:ext cx="8454571" cy="5528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169" tIns="270764" rIns="656169" bIns="92456" numCol="1" spcCol="1270" anchor="t" anchorCtr="0">
          <a:noAutofit/>
        </a:bodyPr>
        <a:lstStyle/>
        <a:p>
          <a:pPr marL="114300" lvl="1" indent="-114300" algn="l" defTabSz="577850">
            <a:lnSpc>
              <a:spcPct val="90000"/>
            </a:lnSpc>
            <a:spcBef>
              <a:spcPct val="0"/>
            </a:spcBef>
            <a:spcAft>
              <a:spcPct val="15000"/>
            </a:spcAft>
            <a:buChar char="•"/>
          </a:pPr>
          <a:r>
            <a:rPr lang="en-ZA" sz="1300" kern="1200" dirty="0"/>
            <a:t>100% of contracts awarded to suppliers within two months of closing date of advert implemented</a:t>
          </a:r>
        </a:p>
      </dsp:txBody>
      <dsp:txXfrm>
        <a:off x="0" y="1939941"/>
        <a:ext cx="8454571" cy="552825"/>
      </dsp:txXfrm>
    </dsp:sp>
    <dsp:sp modelId="{F80BE44F-6B1A-4AAD-B332-FB5DB6C40F6F}">
      <dsp:nvSpPr>
        <dsp:cNvPr id="0" name=""/>
        <dsp:cNvSpPr/>
      </dsp:nvSpPr>
      <dsp:spPr>
        <a:xfrm>
          <a:off x="422728" y="1748061"/>
          <a:ext cx="5918199"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694" tIns="0" rIns="223694" bIns="0" numCol="1" spcCol="1270" anchor="ctr" anchorCtr="0">
          <a:noAutofit/>
        </a:bodyPr>
        <a:lstStyle/>
        <a:p>
          <a:pPr marL="0" lvl="0" indent="0" algn="l" defTabSz="622300">
            <a:lnSpc>
              <a:spcPct val="90000"/>
            </a:lnSpc>
            <a:spcBef>
              <a:spcPct val="0"/>
            </a:spcBef>
            <a:spcAft>
              <a:spcPct val="35000"/>
            </a:spcAft>
            <a:buNone/>
          </a:pPr>
          <a:r>
            <a:rPr lang="en-ZA" sz="1400" kern="1200" dirty="0">
              <a:effectLst/>
              <a:latin typeface="Calibri" panose="020F0502020204030204" pitchFamily="34" charset="0"/>
              <a:ea typeface="Calibri" panose="020F0502020204030204" pitchFamily="34" charset="0"/>
              <a:cs typeface="Times New Roman" panose="02020603050405020304" pitchFamily="18" charset="0"/>
            </a:rPr>
            <a:t>Procurement processes completed within the set timeframes</a:t>
          </a:r>
          <a:endParaRPr lang="en-ZA" sz="1400" kern="1200" dirty="0"/>
        </a:p>
      </dsp:txBody>
      <dsp:txXfrm>
        <a:off x="441462" y="1766795"/>
        <a:ext cx="5880731" cy="346292"/>
      </dsp:txXfrm>
    </dsp:sp>
    <dsp:sp modelId="{FEC1BEAF-08DD-4DF3-9736-957BDE0DBD14}">
      <dsp:nvSpPr>
        <dsp:cNvPr id="0" name=""/>
        <dsp:cNvSpPr/>
      </dsp:nvSpPr>
      <dsp:spPr>
        <a:xfrm>
          <a:off x="0" y="2754846"/>
          <a:ext cx="8454571" cy="5528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169" tIns="270764" rIns="656169" bIns="92456" numCol="1" spcCol="1270" anchor="t" anchorCtr="0">
          <a:noAutofit/>
        </a:bodyPr>
        <a:lstStyle/>
        <a:p>
          <a:pPr marL="114300" lvl="1" indent="-114300" algn="l" defTabSz="577850">
            <a:lnSpc>
              <a:spcPct val="90000"/>
            </a:lnSpc>
            <a:spcBef>
              <a:spcPct val="0"/>
            </a:spcBef>
            <a:spcAft>
              <a:spcPct val="15000"/>
            </a:spcAft>
            <a:buChar char="•"/>
          </a:pPr>
          <a:r>
            <a:rPr lang="en-ZA" sz="1300" kern="1200" dirty="0"/>
            <a:t>100% of planned training interventions completed</a:t>
          </a:r>
        </a:p>
      </dsp:txBody>
      <dsp:txXfrm>
        <a:off x="0" y="2754846"/>
        <a:ext cx="8454571" cy="552825"/>
      </dsp:txXfrm>
    </dsp:sp>
    <dsp:sp modelId="{1AD86B75-C4CB-4EF9-BEC5-120515294032}">
      <dsp:nvSpPr>
        <dsp:cNvPr id="0" name=""/>
        <dsp:cNvSpPr/>
      </dsp:nvSpPr>
      <dsp:spPr>
        <a:xfrm>
          <a:off x="422728" y="2562966"/>
          <a:ext cx="5918199"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694" tIns="0" rIns="223694" bIns="0" numCol="1" spcCol="1270" anchor="ctr" anchorCtr="0">
          <a:noAutofit/>
        </a:bodyPr>
        <a:lstStyle/>
        <a:p>
          <a:pPr marL="0" lvl="0" indent="0" algn="l" defTabSz="622300">
            <a:lnSpc>
              <a:spcPct val="90000"/>
            </a:lnSpc>
            <a:spcBef>
              <a:spcPct val="0"/>
            </a:spcBef>
            <a:spcAft>
              <a:spcPct val="35000"/>
            </a:spcAft>
            <a:buNone/>
          </a:pPr>
          <a:r>
            <a:rPr lang="en-ZA" sz="1400" kern="1200" dirty="0"/>
            <a:t>Staff developed through training interventions</a:t>
          </a:r>
        </a:p>
      </dsp:txBody>
      <dsp:txXfrm>
        <a:off x="441462" y="2581700"/>
        <a:ext cx="5880731" cy="346292"/>
      </dsp:txXfrm>
    </dsp:sp>
    <dsp:sp modelId="{3B7EB9B4-3A86-4EE5-895B-F376826EC49F}">
      <dsp:nvSpPr>
        <dsp:cNvPr id="0" name=""/>
        <dsp:cNvSpPr/>
      </dsp:nvSpPr>
      <dsp:spPr>
        <a:xfrm>
          <a:off x="0" y="3569751"/>
          <a:ext cx="8454571" cy="5528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169" tIns="270764" rIns="656169" bIns="92456" numCol="1" spcCol="1270" anchor="t" anchorCtr="0">
          <a:noAutofit/>
        </a:bodyPr>
        <a:lstStyle/>
        <a:p>
          <a:pPr marL="114300" lvl="1" indent="-114300" algn="l" defTabSz="577850">
            <a:lnSpc>
              <a:spcPct val="90000"/>
            </a:lnSpc>
            <a:spcBef>
              <a:spcPct val="0"/>
            </a:spcBef>
            <a:spcAft>
              <a:spcPct val="15000"/>
            </a:spcAft>
            <a:buChar char="•"/>
          </a:pPr>
          <a:r>
            <a:rPr lang="en-ZA" sz="1300" kern="1200" dirty="0"/>
            <a:t>80% of milestones for the 2022/23 year met</a:t>
          </a:r>
        </a:p>
      </dsp:txBody>
      <dsp:txXfrm>
        <a:off x="0" y="3569751"/>
        <a:ext cx="8454571" cy="552825"/>
      </dsp:txXfrm>
    </dsp:sp>
    <dsp:sp modelId="{BB348824-BCFF-4C04-AE31-E6E65664D696}">
      <dsp:nvSpPr>
        <dsp:cNvPr id="0" name=""/>
        <dsp:cNvSpPr/>
      </dsp:nvSpPr>
      <dsp:spPr>
        <a:xfrm>
          <a:off x="422728" y="3377871"/>
          <a:ext cx="5918199"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694" tIns="0" rIns="223694" bIns="0" numCol="1" spcCol="1270" anchor="ctr" anchorCtr="0">
          <a:noAutofit/>
        </a:bodyPr>
        <a:lstStyle/>
        <a:p>
          <a:pPr marL="0" lvl="0" indent="0" algn="l" defTabSz="622300">
            <a:lnSpc>
              <a:spcPct val="90000"/>
            </a:lnSpc>
            <a:spcBef>
              <a:spcPct val="0"/>
            </a:spcBef>
            <a:spcAft>
              <a:spcPct val="35000"/>
            </a:spcAft>
            <a:buNone/>
          </a:pPr>
          <a:r>
            <a:rPr lang="en-ZA" sz="1400" kern="1200" dirty="0"/>
            <a:t>Governance is effective</a:t>
          </a:r>
        </a:p>
      </dsp:txBody>
      <dsp:txXfrm>
        <a:off x="441462" y="3396605"/>
        <a:ext cx="5880731" cy="346292"/>
      </dsp:txXfrm>
    </dsp:sp>
    <dsp:sp modelId="{47D43A59-F488-4B51-8BB0-8C06D363ECE5}">
      <dsp:nvSpPr>
        <dsp:cNvPr id="0" name=""/>
        <dsp:cNvSpPr/>
      </dsp:nvSpPr>
      <dsp:spPr>
        <a:xfrm>
          <a:off x="0" y="4384656"/>
          <a:ext cx="8454571" cy="5528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169" tIns="270764" rIns="656169" bIns="92456" numCol="1" spcCol="1270" anchor="t" anchorCtr="0">
          <a:noAutofit/>
        </a:bodyPr>
        <a:lstStyle/>
        <a:p>
          <a:pPr marL="114300" lvl="1" indent="-114300" algn="l" defTabSz="577850">
            <a:lnSpc>
              <a:spcPct val="90000"/>
            </a:lnSpc>
            <a:spcBef>
              <a:spcPct val="0"/>
            </a:spcBef>
            <a:spcAft>
              <a:spcPct val="15000"/>
            </a:spcAft>
            <a:buChar char="•"/>
          </a:pPr>
          <a:r>
            <a:rPr lang="en-ZA" sz="1300" kern="1200" dirty="0"/>
            <a:t>2 planned monitoring and evaluation products submitted by 31 March including mid-term report</a:t>
          </a:r>
        </a:p>
      </dsp:txBody>
      <dsp:txXfrm>
        <a:off x="0" y="4384656"/>
        <a:ext cx="8454571" cy="552825"/>
      </dsp:txXfrm>
    </dsp:sp>
    <dsp:sp modelId="{0C9370FC-7045-496B-8690-228EF17471EF}">
      <dsp:nvSpPr>
        <dsp:cNvPr id="0" name=""/>
        <dsp:cNvSpPr/>
      </dsp:nvSpPr>
      <dsp:spPr>
        <a:xfrm>
          <a:off x="422728" y="4192776"/>
          <a:ext cx="5918199"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694" tIns="0" rIns="223694" bIns="0" numCol="1" spcCol="1270" anchor="ctr" anchorCtr="0">
          <a:noAutofit/>
        </a:bodyPr>
        <a:lstStyle/>
        <a:p>
          <a:pPr marL="0" lvl="0" indent="0" algn="l" defTabSz="622300">
            <a:lnSpc>
              <a:spcPct val="90000"/>
            </a:lnSpc>
            <a:spcBef>
              <a:spcPct val="0"/>
            </a:spcBef>
            <a:spcAft>
              <a:spcPct val="35000"/>
            </a:spcAft>
            <a:buNone/>
          </a:pPr>
          <a:r>
            <a:rPr lang="en-ZA" sz="1400" kern="1200" dirty="0"/>
            <a:t>Monitoring and evaluation processes enable effective decision making</a:t>
          </a:r>
        </a:p>
      </dsp:txBody>
      <dsp:txXfrm>
        <a:off x="441462" y="4211510"/>
        <a:ext cx="5880731" cy="3462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4EF24-059D-4D7F-B6B7-AD764E154897}">
      <dsp:nvSpPr>
        <dsp:cNvPr id="0" name=""/>
        <dsp:cNvSpPr/>
      </dsp:nvSpPr>
      <dsp:spPr>
        <a:xfrm>
          <a:off x="0" y="547350"/>
          <a:ext cx="7431314" cy="93887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6753" tIns="291592" rIns="576753" bIns="99568" numCol="1" spcCol="1270" anchor="t" anchorCtr="0">
          <a:noAutofit/>
        </a:bodyPr>
        <a:lstStyle/>
        <a:p>
          <a:pPr marL="114300" lvl="1" indent="-114300" algn="l" defTabSz="622300">
            <a:lnSpc>
              <a:spcPct val="90000"/>
            </a:lnSpc>
            <a:spcBef>
              <a:spcPct val="0"/>
            </a:spcBef>
            <a:spcAft>
              <a:spcPct val="15000"/>
            </a:spcAft>
            <a:buChar char="•"/>
          </a:pPr>
          <a:r>
            <a:rPr lang="en-ZA" sz="1400" kern="1200" dirty="0"/>
            <a:t>100% of dialogues reports released within 14 working days of hosting of dialogue</a:t>
          </a:r>
        </a:p>
      </dsp:txBody>
      <dsp:txXfrm>
        <a:off x="0" y="547350"/>
        <a:ext cx="7431314" cy="938878"/>
      </dsp:txXfrm>
    </dsp:sp>
    <dsp:sp modelId="{475BFE3A-0540-4E81-BF4E-DAEAE390507F}">
      <dsp:nvSpPr>
        <dsp:cNvPr id="0" name=""/>
        <dsp:cNvSpPr/>
      </dsp:nvSpPr>
      <dsp:spPr>
        <a:xfrm>
          <a:off x="298995" y="65631"/>
          <a:ext cx="5201919" cy="7052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620" tIns="0" rIns="196620" bIns="0" numCol="1" spcCol="1270" anchor="ctr" anchorCtr="0">
          <a:noAutofit/>
        </a:bodyPr>
        <a:lstStyle/>
        <a:p>
          <a:pPr marL="0" lvl="0" indent="0" algn="l" defTabSz="622300">
            <a:lnSpc>
              <a:spcPct val="90000"/>
            </a:lnSpc>
            <a:spcBef>
              <a:spcPct val="0"/>
            </a:spcBef>
            <a:spcAft>
              <a:spcPct val="35000"/>
            </a:spcAft>
            <a:buNone/>
          </a:pPr>
          <a:r>
            <a:rPr lang="en-ZA" sz="1400" kern="1200" dirty="0"/>
            <a:t>Social dialogues successfully convened</a:t>
          </a:r>
        </a:p>
      </dsp:txBody>
      <dsp:txXfrm>
        <a:off x="333424" y="100060"/>
        <a:ext cx="5133061" cy="636433"/>
      </dsp:txXfrm>
    </dsp:sp>
    <dsp:sp modelId="{B9F4028A-D83A-48F1-ADA0-889CAC4BCCF5}">
      <dsp:nvSpPr>
        <dsp:cNvPr id="0" name=""/>
        <dsp:cNvSpPr/>
      </dsp:nvSpPr>
      <dsp:spPr>
        <a:xfrm>
          <a:off x="0" y="2069176"/>
          <a:ext cx="7431314" cy="104187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6753" tIns="291592" rIns="576753" bIns="99568" numCol="1" spcCol="1270" anchor="t" anchorCtr="0">
          <a:noAutofit/>
        </a:bodyPr>
        <a:lstStyle/>
        <a:p>
          <a:pPr marL="114300" lvl="1" indent="-114300" algn="l" defTabSz="622300">
            <a:lnSpc>
              <a:spcPct val="90000"/>
            </a:lnSpc>
            <a:spcBef>
              <a:spcPct val="0"/>
            </a:spcBef>
            <a:spcAft>
              <a:spcPct val="15000"/>
            </a:spcAft>
            <a:buChar char="•"/>
          </a:pPr>
          <a:r>
            <a:rPr lang="en-ZA" sz="1400" kern="1200" dirty="0"/>
            <a:t>75% of agreements successfully concluded within six months of the issues being tabled unless otherwise agreed</a:t>
          </a:r>
        </a:p>
      </dsp:txBody>
      <dsp:txXfrm>
        <a:off x="0" y="2069176"/>
        <a:ext cx="7431314" cy="1041878"/>
      </dsp:txXfrm>
    </dsp:sp>
    <dsp:sp modelId="{37D862B7-CF1E-4D69-98F0-7C84D88C98E2}">
      <dsp:nvSpPr>
        <dsp:cNvPr id="0" name=""/>
        <dsp:cNvSpPr/>
      </dsp:nvSpPr>
      <dsp:spPr>
        <a:xfrm>
          <a:off x="371565" y="1561829"/>
          <a:ext cx="5201919" cy="7139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620" tIns="0" rIns="196620" bIns="0" numCol="1" spcCol="1270" anchor="ctr" anchorCtr="0">
          <a:noAutofit/>
        </a:bodyPr>
        <a:lstStyle/>
        <a:p>
          <a:pPr marL="0" lvl="0" indent="0" algn="l" defTabSz="622300">
            <a:lnSpc>
              <a:spcPct val="90000"/>
            </a:lnSpc>
            <a:spcBef>
              <a:spcPct val="0"/>
            </a:spcBef>
            <a:spcAft>
              <a:spcPct val="35000"/>
            </a:spcAft>
            <a:buNone/>
          </a:pPr>
          <a:r>
            <a:rPr lang="en-ZA" sz="1400" kern="1200" dirty="0"/>
            <a:t>Agreements  and social compacts are  negotiated and successfully concluded</a:t>
          </a:r>
        </a:p>
      </dsp:txBody>
      <dsp:txXfrm>
        <a:off x="406419" y="1596683"/>
        <a:ext cx="5132211" cy="644278"/>
      </dsp:txXfrm>
    </dsp:sp>
    <dsp:sp modelId="{1B7E3BE9-E89E-46F0-B16E-0A08CDD7F8D6}">
      <dsp:nvSpPr>
        <dsp:cNvPr id="0" name=""/>
        <dsp:cNvSpPr/>
      </dsp:nvSpPr>
      <dsp:spPr>
        <a:xfrm>
          <a:off x="0" y="3702469"/>
          <a:ext cx="7431314" cy="118368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6753" tIns="291592" rIns="576753" bIns="99568" numCol="1" spcCol="1270" anchor="t" anchorCtr="0">
          <a:noAutofit/>
        </a:bodyPr>
        <a:lstStyle/>
        <a:p>
          <a:pPr marL="114300" lvl="1" indent="-114300" algn="l" defTabSz="622300">
            <a:lnSpc>
              <a:spcPct val="90000"/>
            </a:lnSpc>
            <a:spcBef>
              <a:spcPct val="0"/>
            </a:spcBef>
            <a:spcAft>
              <a:spcPct val="15000"/>
            </a:spcAft>
            <a:buChar char="•"/>
          </a:pPr>
          <a:r>
            <a:rPr lang="en-ZA" sz="1400" kern="1200" dirty="0"/>
            <a:t>100% of reports concluded within six months of the issue being tabled</a:t>
          </a:r>
        </a:p>
        <a:p>
          <a:pPr marL="114300" lvl="1" indent="-114300" algn="l" defTabSz="622300">
            <a:lnSpc>
              <a:spcPct val="90000"/>
            </a:lnSpc>
            <a:spcBef>
              <a:spcPct val="0"/>
            </a:spcBef>
            <a:spcAft>
              <a:spcPct val="15000"/>
            </a:spcAft>
            <a:buChar char="•"/>
          </a:pPr>
          <a:r>
            <a:rPr lang="en-ZA" sz="1400" kern="1200" dirty="0"/>
            <a:t>100% Section 77 Standing Committee reports concluded within 5 days of the resolution of the matter  </a:t>
          </a:r>
        </a:p>
      </dsp:txBody>
      <dsp:txXfrm>
        <a:off x="0" y="3702469"/>
        <a:ext cx="7431314" cy="1183688"/>
      </dsp:txXfrm>
    </dsp:sp>
    <dsp:sp modelId="{06019F7C-5986-4A12-9C6C-4E6298E25E54}">
      <dsp:nvSpPr>
        <dsp:cNvPr id="0" name=""/>
        <dsp:cNvSpPr/>
      </dsp:nvSpPr>
      <dsp:spPr>
        <a:xfrm>
          <a:off x="371565" y="3186654"/>
          <a:ext cx="5201919" cy="7224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620" tIns="0" rIns="196620" bIns="0" numCol="1" spcCol="1270" anchor="ctr" anchorCtr="0">
          <a:noAutofit/>
        </a:bodyPr>
        <a:lstStyle/>
        <a:p>
          <a:pPr marL="0" lvl="0" indent="0" algn="l" defTabSz="622300">
            <a:lnSpc>
              <a:spcPct val="90000"/>
            </a:lnSpc>
            <a:spcBef>
              <a:spcPct val="0"/>
            </a:spcBef>
            <a:spcAft>
              <a:spcPct val="35000"/>
            </a:spcAft>
            <a:buNone/>
          </a:pPr>
          <a:r>
            <a:rPr lang="en-ZA" sz="1400" kern="1200" dirty="0"/>
            <a:t>Processes</a:t>
          </a:r>
          <a:r>
            <a:rPr lang="en-ZA" sz="1400" kern="1200" baseline="0" dirty="0"/>
            <a:t> successfully concluded and co-ordinated </a:t>
          </a:r>
          <a:endParaRPr lang="en-ZA" sz="1400" kern="1200" dirty="0"/>
        </a:p>
      </dsp:txBody>
      <dsp:txXfrm>
        <a:off x="406832" y="3221921"/>
        <a:ext cx="5131385" cy="6519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4EF24-059D-4D7F-B6B7-AD764E154897}">
      <dsp:nvSpPr>
        <dsp:cNvPr id="0" name=""/>
        <dsp:cNvSpPr/>
      </dsp:nvSpPr>
      <dsp:spPr>
        <a:xfrm>
          <a:off x="0" y="1830911"/>
          <a:ext cx="8229600" cy="5953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91592" rIns="638708" bIns="99568" numCol="1" spcCol="1270" anchor="t" anchorCtr="0">
          <a:noAutofit/>
        </a:bodyPr>
        <a:lstStyle/>
        <a:p>
          <a:pPr marL="114300" lvl="1" indent="-114300" algn="l" defTabSz="622300">
            <a:lnSpc>
              <a:spcPct val="90000"/>
            </a:lnSpc>
            <a:spcBef>
              <a:spcPct val="0"/>
            </a:spcBef>
            <a:spcAft>
              <a:spcPct val="15000"/>
            </a:spcAft>
            <a:buChar char="•"/>
          </a:pPr>
          <a:r>
            <a:rPr lang="en-ZA" sz="1400" kern="1200" dirty="0"/>
            <a:t>80%</a:t>
          </a:r>
          <a:r>
            <a:rPr lang="en-ZA" sz="1400" kern="1200" baseline="0" dirty="0"/>
            <a:t> of requests as per agreed plan provided </a:t>
          </a:r>
          <a:endParaRPr lang="en-ZA" sz="1400" kern="1200" dirty="0"/>
        </a:p>
      </dsp:txBody>
      <dsp:txXfrm>
        <a:off x="0" y="1830911"/>
        <a:ext cx="8229600" cy="595350"/>
      </dsp:txXfrm>
    </dsp:sp>
    <dsp:sp modelId="{475BFE3A-0540-4E81-BF4E-DAEAE390507F}">
      <dsp:nvSpPr>
        <dsp:cNvPr id="0" name=""/>
        <dsp:cNvSpPr/>
      </dsp:nvSpPr>
      <dsp:spPr>
        <a:xfrm>
          <a:off x="411480" y="1624271"/>
          <a:ext cx="576072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a:lnSpc>
              <a:spcPct val="90000"/>
            </a:lnSpc>
            <a:spcBef>
              <a:spcPct val="0"/>
            </a:spcBef>
            <a:spcAft>
              <a:spcPct val="35000"/>
            </a:spcAft>
            <a:buNone/>
          </a:pPr>
          <a:r>
            <a:rPr lang="en-ZA" sz="1400" kern="1200" dirty="0"/>
            <a:t>Constituencies</a:t>
          </a:r>
          <a:r>
            <a:rPr lang="en-ZA" sz="1400" kern="1200" baseline="0" dirty="0"/>
            <a:t> have tools of trade to engage effectively at Nedlac</a:t>
          </a:r>
          <a:endParaRPr lang="en-ZA" sz="1400" kern="1200" dirty="0"/>
        </a:p>
      </dsp:txBody>
      <dsp:txXfrm>
        <a:off x="431655" y="1644446"/>
        <a:ext cx="5720370" cy="372930"/>
      </dsp:txXfrm>
    </dsp:sp>
    <dsp:sp modelId="{B9F4028A-D83A-48F1-ADA0-889CAC4BCCF5}">
      <dsp:nvSpPr>
        <dsp:cNvPr id="0" name=""/>
        <dsp:cNvSpPr/>
      </dsp:nvSpPr>
      <dsp:spPr>
        <a:xfrm>
          <a:off x="0" y="2708501"/>
          <a:ext cx="8229600" cy="5953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91592" rIns="638708" bIns="99568" numCol="1" spcCol="1270" anchor="t" anchorCtr="0">
          <a:noAutofit/>
        </a:bodyPr>
        <a:lstStyle/>
        <a:p>
          <a:pPr marL="114300" lvl="1" indent="-114300" algn="l" defTabSz="622300">
            <a:lnSpc>
              <a:spcPct val="90000"/>
            </a:lnSpc>
            <a:spcBef>
              <a:spcPct val="0"/>
            </a:spcBef>
            <a:spcAft>
              <a:spcPct val="15000"/>
            </a:spcAft>
            <a:buChar char="•"/>
          </a:pPr>
          <a:r>
            <a:rPr lang="en-ZA" sz="1400" kern="1200" dirty="0"/>
            <a:t>80% of technical assistance requested in plan provided</a:t>
          </a:r>
        </a:p>
      </dsp:txBody>
      <dsp:txXfrm>
        <a:off x="0" y="2708501"/>
        <a:ext cx="8229600" cy="595350"/>
      </dsp:txXfrm>
    </dsp:sp>
    <dsp:sp modelId="{37D862B7-CF1E-4D69-98F0-7C84D88C98E2}">
      <dsp:nvSpPr>
        <dsp:cNvPr id="0" name=""/>
        <dsp:cNvSpPr/>
      </dsp:nvSpPr>
      <dsp:spPr>
        <a:xfrm>
          <a:off x="411480" y="2501861"/>
          <a:ext cx="576072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a:lnSpc>
              <a:spcPct val="90000"/>
            </a:lnSpc>
            <a:spcBef>
              <a:spcPct val="0"/>
            </a:spcBef>
            <a:spcAft>
              <a:spcPct val="35000"/>
            </a:spcAft>
            <a:buNone/>
          </a:pPr>
          <a:r>
            <a:rPr lang="en-ZA" sz="1400" kern="1200" dirty="0"/>
            <a:t>Constituencies have technical assistance to engage effectively at Nedlac</a:t>
          </a:r>
        </a:p>
      </dsp:txBody>
      <dsp:txXfrm>
        <a:off x="431655" y="2522036"/>
        <a:ext cx="5720370" cy="372930"/>
      </dsp:txXfrm>
    </dsp:sp>
    <dsp:sp modelId="{1B7E3BE9-E89E-46F0-B16E-0A08CDD7F8D6}">
      <dsp:nvSpPr>
        <dsp:cNvPr id="0" name=""/>
        <dsp:cNvSpPr/>
      </dsp:nvSpPr>
      <dsp:spPr>
        <a:xfrm>
          <a:off x="0" y="3586091"/>
          <a:ext cx="8229600" cy="5953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91592" rIns="638708" bIns="99568" numCol="1" spcCol="1270" anchor="t" anchorCtr="0">
          <a:noAutofit/>
        </a:bodyPr>
        <a:lstStyle/>
        <a:p>
          <a:pPr marL="114300" lvl="1" indent="-114300" algn="l" defTabSz="622300">
            <a:lnSpc>
              <a:spcPct val="90000"/>
            </a:lnSpc>
            <a:spcBef>
              <a:spcPct val="0"/>
            </a:spcBef>
            <a:spcAft>
              <a:spcPct val="15000"/>
            </a:spcAft>
            <a:buChar char="•"/>
          </a:pPr>
          <a:r>
            <a:rPr lang="en-ZA" sz="1400" kern="1200" dirty="0"/>
            <a:t>80% of  training requested in plan provided</a:t>
          </a:r>
        </a:p>
      </dsp:txBody>
      <dsp:txXfrm>
        <a:off x="0" y="3586091"/>
        <a:ext cx="8229600" cy="595350"/>
      </dsp:txXfrm>
    </dsp:sp>
    <dsp:sp modelId="{06019F7C-5986-4A12-9C6C-4E6298E25E54}">
      <dsp:nvSpPr>
        <dsp:cNvPr id="0" name=""/>
        <dsp:cNvSpPr/>
      </dsp:nvSpPr>
      <dsp:spPr>
        <a:xfrm>
          <a:off x="411480" y="3379451"/>
          <a:ext cx="576072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a:lnSpc>
              <a:spcPct val="90000"/>
            </a:lnSpc>
            <a:spcBef>
              <a:spcPct val="0"/>
            </a:spcBef>
            <a:spcAft>
              <a:spcPct val="35000"/>
            </a:spcAft>
            <a:buNone/>
          </a:pPr>
          <a:r>
            <a:rPr lang="en-ZA" sz="1400" kern="1200" dirty="0"/>
            <a:t>Training builds constituency support</a:t>
          </a:r>
        </a:p>
      </dsp:txBody>
      <dsp:txXfrm>
        <a:off x="431655" y="3399626"/>
        <a:ext cx="5720370" cy="3729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A696C-71F6-4291-A580-BA0B12FE76E1}">
      <dsp:nvSpPr>
        <dsp:cNvPr id="0" name=""/>
        <dsp:cNvSpPr/>
      </dsp:nvSpPr>
      <dsp:spPr>
        <a:xfrm rot="5400000">
          <a:off x="4926182" y="-1962923"/>
          <a:ext cx="905623" cy="506258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ZA" sz="1400" kern="1200" dirty="0"/>
            <a:t>Continuous enhancement of internal controls</a:t>
          </a:r>
        </a:p>
        <a:p>
          <a:pPr marL="114300" lvl="1" indent="-114300" algn="l" defTabSz="622300">
            <a:lnSpc>
              <a:spcPct val="90000"/>
            </a:lnSpc>
            <a:spcBef>
              <a:spcPct val="0"/>
            </a:spcBef>
            <a:spcAft>
              <a:spcPct val="15000"/>
            </a:spcAft>
            <a:buChar char="•"/>
          </a:pPr>
          <a:r>
            <a:rPr lang="en-ZA" sz="1400" kern="1200" dirty="0"/>
            <a:t>Active internal audit function </a:t>
          </a:r>
        </a:p>
        <a:p>
          <a:pPr marL="114300" lvl="1" indent="-114300" algn="l" defTabSz="622300">
            <a:lnSpc>
              <a:spcPct val="90000"/>
            </a:lnSpc>
            <a:spcBef>
              <a:spcPct val="0"/>
            </a:spcBef>
            <a:spcAft>
              <a:spcPct val="15000"/>
            </a:spcAft>
            <a:buChar char="•"/>
          </a:pPr>
          <a:r>
            <a:rPr lang="en-ZA" sz="1400" kern="1200" dirty="0">
              <a:solidFill>
                <a:schemeClr val="tx1"/>
              </a:solidFill>
            </a:rPr>
            <a:t>Fraud and prevention plan in place</a:t>
          </a:r>
        </a:p>
        <a:p>
          <a:pPr marL="114300" lvl="1" indent="-114300" algn="l" defTabSz="622300">
            <a:lnSpc>
              <a:spcPct val="90000"/>
            </a:lnSpc>
            <a:spcBef>
              <a:spcPct val="0"/>
            </a:spcBef>
            <a:spcAft>
              <a:spcPct val="15000"/>
            </a:spcAft>
            <a:buChar char="•"/>
          </a:pPr>
          <a:r>
            <a:rPr lang="en-ZA" sz="1400" kern="1200" dirty="0">
              <a:solidFill>
                <a:schemeClr val="tx1"/>
              </a:solidFill>
            </a:rPr>
            <a:t>Ethics training</a:t>
          </a:r>
        </a:p>
      </dsp:txBody>
      <dsp:txXfrm rot="-5400000">
        <a:off x="2847703" y="159765"/>
        <a:ext cx="5018374" cy="817205"/>
      </dsp:txXfrm>
    </dsp:sp>
    <dsp:sp modelId="{0A55E6D6-9BF4-4FA4-AD99-88A86C622CA2}">
      <dsp:nvSpPr>
        <dsp:cNvPr id="0" name=""/>
        <dsp:cNvSpPr/>
      </dsp:nvSpPr>
      <dsp:spPr>
        <a:xfrm>
          <a:off x="0" y="0"/>
          <a:ext cx="2847702" cy="11320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ZA" sz="1900" kern="1200" dirty="0"/>
            <a:t>Poor financial management</a:t>
          </a:r>
        </a:p>
      </dsp:txBody>
      <dsp:txXfrm>
        <a:off x="55261" y="55261"/>
        <a:ext cx="2737180" cy="1021506"/>
      </dsp:txXfrm>
    </dsp:sp>
    <dsp:sp modelId="{85986CA8-6CE3-49A6-9C65-A071BD6333F4}">
      <dsp:nvSpPr>
        <dsp:cNvPr id="0" name=""/>
        <dsp:cNvSpPr/>
      </dsp:nvSpPr>
      <dsp:spPr>
        <a:xfrm rot="5400000">
          <a:off x="4926182" y="-774293"/>
          <a:ext cx="905623" cy="506258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ZA" sz="1400" kern="1200" dirty="0"/>
            <a:t>Continuous training and development of staff</a:t>
          </a:r>
        </a:p>
        <a:p>
          <a:pPr marL="114300" lvl="1" indent="-114300" algn="l" defTabSz="622300">
            <a:lnSpc>
              <a:spcPct val="90000"/>
            </a:lnSpc>
            <a:spcBef>
              <a:spcPct val="0"/>
            </a:spcBef>
            <a:spcAft>
              <a:spcPct val="15000"/>
            </a:spcAft>
            <a:buChar char="•"/>
          </a:pPr>
          <a:r>
            <a:rPr lang="en-ZA" sz="1400" kern="1200" dirty="0"/>
            <a:t>Active performance management</a:t>
          </a:r>
        </a:p>
        <a:p>
          <a:pPr marL="114300" lvl="1" indent="-114300" algn="l" defTabSz="622300">
            <a:lnSpc>
              <a:spcPct val="90000"/>
            </a:lnSpc>
            <a:spcBef>
              <a:spcPct val="0"/>
            </a:spcBef>
            <a:spcAft>
              <a:spcPct val="15000"/>
            </a:spcAft>
            <a:buChar char="•"/>
          </a:pPr>
          <a:r>
            <a:rPr lang="en-ZA" sz="1400" kern="1200" dirty="0"/>
            <a:t>Giving staff opportunities to be in the shoes of the social partners </a:t>
          </a:r>
        </a:p>
      </dsp:txBody>
      <dsp:txXfrm rot="-5400000">
        <a:off x="2847703" y="1348395"/>
        <a:ext cx="5018374" cy="817205"/>
      </dsp:txXfrm>
    </dsp:sp>
    <dsp:sp modelId="{F5CA3F6B-2096-488D-92E9-72FF17E81FB0}">
      <dsp:nvSpPr>
        <dsp:cNvPr id="0" name=""/>
        <dsp:cNvSpPr/>
      </dsp:nvSpPr>
      <dsp:spPr>
        <a:xfrm>
          <a:off x="0" y="1190983"/>
          <a:ext cx="2847702" cy="11320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ZA" sz="1900" kern="1200" dirty="0"/>
            <a:t>Lack of staff capacity</a:t>
          </a:r>
        </a:p>
      </dsp:txBody>
      <dsp:txXfrm>
        <a:off x="55261" y="1246244"/>
        <a:ext cx="2737180" cy="1021506"/>
      </dsp:txXfrm>
    </dsp:sp>
    <dsp:sp modelId="{8B4A8ECE-48C0-4D16-AD2A-6412151FB469}">
      <dsp:nvSpPr>
        <dsp:cNvPr id="0" name=""/>
        <dsp:cNvSpPr/>
      </dsp:nvSpPr>
      <dsp:spPr>
        <a:xfrm rot="5400000">
          <a:off x="4926182" y="414337"/>
          <a:ext cx="905623" cy="506258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ZA" sz="1400" kern="1200" dirty="0"/>
            <a:t>Occupational health and safety compliance regularly updated</a:t>
          </a:r>
        </a:p>
        <a:p>
          <a:pPr marL="114300" lvl="1" indent="-114300" algn="l" defTabSz="622300">
            <a:lnSpc>
              <a:spcPct val="90000"/>
            </a:lnSpc>
            <a:spcBef>
              <a:spcPct val="0"/>
            </a:spcBef>
            <a:spcAft>
              <a:spcPct val="15000"/>
            </a:spcAft>
            <a:buChar char="•"/>
          </a:pPr>
          <a:r>
            <a:rPr lang="en-ZA" sz="1400" kern="1200" dirty="0"/>
            <a:t>Business continuity plans and increased capacity of IT systems</a:t>
          </a:r>
        </a:p>
      </dsp:txBody>
      <dsp:txXfrm rot="-5400000">
        <a:off x="2847703" y="2537026"/>
        <a:ext cx="5018374" cy="817205"/>
      </dsp:txXfrm>
    </dsp:sp>
    <dsp:sp modelId="{7BDE95F8-32E4-4F93-ACA4-E22596E151A2}">
      <dsp:nvSpPr>
        <dsp:cNvPr id="0" name=""/>
        <dsp:cNvSpPr/>
      </dsp:nvSpPr>
      <dsp:spPr>
        <a:xfrm>
          <a:off x="0" y="2379614"/>
          <a:ext cx="2847702" cy="11320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ZA" sz="1900" kern="1200" dirty="0"/>
            <a:t>IT and building facilities failure including in respect of Covid19 compliance </a:t>
          </a:r>
        </a:p>
      </dsp:txBody>
      <dsp:txXfrm>
        <a:off x="55261" y="2434875"/>
        <a:ext cx="2737180" cy="1021506"/>
      </dsp:txXfrm>
    </dsp:sp>
    <dsp:sp modelId="{E43FD993-EB53-4EA5-831F-98A6B87F0F8D}">
      <dsp:nvSpPr>
        <dsp:cNvPr id="0" name=""/>
        <dsp:cNvSpPr/>
      </dsp:nvSpPr>
      <dsp:spPr>
        <a:xfrm rot="5400000">
          <a:off x="4926182" y="1602967"/>
          <a:ext cx="905623" cy="506258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ZA" sz="1400" kern="1200" dirty="0"/>
            <a:t>Provision of additional tools of the trade to staff</a:t>
          </a:r>
        </a:p>
        <a:p>
          <a:pPr marL="114300" lvl="1" indent="-114300" algn="l" defTabSz="622300">
            <a:lnSpc>
              <a:spcPct val="90000"/>
            </a:lnSpc>
            <a:spcBef>
              <a:spcPct val="0"/>
            </a:spcBef>
            <a:spcAft>
              <a:spcPct val="15000"/>
            </a:spcAft>
            <a:buChar char="•"/>
          </a:pPr>
          <a:r>
            <a:rPr lang="en-ZA" sz="1400" kern="1200" dirty="0"/>
            <a:t>Pro-active management of staff</a:t>
          </a:r>
        </a:p>
        <a:p>
          <a:pPr marL="114300" lvl="1" indent="-114300" algn="l" defTabSz="622300">
            <a:lnSpc>
              <a:spcPct val="90000"/>
            </a:lnSpc>
            <a:spcBef>
              <a:spcPct val="0"/>
            </a:spcBef>
            <a:spcAft>
              <a:spcPct val="15000"/>
            </a:spcAft>
            <a:buChar char="•"/>
          </a:pPr>
          <a:r>
            <a:rPr lang="en-ZA" sz="1400" kern="1200" dirty="0"/>
            <a:t>Timeous planning</a:t>
          </a:r>
        </a:p>
      </dsp:txBody>
      <dsp:txXfrm rot="-5400000">
        <a:off x="2847703" y="3725656"/>
        <a:ext cx="5018374" cy="817205"/>
      </dsp:txXfrm>
    </dsp:sp>
    <dsp:sp modelId="{37189E28-5B25-4953-8C68-41F00EA52393}">
      <dsp:nvSpPr>
        <dsp:cNvPr id="0" name=""/>
        <dsp:cNvSpPr/>
      </dsp:nvSpPr>
      <dsp:spPr>
        <a:xfrm>
          <a:off x="0" y="3568244"/>
          <a:ext cx="2847702" cy="11320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ZA" sz="1900" kern="1200" dirty="0"/>
            <a:t>Process delays by staff due inter alia  to remote working</a:t>
          </a:r>
        </a:p>
      </dsp:txBody>
      <dsp:txXfrm>
        <a:off x="55261" y="3623505"/>
        <a:ext cx="2737180" cy="10215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6709" cy="340218"/>
          </a:xfrm>
          <a:prstGeom prst="rect">
            <a:avLst/>
          </a:prstGeom>
        </p:spPr>
        <p:txBody>
          <a:bodyPr vert="horz" lIns="93257" tIns="46628" rIns="93257" bIns="46628" rtlCol="0"/>
          <a:lstStyle>
            <a:lvl1pPr algn="l">
              <a:defRPr sz="1200"/>
            </a:lvl1pPr>
          </a:lstStyle>
          <a:p>
            <a:endParaRPr lang="en-ZA" dirty="0"/>
          </a:p>
        </p:txBody>
      </p:sp>
      <p:sp>
        <p:nvSpPr>
          <p:cNvPr id="3" name="Date Placeholder 2"/>
          <p:cNvSpPr>
            <a:spLocks noGrp="1"/>
          </p:cNvSpPr>
          <p:nvPr>
            <p:ph type="dt" sz="quarter" idx="1"/>
          </p:nvPr>
        </p:nvSpPr>
        <p:spPr>
          <a:xfrm>
            <a:off x="5631850" y="0"/>
            <a:ext cx="4306709" cy="340218"/>
          </a:xfrm>
          <a:prstGeom prst="rect">
            <a:avLst/>
          </a:prstGeom>
        </p:spPr>
        <p:txBody>
          <a:bodyPr vert="horz" lIns="93257" tIns="46628" rIns="93257" bIns="46628" rtlCol="0"/>
          <a:lstStyle>
            <a:lvl1pPr algn="r">
              <a:defRPr sz="1200"/>
            </a:lvl1pPr>
          </a:lstStyle>
          <a:p>
            <a:fld id="{688BD0A5-5562-40A4-8CB3-E89424D9FF69}" type="datetimeFigureOut">
              <a:rPr lang="en-ZA" smtClean="0"/>
              <a:t>2021/05/07</a:t>
            </a:fld>
            <a:endParaRPr lang="en-ZA" dirty="0"/>
          </a:p>
        </p:txBody>
      </p:sp>
      <p:sp>
        <p:nvSpPr>
          <p:cNvPr id="4" name="Footer Placeholder 3"/>
          <p:cNvSpPr>
            <a:spLocks noGrp="1"/>
          </p:cNvSpPr>
          <p:nvPr>
            <p:ph type="ftr" sz="quarter" idx="2"/>
          </p:nvPr>
        </p:nvSpPr>
        <p:spPr>
          <a:xfrm>
            <a:off x="0" y="6467462"/>
            <a:ext cx="4306709" cy="340218"/>
          </a:xfrm>
          <a:prstGeom prst="rect">
            <a:avLst/>
          </a:prstGeom>
        </p:spPr>
        <p:txBody>
          <a:bodyPr vert="horz" lIns="93257" tIns="46628" rIns="93257" bIns="46628" rtlCol="0" anchor="b"/>
          <a:lstStyle>
            <a:lvl1pPr algn="l">
              <a:defRPr sz="1200"/>
            </a:lvl1pPr>
          </a:lstStyle>
          <a:p>
            <a:endParaRPr lang="en-ZA" dirty="0"/>
          </a:p>
        </p:txBody>
      </p:sp>
      <p:sp>
        <p:nvSpPr>
          <p:cNvPr id="5" name="Slide Number Placeholder 4"/>
          <p:cNvSpPr>
            <a:spLocks noGrp="1"/>
          </p:cNvSpPr>
          <p:nvPr>
            <p:ph type="sldNum" sz="quarter" idx="3"/>
          </p:nvPr>
        </p:nvSpPr>
        <p:spPr>
          <a:xfrm>
            <a:off x="5631850" y="6467462"/>
            <a:ext cx="4306709" cy="340218"/>
          </a:xfrm>
          <a:prstGeom prst="rect">
            <a:avLst/>
          </a:prstGeom>
        </p:spPr>
        <p:txBody>
          <a:bodyPr vert="horz" lIns="93257" tIns="46628" rIns="93257" bIns="46628" rtlCol="0" anchor="b"/>
          <a:lstStyle>
            <a:lvl1pPr algn="r">
              <a:defRPr sz="1200"/>
            </a:lvl1pPr>
          </a:lstStyle>
          <a:p>
            <a:fld id="{9D8A73E9-51CC-40C6-B7D6-5CC508CC2893}" type="slidenum">
              <a:rPr lang="en-ZA" smtClean="0"/>
              <a:t>‹#›</a:t>
            </a:fld>
            <a:endParaRPr lang="en-ZA" dirty="0"/>
          </a:p>
        </p:txBody>
      </p:sp>
    </p:spTree>
    <p:extLst>
      <p:ext uri="{BB962C8B-B14F-4D97-AF65-F5344CB8AC3E}">
        <p14:creationId xmlns:p14="http://schemas.microsoft.com/office/powerpoint/2010/main" val="3587090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7734" cy="340439"/>
          </a:xfrm>
          <a:prstGeom prst="rect">
            <a:avLst/>
          </a:prstGeom>
        </p:spPr>
        <p:txBody>
          <a:bodyPr vert="horz" lIns="93257" tIns="46628" rIns="93257" bIns="46628" rtlCol="0"/>
          <a:lstStyle>
            <a:lvl1pPr algn="l">
              <a:defRPr sz="1200"/>
            </a:lvl1pPr>
          </a:lstStyle>
          <a:p>
            <a:endParaRPr lang="en-ZA" dirty="0"/>
          </a:p>
        </p:txBody>
      </p:sp>
      <p:sp>
        <p:nvSpPr>
          <p:cNvPr id="3" name="Date Placeholder 2"/>
          <p:cNvSpPr>
            <a:spLocks noGrp="1"/>
          </p:cNvSpPr>
          <p:nvPr>
            <p:ph type="dt" idx="1"/>
          </p:nvPr>
        </p:nvSpPr>
        <p:spPr>
          <a:xfrm>
            <a:off x="5630891" y="0"/>
            <a:ext cx="4307734" cy="340439"/>
          </a:xfrm>
          <a:prstGeom prst="rect">
            <a:avLst/>
          </a:prstGeom>
        </p:spPr>
        <p:txBody>
          <a:bodyPr vert="horz" lIns="93257" tIns="46628" rIns="93257" bIns="46628" rtlCol="0"/>
          <a:lstStyle>
            <a:lvl1pPr algn="r">
              <a:defRPr sz="1200"/>
            </a:lvl1pPr>
          </a:lstStyle>
          <a:p>
            <a:fld id="{041EF6DE-82A1-49EC-8463-94870C32ED74}" type="datetimeFigureOut">
              <a:rPr lang="en-ZA" smtClean="0"/>
              <a:t>2021/05/07</a:t>
            </a:fld>
            <a:endParaRPr lang="en-ZA" dirty="0"/>
          </a:p>
        </p:txBody>
      </p:sp>
      <p:sp>
        <p:nvSpPr>
          <p:cNvPr id="4" name="Slide Image Placeholder 3"/>
          <p:cNvSpPr>
            <a:spLocks noGrp="1" noRot="1" noChangeAspect="1"/>
          </p:cNvSpPr>
          <p:nvPr>
            <p:ph type="sldImg" idx="2"/>
          </p:nvPr>
        </p:nvSpPr>
        <p:spPr>
          <a:xfrm>
            <a:off x="3267075" y="511175"/>
            <a:ext cx="3406775" cy="2554288"/>
          </a:xfrm>
          <a:prstGeom prst="rect">
            <a:avLst/>
          </a:prstGeom>
          <a:noFill/>
          <a:ln w="12700">
            <a:solidFill>
              <a:prstClr val="black"/>
            </a:solidFill>
          </a:ln>
        </p:spPr>
        <p:txBody>
          <a:bodyPr vert="horz" lIns="93257" tIns="46628" rIns="93257" bIns="46628" rtlCol="0" anchor="ctr"/>
          <a:lstStyle/>
          <a:p>
            <a:endParaRPr lang="en-ZA" dirty="0"/>
          </a:p>
        </p:txBody>
      </p:sp>
      <p:sp>
        <p:nvSpPr>
          <p:cNvPr id="5" name="Notes Placeholder 4"/>
          <p:cNvSpPr>
            <a:spLocks noGrp="1"/>
          </p:cNvSpPr>
          <p:nvPr>
            <p:ph type="body" sz="quarter" idx="3"/>
          </p:nvPr>
        </p:nvSpPr>
        <p:spPr>
          <a:xfrm>
            <a:off x="994095" y="3234175"/>
            <a:ext cx="7952739" cy="3063955"/>
          </a:xfrm>
          <a:prstGeom prst="rect">
            <a:avLst/>
          </a:prstGeom>
        </p:spPr>
        <p:txBody>
          <a:bodyPr vert="horz" lIns="93257" tIns="46628" rIns="93257" bIns="466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6467166"/>
            <a:ext cx="4307734" cy="340439"/>
          </a:xfrm>
          <a:prstGeom prst="rect">
            <a:avLst/>
          </a:prstGeom>
        </p:spPr>
        <p:txBody>
          <a:bodyPr vert="horz" lIns="93257" tIns="46628" rIns="93257" bIns="46628" rtlCol="0" anchor="b"/>
          <a:lstStyle>
            <a:lvl1pPr algn="l">
              <a:defRPr sz="1200"/>
            </a:lvl1pPr>
          </a:lstStyle>
          <a:p>
            <a:endParaRPr lang="en-ZA" dirty="0"/>
          </a:p>
        </p:txBody>
      </p:sp>
      <p:sp>
        <p:nvSpPr>
          <p:cNvPr id="7" name="Slide Number Placeholder 6"/>
          <p:cNvSpPr>
            <a:spLocks noGrp="1"/>
          </p:cNvSpPr>
          <p:nvPr>
            <p:ph type="sldNum" sz="quarter" idx="5"/>
          </p:nvPr>
        </p:nvSpPr>
        <p:spPr>
          <a:xfrm>
            <a:off x="5630891" y="6467166"/>
            <a:ext cx="4307734" cy="340439"/>
          </a:xfrm>
          <a:prstGeom prst="rect">
            <a:avLst/>
          </a:prstGeom>
        </p:spPr>
        <p:txBody>
          <a:bodyPr vert="horz" lIns="93257" tIns="46628" rIns="93257" bIns="46628" rtlCol="0" anchor="b"/>
          <a:lstStyle>
            <a:lvl1pPr algn="r">
              <a:defRPr sz="1200"/>
            </a:lvl1pPr>
          </a:lstStyle>
          <a:p>
            <a:fld id="{3B3AA409-9683-4EF8-83DD-70749E8E1BCE}" type="slidenum">
              <a:rPr lang="en-ZA" smtClean="0"/>
              <a:t>‹#›</a:t>
            </a:fld>
            <a:endParaRPr lang="en-ZA" dirty="0"/>
          </a:p>
        </p:txBody>
      </p:sp>
    </p:spTree>
    <p:extLst>
      <p:ext uri="{BB962C8B-B14F-4D97-AF65-F5344CB8AC3E}">
        <p14:creationId xmlns:p14="http://schemas.microsoft.com/office/powerpoint/2010/main" val="1191183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B3AA409-9683-4EF8-83DD-70749E8E1BCE}" type="slidenum">
              <a:rPr lang="en-ZA" smtClean="0"/>
              <a:t>1</a:t>
            </a:fld>
            <a:endParaRPr lang="en-ZA" dirty="0"/>
          </a:p>
        </p:txBody>
      </p:sp>
    </p:spTree>
    <p:extLst>
      <p:ext uri="{BB962C8B-B14F-4D97-AF65-F5344CB8AC3E}">
        <p14:creationId xmlns:p14="http://schemas.microsoft.com/office/powerpoint/2010/main" val="2930750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3B3AA409-9683-4EF8-83DD-70749E8E1BCE}" type="slidenum">
              <a:rPr lang="en-ZA" smtClean="0"/>
              <a:t>13</a:t>
            </a:fld>
            <a:endParaRPr lang="en-ZA" dirty="0"/>
          </a:p>
        </p:txBody>
      </p:sp>
    </p:spTree>
    <p:extLst>
      <p:ext uri="{BB962C8B-B14F-4D97-AF65-F5344CB8AC3E}">
        <p14:creationId xmlns:p14="http://schemas.microsoft.com/office/powerpoint/2010/main" val="1001845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3B3AA409-9683-4EF8-83DD-70749E8E1BCE}" type="slidenum">
              <a:rPr lang="en-ZA" smtClean="0"/>
              <a:t>14</a:t>
            </a:fld>
            <a:endParaRPr lang="en-ZA" dirty="0"/>
          </a:p>
        </p:txBody>
      </p:sp>
    </p:spTree>
    <p:extLst>
      <p:ext uri="{BB962C8B-B14F-4D97-AF65-F5344CB8AC3E}">
        <p14:creationId xmlns:p14="http://schemas.microsoft.com/office/powerpoint/2010/main" val="3395085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3B3AA409-9683-4EF8-83DD-70749E8E1BCE}" type="slidenum">
              <a:rPr lang="en-ZA" smtClean="0"/>
              <a:t>16</a:t>
            </a:fld>
            <a:endParaRPr lang="en-ZA" dirty="0"/>
          </a:p>
        </p:txBody>
      </p:sp>
    </p:spTree>
    <p:extLst>
      <p:ext uri="{BB962C8B-B14F-4D97-AF65-F5344CB8AC3E}">
        <p14:creationId xmlns:p14="http://schemas.microsoft.com/office/powerpoint/2010/main" val="354984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75A2A721-203A-4124-B54D-7AE5EE8BA914}" type="datetime1">
              <a:rPr lang="en-US" altLang="en-US" smtClean="0"/>
              <a:t>5/7/2021</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B5B917B-568E-4CDA-B28E-E39220CAABA0}" type="slidenum">
              <a:rPr lang="en-US" altLang="en-US"/>
              <a:pPr/>
              <a:t>‹#›</a:t>
            </a:fld>
            <a:endParaRPr lang="en-US" altLang="en-US" dirty="0"/>
          </a:p>
        </p:txBody>
      </p:sp>
    </p:spTree>
    <p:extLst>
      <p:ext uri="{BB962C8B-B14F-4D97-AF65-F5344CB8AC3E}">
        <p14:creationId xmlns:p14="http://schemas.microsoft.com/office/powerpoint/2010/main" val="3461982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0724FC29-7324-4750-81BF-8949967E3B1F}" type="datetime1">
              <a:rPr lang="en-US" altLang="en-US" smtClean="0"/>
              <a:t>5/7/2021</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70BC4E6-0C79-4000-B054-32930EF0671C}" type="slidenum">
              <a:rPr lang="en-US" altLang="en-US"/>
              <a:pPr/>
              <a:t>‹#›</a:t>
            </a:fld>
            <a:endParaRPr lang="en-US" altLang="en-US" dirty="0"/>
          </a:p>
        </p:txBody>
      </p:sp>
    </p:spTree>
    <p:extLst>
      <p:ext uri="{BB962C8B-B14F-4D97-AF65-F5344CB8AC3E}">
        <p14:creationId xmlns:p14="http://schemas.microsoft.com/office/powerpoint/2010/main" val="481945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1BA7A54F-11A6-40E9-8764-8542D5373BFC}" type="datetime1">
              <a:rPr lang="en-US" altLang="en-US" smtClean="0"/>
              <a:t>5/7/2021</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E109F60-DA19-475C-8CB2-C2DDE0E08EF3}" type="slidenum">
              <a:rPr lang="en-US" altLang="en-US"/>
              <a:pPr/>
              <a:t>‹#›</a:t>
            </a:fld>
            <a:endParaRPr lang="en-US" altLang="en-US" dirty="0"/>
          </a:p>
        </p:txBody>
      </p:sp>
    </p:spTree>
    <p:extLst>
      <p:ext uri="{BB962C8B-B14F-4D97-AF65-F5344CB8AC3E}">
        <p14:creationId xmlns:p14="http://schemas.microsoft.com/office/powerpoint/2010/main" val="704538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15B2C72D-D855-4CA3-BB46-4D55747CEA1A}" type="datetime1">
              <a:rPr lang="en-US" altLang="en-US" smtClean="0"/>
              <a:t>5/7/2021</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199C084-64D2-444A-8BFC-FE521070755C}" type="slidenum">
              <a:rPr lang="en-US" altLang="en-US"/>
              <a:pPr/>
              <a:t>‹#›</a:t>
            </a:fld>
            <a:endParaRPr lang="en-US" altLang="en-US" dirty="0"/>
          </a:p>
        </p:txBody>
      </p:sp>
    </p:spTree>
    <p:extLst>
      <p:ext uri="{BB962C8B-B14F-4D97-AF65-F5344CB8AC3E}">
        <p14:creationId xmlns:p14="http://schemas.microsoft.com/office/powerpoint/2010/main" val="2434011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806775A6-4D83-49D4-9A5B-F2E6DC53927D}" type="datetime1">
              <a:rPr lang="en-US" altLang="en-US" smtClean="0"/>
              <a:t>5/7/2021</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94DC5D4-42D6-40DB-8307-CF90A11B239B}" type="slidenum">
              <a:rPr lang="en-US" altLang="en-US"/>
              <a:pPr/>
              <a:t>‹#›</a:t>
            </a:fld>
            <a:endParaRPr lang="en-US" altLang="en-US" dirty="0"/>
          </a:p>
        </p:txBody>
      </p:sp>
    </p:spTree>
    <p:extLst>
      <p:ext uri="{BB962C8B-B14F-4D97-AF65-F5344CB8AC3E}">
        <p14:creationId xmlns:p14="http://schemas.microsoft.com/office/powerpoint/2010/main" val="1938443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93E3980C-7BC5-433D-B300-E4402F2F054B}" type="datetime1">
              <a:rPr lang="en-US" altLang="en-US" smtClean="0"/>
              <a:t>5/7/2021</a:t>
            </a:fld>
            <a:endParaRPr lang="en-US" alt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A7834FFB-5033-4A8B-9BA7-B50A1ACBC265}" type="slidenum">
              <a:rPr lang="en-US" altLang="en-US"/>
              <a:pPr/>
              <a:t>‹#›</a:t>
            </a:fld>
            <a:endParaRPr lang="en-US" altLang="en-US" dirty="0"/>
          </a:p>
        </p:txBody>
      </p:sp>
    </p:spTree>
    <p:extLst>
      <p:ext uri="{BB962C8B-B14F-4D97-AF65-F5344CB8AC3E}">
        <p14:creationId xmlns:p14="http://schemas.microsoft.com/office/powerpoint/2010/main" val="1387703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54DD725F-2F4F-4FDA-B63F-F8582D2E0C47}" type="datetime1">
              <a:rPr lang="en-US" altLang="en-US" smtClean="0"/>
              <a:t>5/7/2021</a:t>
            </a:fld>
            <a:endParaRPr lang="en-US" alt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65B65E62-F5E1-41C6-B3C1-E86018016ED0}" type="slidenum">
              <a:rPr lang="en-US" altLang="en-US"/>
              <a:pPr/>
              <a:t>‹#›</a:t>
            </a:fld>
            <a:endParaRPr lang="en-US" altLang="en-US" dirty="0"/>
          </a:p>
        </p:txBody>
      </p:sp>
    </p:spTree>
    <p:extLst>
      <p:ext uri="{BB962C8B-B14F-4D97-AF65-F5344CB8AC3E}">
        <p14:creationId xmlns:p14="http://schemas.microsoft.com/office/powerpoint/2010/main" val="360731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B8033F84-DB6A-4D21-9270-CE04D10C36E2}" type="datetime1">
              <a:rPr lang="en-US" altLang="en-US" smtClean="0"/>
              <a:t>5/7/2021</a:t>
            </a:fld>
            <a:endParaRPr lang="en-US" alt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F554F334-E4C0-4BE0-8DD2-7A56C656D019}" type="slidenum">
              <a:rPr lang="en-US" altLang="en-US"/>
              <a:pPr/>
              <a:t>‹#›</a:t>
            </a:fld>
            <a:endParaRPr lang="en-US" altLang="en-US" dirty="0"/>
          </a:p>
        </p:txBody>
      </p:sp>
    </p:spTree>
    <p:extLst>
      <p:ext uri="{BB962C8B-B14F-4D97-AF65-F5344CB8AC3E}">
        <p14:creationId xmlns:p14="http://schemas.microsoft.com/office/powerpoint/2010/main" val="2251008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F63227C-D14B-4427-AC4F-442F28D04F2C}" type="datetime1">
              <a:rPr lang="en-US" altLang="en-US" smtClean="0"/>
              <a:t>5/7/2021</a:t>
            </a:fld>
            <a:endParaRPr lang="en-US" alt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166D4F6B-AC4E-4DB5-AA87-2BE9D0A740EA}" type="slidenum">
              <a:rPr lang="en-US" altLang="en-US"/>
              <a:pPr/>
              <a:t>‹#›</a:t>
            </a:fld>
            <a:endParaRPr lang="en-US" altLang="en-US" dirty="0"/>
          </a:p>
        </p:txBody>
      </p:sp>
    </p:spTree>
    <p:extLst>
      <p:ext uri="{BB962C8B-B14F-4D97-AF65-F5344CB8AC3E}">
        <p14:creationId xmlns:p14="http://schemas.microsoft.com/office/powerpoint/2010/main" val="2082918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7E2B0208-64A1-41CE-91F8-8CED6A0EC25E}" type="datetime1">
              <a:rPr lang="en-US" altLang="en-US" smtClean="0"/>
              <a:t>5/7/2021</a:t>
            </a:fld>
            <a:endParaRPr lang="en-US" alt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1B67ABC9-4B3F-4DC1-BC9A-F544A0974093}" type="slidenum">
              <a:rPr lang="en-US" altLang="en-US"/>
              <a:pPr/>
              <a:t>‹#›</a:t>
            </a:fld>
            <a:endParaRPr lang="en-US" altLang="en-US" dirty="0"/>
          </a:p>
        </p:txBody>
      </p:sp>
    </p:spTree>
    <p:extLst>
      <p:ext uri="{BB962C8B-B14F-4D97-AF65-F5344CB8AC3E}">
        <p14:creationId xmlns:p14="http://schemas.microsoft.com/office/powerpoint/2010/main" val="25147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B3568564-D1AC-4444-B021-7F6559EE8F8B}" type="datetime1">
              <a:rPr lang="en-US" altLang="en-US" smtClean="0"/>
              <a:t>5/7/2021</a:t>
            </a:fld>
            <a:endParaRPr lang="en-US" alt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5CCB4FD1-D2F7-499A-BABE-5E4CA66096FC}" type="slidenum">
              <a:rPr lang="en-US" altLang="en-US"/>
              <a:pPr/>
              <a:t>‹#›</a:t>
            </a:fld>
            <a:endParaRPr lang="en-US" altLang="en-US" dirty="0"/>
          </a:p>
        </p:txBody>
      </p:sp>
    </p:spTree>
    <p:extLst>
      <p:ext uri="{BB962C8B-B14F-4D97-AF65-F5344CB8AC3E}">
        <p14:creationId xmlns:p14="http://schemas.microsoft.com/office/powerpoint/2010/main" val="646394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2" charset="0"/>
              </a:defRPr>
            </a:lvl1pPr>
          </a:lstStyle>
          <a:p>
            <a:fld id="{A63F4955-E2B6-4C71-8BC3-2BB337A2479E}" type="datetime1">
              <a:rPr lang="en-US" altLang="en-US" smtClean="0"/>
              <a:t>5/7/2021</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2"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2" charset="0"/>
              </a:defRPr>
            </a:lvl1pPr>
          </a:lstStyle>
          <a:p>
            <a:fld id="{F60A76BC-E66B-401A-9DA1-660B1C9B576E}"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5" descr="New_Powerpoint presentation-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847" y="-240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Title 16"/>
          <p:cNvSpPr txBox="1">
            <a:spLocks/>
          </p:cNvSpPr>
          <p:nvPr/>
        </p:nvSpPr>
        <p:spPr bwMode="auto">
          <a:xfrm>
            <a:off x="1336431" y="555311"/>
            <a:ext cx="6705600" cy="173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algn="ctr" eaLnBrk="1" hangingPunct="1">
              <a:lnSpc>
                <a:spcPct val="90000"/>
              </a:lnSpc>
            </a:pPr>
            <a:r>
              <a:rPr lang="en-US" altLang="en-US" sz="2600" b="1" dirty="0">
                <a:effectLst>
                  <a:outerShdw blurRad="38100" dist="38100" dir="2700000" algn="tl">
                    <a:srgbClr val="000000">
                      <a:alpha val="43137"/>
                    </a:srgbClr>
                  </a:outerShdw>
                </a:effectLst>
                <a:latin typeface="Arial" charset="0"/>
              </a:rPr>
              <a:t>NATIONAL ECONOMIC DEVELOPMENT AND LABOUR COUNCIL </a:t>
            </a:r>
          </a:p>
          <a:p>
            <a:pPr algn="ctr" eaLnBrk="1" hangingPunct="1">
              <a:lnSpc>
                <a:spcPct val="90000"/>
              </a:lnSpc>
            </a:pPr>
            <a:r>
              <a:rPr lang="en-US" altLang="en-US" sz="2600" b="1" dirty="0">
                <a:effectLst>
                  <a:outerShdw blurRad="38100" dist="38100" dir="2700000" algn="tl">
                    <a:srgbClr val="000000">
                      <a:alpha val="43137"/>
                    </a:srgbClr>
                  </a:outerShdw>
                </a:effectLst>
                <a:latin typeface="Arial" charset="0"/>
              </a:rPr>
              <a:t>(NEDLAC)</a:t>
            </a:r>
          </a:p>
          <a:p>
            <a:pPr algn="ctr" eaLnBrk="1" hangingPunct="1">
              <a:lnSpc>
                <a:spcPct val="90000"/>
              </a:lnSpc>
            </a:pPr>
            <a:endParaRPr lang="en-US" altLang="en-US" sz="2000" b="1" dirty="0">
              <a:effectLst>
                <a:outerShdw blurRad="38100" dist="38100" dir="2700000" algn="tl">
                  <a:srgbClr val="000000">
                    <a:alpha val="43137"/>
                  </a:srgbClr>
                </a:outerShdw>
              </a:effectLst>
              <a:latin typeface="Arial" charset="0"/>
            </a:endParaRPr>
          </a:p>
          <a:p>
            <a:pPr algn="ctr" eaLnBrk="1" hangingPunct="1">
              <a:lnSpc>
                <a:spcPct val="90000"/>
              </a:lnSpc>
            </a:pPr>
            <a:r>
              <a:rPr lang="en-US" altLang="en-US" sz="2000" b="1" dirty="0">
                <a:latin typeface="Arial" charset="0"/>
              </a:rPr>
              <a:t>Strategic Plan 2020/25 and</a:t>
            </a:r>
          </a:p>
          <a:p>
            <a:pPr algn="ctr" eaLnBrk="1" hangingPunct="1">
              <a:lnSpc>
                <a:spcPct val="90000"/>
              </a:lnSpc>
            </a:pPr>
            <a:r>
              <a:rPr lang="en-US" altLang="en-US" sz="2000" b="1" dirty="0">
                <a:latin typeface="Arial" charset="0"/>
              </a:rPr>
              <a:t>Annual Performance Plan 2021/22</a:t>
            </a:r>
          </a:p>
        </p:txBody>
      </p:sp>
      <p:sp>
        <p:nvSpPr>
          <p:cNvPr id="13315" name="Subtitle 17"/>
          <p:cNvSpPr txBox="1">
            <a:spLocks/>
          </p:cNvSpPr>
          <p:nvPr/>
        </p:nvSpPr>
        <p:spPr bwMode="auto">
          <a:xfrm>
            <a:off x="105506" y="2749627"/>
            <a:ext cx="21804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eaLnBrk="1" hangingPunct="1">
              <a:spcBef>
                <a:spcPct val="20000"/>
              </a:spcBef>
              <a:buFont typeface="Arial" charset="0"/>
              <a:buNone/>
            </a:pPr>
            <a:r>
              <a:rPr lang="en-US" altLang="en-US" sz="1400" b="1" dirty="0">
                <a:latin typeface="Arial Bold" pitchFamily="32" charset="0"/>
              </a:rPr>
              <a:t>May 2021</a:t>
            </a:r>
          </a:p>
        </p:txBody>
      </p:sp>
      <p:pic>
        <p:nvPicPr>
          <p:cNvPr id="1331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4763" y="5913438"/>
            <a:ext cx="125095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B5B917B-568E-4CDA-B28E-E39220CAABA0}" type="slidenum">
              <a:rPr lang="en-US" altLang="en-US" smtClean="0"/>
              <a:pPr/>
              <a:t>1</a:t>
            </a:fld>
            <a:endParaRPr lang="en-US" altLang="en-US" dirty="0"/>
          </a:p>
        </p:txBody>
      </p:sp>
      <p:sp>
        <p:nvSpPr>
          <p:cNvPr id="8" name="Subtitle 17"/>
          <p:cNvSpPr txBox="1">
            <a:spLocks/>
          </p:cNvSpPr>
          <p:nvPr/>
        </p:nvSpPr>
        <p:spPr bwMode="auto">
          <a:xfrm>
            <a:off x="2771774" y="5913437"/>
            <a:ext cx="4643439" cy="846137"/>
          </a:xfrm>
          <a:prstGeom prst="rect">
            <a:avLst/>
          </a:prstGeom>
          <a:solidFill>
            <a:schemeClr val="accent6">
              <a:lumMod val="75000"/>
            </a:schemeClr>
          </a:solidFill>
          <a:ln/>
          <a:extLst/>
        </p:spPr>
        <p:style>
          <a:lnRef idx="2">
            <a:schemeClr val="accent6">
              <a:shade val="50000"/>
            </a:schemeClr>
          </a:lnRef>
          <a:fillRef idx="1">
            <a:schemeClr val="accent6"/>
          </a:fillRef>
          <a:effectRef idx="0">
            <a:schemeClr val="accent6"/>
          </a:effectRef>
          <a:fontRef idx="minor">
            <a:schemeClr val="lt1"/>
          </a:fontRef>
        </p:style>
        <p:txBody>
          <a:bodyP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algn="ctr" eaLnBrk="1" hangingPunct="1">
              <a:spcBef>
                <a:spcPct val="20000"/>
              </a:spcBef>
              <a:buFont typeface="Arial" charset="0"/>
              <a:buNone/>
            </a:pPr>
            <a:r>
              <a:rPr lang="en-US" altLang="en-US" sz="2000" b="1" dirty="0">
                <a:solidFill>
                  <a:schemeClr val="bg1"/>
                </a:solidFill>
              </a:rPr>
              <a:t>Presentation to Portfolio Committee on Employment and  Labour  May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00831-A354-4DE9-BBB1-7576221EAD12}"/>
              </a:ext>
            </a:extLst>
          </p:cNvPr>
          <p:cNvSpPr>
            <a:spLocks noGrp="1"/>
          </p:cNvSpPr>
          <p:nvPr>
            <p:ph type="title"/>
          </p:nvPr>
        </p:nvSpPr>
        <p:spPr/>
        <p:txBody>
          <a:bodyPr/>
          <a:lstStyle/>
          <a:p>
            <a:r>
              <a:rPr lang="en-ZA" dirty="0"/>
              <a:t>Risks and risk mitigation </a:t>
            </a:r>
          </a:p>
        </p:txBody>
      </p:sp>
      <p:graphicFrame>
        <p:nvGraphicFramePr>
          <p:cNvPr id="4" name="Content Placeholder 3">
            <a:extLst>
              <a:ext uri="{FF2B5EF4-FFF2-40B4-BE49-F238E27FC236}">
                <a16:creationId xmlns:a16="http://schemas.microsoft.com/office/drawing/2014/main" id="{C48A76C0-6C95-48C3-BC3E-2DF39181CFEF}"/>
              </a:ext>
            </a:extLst>
          </p:cNvPr>
          <p:cNvGraphicFramePr>
            <a:graphicFrameLocks noGrp="1"/>
          </p:cNvGraphicFramePr>
          <p:nvPr>
            <p:ph idx="1"/>
            <p:extLst>
              <p:ext uri="{D42A27DB-BD31-4B8C-83A1-F6EECF244321}">
                <p14:modId xmlns:p14="http://schemas.microsoft.com/office/powerpoint/2010/main" val="3455720362"/>
              </p:ext>
            </p:extLst>
          </p:nvPr>
        </p:nvGraphicFramePr>
        <p:xfrm>
          <a:off x="595086" y="1712686"/>
          <a:ext cx="7852227" cy="4484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1647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059332-CE8D-46FA-9899-6773FF490EE4}"/>
              </a:ext>
            </a:extLst>
          </p:cNvPr>
          <p:cNvSpPr>
            <a:spLocks noGrp="1"/>
          </p:cNvSpPr>
          <p:nvPr>
            <p:ph type="title"/>
          </p:nvPr>
        </p:nvSpPr>
        <p:spPr/>
        <p:txBody>
          <a:bodyPr/>
          <a:lstStyle/>
          <a:p>
            <a:r>
              <a:rPr lang="en-ZA" dirty="0"/>
              <a:t>Annual Performance Plan 2021/22</a:t>
            </a:r>
          </a:p>
        </p:txBody>
      </p:sp>
      <p:sp>
        <p:nvSpPr>
          <p:cNvPr id="3" name="Text Placeholder 2">
            <a:extLst>
              <a:ext uri="{FF2B5EF4-FFF2-40B4-BE49-F238E27FC236}">
                <a16:creationId xmlns:a16="http://schemas.microsoft.com/office/drawing/2014/main" id="{FA01CE08-9198-43D0-8E46-6EE61C68773B}"/>
              </a:ext>
            </a:extLst>
          </p:cNvPr>
          <p:cNvSpPr>
            <a:spLocks noGrp="1"/>
          </p:cNvSpPr>
          <p:nvPr>
            <p:ph idx="1"/>
          </p:nvPr>
        </p:nvSpPr>
        <p:spPr/>
        <p:txBody>
          <a:bodyPr/>
          <a:lstStyle/>
          <a:p>
            <a:endParaRPr lang="en-ZA" dirty="0"/>
          </a:p>
        </p:txBody>
      </p:sp>
      <p:pic>
        <p:nvPicPr>
          <p:cNvPr id="1028" name="Picture 4" descr="See the source image">
            <a:extLst>
              <a:ext uri="{FF2B5EF4-FFF2-40B4-BE49-F238E27FC236}">
                <a16:creationId xmlns:a16="http://schemas.microsoft.com/office/drawing/2014/main" id="{2135BCBD-113B-4677-A989-B1D1281AA9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153" t="22605" r="9909"/>
          <a:stretch/>
        </p:blipFill>
        <p:spPr bwMode="auto">
          <a:xfrm>
            <a:off x="145143" y="1277257"/>
            <a:ext cx="8926286" cy="5488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443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ED77E-23AC-4739-9973-685A3FB38FBB}"/>
              </a:ext>
            </a:extLst>
          </p:cNvPr>
          <p:cNvSpPr>
            <a:spLocks noGrp="1"/>
          </p:cNvSpPr>
          <p:nvPr>
            <p:ph type="title"/>
          </p:nvPr>
        </p:nvSpPr>
        <p:spPr/>
        <p:txBody>
          <a:bodyPr/>
          <a:lstStyle/>
          <a:p>
            <a:r>
              <a:rPr lang="en-ZA" dirty="0"/>
              <a:t>Introduction </a:t>
            </a:r>
          </a:p>
        </p:txBody>
      </p:sp>
      <p:sp>
        <p:nvSpPr>
          <p:cNvPr id="3" name="Content Placeholder 2">
            <a:extLst>
              <a:ext uri="{FF2B5EF4-FFF2-40B4-BE49-F238E27FC236}">
                <a16:creationId xmlns:a16="http://schemas.microsoft.com/office/drawing/2014/main" id="{A014F49C-2D4B-4F12-A6A7-ED5D5DA3656B}"/>
              </a:ext>
            </a:extLst>
          </p:cNvPr>
          <p:cNvSpPr>
            <a:spLocks noGrp="1"/>
          </p:cNvSpPr>
          <p:nvPr>
            <p:ph idx="1"/>
          </p:nvPr>
        </p:nvSpPr>
        <p:spPr>
          <a:xfrm>
            <a:off x="566056" y="1640113"/>
            <a:ext cx="7968343" cy="4630057"/>
          </a:xfrm>
        </p:spPr>
        <p:txBody>
          <a:bodyPr>
            <a:normAutofit fontScale="85000" lnSpcReduction="10000"/>
          </a:bodyPr>
          <a:lstStyle/>
          <a:p>
            <a:r>
              <a:rPr lang="en-ZA" dirty="0"/>
              <a:t>The Annual Performance Plan for 2021/22 tries to respond pro-actively to the shift in the Strategic Plan with due regard to ongoing fluidity in relation to:</a:t>
            </a:r>
          </a:p>
          <a:p>
            <a:pPr lvl="1"/>
            <a:r>
              <a:rPr lang="en-ZA" dirty="0"/>
              <a:t>Nature of the Covid19 pandemic and consequent negative impacts on the economy and labour market institutions;</a:t>
            </a:r>
          </a:p>
          <a:p>
            <a:pPr lvl="1"/>
            <a:r>
              <a:rPr lang="en-ZA" dirty="0"/>
              <a:t>Role that Nedlac will be playing in relation to economic recovery; and</a:t>
            </a:r>
          </a:p>
          <a:p>
            <a:pPr lvl="1"/>
            <a:r>
              <a:rPr lang="en-ZA" dirty="0"/>
              <a:t>Outcomes of Governance Task Team work.</a:t>
            </a:r>
          </a:p>
          <a:p>
            <a:r>
              <a:rPr lang="en-ZA" dirty="0"/>
              <a:t>A significant number of new indicators were added which may need to be tested in the 2021/22 financial year. </a:t>
            </a:r>
          </a:p>
        </p:txBody>
      </p:sp>
    </p:spTree>
    <p:extLst>
      <p:ext uri="{BB962C8B-B14F-4D97-AF65-F5344CB8AC3E}">
        <p14:creationId xmlns:p14="http://schemas.microsoft.com/office/powerpoint/2010/main" val="28478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68EFC-2FC5-4F8D-A4F1-B6A0777D9F6F}"/>
              </a:ext>
            </a:extLst>
          </p:cNvPr>
          <p:cNvSpPr>
            <a:spLocks noGrp="1"/>
          </p:cNvSpPr>
          <p:nvPr>
            <p:ph type="title"/>
          </p:nvPr>
        </p:nvSpPr>
        <p:spPr/>
        <p:txBody>
          <a:bodyPr/>
          <a:lstStyle/>
          <a:p>
            <a:r>
              <a:rPr lang="en-ZA" sz="3600" dirty="0"/>
              <a:t>Annual Performance Plan outcomes and indicators: Programme 1 Administration </a:t>
            </a:r>
          </a:p>
        </p:txBody>
      </p:sp>
      <p:graphicFrame>
        <p:nvGraphicFramePr>
          <p:cNvPr id="4" name="Content Placeholder 3">
            <a:extLst>
              <a:ext uri="{FF2B5EF4-FFF2-40B4-BE49-F238E27FC236}">
                <a16:creationId xmlns:a16="http://schemas.microsoft.com/office/drawing/2014/main" id="{08D1BE56-132F-46CF-BA9B-84E50159898A}"/>
              </a:ext>
            </a:extLst>
          </p:cNvPr>
          <p:cNvGraphicFramePr>
            <a:graphicFrameLocks noGrp="1"/>
          </p:cNvGraphicFramePr>
          <p:nvPr>
            <p:ph idx="1"/>
            <p:extLst>
              <p:ext uri="{D42A27DB-BD31-4B8C-83A1-F6EECF244321}">
                <p14:modId xmlns:p14="http://schemas.microsoft.com/office/powerpoint/2010/main" val="2960396291"/>
              </p:ext>
            </p:extLst>
          </p:nvPr>
        </p:nvGraphicFramePr>
        <p:xfrm>
          <a:off x="457200" y="1417639"/>
          <a:ext cx="8454571" cy="5055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6590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68EFC-2FC5-4F8D-A4F1-B6A0777D9F6F}"/>
              </a:ext>
            </a:extLst>
          </p:cNvPr>
          <p:cNvSpPr>
            <a:spLocks noGrp="1"/>
          </p:cNvSpPr>
          <p:nvPr>
            <p:ph type="title"/>
          </p:nvPr>
        </p:nvSpPr>
        <p:spPr/>
        <p:txBody>
          <a:bodyPr/>
          <a:lstStyle/>
          <a:p>
            <a:r>
              <a:rPr lang="en-ZA" sz="3600" dirty="0"/>
              <a:t>Annual Performance Plan outcomes and indicators: Programme 2 Operations </a:t>
            </a:r>
          </a:p>
        </p:txBody>
      </p:sp>
      <p:graphicFrame>
        <p:nvGraphicFramePr>
          <p:cNvPr id="4" name="Content Placeholder 3">
            <a:extLst>
              <a:ext uri="{FF2B5EF4-FFF2-40B4-BE49-F238E27FC236}">
                <a16:creationId xmlns:a16="http://schemas.microsoft.com/office/drawing/2014/main" id="{08D1BE56-132F-46CF-BA9B-84E50159898A}"/>
              </a:ext>
            </a:extLst>
          </p:cNvPr>
          <p:cNvGraphicFramePr>
            <a:graphicFrameLocks noGrp="1"/>
          </p:cNvGraphicFramePr>
          <p:nvPr>
            <p:ph idx="1"/>
            <p:extLst>
              <p:ext uri="{D42A27DB-BD31-4B8C-83A1-F6EECF244321}">
                <p14:modId xmlns:p14="http://schemas.microsoft.com/office/powerpoint/2010/main" val="2080644662"/>
              </p:ext>
            </p:extLst>
          </p:nvPr>
        </p:nvGraphicFramePr>
        <p:xfrm>
          <a:off x="740229" y="1277257"/>
          <a:ext cx="7431314" cy="4934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4746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68EFC-2FC5-4F8D-A4F1-B6A0777D9F6F}"/>
              </a:ext>
            </a:extLst>
          </p:cNvPr>
          <p:cNvSpPr>
            <a:spLocks noGrp="1"/>
          </p:cNvSpPr>
          <p:nvPr>
            <p:ph type="title"/>
          </p:nvPr>
        </p:nvSpPr>
        <p:spPr/>
        <p:txBody>
          <a:bodyPr/>
          <a:lstStyle/>
          <a:p>
            <a:r>
              <a:rPr lang="en-ZA" sz="3600" dirty="0"/>
              <a:t>Annual Performance Plan outcomes and indicators: Programme 3 Capacity building</a:t>
            </a:r>
          </a:p>
        </p:txBody>
      </p:sp>
      <p:graphicFrame>
        <p:nvGraphicFramePr>
          <p:cNvPr id="4" name="Content Placeholder 3">
            <a:extLst>
              <a:ext uri="{FF2B5EF4-FFF2-40B4-BE49-F238E27FC236}">
                <a16:creationId xmlns:a16="http://schemas.microsoft.com/office/drawing/2014/main" id="{08D1BE56-132F-46CF-BA9B-84E50159898A}"/>
              </a:ext>
            </a:extLst>
          </p:cNvPr>
          <p:cNvGraphicFramePr>
            <a:graphicFrameLocks noGrp="1"/>
          </p:cNvGraphicFramePr>
          <p:nvPr>
            <p:ph idx="1"/>
            <p:extLst>
              <p:ext uri="{D42A27DB-BD31-4B8C-83A1-F6EECF244321}">
                <p14:modId xmlns:p14="http://schemas.microsoft.com/office/powerpoint/2010/main" val="1725759471"/>
              </p:ext>
            </p:extLst>
          </p:nvPr>
        </p:nvGraphicFramePr>
        <p:xfrm>
          <a:off x="595086" y="638629"/>
          <a:ext cx="8229600" cy="5805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1410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00831-A354-4DE9-BBB1-7576221EAD12}"/>
              </a:ext>
            </a:extLst>
          </p:cNvPr>
          <p:cNvSpPr>
            <a:spLocks noGrp="1"/>
          </p:cNvSpPr>
          <p:nvPr>
            <p:ph type="title"/>
          </p:nvPr>
        </p:nvSpPr>
        <p:spPr/>
        <p:txBody>
          <a:bodyPr/>
          <a:lstStyle/>
          <a:p>
            <a:r>
              <a:rPr lang="en-ZA" dirty="0"/>
              <a:t>Risks and risk mitigation </a:t>
            </a:r>
          </a:p>
        </p:txBody>
      </p:sp>
      <p:graphicFrame>
        <p:nvGraphicFramePr>
          <p:cNvPr id="4" name="Content Placeholder 3">
            <a:extLst>
              <a:ext uri="{FF2B5EF4-FFF2-40B4-BE49-F238E27FC236}">
                <a16:creationId xmlns:a16="http://schemas.microsoft.com/office/drawing/2014/main" id="{C48A76C0-6C95-48C3-BC3E-2DF39181CFEF}"/>
              </a:ext>
            </a:extLst>
          </p:cNvPr>
          <p:cNvGraphicFramePr>
            <a:graphicFrameLocks noGrp="1"/>
          </p:cNvGraphicFramePr>
          <p:nvPr>
            <p:ph idx="1"/>
            <p:extLst>
              <p:ext uri="{D42A27DB-BD31-4B8C-83A1-F6EECF244321}">
                <p14:modId xmlns:p14="http://schemas.microsoft.com/office/powerpoint/2010/main" val="1802949184"/>
              </p:ext>
            </p:extLst>
          </p:nvPr>
        </p:nvGraphicFramePr>
        <p:xfrm>
          <a:off x="580571" y="1553029"/>
          <a:ext cx="7910286" cy="47026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439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059332-CE8D-46FA-9899-6773FF490EE4}"/>
              </a:ext>
            </a:extLst>
          </p:cNvPr>
          <p:cNvSpPr>
            <a:spLocks noGrp="1"/>
          </p:cNvSpPr>
          <p:nvPr>
            <p:ph type="title"/>
          </p:nvPr>
        </p:nvSpPr>
        <p:spPr/>
        <p:txBody>
          <a:bodyPr/>
          <a:lstStyle/>
          <a:p>
            <a:r>
              <a:rPr lang="en-ZA" dirty="0"/>
              <a:t>Budget 2021/22 – 2023/24</a:t>
            </a:r>
          </a:p>
        </p:txBody>
      </p:sp>
      <p:sp>
        <p:nvSpPr>
          <p:cNvPr id="3" name="Text Placeholder 2">
            <a:extLst>
              <a:ext uri="{FF2B5EF4-FFF2-40B4-BE49-F238E27FC236}">
                <a16:creationId xmlns:a16="http://schemas.microsoft.com/office/drawing/2014/main" id="{FA01CE08-9198-43D0-8E46-6EE61C68773B}"/>
              </a:ext>
            </a:extLst>
          </p:cNvPr>
          <p:cNvSpPr>
            <a:spLocks noGrp="1"/>
          </p:cNvSpPr>
          <p:nvPr>
            <p:ph idx="1"/>
          </p:nvPr>
        </p:nvSpPr>
        <p:spPr/>
        <p:txBody>
          <a:bodyPr/>
          <a:lstStyle/>
          <a:p>
            <a:endParaRPr lang="en-ZA" dirty="0"/>
          </a:p>
        </p:txBody>
      </p:sp>
      <p:pic>
        <p:nvPicPr>
          <p:cNvPr id="1028" name="Picture 4" descr="See the source image">
            <a:extLst>
              <a:ext uri="{FF2B5EF4-FFF2-40B4-BE49-F238E27FC236}">
                <a16:creationId xmlns:a16="http://schemas.microsoft.com/office/drawing/2014/main" id="{2135BCBD-113B-4677-A989-B1D1281AA9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153" t="22605" r="9909"/>
          <a:stretch/>
        </p:blipFill>
        <p:spPr bwMode="auto">
          <a:xfrm>
            <a:off x="145143" y="1277257"/>
            <a:ext cx="8926286" cy="5488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086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D81D7-EE4C-4C05-9DB2-858598199536}"/>
              </a:ext>
            </a:extLst>
          </p:cNvPr>
          <p:cNvSpPr>
            <a:spLocks noGrp="1"/>
          </p:cNvSpPr>
          <p:nvPr>
            <p:ph type="title"/>
          </p:nvPr>
        </p:nvSpPr>
        <p:spPr/>
        <p:txBody>
          <a:bodyPr/>
          <a:lstStyle/>
          <a:p>
            <a:r>
              <a:rPr lang="en-ZA" dirty="0"/>
              <a:t>Budget: Revenue</a:t>
            </a:r>
          </a:p>
        </p:txBody>
      </p:sp>
      <p:graphicFrame>
        <p:nvGraphicFramePr>
          <p:cNvPr id="4" name="Table 3">
            <a:extLst>
              <a:ext uri="{FF2B5EF4-FFF2-40B4-BE49-F238E27FC236}">
                <a16:creationId xmlns:a16="http://schemas.microsoft.com/office/drawing/2014/main" id="{8E17364C-1513-4728-AE4A-D3534C570912}"/>
              </a:ext>
            </a:extLst>
          </p:cNvPr>
          <p:cNvGraphicFramePr>
            <a:graphicFrameLocks noGrp="1"/>
          </p:cNvGraphicFramePr>
          <p:nvPr>
            <p:extLst>
              <p:ext uri="{D42A27DB-BD31-4B8C-83A1-F6EECF244321}">
                <p14:modId xmlns:p14="http://schemas.microsoft.com/office/powerpoint/2010/main" val="1698709361"/>
              </p:ext>
            </p:extLst>
          </p:nvPr>
        </p:nvGraphicFramePr>
        <p:xfrm>
          <a:off x="927650" y="2170159"/>
          <a:ext cx="7599404" cy="2751108"/>
        </p:xfrm>
        <a:graphic>
          <a:graphicData uri="http://schemas.openxmlformats.org/drawingml/2006/table">
            <a:tbl>
              <a:tblPr firstRow="1" bandRow="1">
                <a:tableStyleId>{5C22544A-7EE6-4342-B048-85BDC9FD1C3A}</a:tableStyleId>
              </a:tblPr>
              <a:tblGrid>
                <a:gridCol w="1899851">
                  <a:extLst>
                    <a:ext uri="{9D8B030D-6E8A-4147-A177-3AD203B41FA5}">
                      <a16:colId xmlns:a16="http://schemas.microsoft.com/office/drawing/2014/main" val="3227079288"/>
                    </a:ext>
                  </a:extLst>
                </a:gridCol>
                <a:gridCol w="1899851">
                  <a:extLst>
                    <a:ext uri="{9D8B030D-6E8A-4147-A177-3AD203B41FA5}">
                      <a16:colId xmlns:a16="http://schemas.microsoft.com/office/drawing/2014/main" val="402084560"/>
                    </a:ext>
                  </a:extLst>
                </a:gridCol>
                <a:gridCol w="1899851">
                  <a:extLst>
                    <a:ext uri="{9D8B030D-6E8A-4147-A177-3AD203B41FA5}">
                      <a16:colId xmlns:a16="http://schemas.microsoft.com/office/drawing/2014/main" val="3214505374"/>
                    </a:ext>
                  </a:extLst>
                </a:gridCol>
                <a:gridCol w="1899851">
                  <a:extLst>
                    <a:ext uri="{9D8B030D-6E8A-4147-A177-3AD203B41FA5}">
                      <a16:colId xmlns:a16="http://schemas.microsoft.com/office/drawing/2014/main" val="1540451193"/>
                    </a:ext>
                  </a:extLst>
                </a:gridCol>
              </a:tblGrid>
              <a:tr h="642834">
                <a:tc>
                  <a:txBody>
                    <a:bodyPr/>
                    <a:lstStyle/>
                    <a:p>
                      <a:endParaRPr lang="en-ZA" sz="1800" dirty="0"/>
                    </a:p>
                  </a:txBody>
                  <a:tcPr marL="68580" marR="68580" marT="34290" marB="34290"/>
                </a:tc>
                <a:tc>
                  <a:txBody>
                    <a:bodyPr/>
                    <a:lstStyle/>
                    <a:p>
                      <a:pPr algn="ctr"/>
                      <a:r>
                        <a:rPr lang="en-ZA" sz="1800" dirty="0"/>
                        <a:t>2021/22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800" dirty="0"/>
                        <a:t>‘000</a:t>
                      </a:r>
                    </a:p>
                    <a:p>
                      <a:pPr algn="ctr"/>
                      <a:endParaRPr lang="en-ZA" sz="1800" dirty="0"/>
                    </a:p>
                  </a:txBody>
                  <a:tcPr marL="68580" marR="68580" marT="34290" marB="34290"/>
                </a:tc>
                <a:tc>
                  <a:txBody>
                    <a:bodyPr/>
                    <a:lstStyle/>
                    <a:p>
                      <a:pPr algn="ctr"/>
                      <a:r>
                        <a:rPr lang="en-ZA" sz="1800" dirty="0"/>
                        <a:t>2022/23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800" dirty="0"/>
                        <a:t>‘000</a:t>
                      </a:r>
                    </a:p>
                    <a:p>
                      <a:pPr algn="ctr"/>
                      <a:endParaRPr lang="en-ZA" sz="1800" dirty="0"/>
                    </a:p>
                  </a:txBody>
                  <a:tcPr marL="68580" marR="68580" marT="34290" marB="34290"/>
                </a:tc>
                <a:tc>
                  <a:txBody>
                    <a:bodyPr/>
                    <a:lstStyle/>
                    <a:p>
                      <a:pPr algn="ctr"/>
                      <a:r>
                        <a:rPr lang="en-ZA" sz="1800" dirty="0"/>
                        <a:t>2023/24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800" dirty="0"/>
                        <a:t>‘000</a:t>
                      </a:r>
                    </a:p>
                    <a:p>
                      <a:pPr algn="ctr"/>
                      <a:endParaRPr lang="en-ZA" sz="1800" dirty="0"/>
                    </a:p>
                  </a:txBody>
                  <a:tcPr marL="68580" marR="68580" marT="34290" marB="34290"/>
                </a:tc>
                <a:extLst>
                  <a:ext uri="{0D108BD9-81ED-4DB2-BD59-A6C34878D82A}">
                    <a16:rowId xmlns:a16="http://schemas.microsoft.com/office/drawing/2014/main" val="802835906"/>
                  </a:ext>
                </a:extLst>
              </a:tr>
              <a:tr h="619856">
                <a:tc>
                  <a:txBody>
                    <a:bodyPr/>
                    <a:lstStyle/>
                    <a:p>
                      <a:pPr algn="l"/>
                      <a:r>
                        <a:rPr lang="en-ZA" sz="1800" dirty="0"/>
                        <a:t>Allocation</a:t>
                      </a:r>
                    </a:p>
                  </a:txBody>
                  <a:tcPr marL="68580" marR="68580" marT="34290" marB="34290"/>
                </a:tc>
                <a:tc>
                  <a:txBody>
                    <a:bodyPr/>
                    <a:lstStyle/>
                    <a:p>
                      <a:pPr algn="ctr"/>
                      <a:r>
                        <a:rPr lang="en-ZA" sz="1800" dirty="0"/>
                        <a:t>59 093 </a:t>
                      </a:r>
                    </a:p>
                  </a:txBody>
                  <a:tcPr marL="68580" marR="68580" marT="34290" marB="34290"/>
                </a:tc>
                <a:tc>
                  <a:txBody>
                    <a:bodyPr/>
                    <a:lstStyle/>
                    <a:p>
                      <a:pPr algn="ctr"/>
                      <a:r>
                        <a:rPr lang="en-ZA" sz="1800" dirty="0"/>
                        <a:t>58 884</a:t>
                      </a:r>
                    </a:p>
                  </a:txBody>
                  <a:tcPr marL="68580" marR="68580" marT="34290" marB="34290"/>
                </a:tc>
                <a:tc>
                  <a:txBody>
                    <a:bodyPr/>
                    <a:lstStyle/>
                    <a:p>
                      <a:pPr algn="ctr"/>
                      <a:r>
                        <a:rPr lang="en-ZA" sz="1800" dirty="0"/>
                        <a:t>59 110</a:t>
                      </a:r>
                    </a:p>
                  </a:txBody>
                  <a:tcPr marL="68580" marR="68580" marT="34290" marB="34290"/>
                </a:tc>
                <a:extLst>
                  <a:ext uri="{0D108BD9-81ED-4DB2-BD59-A6C34878D82A}">
                    <a16:rowId xmlns:a16="http://schemas.microsoft.com/office/drawing/2014/main" val="1959552492"/>
                  </a:ext>
                </a:extLst>
              </a:tr>
              <a:tr h="619856">
                <a:tc>
                  <a:txBody>
                    <a:bodyPr/>
                    <a:lstStyle/>
                    <a:p>
                      <a:pPr algn="l"/>
                      <a:r>
                        <a:rPr lang="en-ZA" sz="1800" dirty="0"/>
                        <a:t>Other Income</a:t>
                      </a:r>
                    </a:p>
                  </a:txBody>
                  <a:tcPr marL="68580" marR="68580" marT="34290" marB="34290"/>
                </a:tc>
                <a:tc>
                  <a:txBody>
                    <a:bodyPr/>
                    <a:lstStyle/>
                    <a:p>
                      <a:pPr algn="ctr"/>
                      <a:r>
                        <a:rPr lang="en-ZA" sz="1800" dirty="0"/>
                        <a:t>877</a:t>
                      </a:r>
                    </a:p>
                  </a:txBody>
                  <a:tcPr marL="68580" marR="68580" marT="34290" marB="34290"/>
                </a:tc>
                <a:tc>
                  <a:txBody>
                    <a:bodyPr/>
                    <a:lstStyle/>
                    <a:p>
                      <a:pPr algn="ctr"/>
                      <a:r>
                        <a:rPr lang="en-ZA" sz="1800" dirty="0"/>
                        <a:t>909</a:t>
                      </a:r>
                    </a:p>
                  </a:txBody>
                  <a:tcPr marL="68580" marR="68580" marT="34290" marB="34290"/>
                </a:tc>
                <a:tc>
                  <a:txBody>
                    <a:bodyPr/>
                    <a:lstStyle/>
                    <a:p>
                      <a:pPr algn="ctr"/>
                      <a:r>
                        <a:rPr lang="en-ZA" sz="1800" dirty="0"/>
                        <a:t>950</a:t>
                      </a:r>
                    </a:p>
                  </a:txBody>
                  <a:tcPr marL="68580" marR="68580" marT="34290" marB="34290"/>
                </a:tc>
                <a:extLst>
                  <a:ext uri="{0D108BD9-81ED-4DB2-BD59-A6C34878D82A}">
                    <a16:rowId xmlns:a16="http://schemas.microsoft.com/office/drawing/2014/main" val="2890826046"/>
                  </a:ext>
                </a:extLst>
              </a:tr>
              <a:tr h="619856">
                <a:tc>
                  <a:txBody>
                    <a:bodyPr/>
                    <a:lstStyle/>
                    <a:p>
                      <a:r>
                        <a:rPr lang="en-ZA" sz="1800" dirty="0"/>
                        <a:t>Total Revenue</a:t>
                      </a:r>
                    </a:p>
                  </a:txBody>
                  <a:tcPr marL="68580" marR="68580" marT="34290" marB="34290"/>
                </a:tc>
                <a:tc>
                  <a:txBody>
                    <a:bodyPr/>
                    <a:lstStyle/>
                    <a:p>
                      <a:pPr algn="ctr"/>
                      <a:r>
                        <a:rPr lang="en-ZA" sz="1800" b="1" dirty="0"/>
                        <a:t>59 970</a:t>
                      </a:r>
                    </a:p>
                  </a:txBody>
                  <a:tcPr marL="68580" marR="68580" marT="34290" marB="34290"/>
                </a:tc>
                <a:tc>
                  <a:txBody>
                    <a:bodyPr/>
                    <a:lstStyle/>
                    <a:p>
                      <a:pPr algn="ctr"/>
                      <a:r>
                        <a:rPr lang="en-ZA" sz="1800" b="1" dirty="0"/>
                        <a:t>59 793</a:t>
                      </a:r>
                    </a:p>
                  </a:txBody>
                  <a:tcPr marL="68580" marR="68580" marT="34290" marB="34290"/>
                </a:tc>
                <a:tc>
                  <a:txBody>
                    <a:bodyPr/>
                    <a:lstStyle/>
                    <a:p>
                      <a:pPr algn="ctr"/>
                      <a:r>
                        <a:rPr lang="en-ZA" sz="1800" b="1" dirty="0"/>
                        <a:t>60 060</a:t>
                      </a:r>
                    </a:p>
                  </a:txBody>
                  <a:tcPr marL="68580" marR="68580" marT="34290" marB="34290"/>
                </a:tc>
                <a:extLst>
                  <a:ext uri="{0D108BD9-81ED-4DB2-BD59-A6C34878D82A}">
                    <a16:rowId xmlns:a16="http://schemas.microsoft.com/office/drawing/2014/main" val="3507827549"/>
                  </a:ext>
                </a:extLst>
              </a:tr>
            </a:tbl>
          </a:graphicData>
        </a:graphic>
      </p:graphicFrame>
    </p:spTree>
    <p:extLst>
      <p:ext uri="{BB962C8B-B14F-4D97-AF65-F5344CB8AC3E}">
        <p14:creationId xmlns:p14="http://schemas.microsoft.com/office/powerpoint/2010/main" val="3749896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D81D7-EE4C-4C05-9DB2-858598199536}"/>
              </a:ext>
            </a:extLst>
          </p:cNvPr>
          <p:cNvSpPr>
            <a:spLocks noGrp="1"/>
          </p:cNvSpPr>
          <p:nvPr>
            <p:ph type="title"/>
          </p:nvPr>
        </p:nvSpPr>
        <p:spPr/>
        <p:txBody>
          <a:bodyPr/>
          <a:lstStyle/>
          <a:p>
            <a:r>
              <a:rPr lang="en-ZA" dirty="0"/>
              <a:t>Budget: Expenditure</a:t>
            </a:r>
          </a:p>
        </p:txBody>
      </p:sp>
      <p:graphicFrame>
        <p:nvGraphicFramePr>
          <p:cNvPr id="4" name="Table 3">
            <a:extLst>
              <a:ext uri="{FF2B5EF4-FFF2-40B4-BE49-F238E27FC236}">
                <a16:creationId xmlns:a16="http://schemas.microsoft.com/office/drawing/2014/main" id="{8E17364C-1513-4728-AE4A-D3534C570912}"/>
              </a:ext>
            </a:extLst>
          </p:cNvPr>
          <p:cNvGraphicFramePr>
            <a:graphicFrameLocks noGrp="1"/>
          </p:cNvGraphicFramePr>
          <p:nvPr>
            <p:extLst>
              <p:ext uri="{D42A27DB-BD31-4B8C-83A1-F6EECF244321}">
                <p14:modId xmlns:p14="http://schemas.microsoft.com/office/powerpoint/2010/main" val="4014046186"/>
              </p:ext>
            </p:extLst>
          </p:nvPr>
        </p:nvGraphicFramePr>
        <p:xfrm>
          <a:off x="457201" y="1629228"/>
          <a:ext cx="8000999" cy="4320111"/>
        </p:xfrm>
        <a:graphic>
          <a:graphicData uri="http://schemas.openxmlformats.org/drawingml/2006/table">
            <a:tbl>
              <a:tblPr firstRow="1" bandRow="1">
                <a:tableStyleId>{5C22544A-7EE6-4342-B048-85BDC9FD1C3A}</a:tableStyleId>
              </a:tblPr>
              <a:tblGrid>
                <a:gridCol w="1939775">
                  <a:extLst>
                    <a:ext uri="{9D8B030D-6E8A-4147-A177-3AD203B41FA5}">
                      <a16:colId xmlns:a16="http://schemas.microsoft.com/office/drawing/2014/main" val="3227079288"/>
                    </a:ext>
                  </a:extLst>
                </a:gridCol>
                <a:gridCol w="2020408">
                  <a:extLst>
                    <a:ext uri="{9D8B030D-6E8A-4147-A177-3AD203B41FA5}">
                      <a16:colId xmlns:a16="http://schemas.microsoft.com/office/drawing/2014/main" val="402084560"/>
                    </a:ext>
                  </a:extLst>
                </a:gridCol>
                <a:gridCol w="2020408">
                  <a:extLst>
                    <a:ext uri="{9D8B030D-6E8A-4147-A177-3AD203B41FA5}">
                      <a16:colId xmlns:a16="http://schemas.microsoft.com/office/drawing/2014/main" val="3214505374"/>
                    </a:ext>
                  </a:extLst>
                </a:gridCol>
                <a:gridCol w="2020408">
                  <a:extLst>
                    <a:ext uri="{9D8B030D-6E8A-4147-A177-3AD203B41FA5}">
                      <a16:colId xmlns:a16="http://schemas.microsoft.com/office/drawing/2014/main" val="1540451193"/>
                    </a:ext>
                  </a:extLst>
                </a:gridCol>
              </a:tblGrid>
              <a:tr h="1068795">
                <a:tc>
                  <a:txBody>
                    <a:bodyPr/>
                    <a:lstStyle/>
                    <a:p>
                      <a:endParaRPr lang="en-ZA" sz="1600" baseline="0" dirty="0"/>
                    </a:p>
                  </a:txBody>
                  <a:tcPr marL="68580" marR="68580" marT="34290" marB="34290"/>
                </a:tc>
                <a:tc>
                  <a:txBody>
                    <a:bodyPr/>
                    <a:lstStyle/>
                    <a:p>
                      <a:pPr algn="ctr"/>
                      <a:r>
                        <a:rPr lang="en-ZA" sz="1600" baseline="0" dirty="0"/>
                        <a:t>2021/22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600" baseline="0" dirty="0"/>
                        <a:t>R‘000</a:t>
                      </a:r>
                    </a:p>
                    <a:p>
                      <a:pPr algn="ctr"/>
                      <a:endParaRPr lang="en-ZA" sz="1600" baseline="0" dirty="0"/>
                    </a:p>
                  </a:txBody>
                  <a:tcPr marL="68580" marR="68580" marT="34290" marB="34290"/>
                </a:tc>
                <a:tc>
                  <a:txBody>
                    <a:bodyPr/>
                    <a:lstStyle/>
                    <a:p>
                      <a:pPr marL="0" algn="ctr" rtl="0" eaLnBrk="1" latinLnBrk="0" hangingPunct="1"/>
                      <a:r>
                        <a:rPr lang="en-ZA" sz="1600" b="1" kern="1200" baseline="0" dirty="0">
                          <a:solidFill>
                            <a:schemeClr val="lt1"/>
                          </a:solidFill>
                          <a:latin typeface="+mn-lt"/>
                          <a:ea typeface="+mn-ea"/>
                          <a:cs typeface="+mn-cs"/>
                        </a:rPr>
                        <a:t>2022/23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600" b="1" kern="1200" baseline="0" dirty="0">
                          <a:solidFill>
                            <a:schemeClr val="lt1"/>
                          </a:solidFill>
                          <a:latin typeface="+mn-lt"/>
                          <a:ea typeface="+mn-ea"/>
                          <a:cs typeface="+mn-cs"/>
                        </a:rPr>
                        <a:t>R‘000</a:t>
                      </a:r>
                    </a:p>
                    <a:p>
                      <a:pPr marL="0" algn="ctr" rtl="0" eaLnBrk="1" latinLnBrk="0" hangingPunct="1"/>
                      <a:endParaRPr lang="en-ZA" sz="1600" b="1" kern="1200" baseline="0" dirty="0">
                        <a:solidFill>
                          <a:schemeClr val="lt1"/>
                        </a:solidFill>
                        <a:latin typeface="+mn-lt"/>
                        <a:ea typeface="+mn-ea"/>
                        <a:cs typeface="+mn-cs"/>
                      </a:endParaRPr>
                    </a:p>
                  </a:txBody>
                  <a:tcPr marL="68580" marR="68580" marT="34290" marB="34290"/>
                </a:tc>
                <a:tc>
                  <a:txBody>
                    <a:bodyPr/>
                    <a:lstStyle/>
                    <a:p>
                      <a:pPr marL="0" algn="ctr" rtl="0" eaLnBrk="1" latinLnBrk="0" hangingPunct="1"/>
                      <a:r>
                        <a:rPr lang="en-ZA" sz="1600" b="1" kern="1200" baseline="0" dirty="0">
                          <a:solidFill>
                            <a:schemeClr val="lt1"/>
                          </a:solidFill>
                          <a:latin typeface="+mn-lt"/>
                          <a:ea typeface="+mn-ea"/>
                          <a:cs typeface="+mn-cs"/>
                        </a:rPr>
                        <a:t>2023/24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600" b="1" kern="1200" baseline="0" dirty="0">
                          <a:solidFill>
                            <a:schemeClr val="lt1"/>
                          </a:solidFill>
                          <a:latin typeface="+mn-lt"/>
                          <a:ea typeface="+mn-ea"/>
                          <a:cs typeface="+mn-cs"/>
                        </a:rPr>
                        <a:t>R‘000</a:t>
                      </a:r>
                    </a:p>
                    <a:p>
                      <a:pPr marL="0" algn="ctr" rtl="0" eaLnBrk="1" latinLnBrk="0" hangingPunct="1"/>
                      <a:endParaRPr lang="en-ZA" sz="1600" b="1" kern="1200" baseline="0" dirty="0">
                        <a:solidFill>
                          <a:schemeClr val="lt1"/>
                        </a:solidFill>
                        <a:latin typeface="+mn-lt"/>
                        <a:ea typeface="+mn-ea"/>
                        <a:cs typeface="+mn-cs"/>
                      </a:endParaRPr>
                    </a:p>
                  </a:txBody>
                  <a:tcPr marL="68580" marR="68580" marT="34290" marB="34290"/>
                </a:tc>
                <a:extLst>
                  <a:ext uri="{0D108BD9-81ED-4DB2-BD59-A6C34878D82A}">
                    <a16:rowId xmlns:a16="http://schemas.microsoft.com/office/drawing/2014/main" val="802835906"/>
                  </a:ext>
                </a:extLst>
              </a:tr>
              <a:tr h="727348">
                <a:tc>
                  <a:txBody>
                    <a:bodyPr/>
                    <a:lstStyle/>
                    <a:p>
                      <a:pPr algn="l"/>
                      <a:r>
                        <a:rPr lang="en-ZA" sz="1600" baseline="0" dirty="0"/>
                        <a:t>Compensation of Employees</a:t>
                      </a:r>
                    </a:p>
                  </a:txBody>
                  <a:tcPr marL="68580" marR="68580" marT="34290" marB="34290"/>
                </a:tc>
                <a:tc>
                  <a:txBody>
                    <a:bodyPr/>
                    <a:lstStyle/>
                    <a:p>
                      <a:pPr algn="ctr"/>
                      <a:r>
                        <a:rPr lang="en-ZA" sz="1600" baseline="0" dirty="0"/>
                        <a:t>28 460 </a:t>
                      </a:r>
                    </a:p>
                  </a:txBody>
                  <a:tcPr marL="68580" marR="68580" marT="34290" marB="34290"/>
                </a:tc>
                <a:tc>
                  <a:txBody>
                    <a:bodyPr/>
                    <a:lstStyle/>
                    <a:p>
                      <a:pPr algn="ctr"/>
                      <a:r>
                        <a:rPr lang="en-ZA" sz="1600" baseline="0" dirty="0"/>
                        <a:t>28 460 </a:t>
                      </a:r>
                    </a:p>
                  </a:txBody>
                  <a:tcPr marL="68580" marR="68580" marT="34290" marB="34290"/>
                </a:tc>
                <a:tc>
                  <a:txBody>
                    <a:bodyPr/>
                    <a:lstStyle/>
                    <a:p>
                      <a:pPr algn="ctr"/>
                      <a:r>
                        <a:rPr lang="en-ZA" sz="1600" baseline="0" dirty="0"/>
                        <a:t>28 460 </a:t>
                      </a:r>
                    </a:p>
                  </a:txBody>
                  <a:tcPr marL="68580" marR="68580" marT="34290" marB="34290"/>
                </a:tc>
                <a:extLst>
                  <a:ext uri="{0D108BD9-81ED-4DB2-BD59-A6C34878D82A}">
                    <a16:rowId xmlns:a16="http://schemas.microsoft.com/office/drawing/2014/main" val="1959552492"/>
                  </a:ext>
                </a:extLst>
              </a:tr>
              <a:tr h="630992">
                <a:tc>
                  <a:txBody>
                    <a:bodyPr/>
                    <a:lstStyle/>
                    <a:p>
                      <a:pPr algn="r"/>
                      <a:r>
                        <a:rPr lang="en-ZA" sz="1600" baseline="0" dirty="0"/>
                        <a:t>Salaries and Wages</a:t>
                      </a:r>
                    </a:p>
                  </a:txBody>
                  <a:tcPr marL="68580" marR="68580" marT="34290" marB="34290">
                    <a:solidFill>
                      <a:schemeClr val="accent1">
                        <a:lumMod val="60000"/>
                        <a:lumOff val="40000"/>
                      </a:schemeClr>
                    </a:solidFill>
                  </a:tcPr>
                </a:tc>
                <a:tc>
                  <a:txBody>
                    <a:bodyPr/>
                    <a:lstStyle/>
                    <a:p>
                      <a:pPr algn="ctr"/>
                      <a:r>
                        <a:rPr lang="en-US" sz="1600" baseline="0" dirty="0"/>
                        <a:t>2</a:t>
                      </a:r>
                      <a:r>
                        <a:rPr lang="en-ZA" sz="1600" baseline="0" dirty="0"/>
                        <a:t>1 345</a:t>
                      </a:r>
                    </a:p>
                  </a:txBody>
                  <a:tcPr marL="68580" marR="68580" marT="34290" marB="34290">
                    <a:solidFill>
                      <a:schemeClr val="accent1">
                        <a:lumMod val="60000"/>
                        <a:lumOff val="40000"/>
                      </a:schemeClr>
                    </a:solidFill>
                  </a:tcPr>
                </a:tc>
                <a:tc>
                  <a:txBody>
                    <a:bodyPr/>
                    <a:lstStyle/>
                    <a:p>
                      <a:pPr algn="ctr"/>
                      <a:r>
                        <a:rPr lang="en-US" sz="1600" baseline="0" dirty="0"/>
                        <a:t>2</a:t>
                      </a:r>
                      <a:r>
                        <a:rPr lang="en-ZA" sz="1600" baseline="0" dirty="0"/>
                        <a:t>1 345</a:t>
                      </a:r>
                    </a:p>
                  </a:txBody>
                  <a:tcPr marL="68580" marR="68580" marT="34290" marB="34290">
                    <a:solidFill>
                      <a:schemeClr val="accent1">
                        <a:lumMod val="60000"/>
                        <a:lumOff val="40000"/>
                      </a:schemeClr>
                    </a:solidFill>
                  </a:tcPr>
                </a:tc>
                <a:tc>
                  <a:txBody>
                    <a:bodyPr/>
                    <a:lstStyle/>
                    <a:p>
                      <a:pPr algn="ctr"/>
                      <a:r>
                        <a:rPr lang="en-US" sz="1600" baseline="0" dirty="0"/>
                        <a:t>2</a:t>
                      </a:r>
                      <a:r>
                        <a:rPr lang="en-ZA" sz="1600" baseline="0" dirty="0"/>
                        <a:t>1 345</a:t>
                      </a:r>
                    </a:p>
                  </a:txBody>
                  <a:tcPr marL="68580" marR="68580" marT="34290" marB="34290">
                    <a:solidFill>
                      <a:schemeClr val="accent1">
                        <a:lumMod val="60000"/>
                        <a:lumOff val="40000"/>
                      </a:schemeClr>
                    </a:solidFill>
                  </a:tcPr>
                </a:tc>
                <a:extLst>
                  <a:ext uri="{0D108BD9-81ED-4DB2-BD59-A6C34878D82A}">
                    <a16:rowId xmlns:a16="http://schemas.microsoft.com/office/drawing/2014/main" val="2625897571"/>
                  </a:ext>
                </a:extLst>
              </a:tr>
              <a:tr h="630992">
                <a:tc>
                  <a:txBody>
                    <a:bodyPr/>
                    <a:lstStyle/>
                    <a:p>
                      <a:pPr algn="r"/>
                      <a:r>
                        <a:rPr lang="en-ZA" sz="1600" baseline="0" dirty="0"/>
                        <a:t>Social Contributions</a:t>
                      </a:r>
                    </a:p>
                  </a:txBody>
                  <a:tcPr marL="68580" marR="68580" marT="34290" marB="34290">
                    <a:solidFill>
                      <a:schemeClr val="accent1">
                        <a:lumMod val="60000"/>
                        <a:lumOff val="40000"/>
                      </a:schemeClr>
                    </a:solidFill>
                  </a:tcPr>
                </a:tc>
                <a:tc>
                  <a:txBody>
                    <a:bodyPr/>
                    <a:lstStyle/>
                    <a:p>
                      <a:pPr algn="ctr"/>
                      <a:r>
                        <a:rPr lang="en-ZA" sz="1600" baseline="0" dirty="0"/>
                        <a:t>7 115</a:t>
                      </a:r>
                    </a:p>
                  </a:txBody>
                  <a:tcPr marL="68580" marR="68580" marT="34290" marB="34290">
                    <a:solidFill>
                      <a:schemeClr val="accent1">
                        <a:lumMod val="60000"/>
                        <a:lumOff val="40000"/>
                      </a:schemeClr>
                    </a:solidFill>
                  </a:tcPr>
                </a:tc>
                <a:tc>
                  <a:txBody>
                    <a:bodyPr/>
                    <a:lstStyle/>
                    <a:p>
                      <a:pPr algn="ctr"/>
                      <a:r>
                        <a:rPr lang="en-ZA" sz="1600" baseline="0" dirty="0"/>
                        <a:t>7 115</a:t>
                      </a:r>
                    </a:p>
                  </a:txBody>
                  <a:tcPr marL="68580" marR="68580" marT="34290" marB="34290">
                    <a:solidFill>
                      <a:schemeClr val="accent1">
                        <a:lumMod val="60000"/>
                        <a:lumOff val="40000"/>
                      </a:schemeClr>
                    </a:solidFill>
                  </a:tcPr>
                </a:tc>
                <a:tc>
                  <a:txBody>
                    <a:bodyPr/>
                    <a:lstStyle/>
                    <a:p>
                      <a:pPr algn="ctr"/>
                      <a:r>
                        <a:rPr lang="en-ZA" sz="1600" baseline="0" dirty="0"/>
                        <a:t>7 115</a:t>
                      </a:r>
                    </a:p>
                  </a:txBody>
                  <a:tcPr marL="68580" marR="68580" marT="34290" marB="34290">
                    <a:solidFill>
                      <a:schemeClr val="accent1">
                        <a:lumMod val="60000"/>
                        <a:lumOff val="40000"/>
                      </a:schemeClr>
                    </a:solidFill>
                  </a:tcPr>
                </a:tc>
                <a:extLst>
                  <a:ext uri="{0D108BD9-81ED-4DB2-BD59-A6C34878D82A}">
                    <a16:rowId xmlns:a16="http://schemas.microsoft.com/office/drawing/2014/main" val="3747843371"/>
                  </a:ext>
                </a:extLst>
              </a:tr>
              <a:tr h="630992">
                <a:tc>
                  <a:txBody>
                    <a:bodyPr/>
                    <a:lstStyle/>
                    <a:p>
                      <a:pPr algn="l"/>
                      <a:r>
                        <a:rPr lang="en-ZA" sz="1600" baseline="0" dirty="0"/>
                        <a:t>Goods and Services</a:t>
                      </a:r>
                    </a:p>
                  </a:txBody>
                  <a:tcPr marL="68580" marR="68580" marT="34290" marB="34290"/>
                </a:tc>
                <a:tc>
                  <a:txBody>
                    <a:bodyPr/>
                    <a:lstStyle/>
                    <a:p>
                      <a:pPr algn="ctr"/>
                      <a:r>
                        <a:rPr lang="en-ZA" sz="1600" baseline="0" dirty="0"/>
                        <a:t>31 510</a:t>
                      </a:r>
                    </a:p>
                  </a:txBody>
                  <a:tcPr marL="68580" marR="68580" marT="34290" marB="34290"/>
                </a:tc>
                <a:tc>
                  <a:txBody>
                    <a:bodyPr/>
                    <a:lstStyle/>
                    <a:p>
                      <a:pPr algn="ctr"/>
                      <a:r>
                        <a:rPr lang="en-ZA" sz="1600" baseline="0" dirty="0"/>
                        <a:t>31 333</a:t>
                      </a:r>
                    </a:p>
                  </a:txBody>
                  <a:tcPr marL="68580" marR="68580" marT="34290" marB="34290"/>
                </a:tc>
                <a:tc>
                  <a:txBody>
                    <a:bodyPr/>
                    <a:lstStyle/>
                    <a:p>
                      <a:pPr algn="ctr"/>
                      <a:r>
                        <a:rPr lang="en-ZA" sz="1600" baseline="0" dirty="0"/>
                        <a:t>31 600</a:t>
                      </a:r>
                    </a:p>
                  </a:txBody>
                  <a:tcPr marL="68580" marR="68580" marT="34290" marB="34290"/>
                </a:tc>
                <a:extLst>
                  <a:ext uri="{0D108BD9-81ED-4DB2-BD59-A6C34878D82A}">
                    <a16:rowId xmlns:a16="http://schemas.microsoft.com/office/drawing/2014/main" val="271629111"/>
                  </a:ext>
                </a:extLst>
              </a:tr>
              <a:tr h="630992">
                <a:tc>
                  <a:txBody>
                    <a:bodyPr/>
                    <a:lstStyle/>
                    <a:p>
                      <a:r>
                        <a:rPr lang="en-ZA" sz="1600" baseline="0" dirty="0"/>
                        <a:t>Total Expenditure</a:t>
                      </a:r>
                    </a:p>
                  </a:txBody>
                  <a:tcPr marL="68580" marR="68580" marT="34290" marB="34290"/>
                </a:tc>
                <a:tc>
                  <a:txBody>
                    <a:bodyPr/>
                    <a:lstStyle/>
                    <a:p>
                      <a:pPr algn="ctr"/>
                      <a:r>
                        <a:rPr lang="en-ZA" sz="1600" b="1" baseline="0" dirty="0"/>
                        <a:t>59 970</a:t>
                      </a:r>
                    </a:p>
                  </a:txBody>
                  <a:tcPr marL="68580" marR="68580" marT="34290" marB="34290"/>
                </a:tc>
                <a:tc>
                  <a:txBody>
                    <a:bodyPr/>
                    <a:lstStyle/>
                    <a:p>
                      <a:pPr algn="ctr"/>
                      <a:r>
                        <a:rPr lang="en-ZA" sz="1600" b="1" baseline="0" dirty="0"/>
                        <a:t>59 793</a:t>
                      </a:r>
                    </a:p>
                  </a:txBody>
                  <a:tcPr marL="68580" marR="68580" marT="34290" marB="34290"/>
                </a:tc>
                <a:tc>
                  <a:txBody>
                    <a:bodyPr/>
                    <a:lstStyle/>
                    <a:p>
                      <a:pPr algn="ctr"/>
                      <a:r>
                        <a:rPr lang="en-ZA" sz="1600" b="1" baseline="0" dirty="0"/>
                        <a:t>60 060</a:t>
                      </a:r>
                    </a:p>
                  </a:txBody>
                  <a:tcPr marL="68580" marR="68580" marT="34290" marB="34290"/>
                </a:tc>
                <a:extLst>
                  <a:ext uri="{0D108BD9-81ED-4DB2-BD59-A6C34878D82A}">
                    <a16:rowId xmlns:a16="http://schemas.microsoft.com/office/drawing/2014/main" val="3507827549"/>
                  </a:ext>
                </a:extLst>
              </a:tr>
            </a:tbl>
          </a:graphicData>
        </a:graphic>
      </p:graphicFrame>
    </p:spTree>
    <p:extLst>
      <p:ext uri="{BB962C8B-B14F-4D97-AF65-F5344CB8AC3E}">
        <p14:creationId xmlns:p14="http://schemas.microsoft.com/office/powerpoint/2010/main" val="730067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descr="Extra2_3-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24" y="0"/>
            <a:ext cx="9198986" cy="689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itle 1"/>
          <p:cNvSpPr txBox="1">
            <a:spLocks/>
          </p:cNvSpPr>
          <p:nvPr/>
        </p:nvSpPr>
        <p:spPr bwMode="auto">
          <a:xfrm>
            <a:off x="1746738" y="525463"/>
            <a:ext cx="602566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algn="ctr" eaLnBrk="1" hangingPunct="1"/>
            <a:r>
              <a:rPr lang="en-US" altLang="en-US" sz="2400" b="1" dirty="0">
                <a:solidFill>
                  <a:schemeClr val="bg2"/>
                </a:solidFill>
                <a:latin typeface="Arial" charset="0"/>
              </a:rPr>
              <a:t>TABLE OF CONTENTS</a:t>
            </a:r>
          </a:p>
        </p:txBody>
      </p:sp>
      <p:sp>
        <p:nvSpPr>
          <p:cNvPr id="16387" name="Content Placeholder 2"/>
          <p:cNvSpPr txBox="1">
            <a:spLocks/>
          </p:cNvSpPr>
          <p:nvPr/>
        </p:nvSpPr>
        <p:spPr bwMode="auto">
          <a:xfrm>
            <a:off x="162895" y="1491343"/>
            <a:ext cx="841573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marL="457200" indent="-457200" eaLnBrk="1" hangingPunct="1">
              <a:buAutoNum type="arabicPeriod"/>
            </a:pPr>
            <a:endParaRPr lang="en-GB" altLang="en-US" sz="2000" dirty="0">
              <a:latin typeface="Arial" charset="0"/>
            </a:endParaRPr>
          </a:p>
          <a:p>
            <a:pPr eaLnBrk="1" hangingPunct="1"/>
            <a:endParaRPr lang="en-GB" altLang="en-US" sz="2000" dirty="0">
              <a:latin typeface="Arial" charset="0"/>
            </a:endParaRPr>
          </a:p>
          <a:p>
            <a:pPr marL="457200" indent="-457200" eaLnBrk="1" hangingPunct="1">
              <a:buFont typeface="Arial" panose="020B0604020202020204" pitchFamily="34" charset="0"/>
              <a:buChar char="•"/>
            </a:pPr>
            <a:r>
              <a:rPr lang="en-ZA" sz="2800" b="1" dirty="0">
                <a:latin typeface="Arial" charset="0"/>
                <a:ea typeface="ＭＳ Ｐゴシック" pitchFamily="34" charset="-128"/>
                <a:cs typeface="Arial" charset="0"/>
              </a:rPr>
              <a:t>Nedlac Revised Strategic Plan 2020 – 25</a:t>
            </a:r>
          </a:p>
          <a:p>
            <a:pPr marL="457200" indent="-457200" eaLnBrk="1" hangingPunct="1">
              <a:buFont typeface="Arial" panose="020B0604020202020204" pitchFamily="34" charset="0"/>
              <a:buChar char="•"/>
            </a:pPr>
            <a:endParaRPr lang="en-ZA" sz="2800" b="1" dirty="0">
              <a:latin typeface="Arial" charset="0"/>
              <a:ea typeface="ＭＳ Ｐゴシック" pitchFamily="34" charset="-128"/>
              <a:cs typeface="Arial" charset="0"/>
            </a:endParaRPr>
          </a:p>
          <a:p>
            <a:pPr marL="457200" indent="-457200" eaLnBrk="1" hangingPunct="1">
              <a:buFont typeface="Arial" panose="020B0604020202020204" pitchFamily="34" charset="0"/>
              <a:buChar char="•"/>
            </a:pPr>
            <a:r>
              <a:rPr lang="en-ZA" sz="2800" b="1" dirty="0">
                <a:latin typeface="Arial" charset="0"/>
                <a:ea typeface="ＭＳ Ｐゴシック" pitchFamily="34" charset="-128"/>
                <a:cs typeface="Arial" charset="0"/>
              </a:rPr>
              <a:t>Nedlac Annual Performance Plan (APP) for the Financial Year 2021 - 22 </a:t>
            </a:r>
          </a:p>
        </p:txBody>
      </p:sp>
      <p:sp>
        <p:nvSpPr>
          <p:cNvPr id="2" name="Slide Number Placeholder 1"/>
          <p:cNvSpPr>
            <a:spLocks noGrp="1"/>
          </p:cNvSpPr>
          <p:nvPr>
            <p:ph type="sldNum" sz="quarter" idx="12"/>
          </p:nvPr>
        </p:nvSpPr>
        <p:spPr>
          <a:xfrm>
            <a:off x="6894352" y="195942"/>
            <a:ext cx="2133600" cy="365125"/>
          </a:xfrm>
        </p:spPr>
        <p:txBody>
          <a:bodyPr/>
          <a:lstStyle/>
          <a:p>
            <a:fld id="{2B5B917B-568E-4CDA-B28E-E39220CAABA0}" type="slidenum">
              <a:rPr lang="en-US" altLang="en-US" sz="1600" smtClean="0">
                <a:solidFill>
                  <a:srgbClr val="FF0000"/>
                </a:solidFill>
                <a:effectLst>
                  <a:outerShdw blurRad="38100" dist="38100" dir="2700000" algn="tl">
                    <a:srgbClr val="000000">
                      <a:alpha val="43137"/>
                    </a:srgbClr>
                  </a:outerShdw>
                </a:effectLst>
              </a:rPr>
              <a:pPr/>
              <a:t>2</a:t>
            </a:fld>
            <a:endParaRPr lang="en-US" altLang="en-US" sz="1600"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D81D7-EE4C-4C05-9DB2-858598199536}"/>
              </a:ext>
            </a:extLst>
          </p:cNvPr>
          <p:cNvSpPr>
            <a:spLocks noGrp="1"/>
          </p:cNvSpPr>
          <p:nvPr>
            <p:ph type="title"/>
          </p:nvPr>
        </p:nvSpPr>
        <p:spPr/>
        <p:txBody>
          <a:bodyPr/>
          <a:lstStyle/>
          <a:p>
            <a:r>
              <a:rPr lang="en-ZA" dirty="0"/>
              <a:t>Budget breakdown per programme</a:t>
            </a:r>
          </a:p>
        </p:txBody>
      </p:sp>
      <p:graphicFrame>
        <p:nvGraphicFramePr>
          <p:cNvPr id="4" name="Table 3">
            <a:extLst>
              <a:ext uri="{FF2B5EF4-FFF2-40B4-BE49-F238E27FC236}">
                <a16:creationId xmlns:a16="http://schemas.microsoft.com/office/drawing/2014/main" id="{8E17364C-1513-4728-AE4A-D3534C570912}"/>
              </a:ext>
            </a:extLst>
          </p:cNvPr>
          <p:cNvGraphicFramePr>
            <a:graphicFrameLocks noGrp="1"/>
          </p:cNvGraphicFramePr>
          <p:nvPr>
            <p:extLst>
              <p:ext uri="{D42A27DB-BD31-4B8C-83A1-F6EECF244321}">
                <p14:modId xmlns:p14="http://schemas.microsoft.com/office/powerpoint/2010/main" val="528858222"/>
              </p:ext>
            </p:extLst>
          </p:nvPr>
        </p:nvGraphicFramePr>
        <p:xfrm>
          <a:off x="457201" y="1417638"/>
          <a:ext cx="8000999" cy="5165724"/>
        </p:xfrm>
        <a:graphic>
          <a:graphicData uri="http://schemas.openxmlformats.org/drawingml/2006/table">
            <a:tbl>
              <a:tblPr firstRow="1" bandRow="1">
                <a:tableStyleId>{5C22544A-7EE6-4342-B048-85BDC9FD1C3A}</a:tableStyleId>
              </a:tblPr>
              <a:tblGrid>
                <a:gridCol w="1939775">
                  <a:extLst>
                    <a:ext uri="{9D8B030D-6E8A-4147-A177-3AD203B41FA5}">
                      <a16:colId xmlns:a16="http://schemas.microsoft.com/office/drawing/2014/main" val="3227079288"/>
                    </a:ext>
                  </a:extLst>
                </a:gridCol>
                <a:gridCol w="2020408">
                  <a:extLst>
                    <a:ext uri="{9D8B030D-6E8A-4147-A177-3AD203B41FA5}">
                      <a16:colId xmlns:a16="http://schemas.microsoft.com/office/drawing/2014/main" val="402084560"/>
                    </a:ext>
                  </a:extLst>
                </a:gridCol>
                <a:gridCol w="2020408">
                  <a:extLst>
                    <a:ext uri="{9D8B030D-6E8A-4147-A177-3AD203B41FA5}">
                      <a16:colId xmlns:a16="http://schemas.microsoft.com/office/drawing/2014/main" val="3214505374"/>
                    </a:ext>
                  </a:extLst>
                </a:gridCol>
                <a:gridCol w="2020408">
                  <a:extLst>
                    <a:ext uri="{9D8B030D-6E8A-4147-A177-3AD203B41FA5}">
                      <a16:colId xmlns:a16="http://schemas.microsoft.com/office/drawing/2014/main" val="1540451193"/>
                    </a:ext>
                  </a:extLst>
                </a:gridCol>
              </a:tblGrid>
              <a:tr h="1370906">
                <a:tc>
                  <a:txBody>
                    <a:bodyPr/>
                    <a:lstStyle/>
                    <a:p>
                      <a:endParaRPr lang="en-ZA" sz="1800" baseline="0" dirty="0"/>
                    </a:p>
                  </a:txBody>
                  <a:tcPr marL="68580" marR="68580" marT="34290" marB="34290"/>
                </a:tc>
                <a:tc>
                  <a:txBody>
                    <a:bodyPr/>
                    <a:lstStyle/>
                    <a:p>
                      <a:pPr algn="ctr"/>
                      <a:r>
                        <a:rPr lang="en-ZA" sz="1800" baseline="0" dirty="0"/>
                        <a:t>2021/22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800" baseline="0" dirty="0"/>
                        <a:t>R‘000</a:t>
                      </a:r>
                    </a:p>
                    <a:p>
                      <a:pPr algn="ctr"/>
                      <a:endParaRPr lang="en-ZA" sz="1800" baseline="0" dirty="0"/>
                    </a:p>
                  </a:txBody>
                  <a:tcPr marL="68580" marR="68580" marT="34290" marB="34290"/>
                </a:tc>
                <a:tc>
                  <a:txBody>
                    <a:bodyPr/>
                    <a:lstStyle/>
                    <a:p>
                      <a:pPr algn="ctr"/>
                      <a:r>
                        <a:rPr lang="en-ZA" sz="1800" baseline="0" dirty="0"/>
                        <a:t>2022/23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800" baseline="0" dirty="0"/>
                        <a:t>R‘000</a:t>
                      </a:r>
                    </a:p>
                    <a:p>
                      <a:pPr algn="ctr"/>
                      <a:endParaRPr lang="en-ZA" sz="1800" baseline="0" dirty="0"/>
                    </a:p>
                  </a:txBody>
                  <a:tcPr marL="68580" marR="68580" marT="34290" marB="34290"/>
                </a:tc>
                <a:tc>
                  <a:txBody>
                    <a:bodyPr/>
                    <a:lstStyle/>
                    <a:p>
                      <a:pPr algn="ctr"/>
                      <a:r>
                        <a:rPr lang="en-ZA" sz="1800" baseline="0" dirty="0"/>
                        <a:t>2023/24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800" baseline="0" dirty="0"/>
                        <a:t>R‘000</a:t>
                      </a:r>
                    </a:p>
                    <a:p>
                      <a:pPr algn="ctr"/>
                      <a:endParaRPr lang="en-ZA" sz="1800" baseline="0" dirty="0"/>
                    </a:p>
                  </a:txBody>
                  <a:tcPr marL="68580" marR="68580" marT="34290" marB="34290"/>
                </a:tc>
                <a:extLst>
                  <a:ext uri="{0D108BD9-81ED-4DB2-BD59-A6C34878D82A}">
                    <a16:rowId xmlns:a16="http://schemas.microsoft.com/office/drawing/2014/main" val="802835906"/>
                  </a:ext>
                </a:extLst>
              </a:tr>
              <a:tr h="932944">
                <a:tc>
                  <a:txBody>
                    <a:bodyPr/>
                    <a:lstStyle/>
                    <a:p>
                      <a:pPr algn="l"/>
                      <a:r>
                        <a:rPr lang="en-ZA" sz="1800" baseline="0" dirty="0"/>
                        <a:t>Progamme 1: Administration</a:t>
                      </a:r>
                    </a:p>
                  </a:txBody>
                  <a:tcPr marL="68580" marR="68580" marT="34290" marB="34290"/>
                </a:tc>
                <a:tc>
                  <a:txBody>
                    <a:bodyPr/>
                    <a:lstStyle/>
                    <a:p>
                      <a:pPr algn="ctr"/>
                      <a:r>
                        <a:rPr lang="en-ZA" sz="1800" baseline="0" dirty="0"/>
                        <a:t>37 504</a:t>
                      </a:r>
                    </a:p>
                  </a:txBody>
                  <a:tcPr marL="68580" marR="68580" marT="34290" marB="34290"/>
                </a:tc>
                <a:tc>
                  <a:txBody>
                    <a:bodyPr/>
                    <a:lstStyle/>
                    <a:p>
                      <a:pPr algn="ctr"/>
                      <a:r>
                        <a:rPr lang="en-ZA" sz="1800" baseline="0" dirty="0"/>
                        <a:t>37 327</a:t>
                      </a:r>
                    </a:p>
                  </a:txBody>
                  <a:tcPr marL="68580" marR="68580" marT="34290" marB="34290"/>
                </a:tc>
                <a:tc>
                  <a:txBody>
                    <a:bodyPr/>
                    <a:lstStyle/>
                    <a:p>
                      <a:pPr algn="ctr"/>
                      <a:r>
                        <a:rPr lang="en-ZA" sz="1800" baseline="0"/>
                        <a:t>37 594</a:t>
                      </a:r>
                      <a:endParaRPr lang="en-ZA" sz="1800" baseline="0" dirty="0"/>
                    </a:p>
                  </a:txBody>
                  <a:tcPr marL="68580" marR="68580" marT="34290" marB="34290"/>
                </a:tc>
                <a:extLst>
                  <a:ext uri="{0D108BD9-81ED-4DB2-BD59-A6C34878D82A}">
                    <a16:rowId xmlns:a16="http://schemas.microsoft.com/office/drawing/2014/main" val="1959552492"/>
                  </a:ext>
                </a:extLst>
              </a:tr>
              <a:tr h="809352">
                <a:tc>
                  <a:txBody>
                    <a:bodyPr/>
                    <a:lstStyle/>
                    <a:p>
                      <a:pPr algn="l" defTabSz="179388"/>
                      <a:r>
                        <a:rPr lang="en-US" sz="1800" baseline="0" dirty="0"/>
                        <a:t>Programme 2:       C</a:t>
                      </a:r>
                      <a:r>
                        <a:rPr lang="en-ZA" sz="1800" baseline="0" dirty="0"/>
                        <a:t>ore Operations</a:t>
                      </a:r>
                    </a:p>
                  </a:txBody>
                  <a:tcPr marL="68580" marR="68580" marT="34290" marB="34290">
                    <a:solidFill>
                      <a:schemeClr val="accent1">
                        <a:lumMod val="60000"/>
                        <a:lumOff val="40000"/>
                      </a:schemeClr>
                    </a:solidFill>
                  </a:tcPr>
                </a:tc>
                <a:tc>
                  <a:txBody>
                    <a:bodyPr/>
                    <a:lstStyle/>
                    <a:p>
                      <a:pPr algn="ctr"/>
                      <a:r>
                        <a:rPr lang="en-US" sz="1800" baseline="0" dirty="0"/>
                        <a:t>17 529</a:t>
                      </a:r>
                      <a:endParaRPr lang="en-ZA" sz="1800" baseline="0" dirty="0"/>
                    </a:p>
                  </a:txBody>
                  <a:tcPr marL="68580" marR="68580" marT="34290" marB="34290">
                    <a:solidFill>
                      <a:schemeClr val="accent1">
                        <a:lumMod val="60000"/>
                        <a:lumOff val="40000"/>
                      </a:schemeClr>
                    </a:solidFill>
                  </a:tcPr>
                </a:tc>
                <a:tc>
                  <a:txBody>
                    <a:bodyPr/>
                    <a:lstStyle/>
                    <a:p>
                      <a:pPr algn="ctr"/>
                      <a:r>
                        <a:rPr lang="en-US" sz="1800" baseline="0" dirty="0"/>
                        <a:t>17 529</a:t>
                      </a:r>
                      <a:endParaRPr lang="en-ZA" sz="1800" baseline="0" dirty="0"/>
                    </a:p>
                  </a:txBody>
                  <a:tcPr marL="68580" marR="68580" marT="34290" marB="34290">
                    <a:solidFill>
                      <a:schemeClr val="accent1">
                        <a:lumMod val="60000"/>
                        <a:lumOff val="40000"/>
                      </a:schemeClr>
                    </a:solidFill>
                  </a:tcPr>
                </a:tc>
                <a:tc>
                  <a:txBody>
                    <a:bodyPr/>
                    <a:lstStyle/>
                    <a:p>
                      <a:pPr algn="ctr"/>
                      <a:r>
                        <a:rPr lang="en-US" sz="1800" baseline="0" dirty="0"/>
                        <a:t>17 529</a:t>
                      </a:r>
                      <a:endParaRPr lang="en-ZA" sz="1800" baseline="0" dirty="0"/>
                    </a:p>
                  </a:txBody>
                  <a:tcPr marL="68580" marR="68580" marT="34290" marB="34290">
                    <a:solidFill>
                      <a:schemeClr val="accent1">
                        <a:lumMod val="60000"/>
                        <a:lumOff val="40000"/>
                      </a:schemeClr>
                    </a:solidFill>
                  </a:tcPr>
                </a:tc>
                <a:extLst>
                  <a:ext uri="{0D108BD9-81ED-4DB2-BD59-A6C34878D82A}">
                    <a16:rowId xmlns:a16="http://schemas.microsoft.com/office/drawing/2014/main" val="2625897571"/>
                  </a:ext>
                </a:extLst>
              </a:tr>
              <a:tr h="1026261">
                <a:tc>
                  <a:txBody>
                    <a:bodyPr/>
                    <a:lstStyle/>
                    <a:p>
                      <a:pPr algn="l"/>
                      <a:r>
                        <a:rPr lang="en-US" sz="1800" baseline="0" dirty="0"/>
                        <a:t>Programme 3: Capacity Building Funds</a:t>
                      </a:r>
                      <a:endParaRPr lang="en-ZA" sz="1800" baseline="0" dirty="0"/>
                    </a:p>
                  </a:txBody>
                  <a:tcPr marL="68580" marR="68580" marT="34290" marB="34290">
                    <a:solidFill>
                      <a:schemeClr val="accent1">
                        <a:lumMod val="60000"/>
                        <a:lumOff val="40000"/>
                      </a:schemeClr>
                    </a:solidFill>
                  </a:tcPr>
                </a:tc>
                <a:tc>
                  <a:txBody>
                    <a:bodyPr/>
                    <a:lstStyle/>
                    <a:p>
                      <a:pPr algn="ctr"/>
                      <a:r>
                        <a:rPr lang="en-ZA" sz="1800" baseline="0" dirty="0"/>
                        <a:t>4 937</a:t>
                      </a:r>
                    </a:p>
                  </a:txBody>
                  <a:tcPr marL="68580" marR="68580" marT="34290" marB="34290">
                    <a:solidFill>
                      <a:schemeClr val="accent1">
                        <a:lumMod val="60000"/>
                        <a:lumOff val="40000"/>
                      </a:schemeClr>
                    </a:solidFill>
                  </a:tcPr>
                </a:tc>
                <a:tc>
                  <a:txBody>
                    <a:bodyPr/>
                    <a:lstStyle/>
                    <a:p>
                      <a:pPr algn="ctr"/>
                      <a:r>
                        <a:rPr lang="en-US" sz="1800" baseline="0" dirty="0"/>
                        <a:t>4</a:t>
                      </a:r>
                      <a:r>
                        <a:rPr lang="en-ZA" sz="1800" baseline="0" dirty="0"/>
                        <a:t> 937</a:t>
                      </a:r>
                    </a:p>
                  </a:txBody>
                  <a:tcPr marL="68580" marR="68580" marT="34290" marB="34290">
                    <a:solidFill>
                      <a:schemeClr val="accent1">
                        <a:lumMod val="60000"/>
                        <a:lumOff val="40000"/>
                      </a:schemeClr>
                    </a:solidFill>
                  </a:tcPr>
                </a:tc>
                <a:tc>
                  <a:txBody>
                    <a:bodyPr/>
                    <a:lstStyle/>
                    <a:p>
                      <a:pPr algn="ctr"/>
                      <a:r>
                        <a:rPr lang="en-ZA" sz="1800" baseline="0" dirty="0"/>
                        <a:t>4 937</a:t>
                      </a:r>
                    </a:p>
                  </a:txBody>
                  <a:tcPr marL="68580" marR="68580" marT="34290" marB="34290">
                    <a:solidFill>
                      <a:schemeClr val="accent1">
                        <a:lumMod val="60000"/>
                        <a:lumOff val="40000"/>
                      </a:schemeClr>
                    </a:solidFill>
                  </a:tcPr>
                </a:tc>
                <a:extLst>
                  <a:ext uri="{0D108BD9-81ED-4DB2-BD59-A6C34878D82A}">
                    <a16:rowId xmlns:a16="http://schemas.microsoft.com/office/drawing/2014/main" val="3747843371"/>
                  </a:ext>
                </a:extLst>
              </a:tr>
              <a:tr h="1026261">
                <a:tc>
                  <a:txBody>
                    <a:bodyPr/>
                    <a:lstStyle/>
                    <a:p>
                      <a:pPr algn="l"/>
                      <a:r>
                        <a:rPr lang="en-US" sz="1800" b="1" baseline="0" dirty="0"/>
                        <a:t>Total</a:t>
                      </a:r>
                      <a:endParaRPr lang="en-ZA" sz="1800" b="1" baseline="0" dirty="0"/>
                    </a:p>
                  </a:txBody>
                  <a:tcPr marL="68580" marR="68580" marT="34290" marB="34290">
                    <a:solidFill>
                      <a:schemeClr val="accent1">
                        <a:lumMod val="60000"/>
                        <a:lumOff val="40000"/>
                      </a:schemeClr>
                    </a:solidFill>
                  </a:tcPr>
                </a:tc>
                <a:tc>
                  <a:txBody>
                    <a:bodyPr/>
                    <a:lstStyle/>
                    <a:p>
                      <a:pPr algn="ctr"/>
                      <a:r>
                        <a:rPr lang="en-ZA" sz="1800" b="1" kern="1200" baseline="0" dirty="0">
                          <a:solidFill>
                            <a:schemeClr val="dk1"/>
                          </a:solidFill>
                          <a:latin typeface="+mn-lt"/>
                          <a:ea typeface="+mn-ea"/>
                          <a:cs typeface="+mn-cs"/>
                        </a:rPr>
                        <a:t>59 970</a:t>
                      </a:r>
                    </a:p>
                  </a:txBody>
                  <a:tcPr marL="68580" marR="68580" marT="34290" marB="34290">
                    <a:solidFill>
                      <a:schemeClr val="accent1">
                        <a:lumMod val="60000"/>
                        <a:lumOff val="40000"/>
                      </a:schemeClr>
                    </a:solidFill>
                  </a:tcPr>
                </a:tc>
                <a:tc>
                  <a:txBody>
                    <a:bodyPr/>
                    <a:lstStyle/>
                    <a:p>
                      <a:pPr algn="ctr"/>
                      <a:r>
                        <a:rPr lang="en-ZA" sz="1800" b="1" kern="1200" baseline="0" dirty="0">
                          <a:solidFill>
                            <a:schemeClr val="dk1"/>
                          </a:solidFill>
                          <a:latin typeface="+mn-lt"/>
                          <a:ea typeface="+mn-ea"/>
                          <a:cs typeface="+mn-cs"/>
                        </a:rPr>
                        <a:t>59 793</a:t>
                      </a:r>
                    </a:p>
                  </a:txBody>
                  <a:tcPr marL="68580" marR="68580" marT="34290" marB="34290">
                    <a:solidFill>
                      <a:schemeClr val="accent1">
                        <a:lumMod val="60000"/>
                        <a:lumOff val="40000"/>
                      </a:schemeClr>
                    </a:solidFill>
                  </a:tcPr>
                </a:tc>
                <a:tc>
                  <a:txBody>
                    <a:bodyPr/>
                    <a:lstStyle/>
                    <a:p>
                      <a:pPr algn="ctr"/>
                      <a:r>
                        <a:rPr lang="en-ZA" sz="1800" b="1" kern="1200" baseline="0" dirty="0">
                          <a:solidFill>
                            <a:schemeClr val="dk1"/>
                          </a:solidFill>
                          <a:latin typeface="+mn-lt"/>
                          <a:ea typeface="+mn-ea"/>
                          <a:cs typeface="+mn-cs"/>
                        </a:rPr>
                        <a:t>60 060</a:t>
                      </a:r>
                    </a:p>
                  </a:txBody>
                  <a:tcPr marL="68580" marR="68580" marT="34290" marB="34290">
                    <a:solidFill>
                      <a:schemeClr val="accent1">
                        <a:lumMod val="60000"/>
                        <a:lumOff val="40000"/>
                      </a:schemeClr>
                    </a:solidFill>
                  </a:tcPr>
                </a:tc>
                <a:extLst>
                  <a:ext uri="{0D108BD9-81ED-4DB2-BD59-A6C34878D82A}">
                    <a16:rowId xmlns:a16="http://schemas.microsoft.com/office/drawing/2014/main" val="1314037711"/>
                  </a:ext>
                </a:extLst>
              </a:tr>
            </a:tbl>
          </a:graphicData>
        </a:graphic>
      </p:graphicFrame>
    </p:spTree>
    <p:extLst>
      <p:ext uri="{BB962C8B-B14F-4D97-AF65-F5344CB8AC3E}">
        <p14:creationId xmlns:p14="http://schemas.microsoft.com/office/powerpoint/2010/main" val="559285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2B007-6564-45C0-8F74-9965E684CF0C}"/>
              </a:ext>
            </a:extLst>
          </p:cNvPr>
          <p:cNvSpPr>
            <a:spLocks noGrp="1"/>
          </p:cNvSpPr>
          <p:nvPr>
            <p:ph type="title"/>
          </p:nvPr>
        </p:nvSpPr>
        <p:spPr/>
        <p:txBody>
          <a:bodyPr/>
          <a:lstStyle/>
          <a:p>
            <a:r>
              <a:rPr lang="en-ZA" dirty="0"/>
              <a:t>Key budget shifts and impact of budget cuts</a:t>
            </a:r>
          </a:p>
        </p:txBody>
      </p:sp>
      <p:sp>
        <p:nvSpPr>
          <p:cNvPr id="4" name="Text Placeholder 3">
            <a:extLst>
              <a:ext uri="{FF2B5EF4-FFF2-40B4-BE49-F238E27FC236}">
                <a16:creationId xmlns:a16="http://schemas.microsoft.com/office/drawing/2014/main" id="{09A84993-2C8D-4A40-A168-C508AF2A588D}"/>
              </a:ext>
            </a:extLst>
          </p:cNvPr>
          <p:cNvSpPr>
            <a:spLocks noGrp="1"/>
          </p:cNvSpPr>
          <p:nvPr>
            <p:ph type="body" idx="1"/>
          </p:nvPr>
        </p:nvSpPr>
        <p:spPr/>
        <p:txBody>
          <a:bodyPr/>
          <a:lstStyle/>
          <a:p>
            <a:r>
              <a:rPr lang="en-ZA" dirty="0"/>
              <a:t>Budget cuts</a:t>
            </a:r>
          </a:p>
        </p:txBody>
      </p:sp>
      <p:sp>
        <p:nvSpPr>
          <p:cNvPr id="3" name="Content Placeholder 2">
            <a:extLst>
              <a:ext uri="{FF2B5EF4-FFF2-40B4-BE49-F238E27FC236}">
                <a16:creationId xmlns:a16="http://schemas.microsoft.com/office/drawing/2014/main" id="{E17351F4-4771-4464-8BEB-AB51E0DE9009}"/>
              </a:ext>
            </a:extLst>
          </p:cNvPr>
          <p:cNvSpPr>
            <a:spLocks noGrp="1"/>
          </p:cNvSpPr>
          <p:nvPr>
            <p:ph sz="half" idx="2"/>
          </p:nvPr>
        </p:nvSpPr>
        <p:spPr/>
        <p:txBody>
          <a:bodyPr/>
          <a:lstStyle/>
          <a:p>
            <a:pPr marL="0" indent="0">
              <a:buNone/>
            </a:pPr>
            <a:r>
              <a:rPr lang="en-ZA" dirty="0"/>
              <a:t>The </a:t>
            </a:r>
            <a:r>
              <a:rPr lang="en-ZA"/>
              <a:t>Nedlac</a:t>
            </a:r>
            <a:r>
              <a:rPr lang="en-ZA" dirty="0"/>
              <a:t> budget was cut as follows over the MTEF:</a:t>
            </a:r>
          </a:p>
          <a:p>
            <a:pPr marL="0" indent="0">
              <a:buNone/>
            </a:pPr>
            <a:endParaRPr lang="en-ZA" dirty="0"/>
          </a:p>
          <a:p>
            <a:pPr>
              <a:buFont typeface="Arial" panose="020B0604020202020204" pitchFamily="34" charset="0"/>
              <a:buChar char="•"/>
            </a:pPr>
            <a:endParaRPr lang="en-ZA" dirty="0"/>
          </a:p>
          <a:p>
            <a:pPr>
              <a:buFont typeface="Arial" panose="020B0604020202020204" pitchFamily="34" charset="0"/>
              <a:buChar char="•"/>
            </a:pPr>
            <a:endParaRPr lang="en-ZA" dirty="0"/>
          </a:p>
          <a:p>
            <a:pPr marL="0" indent="0">
              <a:buNone/>
            </a:pPr>
            <a:r>
              <a:rPr lang="en-ZA" sz="2000" dirty="0"/>
              <a:t>However due to the fact that we have moved from physical to on line meetings, we have not decreased the outcomes or outputs but shifted the way we spend our budget</a:t>
            </a:r>
          </a:p>
          <a:p>
            <a:endParaRPr lang="en-ZA" dirty="0"/>
          </a:p>
        </p:txBody>
      </p:sp>
      <p:sp>
        <p:nvSpPr>
          <p:cNvPr id="5" name="Text Placeholder 4">
            <a:extLst>
              <a:ext uri="{FF2B5EF4-FFF2-40B4-BE49-F238E27FC236}">
                <a16:creationId xmlns:a16="http://schemas.microsoft.com/office/drawing/2014/main" id="{A1A541E3-A01C-4612-98A0-580B28FF0CA0}"/>
              </a:ext>
            </a:extLst>
          </p:cNvPr>
          <p:cNvSpPr>
            <a:spLocks noGrp="1"/>
          </p:cNvSpPr>
          <p:nvPr>
            <p:ph type="body" sz="quarter" idx="3"/>
          </p:nvPr>
        </p:nvSpPr>
        <p:spPr/>
        <p:txBody>
          <a:bodyPr/>
          <a:lstStyle/>
          <a:p>
            <a:r>
              <a:rPr lang="en-ZA" dirty="0"/>
              <a:t>Budget shifts</a:t>
            </a:r>
          </a:p>
        </p:txBody>
      </p:sp>
      <p:sp>
        <p:nvSpPr>
          <p:cNvPr id="6" name="Content Placeholder 5">
            <a:extLst>
              <a:ext uri="{FF2B5EF4-FFF2-40B4-BE49-F238E27FC236}">
                <a16:creationId xmlns:a16="http://schemas.microsoft.com/office/drawing/2014/main" id="{70CE35B4-7ED0-48FF-AFD8-4BD26A1E294B}"/>
              </a:ext>
            </a:extLst>
          </p:cNvPr>
          <p:cNvSpPr>
            <a:spLocks noGrp="1"/>
          </p:cNvSpPr>
          <p:nvPr>
            <p:ph sz="quarter" idx="4"/>
          </p:nvPr>
        </p:nvSpPr>
        <p:spPr/>
        <p:txBody>
          <a:bodyPr/>
          <a:lstStyle/>
          <a:p>
            <a:r>
              <a:rPr lang="en-ZA" sz="1800" dirty="0"/>
              <a:t>Due to increased demands for facilitation,  research and negotiations skills to serve the enhanced work of </a:t>
            </a:r>
            <a:r>
              <a:rPr lang="en-ZA" sz="1800" dirty="0" err="1"/>
              <a:t>Nedlac</a:t>
            </a:r>
            <a:r>
              <a:rPr lang="en-ZA" sz="1800" dirty="0"/>
              <a:t> the budget:</a:t>
            </a:r>
          </a:p>
          <a:p>
            <a:pPr lvl="1"/>
            <a:r>
              <a:rPr lang="en-ZA" sz="1800" dirty="0"/>
              <a:t>Prioritises allocating resources to:</a:t>
            </a:r>
          </a:p>
          <a:p>
            <a:pPr lvl="2"/>
            <a:r>
              <a:rPr lang="en-ZA" dirty="0"/>
              <a:t>Human resources</a:t>
            </a:r>
          </a:p>
          <a:p>
            <a:pPr lvl="2"/>
            <a:r>
              <a:rPr lang="en-ZA" dirty="0"/>
              <a:t>Capacity building</a:t>
            </a:r>
          </a:p>
          <a:p>
            <a:pPr lvl="2"/>
            <a:r>
              <a:rPr lang="en-ZA" dirty="0"/>
              <a:t>IT systems to enable remote working and online meetings; and</a:t>
            </a:r>
          </a:p>
          <a:p>
            <a:pPr lvl="1"/>
            <a:r>
              <a:rPr lang="en-ZA" sz="1800" dirty="0"/>
              <a:t>Deprioritise spending on the arrangement of physical meetings. </a:t>
            </a:r>
          </a:p>
          <a:p>
            <a:endParaRPr lang="en-ZA" dirty="0"/>
          </a:p>
        </p:txBody>
      </p:sp>
      <p:graphicFrame>
        <p:nvGraphicFramePr>
          <p:cNvPr id="8" name="Table 7">
            <a:extLst>
              <a:ext uri="{FF2B5EF4-FFF2-40B4-BE49-F238E27FC236}">
                <a16:creationId xmlns:a16="http://schemas.microsoft.com/office/drawing/2014/main" id="{C456820D-DAED-4150-93F9-2692316ACE6F}"/>
              </a:ext>
            </a:extLst>
          </p:cNvPr>
          <p:cNvGraphicFramePr>
            <a:graphicFrameLocks noGrp="1"/>
          </p:cNvGraphicFramePr>
          <p:nvPr>
            <p:extLst>
              <p:ext uri="{D42A27DB-BD31-4B8C-83A1-F6EECF244321}">
                <p14:modId xmlns:p14="http://schemas.microsoft.com/office/powerpoint/2010/main" val="2314341253"/>
              </p:ext>
            </p:extLst>
          </p:nvPr>
        </p:nvGraphicFramePr>
        <p:xfrm>
          <a:off x="565078" y="3024589"/>
          <a:ext cx="3411021" cy="1115895"/>
        </p:xfrm>
        <a:graphic>
          <a:graphicData uri="http://schemas.openxmlformats.org/drawingml/2006/table">
            <a:tbl>
              <a:tblPr>
                <a:tableStyleId>{5C22544A-7EE6-4342-B048-85BDC9FD1C3A}</a:tableStyleId>
              </a:tblPr>
              <a:tblGrid>
                <a:gridCol w="1048079">
                  <a:extLst>
                    <a:ext uri="{9D8B030D-6E8A-4147-A177-3AD203B41FA5}">
                      <a16:colId xmlns:a16="http://schemas.microsoft.com/office/drawing/2014/main" val="1193280696"/>
                    </a:ext>
                  </a:extLst>
                </a:gridCol>
                <a:gridCol w="1105247">
                  <a:extLst>
                    <a:ext uri="{9D8B030D-6E8A-4147-A177-3AD203B41FA5}">
                      <a16:colId xmlns:a16="http://schemas.microsoft.com/office/drawing/2014/main" val="3968923668"/>
                    </a:ext>
                  </a:extLst>
                </a:gridCol>
                <a:gridCol w="1257695">
                  <a:extLst>
                    <a:ext uri="{9D8B030D-6E8A-4147-A177-3AD203B41FA5}">
                      <a16:colId xmlns:a16="http://schemas.microsoft.com/office/drawing/2014/main" val="641440711"/>
                    </a:ext>
                  </a:extLst>
                </a:gridCol>
              </a:tblGrid>
              <a:tr h="371965">
                <a:tc>
                  <a:txBody>
                    <a:bodyPr/>
                    <a:lstStyle/>
                    <a:p>
                      <a:pPr algn="l" fontAlgn="b"/>
                      <a:r>
                        <a:rPr lang="en-ZA" sz="1600" b="1" u="none" strike="noStrike" dirty="0">
                          <a:effectLst/>
                        </a:rPr>
                        <a:t>2020/21</a:t>
                      </a:r>
                      <a:endParaRPr lang="en-ZA"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ZA" sz="1600" b="1" u="none" strike="noStrike" dirty="0">
                          <a:effectLst/>
                        </a:rPr>
                        <a:t>2021/22</a:t>
                      </a:r>
                      <a:endParaRPr lang="en-ZA"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ZA" sz="1600" b="1" u="none" strike="noStrike" dirty="0">
                          <a:effectLst/>
                        </a:rPr>
                        <a:t>2022/23</a:t>
                      </a:r>
                      <a:endParaRPr lang="en-ZA"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28644658"/>
                  </a:ext>
                </a:extLst>
              </a:tr>
              <a:tr h="371965">
                <a:tc>
                  <a:txBody>
                    <a:bodyPr/>
                    <a:lstStyle/>
                    <a:p>
                      <a:pPr algn="ctr" fontAlgn="b"/>
                      <a:r>
                        <a:rPr lang="en-ZA" sz="1600" u="none" strike="noStrike" dirty="0">
                          <a:effectLst/>
                        </a:rPr>
                        <a:t>-10,68%</a:t>
                      </a:r>
                      <a:endParaRPr lang="en-Z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dirty="0">
                          <a:effectLst/>
                        </a:rPr>
                        <a:t>-7,45%</a:t>
                      </a:r>
                      <a:endParaRPr lang="en-Z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dirty="0">
                          <a:effectLst/>
                        </a:rPr>
                        <a:t>-9,08%</a:t>
                      </a:r>
                      <a:endParaRPr lang="en-ZA"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18572429"/>
                  </a:ext>
                </a:extLst>
              </a:tr>
              <a:tr h="371965">
                <a:tc>
                  <a:txBody>
                    <a:bodyPr/>
                    <a:lstStyle/>
                    <a:p>
                      <a:pPr algn="ctr" fontAlgn="b"/>
                      <a:r>
                        <a:rPr lang="en-ZA" sz="1600" u="none" strike="noStrike" dirty="0">
                          <a:effectLst/>
                        </a:rPr>
                        <a:t> -R6 636 000 </a:t>
                      </a:r>
                      <a:endParaRPr lang="en-Z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dirty="0">
                          <a:effectLst/>
                        </a:rPr>
                        <a:t>- R4 757 000 </a:t>
                      </a:r>
                      <a:endParaRPr lang="en-Z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dirty="0">
                          <a:effectLst/>
                        </a:rPr>
                        <a:t>- R5 878 000</a:t>
                      </a:r>
                      <a:endParaRPr lang="en-ZA"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34751205"/>
                  </a:ext>
                </a:extLst>
              </a:tr>
            </a:tbl>
          </a:graphicData>
        </a:graphic>
      </p:graphicFrame>
    </p:spTree>
    <p:extLst>
      <p:ext uri="{BB962C8B-B14F-4D97-AF65-F5344CB8AC3E}">
        <p14:creationId xmlns:p14="http://schemas.microsoft.com/office/powerpoint/2010/main" val="840153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9" descr="Extra3_3-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itle 1"/>
          <p:cNvSpPr txBox="1">
            <a:spLocks/>
          </p:cNvSpPr>
          <p:nvPr/>
        </p:nvSpPr>
        <p:spPr bwMode="auto">
          <a:xfrm>
            <a:off x="6508750" y="4197350"/>
            <a:ext cx="2252663"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eaLnBrk="1" hangingPunct="1"/>
            <a:r>
              <a:rPr lang="en-US" altLang="en-US" sz="2700" b="1" dirty="0">
                <a:solidFill>
                  <a:srgbClr val="FFAB16"/>
                </a:solidFill>
                <a:latin typeface="Arial" charset="0"/>
              </a:rPr>
              <a:t>Thank </a:t>
            </a:r>
            <a:r>
              <a:rPr lang="en-US" altLang="en-US" sz="2700" b="1" dirty="0">
                <a:solidFill>
                  <a:schemeClr val="bg1"/>
                </a:solidFill>
                <a:latin typeface="Arial" charset="0"/>
              </a:rPr>
              <a:t>You</a:t>
            </a:r>
            <a:r>
              <a:rPr lang="en-US" altLang="en-US" sz="2700" b="1" dirty="0">
                <a:solidFill>
                  <a:srgbClr val="FFAB16"/>
                </a:solidFill>
                <a:latin typeface="Arial" charset="0"/>
              </a:rPr>
              <a:t>…</a:t>
            </a:r>
          </a:p>
        </p:txBody>
      </p:sp>
      <p:sp>
        <p:nvSpPr>
          <p:cNvPr id="2" name="Slide Number Placeholder 1"/>
          <p:cNvSpPr>
            <a:spLocks noGrp="1"/>
          </p:cNvSpPr>
          <p:nvPr>
            <p:ph type="sldNum" sz="quarter" idx="12"/>
          </p:nvPr>
        </p:nvSpPr>
        <p:spPr>
          <a:xfrm>
            <a:off x="7010400" y="0"/>
            <a:ext cx="2133600" cy="365125"/>
          </a:xfrm>
        </p:spPr>
        <p:txBody>
          <a:bodyPr/>
          <a:lstStyle/>
          <a:p>
            <a:fld id="{4199C084-64D2-444A-8BFC-FE521070755C}" type="slidenum">
              <a:rPr lang="en-US" altLang="en-US" smtClean="0">
                <a:solidFill>
                  <a:schemeClr val="bg1"/>
                </a:solidFill>
              </a:rPr>
              <a:pPr/>
              <a:t>22</a:t>
            </a:fld>
            <a:endParaRPr lang="en-US" altLang="en-US"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059332-CE8D-46FA-9899-6773FF490EE4}"/>
              </a:ext>
            </a:extLst>
          </p:cNvPr>
          <p:cNvSpPr>
            <a:spLocks noGrp="1"/>
          </p:cNvSpPr>
          <p:nvPr>
            <p:ph type="title"/>
          </p:nvPr>
        </p:nvSpPr>
        <p:spPr>
          <a:xfrm>
            <a:off x="-203200" y="315687"/>
            <a:ext cx="9550399" cy="1143000"/>
          </a:xfrm>
        </p:spPr>
        <p:txBody>
          <a:bodyPr/>
          <a:lstStyle/>
          <a:p>
            <a:r>
              <a:rPr lang="en-ZA" sz="4000" dirty="0"/>
              <a:t>Revised Strategic Plan 2021/22 – 2024</a:t>
            </a:r>
            <a:r>
              <a:rPr lang="en-ZA" dirty="0"/>
              <a:t>/5</a:t>
            </a:r>
          </a:p>
        </p:txBody>
      </p:sp>
      <p:sp>
        <p:nvSpPr>
          <p:cNvPr id="3" name="Text Placeholder 2">
            <a:extLst>
              <a:ext uri="{FF2B5EF4-FFF2-40B4-BE49-F238E27FC236}">
                <a16:creationId xmlns:a16="http://schemas.microsoft.com/office/drawing/2014/main" id="{FA01CE08-9198-43D0-8E46-6EE61C68773B}"/>
              </a:ext>
            </a:extLst>
          </p:cNvPr>
          <p:cNvSpPr>
            <a:spLocks noGrp="1"/>
          </p:cNvSpPr>
          <p:nvPr>
            <p:ph idx="1"/>
          </p:nvPr>
        </p:nvSpPr>
        <p:spPr/>
        <p:txBody>
          <a:bodyPr/>
          <a:lstStyle/>
          <a:p>
            <a:endParaRPr lang="en-ZA" dirty="0"/>
          </a:p>
        </p:txBody>
      </p:sp>
      <p:pic>
        <p:nvPicPr>
          <p:cNvPr id="1028" name="Picture 4" descr="See the source image">
            <a:extLst>
              <a:ext uri="{FF2B5EF4-FFF2-40B4-BE49-F238E27FC236}">
                <a16:creationId xmlns:a16="http://schemas.microsoft.com/office/drawing/2014/main" id="{2135BCBD-113B-4677-A989-B1D1281AA9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153" t="22605" r="9909"/>
          <a:stretch/>
        </p:blipFill>
        <p:spPr bwMode="auto">
          <a:xfrm>
            <a:off x="145143" y="1277257"/>
            <a:ext cx="8926286" cy="5488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347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28CBC-0268-44CF-9610-C1508CF75BE6}"/>
              </a:ext>
            </a:extLst>
          </p:cNvPr>
          <p:cNvSpPr>
            <a:spLocks noGrp="1"/>
          </p:cNvSpPr>
          <p:nvPr>
            <p:ph type="title"/>
          </p:nvPr>
        </p:nvSpPr>
        <p:spPr/>
        <p:txBody>
          <a:bodyPr/>
          <a:lstStyle/>
          <a:p>
            <a:r>
              <a:rPr lang="en-ZA" sz="4000" dirty="0"/>
              <a:t>Motivation for a Revised Strategic Plan</a:t>
            </a:r>
          </a:p>
        </p:txBody>
      </p:sp>
      <p:sp>
        <p:nvSpPr>
          <p:cNvPr id="5" name="Content Placeholder 4">
            <a:extLst>
              <a:ext uri="{FF2B5EF4-FFF2-40B4-BE49-F238E27FC236}">
                <a16:creationId xmlns:a16="http://schemas.microsoft.com/office/drawing/2014/main" id="{EE18ED86-8876-41A2-9143-C01B82DB24B2}"/>
              </a:ext>
            </a:extLst>
          </p:cNvPr>
          <p:cNvSpPr>
            <a:spLocks noGrp="1"/>
          </p:cNvSpPr>
          <p:nvPr>
            <p:ph sz="half" idx="1"/>
          </p:nvPr>
        </p:nvSpPr>
        <p:spPr/>
        <p:txBody>
          <a:bodyPr>
            <a:normAutofit fontScale="77500" lnSpcReduction="20000"/>
          </a:bodyPr>
          <a:lstStyle/>
          <a:p>
            <a:pPr marL="0" indent="0">
              <a:buNone/>
            </a:pPr>
            <a:r>
              <a:rPr lang="en-ZA" sz="3100" dirty="0"/>
              <a:t>The guidelines of the Department of Planning, Monitoring and Evaluation require public entities to:</a:t>
            </a:r>
          </a:p>
          <a:p>
            <a:pPr marL="457200" lvl="1" indent="0">
              <a:buNone/>
            </a:pPr>
            <a:r>
              <a:rPr lang="en-ZA" sz="3100" dirty="0"/>
              <a:t>Revise their Strategic Plan if during the period there are significant changes </a:t>
            </a:r>
          </a:p>
          <a:p>
            <a:pPr lvl="1"/>
            <a:r>
              <a:rPr lang="en-ZA" sz="3100" dirty="0"/>
              <a:t>to policy, in the </a:t>
            </a:r>
            <a:r>
              <a:rPr lang="en-ZA" sz="3100" b="1" dirty="0"/>
              <a:t>service delivery environment </a:t>
            </a:r>
          </a:p>
          <a:p>
            <a:pPr lvl="1"/>
            <a:r>
              <a:rPr lang="en-ZA" sz="3100" dirty="0"/>
              <a:t>or in the </a:t>
            </a:r>
            <a:r>
              <a:rPr lang="en-ZA" sz="3100" b="1" dirty="0"/>
              <a:t>planning methodology</a:t>
            </a:r>
          </a:p>
          <a:p>
            <a:endParaRPr lang="en-ZA" dirty="0"/>
          </a:p>
        </p:txBody>
      </p:sp>
      <p:sp>
        <p:nvSpPr>
          <p:cNvPr id="7" name="Content Placeholder 6">
            <a:extLst>
              <a:ext uri="{FF2B5EF4-FFF2-40B4-BE49-F238E27FC236}">
                <a16:creationId xmlns:a16="http://schemas.microsoft.com/office/drawing/2014/main" id="{CC37B23A-CCE2-4CEE-87E1-D893FB0B10B9}"/>
              </a:ext>
            </a:extLst>
          </p:cNvPr>
          <p:cNvSpPr>
            <a:spLocks noGrp="1"/>
          </p:cNvSpPr>
          <p:nvPr>
            <p:ph sz="half" idx="2"/>
          </p:nvPr>
        </p:nvSpPr>
        <p:spPr/>
        <p:txBody>
          <a:bodyPr>
            <a:normAutofit fontScale="77500" lnSpcReduction="20000"/>
          </a:bodyPr>
          <a:lstStyle/>
          <a:p>
            <a:r>
              <a:rPr lang="en-ZA" dirty="0"/>
              <a:t>Role of Nedlac has shifted in practice (Job Summit, response to Covid19 &amp; economic recovery)</a:t>
            </a:r>
          </a:p>
          <a:p>
            <a:r>
              <a:rPr lang="en-ZA" dirty="0"/>
              <a:t>Requirements from and capacity of Nedlac staff and social partners are different – increased facilitation and leadership to make difficult and binding agreements</a:t>
            </a:r>
          </a:p>
          <a:p>
            <a:r>
              <a:rPr lang="en-ZA" dirty="0"/>
              <a:t>Strategic plan must measure how well social partners are being serviced in delivering agreements, processes, governance and increased capacity</a:t>
            </a:r>
          </a:p>
          <a:p>
            <a:endParaRPr lang="en-ZA" dirty="0"/>
          </a:p>
          <a:p>
            <a:endParaRPr lang="en-ZA" dirty="0"/>
          </a:p>
        </p:txBody>
      </p:sp>
      <p:sp>
        <p:nvSpPr>
          <p:cNvPr id="9" name="Arrow: Left 8">
            <a:extLst>
              <a:ext uri="{FF2B5EF4-FFF2-40B4-BE49-F238E27FC236}">
                <a16:creationId xmlns:a16="http://schemas.microsoft.com/office/drawing/2014/main" id="{F5178620-3D9B-4E5E-9979-D004000B49B0}"/>
              </a:ext>
            </a:extLst>
          </p:cNvPr>
          <p:cNvSpPr/>
          <p:nvPr/>
        </p:nvSpPr>
        <p:spPr>
          <a:xfrm rot="20662943">
            <a:off x="4053317" y="3895524"/>
            <a:ext cx="1064819" cy="3634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Arrow: Left 9">
            <a:extLst>
              <a:ext uri="{FF2B5EF4-FFF2-40B4-BE49-F238E27FC236}">
                <a16:creationId xmlns:a16="http://schemas.microsoft.com/office/drawing/2014/main" id="{063885AC-F689-4BE5-A02D-51139BDB08EB}"/>
              </a:ext>
            </a:extLst>
          </p:cNvPr>
          <p:cNvSpPr/>
          <p:nvPr/>
        </p:nvSpPr>
        <p:spPr>
          <a:xfrm rot="1122068">
            <a:off x="3290182" y="4897328"/>
            <a:ext cx="1515911" cy="5267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Arrow: Left 10">
            <a:extLst>
              <a:ext uri="{FF2B5EF4-FFF2-40B4-BE49-F238E27FC236}">
                <a16:creationId xmlns:a16="http://schemas.microsoft.com/office/drawing/2014/main" id="{F070DF0B-C1EA-4DB4-BC33-20B9C80145D4}"/>
              </a:ext>
            </a:extLst>
          </p:cNvPr>
          <p:cNvSpPr/>
          <p:nvPr/>
        </p:nvSpPr>
        <p:spPr>
          <a:xfrm rot="19569341">
            <a:off x="3612259" y="3076777"/>
            <a:ext cx="1548005" cy="4247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582838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21822B32-37A2-9340-B24C-3BD4C2D39BAC}"/>
              </a:ext>
            </a:extLst>
          </p:cNvPr>
          <p:cNvSpPr txBox="1"/>
          <p:nvPr/>
        </p:nvSpPr>
        <p:spPr>
          <a:xfrm>
            <a:off x="4400551" y="1575947"/>
            <a:ext cx="2492518" cy="369332"/>
          </a:xfrm>
          <a:prstGeom prst="rect">
            <a:avLst/>
          </a:prstGeom>
          <a:noFill/>
          <a:ln w="28575">
            <a:solidFill>
              <a:schemeClr val="accent1"/>
            </a:solidFill>
          </a:ln>
        </p:spPr>
        <p:txBody>
          <a:bodyPr wrap="square" rtlCol="0">
            <a:spAutoFit/>
          </a:bodyPr>
          <a:lstStyle/>
          <a:p>
            <a:endParaRPr lang="en-US" dirty="0"/>
          </a:p>
        </p:txBody>
      </p:sp>
      <p:sp>
        <p:nvSpPr>
          <p:cNvPr id="21" name="TextBox 20">
            <a:extLst>
              <a:ext uri="{FF2B5EF4-FFF2-40B4-BE49-F238E27FC236}">
                <a16:creationId xmlns:a16="http://schemas.microsoft.com/office/drawing/2014/main" id="{7BF3FEB1-40C1-F947-9614-7FB342CF91BB}"/>
              </a:ext>
            </a:extLst>
          </p:cNvPr>
          <p:cNvSpPr txBox="1"/>
          <p:nvPr/>
        </p:nvSpPr>
        <p:spPr>
          <a:xfrm>
            <a:off x="4390116" y="1595410"/>
            <a:ext cx="2435159" cy="369332"/>
          </a:xfrm>
          <a:prstGeom prst="rect">
            <a:avLst/>
          </a:prstGeom>
          <a:noFill/>
        </p:spPr>
        <p:txBody>
          <a:bodyPr wrap="square" rtlCol="0">
            <a:spAutoFit/>
          </a:bodyPr>
          <a:lstStyle/>
          <a:p>
            <a:r>
              <a:rPr lang="en-US" dirty="0"/>
              <a:t>OUTCOMES: </a:t>
            </a:r>
          </a:p>
        </p:txBody>
      </p:sp>
      <p:sp>
        <p:nvSpPr>
          <p:cNvPr id="20" name="TextBox 19">
            <a:extLst>
              <a:ext uri="{FF2B5EF4-FFF2-40B4-BE49-F238E27FC236}">
                <a16:creationId xmlns:a16="http://schemas.microsoft.com/office/drawing/2014/main" id="{85A885DF-B4C9-F240-B984-9644EF3F566A}"/>
              </a:ext>
            </a:extLst>
          </p:cNvPr>
          <p:cNvSpPr txBox="1"/>
          <p:nvPr/>
        </p:nvSpPr>
        <p:spPr>
          <a:xfrm>
            <a:off x="247338" y="1400645"/>
            <a:ext cx="3472498" cy="369332"/>
          </a:xfrm>
          <a:prstGeom prst="rect">
            <a:avLst/>
          </a:prstGeom>
          <a:noFill/>
        </p:spPr>
        <p:txBody>
          <a:bodyPr wrap="square" rtlCol="0">
            <a:spAutoFit/>
          </a:bodyPr>
          <a:lstStyle/>
          <a:p>
            <a:r>
              <a:rPr lang="en-US" dirty="0"/>
              <a:t>INTERMEDIATE OUTCOMES:</a:t>
            </a:r>
          </a:p>
        </p:txBody>
      </p:sp>
      <p:sp>
        <p:nvSpPr>
          <p:cNvPr id="18" name="TextBox 17">
            <a:extLst>
              <a:ext uri="{FF2B5EF4-FFF2-40B4-BE49-F238E27FC236}">
                <a16:creationId xmlns:a16="http://schemas.microsoft.com/office/drawing/2014/main" id="{932E2E3D-A754-AE42-9134-730E8C0BB919}"/>
              </a:ext>
            </a:extLst>
          </p:cNvPr>
          <p:cNvSpPr txBox="1"/>
          <p:nvPr/>
        </p:nvSpPr>
        <p:spPr>
          <a:xfrm>
            <a:off x="255503" y="1437931"/>
            <a:ext cx="4055241" cy="369332"/>
          </a:xfrm>
          <a:prstGeom prst="rect">
            <a:avLst/>
          </a:prstGeom>
          <a:noFill/>
          <a:ln w="28575">
            <a:solidFill>
              <a:schemeClr val="accent1"/>
            </a:solidFill>
          </a:ln>
        </p:spPr>
        <p:txBody>
          <a:bodyPr wrap="square" rtlCol="0">
            <a:spAutoFit/>
          </a:bodyPr>
          <a:lstStyle/>
          <a:p>
            <a:endParaRPr lang="en-US" dirty="0"/>
          </a:p>
        </p:txBody>
      </p:sp>
      <p:sp>
        <p:nvSpPr>
          <p:cNvPr id="2" name="Title 1">
            <a:extLst>
              <a:ext uri="{FF2B5EF4-FFF2-40B4-BE49-F238E27FC236}">
                <a16:creationId xmlns:a16="http://schemas.microsoft.com/office/drawing/2014/main" id="{A5DD3745-67C3-A843-A409-51A1560C0836}"/>
              </a:ext>
            </a:extLst>
          </p:cNvPr>
          <p:cNvSpPr>
            <a:spLocks noGrp="1"/>
          </p:cNvSpPr>
          <p:nvPr>
            <p:ph type="title"/>
          </p:nvPr>
        </p:nvSpPr>
        <p:spPr>
          <a:xfrm>
            <a:off x="274011" y="444043"/>
            <a:ext cx="8131628" cy="612321"/>
          </a:xfrm>
        </p:spPr>
        <p:txBody>
          <a:bodyPr/>
          <a:lstStyle/>
          <a:p>
            <a:r>
              <a:rPr lang="en-US" dirty="0"/>
              <a:t>Theory of Change </a:t>
            </a:r>
          </a:p>
        </p:txBody>
      </p:sp>
      <p:sp>
        <p:nvSpPr>
          <p:cNvPr id="4" name="TextBox 3">
            <a:extLst>
              <a:ext uri="{FF2B5EF4-FFF2-40B4-BE49-F238E27FC236}">
                <a16:creationId xmlns:a16="http://schemas.microsoft.com/office/drawing/2014/main" id="{DA1CE7AC-8A13-8A4D-A451-398389BF5380}"/>
              </a:ext>
            </a:extLst>
          </p:cNvPr>
          <p:cNvSpPr txBox="1"/>
          <p:nvPr/>
        </p:nvSpPr>
        <p:spPr>
          <a:xfrm>
            <a:off x="6994216" y="1745027"/>
            <a:ext cx="1747157" cy="4501232"/>
          </a:xfrm>
          <a:prstGeom prst="rect">
            <a:avLst/>
          </a:prstGeom>
          <a:solidFill>
            <a:schemeClr val="accent3">
              <a:lumMod val="40000"/>
              <a:lumOff val="60000"/>
            </a:schemeClr>
          </a:solidFill>
          <a:ln w="28575">
            <a:solidFill>
              <a:schemeClr val="accent1"/>
            </a:solidFill>
          </a:ln>
        </p:spPr>
        <p:txBody>
          <a:bodyPr wrap="square" rtlCol="0">
            <a:spAutoFit/>
          </a:bodyPr>
          <a:lstStyle/>
          <a:p>
            <a:pPr algn="ctr"/>
            <a:endParaRPr lang="en-US" sz="900" dirty="0"/>
          </a:p>
          <a:p>
            <a:pPr algn="ctr"/>
            <a:endParaRPr lang="en-US" sz="900" dirty="0"/>
          </a:p>
          <a:p>
            <a:pPr algn="ctr"/>
            <a:endParaRPr lang="en-US" sz="900" dirty="0"/>
          </a:p>
          <a:p>
            <a:pPr algn="ctr"/>
            <a:endParaRPr lang="en-US" sz="900" dirty="0"/>
          </a:p>
          <a:p>
            <a:pPr algn="ctr"/>
            <a:endParaRPr lang="en-US" sz="900" dirty="0"/>
          </a:p>
          <a:p>
            <a:pPr algn="ctr"/>
            <a:r>
              <a:rPr lang="en-US" dirty="0"/>
              <a:t>Social partners contribute meaningfully to processes to address economic growth, and social equity</a:t>
            </a:r>
          </a:p>
          <a:p>
            <a:pPr algn="ctr"/>
            <a:endParaRPr lang="en-US" sz="750"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 name="TextBox 4">
            <a:extLst>
              <a:ext uri="{FF2B5EF4-FFF2-40B4-BE49-F238E27FC236}">
                <a16:creationId xmlns:a16="http://schemas.microsoft.com/office/drawing/2014/main" id="{A9C0F3A1-2E33-DB43-B0E2-F633AA4D7668}"/>
              </a:ext>
            </a:extLst>
          </p:cNvPr>
          <p:cNvSpPr txBox="1"/>
          <p:nvPr/>
        </p:nvSpPr>
        <p:spPr>
          <a:xfrm>
            <a:off x="4490290" y="1977224"/>
            <a:ext cx="2310493" cy="1107996"/>
          </a:xfrm>
          <a:prstGeom prst="rect">
            <a:avLst/>
          </a:prstGeom>
          <a:solidFill>
            <a:schemeClr val="accent5">
              <a:lumMod val="40000"/>
              <a:lumOff val="60000"/>
            </a:schemeClr>
          </a:solidFill>
          <a:ln>
            <a:solidFill>
              <a:schemeClr val="accent1"/>
            </a:solidFill>
          </a:ln>
        </p:spPr>
        <p:txBody>
          <a:bodyPr wrap="square" rtlCol="0">
            <a:spAutoFit/>
          </a:bodyPr>
          <a:lstStyle/>
          <a:p>
            <a:pPr algn="ctr"/>
            <a:r>
              <a:rPr lang="en-US" sz="1600" dirty="0"/>
              <a:t>NEDLAC is an effective and accountable institution</a:t>
            </a:r>
          </a:p>
          <a:p>
            <a:endParaRPr lang="en-US" dirty="0"/>
          </a:p>
        </p:txBody>
      </p:sp>
      <p:sp>
        <p:nvSpPr>
          <p:cNvPr id="6" name="TextBox 5">
            <a:extLst>
              <a:ext uri="{FF2B5EF4-FFF2-40B4-BE49-F238E27FC236}">
                <a16:creationId xmlns:a16="http://schemas.microsoft.com/office/drawing/2014/main" id="{F254E9BE-6285-A94E-BC42-4DD5016C8822}"/>
              </a:ext>
            </a:extLst>
          </p:cNvPr>
          <p:cNvSpPr txBox="1"/>
          <p:nvPr/>
        </p:nvSpPr>
        <p:spPr>
          <a:xfrm>
            <a:off x="4506618" y="3048700"/>
            <a:ext cx="2318657" cy="2062103"/>
          </a:xfrm>
          <a:prstGeom prst="rect">
            <a:avLst/>
          </a:prstGeom>
          <a:solidFill>
            <a:schemeClr val="accent5">
              <a:lumMod val="40000"/>
              <a:lumOff val="60000"/>
            </a:schemeClr>
          </a:solidFill>
          <a:ln>
            <a:solidFill>
              <a:schemeClr val="accent1"/>
            </a:solidFill>
          </a:ln>
        </p:spPr>
        <p:txBody>
          <a:bodyPr wrap="square" rtlCol="0">
            <a:spAutoFit/>
          </a:bodyPr>
          <a:lstStyle/>
          <a:p>
            <a:pPr algn="ctr"/>
            <a:r>
              <a:rPr lang="en-US" sz="1600" dirty="0"/>
              <a:t>Leaders of business, community, government and labour constituencies collaborate to address relevant and important social and economic issues. </a:t>
            </a:r>
          </a:p>
        </p:txBody>
      </p:sp>
      <p:sp>
        <p:nvSpPr>
          <p:cNvPr id="7" name="TextBox 6">
            <a:extLst>
              <a:ext uri="{FF2B5EF4-FFF2-40B4-BE49-F238E27FC236}">
                <a16:creationId xmlns:a16="http://schemas.microsoft.com/office/drawing/2014/main" id="{CD1CDDF1-AEC1-5E47-929C-2E4BF1D1481E}"/>
              </a:ext>
            </a:extLst>
          </p:cNvPr>
          <p:cNvSpPr txBox="1"/>
          <p:nvPr/>
        </p:nvSpPr>
        <p:spPr>
          <a:xfrm>
            <a:off x="4510699" y="5055716"/>
            <a:ext cx="2310493" cy="1569660"/>
          </a:xfrm>
          <a:prstGeom prst="rect">
            <a:avLst/>
          </a:prstGeom>
          <a:solidFill>
            <a:schemeClr val="accent5">
              <a:lumMod val="40000"/>
              <a:lumOff val="60000"/>
            </a:schemeClr>
          </a:solidFill>
          <a:ln>
            <a:solidFill>
              <a:schemeClr val="accent1"/>
            </a:solidFill>
          </a:ln>
        </p:spPr>
        <p:txBody>
          <a:bodyPr wrap="square" rtlCol="0">
            <a:spAutoFit/>
          </a:bodyPr>
          <a:lstStyle/>
          <a:p>
            <a:pPr algn="ctr"/>
            <a:r>
              <a:rPr lang="en-US" sz="1600" dirty="0"/>
              <a:t>The capability of social partners to engage and negotiate on social and economic issues is continuously enhanced. </a:t>
            </a:r>
          </a:p>
        </p:txBody>
      </p:sp>
      <p:sp>
        <p:nvSpPr>
          <p:cNvPr id="8" name="TextBox 7">
            <a:extLst>
              <a:ext uri="{FF2B5EF4-FFF2-40B4-BE49-F238E27FC236}">
                <a16:creationId xmlns:a16="http://schemas.microsoft.com/office/drawing/2014/main" id="{329EDE58-6BBD-3B4C-B9BB-6E83E7B4C907}"/>
              </a:ext>
            </a:extLst>
          </p:cNvPr>
          <p:cNvSpPr txBox="1"/>
          <p:nvPr/>
        </p:nvSpPr>
        <p:spPr>
          <a:xfrm>
            <a:off x="210043" y="1941637"/>
            <a:ext cx="3869732" cy="1384995"/>
          </a:xfrm>
          <a:prstGeom prst="rect">
            <a:avLst/>
          </a:prstGeom>
          <a:solidFill>
            <a:schemeClr val="accent1">
              <a:lumMod val="60000"/>
              <a:lumOff val="40000"/>
            </a:schemeClr>
          </a:solidFill>
          <a:ln>
            <a:solidFill>
              <a:schemeClr val="accent1"/>
            </a:solidFill>
          </a:ln>
        </p:spPr>
        <p:txBody>
          <a:bodyPr wrap="square" rtlCol="0">
            <a:spAutoFit/>
          </a:bodyPr>
          <a:lstStyle/>
          <a:p>
            <a:pPr marL="257175" indent="-257175">
              <a:buFont typeface="+mj-lt"/>
              <a:buAutoNum type="arabicPeriod"/>
            </a:pPr>
            <a:r>
              <a:rPr lang="en-US" sz="1400" dirty="0"/>
              <a:t>NEDLAC accounts for the use of its financial resources </a:t>
            </a:r>
          </a:p>
          <a:p>
            <a:pPr marL="257175" indent="-257175">
              <a:buFont typeface="+mj-lt"/>
              <a:buAutoNum type="arabicPeriod"/>
            </a:pPr>
            <a:r>
              <a:rPr lang="en-US" sz="1400" dirty="0"/>
              <a:t>Staff are productive </a:t>
            </a:r>
          </a:p>
          <a:p>
            <a:pPr marL="257175" indent="-257175">
              <a:buFont typeface="+mj-lt"/>
              <a:buAutoNum type="arabicPeriod"/>
            </a:pPr>
            <a:r>
              <a:rPr lang="en-US" sz="1400" dirty="0"/>
              <a:t>Governance is efficient and effective </a:t>
            </a:r>
          </a:p>
          <a:p>
            <a:pPr marL="257175" indent="-257175">
              <a:buFont typeface="+mj-lt"/>
              <a:buAutoNum type="arabicPeriod"/>
            </a:pPr>
            <a:r>
              <a:rPr lang="en-US" sz="1400" dirty="0"/>
              <a:t>M&amp;E process enables effective decision making </a:t>
            </a:r>
          </a:p>
        </p:txBody>
      </p:sp>
      <p:sp>
        <p:nvSpPr>
          <p:cNvPr id="9" name="TextBox 8">
            <a:extLst>
              <a:ext uri="{FF2B5EF4-FFF2-40B4-BE49-F238E27FC236}">
                <a16:creationId xmlns:a16="http://schemas.microsoft.com/office/drawing/2014/main" id="{C342666C-5321-2B4B-83ED-F226F17D6DBE}"/>
              </a:ext>
            </a:extLst>
          </p:cNvPr>
          <p:cNvSpPr txBox="1"/>
          <p:nvPr/>
        </p:nvSpPr>
        <p:spPr>
          <a:xfrm>
            <a:off x="308693" y="3518804"/>
            <a:ext cx="3869732" cy="1600438"/>
          </a:xfrm>
          <a:prstGeom prst="rect">
            <a:avLst/>
          </a:prstGeom>
          <a:solidFill>
            <a:schemeClr val="accent1">
              <a:lumMod val="60000"/>
              <a:lumOff val="40000"/>
            </a:schemeClr>
          </a:solidFill>
          <a:ln>
            <a:solidFill>
              <a:schemeClr val="accent1"/>
            </a:solidFill>
          </a:ln>
        </p:spPr>
        <p:txBody>
          <a:bodyPr wrap="square" rtlCol="0">
            <a:spAutoFit/>
          </a:bodyPr>
          <a:lstStyle/>
          <a:p>
            <a:r>
              <a:rPr lang="en-US" sz="1400" dirty="0"/>
              <a:t>In each of the four thematic areas (Economic; Labour; Fiscal &amp; Financial and Social &amp;Development): </a:t>
            </a:r>
          </a:p>
          <a:p>
            <a:pPr marL="257175" indent="-257175">
              <a:buFont typeface="+mj-lt"/>
              <a:buAutoNum type="arabicPeriod" startAt="5"/>
            </a:pPr>
            <a:r>
              <a:rPr lang="en-US" sz="1400" dirty="0"/>
              <a:t>Social dialogues are convened </a:t>
            </a:r>
          </a:p>
          <a:p>
            <a:pPr marL="257175" indent="-257175">
              <a:buFont typeface="+mj-lt"/>
              <a:buAutoNum type="arabicPeriod" startAt="5"/>
            </a:pPr>
            <a:r>
              <a:rPr lang="en-US" sz="1400" dirty="0"/>
              <a:t>Agreements / social compacts are negotiated and concluded </a:t>
            </a:r>
          </a:p>
          <a:p>
            <a:pPr marL="257175" indent="-257175">
              <a:buFont typeface="+mj-lt"/>
              <a:buAutoNum type="arabicPeriod" startAt="5"/>
            </a:pPr>
            <a:r>
              <a:rPr lang="en-US" sz="1400" dirty="0"/>
              <a:t>Processes are enabled </a:t>
            </a:r>
          </a:p>
        </p:txBody>
      </p:sp>
      <p:sp>
        <p:nvSpPr>
          <p:cNvPr id="10" name="TextBox 9">
            <a:extLst>
              <a:ext uri="{FF2B5EF4-FFF2-40B4-BE49-F238E27FC236}">
                <a16:creationId xmlns:a16="http://schemas.microsoft.com/office/drawing/2014/main" id="{792A570C-D928-724F-AAC0-2BF021C58B99}"/>
              </a:ext>
            </a:extLst>
          </p:cNvPr>
          <p:cNvSpPr txBox="1"/>
          <p:nvPr/>
        </p:nvSpPr>
        <p:spPr>
          <a:xfrm>
            <a:off x="313693" y="5332714"/>
            <a:ext cx="3820885" cy="1384995"/>
          </a:xfrm>
          <a:prstGeom prst="rect">
            <a:avLst/>
          </a:prstGeom>
          <a:solidFill>
            <a:schemeClr val="accent1">
              <a:lumMod val="60000"/>
              <a:lumOff val="40000"/>
            </a:schemeClr>
          </a:solidFill>
          <a:ln>
            <a:solidFill>
              <a:schemeClr val="accent1"/>
            </a:solidFill>
          </a:ln>
        </p:spPr>
        <p:txBody>
          <a:bodyPr wrap="square" rtlCol="0">
            <a:spAutoFit/>
          </a:bodyPr>
          <a:lstStyle/>
          <a:p>
            <a:pPr marL="257175" indent="-257175">
              <a:buFont typeface="+mj-lt"/>
              <a:buAutoNum type="arabicPeriod" startAt="8"/>
            </a:pPr>
            <a:r>
              <a:rPr lang="en-US" sz="1400" dirty="0"/>
              <a:t>Constituencies have the necessary tools of the trade to engage effectively at NEDLAC. </a:t>
            </a:r>
          </a:p>
          <a:p>
            <a:pPr marL="257175" indent="-257175">
              <a:buFont typeface="+mj-lt"/>
              <a:buAutoNum type="arabicPeriod" startAt="8"/>
            </a:pPr>
            <a:r>
              <a:rPr lang="en-US" sz="1400" dirty="0"/>
              <a:t>Constituencies have technical assistance to engage effectively at Nedlac </a:t>
            </a:r>
          </a:p>
          <a:p>
            <a:pPr marL="257175" indent="-257175">
              <a:buFont typeface="+mj-lt"/>
              <a:buAutoNum type="arabicPeriod" startAt="8"/>
            </a:pPr>
            <a:r>
              <a:rPr lang="en-US" sz="1400" dirty="0"/>
              <a:t> Training builds Constituencies’ capacity</a:t>
            </a:r>
          </a:p>
        </p:txBody>
      </p:sp>
      <p:sp>
        <p:nvSpPr>
          <p:cNvPr id="11" name="Right Arrow 10">
            <a:extLst>
              <a:ext uri="{FF2B5EF4-FFF2-40B4-BE49-F238E27FC236}">
                <a16:creationId xmlns:a16="http://schemas.microsoft.com/office/drawing/2014/main" id="{D88921F8-A45C-F64D-857D-9E1CD7156F54}"/>
              </a:ext>
            </a:extLst>
          </p:cNvPr>
          <p:cNvSpPr/>
          <p:nvPr/>
        </p:nvSpPr>
        <p:spPr>
          <a:xfrm>
            <a:off x="4214012" y="2219027"/>
            <a:ext cx="261258" cy="221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a:extLst>
              <a:ext uri="{FF2B5EF4-FFF2-40B4-BE49-F238E27FC236}">
                <a16:creationId xmlns:a16="http://schemas.microsoft.com/office/drawing/2014/main" id="{FB36E0C1-85C6-3341-91ED-41C9723ECA43}"/>
              </a:ext>
            </a:extLst>
          </p:cNvPr>
          <p:cNvSpPr/>
          <p:nvPr/>
        </p:nvSpPr>
        <p:spPr>
          <a:xfrm>
            <a:off x="6801362" y="2377472"/>
            <a:ext cx="261258" cy="221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a:extLst>
              <a:ext uri="{FF2B5EF4-FFF2-40B4-BE49-F238E27FC236}">
                <a16:creationId xmlns:a16="http://schemas.microsoft.com/office/drawing/2014/main" id="{7D724DEC-630D-6F47-87A6-7B91DF9DC900}"/>
              </a:ext>
            </a:extLst>
          </p:cNvPr>
          <p:cNvSpPr/>
          <p:nvPr/>
        </p:nvSpPr>
        <p:spPr>
          <a:xfrm>
            <a:off x="6749858" y="5175086"/>
            <a:ext cx="261258" cy="221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a:extLst>
              <a:ext uri="{FF2B5EF4-FFF2-40B4-BE49-F238E27FC236}">
                <a16:creationId xmlns:a16="http://schemas.microsoft.com/office/drawing/2014/main" id="{5C60865E-7D04-2F46-9FA3-626D42452EB2}"/>
              </a:ext>
            </a:extLst>
          </p:cNvPr>
          <p:cNvSpPr/>
          <p:nvPr/>
        </p:nvSpPr>
        <p:spPr>
          <a:xfrm>
            <a:off x="6747782" y="3947432"/>
            <a:ext cx="261258" cy="221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a:extLst>
              <a:ext uri="{FF2B5EF4-FFF2-40B4-BE49-F238E27FC236}">
                <a16:creationId xmlns:a16="http://schemas.microsoft.com/office/drawing/2014/main" id="{BB8ADF4F-8C94-AB4F-A09B-1D55984E9AF4}"/>
              </a:ext>
            </a:extLst>
          </p:cNvPr>
          <p:cNvSpPr/>
          <p:nvPr/>
        </p:nvSpPr>
        <p:spPr>
          <a:xfrm>
            <a:off x="4220205" y="5694157"/>
            <a:ext cx="261258" cy="221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a:extLst>
              <a:ext uri="{FF2B5EF4-FFF2-40B4-BE49-F238E27FC236}">
                <a16:creationId xmlns:a16="http://schemas.microsoft.com/office/drawing/2014/main" id="{6D5D64C3-7C0D-2740-BD32-997F24934F8E}"/>
              </a:ext>
            </a:extLst>
          </p:cNvPr>
          <p:cNvSpPr/>
          <p:nvPr/>
        </p:nvSpPr>
        <p:spPr>
          <a:xfrm>
            <a:off x="4224708" y="3665159"/>
            <a:ext cx="261258" cy="221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6AA974D6-02B0-E241-88D7-2B6BCEE96FE2}"/>
              </a:ext>
            </a:extLst>
          </p:cNvPr>
          <p:cNvSpPr txBox="1"/>
          <p:nvPr/>
        </p:nvSpPr>
        <p:spPr>
          <a:xfrm>
            <a:off x="7272234" y="1253265"/>
            <a:ext cx="1257300" cy="369332"/>
          </a:xfrm>
          <a:prstGeom prst="rect">
            <a:avLst/>
          </a:prstGeom>
          <a:noFill/>
        </p:spPr>
        <p:txBody>
          <a:bodyPr wrap="square" rtlCol="0">
            <a:spAutoFit/>
          </a:bodyPr>
          <a:lstStyle/>
          <a:p>
            <a:r>
              <a:rPr lang="en-US" dirty="0"/>
              <a:t>IMPACT: </a:t>
            </a:r>
          </a:p>
        </p:txBody>
      </p:sp>
      <p:sp>
        <p:nvSpPr>
          <p:cNvPr id="27" name="TextBox 26">
            <a:extLst>
              <a:ext uri="{FF2B5EF4-FFF2-40B4-BE49-F238E27FC236}">
                <a16:creationId xmlns:a16="http://schemas.microsoft.com/office/drawing/2014/main" id="{EC01B6F2-7146-2040-A8B0-02965CA0E54A}"/>
              </a:ext>
            </a:extLst>
          </p:cNvPr>
          <p:cNvSpPr txBox="1"/>
          <p:nvPr/>
        </p:nvSpPr>
        <p:spPr>
          <a:xfrm>
            <a:off x="206818" y="1745027"/>
            <a:ext cx="1425200" cy="230832"/>
          </a:xfrm>
          <a:prstGeom prst="rect">
            <a:avLst/>
          </a:prstGeom>
          <a:noFill/>
        </p:spPr>
        <p:txBody>
          <a:bodyPr wrap="square" rtlCol="0">
            <a:spAutoFit/>
          </a:bodyPr>
          <a:lstStyle/>
          <a:p>
            <a:r>
              <a:rPr lang="en-US" sz="900" dirty="0"/>
              <a:t>PROGRAMME ONE: </a:t>
            </a:r>
          </a:p>
        </p:txBody>
      </p:sp>
      <p:sp>
        <p:nvSpPr>
          <p:cNvPr id="28" name="TextBox 27">
            <a:extLst>
              <a:ext uri="{FF2B5EF4-FFF2-40B4-BE49-F238E27FC236}">
                <a16:creationId xmlns:a16="http://schemas.microsoft.com/office/drawing/2014/main" id="{18377BD0-314C-D943-9D65-3CF73ACDD67B}"/>
              </a:ext>
            </a:extLst>
          </p:cNvPr>
          <p:cNvSpPr txBox="1"/>
          <p:nvPr/>
        </p:nvSpPr>
        <p:spPr>
          <a:xfrm>
            <a:off x="247338" y="3305332"/>
            <a:ext cx="1309973" cy="230832"/>
          </a:xfrm>
          <a:prstGeom prst="rect">
            <a:avLst/>
          </a:prstGeom>
          <a:noFill/>
        </p:spPr>
        <p:txBody>
          <a:bodyPr wrap="square" rtlCol="0">
            <a:spAutoFit/>
          </a:bodyPr>
          <a:lstStyle/>
          <a:p>
            <a:r>
              <a:rPr lang="en-US" sz="900" dirty="0"/>
              <a:t>PROGRAMME TWO:</a:t>
            </a:r>
          </a:p>
        </p:txBody>
      </p:sp>
      <p:sp>
        <p:nvSpPr>
          <p:cNvPr id="29" name="TextBox 28">
            <a:extLst>
              <a:ext uri="{FF2B5EF4-FFF2-40B4-BE49-F238E27FC236}">
                <a16:creationId xmlns:a16="http://schemas.microsoft.com/office/drawing/2014/main" id="{1BC303E9-3B37-BF4B-8289-D5FF1FDEA9DD}"/>
              </a:ext>
            </a:extLst>
          </p:cNvPr>
          <p:cNvSpPr txBox="1"/>
          <p:nvPr/>
        </p:nvSpPr>
        <p:spPr>
          <a:xfrm>
            <a:off x="274011" y="5101882"/>
            <a:ext cx="1553919" cy="230832"/>
          </a:xfrm>
          <a:prstGeom prst="rect">
            <a:avLst/>
          </a:prstGeom>
          <a:noFill/>
        </p:spPr>
        <p:txBody>
          <a:bodyPr wrap="square" rtlCol="0">
            <a:spAutoFit/>
          </a:bodyPr>
          <a:lstStyle/>
          <a:p>
            <a:r>
              <a:rPr lang="en-US" sz="900" dirty="0"/>
              <a:t>PROGRAMME  THREE: </a:t>
            </a:r>
          </a:p>
        </p:txBody>
      </p:sp>
    </p:spTree>
    <p:extLst>
      <p:ext uri="{BB962C8B-B14F-4D97-AF65-F5344CB8AC3E}">
        <p14:creationId xmlns:p14="http://schemas.microsoft.com/office/powerpoint/2010/main" val="167119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8951C-F827-4967-B0BD-E4F27F2CD593}"/>
              </a:ext>
            </a:extLst>
          </p:cNvPr>
          <p:cNvSpPr>
            <a:spLocks noGrp="1"/>
          </p:cNvSpPr>
          <p:nvPr>
            <p:ph type="title"/>
          </p:nvPr>
        </p:nvSpPr>
        <p:spPr/>
        <p:txBody>
          <a:bodyPr/>
          <a:lstStyle/>
          <a:p>
            <a:r>
              <a:rPr lang="en-ZA" dirty="0"/>
              <a:t>The key changes</a:t>
            </a:r>
          </a:p>
        </p:txBody>
      </p:sp>
      <p:sp>
        <p:nvSpPr>
          <p:cNvPr id="3" name="Content Placeholder 2">
            <a:extLst>
              <a:ext uri="{FF2B5EF4-FFF2-40B4-BE49-F238E27FC236}">
                <a16:creationId xmlns:a16="http://schemas.microsoft.com/office/drawing/2014/main" id="{661134FB-C423-44BF-AA05-E2BBD370BDDC}"/>
              </a:ext>
            </a:extLst>
          </p:cNvPr>
          <p:cNvSpPr>
            <a:spLocks noGrp="1"/>
          </p:cNvSpPr>
          <p:nvPr>
            <p:ph idx="1"/>
          </p:nvPr>
        </p:nvSpPr>
        <p:spPr>
          <a:xfrm>
            <a:off x="457200" y="1849890"/>
            <a:ext cx="6907696" cy="4072335"/>
          </a:xfrm>
        </p:spPr>
        <p:txBody>
          <a:bodyPr>
            <a:normAutofit fontScale="85000" lnSpcReduction="10000"/>
          </a:bodyPr>
          <a:lstStyle/>
          <a:p>
            <a:pPr lvl="0"/>
            <a:r>
              <a:rPr lang="en-ZA" b="1" dirty="0"/>
              <a:t>Characterising </a:t>
            </a:r>
            <a:r>
              <a:rPr lang="en-ZA" dirty="0"/>
              <a:t>the work of Nedlac:  Thematically and per function  - see next slide </a:t>
            </a:r>
          </a:p>
          <a:p>
            <a:pPr lvl="0"/>
            <a:r>
              <a:rPr lang="en-ZA" b="1" dirty="0"/>
              <a:t>Enhancing the secretariat function </a:t>
            </a:r>
            <a:r>
              <a:rPr lang="en-ZA" dirty="0"/>
              <a:t>of Nedlac: Towards ‘constituency focused’ service excellence, improved efficiency and effectiveness through digitalisation, document management and then monitoring and evaluating effectiveness</a:t>
            </a:r>
          </a:p>
          <a:p>
            <a:pPr lvl="0"/>
            <a:r>
              <a:rPr lang="en-ZA" dirty="0"/>
              <a:t>Reconceptualising and enhancing </a:t>
            </a:r>
            <a:r>
              <a:rPr lang="en-ZA" b="1" dirty="0"/>
              <a:t>capacity building of constituencies</a:t>
            </a:r>
            <a:endParaRPr lang="en-ZA" dirty="0"/>
          </a:p>
          <a:p>
            <a:endParaRPr lang="en-ZA" dirty="0"/>
          </a:p>
        </p:txBody>
      </p:sp>
      <p:sp>
        <p:nvSpPr>
          <p:cNvPr id="4" name="Callout: Left Arrow 3">
            <a:extLst>
              <a:ext uri="{FF2B5EF4-FFF2-40B4-BE49-F238E27FC236}">
                <a16:creationId xmlns:a16="http://schemas.microsoft.com/office/drawing/2014/main" id="{E7FEB687-89F6-447D-A247-232B5A651109}"/>
              </a:ext>
            </a:extLst>
          </p:cNvPr>
          <p:cNvSpPr/>
          <p:nvPr/>
        </p:nvSpPr>
        <p:spPr>
          <a:xfrm>
            <a:off x="7026966" y="1781590"/>
            <a:ext cx="1878496" cy="3766931"/>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Thus budget has shifted away from meetings and travel to capacity building and resourcing the institution </a:t>
            </a:r>
          </a:p>
        </p:txBody>
      </p:sp>
    </p:spTree>
    <p:extLst>
      <p:ext uri="{BB962C8B-B14F-4D97-AF65-F5344CB8AC3E}">
        <p14:creationId xmlns:p14="http://schemas.microsoft.com/office/powerpoint/2010/main" val="3679266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68EFC-2FC5-4F8D-A4F1-B6A0777D9F6F}"/>
              </a:ext>
            </a:extLst>
          </p:cNvPr>
          <p:cNvSpPr>
            <a:spLocks noGrp="1"/>
          </p:cNvSpPr>
          <p:nvPr>
            <p:ph type="title"/>
          </p:nvPr>
        </p:nvSpPr>
        <p:spPr/>
        <p:txBody>
          <a:bodyPr/>
          <a:lstStyle/>
          <a:p>
            <a:r>
              <a:rPr lang="en-ZA" sz="3600" dirty="0"/>
              <a:t>Revised Strategic Plan outcomes and indicators: Programme 1 Administration </a:t>
            </a:r>
          </a:p>
        </p:txBody>
      </p:sp>
      <p:graphicFrame>
        <p:nvGraphicFramePr>
          <p:cNvPr id="4" name="Content Placeholder 3">
            <a:extLst>
              <a:ext uri="{FF2B5EF4-FFF2-40B4-BE49-F238E27FC236}">
                <a16:creationId xmlns:a16="http://schemas.microsoft.com/office/drawing/2014/main" id="{08D1BE56-132F-46CF-BA9B-84E50159898A}"/>
              </a:ext>
            </a:extLst>
          </p:cNvPr>
          <p:cNvGraphicFramePr>
            <a:graphicFrameLocks noGrp="1"/>
          </p:cNvGraphicFramePr>
          <p:nvPr>
            <p:ph idx="1"/>
            <p:extLst>
              <p:ext uri="{D42A27DB-BD31-4B8C-83A1-F6EECF244321}">
                <p14:modId xmlns:p14="http://schemas.microsoft.com/office/powerpoint/2010/main" val="399804492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2791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68EFC-2FC5-4F8D-A4F1-B6A0777D9F6F}"/>
              </a:ext>
            </a:extLst>
          </p:cNvPr>
          <p:cNvSpPr>
            <a:spLocks noGrp="1"/>
          </p:cNvSpPr>
          <p:nvPr>
            <p:ph type="title"/>
          </p:nvPr>
        </p:nvSpPr>
        <p:spPr/>
        <p:txBody>
          <a:bodyPr/>
          <a:lstStyle/>
          <a:p>
            <a:r>
              <a:rPr lang="en-ZA" sz="3600" dirty="0"/>
              <a:t>Revised Strategic Plan outcomes and indicators: Programme 2 Operations </a:t>
            </a:r>
          </a:p>
        </p:txBody>
      </p:sp>
      <p:graphicFrame>
        <p:nvGraphicFramePr>
          <p:cNvPr id="4" name="Content Placeholder 3">
            <a:extLst>
              <a:ext uri="{FF2B5EF4-FFF2-40B4-BE49-F238E27FC236}">
                <a16:creationId xmlns:a16="http://schemas.microsoft.com/office/drawing/2014/main" id="{08D1BE56-132F-46CF-BA9B-84E50159898A}"/>
              </a:ext>
            </a:extLst>
          </p:cNvPr>
          <p:cNvGraphicFramePr>
            <a:graphicFrameLocks noGrp="1"/>
          </p:cNvGraphicFramePr>
          <p:nvPr>
            <p:ph idx="1"/>
            <p:extLst>
              <p:ext uri="{D42A27DB-BD31-4B8C-83A1-F6EECF244321}">
                <p14:modId xmlns:p14="http://schemas.microsoft.com/office/powerpoint/2010/main" val="3354087415"/>
              </p:ext>
            </p:extLst>
          </p:nvPr>
        </p:nvGraphicFramePr>
        <p:xfrm>
          <a:off x="725715" y="1567543"/>
          <a:ext cx="7678056" cy="4673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9900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68EFC-2FC5-4F8D-A4F1-B6A0777D9F6F}"/>
              </a:ext>
            </a:extLst>
          </p:cNvPr>
          <p:cNvSpPr>
            <a:spLocks noGrp="1"/>
          </p:cNvSpPr>
          <p:nvPr>
            <p:ph type="title"/>
          </p:nvPr>
        </p:nvSpPr>
        <p:spPr/>
        <p:txBody>
          <a:bodyPr/>
          <a:lstStyle/>
          <a:p>
            <a:r>
              <a:rPr lang="en-ZA" sz="3600" dirty="0"/>
              <a:t>Revised Strategic Plan outcomes and indicators: Programme 3 Capacity building</a:t>
            </a:r>
          </a:p>
        </p:txBody>
      </p:sp>
      <p:graphicFrame>
        <p:nvGraphicFramePr>
          <p:cNvPr id="4" name="Content Placeholder 3">
            <a:extLst>
              <a:ext uri="{FF2B5EF4-FFF2-40B4-BE49-F238E27FC236}">
                <a16:creationId xmlns:a16="http://schemas.microsoft.com/office/drawing/2014/main" id="{08D1BE56-132F-46CF-BA9B-84E50159898A}"/>
              </a:ext>
            </a:extLst>
          </p:cNvPr>
          <p:cNvGraphicFramePr>
            <a:graphicFrameLocks noGrp="1"/>
          </p:cNvGraphicFramePr>
          <p:nvPr>
            <p:ph idx="1"/>
            <p:extLst>
              <p:ext uri="{D42A27DB-BD31-4B8C-83A1-F6EECF244321}">
                <p14:modId xmlns:p14="http://schemas.microsoft.com/office/powerpoint/2010/main" val="3050762415"/>
              </p:ext>
            </p:extLst>
          </p:nvPr>
        </p:nvGraphicFramePr>
        <p:xfrm>
          <a:off x="457199" y="1103086"/>
          <a:ext cx="8229601" cy="5754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6627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D14A4079E0E54C9BE464135731BF7B" ma:contentTypeVersion="10" ma:contentTypeDescription="Create a new document." ma:contentTypeScope="" ma:versionID="990bc16667704389b09f0cd35981ae89">
  <xsd:schema xmlns:xsd="http://www.w3.org/2001/XMLSchema" xmlns:xs="http://www.w3.org/2001/XMLSchema" xmlns:p="http://schemas.microsoft.com/office/2006/metadata/properties" xmlns:ns3="3121e5c4-c710-4ea0-984e-5856282c6ef3" targetNamespace="http://schemas.microsoft.com/office/2006/metadata/properties" ma:root="true" ma:fieldsID="9e79f086a4d46731f1743c04f3a8f721" ns3:_="">
    <xsd:import namespace="3121e5c4-c710-4ea0-984e-5856282c6ef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21e5c4-c710-4ea0-984e-5856282c6e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A2B75B-DD10-4A18-BE5D-B3C884219E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21e5c4-c710-4ea0-984e-5856282c6e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DEEEF9-5058-4CDA-9F74-E65DE629F4D4}">
  <ds:schemaRefs>
    <ds:schemaRef ds:uri="http://www.w3.org/XML/1998/namespace"/>
    <ds:schemaRef ds:uri="http://schemas.openxmlformats.org/package/2006/metadata/core-properties"/>
    <ds:schemaRef ds:uri="http://schemas.microsoft.com/office/2006/documentManagement/types"/>
    <ds:schemaRef ds:uri="http://purl.org/dc/terms/"/>
    <ds:schemaRef ds:uri="http://purl.org/dc/elements/1.1/"/>
    <ds:schemaRef ds:uri="http://schemas.microsoft.com/office/2006/metadata/properties"/>
    <ds:schemaRef ds:uri="3121e5c4-c710-4ea0-984e-5856282c6ef3"/>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04C5DBC1-17AA-40E0-9640-71F1DCEE4B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9624</TotalTime>
  <Words>1637</Words>
  <Application>Microsoft Office PowerPoint</Application>
  <PresentationFormat>On-screen Show (4:3)</PresentationFormat>
  <Paragraphs>248</Paragraphs>
  <Slides>22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ＭＳ Ｐゴシック</vt:lpstr>
      <vt:lpstr>Arial</vt:lpstr>
      <vt:lpstr>Arial Bold</vt:lpstr>
      <vt:lpstr>Calibri</vt:lpstr>
      <vt:lpstr>Times New Roman</vt:lpstr>
      <vt:lpstr>Office Theme</vt:lpstr>
      <vt:lpstr>PowerPoint Presentation</vt:lpstr>
      <vt:lpstr>PowerPoint Presentation</vt:lpstr>
      <vt:lpstr>Revised Strategic Plan 2021/22 – 2024/5</vt:lpstr>
      <vt:lpstr>Motivation for a Revised Strategic Plan</vt:lpstr>
      <vt:lpstr>Theory of Change </vt:lpstr>
      <vt:lpstr>The key changes</vt:lpstr>
      <vt:lpstr>Revised Strategic Plan outcomes and indicators: Programme 1 Administration </vt:lpstr>
      <vt:lpstr>Revised Strategic Plan outcomes and indicators: Programme 2 Operations </vt:lpstr>
      <vt:lpstr>Revised Strategic Plan outcomes and indicators: Programme 3 Capacity building</vt:lpstr>
      <vt:lpstr>Risks and risk mitigation </vt:lpstr>
      <vt:lpstr>Annual Performance Plan 2021/22</vt:lpstr>
      <vt:lpstr>Introduction </vt:lpstr>
      <vt:lpstr>Annual Performance Plan outcomes and indicators: Programme 1 Administration </vt:lpstr>
      <vt:lpstr>Annual Performance Plan outcomes and indicators: Programme 2 Operations </vt:lpstr>
      <vt:lpstr>Annual Performance Plan outcomes and indicators: Programme 3 Capacity building</vt:lpstr>
      <vt:lpstr>Risks and risk mitigation </vt:lpstr>
      <vt:lpstr>Budget 2021/22 – 2023/24</vt:lpstr>
      <vt:lpstr>Budget: Revenue</vt:lpstr>
      <vt:lpstr>Budget: Expenditure</vt:lpstr>
      <vt:lpstr>Budget breakdown per programme</vt:lpstr>
      <vt:lpstr>Key budget shifts and impact of budget cuts</vt:lpstr>
      <vt:lpstr>PowerPoint Presentation</vt:lpstr>
    </vt:vector>
  </TitlesOfParts>
  <Company>Dept Labour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DIRECTORATE OF COMMUNICATION</dc:title>
  <dc:creator>..</dc:creator>
  <cp:lastModifiedBy>Farhaan Shamsoodeen</cp:lastModifiedBy>
  <cp:revision>229</cp:revision>
  <cp:lastPrinted>2019-12-24T07:53:58Z</cp:lastPrinted>
  <dcterms:created xsi:type="dcterms:W3CDTF">2011-10-12T13:20:57Z</dcterms:created>
  <dcterms:modified xsi:type="dcterms:W3CDTF">2021-05-07T12:03:43Z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0x01010003D14A4079E0E54C9BE464135731BF7B</vt:lpwstr>
  </property>
</Properties>
</file>