
<file path=[Content_Types].xml><?xml version="1.0" encoding="utf-8"?>
<Types xmlns="http://schemas.openxmlformats.org/package/2006/content-types">
  <Override PartName="/ppt/slideMasters/slideMaster3.xml" ContentType="application/vnd.openxmlformats-officedocument.presentationml.slideMaster+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charts/colors4.xml" ContentType="application/vnd.ms-office.chartcolorstyl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charts/colors2.xml" ContentType="application/vnd.ms-office.chartcolorstyl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charts/style5.xml" ContentType="application/vnd.ms-office.chartstyl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charts/style3.xml" ContentType="application/vnd.ms-office.chartstyl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emf" ContentType="image/x-emf"/>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charts/colors5.xml" ContentType="application/vnd.ms-office.chartcolor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charts/colors1.xml" ContentType="application/vnd.ms-office.chartcolorstyl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charts/style4.xml" ContentType="application/vnd.ms-office.chartstyle+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Default Extension="svg" ContentType="image/svg+xml"/>
  <Override PartName="/ppt/charts/style2.xml" ContentType="application/vnd.ms-office.chartstyl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48" r:id="rId2"/>
    <p:sldMasterId id="2147483670" r:id="rId3"/>
  </p:sldMasterIdLst>
  <p:notesMasterIdLst>
    <p:notesMasterId r:id="rId28"/>
  </p:notesMasterIdLst>
  <p:sldIdLst>
    <p:sldId id="256" r:id="rId4"/>
    <p:sldId id="268" r:id="rId5"/>
    <p:sldId id="277" r:id="rId6"/>
    <p:sldId id="272" r:id="rId7"/>
    <p:sldId id="274" r:id="rId8"/>
    <p:sldId id="271" r:id="rId9"/>
    <p:sldId id="257" r:id="rId10"/>
    <p:sldId id="275" r:id="rId11"/>
    <p:sldId id="278" r:id="rId12"/>
    <p:sldId id="279" r:id="rId13"/>
    <p:sldId id="280" r:id="rId14"/>
    <p:sldId id="281" r:id="rId15"/>
    <p:sldId id="270" r:id="rId16"/>
    <p:sldId id="259" r:id="rId17"/>
    <p:sldId id="276" r:id="rId18"/>
    <p:sldId id="282" r:id="rId19"/>
    <p:sldId id="283" r:id="rId20"/>
    <p:sldId id="284" r:id="rId21"/>
    <p:sldId id="285" r:id="rId22"/>
    <p:sldId id="286" r:id="rId23"/>
    <p:sldId id="258" r:id="rId24"/>
    <p:sldId id="287" r:id="rId25"/>
    <p:sldId id="288" r:id="rId26"/>
    <p:sldId id="26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4021"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98" autoAdjust="0"/>
    <p:restoredTop sz="94660"/>
  </p:normalViewPr>
  <p:slideViewPr>
    <p:cSldViewPr snapToGrid="0">
      <p:cViewPr varScale="1">
        <p:scale>
          <a:sx n="73" d="100"/>
          <a:sy n="73" d="100"/>
        </p:scale>
        <p:origin x="-840" y="-102"/>
      </p:cViewPr>
      <p:guideLst>
        <p:guide orient="horz" pos="2160"/>
        <p:guide pos="4021"/>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59" d="100"/>
          <a:sy n="59" d="100"/>
        </p:scale>
        <p:origin x="2522" y="42"/>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Office_Excel_Worksheet4.xlsx"/></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Office_Excel_Worksheet5.xlsx"/></Relationships>
</file>

<file path=ppt/charts/chart1.xml><?xml version="1.0" encoding="utf-8"?>
<c:chartSpace xmlns:c="http://schemas.openxmlformats.org/drawingml/2006/chart" xmlns:a="http://schemas.openxmlformats.org/drawingml/2006/main" xmlns:r="http://schemas.openxmlformats.org/officeDocument/2006/relationships">
  <c:lang val="en-ZA"/>
  <c:chart>
    <c:autoTitleDeleted val="1"/>
    <c:plotArea>
      <c:layout/>
      <c:barChart>
        <c:barDir val="col"/>
        <c:grouping val="clustered"/>
        <c:ser>
          <c:idx val="0"/>
          <c:order val="0"/>
          <c:tx>
            <c:strRef>
              <c:f>Sheet1!$A$2</c:f>
              <c:strCache>
                <c:ptCount val="1"/>
                <c:pt idx="0">
                  <c:v>Non-tax revenue</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2019/20</c:v>
                </c:pt>
                <c:pt idx="1">
                  <c:v>2020/21</c:v>
                </c:pt>
                <c:pt idx="2">
                  <c:v>2021/22</c:v>
                </c:pt>
                <c:pt idx="3">
                  <c:v>2022/23</c:v>
                </c:pt>
                <c:pt idx="4">
                  <c:v>2023/24</c:v>
                </c:pt>
              </c:strCache>
            </c:strRef>
          </c:cat>
          <c:val>
            <c:numRef>
              <c:f>Sheet1!$B$2:$F$2</c:f>
              <c:numCache>
                <c:formatCode>_-* #,##0_-;\-* #,##0_-;_-* "-"??_-;_-@_-</c:formatCode>
                <c:ptCount val="5"/>
                <c:pt idx="0">
                  <c:v>175272</c:v>
                </c:pt>
                <c:pt idx="1">
                  <c:v>232234</c:v>
                </c:pt>
                <c:pt idx="2">
                  <c:v>226281</c:v>
                </c:pt>
                <c:pt idx="3">
                  <c:v>237356</c:v>
                </c:pt>
                <c:pt idx="4">
                  <c:v>257622</c:v>
                </c:pt>
              </c:numCache>
            </c:numRef>
          </c:val>
          <c:extLst xmlns:c16r2="http://schemas.microsoft.com/office/drawing/2015/06/chart">
            <c:ext xmlns:c16="http://schemas.microsoft.com/office/drawing/2014/chart" uri="{C3380CC4-5D6E-409C-BE32-E72D297353CC}">
              <c16:uniqueId val="{00000000-1252-3D41-BA4D-CAE74210E1F3}"/>
            </c:ext>
          </c:extLst>
        </c:ser>
        <c:ser>
          <c:idx val="1"/>
          <c:order val="1"/>
          <c:tx>
            <c:strRef>
              <c:f>Sheet1!$A$3</c:f>
              <c:strCache>
                <c:ptCount val="1"/>
                <c:pt idx="0">
                  <c:v>Transfers received</c:v>
                </c:pt>
              </c:strCache>
            </c:strRef>
          </c:tx>
          <c:spPr>
            <a:solidFill>
              <a:schemeClr val="accent2"/>
            </a:solidFill>
            <a:ln>
              <a:noFill/>
            </a:ln>
            <a:effectLst/>
          </c:spPr>
          <c:dLbls>
            <c:dLbl>
              <c:idx val="2"/>
              <c:spPr>
                <a:noFill/>
                <a:ln>
                  <a:noFill/>
                </a:ln>
                <a:effectLst/>
              </c:spPr>
              <c:txPr>
                <a:bodyPr rot="0" spcFirstLastPara="1" vertOverflow="ellipsis" vert="horz" wrap="square" lIns="38100" tIns="19050" rIns="38100" bIns="19050" anchor="ctr" anchorCtr="1">
                  <a:spAutoFit/>
                </a:bodyPr>
                <a:lstStyle/>
                <a:p>
                  <a:pPr>
                    <a:defRPr sz="1197" b="1" i="1" u="none" strike="noStrike" kern="1200" baseline="0">
                      <a:solidFill>
                        <a:schemeClr val="tx1">
                          <a:lumMod val="75000"/>
                          <a:lumOff val="25000"/>
                        </a:schemeClr>
                      </a:solidFill>
                      <a:latin typeface="+mn-lt"/>
                      <a:ea typeface="+mn-ea"/>
                      <a:cs typeface="+mn-cs"/>
                    </a:defRPr>
                  </a:pPr>
                  <a:endParaRPr lang="en-US"/>
                </a:p>
              </c:txPr>
            </c:dLbl>
            <c:dLbl>
              <c:idx val="3"/>
              <c:spPr>
                <a:noFill/>
                <a:ln>
                  <a:noFill/>
                </a:ln>
                <a:effectLst/>
              </c:spPr>
              <c:txPr>
                <a:bodyPr rot="0" spcFirstLastPara="1" vertOverflow="ellipsis" vert="horz" wrap="square" lIns="38100" tIns="19050" rIns="38100" bIns="19050" anchor="ctr" anchorCtr="1">
                  <a:spAutoFit/>
                </a:bodyPr>
                <a:lstStyle/>
                <a:p>
                  <a:pPr>
                    <a:defRPr sz="1197" b="1" i="1" u="none" strike="noStrike" kern="1200" baseline="0">
                      <a:solidFill>
                        <a:schemeClr val="tx1">
                          <a:lumMod val="75000"/>
                          <a:lumOff val="25000"/>
                        </a:schemeClr>
                      </a:solidFill>
                      <a:latin typeface="+mn-lt"/>
                      <a:ea typeface="+mn-ea"/>
                      <a:cs typeface="+mn-cs"/>
                    </a:defRPr>
                  </a:pPr>
                  <a:endParaRPr lang="en-US"/>
                </a:p>
              </c:txPr>
            </c:dLbl>
            <c:dLbl>
              <c:idx val="4"/>
              <c:spPr>
                <a:noFill/>
                <a:ln>
                  <a:noFill/>
                </a:ln>
                <a:effectLst/>
              </c:spPr>
              <c:txPr>
                <a:bodyPr rot="0" spcFirstLastPara="1" vertOverflow="ellipsis" vert="horz" wrap="square" lIns="38100" tIns="19050" rIns="38100" bIns="19050" anchor="ctr" anchorCtr="1">
                  <a:spAutoFit/>
                </a:bodyPr>
                <a:lstStyle/>
                <a:p>
                  <a:pPr>
                    <a:defRPr sz="1197" b="1" i="1" u="none" strike="noStrike" kern="1200" baseline="0">
                      <a:solidFill>
                        <a:schemeClr val="tx1">
                          <a:lumMod val="75000"/>
                          <a:lumOff val="25000"/>
                        </a:schemeClr>
                      </a:solidFill>
                      <a:latin typeface="+mn-lt"/>
                      <a:ea typeface="+mn-ea"/>
                      <a:cs typeface="+mn-cs"/>
                    </a:defRPr>
                  </a:pPr>
                  <a:endParaRPr lang="en-US"/>
                </a:p>
              </c:txPr>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2019/20</c:v>
                </c:pt>
                <c:pt idx="1">
                  <c:v>2020/21</c:v>
                </c:pt>
                <c:pt idx="2">
                  <c:v>2021/22</c:v>
                </c:pt>
                <c:pt idx="3">
                  <c:v>2022/23</c:v>
                </c:pt>
                <c:pt idx="4">
                  <c:v>2023/24</c:v>
                </c:pt>
              </c:strCache>
            </c:strRef>
          </c:cat>
          <c:val>
            <c:numRef>
              <c:f>Sheet1!$B$3:$F$3</c:f>
              <c:numCache>
                <c:formatCode>_-* #,##0_-;\-* #,##0_-;_-* "-"??_-;_-@_-</c:formatCode>
                <c:ptCount val="5"/>
                <c:pt idx="0">
                  <c:v>272917</c:v>
                </c:pt>
                <c:pt idx="1">
                  <c:v>289325</c:v>
                </c:pt>
                <c:pt idx="2">
                  <c:v>318051</c:v>
                </c:pt>
                <c:pt idx="3">
                  <c:v>320341</c:v>
                </c:pt>
                <c:pt idx="4">
                  <c:v>334086</c:v>
                </c:pt>
              </c:numCache>
            </c:numRef>
          </c:val>
          <c:extLst xmlns:c16r2="http://schemas.microsoft.com/office/drawing/2015/06/chart">
            <c:ext xmlns:c16="http://schemas.microsoft.com/office/drawing/2014/chart" uri="{C3380CC4-5D6E-409C-BE32-E72D297353CC}">
              <c16:uniqueId val="{00000004-1252-3D41-BA4D-CAE74210E1F3}"/>
            </c:ext>
          </c:extLst>
        </c:ser>
        <c:ser>
          <c:idx val="2"/>
          <c:order val="2"/>
          <c:tx>
            <c:strRef>
              <c:f>Sheet1!$A$4</c:f>
              <c:strCache>
                <c:ptCount val="1"/>
                <c:pt idx="0">
                  <c:v>Total revenue</c:v>
                </c:pt>
              </c:strCache>
            </c:strRef>
          </c:tx>
          <c:spPr>
            <a:solidFill>
              <a:schemeClr val="accent3"/>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2019/20</c:v>
                </c:pt>
                <c:pt idx="1">
                  <c:v>2020/21</c:v>
                </c:pt>
                <c:pt idx="2">
                  <c:v>2021/22</c:v>
                </c:pt>
                <c:pt idx="3">
                  <c:v>2022/23</c:v>
                </c:pt>
                <c:pt idx="4">
                  <c:v>2023/24</c:v>
                </c:pt>
              </c:strCache>
            </c:strRef>
          </c:cat>
          <c:val>
            <c:numRef>
              <c:f>Sheet1!$B$4:$F$4</c:f>
              <c:numCache>
                <c:formatCode>_-* #,##0_-;\-* #,##0_-;_-* "-"??_-;_-@_-</c:formatCode>
                <c:ptCount val="5"/>
                <c:pt idx="0">
                  <c:v>448189</c:v>
                </c:pt>
                <c:pt idx="1">
                  <c:v>521559</c:v>
                </c:pt>
                <c:pt idx="2">
                  <c:v>544332</c:v>
                </c:pt>
                <c:pt idx="3">
                  <c:v>557697</c:v>
                </c:pt>
                <c:pt idx="4">
                  <c:v>591708</c:v>
                </c:pt>
              </c:numCache>
            </c:numRef>
          </c:val>
          <c:extLst xmlns:c16r2="http://schemas.microsoft.com/office/drawing/2015/06/chart">
            <c:ext xmlns:c16="http://schemas.microsoft.com/office/drawing/2014/chart" uri="{C3380CC4-5D6E-409C-BE32-E72D297353CC}">
              <c16:uniqueId val="{00000005-1252-3D41-BA4D-CAE74210E1F3}"/>
            </c:ext>
          </c:extLst>
        </c:ser>
        <c:dLbls/>
        <c:gapWidth val="219"/>
        <c:overlap val="-27"/>
        <c:axId val="111078016"/>
        <c:axId val="112669056"/>
      </c:barChart>
      <c:catAx>
        <c:axId val="11107801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12669056"/>
        <c:crosses val="autoZero"/>
        <c:auto val="1"/>
        <c:lblAlgn val="ctr"/>
        <c:lblOffset val="100"/>
      </c:catAx>
      <c:valAx>
        <c:axId val="112669056"/>
        <c:scaling>
          <c:orientation val="minMax"/>
        </c:scaling>
        <c:axPos val="l"/>
        <c:majorGridlines>
          <c:spPr>
            <a:ln w="9525" cap="flat" cmpd="sng" algn="ctr">
              <a:solidFill>
                <a:schemeClr val="tx1">
                  <a:lumMod val="15000"/>
                  <a:lumOff val="85000"/>
                </a:schemeClr>
              </a:solidFill>
              <a:round/>
            </a:ln>
            <a:effectLst/>
          </c:spPr>
        </c:majorGridlines>
        <c:numFmt formatCode="_-* #,##0_-;\-* #,##0_-;_-* &quot;-&quot;??_-;_-@_-" sourceLinked="1"/>
        <c:maj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11078016"/>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ZA"/>
  <c:chart>
    <c:autoTitleDeleted val="1"/>
    <c:plotArea>
      <c:layout/>
      <c:pieChart>
        <c:varyColors val="1"/>
        <c:ser>
          <c:idx val="0"/>
          <c:order val="0"/>
          <c:tx>
            <c:strRef>
              <c:f>Sheet1!$B$1</c:f>
              <c:strCache>
                <c:ptCount val="1"/>
                <c:pt idx="0">
                  <c:v>2021/22</c:v>
                </c:pt>
              </c:strCache>
            </c:strRef>
          </c:tx>
          <c:dPt>
            <c:idx val="0"/>
            <c:spPr>
              <a:solidFill>
                <a:schemeClr val="accent1"/>
              </a:solidFill>
              <a:ln>
                <a:noFill/>
              </a:ln>
              <a:effectLst/>
            </c:spPr>
            <c:extLst xmlns:c16r2="http://schemas.microsoft.com/office/drawing/2015/06/chart">
              <c:ext xmlns:c16="http://schemas.microsoft.com/office/drawing/2014/chart" uri="{C3380CC4-5D6E-409C-BE32-E72D297353CC}">
                <c16:uniqueId val="{00000001-35FC-4360-86E8-3C50F04B251D}"/>
              </c:ext>
            </c:extLst>
          </c:dPt>
          <c:dPt>
            <c:idx val="1"/>
            <c:spPr>
              <a:solidFill>
                <a:schemeClr val="accent3"/>
              </a:solidFill>
              <a:ln>
                <a:noFill/>
              </a:ln>
              <a:effectLst/>
            </c:spPr>
            <c:extLst xmlns:c16r2="http://schemas.microsoft.com/office/drawing/2015/06/chart">
              <c:ext xmlns:c16="http://schemas.microsoft.com/office/drawing/2014/chart" uri="{C3380CC4-5D6E-409C-BE32-E72D297353CC}">
                <c16:uniqueId val="{00000003-35FC-4360-86E8-3C50F04B251D}"/>
              </c:ext>
            </c:extLst>
          </c:dPt>
          <c:dPt>
            <c:idx val="2"/>
            <c:explosion val="22"/>
            <c:spPr>
              <a:solidFill>
                <a:schemeClr val="accent5"/>
              </a:solidFill>
              <a:ln>
                <a:noFill/>
              </a:ln>
              <a:effectLst/>
            </c:spPr>
            <c:extLst xmlns:c16r2="http://schemas.microsoft.com/office/drawing/2015/06/chart">
              <c:ext xmlns:c16="http://schemas.microsoft.com/office/drawing/2014/chart" uri="{C3380CC4-5D6E-409C-BE32-E72D297353CC}">
                <c16:uniqueId val="{00000005-35FC-4360-86E8-3C50F04B251D}"/>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Val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Sheet1!$A$2:$A$4</c:f>
              <c:strCache>
                <c:ptCount val="3"/>
                <c:pt idx="0">
                  <c:v>Non-tax revenue</c:v>
                </c:pt>
                <c:pt idx="1">
                  <c:v>Transfers received</c:v>
                </c:pt>
                <c:pt idx="2">
                  <c:v>VAT</c:v>
                </c:pt>
              </c:strCache>
            </c:strRef>
          </c:cat>
          <c:val>
            <c:numRef>
              <c:f>Sheet1!$B$2:$B$4</c:f>
              <c:numCache>
                <c:formatCode>0%</c:formatCode>
                <c:ptCount val="3"/>
                <c:pt idx="0">
                  <c:v>0.44999962388081854</c:v>
                </c:pt>
                <c:pt idx="1">
                  <c:v>0.55000037611918173</c:v>
                </c:pt>
                <c:pt idx="2">
                  <c:v>8.2500056417877235E-2</c:v>
                </c:pt>
              </c:numCache>
            </c:numRef>
          </c:val>
          <c:extLst xmlns:c16r2="http://schemas.microsoft.com/office/drawing/2015/06/chart">
            <c:ext xmlns:c16="http://schemas.microsoft.com/office/drawing/2014/chart" uri="{C3380CC4-5D6E-409C-BE32-E72D297353CC}">
              <c16:uniqueId val="{00000006-35FC-4360-86E8-3C50F04B251D}"/>
            </c:ext>
          </c:extLst>
        </c:ser>
        <c:dLbls>
          <c:showPercent val="1"/>
        </c:dLbls>
        <c:firstSliceAng val="0"/>
      </c:pieChart>
      <c:spPr>
        <a:noFill/>
        <a:ln>
          <a:noFill/>
        </a:ln>
        <a:effectLst/>
      </c:spPr>
    </c:plotArea>
    <c:legend>
      <c:legendPos val="t"/>
      <c:layout/>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ZA"/>
  <c:chart>
    <c:plotArea>
      <c:layout/>
      <c:barChart>
        <c:barDir val="col"/>
        <c:grouping val="clustered"/>
        <c:ser>
          <c:idx val="1"/>
          <c:order val="0"/>
          <c:tx>
            <c:strRef>
              <c:f>Sheet1!$A$2</c:f>
              <c:strCache>
                <c:ptCount val="1"/>
                <c:pt idx="0">
                  <c:v> Administration </c:v>
                </c:pt>
              </c:strCache>
            </c:strRef>
          </c:tx>
          <c:spPr>
            <a:solidFill>
              <a:schemeClr val="accent3"/>
            </a:solidFill>
            <a:ln>
              <a:noFill/>
            </a:ln>
            <a:effectLst/>
          </c:spPr>
          <c:dLbls>
            <c:dLbl>
              <c:idx val="1"/>
              <c:spPr>
                <a:noFill/>
                <a:ln>
                  <a:noFill/>
                </a:ln>
                <a:effectLst/>
              </c:spPr>
              <c:txPr>
                <a:bodyPr rot="0" spcFirstLastPara="1" vertOverflow="ellipsis" vert="horz" wrap="square" lIns="38100" tIns="19050" rIns="38100" bIns="19050" anchor="ctr" anchorCtr="1">
                  <a:spAutoFit/>
                </a:bodyPr>
                <a:lstStyle/>
                <a:p>
                  <a:pPr>
                    <a:defRPr sz="1197" b="0" i="1" u="none" strike="noStrike" kern="1200" baseline="0">
                      <a:solidFill>
                        <a:schemeClr val="tx1">
                          <a:lumMod val="75000"/>
                          <a:lumOff val="25000"/>
                        </a:schemeClr>
                      </a:solidFill>
                      <a:latin typeface="+mn-lt"/>
                      <a:ea typeface="+mn-ea"/>
                      <a:cs typeface="+mn-cs"/>
                    </a:defRPr>
                  </a:pPr>
                  <a:endParaRPr lang="en-US"/>
                </a:p>
              </c:txPr>
            </c:dLbl>
            <c:dLbl>
              <c:idx val="2"/>
              <c:spPr>
                <a:noFill/>
                <a:ln>
                  <a:noFill/>
                </a:ln>
                <a:effectLst/>
              </c:spPr>
              <c:txPr>
                <a:bodyPr rot="0" spcFirstLastPara="1" vertOverflow="ellipsis" vert="horz" wrap="square" lIns="38100" tIns="19050" rIns="38100" bIns="19050" anchor="ctr" anchorCtr="1">
                  <a:spAutoFit/>
                </a:bodyPr>
                <a:lstStyle/>
                <a:p>
                  <a:pPr>
                    <a:defRPr sz="1197" b="0" i="1" u="none" strike="noStrike" kern="1200" baseline="0">
                      <a:solidFill>
                        <a:schemeClr val="tx1">
                          <a:lumMod val="75000"/>
                          <a:lumOff val="25000"/>
                        </a:schemeClr>
                      </a:solidFill>
                      <a:latin typeface="+mn-lt"/>
                      <a:ea typeface="+mn-ea"/>
                      <a:cs typeface="+mn-cs"/>
                    </a:defRPr>
                  </a:pPr>
                  <a:endParaRPr lang="en-US"/>
                </a:p>
              </c:txPr>
            </c:dLbl>
            <c:dLbl>
              <c:idx val="3"/>
              <c:spPr>
                <a:noFill/>
                <a:ln>
                  <a:noFill/>
                </a:ln>
                <a:effectLst/>
              </c:spPr>
              <c:txPr>
                <a:bodyPr rot="0" spcFirstLastPara="1" vertOverflow="ellipsis" vert="horz" wrap="square" lIns="38100" tIns="19050" rIns="38100" bIns="19050" anchor="ctr" anchorCtr="1">
                  <a:spAutoFit/>
                </a:bodyPr>
                <a:lstStyle/>
                <a:p>
                  <a:pPr>
                    <a:defRPr sz="1197" b="0" i="1" u="none" strike="noStrike" kern="1200" baseline="0">
                      <a:solidFill>
                        <a:schemeClr val="tx1">
                          <a:lumMod val="75000"/>
                          <a:lumOff val="25000"/>
                        </a:schemeClr>
                      </a:solidFill>
                      <a:latin typeface="+mn-lt"/>
                      <a:ea typeface="+mn-ea"/>
                      <a:cs typeface="+mn-cs"/>
                    </a:defRPr>
                  </a:pPr>
                  <a:endParaRPr lang="en-US"/>
                </a:p>
              </c:txPr>
            </c:dLbl>
            <c:dLbl>
              <c:idx val="4"/>
              <c:spPr>
                <a:noFill/>
                <a:ln>
                  <a:noFill/>
                </a:ln>
                <a:effectLst/>
              </c:spPr>
              <c:txPr>
                <a:bodyPr rot="0" spcFirstLastPara="1" vertOverflow="ellipsis" vert="horz" wrap="square" lIns="38100" tIns="19050" rIns="38100" bIns="19050" anchor="ctr" anchorCtr="1">
                  <a:spAutoFit/>
                </a:bodyPr>
                <a:lstStyle/>
                <a:p>
                  <a:pPr>
                    <a:defRPr sz="1197" b="0" i="1" u="none" strike="noStrike" kern="1200" baseline="0">
                      <a:solidFill>
                        <a:schemeClr val="tx1">
                          <a:lumMod val="75000"/>
                          <a:lumOff val="25000"/>
                        </a:schemeClr>
                      </a:solidFill>
                      <a:latin typeface="+mn-lt"/>
                      <a:ea typeface="+mn-ea"/>
                      <a:cs typeface="+mn-cs"/>
                    </a:defRPr>
                  </a:pPr>
                  <a:endParaRPr lang="en-US"/>
                </a:p>
              </c:txPr>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2019/20</c:v>
                </c:pt>
                <c:pt idx="1">
                  <c:v>2020/21</c:v>
                </c:pt>
                <c:pt idx="2">
                  <c:v>2021/22</c:v>
                </c:pt>
                <c:pt idx="3">
                  <c:v>2022/23</c:v>
                </c:pt>
                <c:pt idx="4">
                  <c:v>2023/24</c:v>
                </c:pt>
              </c:strCache>
            </c:strRef>
          </c:cat>
          <c:val>
            <c:numRef>
              <c:f>Sheet1!$B$2:$F$2</c:f>
              <c:numCache>
                <c:formatCode>_-* #,##0_-;\-* #,##0_-;_-* "-"??_-;_-@_-</c:formatCode>
                <c:ptCount val="5"/>
                <c:pt idx="0">
                  <c:v>159243</c:v>
                </c:pt>
                <c:pt idx="1">
                  <c:v>222835</c:v>
                </c:pt>
                <c:pt idx="2">
                  <c:v>237776</c:v>
                </c:pt>
                <c:pt idx="3">
                  <c:v>242737</c:v>
                </c:pt>
                <c:pt idx="4">
                  <c:v>256671</c:v>
                </c:pt>
              </c:numCache>
            </c:numRef>
          </c:val>
          <c:extLst xmlns:c16r2="http://schemas.microsoft.com/office/drawing/2015/06/chart">
            <c:ext xmlns:c16="http://schemas.microsoft.com/office/drawing/2014/chart" uri="{C3380CC4-5D6E-409C-BE32-E72D297353CC}">
              <c16:uniqueId val="{00000004-3A03-4E95-9BB6-790DA782CE4D}"/>
            </c:ext>
          </c:extLst>
        </c:ser>
        <c:ser>
          <c:idx val="2"/>
          <c:order val="1"/>
          <c:tx>
            <c:strRef>
              <c:f>Sheet1!$A$3</c:f>
              <c:strCache>
                <c:ptCount val="1"/>
                <c:pt idx="0">
                  <c:v> Research, development and innovation </c:v>
                </c:pt>
              </c:strCache>
            </c:strRef>
          </c:tx>
          <c:spPr>
            <a:solidFill>
              <a:schemeClr val="accent5"/>
            </a:solidFill>
            <a:ln>
              <a:noFill/>
            </a:ln>
            <a:effectLst/>
          </c:spPr>
          <c:dLbls>
            <c:dLbl>
              <c:idx val="1"/>
              <c:spPr>
                <a:noFill/>
                <a:ln>
                  <a:noFill/>
                </a:ln>
                <a:effectLst/>
              </c:spPr>
              <c:txPr>
                <a:bodyPr rot="0" spcFirstLastPara="1" vertOverflow="ellipsis" vert="horz" wrap="square" lIns="38100" tIns="19050" rIns="38100" bIns="19050" anchor="ctr" anchorCtr="1">
                  <a:spAutoFit/>
                </a:bodyPr>
                <a:lstStyle/>
                <a:p>
                  <a:pPr>
                    <a:defRPr sz="1197" b="0" i="1" u="none" strike="noStrike" kern="1200" baseline="0">
                      <a:solidFill>
                        <a:schemeClr val="tx1">
                          <a:lumMod val="75000"/>
                          <a:lumOff val="25000"/>
                        </a:schemeClr>
                      </a:solidFill>
                      <a:latin typeface="+mn-lt"/>
                      <a:ea typeface="+mn-ea"/>
                      <a:cs typeface="+mn-cs"/>
                    </a:defRPr>
                  </a:pPr>
                  <a:endParaRPr lang="en-US"/>
                </a:p>
              </c:txPr>
            </c:dLbl>
            <c:dLbl>
              <c:idx val="2"/>
              <c:spPr>
                <a:noFill/>
                <a:ln>
                  <a:noFill/>
                </a:ln>
                <a:effectLst/>
              </c:spPr>
              <c:txPr>
                <a:bodyPr rot="0" spcFirstLastPara="1" vertOverflow="ellipsis" vert="horz" wrap="square" lIns="38100" tIns="19050" rIns="38100" bIns="19050" anchor="ctr" anchorCtr="1">
                  <a:spAutoFit/>
                </a:bodyPr>
                <a:lstStyle/>
                <a:p>
                  <a:pPr>
                    <a:defRPr sz="1197" b="0" i="1" u="none" strike="noStrike" kern="1200" baseline="0">
                      <a:solidFill>
                        <a:schemeClr val="tx1">
                          <a:lumMod val="75000"/>
                          <a:lumOff val="25000"/>
                        </a:schemeClr>
                      </a:solidFill>
                      <a:latin typeface="+mn-lt"/>
                      <a:ea typeface="+mn-ea"/>
                      <a:cs typeface="+mn-cs"/>
                    </a:defRPr>
                  </a:pPr>
                  <a:endParaRPr lang="en-US"/>
                </a:p>
              </c:txPr>
            </c:dLbl>
            <c:dLbl>
              <c:idx val="3"/>
              <c:spPr>
                <a:noFill/>
                <a:ln>
                  <a:noFill/>
                </a:ln>
                <a:effectLst/>
              </c:spPr>
              <c:txPr>
                <a:bodyPr rot="0" spcFirstLastPara="1" vertOverflow="ellipsis" vert="horz" wrap="square" lIns="38100" tIns="19050" rIns="38100" bIns="19050" anchor="ctr" anchorCtr="1">
                  <a:spAutoFit/>
                </a:bodyPr>
                <a:lstStyle/>
                <a:p>
                  <a:pPr>
                    <a:defRPr sz="1197" b="0" i="1" u="none" strike="noStrike" kern="1200" baseline="0">
                      <a:solidFill>
                        <a:schemeClr val="tx1">
                          <a:lumMod val="75000"/>
                          <a:lumOff val="25000"/>
                        </a:schemeClr>
                      </a:solidFill>
                      <a:latin typeface="+mn-lt"/>
                      <a:ea typeface="+mn-ea"/>
                      <a:cs typeface="+mn-cs"/>
                    </a:defRPr>
                  </a:pPr>
                  <a:endParaRPr lang="en-US"/>
                </a:p>
              </c:txPr>
            </c:dLbl>
            <c:dLbl>
              <c:idx val="4"/>
              <c:spPr>
                <a:noFill/>
                <a:ln>
                  <a:noFill/>
                </a:ln>
                <a:effectLst/>
              </c:spPr>
              <c:txPr>
                <a:bodyPr rot="0" spcFirstLastPara="1" vertOverflow="ellipsis" vert="horz" wrap="square" lIns="38100" tIns="19050" rIns="38100" bIns="19050" anchor="ctr" anchorCtr="1">
                  <a:spAutoFit/>
                </a:bodyPr>
                <a:lstStyle/>
                <a:p>
                  <a:pPr>
                    <a:defRPr sz="1197" b="0" i="1" u="none" strike="noStrike" kern="1200" baseline="0">
                      <a:solidFill>
                        <a:schemeClr val="tx1">
                          <a:lumMod val="75000"/>
                          <a:lumOff val="25000"/>
                        </a:schemeClr>
                      </a:solidFill>
                      <a:latin typeface="+mn-lt"/>
                      <a:ea typeface="+mn-ea"/>
                      <a:cs typeface="+mn-cs"/>
                    </a:defRPr>
                  </a:pPr>
                  <a:endParaRPr lang="en-US"/>
                </a:p>
              </c:txPr>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2019/20</c:v>
                </c:pt>
                <c:pt idx="1">
                  <c:v>2020/21</c:v>
                </c:pt>
                <c:pt idx="2">
                  <c:v>2021/22</c:v>
                </c:pt>
                <c:pt idx="3">
                  <c:v>2022/23</c:v>
                </c:pt>
                <c:pt idx="4">
                  <c:v>2023/24</c:v>
                </c:pt>
              </c:strCache>
            </c:strRef>
          </c:cat>
          <c:val>
            <c:numRef>
              <c:f>Sheet1!$B$3:$F$3</c:f>
              <c:numCache>
                <c:formatCode>_-* #,##0_-;\-* #,##0_-;_-* "-"??_-;_-@_-</c:formatCode>
                <c:ptCount val="5"/>
                <c:pt idx="0">
                  <c:v>274967</c:v>
                </c:pt>
                <c:pt idx="1">
                  <c:v>298724</c:v>
                </c:pt>
                <c:pt idx="2">
                  <c:v>306556</c:v>
                </c:pt>
                <c:pt idx="3">
                  <c:v>314960</c:v>
                </c:pt>
                <c:pt idx="4">
                  <c:v>335036</c:v>
                </c:pt>
              </c:numCache>
            </c:numRef>
          </c:val>
          <c:extLst xmlns:c16r2="http://schemas.microsoft.com/office/drawing/2015/06/chart">
            <c:ext xmlns:c16="http://schemas.microsoft.com/office/drawing/2014/chart" uri="{C3380CC4-5D6E-409C-BE32-E72D297353CC}">
              <c16:uniqueId val="{00000009-3A03-4E95-9BB6-790DA782CE4D}"/>
            </c:ext>
          </c:extLst>
        </c:ser>
        <c:dLbls/>
        <c:gapWidth val="219"/>
        <c:overlap val="-27"/>
        <c:axId val="113070464"/>
        <c:axId val="113072000"/>
      </c:barChart>
      <c:catAx>
        <c:axId val="113070464"/>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13072000"/>
        <c:crosses val="autoZero"/>
        <c:auto val="1"/>
        <c:lblAlgn val="ctr"/>
        <c:lblOffset val="100"/>
      </c:catAx>
      <c:valAx>
        <c:axId val="113072000"/>
        <c:scaling>
          <c:orientation val="minMax"/>
        </c:scaling>
        <c:axPos val="l"/>
        <c:majorGridlines>
          <c:spPr>
            <a:ln w="9525" cap="flat" cmpd="sng" algn="ctr">
              <a:solidFill>
                <a:schemeClr val="tx1">
                  <a:lumMod val="15000"/>
                  <a:lumOff val="85000"/>
                </a:schemeClr>
              </a:solidFill>
              <a:round/>
            </a:ln>
            <a:effectLst/>
          </c:spPr>
        </c:majorGridlines>
        <c:numFmt formatCode="_-* #,##0_-;\-* #,##0_-;_-* &quot;-&quot;??_-;_-@_-" sourceLinked="1"/>
        <c:maj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13070464"/>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ZA"/>
  <c:chart>
    <c:autoTitleDeleted val="1"/>
    <c:plotArea>
      <c:layout/>
      <c:pieChart>
        <c:varyColors val="1"/>
        <c:ser>
          <c:idx val="1"/>
          <c:order val="0"/>
          <c:tx>
            <c:strRef>
              <c:f>Sheet1!$B$1</c:f>
              <c:strCache>
                <c:ptCount val="1"/>
                <c:pt idx="0">
                  <c:v>2021/22</c:v>
                </c:pt>
              </c:strCache>
            </c:strRef>
          </c:tx>
          <c:dPt>
            <c:idx val="0"/>
            <c:spPr>
              <a:solidFill>
                <a:schemeClr val="accent1"/>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1-1530-4916-81D2-8D278644AF4D}"/>
              </c:ext>
            </c:extLst>
          </c:dPt>
          <c:dPt>
            <c:idx val="1"/>
            <c:spPr>
              <a:solidFill>
                <a:schemeClr val="accent3"/>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3-1530-4916-81D2-8D278644AF4D}"/>
              </c:ext>
            </c:extLst>
          </c:dPt>
          <c:dLbls>
            <c:dLbl>
              <c:idx val="0"/>
              <c:layout>
                <c:manualLayout>
                  <c:x val="-0.19788701375735926"/>
                  <c:y val="7.1888678539991091E-2"/>
                </c:manualLayout>
              </c:layou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1530-4916-81D2-8D278644AF4D}"/>
                </c:ext>
              </c:extLst>
            </c:dLbl>
            <c:dLbl>
              <c:idx val="1"/>
              <c:layout>
                <c:manualLayout>
                  <c:x val="0.21272411455079324"/>
                  <c:y val="-8.9625789016963137E-2"/>
                </c:manualLayout>
              </c:layou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1530-4916-81D2-8D278644AF4D}"/>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CatName val="1"/>
            <c:showPercent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 Administration </c:v>
                </c:pt>
                <c:pt idx="1">
                  <c:v> Research, development and innovation </c:v>
                </c:pt>
              </c:strCache>
            </c:strRef>
          </c:cat>
          <c:val>
            <c:numRef>
              <c:f>Sheet1!$B$2:$B$3</c:f>
              <c:numCache>
                <c:formatCode>0%</c:formatCode>
                <c:ptCount val="2"/>
                <c:pt idx="0">
                  <c:v>0.42724792401243195</c:v>
                </c:pt>
                <c:pt idx="1">
                  <c:v>0.57275207598756794</c:v>
                </c:pt>
              </c:numCache>
            </c:numRef>
          </c:val>
          <c:extLst xmlns:c16r2="http://schemas.microsoft.com/office/drawing/2015/06/chart">
            <c:ext xmlns:c16="http://schemas.microsoft.com/office/drawing/2014/chart" uri="{C3380CC4-5D6E-409C-BE32-E72D297353CC}">
              <c16:uniqueId val="{00000004-1530-4916-81D2-8D278644AF4D}"/>
            </c:ext>
          </c:extLst>
        </c:ser>
        <c:dLbls>
          <c:showCatName val="1"/>
          <c:showPercent val="1"/>
        </c:dLbls>
        <c:firstSliceAng val="0"/>
      </c:pie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ZA"/>
  <c:chart>
    <c:autoTitleDeleted val="1"/>
    <c:plotArea>
      <c:layout>
        <c:manualLayout>
          <c:layoutTarget val="inner"/>
          <c:xMode val="edge"/>
          <c:yMode val="edge"/>
          <c:x val="0.21685779010577225"/>
          <c:y val="2.7788402406820133E-2"/>
          <c:w val="0.56261147180231552"/>
          <c:h val="0.93829762091377178"/>
        </c:manualLayout>
      </c:layout>
      <c:pieChart>
        <c:varyColors val="1"/>
        <c:ser>
          <c:idx val="1"/>
          <c:order val="0"/>
          <c:tx>
            <c:strRef>
              <c:f>Sheet1!$B$1</c:f>
              <c:strCache>
                <c:ptCount val="1"/>
                <c:pt idx="0">
                  <c:v>2021/22</c:v>
                </c:pt>
              </c:strCache>
            </c:strRef>
          </c:tx>
          <c:dPt>
            <c:idx val="0"/>
            <c:spPr>
              <a:solidFill>
                <a:schemeClr val="accent1"/>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1-8862-4EAB-B449-E59B113A0D7D}"/>
              </c:ext>
            </c:extLst>
          </c:dPt>
          <c:dPt>
            <c:idx val="1"/>
            <c:spPr>
              <a:solidFill>
                <a:schemeClr val="accent2"/>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3-8862-4EAB-B449-E59B113A0D7D}"/>
              </c:ext>
            </c:extLst>
          </c:dPt>
          <c:dPt>
            <c:idx val="2"/>
            <c:spPr>
              <a:solidFill>
                <a:schemeClr val="accent3"/>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5-8862-4EAB-B449-E59B113A0D7D}"/>
              </c:ext>
            </c:extLst>
          </c:dPt>
          <c:dPt>
            <c:idx val="3"/>
            <c:spPr>
              <a:solidFill>
                <a:schemeClr val="accent4"/>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7-8862-4EAB-B449-E59B113A0D7D}"/>
              </c:ext>
            </c:extLst>
          </c:dPt>
          <c:dLbls>
            <c:dLbl>
              <c:idx val="0"/>
              <c:layout>
                <c:manualLayout>
                  <c:x val="-0.24023374216811327"/>
                  <c:y val="1.880921087008075E-2"/>
                </c:manualLayout>
              </c:layout>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8862-4EAB-B449-E59B113A0D7D}"/>
                </c:ext>
              </c:extLst>
            </c:dLbl>
            <c:dLbl>
              <c:idx val="1"/>
              <c:layout>
                <c:manualLayout>
                  <c:x val="0.18739076956358147"/>
                  <c:y val="-9.4807490564445165E-2"/>
                </c:manualLayout>
              </c:layou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8862-4EAB-B449-E59B113A0D7D}"/>
                </c:ext>
              </c:extLst>
            </c:dLbl>
            <c:dLbl>
              <c:idx val="2"/>
              <c:layout>
                <c:manualLayout>
                  <c:x val="1.7178262047775509E-2"/>
                  <c:y val="3.1138335885655958E-2"/>
                </c:manualLayout>
              </c:layout>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8862-4EAB-B449-E59B113A0D7D}"/>
                </c:ext>
              </c:extLst>
            </c:dLbl>
            <c:dLbl>
              <c:idx val="3"/>
              <c:layout>
                <c:manualLayout>
                  <c:x val="4.3492138686274225E-2"/>
                  <c:y val="5.0535987748851471E-2"/>
                </c:manualLayout>
              </c:layout>
              <c:spPr>
                <a:noFill/>
                <a:ln>
                  <a:noFill/>
                </a:ln>
                <a:effectLst/>
              </c:spPr>
              <c:txPr>
                <a:bodyPr rot="0" spcFirstLastPara="1" vertOverflow="ellipsis" vert="horz" wrap="square" anchor="ctr" anchorCtr="1"/>
                <a:lstStyle/>
                <a:p>
                  <a:pPr>
                    <a:defRPr sz="2000" b="1" i="1" u="none" strike="noStrike" kern="1200" baseline="0">
                      <a:solidFill>
                        <a:schemeClr val="tx1"/>
                      </a:solidFill>
                      <a:latin typeface="+mn-lt"/>
                      <a:ea typeface="+mn-ea"/>
                      <a:cs typeface="+mn-cs"/>
                    </a:defRPr>
                  </a:pPr>
                  <a:endParaRPr lang="en-US"/>
                </a:p>
              </c:txPr>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8862-4EAB-B449-E59B113A0D7D}"/>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showCatName val="1"/>
            <c:showPercent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Sheet1!$A$2:$A$5</c:f>
              <c:strCache>
                <c:ptCount val="4"/>
                <c:pt idx="0">
                  <c:v>Compensation of employees</c:v>
                </c:pt>
                <c:pt idx="1">
                  <c:v>Goods and services</c:v>
                </c:pt>
                <c:pt idx="2">
                  <c:v>Depreciation and interest</c:v>
                </c:pt>
                <c:pt idx="3">
                  <c:v>VAT</c:v>
                </c:pt>
              </c:strCache>
            </c:strRef>
          </c:cat>
          <c:val>
            <c:numRef>
              <c:f>Sheet1!$B$2:$B$5</c:f>
              <c:numCache>
                <c:formatCode>0%</c:formatCode>
                <c:ptCount val="4"/>
                <c:pt idx="0">
                  <c:v>0.50808330210239339</c:v>
                </c:pt>
                <c:pt idx="1">
                  <c:v>0.38919997354555685</c:v>
                </c:pt>
                <c:pt idx="2">
                  <c:v>2.6504045325279432E-2</c:v>
                </c:pt>
                <c:pt idx="3">
                  <c:v>7.6212679026770438E-2</c:v>
                </c:pt>
              </c:numCache>
            </c:numRef>
          </c:val>
          <c:extLst xmlns:c16r2="http://schemas.microsoft.com/office/drawing/2015/06/chart">
            <c:ext xmlns:c16="http://schemas.microsoft.com/office/drawing/2014/chart" uri="{C3380CC4-5D6E-409C-BE32-E72D297353CC}">
              <c16:uniqueId val="{00000008-8862-4EAB-B449-E59B113A0D7D}"/>
            </c:ext>
          </c:extLst>
        </c:ser>
        <c:dLbls>
          <c:showCatName val="1"/>
          <c:showPercent val="1"/>
        </c:dLbls>
        <c:firstSliceAng val="0"/>
      </c:pie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9B9957-F3CE-43EF-B9D5-DD59FBCB0B42}" type="datetimeFigureOut">
              <a:rPr lang="en-ZA" smtClean="0"/>
              <a:pPr/>
              <a:t>2021/05/10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9EEF03-CDBD-4C2E-BAED-BD523D85ECA4}" type="slidenum">
              <a:rPr lang="en-ZA" smtClean="0"/>
              <a:pPr/>
              <a:t>‹#›</a:t>
            </a:fld>
            <a:endParaRPr lang="en-ZA"/>
          </a:p>
        </p:txBody>
      </p:sp>
    </p:spTree>
    <p:extLst>
      <p:ext uri="{BB962C8B-B14F-4D97-AF65-F5344CB8AC3E}">
        <p14:creationId xmlns:p14="http://schemas.microsoft.com/office/powerpoint/2010/main" xmlns="" val="3943448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D9EEF03-CDBD-4C2E-BAED-BD523D85ECA4}" type="slidenum">
              <a:rPr lang="en-ZA" smtClean="0"/>
              <a:pPr/>
              <a:t>3</a:t>
            </a:fld>
            <a:endParaRPr lang="en-ZA"/>
          </a:p>
        </p:txBody>
      </p:sp>
      <p:sp>
        <p:nvSpPr>
          <p:cNvPr id="5" name="Notes Placeholder 2">
            <a:extLst>
              <a:ext uri="{FF2B5EF4-FFF2-40B4-BE49-F238E27FC236}">
                <a16:creationId xmlns:a16="http://schemas.microsoft.com/office/drawing/2014/main" xmlns="" id="{D918ED3F-40DC-4C2B-ACEA-9F0904E7118B}"/>
              </a:ext>
            </a:extLst>
          </p:cNvPr>
          <p:cNvSpPr>
            <a:spLocks noGrp="1"/>
          </p:cNvSpPr>
          <p:nvPr>
            <p:ph type="body" idx="1"/>
          </p:nvPr>
        </p:nvSpPr>
        <p:spPr>
          <a:xfrm>
            <a:off x="81161" y="4400550"/>
            <a:ext cx="6644278" cy="4478328"/>
          </a:xfrm>
        </p:spPr>
        <p:txBody>
          <a:bodyPr/>
          <a:lstStyle/>
          <a:p>
            <a:r>
              <a:rPr lang="en-ZA" sz="900" dirty="0"/>
              <a:t>COVID-19</a:t>
            </a:r>
          </a:p>
          <a:p>
            <a:r>
              <a:rPr lang="en-ZA" sz="900" dirty="0"/>
              <a:t>Opportunities</a:t>
            </a:r>
          </a:p>
          <a:p>
            <a:endParaRPr lang="en-ZA" sz="900" dirty="0"/>
          </a:p>
          <a:p>
            <a:r>
              <a:rPr lang="en-ZA" sz="900" dirty="0"/>
              <a:t>There are positive indications that the new administration in the USA will put aid at the centre of its foreign policy. Focus areas are likely to include, amongst other, strengthening of health systems and addressing other impacts of COVID-19 and supporting democracy.</a:t>
            </a:r>
          </a:p>
          <a:p>
            <a:endParaRPr lang="en-ZA" sz="900" dirty="0"/>
          </a:p>
          <a:p>
            <a:r>
              <a:rPr lang="en-ZA" sz="900" dirty="0"/>
              <a:t>As a public social science institute, the HSRC has a definitive and distinct role to play in generating an understanding of a pandemic for which the best guidance available is based on social factors – social distancing and associated behavioural changes.  The complexities around those factors in a society which is grossly unequipped for it, are questions for which social scientists are best prepared to respond.  Paying attention now only to the biomedical and the pharmaceutical aspects of the crisis will not sufficiently address its complexity. A fuller response demands insights into and understanding of human behaviour and the multi-dimensional socio-economic fabric underpinning and influenced by such behaviour.  Out of this could come an integrated and multidisciplinary response to the crisis. In this the HSRC will play a convening role in the social science community.</a:t>
            </a:r>
          </a:p>
          <a:p>
            <a:endParaRPr lang="en-ZA" sz="900" dirty="0"/>
          </a:p>
          <a:p>
            <a:r>
              <a:rPr lang="en-ZA" sz="900" dirty="0"/>
              <a:t>A further important point in addressing Covid-19 is acknowledging how significantly it is exacerbating the challenges of poverty and inequality in South Africa and globally. Mindful of its strategic commitment to assisting government in its objective of alleviating poverty and reducing inequality, the HSRC seeks also to assist the country and the world in finding ways of using the opportunity presented by the crisis to reset their political and social agendas.</a:t>
            </a:r>
          </a:p>
          <a:p>
            <a:endParaRPr lang="en-ZA" sz="900" dirty="0"/>
          </a:p>
          <a:p>
            <a:r>
              <a:rPr lang="en-ZA" sz="900" dirty="0"/>
              <a:t>Threats</a:t>
            </a:r>
          </a:p>
          <a:p>
            <a:endParaRPr lang="en-ZA" sz="900" dirty="0"/>
          </a:p>
          <a:p>
            <a:r>
              <a:rPr lang="en-ZA" sz="900" dirty="0"/>
              <a:t>Declining budgets as money is repurposed towards the COVD-19 response</a:t>
            </a:r>
          </a:p>
          <a:p>
            <a:endParaRPr lang="en-ZA" sz="900" dirty="0"/>
          </a:p>
          <a:p>
            <a:r>
              <a:rPr lang="en-ZA" sz="900" dirty="0"/>
              <a:t>As was highlighted in all previous institutional reviews, as well as in a climate survey conducted among all HSRC staff in 2016, the organisation needs to employ more senior researchers on permanent conditions of service to ease the burden of fund raising, and to provide reliable mentoring to its research trainees.  Filling of vacancies for senior research staff has been constrained by salary caps implemented by the National Treasury and further reductions in the allocation for the Compensation of Employees (</a:t>
            </a:r>
            <a:r>
              <a:rPr lang="en-ZA" sz="900" dirty="0" err="1"/>
              <a:t>CoE</a:t>
            </a:r>
            <a:r>
              <a:rPr lang="en-ZA" sz="900" dirty="0"/>
              <a:t>). While the appointment of additional, new research staff is not possible to the extent required, opportunities for providing tenure to existing staff are being considered within the framework of enabling organisational policies.</a:t>
            </a:r>
          </a:p>
        </p:txBody>
      </p:sp>
    </p:spTree>
    <p:extLst>
      <p:ext uri="{BB962C8B-B14F-4D97-AF65-F5344CB8AC3E}">
        <p14:creationId xmlns:p14="http://schemas.microsoft.com/office/powerpoint/2010/main" xmlns="" val="2767934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D9EEF03-CDBD-4C2E-BAED-BD523D85ECA4}" type="slidenum">
              <a:rPr lang="en-ZA" smtClean="0"/>
              <a:pPr/>
              <a:t>12</a:t>
            </a:fld>
            <a:endParaRPr lang="en-ZA"/>
          </a:p>
        </p:txBody>
      </p:sp>
    </p:spTree>
    <p:extLst>
      <p:ext uri="{BB962C8B-B14F-4D97-AF65-F5344CB8AC3E}">
        <p14:creationId xmlns:p14="http://schemas.microsoft.com/office/powerpoint/2010/main" xmlns="" val="3174526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D9EEF03-CDBD-4C2E-BAED-BD523D85ECA4}" type="slidenum">
              <a:rPr lang="en-ZA" smtClean="0"/>
              <a:pPr/>
              <a:t>13</a:t>
            </a:fld>
            <a:endParaRPr lang="en-ZA"/>
          </a:p>
        </p:txBody>
      </p:sp>
    </p:spTree>
    <p:extLst>
      <p:ext uri="{BB962C8B-B14F-4D97-AF65-F5344CB8AC3E}">
        <p14:creationId xmlns:p14="http://schemas.microsoft.com/office/powerpoint/2010/main" xmlns="" val="3956907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D9EEF03-CDBD-4C2E-BAED-BD523D85ECA4}" type="slidenum">
              <a:rPr lang="en-ZA" smtClean="0"/>
              <a:pPr/>
              <a:t>14</a:t>
            </a:fld>
            <a:endParaRPr lang="en-ZA"/>
          </a:p>
        </p:txBody>
      </p:sp>
    </p:spTree>
    <p:extLst>
      <p:ext uri="{BB962C8B-B14F-4D97-AF65-F5344CB8AC3E}">
        <p14:creationId xmlns:p14="http://schemas.microsoft.com/office/powerpoint/2010/main" xmlns="" val="3597551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D9EEF03-CDBD-4C2E-BAED-BD523D85ECA4}" type="slidenum">
              <a:rPr lang="en-ZA" smtClean="0"/>
              <a:pPr/>
              <a:t>15</a:t>
            </a:fld>
            <a:endParaRPr lang="en-ZA"/>
          </a:p>
        </p:txBody>
      </p:sp>
    </p:spTree>
    <p:extLst>
      <p:ext uri="{BB962C8B-B14F-4D97-AF65-F5344CB8AC3E}">
        <p14:creationId xmlns:p14="http://schemas.microsoft.com/office/powerpoint/2010/main" xmlns="" val="3859085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D9EEF03-CDBD-4C2E-BAED-BD523D85ECA4}" type="slidenum">
              <a:rPr lang="en-ZA" smtClean="0"/>
              <a:pPr/>
              <a:t>16</a:t>
            </a:fld>
            <a:endParaRPr lang="en-ZA"/>
          </a:p>
        </p:txBody>
      </p:sp>
    </p:spTree>
    <p:extLst>
      <p:ext uri="{BB962C8B-B14F-4D97-AF65-F5344CB8AC3E}">
        <p14:creationId xmlns:p14="http://schemas.microsoft.com/office/powerpoint/2010/main" xmlns="" val="808763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D9EEF03-CDBD-4C2E-BAED-BD523D85ECA4}" type="slidenum">
              <a:rPr lang="en-ZA" smtClean="0"/>
              <a:pPr/>
              <a:t>17</a:t>
            </a:fld>
            <a:endParaRPr lang="en-ZA"/>
          </a:p>
        </p:txBody>
      </p:sp>
    </p:spTree>
    <p:extLst>
      <p:ext uri="{BB962C8B-B14F-4D97-AF65-F5344CB8AC3E}">
        <p14:creationId xmlns:p14="http://schemas.microsoft.com/office/powerpoint/2010/main" xmlns="" val="308111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D9EEF03-CDBD-4C2E-BAED-BD523D85ECA4}" type="slidenum">
              <a:rPr lang="en-ZA" smtClean="0"/>
              <a:pPr/>
              <a:t>18</a:t>
            </a:fld>
            <a:endParaRPr lang="en-ZA"/>
          </a:p>
        </p:txBody>
      </p:sp>
    </p:spTree>
    <p:extLst>
      <p:ext uri="{BB962C8B-B14F-4D97-AF65-F5344CB8AC3E}">
        <p14:creationId xmlns:p14="http://schemas.microsoft.com/office/powerpoint/2010/main" xmlns="" val="3506411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D9EEF03-CDBD-4C2E-BAED-BD523D85ECA4}" type="slidenum">
              <a:rPr lang="en-ZA" smtClean="0"/>
              <a:pPr/>
              <a:t>19</a:t>
            </a:fld>
            <a:endParaRPr lang="en-ZA"/>
          </a:p>
        </p:txBody>
      </p:sp>
    </p:spTree>
    <p:extLst>
      <p:ext uri="{BB962C8B-B14F-4D97-AF65-F5344CB8AC3E}">
        <p14:creationId xmlns:p14="http://schemas.microsoft.com/office/powerpoint/2010/main" xmlns="" val="165406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D9EEF03-CDBD-4C2E-BAED-BD523D85ECA4}" type="slidenum">
              <a:rPr lang="en-ZA" smtClean="0"/>
              <a:pPr/>
              <a:t>20</a:t>
            </a:fld>
            <a:endParaRPr lang="en-ZA"/>
          </a:p>
        </p:txBody>
      </p:sp>
    </p:spTree>
    <p:extLst>
      <p:ext uri="{BB962C8B-B14F-4D97-AF65-F5344CB8AC3E}">
        <p14:creationId xmlns:p14="http://schemas.microsoft.com/office/powerpoint/2010/main" xmlns="" val="580844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D9EEF03-CDBD-4C2E-BAED-BD523D85ECA4}" type="slidenum">
              <a:rPr lang="en-ZA" smtClean="0"/>
              <a:pPr/>
              <a:t>21</a:t>
            </a:fld>
            <a:endParaRPr lang="en-ZA"/>
          </a:p>
        </p:txBody>
      </p:sp>
    </p:spTree>
    <p:extLst>
      <p:ext uri="{BB962C8B-B14F-4D97-AF65-F5344CB8AC3E}">
        <p14:creationId xmlns:p14="http://schemas.microsoft.com/office/powerpoint/2010/main" xmlns="" val="2943112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D9EEF03-CDBD-4C2E-BAED-BD523D85ECA4}" type="slidenum">
              <a:rPr lang="en-ZA" smtClean="0"/>
              <a:pPr/>
              <a:t>4</a:t>
            </a:fld>
            <a:endParaRPr lang="en-ZA"/>
          </a:p>
        </p:txBody>
      </p:sp>
    </p:spTree>
    <p:extLst>
      <p:ext uri="{BB962C8B-B14F-4D97-AF65-F5344CB8AC3E}">
        <p14:creationId xmlns:p14="http://schemas.microsoft.com/office/powerpoint/2010/main" xmlns="" val="3222807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D9EEF03-CDBD-4C2E-BAED-BD523D85ECA4}" type="slidenum">
              <a:rPr lang="en-ZA" smtClean="0"/>
              <a:pPr/>
              <a:t>22</a:t>
            </a:fld>
            <a:endParaRPr lang="en-ZA"/>
          </a:p>
        </p:txBody>
      </p:sp>
    </p:spTree>
    <p:extLst>
      <p:ext uri="{BB962C8B-B14F-4D97-AF65-F5344CB8AC3E}">
        <p14:creationId xmlns:p14="http://schemas.microsoft.com/office/powerpoint/2010/main" xmlns="" val="2341881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D9EEF03-CDBD-4C2E-BAED-BD523D85ECA4}" type="slidenum">
              <a:rPr lang="en-ZA" smtClean="0"/>
              <a:pPr/>
              <a:t>23</a:t>
            </a:fld>
            <a:endParaRPr lang="en-ZA"/>
          </a:p>
        </p:txBody>
      </p:sp>
    </p:spTree>
    <p:extLst>
      <p:ext uri="{BB962C8B-B14F-4D97-AF65-F5344CB8AC3E}">
        <p14:creationId xmlns:p14="http://schemas.microsoft.com/office/powerpoint/2010/main" xmlns="" val="1182668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D9EEF03-CDBD-4C2E-BAED-BD523D85ECA4}" type="slidenum">
              <a:rPr lang="en-ZA" smtClean="0"/>
              <a:pPr/>
              <a:t>24</a:t>
            </a:fld>
            <a:endParaRPr lang="en-ZA"/>
          </a:p>
        </p:txBody>
      </p:sp>
    </p:spTree>
    <p:extLst>
      <p:ext uri="{BB962C8B-B14F-4D97-AF65-F5344CB8AC3E}">
        <p14:creationId xmlns:p14="http://schemas.microsoft.com/office/powerpoint/2010/main" xmlns="" val="828148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D9EEF03-CDBD-4C2E-BAED-BD523D85ECA4}" type="slidenum">
              <a:rPr lang="en-ZA" smtClean="0"/>
              <a:pPr/>
              <a:t>5</a:t>
            </a:fld>
            <a:endParaRPr lang="en-ZA"/>
          </a:p>
        </p:txBody>
      </p:sp>
    </p:spTree>
    <p:extLst>
      <p:ext uri="{BB962C8B-B14F-4D97-AF65-F5344CB8AC3E}">
        <p14:creationId xmlns:p14="http://schemas.microsoft.com/office/powerpoint/2010/main" xmlns="" val="540853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mj-lt"/>
              <a:buAutoNum type="arabicPeriod"/>
            </a:pPr>
            <a:r>
              <a:rPr lang="en-ZA" sz="1800" dirty="0">
                <a:effectLst/>
                <a:latin typeface="Calibri" panose="020F0502020204030204" pitchFamily="34" charset="0"/>
                <a:ea typeface="Times New Roman" panose="02020603050405020304" pitchFamily="18" charset="0"/>
              </a:rPr>
              <a:t>National, regional and global leadership in the production and use of knowledge to support the eradication of poverty, the reduction of inequalities and the promotion of employment (LEADERSHIP)</a:t>
            </a:r>
            <a:endParaRPr lang="en-ZA" sz="1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ZA" sz="1800" dirty="0">
                <a:effectLst/>
                <a:latin typeface="Calibri" panose="020F0502020204030204" pitchFamily="34" charset="0"/>
                <a:ea typeface="Times New Roman" panose="02020603050405020304" pitchFamily="18" charset="0"/>
              </a:rPr>
              <a:t>A consolidated relationship of trust and influence with Government to help guide and inform policy (POLICY INFLUENCE)</a:t>
            </a:r>
            <a:endParaRPr lang="en-ZA" sz="1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ZA" sz="1800" dirty="0">
                <a:effectLst/>
                <a:latin typeface="Calibri" panose="020F0502020204030204" pitchFamily="34" charset="0"/>
                <a:ea typeface="Times New Roman" panose="02020603050405020304" pitchFamily="18" charset="0"/>
              </a:rPr>
              <a:t>Recognition as a trusted and engaged research partner with scientific communities and civil society (PARTNERSHIPS)</a:t>
            </a:r>
            <a:endParaRPr lang="en-ZA" sz="1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ZA" sz="1800" dirty="0">
                <a:effectLst/>
                <a:latin typeface="Calibri" panose="020F0502020204030204" pitchFamily="34" charset="0"/>
                <a:ea typeface="Times New Roman" panose="02020603050405020304" pitchFamily="18" charset="0"/>
              </a:rPr>
              <a:t>Transformed research capabilities (TRANSFORMED CAPABILITIES)</a:t>
            </a:r>
            <a:endParaRPr lang="en-ZA" sz="1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ZA" sz="1800" dirty="0">
                <a:effectLst/>
                <a:latin typeface="Calibri" panose="020F0502020204030204" pitchFamily="34" charset="0"/>
                <a:ea typeface="Times New Roman" panose="02020603050405020304" pitchFamily="18" charset="0"/>
              </a:rPr>
              <a:t>Sustainable income streams (SUSTAINABILITY) </a:t>
            </a:r>
            <a:endParaRPr lang="en-ZA" sz="1800" dirty="0">
              <a:effectLst/>
              <a:latin typeface="Calibri" panose="020F0502020204030204" pitchFamily="34" charset="0"/>
              <a:ea typeface="Calibri" panose="020F0502020204030204" pitchFamily="34" charset="0"/>
            </a:endParaRPr>
          </a:p>
          <a:p>
            <a:endParaRPr lang="en-ZA" dirty="0"/>
          </a:p>
        </p:txBody>
      </p:sp>
      <p:sp>
        <p:nvSpPr>
          <p:cNvPr id="4" name="Slide Number Placeholder 3"/>
          <p:cNvSpPr>
            <a:spLocks noGrp="1"/>
          </p:cNvSpPr>
          <p:nvPr>
            <p:ph type="sldNum" sz="quarter" idx="5"/>
          </p:nvPr>
        </p:nvSpPr>
        <p:spPr/>
        <p:txBody>
          <a:bodyPr/>
          <a:lstStyle/>
          <a:p>
            <a:fld id="{8D9EEF03-CDBD-4C2E-BAED-BD523D85ECA4}" type="slidenum">
              <a:rPr lang="en-ZA" smtClean="0"/>
              <a:pPr/>
              <a:t>6</a:t>
            </a:fld>
            <a:endParaRPr lang="en-ZA"/>
          </a:p>
        </p:txBody>
      </p:sp>
    </p:spTree>
    <p:extLst>
      <p:ext uri="{BB962C8B-B14F-4D97-AF65-F5344CB8AC3E}">
        <p14:creationId xmlns:p14="http://schemas.microsoft.com/office/powerpoint/2010/main" xmlns="" val="3847955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D9EEF03-CDBD-4C2E-BAED-BD523D85ECA4}" type="slidenum">
              <a:rPr lang="en-ZA" smtClean="0"/>
              <a:pPr/>
              <a:t>7</a:t>
            </a:fld>
            <a:endParaRPr lang="en-ZA"/>
          </a:p>
        </p:txBody>
      </p:sp>
    </p:spTree>
    <p:extLst>
      <p:ext uri="{BB962C8B-B14F-4D97-AF65-F5344CB8AC3E}">
        <p14:creationId xmlns:p14="http://schemas.microsoft.com/office/powerpoint/2010/main" xmlns="" val="3661228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D9EEF03-CDBD-4C2E-BAED-BD523D85ECA4}" type="slidenum">
              <a:rPr lang="en-ZA" smtClean="0"/>
              <a:pPr/>
              <a:t>8</a:t>
            </a:fld>
            <a:endParaRPr lang="en-ZA"/>
          </a:p>
        </p:txBody>
      </p:sp>
    </p:spTree>
    <p:extLst>
      <p:ext uri="{BB962C8B-B14F-4D97-AF65-F5344CB8AC3E}">
        <p14:creationId xmlns:p14="http://schemas.microsoft.com/office/powerpoint/2010/main" xmlns="" val="236702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D9EEF03-CDBD-4C2E-BAED-BD523D85ECA4}" type="slidenum">
              <a:rPr lang="en-ZA" smtClean="0"/>
              <a:pPr/>
              <a:t>9</a:t>
            </a:fld>
            <a:endParaRPr lang="en-ZA"/>
          </a:p>
        </p:txBody>
      </p:sp>
    </p:spTree>
    <p:extLst>
      <p:ext uri="{BB962C8B-B14F-4D97-AF65-F5344CB8AC3E}">
        <p14:creationId xmlns:p14="http://schemas.microsoft.com/office/powerpoint/2010/main" xmlns="" val="4014970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D9EEF03-CDBD-4C2E-BAED-BD523D85ECA4}" type="slidenum">
              <a:rPr lang="en-ZA" smtClean="0"/>
              <a:pPr/>
              <a:t>10</a:t>
            </a:fld>
            <a:endParaRPr lang="en-ZA"/>
          </a:p>
        </p:txBody>
      </p:sp>
    </p:spTree>
    <p:extLst>
      <p:ext uri="{BB962C8B-B14F-4D97-AF65-F5344CB8AC3E}">
        <p14:creationId xmlns:p14="http://schemas.microsoft.com/office/powerpoint/2010/main" xmlns="" val="375206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D9EEF03-CDBD-4C2E-BAED-BD523D85ECA4}" type="slidenum">
              <a:rPr lang="en-ZA" smtClean="0"/>
              <a:pPr/>
              <a:t>11</a:t>
            </a:fld>
            <a:endParaRPr lang="en-ZA"/>
          </a:p>
        </p:txBody>
      </p:sp>
    </p:spTree>
    <p:extLst>
      <p:ext uri="{BB962C8B-B14F-4D97-AF65-F5344CB8AC3E}">
        <p14:creationId xmlns:p14="http://schemas.microsoft.com/office/powerpoint/2010/main" xmlns="" val="38956552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w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3968725"/>
            <a:ext cx="12192000" cy="1629275"/>
          </a:xfrm>
          <a:prstGeom prst="rect">
            <a:avLst/>
          </a:prstGeom>
          <a:gradFill flip="none" rotWithShape="1">
            <a:gsLst>
              <a:gs pos="33000">
                <a:srgbClr val="005297"/>
              </a:gs>
              <a:gs pos="100000">
                <a:srgbClr val="005195"/>
              </a:gs>
              <a:gs pos="3000">
                <a:schemeClr val="accent1">
                  <a:lumMod val="60000"/>
                </a:schemeClr>
              </a:gs>
              <a:gs pos="71000">
                <a:schemeClr val="accent1">
                  <a:lumMod val="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ctrTitle"/>
          </p:nvPr>
        </p:nvSpPr>
        <p:spPr>
          <a:xfrm>
            <a:off x="1368000" y="3968725"/>
            <a:ext cx="9456000" cy="1629275"/>
          </a:xfrm>
        </p:spPr>
        <p:txBody>
          <a:bodyPr lIns="0" tIns="0" rIns="0" bIns="0" anchor="ctr">
            <a:normAutofit/>
          </a:bodyPr>
          <a:lstStyle>
            <a:lvl1pPr algn="l">
              <a:lnSpc>
                <a:spcPct val="85000"/>
              </a:lnSpc>
              <a:defRPr sz="4200">
                <a:solidFill>
                  <a:schemeClr val="bg1"/>
                </a:solidFill>
              </a:defRPr>
            </a:lvl1pPr>
          </a:lstStyle>
          <a:p>
            <a:r>
              <a:rPr lang="en-US" dirty="0"/>
              <a:t>Click to edit Master title style</a:t>
            </a:r>
            <a:endParaRPr lang="en-ZA" dirty="0"/>
          </a:p>
        </p:txBody>
      </p:sp>
      <p:sp>
        <p:nvSpPr>
          <p:cNvPr id="3" name="Subtitle 2"/>
          <p:cNvSpPr>
            <a:spLocks noGrp="1"/>
          </p:cNvSpPr>
          <p:nvPr>
            <p:ph type="subTitle" idx="1"/>
          </p:nvPr>
        </p:nvSpPr>
        <p:spPr>
          <a:xfrm>
            <a:off x="1368000" y="5877513"/>
            <a:ext cx="9456000" cy="513750"/>
          </a:xfrm>
        </p:spPr>
        <p:txBody>
          <a:bodyPr lIns="0" tIns="0" rIns="0" bIns="0" anchor="t">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3924299" y="1214966"/>
            <a:ext cx="4343402" cy="1610656"/>
          </a:xfrm>
          <a:prstGeom prst="rect">
            <a:avLst/>
          </a:prstGeom>
        </p:spPr>
      </p:pic>
    </p:spTree>
    <p:extLst>
      <p:ext uri="{BB962C8B-B14F-4D97-AF65-F5344CB8AC3E}">
        <p14:creationId xmlns:p14="http://schemas.microsoft.com/office/powerpoint/2010/main" xmlns="" val="4075408250"/>
      </p:ext>
    </p:extLst>
  </p:cSld>
  <p:clrMapOvr>
    <a:masterClrMapping/>
  </p:clrMapOvr>
  <p:extLst>
    <p:ext uri="{DCECCB84-F9BA-43D5-87BE-67443E8EF086}">
      <p15:sldGuideLst xmlns:p15="http://schemas.microsoft.com/office/powerpoint/2012/main" xmlns="">
        <p15:guide id="1" orient="horz" pos="3181" userDrawn="1">
          <p15:clr>
            <a:srgbClr val="FBAE40"/>
          </p15:clr>
        </p15:guide>
        <p15:guide id="2" orient="horz" pos="2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B4D14B59-2D32-8548-8A0F-90A4B651DE5C}"/>
              </a:ext>
            </a:extLst>
          </p:cNvPr>
          <p:cNvSpPr/>
          <p:nvPr userDrawn="1"/>
        </p:nvSpPr>
        <p:spPr>
          <a:xfrm>
            <a:off x="0" y="0"/>
            <a:ext cx="5238362"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hasCustomPrompt="1"/>
          </p:nvPr>
        </p:nvSpPr>
        <p:spPr>
          <a:xfrm>
            <a:off x="831850" y="1919688"/>
            <a:ext cx="4692799" cy="2518165"/>
          </a:xfrm>
        </p:spPr>
        <p:txBody>
          <a:bodyPr anchor="ctr"/>
          <a:lstStyle>
            <a:lvl1pPr>
              <a:defRPr sz="5000">
                <a:solidFill>
                  <a:schemeClr val="bg1"/>
                </a:solidFill>
              </a:defRPr>
            </a:lvl1pPr>
          </a:lstStyle>
          <a:p>
            <a:r>
              <a:rPr lang="en-US" dirty="0"/>
              <a:t>Thank you</a:t>
            </a:r>
            <a:endParaRPr lang="en-ZA" dirty="0"/>
          </a:p>
        </p:txBody>
      </p:sp>
      <p:pic>
        <p:nvPicPr>
          <p:cNvPr id="24" name="Picture 23">
            <a:extLst>
              <a:ext uri="{FF2B5EF4-FFF2-40B4-BE49-F238E27FC236}">
                <a16:creationId xmlns:a16="http://schemas.microsoft.com/office/drawing/2014/main" xmlns="" id="{0F4F0A93-D72C-3242-9A27-DD75212A7DB4}"/>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rcRect/>
          <a:stretch/>
        </p:blipFill>
        <p:spPr>
          <a:xfrm>
            <a:off x="5943361" y="620712"/>
            <a:ext cx="5616575" cy="5616575"/>
          </a:xfrm>
          <a:prstGeom prst="rect">
            <a:avLst/>
          </a:prstGeom>
        </p:spPr>
      </p:pic>
    </p:spTree>
    <p:extLst>
      <p:ext uri="{BB962C8B-B14F-4D97-AF65-F5344CB8AC3E}">
        <p14:creationId xmlns:p14="http://schemas.microsoft.com/office/powerpoint/2010/main" xmlns="" val="3200418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0091" y="272664"/>
            <a:ext cx="10931818" cy="408043"/>
          </a:xfrm>
        </p:spPr>
        <p:txBody>
          <a:bodyPr/>
          <a:lstStyle>
            <a:lvl1pPr>
              <a:defRPr sz="3500"/>
            </a:lvl1pPr>
          </a:lstStyle>
          <a:p>
            <a:r>
              <a:rPr lang="en-US" dirty="0"/>
              <a:t>Click to edit Master title style</a:t>
            </a:r>
            <a:endParaRPr lang="en-ZA" dirty="0"/>
          </a:p>
        </p:txBody>
      </p:sp>
      <p:sp>
        <p:nvSpPr>
          <p:cNvPr id="3" name="Content Placeholder 2"/>
          <p:cNvSpPr>
            <a:spLocks noGrp="1"/>
          </p:cNvSpPr>
          <p:nvPr>
            <p:ph idx="1"/>
          </p:nvPr>
        </p:nvSpPr>
        <p:spPr>
          <a:xfrm>
            <a:off x="630091" y="1195388"/>
            <a:ext cx="10931818" cy="4981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p:cNvSpPr>
            <a:spLocks noGrp="1"/>
          </p:cNvSpPr>
          <p:nvPr>
            <p:ph type="dt" sz="half" idx="10"/>
          </p:nvPr>
        </p:nvSpPr>
        <p:spPr/>
        <p:txBody>
          <a:bodyPr/>
          <a:lstStyle/>
          <a:p>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40276F3-6B0B-4F07-A1DC-9A7C167197F1}" type="slidenum">
              <a:rPr lang="en-ZA" smtClean="0"/>
              <a:pPr/>
              <a:t>‹#›</a:t>
            </a:fld>
            <a:endParaRPr lang="en-ZA"/>
          </a:p>
        </p:txBody>
      </p:sp>
    </p:spTree>
    <p:extLst>
      <p:ext uri="{BB962C8B-B14F-4D97-AF65-F5344CB8AC3E}">
        <p14:creationId xmlns:p14="http://schemas.microsoft.com/office/powerpoint/2010/main" xmlns="" val="271242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040276F3-6B0B-4F07-A1DC-9A7C167197F1}" type="slidenum">
              <a:rPr lang="en-ZA" smtClean="0"/>
              <a:pPr/>
              <a:t>‹#›</a:t>
            </a:fld>
            <a:endParaRPr lang="en-ZA"/>
          </a:p>
        </p:txBody>
      </p:sp>
    </p:spTree>
    <p:extLst>
      <p:ext uri="{BB962C8B-B14F-4D97-AF65-F5344CB8AC3E}">
        <p14:creationId xmlns:p14="http://schemas.microsoft.com/office/powerpoint/2010/main" xmlns="" val="1762833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34E0F7-6557-4BEB-A43E-F83B808A0E78}"/>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xmlns="" id="{16522830-1D7F-4CDC-A393-6E96F74BA6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xmlns="" id="{C98A073B-D7FD-44FB-90B3-09844194BF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xmlns="" id="{B3B3B842-C94D-4BFD-A505-D04304283E20}"/>
              </a:ext>
            </a:extLst>
          </p:cNvPr>
          <p:cNvSpPr>
            <a:spLocks noGrp="1"/>
          </p:cNvSpPr>
          <p:nvPr>
            <p:ph type="dt" sz="half" idx="10"/>
          </p:nvPr>
        </p:nvSpPr>
        <p:spPr/>
        <p:txBody>
          <a:bodyPr/>
          <a:lstStyle/>
          <a:p>
            <a:fld id="{F940C873-1798-447E-BC74-EBF180193ADE}" type="datetime1">
              <a:rPr lang="en-ZA" smtClean="0"/>
              <a:pPr/>
              <a:t>2021/05/10</a:t>
            </a:fld>
            <a:endParaRPr lang="en-ZA"/>
          </a:p>
        </p:txBody>
      </p:sp>
      <p:sp>
        <p:nvSpPr>
          <p:cNvPr id="6" name="Footer Placeholder 5">
            <a:extLst>
              <a:ext uri="{FF2B5EF4-FFF2-40B4-BE49-F238E27FC236}">
                <a16:creationId xmlns:a16="http://schemas.microsoft.com/office/drawing/2014/main" xmlns="" id="{FFAAD63D-0BC8-4035-852C-8C1E062F555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xmlns="" id="{59A22167-9915-4FFD-AF5E-EFBA8BDBF263}"/>
              </a:ext>
            </a:extLst>
          </p:cNvPr>
          <p:cNvSpPr>
            <a:spLocks noGrp="1"/>
          </p:cNvSpPr>
          <p:nvPr>
            <p:ph type="sldNum" sz="quarter" idx="12"/>
          </p:nvPr>
        </p:nvSpPr>
        <p:spPr/>
        <p:txBody>
          <a:bodyPr/>
          <a:lstStyle/>
          <a:p>
            <a:fld id="{A096E69E-F46B-4D9F-A92C-DC6AE65EBB66}" type="slidenum">
              <a:rPr lang="en-ZA" smtClean="0"/>
              <a:pPr/>
              <a:t>‹#›</a:t>
            </a:fld>
            <a:endParaRPr lang="en-ZA"/>
          </a:p>
        </p:txBody>
      </p:sp>
    </p:spTree>
    <p:extLst>
      <p:ext uri="{BB962C8B-B14F-4D97-AF65-F5344CB8AC3E}">
        <p14:creationId xmlns:p14="http://schemas.microsoft.com/office/powerpoint/2010/main" xmlns="" val="3851062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23011B-592E-42EA-98E1-611A4EDDBF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xmlns="" id="{F5E7256B-2DF9-4EBE-A76C-293119DFCE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xmlns="" id="{FAAAC24C-DB8C-4060-8913-BBC7880D3EBD}"/>
              </a:ext>
            </a:extLst>
          </p:cNvPr>
          <p:cNvSpPr>
            <a:spLocks noGrp="1"/>
          </p:cNvSpPr>
          <p:nvPr>
            <p:ph type="dt" sz="half" idx="10"/>
          </p:nvPr>
        </p:nvSpPr>
        <p:spPr/>
        <p:txBody>
          <a:bodyPr/>
          <a:lstStyle/>
          <a:p>
            <a:fld id="{45C764C2-A241-40BE-B995-EB81C694170F}" type="datetime1">
              <a:rPr lang="en-ZA" smtClean="0"/>
              <a:pPr/>
              <a:t>2021/05/10</a:t>
            </a:fld>
            <a:endParaRPr lang="en-ZA"/>
          </a:p>
        </p:txBody>
      </p:sp>
      <p:sp>
        <p:nvSpPr>
          <p:cNvPr id="5" name="Footer Placeholder 4">
            <a:extLst>
              <a:ext uri="{FF2B5EF4-FFF2-40B4-BE49-F238E27FC236}">
                <a16:creationId xmlns:a16="http://schemas.microsoft.com/office/drawing/2014/main" xmlns="" id="{613E13E9-72E2-42B0-901C-D484D538511F}"/>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xmlns="" id="{E07DE2AC-AC0B-4D6E-9A6D-53A3401F39A4}"/>
              </a:ext>
            </a:extLst>
          </p:cNvPr>
          <p:cNvSpPr>
            <a:spLocks noGrp="1"/>
          </p:cNvSpPr>
          <p:nvPr>
            <p:ph type="sldNum" sz="quarter" idx="12"/>
          </p:nvPr>
        </p:nvSpPr>
        <p:spPr/>
        <p:txBody>
          <a:bodyPr/>
          <a:lstStyle/>
          <a:p>
            <a:fld id="{A096E69E-F46B-4D9F-A92C-DC6AE65EBB66}" type="slidenum">
              <a:rPr lang="en-ZA" smtClean="0"/>
              <a:pPr/>
              <a:t>‹#›</a:t>
            </a:fld>
            <a:endParaRPr lang="en-ZA"/>
          </a:p>
        </p:txBody>
      </p:sp>
    </p:spTree>
    <p:extLst>
      <p:ext uri="{BB962C8B-B14F-4D97-AF65-F5344CB8AC3E}">
        <p14:creationId xmlns:p14="http://schemas.microsoft.com/office/powerpoint/2010/main" xmlns="" val="1331193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3FE116-04EB-4B61-B610-ABE35182C08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xmlns="" id="{CECC0825-A1F4-4C60-B4B6-99F9572CAD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xmlns="" id="{664A1BB5-AE41-48FE-AE1E-5ADCEF56BBB3}"/>
              </a:ext>
            </a:extLst>
          </p:cNvPr>
          <p:cNvSpPr>
            <a:spLocks noGrp="1"/>
          </p:cNvSpPr>
          <p:nvPr>
            <p:ph type="dt" sz="half" idx="10"/>
          </p:nvPr>
        </p:nvSpPr>
        <p:spPr/>
        <p:txBody>
          <a:bodyPr/>
          <a:lstStyle/>
          <a:p>
            <a:fld id="{C7FEFC6C-1260-4F83-8F7D-C54C0983ACDB}" type="datetime1">
              <a:rPr lang="en-ZA" smtClean="0"/>
              <a:pPr/>
              <a:t>2021/05/10</a:t>
            </a:fld>
            <a:endParaRPr lang="en-ZA"/>
          </a:p>
        </p:txBody>
      </p:sp>
      <p:sp>
        <p:nvSpPr>
          <p:cNvPr id="5" name="Footer Placeholder 4">
            <a:extLst>
              <a:ext uri="{FF2B5EF4-FFF2-40B4-BE49-F238E27FC236}">
                <a16:creationId xmlns:a16="http://schemas.microsoft.com/office/drawing/2014/main" xmlns="" id="{EFB72FB0-CD0D-4DCE-AD98-1FB91CEB854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xmlns="" id="{24893848-6EDF-4A45-A3AD-73ED864BECCA}"/>
              </a:ext>
            </a:extLst>
          </p:cNvPr>
          <p:cNvSpPr>
            <a:spLocks noGrp="1"/>
          </p:cNvSpPr>
          <p:nvPr>
            <p:ph type="sldNum" sz="quarter" idx="12"/>
          </p:nvPr>
        </p:nvSpPr>
        <p:spPr/>
        <p:txBody>
          <a:bodyPr/>
          <a:lstStyle/>
          <a:p>
            <a:fld id="{A096E69E-F46B-4D9F-A92C-DC6AE65EBB66}" type="slidenum">
              <a:rPr lang="en-ZA" smtClean="0"/>
              <a:pPr/>
              <a:t>‹#›</a:t>
            </a:fld>
            <a:endParaRPr lang="en-ZA"/>
          </a:p>
        </p:txBody>
      </p:sp>
    </p:spTree>
    <p:extLst>
      <p:ext uri="{BB962C8B-B14F-4D97-AF65-F5344CB8AC3E}">
        <p14:creationId xmlns:p14="http://schemas.microsoft.com/office/powerpoint/2010/main" xmlns="" val="3250792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6FB0FC-86DC-4B82-818F-17051DE42D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xmlns="" id="{DA271388-062E-45E1-9993-B1D5252B2E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9F5770A-BB9B-419F-919D-9900279F9E4C}"/>
              </a:ext>
            </a:extLst>
          </p:cNvPr>
          <p:cNvSpPr>
            <a:spLocks noGrp="1"/>
          </p:cNvSpPr>
          <p:nvPr>
            <p:ph type="dt" sz="half" idx="10"/>
          </p:nvPr>
        </p:nvSpPr>
        <p:spPr/>
        <p:txBody>
          <a:bodyPr/>
          <a:lstStyle/>
          <a:p>
            <a:fld id="{CB22F4C6-C4E2-4A47-A5D0-87E38136AA10}" type="datetime1">
              <a:rPr lang="en-ZA" smtClean="0"/>
              <a:pPr/>
              <a:t>2021/05/10</a:t>
            </a:fld>
            <a:endParaRPr lang="en-ZA"/>
          </a:p>
        </p:txBody>
      </p:sp>
      <p:sp>
        <p:nvSpPr>
          <p:cNvPr id="5" name="Footer Placeholder 4">
            <a:extLst>
              <a:ext uri="{FF2B5EF4-FFF2-40B4-BE49-F238E27FC236}">
                <a16:creationId xmlns:a16="http://schemas.microsoft.com/office/drawing/2014/main" xmlns="" id="{BBCA414C-38D5-44E0-AEAE-655CAC587E7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xmlns="" id="{4A1F4F5B-0CAC-45ED-89D5-9AEC9EA0B50E}"/>
              </a:ext>
            </a:extLst>
          </p:cNvPr>
          <p:cNvSpPr>
            <a:spLocks noGrp="1"/>
          </p:cNvSpPr>
          <p:nvPr>
            <p:ph type="sldNum" sz="quarter" idx="12"/>
          </p:nvPr>
        </p:nvSpPr>
        <p:spPr/>
        <p:txBody>
          <a:bodyPr/>
          <a:lstStyle/>
          <a:p>
            <a:fld id="{A096E69E-F46B-4D9F-A92C-DC6AE65EBB66}" type="slidenum">
              <a:rPr lang="en-ZA" smtClean="0"/>
              <a:pPr/>
              <a:t>‹#›</a:t>
            </a:fld>
            <a:endParaRPr lang="en-ZA"/>
          </a:p>
        </p:txBody>
      </p:sp>
    </p:spTree>
    <p:extLst>
      <p:ext uri="{BB962C8B-B14F-4D97-AF65-F5344CB8AC3E}">
        <p14:creationId xmlns:p14="http://schemas.microsoft.com/office/powerpoint/2010/main" xmlns="" val="1406778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34E0F7-6557-4BEB-A43E-F83B808A0E78}"/>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xmlns="" id="{16522830-1D7F-4CDC-A393-6E96F74BA6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xmlns="" id="{C98A073B-D7FD-44FB-90B3-09844194BF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xmlns="" id="{B3B3B842-C94D-4BFD-A505-D04304283E20}"/>
              </a:ext>
            </a:extLst>
          </p:cNvPr>
          <p:cNvSpPr>
            <a:spLocks noGrp="1"/>
          </p:cNvSpPr>
          <p:nvPr>
            <p:ph type="dt" sz="half" idx="10"/>
          </p:nvPr>
        </p:nvSpPr>
        <p:spPr/>
        <p:txBody>
          <a:bodyPr/>
          <a:lstStyle/>
          <a:p>
            <a:fld id="{F940C873-1798-447E-BC74-EBF180193ADE}" type="datetime1">
              <a:rPr lang="en-ZA" smtClean="0"/>
              <a:pPr/>
              <a:t>2021/05/10</a:t>
            </a:fld>
            <a:endParaRPr lang="en-ZA"/>
          </a:p>
        </p:txBody>
      </p:sp>
      <p:sp>
        <p:nvSpPr>
          <p:cNvPr id="6" name="Footer Placeholder 5">
            <a:extLst>
              <a:ext uri="{FF2B5EF4-FFF2-40B4-BE49-F238E27FC236}">
                <a16:creationId xmlns:a16="http://schemas.microsoft.com/office/drawing/2014/main" xmlns="" id="{FFAAD63D-0BC8-4035-852C-8C1E062F555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xmlns="" id="{59A22167-9915-4FFD-AF5E-EFBA8BDBF263}"/>
              </a:ext>
            </a:extLst>
          </p:cNvPr>
          <p:cNvSpPr>
            <a:spLocks noGrp="1"/>
          </p:cNvSpPr>
          <p:nvPr>
            <p:ph type="sldNum" sz="quarter" idx="12"/>
          </p:nvPr>
        </p:nvSpPr>
        <p:spPr/>
        <p:txBody>
          <a:bodyPr/>
          <a:lstStyle/>
          <a:p>
            <a:fld id="{A096E69E-F46B-4D9F-A92C-DC6AE65EBB66}" type="slidenum">
              <a:rPr lang="en-ZA" smtClean="0"/>
              <a:pPr/>
              <a:t>‹#›</a:t>
            </a:fld>
            <a:endParaRPr lang="en-ZA"/>
          </a:p>
        </p:txBody>
      </p:sp>
    </p:spTree>
    <p:extLst>
      <p:ext uri="{BB962C8B-B14F-4D97-AF65-F5344CB8AC3E}">
        <p14:creationId xmlns:p14="http://schemas.microsoft.com/office/powerpoint/2010/main" xmlns="" val="23129711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D0B3AA-D4B0-4D4B-9F1E-8F9F0321608F}"/>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xmlns="" id="{FF8C232E-334C-413B-B77D-5299423FF6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3632586-4291-46EE-8BC2-8F30C6F449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xmlns="" id="{B8E8F948-5A17-48E5-96C5-DACD2E1DC1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943A530-5FA2-4AD2-A66C-3DEA37E79C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xmlns="" id="{BE8B9BA9-F3A5-42A2-9B4B-F04B6C29B1FC}"/>
              </a:ext>
            </a:extLst>
          </p:cNvPr>
          <p:cNvSpPr>
            <a:spLocks noGrp="1"/>
          </p:cNvSpPr>
          <p:nvPr>
            <p:ph type="dt" sz="half" idx="10"/>
          </p:nvPr>
        </p:nvSpPr>
        <p:spPr/>
        <p:txBody>
          <a:bodyPr/>
          <a:lstStyle/>
          <a:p>
            <a:fld id="{B6655861-4DBB-43F1-ADC1-09045080A45F}" type="datetime1">
              <a:rPr lang="en-ZA" smtClean="0"/>
              <a:pPr/>
              <a:t>2021/05/10</a:t>
            </a:fld>
            <a:endParaRPr lang="en-ZA"/>
          </a:p>
        </p:txBody>
      </p:sp>
      <p:sp>
        <p:nvSpPr>
          <p:cNvPr id="8" name="Footer Placeholder 7">
            <a:extLst>
              <a:ext uri="{FF2B5EF4-FFF2-40B4-BE49-F238E27FC236}">
                <a16:creationId xmlns:a16="http://schemas.microsoft.com/office/drawing/2014/main" xmlns="" id="{FAE0C271-32E4-4F70-8F7B-7533C565F407}"/>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xmlns="" id="{4AD1C94F-19D0-4DBB-A831-6C2FF5448670}"/>
              </a:ext>
            </a:extLst>
          </p:cNvPr>
          <p:cNvSpPr>
            <a:spLocks noGrp="1"/>
          </p:cNvSpPr>
          <p:nvPr>
            <p:ph type="sldNum" sz="quarter" idx="12"/>
          </p:nvPr>
        </p:nvSpPr>
        <p:spPr/>
        <p:txBody>
          <a:bodyPr/>
          <a:lstStyle/>
          <a:p>
            <a:fld id="{A096E69E-F46B-4D9F-A92C-DC6AE65EBB66}" type="slidenum">
              <a:rPr lang="en-ZA" smtClean="0"/>
              <a:pPr/>
              <a:t>‹#›</a:t>
            </a:fld>
            <a:endParaRPr lang="en-ZA"/>
          </a:p>
        </p:txBody>
      </p:sp>
    </p:spTree>
    <p:extLst>
      <p:ext uri="{BB962C8B-B14F-4D97-AF65-F5344CB8AC3E}">
        <p14:creationId xmlns:p14="http://schemas.microsoft.com/office/powerpoint/2010/main" xmlns="" val="3257201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75B892-FB8A-4A36-87D9-9E08BD220081}"/>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xmlns="" id="{40B48034-14F1-4AB0-8D3D-71626C093545}"/>
              </a:ext>
            </a:extLst>
          </p:cNvPr>
          <p:cNvSpPr>
            <a:spLocks noGrp="1"/>
          </p:cNvSpPr>
          <p:nvPr>
            <p:ph type="dt" sz="half" idx="10"/>
          </p:nvPr>
        </p:nvSpPr>
        <p:spPr/>
        <p:txBody>
          <a:bodyPr/>
          <a:lstStyle/>
          <a:p>
            <a:fld id="{C51ED210-5001-4EE0-B3DE-657FECAA978D}" type="datetime1">
              <a:rPr lang="en-ZA" smtClean="0"/>
              <a:pPr/>
              <a:t>2021/05/10</a:t>
            </a:fld>
            <a:endParaRPr lang="en-ZA"/>
          </a:p>
        </p:txBody>
      </p:sp>
      <p:sp>
        <p:nvSpPr>
          <p:cNvPr id="4" name="Footer Placeholder 3">
            <a:extLst>
              <a:ext uri="{FF2B5EF4-FFF2-40B4-BE49-F238E27FC236}">
                <a16:creationId xmlns:a16="http://schemas.microsoft.com/office/drawing/2014/main" xmlns="" id="{DD936730-2CD3-461E-BDD7-64DE5FF8E93C}"/>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xmlns="" id="{AECB337D-3391-46AF-AFDF-30339285CC70}"/>
              </a:ext>
            </a:extLst>
          </p:cNvPr>
          <p:cNvSpPr>
            <a:spLocks noGrp="1"/>
          </p:cNvSpPr>
          <p:nvPr>
            <p:ph type="sldNum" sz="quarter" idx="12"/>
          </p:nvPr>
        </p:nvSpPr>
        <p:spPr/>
        <p:txBody>
          <a:bodyPr/>
          <a:lstStyle/>
          <a:p>
            <a:fld id="{A096E69E-F46B-4D9F-A92C-DC6AE65EBB66}" type="slidenum">
              <a:rPr lang="en-ZA" smtClean="0"/>
              <a:pPr/>
              <a:t>‹#›</a:t>
            </a:fld>
            <a:endParaRPr lang="en-ZA"/>
          </a:p>
        </p:txBody>
      </p:sp>
    </p:spTree>
    <p:extLst>
      <p:ext uri="{BB962C8B-B14F-4D97-AF65-F5344CB8AC3E}">
        <p14:creationId xmlns:p14="http://schemas.microsoft.com/office/powerpoint/2010/main" xmlns="" val="2101479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Rectangle 16"/>
          <p:cNvSpPr/>
          <p:nvPr userDrawn="1"/>
        </p:nvSpPr>
        <p:spPr>
          <a:xfrm>
            <a:off x="0" y="6615112"/>
            <a:ext cx="12192000" cy="245389"/>
          </a:xfrm>
          <a:prstGeom prst="rect">
            <a:avLst/>
          </a:prstGeom>
          <a:gradFill flip="none" rotWithShape="1">
            <a:gsLst>
              <a:gs pos="33000">
                <a:srgbClr val="005297"/>
              </a:gs>
              <a:gs pos="100000">
                <a:srgbClr val="005195"/>
              </a:gs>
              <a:gs pos="3000">
                <a:schemeClr val="accent1">
                  <a:lumMod val="60000"/>
                </a:schemeClr>
              </a:gs>
              <a:gs pos="71000">
                <a:schemeClr val="accent1">
                  <a:lumMod val="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Rectangle 12"/>
          <p:cNvSpPr/>
          <p:nvPr userDrawn="1"/>
        </p:nvSpPr>
        <p:spPr>
          <a:xfrm>
            <a:off x="0" y="0"/>
            <a:ext cx="12192000" cy="1098000"/>
          </a:xfrm>
          <a:prstGeom prst="rect">
            <a:avLst/>
          </a:prstGeom>
          <a:gradFill flip="none" rotWithShape="1">
            <a:gsLst>
              <a:gs pos="33000">
                <a:srgbClr val="005297"/>
              </a:gs>
              <a:gs pos="100000">
                <a:srgbClr val="005195"/>
              </a:gs>
              <a:gs pos="3000">
                <a:schemeClr val="accent1">
                  <a:lumMod val="60000"/>
                </a:schemeClr>
              </a:gs>
              <a:gs pos="71000">
                <a:schemeClr val="accent1">
                  <a:lumMod val="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hasCustomPrompt="1"/>
          </p:nvPr>
        </p:nvSpPr>
        <p:spPr>
          <a:xfrm>
            <a:off x="1799999" y="1"/>
            <a:ext cx="9311999" cy="1098000"/>
          </a:xfrm>
        </p:spPr>
        <p:txBody>
          <a:bodyPr lIns="0" rIns="0">
            <a:normAutofit/>
          </a:bodyPr>
          <a:lstStyle>
            <a:lvl1pPr>
              <a:defRPr sz="3000" b="0">
                <a:solidFill>
                  <a:schemeClr val="bg1"/>
                </a:solidFill>
              </a:defRPr>
            </a:lvl1pPr>
          </a:lstStyle>
          <a:p>
            <a:r>
              <a:rPr lang="en-US" dirty="0"/>
              <a:t>Main Heading</a:t>
            </a:r>
            <a:endParaRPr lang="en-ZA" dirty="0"/>
          </a:p>
        </p:txBody>
      </p:sp>
      <p:sp>
        <p:nvSpPr>
          <p:cNvPr id="5" name="Footer Placeholder 4"/>
          <p:cNvSpPr>
            <a:spLocks noGrp="1"/>
          </p:cNvSpPr>
          <p:nvPr>
            <p:ph type="ftr" sz="quarter" idx="11"/>
          </p:nvPr>
        </p:nvSpPr>
        <p:spPr>
          <a:xfrm>
            <a:off x="1799999" y="6615112"/>
            <a:ext cx="9311999" cy="245389"/>
          </a:xfrm>
        </p:spPr>
        <p:txBody>
          <a:bodyPr lIns="0" tIns="0" rIns="0" bIns="0"/>
          <a:lstStyle>
            <a:lvl1pPr>
              <a:defRPr sz="1400">
                <a:solidFill>
                  <a:schemeClr val="bg1"/>
                </a:solidFill>
              </a:defRPr>
            </a:lvl1pPr>
          </a:lstStyle>
          <a:p>
            <a:endParaRPr lang="en-ZA"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360000" y="337814"/>
            <a:ext cx="1079999" cy="400494"/>
          </a:xfrm>
          <a:prstGeom prst="rect">
            <a:avLst/>
          </a:prstGeom>
        </p:spPr>
      </p:pic>
      <p:sp>
        <p:nvSpPr>
          <p:cNvPr id="6" name="Text Placeholder 5"/>
          <p:cNvSpPr>
            <a:spLocks noGrp="1"/>
          </p:cNvSpPr>
          <p:nvPr>
            <p:ph type="body" sz="quarter" idx="12" hasCustomPrompt="1"/>
          </p:nvPr>
        </p:nvSpPr>
        <p:spPr>
          <a:xfrm>
            <a:off x="1800225" y="1360800"/>
            <a:ext cx="9312275" cy="450850"/>
          </a:xfrm>
        </p:spPr>
        <p:txBody>
          <a:bodyPr>
            <a:noAutofit/>
          </a:bodyPr>
          <a:lstStyle>
            <a:lvl1pPr marL="228600" indent="-228600">
              <a:buNone/>
              <a:defRPr lang="en-ZA" sz="2800" b="1" kern="1200" dirty="0">
                <a:solidFill>
                  <a:schemeClr val="tx2"/>
                </a:solidFill>
                <a:latin typeface="+mn-lt"/>
                <a:ea typeface="+mn-ea"/>
                <a:cs typeface="+mn-cs"/>
              </a:defRPr>
            </a:lvl1pPr>
          </a:lstStyle>
          <a:p>
            <a:pPr marL="0" lvl="0" indent="0" algn="l" defTabSz="914400" rtl="0" eaLnBrk="1" latinLnBrk="0" hangingPunct="1">
              <a:lnSpc>
                <a:spcPct val="90000"/>
              </a:lnSpc>
              <a:spcBef>
                <a:spcPts val="1000"/>
              </a:spcBef>
            </a:pPr>
            <a:r>
              <a:rPr lang="en-US" dirty="0"/>
              <a:t>Sub-heading goes here</a:t>
            </a:r>
            <a:endParaRPr lang="en-ZA" dirty="0"/>
          </a:p>
        </p:txBody>
      </p:sp>
      <p:sp>
        <p:nvSpPr>
          <p:cNvPr id="9" name="Text Placeholder 8"/>
          <p:cNvSpPr>
            <a:spLocks noGrp="1"/>
          </p:cNvSpPr>
          <p:nvPr>
            <p:ph type="body" sz="quarter" idx="13"/>
          </p:nvPr>
        </p:nvSpPr>
        <p:spPr>
          <a:xfrm>
            <a:off x="1800225" y="1817688"/>
            <a:ext cx="9312275" cy="4359275"/>
          </a:xfrm>
        </p:spPr>
        <p:txBody>
          <a:bodyPr/>
          <a:lstStyle>
            <a:lvl1pPr>
              <a:defRPr sz="2600"/>
            </a:lvl1pPr>
            <a:lvl2pPr marL="495300" indent="-228600">
              <a:defRPr/>
            </a:lvl2pPr>
            <a:lvl3pPr marL="762000" indent="-228600">
              <a:defRPr/>
            </a:lvl3pPr>
            <a:lvl4pPr marL="1022350" indent="-228600">
              <a:defRPr/>
            </a:lvl4pPr>
            <a:lvl5pPr marL="1225550" indent="-228600">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xmlns="" val="3881814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6AFA0C9-9E83-4B9F-8655-0D69DDBC8440}"/>
              </a:ext>
            </a:extLst>
          </p:cNvPr>
          <p:cNvSpPr>
            <a:spLocks noGrp="1"/>
          </p:cNvSpPr>
          <p:nvPr>
            <p:ph type="dt" sz="half" idx="10"/>
          </p:nvPr>
        </p:nvSpPr>
        <p:spPr/>
        <p:txBody>
          <a:bodyPr/>
          <a:lstStyle/>
          <a:p>
            <a:fld id="{07F082FF-B803-4F02-8780-2F48438B6623}" type="datetime1">
              <a:rPr lang="en-ZA" smtClean="0"/>
              <a:pPr/>
              <a:t>2021/05/10</a:t>
            </a:fld>
            <a:endParaRPr lang="en-ZA"/>
          </a:p>
        </p:txBody>
      </p:sp>
      <p:sp>
        <p:nvSpPr>
          <p:cNvPr id="3" name="Footer Placeholder 2">
            <a:extLst>
              <a:ext uri="{FF2B5EF4-FFF2-40B4-BE49-F238E27FC236}">
                <a16:creationId xmlns:a16="http://schemas.microsoft.com/office/drawing/2014/main" xmlns="" id="{74551C5B-4992-4BE3-B7F3-5015541FE877}"/>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xmlns="" id="{D1860E9E-1609-4F0D-B152-A45380F5F005}"/>
              </a:ext>
            </a:extLst>
          </p:cNvPr>
          <p:cNvSpPr>
            <a:spLocks noGrp="1"/>
          </p:cNvSpPr>
          <p:nvPr>
            <p:ph type="sldNum" sz="quarter" idx="12"/>
          </p:nvPr>
        </p:nvSpPr>
        <p:spPr/>
        <p:txBody>
          <a:bodyPr/>
          <a:lstStyle/>
          <a:p>
            <a:fld id="{A096E69E-F46B-4D9F-A92C-DC6AE65EBB66}" type="slidenum">
              <a:rPr lang="en-ZA" smtClean="0"/>
              <a:pPr/>
              <a:t>‹#›</a:t>
            </a:fld>
            <a:endParaRPr lang="en-ZA"/>
          </a:p>
        </p:txBody>
      </p:sp>
    </p:spTree>
    <p:extLst>
      <p:ext uri="{BB962C8B-B14F-4D97-AF65-F5344CB8AC3E}">
        <p14:creationId xmlns:p14="http://schemas.microsoft.com/office/powerpoint/2010/main" xmlns="" val="1727077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6695FB-6F0D-49AD-97BB-FADFFC1F48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xmlns="" id="{9DEF15AE-9A7C-44AF-ADB9-2658B45CE0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xmlns="" id="{1F82357D-D1C6-4EF5-B54D-8A21DD102E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4C9C0A2-218C-4B68-9B21-C98C78557896}"/>
              </a:ext>
            </a:extLst>
          </p:cNvPr>
          <p:cNvSpPr>
            <a:spLocks noGrp="1"/>
          </p:cNvSpPr>
          <p:nvPr>
            <p:ph type="dt" sz="half" idx="10"/>
          </p:nvPr>
        </p:nvSpPr>
        <p:spPr/>
        <p:txBody>
          <a:bodyPr/>
          <a:lstStyle/>
          <a:p>
            <a:fld id="{FBD788D3-48A4-49AA-B0E3-D086D21D9E45}" type="datetime1">
              <a:rPr lang="en-ZA" smtClean="0"/>
              <a:pPr/>
              <a:t>2021/05/10</a:t>
            </a:fld>
            <a:endParaRPr lang="en-ZA"/>
          </a:p>
        </p:txBody>
      </p:sp>
      <p:sp>
        <p:nvSpPr>
          <p:cNvPr id="6" name="Footer Placeholder 5">
            <a:extLst>
              <a:ext uri="{FF2B5EF4-FFF2-40B4-BE49-F238E27FC236}">
                <a16:creationId xmlns:a16="http://schemas.microsoft.com/office/drawing/2014/main" xmlns="" id="{16A9F98F-2CB2-4A0C-AD30-4BD201AE5EF7}"/>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xmlns="" id="{C462EFD9-08B3-49B2-B097-A91C4309C294}"/>
              </a:ext>
            </a:extLst>
          </p:cNvPr>
          <p:cNvSpPr>
            <a:spLocks noGrp="1"/>
          </p:cNvSpPr>
          <p:nvPr>
            <p:ph type="sldNum" sz="quarter" idx="12"/>
          </p:nvPr>
        </p:nvSpPr>
        <p:spPr/>
        <p:txBody>
          <a:bodyPr/>
          <a:lstStyle/>
          <a:p>
            <a:fld id="{A096E69E-F46B-4D9F-A92C-DC6AE65EBB66}" type="slidenum">
              <a:rPr lang="en-ZA" smtClean="0"/>
              <a:pPr/>
              <a:t>‹#›</a:t>
            </a:fld>
            <a:endParaRPr lang="en-ZA"/>
          </a:p>
        </p:txBody>
      </p:sp>
    </p:spTree>
    <p:extLst>
      <p:ext uri="{BB962C8B-B14F-4D97-AF65-F5344CB8AC3E}">
        <p14:creationId xmlns:p14="http://schemas.microsoft.com/office/powerpoint/2010/main" xmlns="" val="2489908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6FCDBC-0926-4A83-87A3-0DF4E7B39D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xmlns="" id="{5008011A-D25B-4766-BF83-F211563911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xmlns="" id="{8690D375-6B3D-4672-A878-2BA71A30BA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9CC50F0-3FA0-42AA-89D3-A61AA02F060D}"/>
              </a:ext>
            </a:extLst>
          </p:cNvPr>
          <p:cNvSpPr>
            <a:spLocks noGrp="1"/>
          </p:cNvSpPr>
          <p:nvPr>
            <p:ph type="dt" sz="half" idx="10"/>
          </p:nvPr>
        </p:nvSpPr>
        <p:spPr/>
        <p:txBody>
          <a:bodyPr/>
          <a:lstStyle/>
          <a:p>
            <a:fld id="{4D9DA27D-5050-43BC-B2E4-81ED583B8D7F}" type="datetime1">
              <a:rPr lang="en-ZA" smtClean="0"/>
              <a:pPr/>
              <a:t>2021/05/10</a:t>
            </a:fld>
            <a:endParaRPr lang="en-ZA"/>
          </a:p>
        </p:txBody>
      </p:sp>
      <p:sp>
        <p:nvSpPr>
          <p:cNvPr id="6" name="Footer Placeholder 5">
            <a:extLst>
              <a:ext uri="{FF2B5EF4-FFF2-40B4-BE49-F238E27FC236}">
                <a16:creationId xmlns:a16="http://schemas.microsoft.com/office/drawing/2014/main" xmlns="" id="{295A11B3-3DD1-47FE-B21F-3CEE33D6606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xmlns="" id="{72492AFF-2D9C-4FF0-A3A1-6344AAAAE806}"/>
              </a:ext>
            </a:extLst>
          </p:cNvPr>
          <p:cNvSpPr>
            <a:spLocks noGrp="1"/>
          </p:cNvSpPr>
          <p:nvPr>
            <p:ph type="sldNum" sz="quarter" idx="12"/>
          </p:nvPr>
        </p:nvSpPr>
        <p:spPr/>
        <p:txBody>
          <a:bodyPr/>
          <a:lstStyle/>
          <a:p>
            <a:fld id="{A096E69E-F46B-4D9F-A92C-DC6AE65EBB66}" type="slidenum">
              <a:rPr lang="en-ZA" smtClean="0"/>
              <a:pPr/>
              <a:t>‹#›</a:t>
            </a:fld>
            <a:endParaRPr lang="en-ZA"/>
          </a:p>
        </p:txBody>
      </p:sp>
    </p:spTree>
    <p:extLst>
      <p:ext uri="{BB962C8B-B14F-4D97-AF65-F5344CB8AC3E}">
        <p14:creationId xmlns:p14="http://schemas.microsoft.com/office/powerpoint/2010/main" xmlns="" val="25074513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ADE64E-758D-4823-90FA-AF161681C8B2}"/>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xmlns="" id="{225D3F3D-88D5-4905-879A-016E08096D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xmlns="" id="{B1C1A542-79BD-4E24-922C-A5601C1A19AB}"/>
              </a:ext>
            </a:extLst>
          </p:cNvPr>
          <p:cNvSpPr>
            <a:spLocks noGrp="1"/>
          </p:cNvSpPr>
          <p:nvPr>
            <p:ph type="dt" sz="half" idx="10"/>
          </p:nvPr>
        </p:nvSpPr>
        <p:spPr/>
        <p:txBody>
          <a:bodyPr/>
          <a:lstStyle/>
          <a:p>
            <a:fld id="{B3BBA14E-5477-401C-9B5D-CB3D68D1CD58}" type="datetime1">
              <a:rPr lang="en-ZA" smtClean="0"/>
              <a:pPr/>
              <a:t>2021/05/10</a:t>
            </a:fld>
            <a:endParaRPr lang="en-ZA"/>
          </a:p>
        </p:txBody>
      </p:sp>
      <p:sp>
        <p:nvSpPr>
          <p:cNvPr id="5" name="Footer Placeholder 4">
            <a:extLst>
              <a:ext uri="{FF2B5EF4-FFF2-40B4-BE49-F238E27FC236}">
                <a16:creationId xmlns:a16="http://schemas.microsoft.com/office/drawing/2014/main" xmlns="" id="{937D21D9-3B08-483E-9937-5FD69FDC976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xmlns="" id="{4DD2A32A-7D6A-4409-9C48-F1B4223B9016}"/>
              </a:ext>
            </a:extLst>
          </p:cNvPr>
          <p:cNvSpPr>
            <a:spLocks noGrp="1"/>
          </p:cNvSpPr>
          <p:nvPr>
            <p:ph type="sldNum" sz="quarter" idx="12"/>
          </p:nvPr>
        </p:nvSpPr>
        <p:spPr/>
        <p:txBody>
          <a:bodyPr/>
          <a:lstStyle/>
          <a:p>
            <a:fld id="{A096E69E-F46B-4D9F-A92C-DC6AE65EBB66}" type="slidenum">
              <a:rPr lang="en-ZA" smtClean="0"/>
              <a:pPr/>
              <a:t>‹#›</a:t>
            </a:fld>
            <a:endParaRPr lang="en-ZA"/>
          </a:p>
        </p:txBody>
      </p:sp>
    </p:spTree>
    <p:extLst>
      <p:ext uri="{BB962C8B-B14F-4D97-AF65-F5344CB8AC3E}">
        <p14:creationId xmlns:p14="http://schemas.microsoft.com/office/powerpoint/2010/main" xmlns="" val="1598791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6C9940D-CEB8-424A-9B88-01D6D6AC99A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xmlns="" id="{1BDFD755-B462-4139-A50C-17AC18850A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xmlns="" id="{320BB4F2-CBC8-450A-8670-B750F5448685}"/>
              </a:ext>
            </a:extLst>
          </p:cNvPr>
          <p:cNvSpPr>
            <a:spLocks noGrp="1"/>
          </p:cNvSpPr>
          <p:nvPr>
            <p:ph type="dt" sz="half" idx="10"/>
          </p:nvPr>
        </p:nvSpPr>
        <p:spPr/>
        <p:txBody>
          <a:bodyPr/>
          <a:lstStyle/>
          <a:p>
            <a:fld id="{5AE20FE9-519A-4EEA-B765-77A106DF6219}" type="datetime1">
              <a:rPr lang="en-ZA" smtClean="0"/>
              <a:pPr/>
              <a:t>2021/05/10</a:t>
            </a:fld>
            <a:endParaRPr lang="en-ZA"/>
          </a:p>
        </p:txBody>
      </p:sp>
      <p:sp>
        <p:nvSpPr>
          <p:cNvPr id="5" name="Footer Placeholder 4">
            <a:extLst>
              <a:ext uri="{FF2B5EF4-FFF2-40B4-BE49-F238E27FC236}">
                <a16:creationId xmlns:a16="http://schemas.microsoft.com/office/drawing/2014/main" xmlns="" id="{0F3CC7B6-7B86-4D71-A675-863A2E9859B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xmlns="" id="{16477999-C700-463A-A2FF-011207AB4AF2}"/>
              </a:ext>
            </a:extLst>
          </p:cNvPr>
          <p:cNvSpPr>
            <a:spLocks noGrp="1"/>
          </p:cNvSpPr>
          <p:nvPr>
            <p:ph type="sldNum" sz="quarter" idx="12"/>
          </p:nvPr>
        </p:nvSpPr>
        <p:spPr/>
        <p:txBody>
          <a:bodyPr/>
          <a:lstStyle/>
          <a:p>
            <a:fld id="{A096E69E-F46B-4D9F-A92C-DC6AE65EBB66}" type="slidenum">
              <a:rPr lang="en-ZA" smtClean="0"/>
              <a:pPr/>
              <a:t>‹#›</a:t>
            </a:fld>
            <a:endParaRPr lang="en-ZA"/>
          </a:p>
        </p:txBody>
      </p:sp>
    </p:spTree>
    <p:extLst>
      <p:ext uri="{BB962C8B-B14F-4D97-AF65-F5344CB8AC3E}">
        <p14:creationId xmlns:p14="http://schemas.microsoft.com/office/powerpoint/2010/main" xmlns="" val="1214718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F7D45C0-F188-C848-8CAF-6D4BEE7C4BB4}"/>
              </a:ext>
            </a:extLst>
          </p:cNvPr>
          <p:cNvSpPr/>
          <p:nvPr userDrawn="1"/>
        </p:nvSpPr>
        <p:spPr>
          <a:xfrm flipV="1">
            <a:off x="0" y="0"/>
            <a:ext cx="12192000" cy="1377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hasCustomPrompt="1"/>
          </p:nvPr>
        </p:nvSpPr>
        <p:spPr>
          <a:xfrm>
            <a:off x="2784000" y="-1800"/>
            <a:ext cx="9311999" cy="1377949"/>
          </a:xfrm>
        </p:spPr>
        <p:txBody>
          <a:bodyPr lIns="0" rIns="0">
            <a:normAutofit/>
          </a:bodyPr>
          <a:lstStyle>
            <a:lvl1pPr>
              <a:lnSpc>
                <a:spcPts val="3200"/>
              </a:lnSpc>
              <a:defRPr sz="3000" b="0">
                <a:solidFill>
                  <a:schemeClr val="bg1"/>
                </a:solidFill>
              </a:defRPr>
            </a:lvl1pPr>
          </a:lstStyle>
          <a:p>
            <a:r>
              <a:rPr lang="en-US" dirty="0"/>
              <a:t>Main Heading</a:t>
            </a:r>
            <a:endParaRPr lang="en-ZA" dirty="0"/>
          </a:p>
        </p:txBody>
      </p:sp>
      <p:sp>
        <p:nvSpPr>
          <p:cNvPr id="6" name="Text Placeholder 5"/>
          <p:cNvSpPr>
            <a:spLocks noGrp="1"/>
          </p:cNvSpPr>
          <p:nvPr>
            <p:ph type="body" sz="quarter" idx="12" hasCustomPrompt="1"/>
          </p:nvPr>
        </p:nvSpPr>
        <p:spPr>
          <a:xfrm>
            <a:off x="2784000" y="1599061"/>
            <a:ext cx="9312275" cy="450850"/>
          </a:xfrm>
          <a:solidFill>
            <a:schemeClr val="bg1"/>
          </a:solidFill>
        </p:spPr>
        <p:txBody>
          <a:bodyPr>
            <a:noAutofit/>
          </a:bodyPr>
          <a:lstStyle>
            <a:lvl1pPr marL="228600" indent="-228600">
              <a:buNone/>
              <a:defRPr lang="en-ZA" sz="2800" b="1" kern="1200" dirty="0">
                <a:solidFill>
                  <a:schemeClr val="accent1"/>
                </a:solidFill>
                <a:latin typeface="+mn-lt"/>
                <a:ea typeface="+mn-ea"/>
                <a:cs typeface="+mn-cs"/>
              </a:defRPr>
            </a:lvl1pPr>
          </a:lstStyle>
          <a:p>
            <a:pPr marL="0" lvl="0" indent="0" algn="l" defTabSz="914400" rtl="0" eaLnBrk="1" latinLnBrk="0" hangingPunct="1">
              <a:lnSpc>
                <a:spcPct val="90000"/>
              </a:lnSpc>
              <a:spcBef>
                <a:spcPts val="1000"/>
              </a:spcBef>
            </a:pPr>
            <a:r>
              <a:rPr lang="en-US" dirty="0"/>
              <a:t>Sub-heading goes here</a:t>
            </a:r>
            <a:endParaRPr lang="en-ZA" dirty="0"/>
          </a:p>
        </p:txBody>
      </p:sp>
      <p:sp>
        <p:nvSpPr>
          <p:cNvPr id="9" name="Text Placeholder 8"/>
          <p:cNvSpPr>
            <a:spLocks noGrp="1"/>
          </p:cNvSpPr>
          <p:nvPr>
            <p:ph type="body" sz="quarter" idx="13"/>
          </p:nvPr>
        </p:nvSpPr>
        <p:spPr>
          <a:xfrm>
            <a:off x="2784000" y="2074449"/>
            <a:ext cx="9312275" cy="4102514"/>
          </a:xfrm>
        </p:spPr>
        <p:txBody>
          <a:bodyPr/>
          <a:lstStyle>
            <a:lvl1pPr>
              <a:defRPr sz="2600"/>
            </a:lvl1pPr>
            <a:lvl2pPr marL="495300" indent="-228600">
              <a:defRPr/>
            </a:lvl2pPr>
            <a:lvl3pPr marL="762000" indent="-228600">
              <a:defRPr/>
            </a:lvl3pPr>
            <a:lvl4pPr marL="1022350" indent="-228600">
              <a:defRPr/>
            </a:lvl4pPr>
            <a:lvl5pPr marL="1225550" indent="-228600">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pic>
        <p:nvPicPr>
          <p:cNvPr id="10" name="Picture 9">
            <a:extLst>
              <a:ext uri="{FF2B5EF4-FFF2-40B4-BE49-F238E27FC236}">
                <a16:creationId xmlns:a16="http://schemas.microsoft.com/office/drawing/2014/main" xmlns="" id="{A9399277-FEDD-8949-AA6B-492E62E5B5DF}"/>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623888" y="5725438"/>
            <a:ext cx="1217612" cy="451525"/>
          </a:xfrm>
          <a:prstGeom prst="rect">
            <a:avLst/>
          </a:prstGeom>
        </p:spPr>
      </p:pic>
    </p:spTree>
    <p:extLst>
      <p:ext uri="{BB962C8B-B14F-4D97-AF65-F5344CB8AC3E}">
        <p14:creationId xmlns:p14="http://schemas.microsoft.com/office/powerpoint/2010/main" xmlns="" val="4258658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Table Placeholder 11"/>
          <p:cNvSpPr>
            <a:spLocks noGrp="1"/>
          </p:cNvSpPr>
          <p:nvPr>
            <p:ph type="tbl" sz="quarter" idx="14"/>
          </p:nvPr>
        </p:nvSpPr>
        <p:spPr>
          <a:xfrm>
            <a:off x="1800225" y="1817687"/>
            <a:ext cx="9312275" cy="4359276"/>
          </a:xfrm>
        </p:spPr>
        <p:txBody>
          <a:bodyPr/>
          <a:lstStyle/>
          <a:p>
            <a:endParaRPr lang="en-ZA" dirty="0"/>
          </a:p>
        </p:txBody>
      </p:sp>
      <p:sp>
        <p:nvSpPr>
          <p:cNvPr id="4" name="Rectangle 3"/>
          <p:cNvSpPr/>
          <p:nvPr userDrawn="1"/>
        </p:nvSpPr>
        <p:spPr>
          <a:xfrm>
            <a:off x="0" y="6615112"/>
            <a:ext cx="12192000" cy="245389"/>
          </a:xfrm>
          <a:prstGeom prst="rect">
            <a:avLst/>
          </a:prstGeom>
          <a:gradFill flip="none" rotWithShape="1">
            <a:gsLst>
              <a:gs pos="33000">
                <a:srgbClr val="005297"/>
              </a:gs>
              <a:gs pos="100000">
                <a:srgbClr val="005195"/>
              </a:gs>
              <a:gs pos="3000">
                <a:schemeClr val="accent1">
                  <a:lumMod val="60000"/>
                </a:schemeClr>
              </a:gs>
              <a:gs pos="71000">
                <a:schemeClr val="accent1">
                  <a:lumMod val="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ectangle 4"/>
          <p:cNvSpPr/>
          <p:nvPr userDrawn="1"/>
        </p:nvSpPr>
        <p:spPr>
          <a:xfrm>
            <a:off x="0" y="0"/>
            <a:ext cx="12192000" cy="1098000"/>
          </a:xfrm>
          <a:prstGeom prst="rect">
            <a:avLst/>
          </a:prstGeom>
          <a:gradFill flip="none" rotWithShape="1">
            <a:gsLst>
              <a:gs pos="33000">
                <a:srgbClr val="005297"/>
              </a:gs>
              <a:gs pos="100000">
                <a:srgbClr val="005195"/>
              </a:gs>
              <a:gs pos="3000">
                <a:schemeClr val="accent1">
                  <a:lumMod val="60000"/>
                </a:schemeClr>
              </a:gs>
              <a:gs pos="71000">
                <a:schemeClr val="accent1">
                  <a:lumMod val="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Title 1"/>
          <p:cNvSpPr>
            <a:spLocks noGrp="1"/>
          </p:cNvSpPr>
          <p:nvPr>
            <p:ph type="title" hasCustomPrompt="1"/>
          </p:nvPr>
        </p:nvSpPr>
        <p:spPr>
          <a:xfrm>
            <a:off x="1799999" y="1"/>
            <a:ext cx="9311999" cy="1098000"/>
          </a:xfrm>
        </p:spPr>
        <p:txBody>
          <a:bodyPr lIns="0" rIns="0">
            <a:normAutofit/>
          </a:bodyPr>
          <a:lstStyle>
            <a:lvl1pPr>
              <a:defRPr sz="3000" b="0">
                <a:solidFill>
                  <a:schemeClr val="bg1"/>
                </a:solidFill>
              </a:defRPr>
            </a:lvl1pPr>
          </a:lstStyle>
          <a:p>
            <a:r>
              <a:rPr lang="en-US" dirty="0"/>
              <a:t>Main Heading</a:t>
            </a:r>
            <a:endParaRPr lang="en-ZA" dirty="0"/>
          </a:p>
        </p:txBody>
      </p:sp>
      <p:sp>
        <p:nvSpPr>
          <p:cNvPr id="7" name="Footer Placeholder 4"/>
          <p:cNvSpPr>
            <a:spLocks noGrp="1"/>
          </p:cNvSpPr>
          <p:nvPr>
            <p:ph type="ftr" sz="quarter" idx="11"/>
          </p:nvPr>
        </p:nvSpPr>
        <p:spPr>
          <a:xfrm>
            <a:off x="1799999" y="6615112"/>
            <a:ext cx="9311999" cy="245389"/>
          </a:xfrm>
        </p:spPr>
        <p:txBody>
          <a:bodyPr lIns="0" tIns="0" rIns="0" bIns="0"/>
          <a:lstStyle>
            <a:lvl1pPr>
              <a:defRPr sz="1400">
                <a:solidFill>
                  <a:schemeClr val="bg1"/>
                </a:solidFill>
              </a:defRPr>
            </a:lvl1pPr>
          </a:lstStyle>
          <a:p>
            <a:endParaRPr lang="en-ZA"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360000" y="337814"/>
            <a:ext cx="1079999" cy="400494"/>
          </a:xfrm>
          <a:prstGeom prst="rect">
            <a:avLst/>
          </a:prstGeom>
        </p:spPr>
      </p:pic>
    </p:spTree>
    <p:extLst>
      <p:ext uri="{BB962C8B-B14F-4D97-AF65-F5344CB8AC3E}">
        <p14:creationId xmlns:p14="http://schemas.microsoft.com/office/powerpoint/2010/main" xmlns="" val="3826840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34E0F7-6557-4BEB-A43E-F83B808A0E78}"/>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xmlns="" id="{16522830-1D7F-4CDC-A393-6E96F74BA6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xmlns="" id="{C98A073B-D7FD-44FB-90B3-09844194BF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xmlns="" id="{B3B3B842-C94D-4BFD-A505-D04304283E20}"/>
              </a:ext>
            </a:extLst>
          </p:cNvPr>
          <p:cNvSpPr>
            <a:spLocks noGrp="1"/>
          </p:cNvSpPr>
          <p:nvPr>
            <p:ph type="dt" sz="half" idx="10"/>
          </p:nvPr>
        </p:nvSpPr>
        <p:spPr/>
        <p:txBody>
          <a:bodyPr/>
          <a:lstStyle/>
          <a:p>
            <a:fld id="{F940C873-1798-447E-BC74-EBF180193ADE}" type="datetime1">
              <a:rPr lang="en-ZA" smtClean="0"/>
              <a:pPr/>
              <a:t>2021/05/10</a:t>
            </a:fld>
            <a:endParaRPr lang="en-ZA"/>
          </a:p>
        </p:txBody>
      </p:sp>
      <p:sp>
        <p:nvSpPr>
          <p:cNvPr id="6" name="Footer Placeholder 5">
            <a:extLst>
              <a:ext uri="{FF2B5EF4-FFF2-40B4-BE49-F238E27FC236}">
                <a16:creationId xmlns:a16="http://schemas.microsoft.com/office/drawing/2014/main" xmlns="" id="{FFAAD63D-0BC8-4035-852C-8C1E062F555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xmlns="" id="{59A22167-9915-4FFD-AF5E-EFBA8BDBF263}"/>
              </a:ext>
            </a:extLst>
          </p:cNvPr>
          <p:cNvSpPr>
            <a:spLocks noGrp="1"/>
          </p:cNvSpPr>
          <p:nvPr>
            <p:ph type="sldNum" sz="quarter" idx="12"/>
          </p:nvPr>
        </p:nvSpPr>
        <p:spPr/>
        <p:txBody>
          <a:bodyPr/>
          <a:lstStyle/>
          <a:p>
            <a:fld id="{A096E69E-F46B-4D9F-A92C-DC6AE65EBB66}" type="slidenum">
              <a:rPr lang="en-ZA" smtClean="0"/>
              <a:pPr/>
              <a:t>‹#›</a:t>
            </a:fld>
            <a:endParaRPr lang="en-ZA"/>
          </a:p>
        </p:txBody>
      </p:sp>
    </p:spTree>
    <p:extLst>
      <p:ext uri="{BB962C8B-B14F-4D97-AF65-F5344CB8AC3E}">
        <p14:creationId xmlns:p14="http://schemas.microsoft.com/office/powerpoint/2010/main" xmlns="" val="3833087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7" name="Rectangle 6"/>
          <p:cNvSpPr/>
          <p:nvPr userDrawn="1"/>
        </p:nvSpPr>
        <p:spPr>
          <a:xfrm>
            <a:off x="0" y="2868843"/>
            <a:ext cx="12192000" cy="3989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ctrTitle"/>
          </p:nvPr>
        </p:nvSpPr>
        <p:spPr>
          <a:xfrm>
            <a:off x="630091" y="474132"/>
            <a:ext cx="5796729" cy="1882774"/>
          </a:xfrm>
        </p:spPr>
        <p:txBody>
          <a:bodyPr lIns="0" tIns="0" rIns="0" bIns="0" anchor="t" anchorCtr="0">
            <a:normAutofit/>
          </a:bodyPr>
          <a:lstStyle>
            <a:lvl1pPr algn="l">
              <a:defRPr sz="5000">
                <a:solidFill>
                  <a:schemeClr val="bg1"/>
                </a:solidFill>
              </a:defRPr>
            </a:lvl1pPr>
          </a:lstStyle>
          <a:p>
            <a:r>
              <a:rPr lang="en-US" dirty="0"/>
              <a:t>Click to edit Master title style</a:t>
            </a:r>
            <a:endParaRPr lang="en-ZA" dirty="0"/>
          </a:p>
        </p:txBody>
      </p:sp>
      <p:sp>
        <p:nvSpPr>
          <p:cNvPr id="3" name="Subtitle 2"/>
          <p:cNvSpPr>
            <a:spLocks noGrp="1"/>
          </p:cNvSpPr>
          <p:nvPr>
            <p:ph type="subTitle" idx="1"/>
          </p:nvPr>
        </p:nvSpPr>
        <p:spPr>
          <a:xfrm>
            <a:off x="630091" y="3428999"/>
            <a:ext cx="4858033" cy="1044910"/>
          </a:xfrm>
        </p:spPr>
        <p:txBody>
          <a:bodyPr lIns="0" tIns="0" rIns="0" b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pic>
        <p:nvPicPr>
          <p:cNvPr id="10" name="Picture 9">
            <a:extLst>
              <a:ext uri="{FF2B5EF4-FFF2-40B4-BE49-F238E27FC236}">
                <a16:creationId xmlns:a16="http://schemas.microsoft.com/office/drawing/2014/main" xmlns="" id="{50FAAF36-8AF8-3245-B293-1F1CA33AE4F6}"/>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rcRect/>
          <a:stretch/>
        </p:blipFill>
        <p:spPr>
          <a:xfrm>
            <a:off x="5943361" y="620712"/>
            <a:ext cx="5616575" cy="5616575"/>
          </a:xfrm>
          <a:prstGeom prst="rect">
            <a:avLst/>
          </a:prstGeom>
        </p:spPr>
      </p:pic>
      <p:pic>
        <p:nvPicPr>
          <p:cNvPr id="21" name="Picture 20">
            <a:extLst>
              <a:ext uri="{FF2B5EF4-FFF2-40B4-BE49-F238E27FC236}">
                <a16:creationId xmlns:a16="http://schemas.microsoft.com/office/drawing/2014/main" xmlns="" id="{4A3B30E0-46B3-A442-AF1D-99CA39A502DC}"/>
              </a:ext>
            </a:extLst>
          </p:cNvPr>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3236165" y="5609536"/>
            <a:ext cx="1695451" cy="628721"/>
          </a:xfrm>
          <a:prstGeom prst="rect">
            <a:avLst/>
          </a:prstGeom>
        </p:spPr>
      </p:pic>
      <p:pic>
        <p:nvPicPr>
          <p:cNvPr id="14" name="Picture 13">
            <a:extLst>
              <a:ext uri="{FF2B5EF4-FFF2-40B4-BE49-F238E27FC236}">
                <a16:creationId xmlns:a16="http://schemas.microsoft.com/office/drawing/2014/main" xmlns="" id="{0B375774-A0B5-3947-93ED-CF1BF6C4AD0F}"/>
              </a:ext>
            </a:extLst>
          </p:cNvPr>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630091" y="5609536"/>
            <a:ext cx="1764101" cy="626782"/>
          </a:xfrm>
          <a:prstGeom prst="rect">
            <a:avLst/>
          </a:prstGeom>
        </p:spPr>
      </p:pic>
    </p:spTree>
    <p:extLst>
      <p:ext uri="{BB962C8B-B14F-4D97-AF65-F5344CB8AC3E}">
        <p14:creationId xmlns:p14="http://schemas.microsoft.com/office/powerpoint/2010/main" xmlns="" val="3026044549"/>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393" userDrawn="1">
          <p15:clr>
            <a:srgbClr val="FBAE40"/>
          </p15:clr>
        </p15:guide>
        <p15:guide id="3" orient="horz" pos="391" userDrawn="1">
          <p15:clr>
            <a:srgbClr val="FBAE40"/>
          </p15:clr>
        </p15:guide>
        <p15:guide id="4" orient="horz" pos="3929" userDrawn="1">
          <p15:clr>
            <a:srgbClr val="FBAE40"/>
          </p15:clr>
        </p15:guide>
        <p15:guide id="5" pos="7287"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BAC038E0-F0B3-0041-9A8A-BB67CBD079D7}"/>
              </a:ext>
            </a:extLst>
          </p:cNvPr>
          <p:cNvSpPr/>
          <p:nvPr userDrawn="1"/>
        </p:nvSpPr>
        <p:spPr>
          <a:xfrm>
            <a:off x="0" y="0"/>
            <a:ext cx="5238362"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hasCustomPrompt="1"/>
          </p:nvPr>
        </p:nvSpPr>
        <p:spPr>
          <a:xfrm>
            <a:off x="606664" y="4351337"/>
            <a:ext cx="4692799" cy="2038350"/>
          </a:xfrm>
        </p:spPr>
        <p:txBody>
          <a:bodyPr anchor="b"/>
          <a:lstStyle>
            <a:lvl1pPr>
              <a:defRPr sz="4000">
                <a:solidFill>
                  <a:schemeClr val="bg1"/>
                </a:solidFill>
              </a:defRPr>
            </a:lvl1pPr>
          </a:lstStyle>
          <a:p>
            <a:r>
              <a:rPr lang="en-US" dirty="0"/>
              <a:t>Section heading</a:t>
            </a:r>
            <a:endParaRPr lang="en-ZA" dirty="0"/>
          </a:p>
        </p:txBody>
      </p:sp>
      <p:pic>
        <p:nvPicPr>
          <p:cNvPr id="15" name="Picture 14">
            <a:extLst>
              <a:ext uri="{FF2B5EF4-FFF2-40B4-BE49-F238E27FC236}">
                <a16:creationId xmlns:a16="http://schemas.microsoft.com/office/drawing/2014/main" xmlns="" id="{374B4A4B-34C1-3B46-8886-A797C19EF525}"/>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rcRect/>
          <a:stretch/>
        </p:blipFill>
        <p:spPr>
          <a:xfrm>
            <a:off x="5943361" y="620712"/>
            <a:ext cx="5616575" cy="5616575"/>
          </a:xfrm>
          <a:prstGeom prst="rect">
            <a:avLst/>
          </a:prstGeom>
        </p:spPr>
      </p:pic>
      <p:sp>
        <p:nvSpPr>
          <p:cNvPr id="3" name="TextBox 2">
            <a:extLst>
              <a:ext uri="{FF2B5EF4-FFF2-40B4-BE49-F238E27FC236}">
                <a16:creationId xmlns:a16="http://schemas.microsoft.com/office/drawing/2014/main" xmlns="" id="{B0AEC738-2D22-AB42-9DD8-5DDABADA1498}"/>
              </a:ext>
            </a:extLst>
          </p:cNvPr>
          <p:cNvSpPr txBox="1"/>
          <p:nvPr userDrawn="1"/>
        </p:nvSpPr>
        <p:spPr>
          <a:xfrm>
            <a:off x="5053631" y="146583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xmlns="" val="1781559719"/>
      </p:ext>
    </p:extLst>
  </p:cSld>
  <p:clrMapOvr>
    <a:masterClrMapping/>
  </p:clrMapOvr>
  <p:extLst>
    <p:ext uri="{DCECCB84-F9BA-43D5-87BE-67443E8EF086}">
      <p15:sldGuideLst xmlns:p15="http://schemas.microsoft.com/office/powerpoint/2012/main" xmlns="">
        <p15:guide id="1" orient="horz" pos="391" userDrawn="1">
          <p15:clr>
            <a:srgbClr val="FBAE40"/>
          </p15:clr>
        </p15:guide>
        <p15:guide id="2" orient="horz" pos="3929" userDrawn="1">
          <p15:clr>
            <a:srgbClr val="FBAE40"/>
          </p15:clr>
        </p15:guide>
        <p15:guide id="3" pos="7287" userDrawn="1">
          <p15:clr>
            <a:srgbClr val="FBAE40"/>
          </p15:clr>
        </p15:guide>
        <p15:guide id="4" pos="3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B53857D0-9D0E-6E44-BEA3-C83C61C7A465}"/>
              </a:ext>
            </a:extLst>
          </p:cNvPr>
          <p:cNvSpPr/>
          <p:nvPr userDrawn="1"/>
        </p:nvSpPr>
        <p:spPr>
          <a:xfrm>
            <a:off x="0" y="0"/>
            <a:ext cx="5238362"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Title 1">
            <a:extLst>
              <a:ext uri="{FF2B5EF4-FFF2-40B4-BE49-F238E27FC236}">
                <a16:creationId xmlns:a16="http://schemas.microsoft.com/office/drawing/2014/main" xmlns="" id="{C517CAB3-E60B-9040-8E8E-16012D86B448}"/>
              </a:ext>
            </a:extLst>
          </p:cNvPr>
          <p:cNvSpPr>
            <a:spLocks noGrp="1"/>
          </p:cNvSpPr>
          <p:nvPr>
            <p:ph type="title" hasCustomPrompt="1"/>
          </p:nvPr>
        </p:nvSpPr>
        <p:spPr>
          <a:xfrm>
            <a:off x="606664" y="4351337"/>
            <a:ext cx="4692799" cy="2038350"/>
          </a:xfrm>
        </p:spPr>
        <p:txBody>
          <a:bodyPr anchor="b"/>
          <a:lstStyle>
            <a:lvl1pPr>
              <a:defRPr sz="4000">
                <a:solidFill>
                  <a:schemeClr val="bg1"/>
                </a:solidFill>
              </a:defRPr>
            </a:lvl1pPr>
          </a:lstStyle>
          <a:p>
            <a:r>
              <a:rPr lang="en-US" dirty="0"/>
              <a:t>Section heading</a:t>
            </a:r>
            <a:endParaRPr lang="en-ZA" dirty="0"/>
          </a:p>
        </p:txBody>
      </p:sp>
      <p:pic>
        <p:nvPicPr>
          <p:cNvPr id="18" name="Picture 17">
            <a:extLst>
              <a:ext uri="{FF2B5EF4-FFF2-40B4-BE49-F238E27FC236}">
                <a16:creationId xmlns:a16="http://schemas.microsoft.com/office/drawing/2014/main" xmlns="" id="{693746F8-954B-3F4B-BA7F-E00E73023331}"/>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rcRect/>
          <a:stretch/>
        </p:blipFill>
        <p:spPr>
          <a:xfrm>
            <a:off x="5943361" y="620712"/>
            <a:ext cx="5616575" cy="5616575"/>
          </a:xfrm>
          <a:prstGeom prst="rect">
            <a:avLst/>
          </a:prstGeom>
        </p:spPr>
      </p:pic>
    </p:spTree>
    <p:extLst>
      <p:ext uri="{BB962C8B-B14F-4D97-AF65-F5344CB8AC3E}">
        <p14:creationId xmlns:p14="http://schemas.microsoft.com/office/powerpoint/2010/main" xmlns="" val="1042707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30DA0AA7-3F3C-8F47-9E52-AAA2878F6F1F}"/>
              </a:ext>
            </a:extLst>
          </p:cNvPr>
          <p:cNvSpPr/>
          <p:nvPr userDrawn="1"/>
        </p:nvSpPr>
        <p:spPr>
          <a:xfrm>
            <a:off x="0" y="0"/>
            <a:ext cx="5238362" cy="68580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Title 1">
            <a:extLst>
              <a:ext uri="{FF2B5EF4-FFF2-40B4-BE49-F238E27FC236}">
                <a16:creationId xmlns:a16="http://schemas.microsoft.com/office/drawing/2014/main" xmlns="" id="{5B1B4A4C-609E-AE49-BA89-28CA109F5FB8}"/>
              </a:ext>
            </a:extLst>
          </p:cNvPr>
          <p:cNvSpPr>
            <a:spLocks noGrp="1"/>
          </p:cNvSpPr>
          <p:nvPr>
            <p:ph type="title" hasCustomPrompt="1"/>
          </p:nvPr>
        </p:nvSpPr>
        <p:spPr>
          <a:xfrm>
            <a:off x="606664" y="4351337"/>
            <a:ext cx="4692799" cy="2038350"/>
          </a:xfrm>
        </p:spPr>
        <p:txBody>
          <a:bodyPr anchor="b"/>
          <a:lstStyle>
            <a:lvl1pPr>
              <a:defRPr sz="4000">
                <a:solidFill>
                  <a:schemeClr val="bg1"/>
                </a:solidFill>
              </a:defRPr>
            </a:lvl1pPr>
          </a:lstStyle>
          <a:p>
            <a:r>
              <a:rPr lang="en-US" dirty="0"/>
              <a:t>Section heading</a:t>
            </a:r>
            <a:endParaRPr lang="en-ZA" dirty="0"/>
          </a:p>
        </p:txBody>
      </p:sp>
      <p:pic>
        <p:nvPicPr>
          <p:cNvPr id="23" name="Picture 22">
            <a:extLst>
              <a:ext uri="{FF2B5EF4-FFF2-40B4-BE49-F238E27FC236}">
                <a16:creationId xmlns:a16="http://schemas.microsoft.com/office/drawing/2014/main" xmlns="" id="{BE07581E-9E76-1F4B-8D29-A90A80F7BF62}"/>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rcRect/>
          <a:stretch/>
        </p:blipFill>
        <p:spPr>
          <a:xfrm>
            <a:off x="5943361" y="620712"/>
            <a:ext cx="5616575" cy="5616575"/>
          </a:xfrm>
          <a:prstGeom prst="rect">
            <a:avLst/>
          </a:prstGeom>
        </p:spPr>
      </p:pic>
    </p:spTree>
    <p:extLst>
      <p:ext uri="{BB962C8B-B14F-4D97-AF65-F5344CB8AC3E}">
        <p14:creationId xmlns:p14="http://schemas.microsoft.com/office/powerpoint/2010/main" xmlns="" val="20270302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00000" y="365125"/>
            <a:ext cx="9311999" cy="1325563"/>
          </a:xfrm>
          <a:prstGeom prst="rect">
            <a:avLst/>
          </a:prstGeom>
        </p:spPr>
        <p:txBody>
          <a:bodyPr vert="horz" lIns="0" tIns="45720" rIns="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1800000" y="1825625"/>
            <a:ext cx="9311999"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Tree>
    <p:extLst>
      <p:ext uri="{BB962C8B-B14F-4D97-AF65-F5344CB8AC3E}">
        <p14:creationId xmlns:p14="http://schemas.microsoft.com/office/powerpoint/2010/main" xmlns="" val="403388537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7" r:id="rId3"/>
    <p:sldLayoutId id="2147483666" r:id="rId4"/>
    <p:sldLayoutId id="2147483668"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0091" y="247649"/>
            <a:ext cx="10931818" cy="408043"/>
          </a:xfrm>
          <a:prstGeom prst="rect">
            <a:avLst/>
          </a:prstGeom>
        </p:spPr>
        <p:txBody>
          <a:bodyPr vert="horz" lIns="0" tIns="45720" rIns="0" bIns="45720" rtlCol="0" anchor="ctr">
            <a:noAutofit/>
          </a:bodyPr>
          <a:lstStyle/>
          <a:p>
            <a:r>
              <a:rPr lang="en-US" dirty="0"/>
              <a:t>Click to edit Master title style</a:t>
            </a:r>
            <a:endParaRPr lang="en-ZA" dirty="0"/>
          </a:p>
        </p:txBody>
      </p:sp>
      <p:sp>
        <p:nvSpPr>
          <p:cNvPr id="3" name="Text Placeholder 2"/>
          <p:cNvSpPr>
            <a:spLocks noGrp="1"/>
          </p:cNvSpPr>
          <p:nvPr>
            <p:ph type="body" idx="1"/>
          </p:nvPr>
        </p:nvSpPr>
        <p:spPr>
          <a:xfrm>
            <a:off x="630091" y="1195388"/>
            <a:ext cx="10931818" cy="4981575"/>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Z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0276F3-6B0B-4F07-A1DC-9A7C167197F1}" type="slidenum">
              <a:rPr lang="en-ZA" smtClean="0"/>
              <a:pPr/>
              <a:t>‹#›</a:t>
            </a:fld>
            <a:endParaRPr lang="en-ZA"/>
          </a:p>
        </p:txBody>
      </p:sp>
    </p:spTree>
    <p:extLst>
      <p:ext uri="{BB962C8B-B14F-4D97-AF65-F5344CB8AC3E}">
        <p14:creationId xmlns:p14="http://schemas.microsoft.com/office/powerpoint/2010/main" xmlns="" val="134856854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1" r:id="rId3"/>
    <p:sldLayoutId id="2147483660" r:id="rId4"/>
    <p:sldLayoutId id="2147483665" r:id="rId5"/>
    <p:sldLayoutId id="2147483650" r:id="rId6"/>
    <p:sldLayoutId id="2147483654" r:id="rId7"/>
    <p:sldLayoutId id="2147483669" r:id="rId8"/>
  </p:sldLayoutIdLst>
  <p:hf hdr="0" ftr="0" dt="0"/>
  <p:txStyles>
    <p:titleStyle>
      <a:lvl1pPr algn="l" defTabSz="914400" rtl="0" eaLnBrk="1" latinLnBrk="0" hangingPunct="1">
        <a:lnSpc>
          <a:spcPct val="100000"/>
        </a:lnSpc>
        <a:spcBef>
          <a:spcPct val="0"/>
        </a:spcBef>
        <a:buNone/>
        <a:defRPr sz="35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1BEFEC2-E648-4650-9624-E7FF33F71C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xmlns="" id="{835E824F-C144-4094-932D-37D154D95A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xmlns="" id="{D79B7879-0953-4609-9328-219BE0F385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FBBD8-754A-4B56-B064-C8E4944A1ED2}" type="datetime1">
              <a:rPr lang="en-ZA" smtClean="0"/>
              <a:pPr/>
              <a:t>2021/05/10</a:t>
            </a:fld>
            <a:endParaRPr lang="en-ZA"/>
          </a:p>
        </p:txBody>
      </p:sp>
      <p:sp>
        <p:nvSpPr>
          <p:cNvPr id="5" name="Footer Placeholder 4">
            <a:extLst>
              <a:ext uri="{FF2B5EF4-FFF2-40B4-BE49-F238E27FC236}">
                <a16:creationId xmlns:a16="http://schemas.microsoft.com/office/drawing/2014/main" xmlns="" id="{B33BF51F-D2D1-4A9D-B091-66371B8A15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xmlns="" id="{77A58AEA-6A6D-4385-AE0B-2D652EEC58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96E69E-F46B-4D9F-A92C-DC6AE65EBB66}" type="slidenum">
              <a:rPr lang="en-ZA" smtClean="0"/>
              <a:pPr/>
              <a:t>‹#›</a:t>
            </a:fld>
            <a:endParaRPr lang="en-ZA"/>
          </a:p>
        </p:txBody>
      </p:sp>
    </p:spTree>
    <p:extLst>
      <p:ext uri="{BB962C8B-B14F-4D97-AF65-F5344CB8AC3E}">
        <p14:creationId xmlns:p14="http://schemas.microsoft.com/office/powerpoint/2010/main" xmlns="" val="88108724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6.sv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3.svg"/><Relationship Id="rId5" Type="http://schemas.openxmlformats.org/officeDocument/2006/relationships/image" Target="../media/image24.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2.jpeg"/><Relationship Id="rId4" Type="http://schemas.openxmlformats.org/officeDocument/2006/relationships/hyperlink" Target="https://indd.adobe.com/view/774618ab-4a21-4e18-987f-c9126e9eb8a6"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l"/>
            <a:r>
              <a:rPr lang="en-ZA" dirty="0"/>
              <a:t>Annual </a:t>
            </a:r>
            <a:br>
              <a:rPr lang="en-ZA" dirty="0"/>
            </a:br>
            <a:r>
              <a:rPr lang="en-ZA" dirty="0"/>
              <a:t>performance</a:t>
            </a:r>
            <a:br>
              <a:rPr lang="en-ZA" dirty="0"/>
            </a:br>
            <a:r>
              <a:rPr lang="en-ZA" dirty="0"/>
              <a:t>plan </a:t>
            </a:r>
            <a:r>
              <a:rPr lang="en-ZA" b="1" dirty="0"/>
              <a:t>2021/22</a:t>
            </a:r>
          </a:p>
        </p:txBody>
      </p:sp>
      <p:sp>
        <p:nvSpPr>
          <p:cNvPr id="3" name="Subtitle 2"/>
          <p:cNvSpPr>
            <a:spLocks noGrp="1"/>
          </p:cNvSpPr>
          <p:nvPr>
            <p:ph type="subTitle" idx="1"/>
          </p:nvPr>
        </p:nvSpPr>
        <p:spPr>
          <a:xfrm>
            <a:off x="630091" y="3428999"/>
            <a:ext cx="4858033" cy="1638592"/>
          </a:xfrm>
        </p:spPr>
        <p:txBody>
          <a:bodyPr>
            <a:normAutofit/>
          </a:bodyPr>
          <a:lstStyle/>
          <a:p>
            <a:r>
              <a:rPr lang="en-ZA" dirty="0"/>
              <a:t>Portfolio Committee on Higher Education, Science and Technology</a:t>
            </a:r>
          </a:p>
          <a:p>
            <a:r>
              <a:rPr lang="en-ZA" dirty="0"/>
              <a:t>7 May 2021</a:t>
            </a:r>
          </a:p>
        </p:txBody>
      </p:sp>
    </p:spTree>
    <p:extLst>
      <p:ext uri="{BB962C8B-B14F-4D97-AF65-F5344CB8AC3E}">
        <p14:creationId xmlns:p14="http://schemas.microsoft.com/office/powerpoint/2010/main" xmlns="" val="1405000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009F43-763D-C64E-9957-CF3D8BBDD009}"/>
              </a:ext>
            </a:extLst>
          </p:cNvPr>
          <p:cNvSpPr>
            <a:spLocks noGrp="1"/>
          </p:cNvSpPr>
          <p:nvPr>
            <p:ph type="title"/>
          </p:nvPr>
        </p:nvSpPr>
        <p:spPr>
          <a:xfrm>
            <a:off x="2784000" y="0"/>
            <a:ext cx="9311999" cy="1377949"/>
          </a:xfrm>
        </p:spPr>
        <p:txBody>
          <a:bodyPr/>
          <a:lstStyle/>
          <a:p>
            <a:r>
              <a:rPr lang="en-US" sz="3200" dirty="0">
                <a:solidFill>
                  <a:srgbClr val="FFFFFF"/>
                </a:solidFill>
              </a:rPr>
              <a:t>Output indicators</a:t>
            </a:r>
            <a:endParaRPr lang="en-US" dirty="0"/>
          </a:p>
        </p:txBody>
      </p:sp>
      <p:sp>
        <p:nvSpPr>
          <p:cNvPr id="3" name="Text Placeholder 2">
            <a:extLst>
              <a:ext uri="{FF2B5EF4-FFF2-40B4-BE49-F238E27FC236}">
                <a16:creationId xmlns:a16="http://schemas.microsoft.com/office/drawing/2014/main" xmlns="" id="{FF268E22-AA3D-074B-8344-DB8635B0D9D5}"/>
              </a:ext>
            </a:extLst>
          </p:cNvPr>
          <p:cNvSpPr>
            <a:spLocks noGrp="1"/>
          </p:cNvSpPr>
          <p:nvPr>
            <p:ph type="body" sz="quarter" idx="12"/>
          </p:nvPr>
        </p:nvSpPr>
        <p:spPr>
          <a:xfrm>
            <a:off x="612775" y="1949450"/>
            <a:ext cx="2054225" cy="2889250"/>
          </a:xfrm>
        </p:spPr>
        <p:txBody>
          <a:bodyPr tIns="0" bIns="0"/>
          <a:lstStyle/>
          <a:p>
            <a:pPr marL="4763" indent="0">
              <a:lnSpc>
                <a:spcPts val="1620"/>
              </a:lnSpc>
            </a:pPr>
            <a:r>
              <a:rPr lang="en-US" sz="1600" dirty="0"/>
              <a:t>Outcome 3</a:t>
            </a:r>
          </a:p>
          <a:p>
            <a:pPr marL="4763" indent="0">
              <a:lnSpc>
                <a:spcPts val="1620"/>
              </a:lnSpc>
            </a:pPr>
            <a:r>
              <a:rPr lang="en-US" sz="1600" b="0" dirty="0"/>
              <a:t>Recognition as a trusted and engaged research partner within scientific communities and civil society</a:t>
            </a:r>
          </a:p>
          <a:p>
            <a:pPr marL="4763" indent="0">
              <a:lnSpc>
                <a:spcPts val="1620"/>
              </a:lnSpc>
            </a:pPr>
            <a:endParaRPr lang="en-US" sz="1600" b="0" dirty="0"/>
          </a:p>
          <a:p>
            <a:pPr marL="4763" indent="0">
              <a:lnSpc>
                <a:spcPts val="1620"/>
              </a:lnSpc>
            </a:pPr>
            <a:endParaRPr lang="en-US" sz="1400" b="0" dirty="0"/>
          </a:p>
        </p:txBody>
      </p:sp>
      <p:graphicFrame>
        <p:nvGraphicFramePr>
          <p:cNvPr id="5" name="Content Placeholder 5">
            <a:extLst>
              <a:ext uri="{FF2B5EF4-FFF2-40B4-BE49-F238E27FC236}">
                <a16:creationId xmlns:a16="http://schemas.microsoft.com/office/drawing/2014/main" xmlns="" id="{7692BF6B-321B-9D42-A132-E0B80EF25246}"/>
              </a:ext>
            </a:extLst>
          </p:cNvPr>
          <p:cNvGraphicFramePr>
            <a:graphicFrameLocks/>
          </p:cNvGraphicFramePr>
          <p:nvPr>
            <p:extLst>
              <p:ext uri="{D42A27DB-BD31-4B8C-83A1-F6EECF244321}">
                <p14:modId xmlns:p14="http://schemas.microsoft.com/office/powerpoint/2010/main" xmlns="" val="785997235"/>
              </p:ext>
            </p:extLst>
          </p:nvPr>
        </p:nvGraphicFramePr>
        <p:xfrm>
          <a:off x="2784000" y="1681610"/>
          <a:ext cx="8964000" cy="3400776"/>
        </p:xfrm>
        <a:graphic>
          <a:graphicData uri="http://schemas.openxmlformats.org/drawingml/2006/table">
            <a:tbl>
              <a:tblPr firstRow="1" firstCol="1" bandRow="1">
                <a:noFill/>
                <a:tableStyleId>{5C22544A-7EE6-4342-B048-85BDC9FD1C3A}</a:tableStyleId>
              </a:tblPr>
              <a:tblGrid>
                <a:gridCol w="5652000">
                  <a:extLst>
                    <a:ext uri="{9D8B030D-6E8A-4147-A177-3AD203B41FA5}">
                      <a16:colId xmlns:a16="http://schemas.microsoft.com/office/drawing/2014/main" xmlns="" val="2875620155"/>
                    </a:ext>
                  </a:extLst>
                </a:gridCol>
                <a:gridCol w="864000">
                  <a:extLst>
                    <a:ext uri="{9D8B030D-6E8A-4147-A177-3AD203B41FA5}">
                      <a16:colId xmlns:a16="http://schemas.microsoft.com/office/drawing/2014/main" xmlns="" val="3190406443"/>
                    </a:ext>
                  </a:extLst>
                </a:gridCol>
                <a:gridCol w="612000">
                  <a:extLst>
                    <a:ext uri="{9D8B030D-6E8A-4147-A177-3AD203B41FA5}">
                      <a16:colId xmlns:a16="http://schemas.microsoft.com/office/drawing/2014/main" xmlns="" val="2460576133"/>
                    </a:ext>
                  </a:extLst>
                </a:gridCol>
                <a:gridCol w="612000">
                  <a:extLst>
                    <a:ext uri="{9D8B030D-6E8A-4147-A177-3AD203B41FA5}">
                      <a16:colId xmlns:a16="http://schemas.microsoft.com/office/drawing/2014/main" xmlns="" val="3514208861"/>
                    </a:ext>
                  </a:extLst>
                </a:gridCol>
                <a:gridCol w="612000">
                  <a:extLst>
                    <a:ext uri="{9D8B030D-6E8A-4147-A177-3AD203B41FA5}">
                      <a16:colId xmlns:a16="http://schemas.microsoft.com/office/drawing/2014/main" xmlns="" val="1925645514"/>
                    </a:ext>
                  </a:extLst>
                </a:gridCol>
                <a:gridCol w="612000">
                  <a:extLst>
                    <a:ext uri="{9D8B030D-6E8A-4147-A177-3AD203B41FA5}">
                      <a16:colId xmlns:a16="http://schemas.microsoft.com/office/drawing/2014/main" xmlns="" val="2996767982"/>
                    </a:ext>
                  </a:extLst>
                </a:gridCol>
              </a:tblGrid>
              <a:tr h="350842">
                <a:tc>
                  <a:txBody>
                    <a:bodyPr/>
                    <a:lstStyle/>
                    <a:p>
                      <a:pPr marL="20955">
                        <a:lnSpc>
                          <a:spcPts val="1620"/>
                        </a:lnSpc>
                        <a:spcAft>
                          <a:spcPts val="0"/>
                        </a:spcAft>
                      </a:pPr>
                      <a:r>
                        <a:rPr lang="en-ZA" sz="1600" b="1" cap="none" spc="0" dirty="0">
                          <a:solidFill>
                            <a:schemeClr val="accent1"/>
                          </a:solidFill>
                          <a:effectLst/>
                          <a:latin typeface="+mn-lt"/>
                          <a:ea typeface="Times New Roman" panose="02020603050405020304" pitchFamily="18" charset="0"/>
                          <a:cs typeface="Times New Roman" panose="02020603050405020304" pitchFamily="18" charset="0"/>
                        </a:rPr>
                        <a:t>Output indicator</a:t>
                      </a:r>
                    </a:p>
                  </a:txBody>
                  <a:tcPr marL="54000" marR="54000" marT="54000" marB="54000" anchor="b">
                    <a:lnL w="12700" cmpd="sng">
                      <a:noFill/>
                      <a:prstDash val="solid"/>
                    </a:lnL>
                    <a:lnR w="12700" cmpd="sng">
                      <a:noFill/>
                      <a:prstDash val="solid"/>
                    </a:lnR>
                    <a:lnT w="12700" cap="flat" cmpd="sng" algn="ctr">
                      <a:solidFill>
                        <a:schemeClr val="bg1"/>
                      </a:solidFill>
                      <a:prstDash val="sysDot"/>
                      <a:round/>
                      <a:headEnd type="none" w="med" len="med"/>
                      <a:tailEnd type="none" w="med" len="med"/>
                    </a:lnT>
                    <a:lnB w="12700" cmpd="sng">
                      <a:noFill/>
                      <a:prstDash val="solid"/>
                    </a:lnB>
                    <a:noFill/>
                  </a:tcPr>
                </a:tc>
                <a:tc>
                  <a:txBody>
                    <a:bodyPr/>
                    <a:lstStyle/>
                    <a:p>
                      <a:pPr algn="ctr">
                        <a:lnSpc>
                          <a:spcPts val="1620"/>
                        </a:lnSpc>
                        <a:spcAft>
                          <a:spcPts val="0"/>
                        </a:spcAft>
                      </a:pPr>
                      <a:r>
                        <a:rPr lang="en-ZA" sz="1600" b="1" cap="none" spc="0" dirty="0">
                          <a:solidFill>
                            <a:schemeClr val="accent1"/>
                          </a:solidFill>
                          <a:effectLst/>
                          <a:latin typeface="+mn-lt"/>
                          <a:ea typeface="Times New Roman" panose="02020603050405020304" pitchFamily="18" charset="0"/>
                          <a:cs typeface="Times New Roman" panose="02020603050405020304" pitchFamily="18" charset="0"/>
                        </a:rPr>
                        <a:t>Annual Target</a:t>
                      </a:r>
                    </a:p>
                  </a:txBody>
                  <a:tcPr marL="54000" marR="54000" marT="54000" marB="54000" anchor="b">
                    <a:lnL w="12700" cmpd="sng">
                      <a:noFill/>
                      <a:prstDash val="solid"/>
                    </a:lnL>
                    <a:lnR w="12700" cmpd="sng">
                      <a:noFill/>
                      <a:prstDash val="solid"/>
                    </a:lnR>
                    <a:lnT w="12700" cap="flat" cmpd="sng" algn="ctr">
                      <a:solidFill>
                        <a:schemeClr val="bg1"/>
                      </a:solidFill>
                      <a:prstDash val="sysDot"/>
                      <a:round/>
                      <a:headEnd type="none" w="med" len="med"/>
                      <a:tailEnd type="none" w="med" len="med"/>
                    </a:lnT>
                    <a:lnB w="12700" cmpd="sng">
                      <a:noFill/>
                      <a:prstDash val="solid"/>
                    </a:lnB>
                    <a:noFill/>
                  </a:tcPr>
                </a:tc>
                <a:tc>
                  <a:txBody>
                    <a:bodyPr/>
                    <a:lstStyle/>
                    <a:p>
                      <a:pPr algn="ctr">
                        <a:lnSpc>
                          <a:spcPts val="1620"/>
                        </a:lnSpc>
                        <a:spcAft>
                          <a:spcPts val="0"/>
                        </a:spcAft>
                      </a:pPr>
                      <a:r>
                        <a:rPr lang="en-ZA" sz="1600" b="1" cap="none" spc="0" dirty="0">
                          <a:solidFill>
                            <a:schemeClr val="accent1"/>
                          </a:solidFill>
                          <a:effectLst/>
                          <a:latin typeface="+mn-lt"/>
                          <a:ea typeface="Times New Roman" panose="02020603050405020304" pitchFamily="18" charset="0"/>
                          <a:cs typeface="Times New Roman" panose="02020603050405020304" pitchFamily="18" charset="0"/>
                        </a:rPr>
                        <a:t>Q1</a:t>
                      </a:r>
                    </a:p>
                  </a:txBody>
                  <a:tcPr marL="54000" marR="54000" marT="54000" marB="54000" anchor="b">
                    <a:lnL w="12700" cmpd="sng">
                      <a:noFill/>
                      <a:prstDash val="solid"/>
                    </a:lnL>
                    <a:lnR w="12700" cmpd="sng">
                      <a:noFill/>
                      <a:prstDash val="solid"/>
                    </a:lnR>
                    <a:lnT w="12700" cap="flat" cmpd="sng" algn="ctr">
                      <a:solidFill>
                        <a:schemeClr val="bg1"/>
                      </a:solidFill>
                      <a:prstDash val="sysDot"/>
                      <a:round/>
                      <a:headEnd type="none" w="med" len="med"/>
                      <a:tailEnd type="none" w="med" len="med"/>
                    </a:lnT>
                    <a:lnB w="12700" cmpd="sng">
                      <a:noFill/>
                      <a:prstDash val="solid"/>
                    </a:lnB>
                    <a:noFill/>
                  </a:tcPr>
                </a:tc>
                <a:tc>
                  <a:txBody>
                    <a:bodyPr/>
                    <a:lstStyle/>
                    <a:p>
                      <a:pPr algn="ctr">
                        <a:lnSpc>
                          <a:spcPts val="1620"/>
                        </a:lnSpc>
                        <a:spcAft>
                          <a:spcPts val="0"/>
                        </a:spcAft>
                      </a:pPr>
                      <a:r>
                        <a:rPr lang="en-ZA" sz="1600" b="1" cap="none" spc="0" dirty="0">
                          <a:solidFill>
                            <a:schemeClr val="accent1"/>
                          </a:solidFill>
                          <a:effectLst/>
                          <a:latin typeface="+mn-lt"/>
                          <a:ea typeface="Times New Roman" panose="02020603050405020304" pitchFamily="18" charset="0"/>
                          <a:cs typeface="Times New Roman" panose="02020603050405020304" pitchFamily="18" charset="0"/>
                        </a:rPr>
                        <a:t>Q2</a:t>
                      </a:r>
                    </a:p>
                  </a:txBody>
                  <a:tcPr marL="54000" marR="54000" marT="54000" marB="54000" anchor="b">
                    <a:lnL w="12700" cmpd="sng">
                      <a:noFill/>
                      <a:prstDash val="solid"/>
                    </a:lnL>
                    <a:lnR w="12700" cmpd="sng">
                      <a:noFill/>
                      <a:prstDash val="solid"/>
                    </a:lnR>
                    <a:lnT w="12700" cap="flat" cmpd="sng" algn="ctr">
                      <a:solidFill>
                        <a:schemeClr val="bg1"/>
                      </a:solidFill>
                      <a:prstDash val="sysDot"/>
                      <a:round/>
                      <a:headEnd type="none" w="med" len="med"/>
                      <a:tailEnd type="none" w="med" len="med"/>
                    </a:lnT>
                    <a:lnB w="12700" cmpd="sng">
                      <a:noFill/>
                      <a:prstDash val="solid"/>
                    </a:lnB>
                    <a:noFill/>
                  </a:tcPr>
                </a:tc>
                <a:tc>
                  <a:txBody>
                    <a:bodyPr/>
                    <a:lstStyle/>
                    <a:p>
                      <a:pPr algn="ctr">
                        <a:lnSpc>
                          <a:spcPts val="1620"/>
                        </a:lnSpc>
                        <a:spcAft>
                          <a:spcPts val="0"/>
                        </a:spcAft>
                      </a:pPr>
                      <a:r>
                        <a:rPr lang="en-ZA" sz="1600" b="1" cap="none" spc="0" dirty="0">
                          <a:solidFill>
                            <a:schemeClr val="accent1"/>
                          </a:solidFill>
                          <a:effectLst/>
                          <a:latin typeface="+mn-lt"/>
                          <a:ea typeface="Times New Roman" panose="02020603050405020304" pitchFamily="18" charset="0"/>
                          <a:cs typeface="Times New Roman" panose="02020603050405020304" pitchFamily="18" charset="0"/>
                        </a:rPr>
                        <a:t>Q3</a:t>
                      </a:r>
                    </a:p>
                  </a:txBody>
                  <a:tcPr marL="54000" marR="54000" marT="54000" marB="54000" anchor="b">
                    <a:lnL w="12700" cmpd="sng">
                      <a:noFill/>
                      <a:prstDash val="solid"/>
                    </a:lnL>
                    <a:lnR w="12700" cmpd="sng">
                      <a:noFill/>
                      <a:prstDash val="solid"/>
                    </a:lnR>
                    <a:lnT w="12700" cap="flat" cmpd="sng" algn="ctr">
                      <a:solidFill>
                        <a:schemeClr val="bg1"/>
                      </a:solidFill>
                      <a:prstDash val="sysDot"/>
                      <a:round/>
                      <a:headEnd type="none" w="med" len="med"/>
                      <a:tailEnd type="none" w="med" len="med"/>
                    </a:lnT>
                    <a:lnB w="12700" cmpd="sng">
                      <a:noFill/>
                      <a:prstDash val="solid"/>
                    </a:lnB>
                    <a:noFill/>
                  </a:tcPr>
                </a:tc>
                <a:tc>
                  <a:txBody>
                    <a:bodyPr/>
                    <a:lstStyle/>
                    <a:p>
                      <a:pPr algn="ctr">
                        <a:lnSpc>
                          <a:spcPts val="1620"/>
                        </a:lnSpc>
                        <a:spcAft>
                          <a:spcPts val="0"/>
                        </a:spcAft>
                      </a:pPr>
                      <a:r>
                        <a:rPr lang="en-ZA" sz="1600" b="1" cap="none" spc="0" dirty="0">
                          <a:solidFill>
                            <a:schemeClr val="accent1"/>
                          </a:solidFill>
                          <a:effectLst/>
                          <a:latin typeface="+mn-lt"/>
                          <a:ea typeface="Times New Roman" panose="02020603050405020304" pitchFamily="18" charset="0"/>
                          <a:cs typeface="Times New Roman" panose="02020603050405020304" pitchFamily="18" charset="0"/>
                        </a:rPr>
                        <a:t>Q4</a:t>
                      </a:r>
                    </a:p>
                  </a:txBody>
                  <a:tcPr marL="54000" marR="54000" marT="54000" marB="54000" anchor="b">
                    <a:lnL w="12700" cmpd="sng">
                      <a:noFill/>
                      <a:prstDash val="solid"/>
                    </a:lnL>
                    <a:lnR w="12700" cmpd="sng">
                      <a:noFill/>
                      <a:prstDash val="solid"/>
                    </a:lnR>
                    <a:lnT w="12700" cap="flat" cmpd="sng" algn="ctr">
                      <a:solidFill>
                        <a:schemeClr val="bg1"/>
                      </a:solidFill>
                      <a:prstDash val="sysDot"/>
                      <a:round/>
                      <a:headEnd type="none" w="med" len="med"/>
                      <a:tailEnd type="none" w="med" len="med"/>
                    </a:lnT>
                    <a:lnB w="12700" cmpd="sng">
                      <a:noFill/>
                      <a:prstDash val="solid"/>
                    </a:lnB>
                    <a:noFill/>
                  </a:tcPr>
                </a:tc>
                <a:extLst>
                  <a:ext uri="{0D108BD9-81ED-4DB2-BD59-A6C34878D82A}">
                    <a16:rowId xmlns:a16="http://schemas.microsoft.com/office/drawing/2014/main" xmlns="" val="3593713949"/>
                  </a:ext>
                </a:extLst>
              </a:tr>
              <a:tr h="473233">
                <a:tc>
                  <a:txBody>
                    <a:bodyPr/>
                    <a:lstStyle/>
                    <a:p>
                      <a:pPr marL="358775" indent="-354013" algn="l" defTabSz="914400" rtl="0" eaLnBrk="1" latinLnBrk="0" hangingPunct="1">
                        <a:lnSpc>
                          <a:spcPts val="1620"/>
                        </a:lnSpc>
                        <a:spcAft>
                          <a:spcPts val="0"/>
                        </a:spcAft>
                        <a:tabLst/>
                      </a:pPr>
                      <a:r>
                        <a:rPr lang="en-GB" sz="1600" b="0" kern="1200" cap="none" spc="0" dirty="0">
                          <a:solidFill>
                            <a:schemeClr val="tx1"/>
                          </a:solidFill>
                          <a:effectLst/>
                          <a:latin typeface="+mn-lt"/>
                          <a:ea typeface="+mn-ea"/>
                          <a:cs typeface="+mn-cs"/>
                        </a:rPr>
                        <a:t>3.1 The number of research-related engagements with communities and civil society forums</a:t>
                      </a:r>
                      <a:endParaRPr lang="en-ZA" sz="1600" b="0" kern="1200" cap="none" spc="0" dirty="0">
                        <a:solidFill>
                          <a:schemeClr val="tx1"/>
                        </a:solidFill>
                        <a:effectLst/>
                        <a:latin typeface="+mn-lt"/>
                        <a:ea typeface="+mn-ea"/>
                        <a:cs typeface="+mn-cs"/>
                      </a:endParaRPr>
                    </a:p>
                  </a:txBody>
                  <a:tcPr marL="68580" marR="68580" marT="0" marB="0">
                    <a:lnL w="12700" cmpd="sng">
                      <a:noFill/>
                      <a:prstDash val="solid"/>
                    </a:lnL>
                    <a:lnR w="12700" cap="flat" cmpd="sng" algn="ctr">
                      <a:solidFill>
                        <a:schemeClr val="bg1"/>
                      </a:solidFill>
                      <a:prstDash val="sysDot"/>
                      <a:round/>
                      <a:headEnd type="none" w="med" len="med"/>
                      <a:tailEnd type="none" w="med" len="med"/>
                    </a:lnR>
                    <a:lnT w="12700" cmpd="sng">
                      <a:noFill/>
                      <a:prstDash val="solid"/>
                    </a:lnT>
                    <a:lnB w="12700" cap="flat" cmpd="sng" algn="ctr">
                      <a:solidFill>
                        <a:schemeClr val="bg1"/>
                      </a:solidFill>
                      <a:prstDash val="sysDot"/>
                      <a:round/>
                      <a:headEnd type="none" w="med" len="med"/>
                      <a:tailEnd type="none" w="med" len="med"/>
                    </a:lnB>
                    <a:solidFill>
                      <a:schemeClr val="accent6">
                        <a:lumMod val="20000"/>
                        <a:lumOff val="8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dirty="0">
                          <a:solidFill>
                            <a:schemeClr val="tx1"/>
                          </a:solidFill>
                          <a:effectLst/>
                          <a:latin typeface="+mn-lt"/>
                          <a:ea typeface="+mn-ea"/>
                          <a:cs typeface="+mn-cs"/>
                        </a:rPr>
                        <a:t>6</a:t>
                      </a:r>
                      <a:endParaRPr lang="en-ZA" sz="1600" b="0" kern="1200" cap="none" spc="0" dirty="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mpd="sng">
                      <a:noFill/>
                      <a:prstDash val="soli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a:solidFill>
                            <a:schemeClr val="tx1"/>
                          </a:solidFill>
                          <a:effectLst/>
                          <a:latin typeface="+mn-lt"/>
                          <a:ea typeface="+mn-ea"/>
                          <a:cs typeface="+mn-cs"/>
                        </a:rPr>
                        <a:t>1</a:t>
                      </a:r>
                      <a:endParaRPr lang="en-ZA" sz="1600" b="0" kern="1200" cap="none" spc="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mpd="sng">
                      <a:noFill/>
                      <a:prstDash val="soli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a:solidFill>
                            <a:schemeClr val="tx1"/>
                          </a:solidFill>
                          <a:effectLst/>
                          <a:latin typeface="+mn-lt"/>
                          <a:ea typeface="+mn-ea"/>
                          <a:cs typeface="+mn-cs"/>
                        </a:rPr>
                        <a:t>2</a:t>
                      </a:r>
                      <a:endParaRPr lang="en-ZA" sz="1600" b="0" kern="1200" cap="none" spc="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mpd="sng">
                      <a:noFill/>
                      <a:prstDash val="soli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a:solidFill>
                            <a:schemeClr val="tx1"/>
                          </a:solidFill>
                          <a:effectLst/>
                          <a:latin typeface="+mn-lt"/>
                          <a:ea typeface="+mn-ea"/>
                          <a:cs typeface="+mn-cs"/>
                        </a:rPr>
                        <a:t>3</a:t>
                      </a:r>
                      <a:endParaRPr lang="en-ZA" sz="1600" b="0" kern="1200" cap="none" spc="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mpd="sng">
                      <a:noFill/>
                      <a:prstDash val="soli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a:solidFill>
                            <a:schemeClr val="tx1"/>
                          </a:solidFill>
                          <a:effectLst/>
                          <a:latin typeface="+mn-lt"/>
                          <a:ea typeface="+mn-ea"/>
                          <a:cs typeface="+mn-cs"/>
                        </a:rPr>
                        <a:t>6</a:t>
                      </a:r>
                      <a:endParaRPr lang="en-ZA" sz="1600" b="0" kern="1200" cap="none" spc="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mpd="sng">
                      <a:noFill/>
                      <a:prstDash val="solid"/>
                    </a:lnR>
                    <a:lnT w="12700" cmpd="sng">
                      <a:noFill/>
                      <a:prstDash val="solid"/>
                    </a:lnT>
                    <a:lnB w="12700" cap="flat" cmpd="sng" algn="ctr">
                      <a:solidFill>
                        <a:schemeClr val="bg1"/>
                      </a:solidFill>
                      <a:prstDash val="sys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3581658458"/>
                  </a:ext>
                </a:extLst>
              </a:tr>
              <a:tr h="663098">
                <a:tc>
                  <a:txBody>
                    <a:bodyPr/>
                    <a:lstStyle/>
                    <a:p>
                      <a:pPr marL="358775" indent="-354013" algn="l" defTabSz="914400" rtl="0" eaLnBrk="1" latinLnBrk="0" hangingPunct="1">
                        <a:lnSpc>
                          <a:spcPts val="1620"/>
                        </a:lnSpc>
                        <a:spcAft>
                          <a:spcPts val="0"/>
                        </a:spcAft>
                        <a:tabLst/>
                      </a:pPr>
                      <a:r>
                        <a:rPr lang="en-GB" sz="1600" b="0" kern="1200" cap="none" spc="0" dirty="0">
                          <a:solidFill>
                            <a:schemeClr val="tx1"/>
                          </a:solidFill>
                          <a:effectLst/>
                          <a:latin typeface="+mn-lt"/>
                          <a:ea typeface="+mn-ea"/>
                          <a:cs typeface="+mn-cs"/>
                        </a:rPr>
                        <a:t>3.2 The number of solution-orientated communities of practice created or supported with active involvement of HSRC researchers</a:t>
                      </a:r>
                      <a:endParaRPr lang="en-ZA" sz="1600" b="0" kern="1200" cap="none" spc="0" dirty="0">
                        <a:solidFill>
                          <a:schemeClr val="tx1"/>
                        </a:solidFill>
                        <a:effectLst/>
                        <a:latin typeface="+mn-lt"/>
                        <a:ea typeface="+mn-ea"/>
                        <a:cs typeface="+mn-cs"/>
                      </a:endParaRPr>
                    </a:p>
                  </a:txBody>
                  <a:tcPr marL="68580" marR="68580" marT="0" marB="0">
                    <a:lnL w="12700" cmpd="sng">
                      <a:noFill/>
                      <a:prstDash val="soli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20000"/>
                        <a:lumOff val="8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dirty="0">
                          <a:solidFill>
                            <a:schemeClr val="tx1"/>
                          </a:solidFill>
                          <a:effectLst/>
                          <a:latin typeface="+mn-lt"/>
                          <a:ea typeface="+mn-ea"/>
                          <a:cs typeface="+mn-cs"/>
                        </a:rPr>
                        <a:t>1</a:t>
                      </a:r>
                      <a:endParaRPr lang="en-ZA" sz="1600" b="0" kern="1200" cap="none" spc="0" dirty="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dirty="0">
                          <a:solidFill>
                            <a:schemeClr val="tx1"/>
                          </a:solidFill>
                          <a:effectLst/>
                          <a:latin typeface="+mn-lt"/>
                          <a:ea typeface="+mn-ea"/>
                          <a:cs typeface="+mn-cs"/>
                        </a:rPr>
                        <a:t>0</a:t>
                      </a:r>
                      <a:endParaRPr lang="en-ZA" sz="1600" b="0" kern="1200" cap="none" spc="0" dirty="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dirty="0">
                          <a:solidFill>
                            <a:schemeClr val="tx1"/>
                          </a:solidFill>
                          <a:effectLst/>
                          <a:latin typeface="+mn-lt"/>
                          <a:ea typeface="+mn-ea"/>
                          <a:cs typeface="+mn-cs"/>
                        </a:rPr>
                        <a:t>0</a:t>
                      </a:r>
                      <a:endParaRPr lang="en-ZA" sz="1600" b="0" kern="1200" cap="none" spc="0" dirty="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dirty="0">
                          <a:solidFill>
                            <a:schemeClr val="tx1"/>
                          </a:solidFill>
                          <a:effectLst/>
                          <a:latin typeface="+mn-lt"/>
                          <a:ea typeface="+mn-ea"/>
                          <a:cs typeface="+mn-cs"/>
                        </a:rPr>
                        <a:t>1</a:t>
                      </a:r>
                      <a:endParaRPr lang="en-ZA" sz="1600" b="0" kern="1200" cap="none" spc="0" dirty="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a:solidFill>
                            <a:schemeClr val="tx1"/>
                          </a:solidFill>
                          <a:effectLst/>
                          <a:latin typeface="+mn-lt"/>
                          <a:ea typeface="+mn-ea"/>
                          <a:cs typeface="+mn-cs"/>
                        </a:rPr>
                        <a:t>1</a:t>
                      </a:r>
                      <a:endParaRPr lang="en-ZA" sz="1600" b="0" kern="1200" cap="none" spc="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3021661693"/>
                  </a:ext>
                </a:extLst>
              </a:tr>
              <a:tr h="477347">
                <a:tc>
                  <a:txBody>
                    <a:bodyPr/>
                    <a:lstStyle/>
                    <a:p>
                      <a:pPr marL="358775" indent="-354013" algn="l" defTabSz="914400" rtl="0" eaLnBrk="1" latinLnBrk="0" hangingPunct="1">
                        <a:lnSpc>
                          <a:spcPts val="1620"/>
                        </a:lnSpc>
                        <a:spcAft>
                          <a:spcPts val="0"/>
                        </a:spcAft>
                        <a:tabLst/>
                      </a:pPr>
                      <a:r>
                        <a:rPr lang="en-GB" sz="1600" b="0" kern="1200" cap="none" spc="0" dirty="0">
                          <a:solidFill>
                            <a:schemeClr val="tx1"/>
                          </a:solidFill>
                          <a:effectLst/>
                          <a:latin typeface="+mn-lt"/>
                          <a:ea typeface="+mn-ea"/>
                          <a:cs typeface="+mn-cs"/>
                        </a:rPr>
                        <a:t>3.3 The number of community innovations supported or enabled by HSRC research</a:t>
                      </a:r>
                      <a:endParaRPr lang="en-ZA" sz="1600" b="0" kern="1200" cap="none" spc="0" dirty="0">
                        <a:solidFill>
                          <a:schemeClr val="tx1"/>
                        </a:solidFill>
                        <a:effectLst/>
                        <a:latin typeface="+mn-lt"/>
                        <a:ea typeface="+mn-ea"/>
                        <a:cs typeface="+mn-cs"/>
                      </a:endParaRPr>
                    </a:p>
                  </a:txBody>
                  <a:tcPr marL="68580" marR="68580" marT="0" marB="0">
                    <a:lnL w="12700" cmpd="sng">
                      <a:noFill/>
                      <a:prstDash val="soli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20000"/>
                        <a:lumOff val="8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a:solidFill>
                            <a:schemeClr val="tx1"/>
                          </a:solidFill>
                          <a:effectLst/>
                          <a:latin typeface="+mn-lt"/>
                          <a:ea typeface="+mn-ea"/>
                          <a:cs typeface="+mn-cs"/>
                        </a:rPr>
                        <a:t>1</a:t>
                      </a:r>
                      <a:endParaRPr lang="en-ZA" sz="1600" b="0" kern="1200" cap="none" spc="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a:solidFill>
                            <a:schemeClr val="tx1"/>
                          </a:solidFill>
                          <a:effectLst/>
                          <a:latin typeface="+mn-lt"/>
                          <a:ea typeface="+mn-ea"/>
                          <a:cs typeface="+mn-cs"/>
                        </a:rPr>
                        <a:t>N/A</a:t>
                      </a:r>
                      <a:endParaRPr lang="en-ZA" sz="1600" b="0" kern="1200" cap="none" spc="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a:solidFill>
                            <a:schemeClr val="tx1"/>
                          </a:solidFill>
                          <a:effectLst/>
                          <a:latin typeface="+mn-lt"/>
                          <a:ea typeface="+mn-ea"/>
                          <a:cs typeface="+mn-cs"/>
                        </a:rPr>
                        <a:t>N/A</a:t>
                      </a:r>
                      <a:endParaRPr lang="en-ZA" sz="1600" b="0" kern="1200" cap="none" spc="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dirty="0">
                          <a:solidFill>
                            <a:schemeClr val="tx1"/>
                          </a:solidFill>
                          <a:effectLst/>
                          <a:latin typeface="+mn-lt"/>
                          <a:ea typeface="+mn-ea"/>
                          <a:cs typeface="+mn-cs"/>
                        </a:rPr>
                        <a:t>N/A</a:t>
                      </a:r>
                      <a:endParaRPr lang="en-ZA" sz="1600" b="0" kern="1200" cap="none" spc="0" dirty="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dirty="0">
                          <a:solidFill>
                            <a:schemeClr val="tx1"/>
                          </a:solidFill>
                          <a:effectLst/>
                          <a:latin typeface="+mn-lt"/>
                          <a:ea typeface="+mn-ea"/>
                          <a:cs typeface="+mn-cs"/>
                        </a:rPr>
                        <a:t>1</a:t>
                      </a:r>
                      <a:endParaRPr lang="en-ZA" sz="1600" b="0" kern="1200" cap="none" spc="0" dirty="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2386853119"/>
                  </a:ext>
                </a:extLst>
              </a:tr>
              <a:tr h="477347">
                <a:tc>
                  <a:txBody>
                    <a:bodyPr/>
                    <a:lstStyle/>
                    <a:p>
                      <a:pPr marL="358775" indent="-354013" algn="l" defTabSz="914400" rtl="0" eaLnBrk="1" latinLnBrk="0" hangingPunct="1">
                        <a:lnSpc>
                          <a:spcPts val="1620"/>
                        </a:lnSpc>
                        <a:spcAft>
                          <a:spcPts val="0"/>
                        </a:spcAft>
                        <a:tabLst/>
                      </a:pPr>
                      <a:r>
                        <a:rPr lang="en-GB" sz="1600" b="0" kern="1200" cap="none" spc="0" dirty="0">
                          <a:solidFill>
                            <a:schemeClr val="tx1"/>
                          </a:solidFill>
                          <a:effectLst/>
                          <a:latin typeface="+mn-lt"/>
                          <a:ea typeface="+mn-ea"/>
                          <a:cs typeface="+mn-cs"/>
                        </a:rPr>
                        <a:t>3.4 The number of collaborative research projects with universities (including HDIs) and science councils in South Africa</a:t>
                      </a:r>
                      <a:endParaRPr lang="en-ZA" sz="1600" b="0" kern="1200" cap="none" spc="0" dirty="0">
                        <a:solidFill>
                          <a:schemeClr val="tx1"/>
                        </a:solidFill>
                        <a:effectLst/>
                        <a:latin typeface="+mn-lt"/>
                        <a:ea typeface="+mn-ea"/>
                        <a:cs typeface="+mn-cs"/>
                      </a:endParaRPr>
                    </a:p>
                  </a:txBody>
                  <a:tcPr marL="68580" marR="68580" marT="0" marB="0">
                    <a:lnL w="12700" cmpd="sng">
                      <a:noFill/>
                      <a:prstDash val="soli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20000"/>
                        <a:lumOff val="8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a:solidFill>
                            <a:schemeClr val="tx1"/>
                          </a:solidFill>
                          <a:effectLst/>
                          <a:latin typeface="+mn-lt"/>
                          <a:ea typeface="+mn-ea"/>
                          <a:cs typeface="+mn-cs"/>
                        </a:rPr>
                        <a:t>4</a:t>
                      </a:r>
                      <a:endParaRPr lang="en-ZA" sz="1600" b="0" kern="1200" cap="none" spc="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a:solidFill>
                            <a:schemeClr val="tx1"/>
                          </a:solidFill>
                          <a:effectLst/>
                          <a:latin typeface="+mn-lt"/>
                          <a:ea typeface="+mn-ea"/>
                          <a:cs typeface="+mn-cs"/>
                        </a:rPr>
                        <a:t>1</a:t>
                      </a:r>
                      <a:endParaRPr lang="en-ZA" sz="1600" b="0" kern="1200" cap="none" spc="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a:solidFill>
                            <a:schemeClr val="tx1"/>
                          </a:solidFill>
                          <a:effectLst/>
                          <a:latin typeface="+mn-lt"/>
                          <a:ea typeface="+mn-ea"/>
                          <a:cs typeface="+mn-cs"/>
                        </a:rPr>
                        <a:t>1</a:t>
                      </a:r>
                      <a:endParaRPr lang="en-ZA" sz="1600" b="0" kern="1200" cap="none" spc="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a:solidFill>
                            <a:schemeClr val="tx1"/>
                          </a:solidFill>
                          <a:effectLst/>
                          <a:latin typeface="+mn-lt"/>
                          <a:ea typeface="+mn-ea"/>
                          <a:cs typeface="+mn-cs"/>
                        </a:rPr>
                        <a:t>2</a:t>
                      </a:r>
                      <a:endParaRPr lang="en-ZA" sz="1600" b="0" kern="1200" cap="none" spc="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dirty="0">
                          <a:solidFill>
                            <a:schemeClr val="tx1"/>
                          </a:solidFill>
                          <a:effectLst/>
                          <a:latin typeface="+mn-lt"/>
                          <a:ea typeface="+mn-ea"/>
                          <a:cs typeface="+mn-cs"/>
                        </a:rPr>
                        <a:t>4</a:t>
                      </a:r>
                      <a:endParaRPr lang="en-ZA" sz="1600" b="0" kern="1200" cap="none" spc="0" dirty="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1057971803"/>
                  </a:ext>
                </a:extLst>
              </a:tr>
              <a:tr h="663098">
                <a:tc>
                  <a:txBody>
                    <a:bodyPr/>
                    <a:lstStyle/>
                    <a:p>
                      <a:pPr marL="358775" indent="-354013" algn="l" defTabSz="914400" rtl="0" eaLnBrk="1" latinLnBrk="0" hangingPunct="1">
                        <a:lnSpc>
                          <a:spcPts val="1620"/>
                        </a:lnSpc>
                        <a:spcAft>
                          <a:spcPts val="0"/>
                        </a:spcAft>
                        <a:tabLst/>
                      </a:pPr>
                      <a:r>
                        <a:rPr lang="en-GB" sz="1600" b="0" kern="1200" cap="none" spc="0" dirty="0">
                          <a:solidFill>
                            <a:schemeClr val="tx1"/>
                          </a:solidFill>
                          <a:effectLst/>
                          <a:latin typeface="+mn-lt"/>
                          <a:ea typeface="+mn-ea"/>
                          <a:cs typeface="+mn-cs"/>
                        </a:rPr>
                        <a:t>3.5 The number of incoming international exchange visits or fellowships active during the period under review)</a:t>
                      </a:r>
                      <a:endParaRPr lang="en-ZA" sz="1600" b="0" kern="1200" cap="none" spc="0" dirty="0">
                        <a:solidFill>
                          <a:schemeClr val="tx1"/>
                        </a:solidFill>
                        <a:effectLst/>
                        <a:latin typeface="+mn-lt"/>
                        <a:ea typeface="+mn-ea"/>
                        <a:cs typeface="+mn-cs"/>
                      </a:endParaRPr>
                    </a:p>
                  </a:txBody>
                  <a:tcPr marL="68580" marR="68580" marT="0" marB="0">
                    <a:lnL w="12700" cmpd="sng">
                      <a:noFill/>
                      <a:prstDash val="soli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20000"/>
                        <a:lumOff val="8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dirty="0">
                          <a:solidFill>
                            <a:schemeClr val="tx1"/>
                          </a:solidFill>
                          <a:effectLst/>
                          <a:latin typeface="+mn-lt"/>
                          <a:ea typeface="+mn-ea"/>
                          <a:cs typeface="+mn-cs"/>
                        </a:rPr>
                        <a:t>4</a:t>
                      </a:r>
                      <a:endParaRPr lang="en-ZA" sz="1600" b="0" kern="1200" cap="none" spc="0" dirty="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dirty="0">
                          <a:solidFill>
                            <a:schemeClr val="tx1"/>
                          </a:solidFill>
                          <a:effectLst/>
                          <a:latin typeface="+mn-lt"/>
                          <a:ea typeface="+mn-ea"/>
                          <a:cs typeface="+mn-cs"/>
                        </a:rPr>
                        <a:t>1</a:t>
                      </a:r>
                      <a:endParaRPr lang="en-ZA" sz="1600" b="0" kern="1200" cap="none" spc="0" dirty="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dirty="0">
                          <a:solidFill>
                            <a:schemeClr val="tx1"/>
                          </a:solidFill>
                          <a:effectLst/>
                          <a:latin typeface="+mn-lt"/>
                          <a:ea typeface="+mn-ea"/>
                          <a:cs typeface="+mn-cs"/>
                        </a:rPr>
                        <a:t>2</a:t>
                      </a:r>
                      <a:endParaRPr lang="en-ZA" sz="1600" b="0" kern="1200" cap="none" spc="0" dirty="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dirty="0">
                          <a:solidFill>
                            <a:schemeClr val="tx1"/>
                          </a:solidFill>
                          <a:effectLst/>
                          <a:latin typeface="+mn-lt"/>
                          <a:ea typeface="+mn-ea"/>
                          <a:cs typeface="+mn-cs"/>
                        </a:rPr>
                        <a:t>2</a:t>
                      </a:r>
                      <a:endParaRPr lang="en-ZA" sz="1600" b="0" kern="1200" cap="none" spc="0" dirty="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dirty="0">
                          <a:solidFill>
                            <a:schemeClr val="tx1"/>
                          </a:solidFill>
                          <a:effectLst/>
                          <a:latin typeface="+mn-lt"/>
                          <a:ea typeface="+mn-ea"/>
                          <a:cs typeface="+mn-cs"/>
                        </a:rPr>
                        <a:t>4</a:t>
                      </a:r>
                      <a:endParaRPr lang="en-ZA" sz="1600" b="0" kern="1200" cap="none" spc="0" dirty="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359375250"/>
                  </a:ext>
                </a:extLst>
              </a:tr>
            </a:tbl>
          </a:graphicData>
        </a:graphic>
      </p:graphicFrame>
      <p:sp>
        <p:nvSpPr>
          <p:cNvPr id="6" name="TextBox 5">
            <a:extLst>
              <a:ext uri="{FF2B5EF4-FFF2-40B4-BE49-F238E27FC236}">
                <a16:creationId xmlns:a16="http://schemas.microsoft.com/office/drawing/2014/main" xmlns="" id="{288BCA05-9C22-4CC5-85D8-03CF2266D593}"/>
              </a:ext>
            </a:extLst>
          </p:cNvPr>
          <p:cNvSpPr txBox="1"/>
          <p:nvPr/>
        </p:nvSpPr>
        <p:spPr>
          <a:xfrm>
            <a:off x="11807483" y="6452381"/>
            <a:ext cx="342314" cy="246221"/>
          </a:xfrm>
          <a:prstGeom prst="rect">
            <a:avLst/>
          </a:prstGeom>
          <a:noFill/>
        </p:spPr>
        <p:txBody>
          <a:bodyPr wrap="square" rtlCol="0">
            <a:spAutoFit/>
          </a:bodyPr>
          <a:lstStyle/>
          <a:p>
            <a:r>
              <a:rPr lang="en-US" sz="1000" dirty="0"/>
              <a:t>10</a:t>
            </a:r>
            <a:endParaRPr lang="en-ZA" sz="1000" dirty="0"/>
          </a:p>
        </p:txBody>
      </p:sp>
    </p:spTree>
    <p:extLst>
      <p:ext uri="{BB962C8B-B14F-4D97-AF65-F5344CB8AC3E}">
        <p14:creationId xmlns:p14="http://schemas.microsoft.com/office/powerpoint/2010/main" xmlns="" val="1768600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009F43-763D-C64E-9957-CF3D8BBDD009}"/>
              </a:ext>
            </a:extLst>
          </p:cNvPr>
          <p:cNvSpPr>
            <a:spLocks noGrp="1"/>
          </p:cNvSpPr>
          <p:nvPr>
            <p:ph type="title"/>
          </p:nvPr>
        </p:nvSpPr>
        <p:spPr>
          <a:xfrm>
            <a:off x="2784000" y="0"/>
            <a:ext cx="9311999" cy="1377949"/>
          </a:xfrm>
        </p:spPr>
        <p:txBody>
          <a:bodyPr/>
          <a:lstStyle/>
          <a:p>
            <a:r>
              <a:rPr lang="en-US" sz="3200" dirty="0">
                <a:solidFill>
                  <a:srgbClr val="FFFFFF"/>
                </a:solidFill>
              </a:rPr>
              <a:t>Output indicators</a:t>
            </a:r>
            <a:endParaRPr lang="en-US" dirty="0"/>
          </a:p>
        </p:txBody>
      </p:sp>
      <p:sp>
        <p:nvSpPr>
          <p:cNvPr id="3" name="Text Placeholder 2">
            <a:extLst>
              <a:ext uri="{FF2B5EF4-FFF2-40B4-BE49-F238E27FC236}">
                <a16:creationId xmlns:a16="http://schemas.microsoft.com/office/drawing/2014/main" xmlns="" id="{FF268E22-AA3D-074B-8344-DB8635B0D9D5}"/>
              </a:ext>
            </a:extLst>
          </p:cNvPr>
          <p:cNvSpPr>
            <a:spLocks noGrp="1"/>
          </p:cNvSpPr>
          <p:nvPr>
            <p:ph type="body" sz="quarter" idx="12"/>
          </p:nvPr>
        </p:nvSpPr>
        <p:spPr>
          <a:xfrm>
            <a:off x="612775" y="1949450"/>
            <a:ext cx="2054225" cy="2889250"/>
          </a:xfrm>
        </p:spPr>
        <p:txBody>
          <a:bodyPr tIns="0" bIns="0"/>
          <a:lstStyle/>
          <a:p>
            <a:pPr marL="4763" indent="0">
              <a:lnSpc>
                <a:spcPts val="1620"/>
              </a:lnSpc>
            </a:pPr>
            <a:r>
              <a:rPr lang="en-US" sz="1600" dirty="0"/>
              <a:t>Outcome 4</a:t>
            </a:r>
          </a:p>
          <a:p>
            <a:pPr marL="4763" indent="0">
              <a:lnSpc>
                <a:spcPts val="1620"/>
              </a:lnSpc>
            </a:pPr>
            <a:r>
              <a:rPr lang="en-US" sz="1600" b="0" dirty="0"/>
              <a:t>Transformed research capabilities.</a:t>
            </a:r>
          </a:p>
          <a:p>
            <a:pPr marL="4763" indent="0">
              <a:lnSpc>
                <a:spcPts val="1620"/>
              </a:lnSpc>
            </a:pPr>
            <a:endParaRPr lang="en-US" sz="1400" b="0" dirty="0"/>
          </a:p>
        </p:txBody>
      </p:sp>
      <p:graphicFrame>
        <p:nvGraphicFramePr>
          <p:cNvPr id="5" name="Content Placeholder 5">
            <a:extLst>
              <a:ext uri="{FF2B5EF4-FFF2-40B4-BE49-F238E27FC236}">
                <a16:creationId xmlns:a16="http://schemas.microsoft.com/office/drawing/2014/main" xmlns="" id="{7692BF6B-321B-9D42-A132-E0B80EF25246}"/>
              </a:ext>
            </a:extLst>
          </p:cNvPr>
          <p:cNvGraphicFramePr>
            <a:graphicFrameLocks/>
          </p:cNvGraphicFramePr>
          <p:nvPr>
            <p:extLst>
              <p:ext uri="{D42A27DB-BD31-4B8C-83A1-F6EECF244321}">
                <p14:modId xmlns:p14="http://schemas.microsoft.com/office/powerpoint/2010/main" xmlns="" val="1652989744"/>
              </p:ext>
            </p:extLst>
          </p:nvPr>
        </p:nvGraphicFramePr>
        <p:xfrm>
          <a:off x="2784000" y="1681610"/>
          <a:ext cx="8964000" cy="3439607"/>
        </p:xfrm>
        <a:graphic>
          <a:graphicData uri="http://schemas.openxmlformats.org/drawingml/2006/table">
            <a:tbl>
              <a:tblPr firstRow="1" firstCol="1" bandRow="1">
                <a:noFill/>
                <a:tableStyleId>{5C22544A-7EE6-4342-B048-85BDC9FD1C3A}</a:tableStyleId>
              </a:tblPr>
              <a:tblGrid>
                <a:gridCol w="5652000">
                  <a:extLst>
                    <a:ext uri="{9D8B030D-6E8A-4147-A177-3AD203B41FA5}">
                      <a16:colId xmlns:a16="http://schemas.microsoft.com/office/drawing/2014/main" xmlns="" val="2875620155"/>
                    </a:ext>
                  </a:extLst>
                </a:gridCol>
                <a:gridCol w="864000">
                  <a:extLst>
                    <a:ext uri="{9D8B030D-6E8A-4147-A177-3AD203B41FA5}">
                      <a16:colId xmlns:a16="http://schemas.microsoft.com/office/drawing/2014/main" xmlns="" val="3190406443"/>
                    </a:ext>
                  </a:extLst>
                </a:gridCol>
                <a:gridCol w="612000">
                  <a:extLst>
                    <a:ext uri="{9D8B030D-6E8A-4147-A177-3AD203B41FA5}">
                      <a16:colId xmlns:a16="http://schemas.microsoft.com/office/drawing/2014/main" xmlns="" val="2460576133"/>
                    </a:ext>
                  </a:extLst>
                </a:gridCol>
                <a:gridCol w="612000">
                  <a:extLst>
                    <a:ext uri="{9D8B030D-6E8A-4147-A177-3AD203B41FA5}">
                      <a16:colId xmlns:a16="http://schemas.microsoft.com/office/drawing/2014/main" xmlns="" val="3514208861"/>
                    </a:ext>
                  </a:extLst>
                </a:gridCol>
                <a:gridCol w="612000">
                  <a:extLst>
                    <a:ext uri="{9D8B030D-6E8A-4147-A177-3AD203B41FA5}">
                      <a16:colId xmlns:a16="http://schemas.microsoft.com/office/drawing/2014/main" xmlns="" val="1925645514"/>
                    </a:ext>
                  </a:extLst>
                </a:gridCol>
                <a:gridCol w="612000">
                  <a:extLst>
                    <a:ext uri="{9D8B030D-6E8A-4147-A177-3AD203B41FA5}">
                      <a16:colId xmlns:a16="http://schemas.microsoft.com/office/drawing/2014/main" xmlns="" val="2996767982"/>
                    </a:ext>
                  </a:extLst>
                </a:gridCol>
              </a:tblGrid>
              <a:tr h="350842">
                <a:tc>
                  <a:txBody>
                    <a:bodyPr/>
                    <a:lstStyle/>
                    <a:p>
                      <a:pPr marL="20955">
                        <a:lnSpc>
                          <a:spcPts val="1620"/>
                        </a:lnSpc>
                        <a:spcAft>
                          <a:spcPts val="0"/>
                        </a:spcAft>
                      </a:pPr>
                      <a:r>
                        <a:rPr lang="en-ZA" sz="1600" b="1" cap="none" spc="0" dirty="0">
                          <a:solidFill>
                            <a:schemeClr val="accent1"/>
                          </a:solidFill>
                          <a:effectLst/>
                          <a:latin typeface="+mn-lt"/>
                          <a:ea typeface="Times New Roman" panose="02020603050405020304" pitchFamily="18" charset="0"/>
                          <a:cs typeface="Times New Roman" panose="02020603050405020304" pitchFamily="18" charset="0"/>
                        </a:rPr>
                        <a:t>Output indicator</a:t>
                      </a:r>
                    </a:p>
                  </a:txBody>
                  <a:tcPr marL="54000" marR="54000" marT="54000" marB="54000" anchor="b">
                    <a:lnL w="12700" cmpd="sng">
                      <a:noFill/>
                      <a:prstDash val="solid"/>
                    </a:lnL>
                    <a:lnR w="12700" cmpd="sng">
                      <a:noFill/>
                      <a:prstDash val="solid"/>
                    </a:lnR>
                    <a:lnT w="12700" cap="flat" cmpd="sng" algn="ctr">
                      <a:solidFill>
                        <a:schemeClr val="bg1"/>
                      </a:solidFill>
                      <a:prstDash val="sysDot"/>
                      <a:round/>
                      <a:headEnd type="none" w="med" len="med"/>
                      <a:tailEnd type="none" w="med" len="med"/>
                    </a:lnT>
                    <a:lnB w="12700" cmpd="sng">
                      <a:noFill/>
                      <a:prstDash val="solid"/>
                    </a:lnB>
                    <a:noFill/>
                  </a:tcPr>
                </a:tc>
                <a:tc>
                  <a:txBody>
                    <a:bodyPr/>
                    <a:lstStyle/>
                    <a:p>
                      <a:pPr algn="ctr">
                        <a:lnSpc>
                          <a:spcPts val="1620"/>
                        </a:lnSpc>
                        <a:spcAft>
                          <a:spcPts val="0"/>
                        </a:spcAft>
                      </a:pPr>
                      <a:r>
                        <a:rPr lang="en-ZA" sz="1600" b="1" cap="none" spc="0" dirty="0">
                          <a:solidFill>
                            <a:schemeClr val="accent1"/>
                          </a:solidFill>
                          <a:effectLst/>
                          <a:latin typeface="+mn-lt"/>
                          <a:ea typeface="Times New Roman" panose="02020603050405020304" pitchFamily="18" charset="0"/>
                          <a:cs typeface="Times New Roman" panose="02020603050405020304" pitchFamily="18" charset="0"/>
                        </a:rPr>
                        <a:t>Annual Target</a:t>
                      </a:r>
                    </a:p>
                  </a:txBody>
                  <a:tcPr marL="54000" marR="54000" marT="54000" marB="54000" anchor="b">
                    <a:lnL w="12700" cmpd="sng">
                      <a:noFill/>
                      <a:prstDash val="solid"/>
                    </a:lnL>
                    <a:lnR w="12700" cmpd="sng">
                      <a:noFill/>
                      <a:prstDash val="solid"/>
                    </a:lnR>
                    <a:lnT w="12700" cap="flat" cmpd="sng" algn="ctr">
                      <a:solidFill>
                        <a:schemeClr val="bg1"/>
                      </a:solidFill>
                      <a:prstDash val="sysDot"/>
                      <a:round/>
                      <a:headEnd type="none" w="med" len="med"/>
                      <a:tailEnd type="none" w="med" len="med"/>
                    </a:lnT>
                    <a:lnB w="12700" cmpd="sng">
                      <a:noFill/>
                      <a:prstDash val="solid"/>
                    </a:lnB>
                    <a:noFill/>
                  </a:tcPr>
                </a:tc>
                <a:tc>
                  <a:txBody>
                    <a:bodyPr/>
                    <a:lstStyle/>
                    <a:p>
                      <a:pPr algn="ctr">
                        <a:lnSpc>
                          <a:spcPts val="1620"/>
                        </a:lnSpc>
                        <a:spcAft>
                          <a:spcPts val="0"/>
                        </a:spcAft>
                      </a:pPr>
                      <a:r>
                        <a:rPr lang="en-ZA" sz="1600" b="1" cap="none" spc="0" dirty="0">
                          <a:solidFill>
                            <a:schemeClr val="accent1"/>
                          </a:solidFill>
                          <a:effectLst/>
                          <a:latin typeface="+mn-lt"/>
                          <a:ea typeface="Times New Roman" panose="02020603050405020304" pitchFamily="18" charset="0"/>
                          <a:cs typeface="Times New Roman" panose="02020603050405020304" pitchFamily="18" charset="0"/>
                        </a:rPr>
                        <a:t>Q1</a:t>
                      </a:r>
                    </a:p>
                  </a:txBody>
                  <a:tcPr marL="54000" marR="54000" marT="54000" marB="54000" anchor="b">
                    <a:lnL w="12700" cmpd="sng">
                      <a:noFill/>
                      <a:prstDash val="solid"/>
                    </a:lnL>
                    <a:lnR w="12700" cmpd="sng">
                      <a:noFill/>
                      <a:prstDash val="solid"/>
                    </a:lnR>
                    <a:lnT w="12700" cap="flat" cmpd="sng" algn="ctr">
                      <a:solidFill>
                        <a:schemeClr val="bg1"/>
                      </a:solidFill>
                      <a:prstDash val="sysDot"/>
                      <a:round/>
                      <a:headEnd type="none" w="med" len="med"/>
                      <a:tailEnd type="none" w="med" len="med"/>
                    </a:lnT>
                    <a:lnB w="12700" cmpd="sng">
                      <a:noFill/>
                      <a:prstDash val="solid"/>
                    </a:lnB>
                    <a:noFill/>
                  </a:tcPr>
                </a:tc>
                <a:tc>
                  <a:txBody>
                    <a:bodyPr/>
                    <a:lstStyle/>
                    <a:p>
                      <a:pPr algn="ctr">
                        <a:lnSpc>
                          <a:spcPts val="1620"/>
                        </a:lnSpc>
                        <a:spcAft>
                          <a:spcPts val="0"/>
                        </a:spcAft>
                      </a:pPr>
                      <a:r>
                        <a:rPr lang="en-ZA" sz="1600" b="1" cap="none" spc="0" dirty="0">
                          <a:solidFill>
                            <a:schemeClr val="accent1"/>
                          </a:solidFill>
                          <a:effectLst/>
                          <a:latin typeface="+mn-lt"/>
                          <a:ea typeface="Times New Roman" panose="02020603050405020304" pitchFamily="18" charset="0"/>
                          <a:cs typeface="Times New Roman" panose="02020603050405020304" pitchFamily="18" charset="0"/>
                        </a:rPr>
                        <a:t>Q2</a:t>
                      </a:r>
                    </a:p>
                  </a:txBody>
                  <a:tcPr marL="54000" marR="54000" marT="54000" marB="54000" anchor="b">
                    <a:lnL w="12700" cmpd="sng">
                      <a:noFill/>
                      <a:prstDash val="solid"/>
                    </a:lnL>
                    <a:lnR w="12700" cmpd="sng">
                      <a:noFill/>
                      <a:prstDash val="solid"/>
                    </a:lnR>
                    <a:lnT w="12700" cap="flat" cmpd="sng" algn="ctr">
                      <a:solidFill>
                        <a:schemeClr val="bg1"/>
                      </a:solidFill>
                      <a:prstDash val="sysDot"/>
                      <a:round/>
                      <a:headEnd type="none" w="med" len="med"/>
                      <a:tailEnd type="none" w="med" len="med"/>
                    </a:lnT>
                    <a:lnB w="12700" cmpd="sng">
                      <a:noFill/>
                      <a:prstDash val="solid"/>
                    </a:lnB>
                    <a:noFill/>
                  </a:tcPr>
                </a:tc>
                <a:tc>
                  <a:txBody>
                    <a:bodyPr/>
                    <a:lstStyle/>
                    <a:p>
                      <a:pPr algn="ctr">
                        <a:lnSpc>
                          <a:spcPts val="1620"/>
                        </a:lnSpc>
                        <a:spcAft>
                          <a:spcPts val="0"/>
                        </a:spcAft>
                      </a:pPr>
                      <a:r>
                        <a:rPr lang="en-ZA" sz="1600" b="1" cap="none" spc="0" dirty="0">
                          <a:solidFill>
                            <a:schemeClr val="accent1"/>
                          </a:solidFill>
                          <a:effectLst/>
                          <a:latin typeface="+mn-lt"/>
                          <a:ea typeface="Times New Roman" panose="02020603050405020304" pitchFamily="18" charset="0"/>
                          <a:cs typeface="Times New Roman" panose="02020603050405020304" pitchFamily="18" charset="0"/>
                        </a:rPr>
                        <a:t>Q3</a:t>
                      </a:r>
                    </a:p>
                  </a:txBody>
                  <a:tcPr marL="54000" marR="54000" marT="54000" marB="54000" anchor="b">
                    <a:lnL w="12700" cmpd="sng">
                      <a:noFill/>
                      <a:prstDash val="solid"/>
                    </a:lnL>
                    <a:lnR w="12700" cmpd="sng">
                      <a:noFill/>
                      <a:prstDash val="solid"/>
                    </a:lnR>
                    <a:lnT w="12700" cap="flat" cmpd="sng" algn="ctr">
                      <a:solidFill>
                        <a:schemeClr val="bg1"/>
                      </a:solidFill>
                      <a:prstDash val="sysDot"/>
                      <a:round/>
                      <a:headEnd type="none" w="med" len="med"/>
                      <a:tailEnd type="none" w="med" len="med"/>
                    </a:lnT>
                    <a:lnB w="12700" cmpd="sng">
                      <a:noFill/>
                      <a:prstDash val="solid"/>
                    </a:lnB>
                    <a:noFill/>
                  </a:tcPr>
                </a:tc>
                <a:tc>
                  <a:txBody>
                    <a:bodyPr/>
                    <a:lstStyle/>
                    <a:p>
                      <a:pPr algn="ctr">
                        <a:lnSpc>
                          <a:spcPts val="1620"/>
                        </a:lnSpc>
                        <a:spcAft>
                          <a:spcPts val="0"/>
                        </a:spcAft>
                      </a:pPr>
                      <a:r>
                        <a:rPr lang="en-ZA" sz="1600" b="1" cap="none" spc="0" dirty="0">
                          <a:solidFill>
                            <a:schemeClr val="accent1"/>
                          </a:solidFill>
                          <a:effectLst/>
                          <a:latin typeface="+mn-lt"/>
                          <a:ea typeface="Times New Roman" panose="02020603050405020304" pitchFamily="18" charset="0"/>
                          <a:cs typeface="Times New Roman" panose="02020603050405020304" pitchFamily="18" charset="0"/>
                        </a:rPr>
                        <a:t>Q4</a:t>
                      </a:r>
                    </a:p>
                  </a:txBody>
                  <a:tcPr marL="54000" marR="54000" marT="54000" marB="54000" anchor="b">
                    <a:lnL w="12700" cmpd="sng">
                      <a:noFill/>
                      <a:prstDash val="solid"/>
                    </a:lnL>
                    <a:lnR w="12700" cmpd="sng">
                      <a:noFill/>
                      <a:prstDash val="solid"/>
                    </a:lnR>
                    <a:lnT w="12700" cap="flat" cmpd="sng" algn="ctr">
                      <a:solidFill>
                        <a:schemeClr val="bg1"/>
                      </a:solidFill>
                      <a:prstDash val="sysDot"/>
                      <a:round/>
                      <a:headEnd type="none" w="med" len="med"/>
                      <a:tailEnd type="none" w="med" len="med"/>
                    </a:lnT>
                    <a:lnB w="12700" cmpd="sng">
                      <a:noFill/>
                      <a:prstDash val="solid"/>
                    </a:lnB>
                    <a:noFill/>
                  </a:tcPr>
                </a:tc>
                <a:extLst>
                  <a:ext uri="{0D108BD9-81ED-4DB2-BD59-A6C34878D82A}">
                    <a16:rowId xmlns:a16="http://schemas.microsoft.com/office/drawing/2014/main" xmlns="" val="3593713949"/>
                  </a:ext>
                </a:extLst>
              </a:tr>
              <a:tr h="473233">
                <a:tc>
                  <a:txBody>
                    <a:bodyPr/>
                    <a:lstStyle/>
                    <a:p>
                      <a:pPr>
                        <a:lnSpc>
                          <a:spcPct val="115000"/>
                        </a:lnSpc>
                        <a:spcAft>
                          <a:spcPts val="800"/>
                        </a:spcAft>
                      </a:pPr>
                      <a:r>
                        <a:rPr lang="en-GB" sz="1600" b="0" dirty="0">
                          <a:solidFill>
                            <a:schemeClr val="tx1"/>
                          </a:solidFill>
                          <a:effectLst/>
                          <a:latin typeface="+mn-lt"/>
                          <a:ea typeface="Times New Roman" panose="02020603050405020304" pitchFamily="18" charset="0"/>
                          <a:cs typeface="Times New Roman" panose="02020603050405020304" pitchFamily="18" charset="0"/>
                        </a:rPr>
                        <a:t>4.1 The percentage of senior researchers (SRS/SRM+) who are black</a:t>
                      </a:r>
                      <a:endParaRPr lang="en-ZA"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mpd="sng">
                      <a:noFill/>
                      <a:prstDash val="solid"/>
                    </a:lnL>
                    <a:lnR w="12700" cap="flat" cmpd="sng" algn="ctr">
                      <a:solidFill>
                        <a:schemeClr val="bg1"/>
                      </a:solidFill>
                      <a:prstDash val="sysDot"/>
                      <a:round/>
                      <a:headEnd type="none" w="med" len="med"/>
                      <a:tailEnd type="none" w="med" len="med"/>
                    </a:lnR>
                    <a:lnT w="12700" cmpd="sng">
                      <a:noFill/>
                      <a:prstDash val="solid"/>
                    </a:lnT>
                    <a:lnB w="12700" cap="flat" cmpd="sng" algn="ctr">
                      <a:solidFill>
                        <a:schemeClr val="bg1"/>
                      </a:solidFill>
                      <a:prstDash val="sysDot"/>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en-GB" sz="1600" b="0" dirty="0">
                          <a:solidFill>
                            <a:schemeClr val="tx1"/>
                          </a:solidFill>
                          <a:effectLst/>
                          <a:latin typeface="+mn-lt"/>
                          <a:ea typeface="Times New Roman" panose="02020603050405020304" pitchFamily="18" charset="0"/>
                          <a:cs typeface="Times New Roman" panose="02020603050405020304" pitchFamily="18" charset="0"/>
                        </a:rPr>
                        <a:t>48%</a:t>
                      </a:r>
                      <a:endParaRPr lang="en-ZA"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mpd="sng">
                      <a:noFill/>
                      <a:prstDash val="soli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ct val="107000"/>
                        </a:lnSpc>
                        <a:spcAft>
                          <a:spcPts val="800"/>
                        </a:spcAft>
                      </a:pPr>
                      <a:r>
                        <a:rPr lang="en-GB" sz="1600" b="0" dirty="0">
                          <a:solidFill>
                            <a:schemeClr val="tx1"/>
                          </a:solidFill>
                          <a:effectLst/>
                          <a:latin typeface="+mn-lt"/>
                          <a:ea typeface="Times New Roman" panose="02020603050405020304" pitchFamily="18" charset="0"/>
                          <a:cs typeface="Times New Roman" panose="02020603050405020304" pitchFamily="18" charset="0"/>
                        </a:rPr>
                        <a:t>44%</a:t>
                      </a:r>
                      <a:endParaRPr lang="en-ZA"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mpd="sng">
                      <a:noFill/>
                      <a:prstDash val="soli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ct val="107000"/>
                        </a:lnSpc>
                        <a:spcAft>
                          <a:spcPts val="800"/>
                        </a:spcAft>
                      </a:pPr>
                      <a:r>
                        <a:rPr lang="en-GB" sz="1600" b="0" dirty="0">
                          <a:solidFill>
                            <a:schemeClr val="tx1"/>
                          </a:solidFill>
                          <a:effectLst/>
                          <a:latin typeface="+mn-lt"/>
                          <a:ea typeface="Times New Roman" panose="02020603050405020304" pitchFamily="18" charset="0"/>
                          <a:cs typeface="Times New Roman" panose="02020603050405020304" pitchFamily="18" charset="0"/>
                        </a:rPr>
                        <a:t>45%</a:t>
                      </a:r>
                      <a:endParaRPr lang="en-ZA"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mpd="sng">
                      <a:noFill/>
                      <a:prstDash val="soli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ct val="107000"/>
                        </a:lnSpc>
                        <a:spcAft>
                          <a:spcPts val="800"/>
                        </a:spcAft>
                      </a:pPr>
                      <a:r>
                        <a:rPr lang="en-GB" sz="1600" b="0" dirty="0">
                          <a:solidFill>
                            <a:schemeClr val="tx1"/>
                          </a:solidFill>
                          <a:effectLst/>
                          <a:latin typeface="+mn-lt"/>
                          <a:ea typeface="Times New Roman" panose="02020603050405020304" pitchFamily="18" charset="0"/>
                          <a:cs typeface="Times New Roman" panose="02020603050405020304" pitchFamily="18" charset="0"/>
                        </a:rPr>
                        <a:t>46%</a:t>
                      </a:r>
                      <a:endParaRPr lang="en-ZA"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mpd="sng">
                      <a:noFill/>
                      <a:prstDash val="soli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ct val="107000"/>
                        </a:lnSpc>
                        <a:spcAft>
                          <a:spcPts val="800"/>
                        </a:spcAft>
                      </a:pPr>
                      <a:r>
                        <a:rPr lang="en-GB" sz="1600" b="0" dirty="0">
                          <a:solidFill>
                            <a:schemeClr val="tx1"/>
                          </a:solidFill>
                          <a:effectLst/>
                          <a:latin typeface="+mn-lt"/>
                          <a:ea typeface="Times New Roman" panose="02020603050405020304" pitchFamily="18" charset="0"/>
                          <a:cs typeface="Times New Roman" panose="02020603050405020304" pitchFamily="18" charset="0"/>
                        </a:rPr>
                        <a:t>48%</a:t>
                      </a:r>
                      <a:endParaRPr lang="en-ZA"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mpd="sng">
                      <a:noFill/>
                      <a:prstDash val="solid"/>
                    </a:lnR>
                    <a:lnT w="12700" cmpd="sng">
                      <a:noFill/>
                      <a:prstDash val="solid"/>
                    </a:lnT>
                    <a:lnB w="12700" cap="flat" cmpd="sng" algn="ctr">
                      <a:solidFill>
                        <a:schemeClr val="bg1"/>
                      </a:solidFill>
                      <a:prstDash val="sys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3581658458"/>
                  </a:ext>
                </a:extLst>
              </a:tr>
              <a:tr h="663098">
                <a:tc>
                  <a:txBody>
                    <a:bodyPr/>
                    <a:lstStyle/>
                    <a:p>
                      <a:pPr>
                        <a:lnSpc>
                          <a:spcPct val="115000"/>
                        </a:lnSpc>
                        <a:spcAft>
                          <a:spcPts val="800"/>
                        </a:spcAft>
                      </a:pPr>
                      <a:r>
                        <a:rPr lang="en-GB" sz="1600" b="0" dirty="0">
                          <a:solidFill>
                            <a:schemeClr val="tx1"/>
                          </a:solidFill>
                          <a:effectLst/>
                          <a:latin typeface="+mn-lt"/>
                          <a:ea typeface="Times New Roman" panose="02020603050405020304" pitchFamily="18" charset="0"/>
                          <a:cs typeface="Times New Roman" panose="02020603050405020304" pitchFamily="18" charset="0"/>
                        </a:rPr>
                        <a:t>4.2 The percentage of senior researchers (SRS/SRM+) who are female</a:t>
                      </a:r>
                      <a:endParaRPr lang="en-ZA"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mpd="sng">
                      <a:noFill/>
                      <a:prstDash val="soli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en-GB" sz="1600" b="0">
                          <a:solidFill>
                            <a:schemeClr val="tx1"/>
                          </a:solidFill>
                          <a:effectLst/>
                          <a:latin typeface="+mn-lt"/>
                          <a:ea typeface="Times New Roman" panose="02020603050405020304" pitchFamily="18" charset="0"/>
                          <a:cs typeface="Times New Roman" panose="02020603050405020304" pitchFamily="18" charset="0"/>
                        </a:rPr>
                        <a:t>37%</a:t>
                      </a:r>
                      <a:endParaRPr lang="en-ZA" sz="1600" b="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ct val="107000"/>
                        </a:lnSpc>
                        <a:spcAft>
                          <a:spcPts val="800"/>
                        </a:spcAft>
                      </a:pPr>
                      <a:r>
                        <a:rPr lang="en-GB" sz="1600" b="0">
                          <a:solidFill>
                            <a:schemeClr val="tx1"/>
                          </a:solidFill>
                          <a:effectLst/>
                          <a:latin typeface="+mn-lt"/>
                          <a:ea typeface="Times New Roman" panose="02020603050405020304" pitchFamily="18" charset="0"/>
                          <a:cs typeface="Times New Roman" panose="02020603050405020304" pitchFamily="18" charset="0"/>
                        </a:rPr>
                        <a:t>33%</a:t>
                      </a:r>
                      <a:endParaRPr lang="en-ZA" sz="1600" b="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ct val="107000"/>
                        </a:lnSpc>
                        <a:spcAft>
                          <a:spcPts val="800"/>
                        </a:spcAft>
                      </a:pPr>
                      <a:r>
                        <a:rPr lang="en-GB" sz="1600" b="0">
                          <a:solidFill>
                            <a:schemeClr val="tx1"/>
                          </a:solidFill>
                          <a:effectLst/>
                          <a:latin typeface="+mn-lt"/>
                          <a:ea typeface="Times New Roman" panose="02020603050405020304" pitchFamily="18" charset="0"/>
                          <a:cs typeface="Times New Roman" panose="02020603050405020304" pitchFamily="18" charset="0"/>
                        </a:rPr>
                        <a:t>34%</a:t>
                      </a:r>
                      <a:endParaRPr lang="en-ZA" sz="1600" b="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ct val="107000"/>
                        </a:lnSpc>
                        <a:spcAft>
                          <a:spcPts val="800"/>
                        </a:spcAft>
                      </a:pPr>
                      <a:r>
                        <a:rPr lang="en-GB" sz="1600" b="0" dirty="0">
                          <a:solidFill>
                            <a:schemeClr val="tx1"/>
                          </a:solidFill>
                          <a:effectLst/>
                          <a:latin typeface="+mn-lt"/>
                          <a:ea typeface="Times New Roman" panose="02020603050405020304" pitchFamily="18" charset="0"/>
                          <a:cs typeface="Times New Roman" panose="02020603050405020304" pitchFamily="18" charset="0"/>
                        </a:rPr>
                        <a:t>35%</a:t>
                      </a:r>
                      <a:endParaRPr lang="en-ZA"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ct val="107000"/>
                        </a:lnSpc>
                        <a:spcAft>
                          <a:spcPts val="800"/>
                        </a:spcAft>
                      </a:pPr>
                      <a:r>
                        <a:rPr lang="en-GB" sz="1600" b="0" dirty="0">
                          <a:solidFill>
                            <a:schemeClr val="tx1"/>
                          </a:solidFill>
                          <a:effectLst/>
                          <a:latin typeface="+mn-lt"/>
                          <a:ea typeface="Times New Roman" panose="02020603050405020304" pitchFamily="18" charset="0"/>
                          <a:cs typeface="Times New Roman" panose="02020603050405020304" pitchFamily="18" charset="0"/>
                        </a:rPr>
                        <a:t>37%</a:t>
                      </a:r>
                      <a:endParaRPr lang="en-ZA"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3021661693"/>
                  </a:ext>
                </a:extLst>
              </a:tr>
              <a:tr h="477347">
                <a:tc>
                  <a:txBody>
                    <a:bodyPr/>
                    <a:lstStyle/>
                    <a:p>
                      <a:pPr>
                        <a:lnSpc>
                          <a:spcPct val="115000"/>
                        </a:lnSpc>
                        <a:spcAft>
                          <a:spcPts val="800"/>
                        </a:spcAft>
                      </a:pPr>
                      <a:r>
                        <a:rPr lang="en-GB" sz="1600" b="0" dirty="0">
                          <a:solidFill>
                            <a:schemeClr val="tx1"/>
                          </a:solidFill>
                          <a:effectLst/>
                          <a:latin typeface="+mn-lt"/>
                          <a:ea typeface="Times New Roman" panose="02020603050405020304" pitchFamily="18" charset="0"/>
                          <a:cs typeface="Times New Roman" panose="02020603050405020304" pitchFamily="18" charset="0"/>
                        </a:rPr>
                        <a:t>4.3 The percentage of researchers (excluding trainees) with PhDs</a:t>
                      </a:r>
                      <a:endParaRPr lang="en-ZA"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mpd="sng">
                      <a:noFill/>
                      <a:prstDash val="soli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en-GB" sz="1600" b="0">
                          <a:solidFill>
                            <a:schemeClr val="tx1"/>
                          </a:solidFill>
                          <a:effectLst/>
                          <a:latin typeface="+mn-lt"/>
                          <a:ea typeface="Times New Roman" panose="02020603050405020304" pitchFamily="18" charset="0"/>
                          <a:cs typeface="Times New Roman" panose="02020603050405020304" pitchFamily="18" charset="0"/>
                        </a:rPr>
                        <a:t>76%</a:t>
                      </a:r>
                      <a:endParaRPr lang="en-ZA" sz="1600" b="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ct val="107000"/>
                        </a:lnSpc>
                        <a:spcAft>
                          <a:spcPts val="800"/>
                        </a:spcAft>
                      </a:pPr>
                      <a:r>
                        <a:rPr lang="en-GB" sz="1600" b="0">
                          <a:solidFill>
                            <a:schemeClr val="tx1"/>
                          </a:solidFill>
                          <a:effectLst/>
                          <a:latin typeface="+mn-lt"/>
                          <a:ea typeface="Times New Roman" panose="02020603050405020304" pitchFamily="18" charset="0"/>
                          <a:cs typeface="Times New Roman" panose="02020603050405020304" pitchFamily="18" charset="0"/>
                        </a:rPr>
                        <a:t>73%</a:t>
                      </a:r>
                      <a:endParaRPr lang="en-ZA" sz="1600" b="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ct val="107000"/>
                        </a:lnSpc>
                        <a:spcAft>
                          <a:spcPts val="800"/>
                        </a:spcAft>
                      </a:pPr>
                      <a:r>
                        <a:rPr lang="en-GB" sz="1600" b="0">
                          <a:solidFill>
                            <a:schemeClr val="tx1"/>
                          </a:solidFill>
                          <a:effectLst/>
                          <a:latin typeface="+mn-lt"/>
                          <a:ea typeface="Times New Roman" panose="02020603050405020304" pitchFamily="18" charset="0"/>
                          <a:cs typeface="Times New Roman" panose="02020603050405020304" pitchFamily="18" charset="0"/>
                        </a:rPr>
                        <a:t>74%</a:t>
                      </a:r>
                      <a:endParaRPr lang="en-ZA" sz="1600" b="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ct val="107000"/>
                        </a:lnSpc>
                        <a:spcAft>
                          <a:spcPts val="800"/>
                        </a:spcAft>
                      </a:pPr>
                      <a:r>
                        <a:rPr lang="en-GB" sz="1600" b="0">
                          <a:solidFill>
                            <a:schemeClr val="tx1"/>
                          </a:solidFill>
                          <a:effectLst/>
                          <a:latin typeface="+mn-lt"/>
                          <a:ea typeface="Times New Roman" panose="02020603050405020304" pitchFamily="18" charset="0"/>
                          <a:cs typeface="Times New Roman" panose="02020603050405020304" pitchFamily="18" charset="0"/>
                        </a:rPr>
                        <a:t>75%</a:t>
                      </a:r>
                      <a:endParaRPr lang="en-ZA" sz="1600" b="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ct val="107000"/>
                        </a:lnSpc>
                        <a:spcAft>
                          <a:spcPts val="800"/>
                        </a:spcAft>
                      </a:pPr>
                      <a:r>
                        <a:rPr lang="en-GB" sz="1600" b="0" dirty="0">
                          <a:solidFill>
                            <a:schemeClr val="tx1"/>
                          </a:solidFill>
                          <a:effectLst/>
                          <a:latin typeface="+mn-lt"/>
                          <a:ea typeface="Times New Roman" panose="02020603050405020304" pitchFamily="18" charset="0"/>
                          <a:cs typeface="Times New Roman" panose="02020603050405020304" pitchFamily="18" charset="0"/>
                        </a:rPr>
                        <a:t>76%</a:t>
                      </a:r>
                      <a:endParaRPr lang="en-ZA"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2386853119"/>
                  </a:ext>
                </a:extLst>
              </a:tr>
              <a:tr h="477347">
                <a:tc>
                  <a:txBody>
                    <a:bodyPr/>
                    <a:lstStyle/>
                    <a:p>
                      <a:pPr>
                        <a:lnSpc>
                          <a:spcPct val="115000"/>
                        </a:lnSpc>
                        <a:spcAft>
                          <a:spcPts val="800"/>
                        </a:spcAft>
                      </a:pPr>
                      <a:r>
                        <a:rPr lang="en-GB" sz="1600" b="0" dirty="0">
                          <a:solidFill>
                            <a:schemeClr val="tx1"/>
                          </a:solidFill>
                          <a:effectLst/>
                          <a:latin typeface="+mn-lt"/>
                          <a:ea typeface="Times New Roman" panose="02020603050405020304" pitchFamily="18" charset="0"/>
                          <a:cs typeface="Times New Roman" panose="02020603050405020304" pitchFamily="18" charset="0"/>
                        </a:rPr>
                        <a:t>4.4 The number of PhD trainees</a:t>
                      </a:r>
                      <a:endParaRPr lang="en-ZA"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mpd="sng">
                      <a:noFill/>
                      <a:prstDash val="soli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en-GB" sz="1600" b="0" dirty="0">
                          <a:solidFill>
                            <a:schemeClr val="tx1"/>
                          </a:solidFill>
                          <a:effectLst/>
                          <a:latin typeface="+mn-lt"/>
                          <a:ea typeface="Times New Roman" panose="02020603050405020304" pitchFamily="18" charset="0"/>
                          <a:cs typeface="Times New Roman" panose="02020603050405020304" pitchFamily="18" charset="0"/>
                        </a:rPr>
                        <a:t>27</a:t>
                      </a:r>
                      <a:endParaRPr lang="en-ZA"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ct val="107000"/>
                        </a:lnSpc>
                        <a:spcAft>
                          <a:spcPts val="800"/>
                        </a:spcAft>
                      </a:pPr>
                      <a:r>
                        <a:rPr lang="en-GB" sz="1600" b="0">
                          <a:solidFill>
                            <a:schemeClr val="tx1"/>
                          </a:solidFill>
                          <a:effectLst/>
                          <a:latin typeface="+mn-lt"/>
                          <a:ea typeface="Times New Roman" panose="02020603050405020304" pitchFamily="18" charset="0"/>
                          <a:cs typeface="Times New Roman" panose="02020603050405020304" pitchFamily="18" charset="0"/>
                        </a:rPr>
                        <a:t>20</a:t>
                      </a:r>
                      <a:endParaRPr lang="en-ZA" sz="1600" b="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ct val="107000"/>
                        </a:lnSpc>
                        <a:spcAft>
                          <a:spcPts val="800"/>
                        </a:spcAft>
                      </a:pPr>
                      <a:r>
                        <a:rPr lang="en-GB" sz="1600" b="0">
                          <a:solidFill>
                            <a:schemeClr val="tx1"/>
                          </a:solidFill>
                          <a:effectLst/>
                          <a:latin typeface="+mn-lt"/>
                          <a:ea typeface="Times New Roman" panose="02020603050405020304" pitchFamily="18" charset="0"/>
                          <a:cs typeface="Times New Roman" panose="02020603050405020304" pitchFamily="18" charset="0"/>
                        </a:rPr>
                        <a:t>22</a:t>
                      </a:r>
                      <a:endParaRPr lang="en-ZA" sz="1600" b="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ct val="107000"/>
                        </a:lnSpc>
                        <a:spcAft>
                          <a:spcPts val="800"/>
                        </a:spcAft>
                      </a:pPr>
                      <a:r>
                        <a:rPr lang="en-GB" sz="1600" b="0">
                          <a:solidFill>
                            <a:schemeClr val="tx1"/>
                          </a:solidFill>
                          <a:effectLst/>
                          <a:latin typeface="+mn-lt"/>
                          <a:ea typeface="Times New Roman" panose="02020603050405020304" pitchFamily="18" charset="0"/>
                          <a:cs typeface="Times New Roman" panose="02020603050405020304" pitchFamily="18" charset="0"/>
                        </a:rPr>
                        <a:t>24</a:t>
                      </a:r>
                      <a:endParaRPr lang="en-ZA" sz="1600" b="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ct val="107000"/>
                        </a:lnSpc>
                        <a:spcAft>
                          <a:spcPts val="800"/>
                        </a:spcAft>
                      </a:pPr>
                      <a:r>
                        <a:rPr lang="en-GB" sz="1600" b="0" dirty="0">
                          <a:solidFill>
                            <a:schemeClr val="tx1"/>
                          </a:solidFill>
                          <a:effectLst/>
                          <a:latin typeface="+mn-lt"/>
                          <a:ea typeface="Times New Roman" panose="02020603050405020304" pitchFamily="18" charset="0"/>
                          <a:cs typeface="Times New Roman" panose="02020603050405020304" pitchFamily="18" charset="0"/>
                        </a:rPr>
                        <a:t>27</a:t>
                      </a:r>
                      <a:endParaRPr lang="en-ZA"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1057971803"/>
                  </a:ext>
                </a:extLst>
              </a:tr>
              <a:tr h="663098">
                <a:tc>
                  <a:txBody>
                    <a:bodyPr/>
                    <a:lstStyle/>
                    <a:p>
                      <a:pPr>
                        <a:lnSpc>
                          <a:spcPct val="115000"/>
                        </a:lnSpc>
                        <a:spcAft>
                          <a:spcPts val="800"/>
                        </a:spcAft>
                      </a:pPr>
                      <a:r>
                        <a:rPr lang="en-GB" sz="1600" b="0" dirty="0">
                          <a:solidFill>
                            <a:schemeClr val="tx1"/>
                          </a:solidFill>
                          <a:effectLst/>
                          <a:latin typeface="+mn-lt"/>
                          <a:ea typeface="Times New Roman" panose="02020603050405020304" pitchFamily="18" charset="0"/>
                          <a:cs typeface="Times New Roman" panose="02020603050405020304" pitchFamily="18" charset="0"/>
                        </a:rPr>
                        <a:t>4.5 The number of conferences or training academies for emerging scholars</a:t>
                      </a:r>
                      <a:endParaRPr lang="en-ZA"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mpd="sng">
                      <a:noFill/>
                      <a:prstDash val="soli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en-GB" sz="1600" b="0" dirty="0">
                          <a:solidFill>
                            <a:schemeClr val="tx1"/>
                          </a:solidFill>
                          <a:effectLst/>
                          <a:latin typeface="+mn-lt"/>
                          <a:ea typeface="Times New Roman" panose="02020603050405020304" pitchFamily="18" charset="0"/>
                          <a:cs typeface="Times New Roman" panose="02020603050405020304" pitchFamily="18" charset="0"/>
                        </a:rPr>
                        <a:t>2</a:t>
                      </a:r>
                      <a:endParaRPr lang="en-ZA"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ct val="107000"/>
                        </a:lnSpc>
                        <a:spcAft>
                          <a:spcPts val="800"/>
                        </a:spcAft>
                      </a:pPr>
                      <a:r>
                        <a:rPr lang="en-GB" sz="1600" b="0" dirty="0">
                          <a:solidFill>
                            <a:schemeClr val="tx1"/>
                          </a:solidFill>
                          <a:effectLst/>
                          <a:latin typeface="+mn-lt"/>
                          <a:ea typeface="Times New Roman" panose="02020603050405020304" pitchFamily="18" charset="0"/>
                          <a:cs typeface="Times New Roman" panose="02020603050405020304" pitchFamily="18" charset="0"/>
                        </a:rPr>
                        <a:t>N/A</a:t>
                      </a:r>
                      <a:endParaRPr lang="en-ZA"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ct val="107000"/>
                        </a:lnSpc>
                        <a:spcAft>
                          <a:spcPts val="800"/>
                        </a:spcAft>
                      </a:pPr>
                      <a:r>
                        <a:rPr lang="en-GB" sz="1600" b="0" dirty="0">
                          <a:solidFill>
                            <a:schemeClr val="tx1"/>
                          </a:solidFill>
                          <a:effectLst/>
                          <a:latin typeface="+mn-lt"/>
                          <a:ea typeface="Times New Roman" panose="02020603050405020304" pitchFamily="18" charset="0"/>
                          <a:cs typeface="Times New Roman" panose="02020603050405020304" pitchFamily="18" charset="0"/>
                        </a:rPr>
                        <a:t>N/A</a:t>
                      </a:r>
                      <a:endParaRPr lang="en-ZA"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ct val="107000"/>
                        </a:lnSpc>
                        <a:spcAft>
                          <a:spcPts val="800"/>
                        </a:spcAft>
                      </a:pPr>
                      <a:r>
                        <a:rPr lang="en-GB" sz="1600" b="0" dirty="0">
                          <a:solidFill>
                            <a:schemeClr val="tx1"/>
                          </a:solidFill>
                          <a:effectLst/>
                          <a:latin typeface="+mn-lt"/>
                          <a:ea typeface="Times New Roman" panose="02020603050405020304" pitchFamily="18" charset="0"/>
                          <a:cs typeface="Times New Roman" panose="02020603050405020304" pitchFamily="18" charset="0"/>
                        </a:rPr>
                        <a:t>N/A</a:t>
                      </a:r>
                      <a:endParaRPr lang="en-ZA"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ct val="107000"/>
                        </a:lnSpc>
                        <a:spcAft>
                          <a:spcPts val="800"/>
                        </a:spcAft>
                      </a:pPr>
                      <a:r>
                        <a:rPr lang="en-GB" sz="1600" b="0" dirty="0">
                          <a:solidFill>
                            <a:schemeClr val="tx1"/>
                          </a:solidFill>
                          <a:effectLst/>
                          <a:latin typeface="+mn-lt"/>
                          <a:ea typeface="Times New Roman" panose="02020603050405020304" pitchFamily="18" charset="0"/>
                          <a:cs typeface="Times New Roman" panose="02020603050405020304" pitchFamily="18" charset="0"/>
                        </a:rPr>
                        <a:t>2</a:t>
                      </a:r>
                      <a:endParaRPr lang="en-ZA"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359375250"/>
                  </a:ext>
                </a:extLst>
              </a:tr>
            </a:tbl>
          </a:graphicData>
        </a:graphic>
      </p:graphicFrame>
      <p:sp>
        <p:nvSpPr>
          <p:cNvPr id="6" name="TextBox 5">
            <a:extLst>
              <a:ext uri="{FF2B5EF4-FFF2-40B4-BE49-F238E27FC236}">
                <a16:creationId xmlns:a16="http://schemas.microsoft.com/office/drawing/2014/main" xmlns="" id="{B827107A-F0B1-4666-9F48-4830D1919BD7}"/>
              </a:ext>
            </a:extLst>
          </p:cNvPr>
          <p:cNvSpPr txBox="1"/>
          <p:nvPr/>
        </p:nvSpPr>
        <p:spPr>
          <a:xfrm>
            <a:off x="11807483" y="6452381"/>
            <a:ext cx="342314" cy="246221"/>
          </a:xfrm>
          <a:prstGeom prst="rect">
            <a:avLst/>
          </a:prstGeom>
          <a:noFill/>
        </p:spPr>
        <p:txBody>
          <a:bodyPr wrap="square" rtlCol="0">
            <a:spAutoFit/>
          </a:bodyPr>
          <a:lstStyle/>
          <a:p>
            <a:r>
              <a:rPr lang="en-US" sz="1000" dirty="0"/>
              <a:t>11</a:t>
            </a:r>
            <a:endParaRPr lang="en-ZA" sz="1000" dirty="0"/>
          </a:p>
        </p:txBody>
      </p:sp>
    </p:spTree>
    <p:extLst>
      <p:ext uri="{BB962C8B-B14F-4D97-AF65-F5344CB8AC3E}">
        <p14:creationId xmlns:p14="http://schemas.microsoft.com/office/powerpoint/2010/main" xmlns="" val="3691199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009F43-763D-C64E-9957-CF3D8BBDD009}"/>
              </a:ext>
            </a:extLst>
          </p:cNvPr>
          <p:cNvSpPr>
            <a:spLocks noGrp="1"/>
          </p:cNvSpPr>
          <p:nvPr>
            <p:ph type="title"/>
          </p:nvPr>
        </p:nvSpPr>
        <p:spPr>
          <a:xfrm>
            <a:off x="2784000" y="0"/>
            <a:ext cx="9311999" cy="1377949"/>
          </a:xfrm>
        </p:spPr>
        <p:txBody>
          <a:bodyPr/>
          <a:lstStyle/>
          <a:p>
            <a:r>
              <a:rPr lang="en-US" sz="3200" dirty="0">
                <a:solidFill>
                  <a:srgbClr val="FFFFFF"/>
                </a:solidFill>
              </a:rPr>
              <a:t>Output indicators</a:t>
            </a:r>
            <a:endParaRPr lang="en-US" dirty="0"/>
          </a:p>
        </p:txBody>
      </p:sp>
      <p:sp>
        <p:nvSpPr>
          <p:cNvPr id="3" name="Text Placeholder 2">
            <a:extLst>
              <a:ext uri="{FF2B5EF4-FFF2-40B4-BE49-F238E27FC236}">
                <a16:creationId xmlns:a16="http://schemas.microsoft.com/office/drawing/2014/main" xmlns="" id="{FF268E22-AA3D-074B-8344-DB8635B0D9D5}"/>
              </a:ext>
            </a:extLst>
          </p:cNvPr>
          <p:cNvSpPr>
            <a:spLocks noGrp="1"/>
          </p:cNvSpPr>
          <p:nvPr>
            <p:ph type="body" sz="quarter" idx="12"/>
          </p:nvPr>
        </p:nvSpPr>
        <p:spPr>
          <a:xfrm>
            <a:off x="612775" y="1949450"/>
            <a:ext cx="2054225" cy="2889250"/>
          </a:xfrm>
        </p:spPr>
        <p:txBody>
          <a:bodyPr tIns="0" bIns="0"/>
          <a:lstStyle/>
          <a:p>
            <a:pPr marL="4763" indent="0">
              <a:lnSpc>
                <a:spcPts val="1620"/>
              </a:lnSpc>
            </a:pPr>
            <a:r>
              <a:rPr lang="en-US" sz="1600" dirty="0"/>
              <a:t>Outcome 5</a:t>
            </a:r>
          </a:p>
          <a:p>
            <a:pPr marL="4763" indent="0">
              <a:lnSpc>
                <a:spcPts val="1620"/>
              </a:lnSpc>
            </a:pPr>
            <a:r>
              <a:rPr lang="en-US" sz="1600" b="0" dirty="0"/>
              <a:t>Sustainable income streams</a:t>
            </a:r>
          </a:p>
          <a:p>
            <a:pPr marL="4763" indent="0">
              <a:lnSpc>
                <a:spcPts val="1620"/>
              </a:lnSpc>
            </a:pPr>
            <a:endParaRPr lang="en-US" sz="1400" b="0" dirty="0"/>
          </a:p>
        </p:txBody>
      </p:sp>
      <p:graphicFrame>
        <p:nvGraphicFramePr>
          <p:cNvPr id="5" name="Content Placeholder 5">
            <a:extLst>
              <a:ext uri="{FF2B5EF4-FFF2-40B4-BE49-F238E27FC236}">
                <a16:creationId xmlns:a16="http://schemas.microsoft.com/office/drawing/2014/main" xmlns="" id="{7692BF6B-321B-9D42-A132-E0B80EF25246}"/>
              </a:ext>
            </a:extLst>
          </p:cNvPr>
          <p:cNvGraphicFramePr>
            <a:graphicFrameLocks/>
          </p:cNvGraphicFramePr>
          <p:nvPr>
            <p:extLst>
              <p:ext uri="{D42A27DB-BD31-4B8C-83A1-F6EECF244321}">
                <p14:modId xmlns:p14="http://schemas.microsoft.com/office/powerpoint/2010/main" xmlns="" val="4040780848"/>
              </p:ext>
            </p:extLst>
          </p:nvPr>
        </p:nvGraphicFramePr>
        <p:xfrm>
          <a:off x="2784000" y="1681610"/>
          <a:ext cx="8964000" cy="1738330"/>
        </p:xfrm>
        <a:graphic>
          <a:graphicData uri="http://schemas.openxmlformats.org/drawingml/2006/table">
            <a:tbl>
              <a:tblPr firstRow="1" firstCol="1" bandRow="1">
                <a:noFill/>
                <a:tableStyleId>{5C22544A-7EE6-4342-B048-85BDC9FD1C3A}</a:tableStyleId>
              </a:tblPr>
              <a:tblGrid>
                <a:gridCol w="5652000">
                  <a:extLst>
                    <a:ext uri="{9D8B030D-6E8A-4147-A177-3AD203B41FA5}">
                      <a16:colId xmlns:a16="http://schemas.microsoft.com/office/drawing/2014/main" xmlns="" val="2875620155"/>
                    </a:ext>
                  </a:extLst>
                </a:gridCol>
                <a:gridCol w="864000">
                  <a:extLst>
                    <a:ext uri="{9D8B030D-6E8A-4147-A177-3AD203B41FA5}">
                      <a16:colId xmlns:a16="http://schemas.microsoft.com/office/drawing/2014/main" xmlns="" val="3190406443"/>
                    </a:ext>
                  </a:extLst>
                </a:gridCol>
                <a:gridCol w="612000">
                  <a:extLst>
                    <a:ext uri="{9D8B030D-6E8A-4147-A177-3AD203B41FA5}">
                      <a16:colId xmlns:a16="http://schemas.microsoft.com/office/drawing/2014/main" xmlns="" val="2460576133"/>
                    </a:ext>
                  </a:extLst>
                </a:gridCol>
                <a:gridCol w="612000">
                  <a:extLst>
                    <a:ext uri="{9D8B030D-6E8A-4147-A177-3AD203B41FA5}">
                      <a16:colId xmlns:a16="http://schemas.microsoft.com/office/drawing/2014/main" xmlns="" val="3514208861"/>
                    </a:ext>
                  </a:extLst>
                </a:gridCol>
                <a:gridCol w="612000">
                  <a:extLst>
                    <a:ext uri="{9D8B030D-6E8A-4147-A177-3AD203B41FA5}">
                      <a16:colId xmlns:a16="http://schemas.microsoft.com/office/drawing/2014/main" xmlns="" val="1925645514"/>
                    </a:ext>
                  </a:extLst>
                </a:gridCol>
                <a:gridCol w="612000">
                  <a:extLst>
                    <a:ext uri="{9D8B030D-6E8A-4147-A177-3AD203B41FA5}">
                      <a16:colId xmlns:a16="http://schemas.microsoft.com/office/drawing/2014/main" xmlns="" val="2996767982"/>
                    </a:ext>
                  </a:extLst>
                </a:gridCol>
              </a:tblGrid>
              <a:tr h="350842">
                <a:tc>
                  <a:txBody>
                    <a:bodyPr/>
                    <a:lstStyle/>
                    <a:p>
                      <a:pPr marL="20955">
                        <a:lnSpc>
                          <a:spcPts val="1620"/>
                        </a:lnSpc>
                        <a:spcAft>
                          <a:spcPts val="0"/>
                        </a:spcAft>
                      </a:pPr>
                      <a:r>
                        <a:rPr lang="en-ZA" sz="1600" b="1" cap="none" spc="0" dirty="0">
                          <a:solidFill>
                            <a:schemeClr val="accent1"/>
                          </a:solidFill>
                          <a:effectLst/>
                          <a:latin typeface="+mn-lt"/>
                          <a:ea typeface="Times New Roman" panose="02020603050405020304" pitchFamily="18" charset="0"/>
                          <a:cs typeface="Times New Roman" panose="02020603050405020304" pitchFamily="18" charset="0"/>
                        </a:rPr>
                        <a:t>Output indicator</a:t>
                      </a:r>
                    </a:p>
                  </a:txBody>
                  <a:tcPr marL="54000" marR="54000" marT="54000" marB="54000" anchor="b">
                    <a:lnL w="12700" cmpd="sng">
                      <a:noFill/>
                      <a:prstDash val="solid"/>
                    </a:lnL>
                    <a:lnR w="12700" cmpd="sng">
                      <a:noFill/>
                      <a:prstDash val="solid"/>
                    </a:lnR>
                    <a:lnT w="12700" cap="flat" cmpd="sng" algn="ctr">
                      <a:solidFill>
                        <a:schemeClr val="bg1"/>
                      </a:solidFill>
                      <a:prstDash val="sysDot"/>
                      <a:round/>
                      <a:headEnd type="none" w="med" len="med"/>
                      <a:tailEnd type="none" w="med" len="med"/>
                    </a:lnT>
                    <a:lnB w="12700" cmpd="sng">
                      <a:noFill/>
                      <a:prstDash val="solid"/>
                    </a:lnB>
                    <a:noFill/>
                  </a:tcPr>
                </a:tc>
                <a:tc>
                  <a:txBody>
                    <a:bodyPr/>
                    <a:lstStyle/>
                    <a:p>
                      <a:pPr algn="ctr">
                        <a:lnSpc>
                          <a:spcPts val="1620"/>
                        </a:lnSpc>
                        <a:spcAft>
                          <a:spcPts val="0"/>
                        </a:spcAft>
                      </a:pPr>
                      <a:r>
                        <a:rPr lang="en-ZA" sz="1600" b="1" cap="none" spc="0" dirty="0">
                          <a:solidFill>
                            <a:schemeClr val="accent1"/>
                          </a:solidFill>
                          <a:effectLst/>
                          <a:latin typeface="+mn-lt"/>
                          <a:ea typeface="Times New Roman" panose="02020603050405020304" pitchFamily="18" charset="0"/>
                          <a:cs typeface="Times New Roman" panose="02020603050405020304" pitchFamily="18" charset="0"/>
                        </a:rPr>
                        <a:t>Annual Target</a:t>
                      </a:r>
                    </a:p>
                  </a:txBody>
                  <a:tcPr marL="54000" marR="54000" marT="54000" marB="54000" anchor="b">
                    <a:lnL w="12700" cmpd="sng">
                      <a:noFill/>
                      <a:prstDash val="solid"/>
                    </a:lnL>
                    <a:lnR w="12700" cmpd="sng">
                      <a:noFill/>
                      <a:prstDash val="solid"/>
                    </a:lnR>
                    <a:lnT w="12700" cap="flat" cmpd="sng" algn="ctr">
                      <a:solidFill>
                        <a:schemeClr val="bg1"/>
                      </a:solidFill>
                      <a:prstDash val="sysDot"/>
                      <a:round/>
                      <a:headEnd type="none" w="med" len="med"/>
                      <a:tailEnd type="none" w="med" len="med"/>
                    </a:lnT>
                    <a:lnB w="12700" cmpd="sng">
                      <a:noFill/>
                      <a:prstDash val="solid"/>
                    </a:lnB>
                    <a:noFill/>
                  </a:tcPr>
                </a:tc>
                <a:tc>
                  <a:txBody>
                    <a:bodyPr/>
                    <a:lstStyle/>
                    <a:p>
                      <a:pPr algn="ctr">
                        <a:lnSpc>
                          <a:spcPts val="1620"/>
                        </a:lnSpc>
                        <a:spcAft>
                          <a:spcPts val="0"/>
                        </a:spcAft>
                      </a:pPr>
                      <a:r>
                        <a:rPr lang="en-ZA" sz="1600" b="1" cap="none" spc="0" dirty="0">
                          <a:solidFill>
                            <a:schemeClr val="accent1"/>
                          </a:solidFill>
                          <a:effectLst/>
                          <a:latin typeface="+mn-lt"/>
                          <a:ea typeface="Times New Roman" panose="02020603050405020304" pitchFamily="18" charset="0"/>
                          <a:cs typeface="Times New Roman" panose="02020603050405020304" pitchFamily="18" charset="0"/>
                        </a:rPr>
                        <a:t>Q1</a:t>
                      </a:r>
                    </a:p>
                  </a:txBody>
                  <a:tcPr marL="54000" marR="54000" marT="54000" marB="54000" anchor="b">
                    <a:lnL w="12700" cmpd="sng">
                      <a:noFill/>
                      <a:prstDash val="solid"/>
                    </a:lnL>
                    <a:lnR w="12700" cmpd="sng">
                      <a:noFill/>
                      <a:prstDash val="solid"/>
                    </a:lnR>
                    <a:lnT w="12700" cap="flat" cmpd="sng" algn="ctr">
                      <a:solidFill>
                        <a:schemeClr val="bg1"/>
                      </a:solidFill>
                      <a:prstDash val="sysDot"/>
                      <a:round/>
                      <a:headEnd type="none" w="med" len="med"/>
                      <a:tailEnd type="none" w="med" len="med"/>
                    </a:lnT>
                    <a:lnB w="12700" cmpd="sng">
                      <a:noFill/>
                      <a:prstDash val="solid"/>
                    </a:lnB>
                    <a:noFill/>
                  </a:tcPr>
                </a:tc>
                <a:tc>
                  <a:txBody>
                    <a:bodyPr/>
                    <a:lstStyle/>
                    <a:p>
                      <a:pPr algn="ctr">
                        <a:lnSpc>
                          <a:spcPts val="1620"/>
                        </a:lnSpc>
                        <a:spcAft>
                          <a:spcPts val="0"/>
                        </a:spcAft>
                      </a:pPr>
                      <a:r>
                        <a:rPr lang="en-ZA" sz="1600" b="1" cap="none" spc="0" dirty="0">
                          <a:solidFill>
                            <a:schemeClr val="accent1"/>
                          </a:solidFill>
                          <a:effectLst/>
                          <a:latin typeface="+mn-lt"/>
                          <a:ea typeface="Times New Roman" panose="02020603050405020304" pitchFamily="18" charset="0"/>
                          <a:cs typeface="Times New Roman" panose="02020603050405020304" pitchFamily="18" charset="0"/>
                        </a:rPr>
                        <a:t>Q2</a:t>
                      </a:r>
                    </a:p>
                  </a:txBody>
                  <a:tcPr marL="54000" marR="54000" marT="54000" marB="54000" anchor="b">
                    <a:lnL w="12700" cmpd="sng">
                      <a:noFill/>
                      <a:prstDash val="solid"/>
                    </a:lnL>
                    <a:lnR w="12700" cmpd="sng">
                      <a:noFill/>
                      <a:prstDash val="solid"/>
                    </a:lnR>
                    <a:lnT w="12700" cap="flat" cmpd="sng" algn="ctr">
                      <a:solidFill>
                        <a:schemeClr val="bg1"/>
                      </a:solidFill>
                      <a:prstDash val="sysDot"/>
                      <a:round/>
                      <a:headEnd type="none" w="med" len="med"/>
                      <a:tailEnd type="none" w="med" len="med"/>
                    </a:lnT>
                    <a:lnB w="12700" cmpd="sng">
                      <a:noFill/>
                      <a:prstDash val="solid"/>
                    </a:lnB>
                    <a:noFill/>
                  </a:tcPr>
                </a:tc>
                <a:tc>
                  <a:txBody>
                    <a:bodyPr/>
                    <a:lstStyle/>
                    <a:p>
                      <a:pPr algn="ctr">
                        <a:lnSpc>
                          <a:spcPts val="1620"/>
                        </a:lnSpc>
                        <a:spcAft>
                          <a:spcPts val="0"/>
                        </a:spcAft>
                      </a:pPr>
                      <a:r>
                        <a:rPr lang="en-ZA" sz="1600" b="1" cap="none" spc="0" dirty="0">
                          <a:solidFill>
                            <a:schemeClr val="accent1"/>
                          </a:solidFill>
                          <a:effectLst/>
                          <a:latin typeface="+mn-lt"/>
                          <a:ea typeface="Times New Roman" panose="02020603050405020304" pitchFamily="18" charset="0"/>
                          <a:cs typeface="Times New Roman" panose="02020603050405020304" pitchFamily="18" charset="0"/>
                        </a:rPr>
                        <a:t>Q3</a:t>
                      </a:r>
                    </a:p>
                  </a:txBody>
                  <a:tcPr marL="54000" marR="54000" marT="54000" marB="54000" anchor="b">
                    <a:lnL w="12700" cmpd="sng">
                      <a:noFill/>
                      <a:prstDash val="solid"/>
                    </a:lnL>
                    <a:lnR w="12700" cmpd="sng">
                      <a:noFill/>
                      <a:prstDash val="solid"/>
                    </a:lnR>
                    <a:lnT w="12700" cap="flat" cmpd="sng" algn="ctr">
                      <a:solidFill>
                        <a:schemeClr val="bg1"/>
                      </a:solidFill>
                      <a:prstDash val="sysDot"/>
                      <a:round/>
                      <a:headEnd type="none" w="med" len="med"/>
                      <a:tailEnd type="none" w="med" len="med"/>
                    </a:lnT>
                    <a:lnB w="12700" cmpd="sng">
                      <a:noFill/>
                      <a:prstDash val="solid"/>
                    </a:lnB>
                    <a:noFill/>
                  </a:tcPr>
                </a:tc>
                <a:tc>
                  <a:txBody>
                    <a:bodyPr/>
                    <a:lstStyle/>
                    <a:p>
                      <a:pPr algn="ctr">
                        <a:lnSpc>
                          <a:spcPts val="1620"/>
                        </a:lnSpc>
                        <a:spcAft>
                          <a:spcPts val="0"/>
                        </a:spcAft>
                      </a:pPr>
                      <a:r>
                        <a:rPr lang="en-ZA" sz="1600" b="1" cap="none" spc="0" dirty="0">
                          <a:solidFill>
                            <a:schemeClr val="accent1"/>
                          </a:solidFill>
                          <a:effectLst/>
                          <a:latin typeface="+mn-lt"/>
                          <a:ea typeface="Times New Roman" panose="02020603050405020304" pitchFamily="18" charset="0"/>
                          <a:cs typeface="Times New Roman" panose="02020603050405020304" pitchFamily="18" charset="0"/>
                        </a:rPr>
                        <a:t>Q4</a:t>
                      </a:r>
                    </a:p>
                  </a:txBody>
                  <a:tcPr marL="54000" marR="54000" marT="54000" marB="54000" anchor="b">
                    <a:lnL w="12700" cmpd="sng">
                      <a:noFill/>
                      <a:prstDash val="solid"/>
                    </a:lnL>
                    <a:lnR w="12700" cmpd="sng">
                      <a:noFill/>
                      <a:prstDash val="solid"/>
                    </a:lnR>
                    <a:lnT w="12700" cap="flat" cmpd="sng" algn="ctr">
                      <a:solidFill>
                        <a:schemeClr val="bg1"/>
                      </a:solidFill>
                      <a:prstDash val="sysDot"/>
                      <a:round/>
                      <a:headEnd type="none" w="med" len="med"/>
                      <a:tailEnd type="none" w="med" len="med"/>
                    </a:lnT>
                    <a:lnB w="12700" cmpd="sng">
                      <a:noFill/>
                      <a:prstDash val="solid"/>
                    </a:lnB>
                    <a:noFill/>
                  </a:tcPr>
                </a:tc>
                <a:extLst>
                  <a:ext uri="{0D108BD9-81ED-4DB2-BD59-A6C34878D82A}">
                    <a16:rowId xmlns:a16="http://schemas.microsoft.com/office/drawing/2014/main" xmlns="" val="3593713949"/>
                  </a:ext>
                </a:extLst>
              </a:tr>
              <a:tr h="473233">
                <a:tc>
                  <a:txBody>
                    <a:bodyPr/>
                    <a:lstStyle/>
                    <a:p>
                      <a:pPr>
                        <a:lnSpc>
                          <a:spcPct val="115000"/>
                        </a:lnSpc>
                        <a:spcAft>
                          <a:spcPts val="800"/>
                        </a:spcAft>
                      </a:pPr>
                      <a:r>
                        <a:rPr lang="en-GB" sz="1600" b="0" dirty="0">
                          <a:solidFill>
                            <a:schemeClr val="tx1"/>
                          </a:solidFill>
                          <a:effectLst/>
                          <a:latin typeface="+mn-lt"/>
                          <a:ea typeface="Times New Roman" panose="02020603050405020304" pitchFamily="18" charset="0"/>
                          <a:cs typeface="Times New Roman" panose="02020603050405020304" pitchFamily="18" charset="0"/>
                        </a:rPr>
                        <a:t>5.1 The percentage of total income that is extra-parliamentary</a:t>
                      </a:r>
                      <a:endParaRPr lang="en-ZA"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mpd="sng">
                      <a:noFill/>
                      <a:prstDash val="solid"/>
                    </a:lnL>
                    <a:lnR w="12700" cap="flat" cmpd="sng" algn="ctr">
                      <a:solidFill>
                        <a:schemeClr val="bg1"/>
                      </a:solidFill>
                      <a:prstDash val="sysDot"/>
                      <a:round/>
                      <a:headEnd type="none" w="med" len="med"/>
                      <a:tailEnd type="none" w="med" len="med"/>
                    </a:lnR>
                    <a:lnT w="12700" cmpd="sng">
                      <a:noFill/>
                      <a:prstDash val="solid"/>
                    </a:lnT>
                    <a:lnB w="12700" cap="flat" cmpd="sng" algn="ctr">
                      <a:solidFill>
                        <a:schemeClr val="bg1"/>
                      </a:solidFill>
                      <a:prstDash val="sysDot"/>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en-GB" sz="1600" b="0" dirty="0">
                          <a:solidFill>
                            <a:schemeClr val="tx1"/>
                          </a:solidFill>
                          <a:effectLst/>
                          <a:latin typeface="+mn-lt"/>
                          <a:ea typeface="Times New Roman" panose="02020603050405020304" pitchFamily="18" charset="0"/>
                          <a:cs typeface="Times New Roman" panose="02020603050405020304" pitchFamily="18" charset="0"/>
                        </a:rPr>
                        <a:t>45%</a:t>
                      </a:r>
                      <a:endParaRPr lang="en-ZA"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mpd="sng">
                      <a:noFill/>
                      <a:prstDash val="soli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ct val="107000"/>
                        </a:lnSpc>
                        <a:spcAft>
                          <a:spcPts val="800"/>
                        </a:spcAft>
                      </a:pPr>
                      <a:r>
                        <a:rPr lang="en-GB" sz="1600" b="0" dirty="0">
                          <a:solidFill>
                            <a:schemeClr val="tx1"/>
                          </a:solidFill>
                          <a:effectLst/>
                          <a:latin typeface="+mn-lt"/>
                          <a:ea typeface="Times New Roman" panose="02020603050405020304" pitchFamily="18" charset="0"/>
                          <a:cs typeface="Times New Roman" panose="02020603050405020304" pitchFamily="18" charset="0"/>
                        </a:rPr>
                        <a:t>10%</a:t>
                      </a:r>
                      <a:endParaRPr lang="en-ZA"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mpd="sng">
                      <a:noFill/>
                      <a:prstDash val="soli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ct val="107000"/>
                        </a:lnSpc>
                        <a:spcAft>
                          <a:spcPts val="800"/>
                        </a:spcAft>
                      </a:pPr>
                      <a:r>
                        <a:rPr lang="en-GB" sz="1600" b="0" dirty="0">
                          <a:solidFill>
                            <a:schemeClr val="tx1"/>
                          </a:solidFill>
                          <a:effectLst/>
                          <a:latin typeface="+mn-lt"/>
                          <a:ea typeface="Times New Roman" panose="02020603050405020304" pitchFamily="18" charset="0"/>
                          <a:cs typeface="Times New Roman" panose="02020603050405020304" pitchFamily="18" charset="0"/>
                        </a:rPr>
                        <a:t>20%</a:t>
                      </a:r>
                      <a:endParaRPr lang="en-ZA"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mpd="sng">
                      <a:noFill/>
                      <a:prstDash val="soli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ct val="107000"/>
                        </a:lnSpc>
                        <a:spcAft>
                          <a:spcPts val="800"/>
                        </a:spcAft>
                      </a:pPr>
                      <a:r>
                        <a:rPr lang="en-GB" sz="1600" b="0" dirty="0">
                          <a:solidFill>
                            <a:schemeClr val="tx1"/>
                          </a:solidFill>
                          <a:effectLst/>
                          <a:latin typeface="+mn-lt"/>
                          <a:ea typeface="Times New Roman" panose="02020603050405020304" pitchFamily="18" charset="0"/>
                          <a:cs typeface="Times New Roman" panose="02020603050405020304" pitchFamily="18" charset="0"/>
                        </a:rPr>
                        <a:t>30%</a:t>
                      </a:r>
                      <a:endParaRPr lang="en-ZA"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mpd="sng">
                      <a:noFill/>
                      <a:prstDash val="soli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ct val="107000"/>
                        </a:lnSpc>
                        <a:spcAft>
                          <a:spcPts val="800"/>
                        </a:spcAft>
                      </a:pPr>
                      <a:r>
                        <a:rPr lang="en-GB" sz="1600" b="0" dirty="0">
                          <a:solidFill>
                            <a:schemeClr val="tx1"/>
                          </a:solidFill>
                          <a:effectLst/>
                          <a:latin typeface="+mn-lt"/>
                          <a:ea typeface="Times New Roman" panose="02020603050405020304" pitchFamily="18" charset="0"/>
                          <a:cs typeface="Times New Roman" panose="02020603050405020304" pitchFamily="18" charset="0"/>
                        </a:rPr>
                        <a:t>45%</a:t>
                      </a:r>
                      <a:endParaRPr lang="en-ZA"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mpd="sng">
                      <a:noFill/>
                      <a:prstDash val="solid"/>
                    </a:lnR>
                    <a:lnT w="12700" cmpd="sng">
                      <a:noFill/>
                      <a:prstDash val="solid"/>
                    </a:lnT>
                    <a:lnB w="12700" cap="flat" cmpd="sng" algn="ctr">
                      <a:solidFill>
                        <a:schemeClr val="bg1"/>
                      </a:solidFill>
                      <a:prstDash val="sys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3581658458"/>
                  </a:ext>
                </a:extLst>
              </a:tr>
              <a:tr h="663098">
                <a:tc>
                  <a:txBody>
                    <a:bodyPr/>
                    <a:lstStyle/>
                    <a:p>
                      <a:pPr>
                        <a:lnSpc>
                          <a:spcPct val="115000"/>
                        </a:lnSpc>
                        <a:spcAft>
                          <a:spcPts val="800"/>
                        </a:spcAft>
                      </a:pPr>
                      <a:r>
                        <a:rPr lang="en-GB" sz="1600" b="0" dirty="0">
                          <a:solidFill>
                            <a:schemeClr val="tx1"/>
                          </a:solidFill>
                          <a:effectLst/>
                          <a:latin typeface="+mn-lt"/>
                          <a:ea typeface="Times New Roman" panose="02020603050405020304" pitchFamily="18" charset="0"/>
                          <a:cs typeface="Times New Roman" panose="02020603050405020304" pitchFamily="18" charset="0"/>
                        </a:rPr>
                        <a:t>5.2 The number of internationally funded collaborative projects involving multi-year grants of R5 million or more</a:t>
                      </a:r>
                      <a:endParaRPr lang="en-ZA"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mpd="sng">
                      <a:noFill/>
                      <a:prstDash val="soli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en-GB" sz="1600" b="0" dirty="0">
                          <a:solidFill>
                            <a:schemeClr val="tx1"/>
                          </a:solidFill>
                          <a:effectLst/>
                          <a:latin typeface="+mn-lt"/>
                          <a:ea typeface="Times New Roman" panose="02020603050405020304" pitchFamily="18" charset="0"/>
                          <a:cs typeface="Times New Roman" panose="02020603050405020304" pitchFamily="18" charset="0"/>
                        </a:rPr>
                        <a:t>3</a:t>
                      </a:r>
                      <a:endParaRPr lang="en-ZA"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ct val="107000"/>
                        </a:lnSpc>
                        <a:spcAft>
                          <a:spcPts val="800"/>
                        </a:spcAft>
                      </a:pPr>
                      <a:r>
                        <a:rPr lang="en-GB" sz="1600" b="0" dirty="0">
                          <a:solidFill>
                            <a:schemeClr val="tx1"/>
                          </a:solidFill>
                          <a:effectLst/>
                          <a:latin typeface="+mn-lt"/>
                          <a:ea typeface="Times New Roman" panose="02020603050405020304" pitchFamily="18" charset="0"/>
                          <a:cs typeface="Times New Roman" panose="02020603050405020304" pitchFamily="18" charset="0"/>
                        </a:rPr>
                        <a:t>1</a:t>
                      </a:r>
                      <a:endParaRPr lang="en-ZA"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ct val="107000"/>
                        </a:lnSpc>
                        <a:spcAft>
                          <a:spcPts val="800"/>
                        </a:spcAft>
                      </a:pPr>
                      <a:r>
                        <a:rPr lang="en-GB" sz="1600" b="0" dirty="0">
                          <a:solidFill>
                            <a:schemeClr val="tx1"/>
                          </a:solidFill>
                          <a:effectLst/>
                          <a:latin typeface="+mn-lt"/>
                          <a:ea typeface="Times New Roman" panose="02020603050405020304" pitchFamily="18" charset="0"/>
                          <a:cs typeface="Times New Roman" panose="02020603050405020304" pitchFamily="18" charset="0"/>
                        </a:rPr>
                        <a:t>1</a:t>
                      </a:r>
                      <a:endParaRPr lang="en-ZA"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ct val="107000"/>
                        </a:lnSpc>
                        <a:spcAft>
                          <a:spcPts val="800"/>
                        </a:spcAft>
                      </a:pPr>
                      <a:r>
                        <a:rPr lang="en-GB" sz="1600" b="0" dirty="0">
                          <a:solidFill>
                            <a:schemeClr val="tx1"/>
                          </a:solidFill>
                          <a:effectLst/>
                          <a:latin typeface="+mn-lt"/>
                          <a:ea typeface="Times New Roman" panose="02020603050405020304" pitchFamily="18" charset="0"/>
                          <a:cs typeface="Times New Roman" panose="02020603050405020304" pitchFamily="18" charset="0"/>
                        </a:rPr>
                        <a:t>1</a:t>
                      </a:r>
                      <a:endParaRPr lang="en-ZA"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ct val="107000"/>
                        </a:lnSpc>
                        <a:spcAft>
                          <a:spcPts val="800"/>
                        </a:spcAft>
                      </a:pPr>
                      <a:r>
                        <a:rPr lang="en-GB" sz="1600" b="0" dirty="0">
                          <a:solidFill>
                            <a:schemeClr val="tx1"/>
                          </a:solidFill>
                          <a:effectLst/>
                          <a:latin typeface="+mn-lt"/>
                          <a:ea typeface="Times New Roman" panose="02020603050405020304" pitchFamily="18" charset="0"/>
                          <a:cs typeface="Times New Roman" panose="02020603050405020304" pitchFamily="18" charset="0"/>
                        </a:rPr>
                        <a:t>3</a:t>
                      </a:r>
                      <a:endParaRPr lang="en-ZA"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ysDot"/>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3021661693"/>
                  </a:ext>
                </a:extLst>
              </a:tr>
            </a:tbl>
          </a:graphicData>
        </a:graphic>
      </p:graphicFrame>
      <p:sp>
        <p:nvSpPr>
          <p:cNvPr id="6" name="TextBox 5">
            <a:extLst>
              <a:ext uri="{FF2B5EF4-FFF2-40B4-BE49-F238E27FC236}">
                <a16:creationId xmlns:a16="http://schemas.microsoft.com/office/drawing/2014/main" xmlns="" id="{ED38282C-DF60-464B-9498-7D00FB1F46ED}"/>
              </a:ext>
            </a:extLst>
          </p:cNvPr>
          <p:cNvSpPr txBox="1"/>
          <p:nvPr/>
        </p:nvSpPr>
        <p:spPr>
          <a:xfrm>
            <a:off x="11807483" y="6452381"/>
            <a:ext cx="342314" cy="246221"/>
          </a:xfrm>
          <a:prstGeom prst="rect">
            <a:avLst/>
          </a:prstGeom>
          <a:noFill/>
        </p:spPr>
        <p:txBody>
          <a:bodyPr wrap="square" rtlCol="0">
            <a:spAutoFit/>
          </a:bodyPr>
          <a:lstStyle/>
          <a:p>
            <a:r>
              <a:rPr lang="en-US" sz="1000" dirty="0"/>
              <a:t>12</a:t>
            </a:r>
            <a:endParaRPr lang="en-ZA" sz="1000" dirty="0"/>
          </a:p>
        </p:txBody>
      </p:sp>
    </p:spTree>
    <p:extLst>
      <p:ext uri="{BB962C8B-B14F-4D97-AF65-F5344CB8AC3E}">
        <p14:creationId xmlns:p14="http://schemas.microsoft.com/office/powerpoint/2010/main" xmlns="" val="2789805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116179FB-A7BA-4E48-80EF-163CAA4367F6}"/>
              </a:ext>
            </a:extLst>
          </p:cNvPr>
          <p:cNvSpPr/>
          <p:nvPr/>
        </p:nvSpPr>
        <p:spPr>
          <a:xfrm>
            <a:off x="0" y="0"/>
            <a:ext cx="4996543"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xmlns="" id="{128350C9-70D4-486F-ADC9-F70F60D5CFC5}"/>
              </a:ext>
            </a:extLst>
          </p:cNvPr>
          <p:cNvSpPr>
            <a:spLocks noGrp="1"/>
          </p:cNvSpPr>
          <p:nvPr>
            <p:ph type="title"/>
          </p:nvPr>
        </p:nvSpPr>
        <p:spPr>
          <a:xfrm>
            <a:off x="460392" y="445075"/>
            <a:ext cx="3494362" cy="2465493"/>
          </a:xfrm>
        </p:spPr>
        <p:txBody>
          <a:bodyPr>
            <a:normAutofit/>
          </a:bodyPr>
          <a:lstStyle/>
          <a:p>
            <a:pPr>
              <a:lnSpc>
                <a:spcPts val="3200"/>
              </a:lnSpc>
            </a:pPr>
            <a:r>
              <a:rPr lang="en-ZA" sz="3000" dirty="0">
                <a:solidFill>
                  <a:schemeClr val="accent1"/>
                </a:solidFill>
              </a:rPr>
              <a:t>Adjustments to Annual Performance Plan targets</a:t>
            </a:r>
          </a:p>
        </p:txBody>
      </p:sp>
      <p:sp>
        <p:nvSpPr>
          <p:cNvPr id="5" name="Content Placeholder 4">
            <a:extLst>
              <a:ext uri="{FF2B5EF4-FFF2-40B4-BE49-F238E27FC236}">
                <a16:creationId xmlns:a16="http://schemas.microsoft.com/office/drawing/2014/main" xmlns="" id="{90C8C4E4-78DF-4E65-AB48-E663D5A632DF}"/>
              </a:ext>
            </a:extLst>
          </p:cNvPr>
          <p:cNvSpPr>
            <a:spLocks noGrp="1"/>
          </p:cNvSpPr>
          <p:nvPr>
            <p:ph sz="half" idx="1"/>
          </p:nvPr>
        </p:nvSpPr>
        <p:spPr>
          <a:xfrm>
            <a:off x="5384347" y="187779"/>
            <a:ext cx="6694714" cy="2340192"/>
          </a:xfrm>
        </p:spPr>
        <p:txBody>
          <a:bodyPr anchor="b">
            <a:noAutofit/>
          </a:bodyPr>
          <a:lstStyle/>
          <a:p>
            <a:pPr marL="0" indent="0">
              <a:buNone/>
            </a:pPr>
            <a:r>
              <a:rPr lang="en-ZA" sz="2000" dirty="0">
                <a:solidFill>
                  <a:schemeClr val="bg1"/>
                </a:solidFill>
              </a:rPr>
              <a:t>2020/21</a:t>
            </a:r>
          </a:p>
          <a:p>
            <a:pPr marL="0" indent="0">
              <a:buNone/>
            </a:pPr>
            <a:r>
              <a:rPr lang="en-ZA" sz="1800" i="1" dirty="0">
                <a:solidFill>
                  <a:schemeClr val="bg1"/>
                </a:solidFill>
              </a:rPr>
              <a:t>DPME issued Circular 2 of 2020 (special budget adjustment)</a:t>
            </a:r>
          </a:p>
          <a:p>
            <a:pPr marL="0" indent="0">
              <a:buNone/>
            </a:pPr>
            <a:r>
              <a:rPr lang="en-ZA" sz="1800" b="1" dirty="0">
                <a:solidFill>
                  <a:schemeClr val="bg1"/>
                </a:solidFill>
              </a:rPr>
              <a:t>Incoming international exchange visits or fellowship  </a:t>
            </a:r>
            <a:r>
              <a:rPr lang="en-ZA" sz="1800" dirty="0">
                <a:solidFill>
                  <a:schemeClr val="bg1"/>
                </a:solidFill>
              </a:rPr>
              <a:t>4 (6)</a:t>
            </a:r>
          </a:p>
          <a:p>
            <a:pPr marL="0" indent="0">
              <a:buNone/>
            </a:pPr>
            <a:r>
              <a:rPr lang="en-ZA" sz="1800" b="1" dirty="0">
                <a:solidFill>
                  <a:schemeClr val="bg1"/>
                </a:solidFill>
              </a:rPr>
              <a:t>PhD trainees  </a:t>
            </a:r>
            <a:r>
              <a:rPr lang="en-ZA" sz="1800" dirty="0">
                <a:solidFill>
                  <a:schemeClr val="bg1"/>
                </a:solidFill>
              </a:rPr>
              <a:t>25 (40)</a:t>
            </a:r>
          </a:p>
        </p:txBody>
      </p:sp>
      <p:sp>
        <p:nvSpPr>
          <p:cNvPr id="6" name="Content Placeholder 5">
            <a:extLst>
              <a:ext uri="{FF2B5EF4-FFF2-40B4-BE49-F238E27FC236}">
                <a16:creationId xmlns:a16="http://schemas.microsoft.com/office/drawing/2014/main" xmlns="" id="{060974CB-962B-4F6B-AD86-FD036AAFF33B}"/>
              </a:ext>
            </a:extLst>
          </p:cNvPr>
          <p:cNvSpPr>
            <a:spLocks noGrp="1"/>
          </p:cNvSpPr>
          <p:nvPr>
            <p:ph sz="half" idx="2"/>
          </p:nvPr>
        </p:nvSpPr>
        <p:spPr>
          <a:xfrm>
            <a:off x="5387936" y="2762488"/>
            <a:ext cx="6691024" cy="2572873"/>
          </a:xfrm>
        </p:spPr>
        <p:txBody>
          <a:bodyPr>
            <a:noAutofit/>
          </a:bodyPr>
          <a:lstStyle/>
          <a:p>
            <a:pPr marL="0" indent="0">
              <a:buNone/>
            </a:pPr>
            <a:r>
              <a:rPr lang="en-ZA" sz="2000" dirty="0">
                <a:solidFill>
                  <a:schemeClr val="bg1"/>
                </a:solidFill>
              </a:rPr>
              <a:t>2021/22</a:t>
            </a:r>
          </a:p>
          <a:p>
            <a:pPr marL="0" indent="0">
              <a:buNone/>
            </a:pPr>
            <a:r>
              <a:rPr lang="en-ZA" sz="1800" b="1" dirty="0">
                <a:solidFill>
                  <a:schemeClr val="bg1"/>
                </a:solidFill>
              </a:rPr>
              <a:t>Incoming international exchange visits of fellowships  </a:t>
            </a:r>
            <a:r>
              <a:rPr lang="en-ZA" sz="1800" dirty="0">
                <a:solidFill>
                  <a:schemeClr val="bg1"/>
                </a:solidFill>
              </a:rPr>
              <a:t>4 (8)</a:t>
            </a:r>
          </a:p>
          <a:p>
            <a:pPr marL="0" indent="0">
              <a:buNone/>
            </a:pPr>
            <a:r>
              <a:rPr lang="en-ZA" sz="1800" b="1" dirty="0">
                <a:solidFill>
                  <a:schemeClr val="bg1"/>
                </a:solidFill>
              </a:rPr>
              <a:t>PhD trainees  </a:t>
            </a:r>
            <a:r>
              <a:rPr lang="en-ZA" sz="1800" dirty="0">
                <a:solidFill>
                  <a:schemeClr val="bg1"/>
                </a:solidFill>
              </a:rPr>
              <a:t>27 (42)</a:t>
            </a:r>
          </a:p>
          <a:p>
            <a:pPr marL="0" indent="0">
              <a:buNone/>
            </a:pPr>
            <a:r>
              <a:rPr lang="en-ZA" sz="1800" b="1" dirty="0">
                <a:solidFill>
                  <a:schemeClr val="bg1"/>
                </a:solidFill>
              </a:rPr>
              <a:t>Extra-Parliamentary income  </a:t>
            </a:r>
            <a:r>
              <a:rPr lang="en-ZA" sz="1800" dirty="0">
                <a:solidFill>
                  <a:schemeClr val="bg1"/>
                </a:solidFill>
              </a:rPr>
              <a:t>45% (48%)</a:t>
            </a:r>
          </a:p>
          <a:p>
            <a:pPr marL="0" indent="0">
              <a:buNone/>
            </a:pPr>
            <a:r>
              <a:rPr lang="en-ZA" sz="1800" dirty="0">
                <a:solidFill>
                  <a:schemeClr val="bg1"/>
                </a:solidFill>
              </a:rPr>
              <a:t> </a:t>
            </a:r>
          </a:p>
          <a:p>
            <a:pPr marL="0" indent="0">
              <a:buNone/>
            </a:pPr>
            <a:endParaRPr lang="en-ZA" sz="1800" dirty="0">
              <a:solidFill>
                <a:schemeClr val="bg1"/>
              </a:solidFill>
            </a:endParaRPr>
          </a:p>
        </p:txBody>
      </p:sp>
      <p:sp>
        <p:nvSpPr>
          <p:cNvPr id="4" name="Slide Number Placeholder 3">
            <a:extLst>
              <a:ext uri="{FF2B5EF4-FFF2-40B4-BE49-F238E27FC236}">
                <a16:creationId xmlns:a16="http://schemas.microsoft.com/office/drawing/2014/main" xmlns="" id="{81BF9AA5-2A20-428E-B0C6-C8CC9F3FD345}"/>
              </a:ext>
            </a:extLst>
          </p:cNvPr>
          <p:cNvSpPr>
            <a:spLocks noGrp="1"/>
          </p:cNvSpPr>
          <p:nvPr>
            <p:ph type="sldNum" sz="quarter" idx="12"/>
          </p:nvPr>
        </p:nvSpPr>
        <p:spPr>
          <a:xfrm>
            <a:off x="11296677" y="6360050"/>
            <a:ext cx="782283" cy="365125"/>
          </a:xfrm>
        </p:spPr>
        <p:txBody>
          <a:bodyPr>
            <a:normAutofit/>
          </a:bodyPr>
          <a:lstStyle/>
          <a:p>
            <a:pPr>
              <a:spcAft>
                <a:spcPts val="600"/>
              </a:spcAft>
            </a:pPr>
            <a:fld id="{A096E69E-F46B-4D9F-A92C-DC6AE65EBB66}" type="slidenum">
              <a:rPr lang="en-ZA" sz="1050">
                <a:solidFill>
                  <a:schemeClr val="bg1">
                    <a:alpha val="80000"/>
                  </a:schemeClr>
                </a:solidFill>
              </a:rPr>
              <a:pPr>
                <a:spcAft>
                  <a:spcPts val="600"/>
                </a:spcAft>
              </a:pPr>
              <a:t>13</a:t>
            </a:fld>
            <a:endParaRPr lang="en-ZA" sz="1050" dirty="0">
              <a:solidFill>
                <a:schemeClr val="bg1">
                  <a:alpha val="80000"/>
                </a:schemeClr>
              </a:solidFill>
            </a:endParaRPr>
          </a:p>
        </p:txBody>
      </p:sp>
    </p:spTree>
    <p:extLst>
      <p:ext uri="{BB962C8B-B14F-4D97-AF65-F5344CB8AC3E}">
        <p14:creationId xmlns:p14="http://schemas.microsoft.com/office/powerpoint/2010/main" xmlns="" val="1527396264"/>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1850" y="3409950"/>
            <a:ext cx="4692799" cy="2518165"/>
          </a:xfrm>
        </p:spPr>
        <p:txBody>
          <a:bodyPr/>
          <a:lstStyle/>
          <a:p>
            <a:r>
              <a:rPr lang="en-US" dirty="0" err="1"/>
              <a:t>Programme</a:t>
            </a:r>
            <a:r>
              <a:rPr lang="en-US" dirty="0"/>
              <a:t> resource considerations</a:t>
            </a:r>
            <a:endParaRPr lang="en-ZA" dirty="0"/>
          </a:p>
        </p:txBody>
      </p:sp>
    </p:spTree>
    <p:extLst>
      <p:ext uri="{BB962C8B-B14F-4D97-AF65-F5344CB8AC3E}">
        <p14:creationId xmlns:p14="http://schemas.microsoft.com/office/powerpoint/2010/main" xmlns="" val="1959102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207690-0B9D-FA42-88B5-02BBBF3F6873}"/>
              </a:ext>
            </a:extLst>
          </p:cNvPr>
          <p:cNvSpPr>
            <a:spLocks noGrp="1"/>
          </p:cNvSpPr>
          <p:nvPr>
            <p:ph type="title"/>
          </p:nvPr>
        </p:nvSpPr>
        <p:spPr/>
        <p:txBody>
          <a:bodyPr/>
          <a:lstStyle/>
          <a:p>
            <a:r>
              <a:rPr lang="en-ZA" dirty="0"/>
              <a:t>Institutional revenue estimates</a:t>
            </a:r>
            <a:endParaRPr lang="en-US" dirty="0"/>
          </a:p>
        </p:txBody>
      </p:sp>
      <p:graphicFrame>
        <p:nvGraphicFramePr>
          <p:cNvPr id="5" name="Content Placeholder 8">
            <a:extLst>
              <a:ext uri="{FF2B5EF4-FFF2-40B4-BE49-F238E27FC236}">
                <a16:creationId xmlns:a16="http://schemas.microsoft.com/office/drawing/2014/main" xmlns="" id="{4B09354F-557D-7D4E-AAA3-1BEA260E3EC6}"/>
              </a:ext>
            </a:extLst>
          </p:cNvPr>
          <p:cNvGraphicFramePr>
            <a:graphicFrameLocks/>
          </p:cNvGraphicFramePr>
          <p:nvPr>
            <p:extLst>
              <p:ext uri="{D42A27DB-BD31-4B8C-83A1-F6EECF244321}">
                <p14:modId xmlns:p14="http://schemas.microsoft.com/office/powerpoint/2010/main" xmlns="" val="290739035"/>
              </p:ext>
            </p:extLst>
          </p:nvPr>
        </p:nvGraphicFramePr>
        <p:xfrm>
          <a:off x="1978152" y="1765996"/>
          <a:ext cx="9693148" cy="440620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xmlns="" id="{30EC0606-2DED-41FF-9255-36D376B4CD32}"/>
              </a:ext>
            </a:extLst>
          </p:cNvPr>
          <p:cNvSpPr txBox="1"/>
          <p:nvPr/>
        </p:nvSpPr>
        <p:spPr>
          <a:xfrm>
            <a:off x="11807483" y="6452381"/>
            <a:ext cx="342314" cy="246221"/>
          </a:xfrm>
          <a:prstGeom prst="rect">
            <a:avLst/>
          </a:prstGeom>
          <a:noFill/>
        </p:spPr>
        <p:txBody>
          <a:bodyPr wrap="square" rtlCol="0">
            <a:spAutoFit/>
          </a:bodyPr>
          <a:lstStyle/>
          <a:p>
            <a:r>
              <a:rPr lang="en-US" sz="1000" dirty="0"/>
              <a:t>15</a:t>
            </a:r>
            <a:endParaRPr lang="en-ZA" sz="1000" dirty="0"/>
          </a:p>
        </p:txBody>
      </p:sp>
    </p:spTree>
    <p:extLst>
      <p:ext uri="{BB962C8B-B14F-4D97-AF65-F5344CB8AC3E}">
        <p14:creationId xmlns:p14="http://schemas.microsoft.com/office/powerpoint/2010/main" xmlns="" val="880119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207690-0B9D-FA42-88B5-02BBBF3F6873}"/>
              </a:ext>
            </a:extLst>
          </p:cNvPr>
          <p:cNvSpPr>
            <a:spLocks noGrp="1"/>
          </p:cNvSpPr>
          <p:nvPr>
            <p:ph type="title"/>
          </p:nvPr>
        </p:nvSpPr>
        <p:spPr/>
        <p:txBody>
          <a:bodyPr/>
          <a:lstStyle/>
          <a:p>
            <a:r>
              <a:rPr lang="en-ZA" dirty="0"/>
              <a:t>Institutional revenue estimates </a:t>
            </a:r>
            <a:r>
              <a:rPr lang="en-ZA" sz="3200" b="1" dirty="0"/>
              <a:t>2021/2022</a:t>
            </a:r>
            <a:endParaRPr lang="en-US" dirty="0"/>
          </a:p>
        </p:txBody>
      </p:sp>
      <p:graphicFrame>
        <p:nvGraphicFramePr>
          <p:cNvPr id="4" name="Content Placeholder 8">
            <a:extLst>
              <a:ext uri="{FF2B5EF4-FFF2-40B4-BE49-F238E27FC236}">
                <a16:creationId xmlns:a16="http://schemas.microsoft.com/office/drawing/2014/main" xmlns="" id="{54574E6B-5508-4308-A058-11B69BB557D5}"/>
              </a:ext>
            </a:extLst>
          </p:cNvPr>
          <p:cNvGraphicFramePr>
            <a:graphicFrameLocks/>
          </p:cNvGraphicFramePr>
          <p:nvPr>
            <p:extLst>
              <p:ext uri="{D42A27DB-BD31-4B8C-83A1-F6EECF244321}">
                <p14:modId xmlns:p14="http://schemas.microsoft.com/office/powerpoint/2010/main" xmlns="" val="3424339986"/>
              </p:ext>
            </p:extLst>
          </p:nvPr>
        </p:nvGraphicFramePr>
        <p:xfrm>
          <a:off x="1063752" y="2235896"/>
          <a:ext cx="10064496" cy="379290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xmlns="" id="{5DA6F480-B7B1-4DC6-A433-04C4E789DA73}"/>
              </a:ext>
            </a:extLst>
          </p:cNvPr>
          <p:cNvSpPr txBox="1"/>
          <p:nvPr/>
        </p:nvSpPr>
        <p:spPr>
          <a:xfrm>
            <a:off x="11807483" y="6452381"/>
            <a:ext cx="342314" cy="246221"/>
          </a:xfrm>
          <a:prstGeom prst="rect">
            <a:avLst/>
          </a:prstGeom>
          <a:noFill/>
        </p:spPr>
        <p:txBody>
          <a:bodyPr wrap="square" rtlCol="0">
            <a:spAutoFit/>
          </a:bodyPr>
          <a:lstStyle/>
          <a:p>
            <a:r>
              <a:rPr lang="en-US" sz="1000" dirty="0"/>
              <a:t>16</a:t>
            </a:r>
            <a:endParaRPr lang="en-ZA" sz="1000" dirty="0"/>
          </a:p>
        </p:txBody>
      </p:sp>
    </p:spTree>
    <p:extLst>
      <p:ext uri="{BB962C8B-B14F-4D97-AF65-F5344CB8AC3E}">
        <p14:creationId xmlns:p14="http://schemas.microsoft.com/office/powerpoint/2010/main" xmlns="" val="846498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207690-0B9D-FA42-88B5-02BBBF3F6873}"/>
              </a:ext>
            </a:extLst>
          </p:cNvPr>
          <p:cNvSpPr>
            <a:spLocks noGrp="1"/>
          </p:cNvSpPr>
          <p:nvPr>
            <p:ph type="title"/>
          </p:nvPr>
        </p:nvSpPr>
        <p:spPr/>
        <p:txBody>
          <a:bodyPr/>
          <a:lstStyle/>
          <a:p>
            <a:r>
              <a:rPr lang="en-ZA" sz="3200" dirty="0"/>
              <a:t>Estimates of expenditure: Programmes 1 and 2</a:t>
            </a:r>
            <a:endParaRPr lang="en-US" dirty="0"/>
          </a:p>
        </p:txBody>
      </p:sp>
      <p:graphicFrame>
        <p:nvGraphicFramePr>
          <p:cNvPr id="5" name="Content Placeholder 8">
            <a:extLst>
              <a:ext uri="{FF2B5EF4-FFF2-40B4-BE49-F238E27FC236}">
                <a16:creationId xmlns:a16="http://schemas.microsoft.com/office/drawing/2014/main" xmlns="" id="{E0D2BB96-A1F9-43A4-B732-A6338E2415C2}"/>
              </a:ext>
            </a:extLst>
          </p:cNvPr>
          <p:cNvGraphicFramePr>
            <a:graphicFrameLocks/>
          </p:cNvGraphicFramePr>
          <p:nvPr>
            <p:extLst>
              <p:ext uri="{D42A27DB-BD31-4B8C-83A1-F6EECF244321}">
                <p14:modId xmlns:p14="http://schemas.microsoft.com/office/powerpoint/2010/main" xmlns="" val="4076117340"/>
              </p:ext>
            </p:extLst>
          </p:nvPr>
        </p:nvGraphicFramePr>
        <p:xfrm>
          <a:off x="1063752" y="2235896"/>
          <a:ext cx="10064496" cy="379290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xmlns="" id="{306494D0-9338-4A77-B4D4-2414FA411C58}"/>
              </a:ext>
            </a:extLst>
          </p:cNvPr>
          <p:cNvSpPr txBox="1"/>
          <p:nvPr/>
        </p:nvSpPr>
        <p:spPr>
          <a:xfrm>
            <a:off x="11807483" y="6452381"/>
            <a:ext cx="342314" cy="246221"/>
          </a:xfrm>
          <a:prstGeom prst="rect">
            <a:avLst/>
          </a:prstGeom>
          <a:noFill/>
        </p:spPr>
        <p:txBody>
          <a:bodyPr wrap="square" rtlCol="0">
            <a:spAutoFit/>
          </a:bodyPr>
          <a:lstStyle/>
          <a:p>
            <a:r>
              <a:rPr lang="en-US" sz="1000" dirty="0"/>
              <a:t>17</a:t>
            </a:r>
            <a:endParaRPr lang="en-ZA" sz="1000" dirty="0"/>
          </a:p>
        </p:txBody>
      </p:sp>
    </p:spTree>
    <p:extLst>
      <p:ext uri="{BB962C8B-B14F-4D97-AF65-F5344CB8AC3E}">
        <p14:creationId xmlns:p14="http://schemas.microsoft.com/office/powerpoint/2010/main" xmlns="" val="2166241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207690-0B9D-FA42-88B5-02BBBF3F6873}"/>
              </a:ext>
            </a:extLst>
          </p:cNvPr>
          <p:cNvSpPr>
            <a:spLocks noGrp="1"/>
          </p:cNvSpPr>
          <p:nvPr>
            <p:ph type="title"/>
          </p:nvPr>
        </p:nvSpPr>
        <p:spPr/>
        <p:txBody>
          <a:bodyPr/>
          <a:lstStyle/>
          <a:p>
            <a:r>
              <a:rPr lang="en-ZA" sz="3200" dirty="0"/>
              <a:t>Estimates of expenditure: Programmes 1 and 2 2021/2022</a:t>
            </a:r>
            <a:endParaRPr lang="en-US" dirty="0"/>
          </a:p>
        </p:txBody>
      </p:sp>
      <p:graphicFrame>
        <p:nvGraphicFramePr>
          <p:cNvPr id="4" name="Content Placeholder 8">
            <a:extLst>
              <a:ext uri="{FF2B5EF4-FFF2-40B4-BE49-F238E27FC236}">
                <a16:creationId xmlns:a16="http://schemas.microsoft.com/office/drawing/2014/main" xmlns="" id="{D8B391AA-8481-49CE-A02C-83D9B4C53FD5}"/>
              </a:ext>
            </a:extLst>
          </p:cNvPr>
          <p:cNvGraphicFramePr>
            <a:graphicFrameLocks/>
          </p:cNvGraphicFramePr>
          <p:nvPr>
            <p:extLst>
              <p:ext uri="{D42A27DB-BD31-4B8C-83A1-F6EECF244321}">
                <p14:modId xmlns:p14="http://schemas.microsoft.com/office/powerpoint/2010/main" xmlns="" val="955894503"/>
              </p:ext>
            </p:extLst>
          </p:nvPr>
        </p:nvGraphicFramePr>
        <p:xfrm>
          <a:off x="1063752" y="1674055"/>
          <a:ext cx="10064496" cy="504742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xmlns="" id="{E391DB31-7245-4BC2-9738-29DF3E7B51DA}"/>
              </a:ext>
            </a:extLst>
          </p:cNvPr>
          <p:cNvSpPr txBox="1"/>
          <p:nvPr/>
        </p:nvSpPr>
        <p:spPr>
          <a:xfrm>
            <a:off x="11807483" y="6452381"/>
            <a:ext cx="342314" cy="246221"/>
          </a:xfrm>
          <a:prstGeom prst="rect">
            <a:avLst/>
          </a:prstGeom>
          <a:noFill/>
        </p:spPr>
        <p:txBody>
          <a:bodyPr wrap="square" rtlCol="0">
            <a:spAutoFit/>
          </a:bodyPr>
          <a:lstStyle/>
          <a:p>
            <a:r>
              <a:rPr lang="en-US" sz="1000" dirty="0"/>
              <a:t>18</a:t>
            </a:r>
            <a:endParaRPr lang="en-ZA" sz="1000" dirty="0"/>
          </a:p>
        </p:txBody>
      </p:sp>
    </p:spTree>
    <p:extLst>
      <p:ext uri="{BB962C8B-B14F-4D97-AF65-F5344CB8AC3E}">
        <p14:creationId xmlns:p14="http://schemas.microsoft.com/office/powerpoint/2010/main" xmlns="" val="222043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207690-0B9D-FA42-88B5-02BBBF3F6873}"/>
              </a:ext>
            </a:extLst>
          </p:cNvPr>
          <p:cNvSpPr>
            <a:spLocks noGrp="1"/>
          </p:cNvSpPr>
          <p:nvPr>
            <p:ph type="title"/>
          </p:nvPr>
        </p:nvSpPr>
        <p:spPr/>
        <p:txBody>
          <a:bodyPr/>
          <a:lstStyle/>
          <a:p>
            <a:r>
              <a:rPr lang="en-ZA" sz="3200" dirty="0"/>
              <a:t>Estimates of expenditure: Programmes 1 and 2 2021/2022</a:t>
            </a:r>
            <a:endParaRPr lang="en-US" dirty="0"/>
          </a:p>
        </p:txBody>
      </p:sp>
      <p:graphicFrame>
        <p:nvGraphicFramePr>
          <p:cNvPr id="5" name="Content Placeholder 8">
            <a:extLst>
              <a:ext uri="{FF2B5EF4-FFF2-40B4-BE49-F238E27FC236}">
                <a16:creationId xmlns:a16="http://schemas.microsoft.com/office/drawing/2014/main" xmlns="" id="{DC9B723F-B78E-4379-AA50-89A362DE11CC}"/>
              </a:ext>
            </a:extLst>
          </p:cNvPr>
          <p:cNvGraphicFramePr>
            <a:graphicFrameLocks/>
          </p:cNvGraphicFramePr>
          <p:nvPr>
            <p:extLst>
              <p:ext uri="{D42A27DB-BD31-4B8C-83A1-F6EECF244321}">
                <p14:modId xmlns:p14="http://schemas.microsoft.com/office/powerpoint/2010/main" xmlns="" val="580432917"/>
              </p:ext>
            </p:extLst>
          </p:nvPr>
        </p:nvGraphicFramePr>
        <p:xfrm>
          <a:off x="1063752" y="1767432"/>
          <a:ext cx="10064496" cy="475224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xmlns="" id="{259693AE-448E-4A66-BE7B-C568B9E4C3F7}"/>
              </a:ext>
            </a:extLst>
          </p:cNvPr>
          <p:cNvSpPr txBox="1"/>
          <p:nvPr/>
        </p:nvSpPr>
        <p:spPr>
          <a:xfrm>
            <a:off x="11807483" y="6452381"/>
            <a:ext cx="342314" cy="246221"/>
          </a:xfrm>
          <a:prstGeom prst="rect">
            <a:avLst/>
          </a:prstGeom>
          <a:noFill/>
        </p:spPr>
        <p:txBody>
          <a:bodyPr wrap="square" rtlCol="0">
            <a:spAutoFit/>
          </a:bodyPr>
          <a:lstStyle/>
          <a:p>
            <a:r>
              <a:rPr lang="en-US" sz="1000" dirty="0"/>
              <a:t>19</a:t>
            </a:r>
            <a:endParaRPr lang="en-ZA" sz="1000" dirty="0"/>
          </a:p>
        </p:txBody>
      </p:sp>
    </p:spTree>
    <p:extLst>
      <p:ext uri="{BB962C8B-B14F-4D97-AF65-F5344CB8AC3E}">
        <p14:creationId xmlns:p14="http://schemas.microsoft.com/office/powerpoint/2010/main" xmlns="" val="3184893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ZA" dirty="0"/>
              <a:t>Overview of presentation</a:t>
            </a:r>
          </a:p>
        </p:txBody>
      </p:sp>
      <p:sp>
        <p:nvSpPr>
          <p:cNvPr id="5" name="Arrow: Pentagon 4">
            <a:extLst>
              <a:ext uri="{FF2B5EF4-FFF2-40B4-BE49-F238E27FC236}">
                <a16:creationId xmlns:a16="http://schemas.microsoft.com/office/drawing/2014/main" xmlns="" id="{F86B4C09-E1BD-40FC-BE06-57584CAE2468}"/>
              </a:ext>
            </a:extLst>
          </p:cNvPr>
          <p:cNvSpPr/>
          <p:nvPr/>
        </p:nvSpPr>
        <p:spPr>
          <a:xfrm rot="5400000">
            <a:off x="320488" y="2263550"/>
            <a:ext cx="2216606" cy="1151164"/>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Rectangle 6">
            <a:extLst>
              <a:ext uri="{FF2B5EF4-FFF2-40B4-BE49-F238E27FC236}">
                <a16:creationId xmlns:a16="http://schemas.microsoft.com/office/drawing/2014/main" xmlns="" id="{ED6BB6BE-2924-4B80-863D-95496A69D080}"/>
              </a:ext>
            </a:extLst>
          </p:cNvPr>
          <p:cNvSpPr/>
          <p:nvPr/>
        </p:nvSpPr>
        <p:spPr>
          <a:xfrm>
            <a:off x="739971" y="1938462"/>
            <a:ext cx="1379764" cy="420461"/>
          </a:xfrm>
          <a:prstGeom prst="rect">
            <a:avLst/>
          </a:prstGeom>
          <a:solidFill>
            <a:schemeClr val="bg1"/>
          </a:solidFill>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01</a:t>
            </a:r>
            <a:endParaRPr lang="en-ZA" b="1" dirty="0">
              <a:solidFill>
                <a:schemeClr val="tx1"/>
              </a:solidFill>
            </a:endParaRPr>
          </a:p>
        </p:txBody>
      </p:sp>
      <p:pic>
        <p:nvPicPr>
          <p:cNvPr id="10" name="Graphic 9" descr="Research with solid fill">
            <a:extLst>
              <a:ext uri="{FF2B5EF4-FFF2-40B4-BE49-F238E27FC236}">
                <a16:creationId xmlns:a16="http://schemas.microsoft.com/office/drawing/2014/main" xmlns="" id="{DE648DCC-1A8A-47E7-BBC2-355E64C71001}"/>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099119" y="2752108"/>
            <a:ext cx="789893" cy="789893"/>
          </a:xfrm>
          <a:prstGeom prst="rect">
            <a:avLst/>
          </a:prstGeom>
        </p:spPr>
      </p:pic>
      <p:sp>
        <p:nvSpPr>
          <p:cNvPr id="11" name="Arrow: Pentagon 10">
            <a:extLst>
              <a:ext uri="{FF2B5EF4-FFF2-40B4-BE49-F238E27FC236}">
                <a16:creationId xmlns:a16="http://schemas.microsoft.com/office/drawing/2014/main" xmlns="" id="{8E2C5410-A23B-4181-B725-29C2CC6E0A80}"/>
              </a:ext>
            </a:extLst>
          </p:cNvPr>
          <p:cNvSpPr/>
          <p:nvPr/>
        </p:nvSpPr>
        <p:spPr>
          <a:xfrm rot="5400000">
            <a:off x="9347733" y="2263550"/>
            <a:ext cx="2216606" cy="1151164"/>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Rectangle 11">
            <a:extLst>
              <a:ext uri="{FF2B5EF4-FFF2-40B4-BE49-F238E27FC236}">
                <a16:creationId xmlns:a16="http://schemas.microsoft.com/office/drawing/2014/main" xmlns="" id="{A429F048-A858-405A-AA66-CD4FA5360405}"/>
              </a:ext>
            </a:extLst>
          </p:cNvPr>
          <p:cNvSpPr/>
          <p:nvPr/>
        </p:nvSpPr>
        <p:spPr>
          <a:xfrm>
            <a:off x="9767208" y="1938462"/>
            <a:ext cx="1379764" cy="420461"/>
          </a:xfrm>
          <a:prstGeom prst="rect">
            <a:avLst/>
          </a:prstGeom>
          <a:solidFill>
            <a:schemeClr val="bg1"/>
          </a:solidFill>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06</a:t>
            </a:r>
            <a:endParaRPr lang="en-ZA" b="1" dirty="0">
              <a:solidFill>
                <a:schemeClr val="tx1"/>
              </a:solidFill>
            </a:endParaRPr>
          </a:p>
        </p:txBody>
      </p:sp>
      <p:sp>
        <p:nvSpPr>
          <p:cNvPr id="14" name="Arrow: Pentagon 13">
            <a:extLst>
              <a:ext uri="{FF2B5EF4-FFF2-40B4-BE49-F238E27FC236}">
                <a16:creationId xmlns:a16="http://schemas.microsoft.com/office/drawing/2014/main" xmlns="" id="{A06CF42C-CE17-457C-B06B-C6AFEBFC8A44}"/>
              </a:ext>
            </a:extLst>
          </p:cNvPr>
          <p:cNvSpPr/>
          <p:nvPr/>
        </p:nvSpPr>
        <p:spPr>
          <a:xfrm rot="5400000">
            <a:off x="7542284" y="2275799"/>
            <a:ext cx="2216606" cy="1151164"/>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4">
            <a:extLst>
              <a:ext uri="{FF2B5EF4-FFF2-40B4-BE49-F238E27FC236}">
                <a16:creationId xmlns:a16="http://schemas.microsoft.com/office/drawing/2014/main" xmlns="" id="{EA9767F3-2D49-4556-8C56-3CADCC8B9C1E}"/>
              </a:ext>
            </a:extLst>
          </p:cNvPr>
          <p:cNvSpPr/>
          <p:nvPr/>
        </p:nvSpPr>
        <p:spPr>
          <a:xfrm>
            <a:off x="7961767" y="1950711"/>
            <a:ext cx="1379764" cy="420461"/>
          </a:xfrm>
          <a:prstGeom prst="rect">
            <a:avLst/>
          </a:prstGeom>
          <a:solidFill>
            <a:schemeClr val="bg1"/>
          </a:solidFill>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05</a:t>
            </a:r>
            <a:endParaRPr lang="en-ZA" b="1" dirty="0">
              <a:solidFill>
                <a:schemeClr val="tx1"/>
              </a:solidFill>
            </a:endParaRPr>
          </a:p>
        </p:txBody>
      </p:sp>
      <p:sp>
        <p:nvSpPr>
          <p:cNvPr id="17" name="Arrow: Pentagon 16">
            <a:extLst>
              <a:ext uri="{FF2B5EF4-FFF2-40B4-BE49-F238E27FC236}">
                <a16:creationId xmlns:a16="http://schemas.microsoft.com/office/drawing/2014/main" xmlns="" id="{1C94A488-C0E9-4012-B4AC-FB67CEA1BF1C}"/>
              </a:ext>
            </a:extLst>
          </p:cNvPr>
          <p:cNvSpPr/>
          <p:nvPr/>
        </p:nvSpPr>
        <p:spPr>
          <a:xfrm rot="5400000">
            <a:off x="2125937" y="2263550"/>
            <a:ext cx="2216606" cy="1151164"/>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Rectangle 17">
            <a:extLst>
              <a:ext uri="{FF2B5EF4-FFF2-40B4-BE49-F238E27FC236}">
                <a16:creationId xmlns:a16="http://schemas.microsoft.com/office/drawing/2014/main" xmlns="" id="{696A3E6D-2530-4625-B616-462AC538EAD8}"/>
              </a:ext>
            </a:extLst>
          </p:cNvPr>
          <p:cNvSpPr/>
          <p:nvPr/>
        </p:nvSpPr>
        <p:spPr>
          <a:xfrm>
            <a:off x="2545420" y="1938462"/>
            <a:ext cx="1379764" cy="420461"/>
          </a:xfrm>
          <a:prstGeom prst="rect">
            <a:avLst/>
          </a:prstGeom>
          <a:solidFill>
            <a:schemeClr val="bg1"/>
          </a:solidFill>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02</a:t>
            </a:r>
            <a:endParaRPr lang="en-ZA" b="1" dirty="0">
              <a:solidFill>
                <a:schemeClr val="tx1"/>
              </a:solidFill>
            </a:endParaRPr>
          </a:p>
        </p:txBody>
      </p:sp>
      <p:sp>
        <p:nvSpPr>
          <p:cNvPr id="20" name="Arrow: Pentagon 19">
            <a:extLst>
              <a:ext uri="{FF2B5EF4-FFF2-40B4-BE49-F238E27FC236}">
                <a16:creationId xmlns:a16="http://schemas.microsoft.com/office/drawing/2014/main" xmlns="" id="{56CB754B-886C-492C-A9F7-725B8A1201CE}"/>
              </a:ext>
            </a:extLst>
          </p:cNvPr>
          <p:cNvSpPr/>
          <p:nvPr/>
        </p:nvSpPr>
        <p:spPr>
          <a:xfrm rot="5400000">
            <a:off x="3931386" y="2263550"/>
            <a:ext cx="2216606" cy="1151164"/>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Rectangle 20">
            <a:extLst>
              <a:ext uri="{FF2B5EF4-FFF2-40B4-BE49-F238E27FC236}">
                <a16:creationId xmlns:a16="http://schemas.microsoft.com/office/drawing/2014/main" xmlns="" id="{A3DF0636-DAD7-4D4A-AFDB-063D6A42ABFD}"/>
              </a:ext>
            </a:extLst>
          </p:cNvPr>
          <p:cNvSpPr/>
          <p:nvPr/>
        </p:nvSpPr>
        <p:spPr>
          <a:xfrm>
            <a:off x="4350869" y="1938462"/>
            <a:ext cx="1379764" cy="420461"/>
          </a:xfrm>
          <a:prstGeom prst="rect">
            <a:avLst/>
          </a:prstGeom>
          <a:solidFill>
            <a:schemeClr val="bg1"/>
          </a:solidFill>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03</a:t>
            </a:r>
            <a:endParaRPr lang="en-ZA" b="1" dirty="0">
              <a:solidFill>
                <a:schemeClr val="tx1"/>
              </a:solidFill>
            </a:endParaRPr>
          </a:p>
        </p:txBody>
      </p:sp>
      <p:sp>
        <p:nvSpPr>
          <p:cNvPr id="23" name="Arrow: Pentagon 22">
            <a:extLst>
              <a:ext uri="{FF2B5EF4-FFF2-40B4-BE49-F238E27FC236}">
                <a16:creationId xmlns:a16="http://schemas.microsoft.com/office/drawing/2014/main" xmlns="" id="{068376F8-82F3-4E00-8120-5428BBB87F58}"/>
              </a:ext>
            </a:extLst>
          </p:cNvPr>
          <p:cNvSpPr/>
          <p:nvPr/>
        </p:nvSpPr>
        <p:spPr>
          <a:xfrm rot="5400000">
            <a:off x="5736835" y="2275799"/>
            <a:ext cx="2216606" cy="115116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Rectangle 23">
            <a:extLst>
              <a:ext uri="{FF2B5EF4-FFF2-40B4-BE49-F238E27FC236}">
                <a16:creationId xmlns:a16="http://schemas.microsoft.com/office/drawing/2014/main" xmlns="" id="{BA715B8E-92F3-48AA-B144-B400D48DAF26}"/>
              </a:ext>
            </a:extLst>
          </p:cNvPr>
          <p:cNvSpPr/>
          <p:nvPr/>
        </p:nvSpPr>
        <p:spPr>
          <a:xfrm>
            <a:off x="6156318" y="1950711"/>
            <a:ext cx="1379764" cy="420461"/>
          </a:xfrm>
          <a:prstGeom prst="rect">
            <a:avLst/>
          </a:prstGeom>
          <a:solidFill>
            <a:schemeClr val="bg1"/>
          </a:solidFill>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04</a:t>
            </a:r>
            <a:endParaRPr lang="en-ZA" b="1" dirty="0">
              <a:solidFill>
                <a:schemeClr val="tx1"/>
              </a:solidFill>
            </a:endParaRPr>
          </a:p>
        </p:txBody>
      </p:sp>
      <p:pic>
        <p:nvPicPr>
          <p:cNvPr id="27" name="Graphic 26" descr="Checklist with solid fill">
            <a:extLst>
              <a:ext uri="{FF2B5EF4-FFF2-40B4-BE49-F238E27FC236}">
                <a16:creationId xmlns:a16="http://schemas.microsoft.com/office/drawing/2014/main" xmlns="" id="{4A3ACBE3-6AD2-4BEF-A921-2E881403CDA5}"/>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tretch>
            <a:fillRect/>
          </a:stretch>
        </p:blipFill>
        <p:spPr>
          <a:xfrm>
            <a:off x="2847589" y="2758979"/>
            <a:ext cx="788400" cy="788400"/>
          </a:xfrm>
          <a:prstGeom prst="rect">
            <a:avLst/>
          </a:prstGeom>
        </p:spPr>
      </p:pic>
      <p:pic>
        <p:nvPicPr>
          <p:cNvPr id="29" name="Graphic 28" descr="Move with solid fill">
            <a:extLst>
              <a:ext uri="{FF2B5EF4-FFF2-40B4-BE49-F238E27FC236}">
                <a16:creationId xmlns:a16="http://schemas.microsoft.com/office/drawing/2014/main" xmlns="" id="{0575C762-1F94-4FB4-9174-99FD7F14782F}"/>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tretch>
            <a:fillRect/>
          </a:stretch>
        </p:blipFill>
        <p:spPr>
          <a:xfrm>
            <a:off x="4645489" y="2839132"/>
            <a:ext cx="788400" cy="788400"/>
          </a:xfrm>
          <a:prstGeom prst="rect">
            <a:avLst/>
          </a:prstGeom>
        </p:spPr>
      </p:pic>
      <p:pic>
        <p:nvPicPr>
          <p:cNvPr id="33" name="Graphic 32" descr="Tax with solid fill">
            <a:extLst>
              <a:ext uri="{FF2B5EF4-FFF2-40B4-BE49-F238E27FC236}">
                <a16:creationId xmlns:a16="http://schemas.microsoft.com/office/drawing/2014/main" xmlns="" id="{204BB007-7207-40E3-8658-4C2ED65158DA}"/>
              </a:ext>
            </a:extLst>
          </p:cNvPr>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tretch>
            <a:fillRect/>
          </a:stretch>
        </p:blipFill>
        <p:spPr>
          <a:xfrm>
            <a:off x="6450938" y="2771228"/>
            <a:ext cx="788400" cy="788400"/>
          </a:xfrm>
          <a:prstGeom prst="rect">
            <a:avLst/>
          </a:prstGeom>
        </p:spPr>
      </p:pic>
      <p:pic>
        <p:nvPicPr>
          <p:cNvPr id="35" name="Graphic 34" descr="Warning with solid fill">
            <a:extLst>
              <a:ext uri="{FF2B5EF4-FFF2-40B4-BE49-F238E27FC236}">
                <a16:creationId xmlns:a16="http://schemas.microsoft.com/office/drawing/2014/main" xmlns="" id="{9E0DCE36-1528-4085-A9FF-E2AE5CD2D70E}"/>
              </a:ext>
            </a:extLst>
          </p:cNvPr>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tretch>
            <a:fillRect/>
          </a:stretch>
        </p:blipFill>
        <p:spPr>
          <a:xfrm>
            <a:off x="8256387" y="2758979"/>
            <a:ext cx="788400" cy="788400"/>
          </a:xfrm>
          <a:prstGeom prst="rect">
            <a:avLst/>
          </a:prstGeom>
        </p:spPr>
      </p:pic>
      <p:pic>
        <p:nvPicPr>
          <p:cNvPr id="37" name="Graphic 36" descr="Lights On with solid fill">
            <a:extLst>
              <a:ext uri="{FF2B5EF4-FFF2-40B4-BE49-F238E27FC236}">
                <a16:creationId xmlns:a16="http://schemas.microsoft.com/office/drawing/2014/main" xmlns="" id="{682820C5-103B-4FDF-A4AA-B4E690E6DB86}"/>
              </a:ext>
            </a:extLst>
          </p:cNvPr>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tretch>
            <a:fillRect/>
          </a:stretch>
        </p:blipFill>
        <p:spPr>
          <a:xfrm>
            <a:off x="10061836" y="2713603"/>
            <a:ext cx="788400" cy="788400"/>
          </a:xfrm>
          <a:prstGeom prst="rect">
            <a:avLst/>
          </a:prstGeom>
        </p:spPr>
      </p:pic>
      <p:sp>
        <p:nvSpPr>
          <p:cNvPr id="39" name="TextBox 38">
            <a:extLst>
              <a:ext uri="{FF2B5EF4-FFF2-40B4-BE49-F238E27FC236}">
                <a16:creationId xmlns:a16="http://schemas.microsoft.com/office/drawing/2014/main" xmlns="" id="{CC247CCC-27A9-494D-9DF6-338C6AA465CE}"/>
              </a:ext>
            </a:extLst>
          </p:cNvPr>
          <p:cNvSpPr txBox="1"/>
          <p:nvPr/>
        </p:nvSpPr>
        <p:spPr>
          <a:xfrm>
            <a:off x="547048" y="3959684"/>
            <a:ext cx="1763485" cy="1200329"/>
          </a:xfrm>
          <a:prstGeom prst="rect">
            <a:avLst/>
          </a:prstGeom>
          <a:noFill/>
        </p:spPr>
        <p:txBody>
          <a:bodyPr wrap="square" rtlCol="0">
            <a:spAutoFit/>
          </a:bodyPr>
          <a:lstStyle/>
          <a:p>
            <a:pPr algn="ctr"/>
            <a:r>
              <a:rPr lang="en-ZA" dirty="0"/>
              <a:t>Updates to situational analysis</a:t>
            </a:r>
          </a:p>
          <a:p>
            <a:pPr algn="ctr"/>
            <a:endParaRPr lang="en-ZA" dirty="0"/>
          </a:p>
        </p:txBody>
      </p:sp>
      <p:sp>
        <p:nvSpPr>
          <p:cNvPr id="40" name="TextBox 39">
            <a:extLst>
              <a:ext uri="{FF2B5EF4-FFF2-40B4-BE49-F238E27FC236}">
                <a16:creationId xmlns:a16="http://schemas.microsoft.com/office/drawing/2014/main" xmlns="" id="{75F7BA52-E2F0-4ADB-9D56-B5F1BA65CC09}"/>
              </a:ext>
            </a:extLst>
          </p:cNvPr>
          <p:cNvSpPr txBox="1"/>
          <p:nvPr/>
        </p:nvSpPr>
        <p:spPr>
          <a:xfrm>
            <a:off x="2352497" y="3959684"/>
            <a:ext cx="1763485" cy="1200329"/>
          </a:xfrm>
          <a:prstGeom prst="rect">
            <a:avLst/>
          </a:prstGeom>
          <a:noFill/>
        </p:spPr>
        <p:txBody>
          <a:bodyPr wrap="square" rtlCol="0">
            <a:spAutoFit/>
          </a:bodyPr>
          <a:lstStyle/>
          <a:p>
            <a:pPr algn="ctr"/>
            <a:r>
              <a:rPr lang="en-ZA" dirty="0"/>
              <a:t>Institutional performance information</a:t>
            </a:r>
          </a:p>
          <a:p>
            <a:endParaRPr lang="en-ZA" dirty="0"/>
          </a:p>
        </p:txBody>
      </p:sp>
      <p:sp>
        <p:nvSpPr>
          <p:cNvPr id="41" name="TextBox 40">
            <a:extLst>
              <a:ext uri="{FF2B5EF4-FFF2-40B4-BE49-F238E27FC236}">
                <a16:creationId xmlns:a16="http://schemas.microsoft.com/office/drawing/2014/main" xmlns="" id="{C46C6112-C94E-4759-A683-3E7120D7EB66}"/>
              </a:ext>
            </a:extLst>
          </p:cNvPr>
          <p:cNvSpPr txBox="1"/>
          <p:nvPr/>
        </p:nvSpPr>
        <p:spPr>
          <a:xfrm>
            <a:off x="2166736" y="5369181"/>
            <a:ext cx="2150106" cy="1169551"/>
          </a:xfrm>
          <a:prstGeom prst="rect">
            <a:avLst/>
          </a:prstGeom>
          <a:noFill/>
        </p:spPr>
        <p:txBody>
          <a:bodyPr wrap="square" rtlCol="0">
            <a:spAutoFit/>
          </a:bodyPr>
          <a:lstStyle/>
          <a:p>
            <a:pPr algn="ctr"/>
            <a:r>
              <a:rPr lang="en-ZA" sz="1400" dirty="0"/>
              <a:t>Programme 1</a:t>
            </a:r>
          </a:p>
          <a:p>
            <a:pPr algn="ctr"/>
            <a:r>
              <a:rPr lang="en-ZA" sz="1400" dirty="0"/>
              <a:t>Programme 2</a:t>
            </a:r>
          </a:p>
          <a:p>
            <a:pPr algn="ctr"/>
            <a:r>
              <a:rPr lang="en-ZA" sz="1400" dirty="0"/>
              <a:t>HSRC Outcomes</a:t>
            </a:r>
          </a:p>
          <a:p>
            <a:pPr algn="ctr"/>
            <a:r>
              <a:rPr lang="en-ZA" sz="1400" dirty="0"/>
              <a:t>Output indicator targets</a:t>
            </a:r>
          </a:p>
          <a:p>
            <a:pPr algn="ctr"/>
            <a:endParaRPr lang="en-ZA" sz="1400" dirty="0"/>
          </a:p>
        </p:txBody>
      </p:sp>
      <p:sp>
        <p:nvSpPr>
          <p:cNvPr id="42" name="TextBox 41">
            <a:extLst>
              <a:ext uri="{FF2B5EF4-FFF2-40B4-BE49-F238E27FC236}">
                <a16:creationId xmlns:a16="http://schemas.microsoft.com/office/drawing/2014/main" xmlns="" id="{55559B03-30EE-41F7-9CE5-1453D94588DE}"/>
              </a:ext>
            </a:extLst>
          </p:cNvPr>
          <p:cNvSpPr txBox="1"/>
          <p:nvPr/>
        </p:nvSpPr>
        <p:spPr>
          <a:xfrm>
            <a:off x="4157946" y="3959684"/>
            <a:ext cx="1763485" cy="1477328"/>
          </a:xfrm>
          <a:prstGeom prst="rect">
            <a:avLst/>
          </a:prstGeom>
          <a:noFill/>
        </p:spPr>
        <p:txBody>
          <a:bodyPr wrap="square" rtlCol="0">
            <a:spAutoFit/>
          </a:bodyPr>
          <a:lstStyle/>
          <a:p>
            <a:pPr algn="ctr"/>
            <a:r>
              <a:rPr lang="en-US" dirty="0"/>
              <a:t>Adjustments to Annual Performance Plan targets</a:t>
            </a:r>
          </a:p>
          <a:p>
            <a:endParaRPr lang="en-ZA" dirty="0"/>
          </a:p>
        </p:txBody>
      </p:sp>
      <p:sp>
        <p:nvSpPr>
          <p:cNvPr id="43" name="TextBox 42">
            <a:extLst>
              <a:ext uri="{FF2B5EF4-FFF2-40B4-BE49-F238E27FC236}">
                <a16:creationId xmlns:a16="http://schemas.microsoft.com/office/drawing/2014/main" xmlns="" id="{E9EF52D2-9841-4379-B950-93B499E7B6F1}"/>
              </a:ext>
            </a:extLst>
          </p:cNvPr>
          <p:cNvSpPr txBox="1"/>
          <p:nvPr/>
        </p:nvSpPr>
        <p:spPr>
          <a:xfrm>
            <a:off x="5963395" y="3959684"/>
            <a:ext cx="1763485" cy="1200329"/>
          </a:xfrm>
          <a:prstGeom prst="rect">
            <a:avLst/>
          </a:prstGeom>
          <a:noFill/>
        </p:spPr>
        <p:txBody>
          <a:bodyPr wrap="square" rtlCol="0">
            <a:spAutoFit/>
          </a:bodyPr>
          <a:lstStyle/>
          <a:p>
            <a:pPr algn="ctr"/>
            <a:r>
              <a:rPr lang="en-US" dirty="0"/>
              <a:t>Programme resource considerations</a:t>
            </a:r>
          </a:p>
          <a:p>
            <a:endParaRPr lang="en-ZA" dirty="0"/>
          </a:p>
        </p:txBody>
      </p:sp>
      <p:sp>
        <p:nvSpPr>
          <p:cNvPr id="44" name="TextBox 43">
            <a:extLst>
              <a:ext uri="{FF2B5EF4-FFF2-40B4-BE49-F238E27FC236}">
                <a16:creationId xmlns:a16="http://schemas.microsoft.com/office/drawing/2014/main" xmlns="" id="{1A0616A6-BD04-4ACF-8485-3F607A39D6D5}"/>
              </a:ext>
            </a:extLst>
          </p:cNvPr>
          <p:cNvSpPr txBox="1"/>
          <p:nvPr/>
        </p:nvSpPr>
        <p:spPr>
          <a:xfrm>
            <a:off x="5770084" y="5369180"/>
            <a:ext cx="2150106" cy="954107"/>
          </a:xfrm>
          <a:prstGeom prst="rect">
            <a:avLst/>
          </a:prstGeom>
          <a:noFill/>
        </p:spPr>
        <p:txBody>
          <a:bodyPr wrap="square" rtlCol="0">
            <a:spAutoFit/>
          </a:bodyPr>
          <a:lstStyle/>
          <a:p>
            <a:pPr algn="ctr"/>
            <a:r>
              <a:rPr lang="en-ZA" sz="1400" dirty="0"/>
              <a:t>Institutional revenue estimates</a:t>
            </a:r>
          </a:p>
          <a:p>
            <a:pPr algn="ctr"/>
            <a:r>
              <a:rPr lang="en-ZA" sz="1400" dirty="0"/>
              <a:t>Estimates of expenditure</a:t>
            </a:r>
          </a:p>
          <a:p>
            <a:pPr algn="ctr"/>
            <a:endParaRPr lang="en-ZA" sz="1400" dirty="0"/>
          </a:p>
        </p:txBody>
      </p:sp>
      <p:sp>
        <p:nvSpPr>
          <p:cNvPr id="45" name="TextBox 44">
            <a:extLst>
              <a:ext uri="{FF2B5EF4-FFF2-40B4-BE49-F238E27FC236}">
                <a16:creationId xmlns:a16="http://schemas.microsoft.com/office/drawing/2014/main" xmlns="" id="{0A95FB89-C154-439D-9FE8-4225099B2585}"/>
              </a:ext>
            </a:extLst>
          </p:cNvPr>
          <p:cNvSpPr txBox="1"/>
          <p:nvPr/>
        </p:nvSpPr>
        <p:spPr>
          <a:xfrm>
            <a:off x="7768844" y="3959684"/>
            <a:ext cx="1763485" cy="646331"/>
          </a:xfrm>
          <a:prstGeom prst="rect">
            <a:avLst/>
          </a:prstGeom>
          <a:noFill/>
        </p:spPr>
        <p:txBody>
          <a:bodyPr wrap="square" rtlCol="0">
            <a:spAutoFit/>
          </a:bodyPr>
          <a:lstStyle/>
          <a:p>
            <a:pPr algn="ctr"/>
            <a:r>
              <a:rPr lang="en-US" dirty="0"/>
              <a:t>Key risks</a:t>
            </a:r>
          </a:p>
          <a:p>
            <a:endParaRPr lang="en-ZA" dirty="0"/>
          </a:p>
        </p:txBody>
      </p:sp>
      <p:sp>
        <p:nvSpPr>
          <p:cNvPr id="46" name="TextBox 45">
            <a:extLst>
              <a:ext uri="{FF2B5EF4-FFF2-40B4-BE49-F238E27FC236}">
                <a16:creationId xmlns:a16="http://schemas.microsoft.com/office/drawing/2014/main" xmlns="" id="{164BCEC2-F415-4EE8-8566-DACE0FA908A7}"/>
              </a:ext>
            </a:extLst>
          </p:cNvPr>
          <p:cNvSpPr txBox="1"/>
          <p:nvPr/>
        </p:nvSpPr>
        <p:spPr>
          <a:xfrm>
            <a:off x="9574293" y="3978949"/>
            <a:ext cx="1763485" cy="923330"/>
          </a:xfrm>
          <a:prstGeom prst="rect">
            <a:avLst/>
          </a:prstGeom>
          <a:noFill/>
        </p:spPr>
        <p:txBody>
          <a:bodyPr wrap="square" rtlCol="0">
            <a:spAutoFit/>
          </a:bodyPr>
          <a:lstStyle/>
          <a:p>
            <a:pPr algn="ctr"/>
            <a:r>
              <a:rPr lang="en-US" dirty="0"/>
              <a:t>Key projects and initiatives</a:t>
            </a:r>
          </a:p>
          <a:p>
            <a:endParaRPr lang="en-ZA" dirty="0"/>
          </a:p>
        </p:txBody>
      </p:sp>
      <p:pic>
        <p:nvPicPr>
          <p:cNvPr id="48" name="Graphic 47" descr="Caret Down with solid fill">
            <a:extLst>
              <a:ext uri="{FF2B5EF4-FFF2-40B4-BE49-F238E27FC236}">
                <a16:creationId xmlns:a16="http://schemas.microsoft.com/office/drawing/2014/main" xmlns="" id="{7E779713-0793-42FE-A956-540BEE2CE675}"/>
              </a:ext>
            </a:extLst>
          </p:cNvPr>
          <p:cNvPicPr>
            <a:picLocks noChangeAspect="1"/>
          </p:cNvPicPr>
          <p:nvPr/>
        </p:nvPicPr>
        <p:blipFill>
          <a:blip r:embed="rId14" cstate="print">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tretch>
            <a:fillRect/>
          </a:stretch>
        </p:blipFill>
        <p:spPr>
          <a:xfrm>
            <a:off x="2704704" y="4690940"/>
            <a:ext cx="914400" cy="914400"/>
          </a:xfrm>
          <a:prstGeom prst="rect">
            <a:avLst/>
          </a:prstGeom>
        </p:spPr>
      </p:pic>
      <p:sp>
        <p:nvSpPr>
          <p:cNvPr id="50" name="Graphic 48" descr="Caret Down with solid fill">
            <a:extLst>
              <a:ext uri="{FF2B5EF4-FFF2-40B4-BE49-F238E27FC236}">
                <a16:creationId xmlns:a16="http://schemas.microsoft.com/office/drawing/2014/main" xmlns="" id="{33F2A1B9-03B2-4B68-BDA6-B194FDBB6F02}"/>
              </a:ext>
            </a:extLst>
          </p:cNvPr>
          <p:cNvSpPr/>
          <p:nvPr/>
        </p:nvSpPr>
        <p:spPr>
          <a:xfrm>
            <a:off x="6576065" y="4990727"/>
            <a:ext cx="538219" cy="309495"/>
          </a:xfrm>
          <a:custGeom>
            <a:avLst/>
            <a:gdLst>
              <a:gd name="connsiteX0" fmla="*/ 269138 w 538219"/>
              <a:gd name="connsiteY0" fmla="*/ 309496 h 309495"/>
              <a:gd name="connsiteX1" fmla="*/ 0 w 538219"/>
              <a:gd name="connsiteY1" fmla="*/ 40415 h 309495"/>
              <a:gd name="connsiteX2" fmla="*/ 40405 w 538219"/>
              <a:gd name="connsiteY2" fmla="*/ 0 h 309495"/>
              <a:gd name="connsiteX3" fmla="*/ 269138 w 538219"/>
              <a:gd name="connsiteY3" fmla="*/ 228686 h 309495"/>
              <a:gd name="connsiteX4" fmla="*/ 497815 w 538219"/>
              <a:gd name="connsiteY4" fmla="*/ 10 h 309495"/>
              <a:gd name="connsiteX5" fmla="*/ 538220 w 538219"/>
              <a:gd name="connsiteY5" fmla="*/ 40415 h 309495"/>
              <a:gd name="connsiteX6" fmla="*/ 269138 w 538219"/>
              <a:gd name="connsiteY6" fmla="*/ 309496 h 30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219" h="309495">
                <a:moveTo>
                  <a:pt x="269138" y="309496"/>
                </a:moveTo>
                <a:lnTo>
                  <a:pt x="0" y="40415"/>
                </a:lnTo>
                <a:lnTo>
                  <a:pt x="40405" y="0"/>
                </a:lnTo>
                <a:lnTo>
                  <a:pt x="269138" y="228686"/>
                </a:lnTo>
                <a:lnTo>
                  <a:pt x="497815" y="10"/>
                </a:lnTo>
                <a:lnTo>
                  <a:pt x="538220" y="40415"/>
                </a:lnTo>
                <a:lnTo>
                  <a:pt x="269138" y="309496"/>
                </a:lnTo>
                <a:close/>
              </a:path>
            </a:pathLst>
          </a:custGeom>
          <a:solidFill>
            <a:schemeClr val="accent2"/>
          </a:solidFill>
          <a:ln w="9525" cap="flat">
            <a:noFill/>
            <a:prstDash val="solid"/>
            <a:miter/>
          </a:ln>
        </p:spPr>
        <p:txBody>
          <a:bodyPr rtlCol="0" anchor="ctr"/>
          <a:lstStyle/>
          <a:p>
            <a:endParaRPr lang="en-ZA"/>
          </a:p>
        </p:txBody>
      </p:sp>
      <p:sp>
        <p:nvSpPr>
          <p:cNvPr id="51" name="TextBox 50">
            <a:extLst>
              <a:ext uri="{FF2B5EF4-FFF2-40B4-BE49-F238E27FC236}">
                <a16:creationId xmlns:a16="http://schemas.microsoft.com/office/drawing/2014/main" xmlns="" id="{B76C6EFF-46BA-4872-9932-1341E96A619B}"/>
              </a:ext>
            </a:extLst>
          </p:cNvPr>
          <p:cNvSpPr txBox="1"/>
          <p:nvPr/>
        </p:nvSpPr>
        <p:spPr>
          <a:xfrm>
            <a:off x="11882511" y="6452381"/>
            <a:ext cx="267286" cy="246221"/>
          </a:xfrm>
          <a:prstGeom prst="rect">
            <a:avLst/>
          </a:prstGeom>
          <a:noFill/>
        </p:spPr>
        <p:txBody>
          <a:bodyPr wrap="square" rtlCol="0">
            <a:spAutoFit/>
          </a:bodyPr>
          <a:lstStyle/>
          <a:p>
            <a:r>
              <a:rPr lang="en-US" sz="1000" dirty="0"/>
              <a:t>2</a:t>
            </a:r>
            <a:endParaRPr lang="en-ZA" sz="1000" dirty="0"/>
          </a:p>
        </p:txBody>
      </p:sp>
    </p:spTree>
    <p:extLst>
      <p:ext uri="{BB962C8B-B14F-4D97-AF65-F5344CB8AC3E}">
        <p14:creationId xmlns:p14="http://schemas.microsoft.com/office/powerpoint/2010/main" xmlns="" val="684363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ZA" dirty="0"/>
              <a:t>Key Risks</a:t>
            </a:r>
          </a:p>
        </p:txBody>
      </p:sp>
      <p:pic>
        <p:nvPicPr>
          <p:cNvPr id="9" name="Graphic 8" descr="Lightbulb and gear">
            <a:extLst>
              <a:ext uri="{FF2B5EF4-FFF2-40B4-BE49-F238E27FC236}">
                <a16:creationId xmlns:a16="http://schemas.microsoft.com/office/drawing/2014/main" xmlns="" id="{6307423C-694E-4F0E-A151-2AC300C78AC5}"/>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3279070" y="1741157"/>
            <a:ext cx="2648371" cy="2648371"/>
          </a:xfrm>
          <a:prstGeom prst="rect">
            <a:avLst/>
          </a:prstGeom>
        </p:spPr>
      </p:pic>
      <p:pic>
        <p:nvPicPr>
          <p:cNvPr id="10" name="Graphic 9" descr="Stream">
            <a:extLst>
              <a:ext uri="{FF2B5EF4-FFF2-40B4-BE49-F238E27FC236}">
                <a16:creationId xmlns:a16="http://schemas.microsoft.com/office/drawing/2014/main" xmlns="" id="{911E4C46-8771-4E9F-A1AA-B61A2E680665}"/>
              </a:ext>
            </a:extLst>
          </p:cNvPr>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9217584" y="1741157"/>
            <a:ext cx="2659472" cy="2659472"/>
          </a:xfrm>
          <a:prstGeom prst="rect">
            <a:avLst/>
          </a:prstGeom>
        </p:spPr>
      </p:pic>
      <p:pic>
        <p:nvPicPr>
          <p:cNvPr id="13" name="Graphic 12" descr="Meeting">
            <a:extLst>
              <a:ext uri="{FF2B5EF4-FFF2-40B4-BE49-F238E27FC236}">
                <a16:creationId xmlns:a16="http://schemas.microsoft.com/office/drawing/2014/main" xmlns="" id="{6EB0BCEB-8DE2-4947-94D2-8FADED88F60D}"/>
              </a:ext>
            </a:extLst>
          </p:cNvPr>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p:blipFill>
        <p:spPr>
          <a:xfrm>
            <a:off x="6249174" y="1837589"/>
            <a:ext cx="2646677" cy="2646677"/>
          </a:xfrm>
          <a:prstGeom prst="rect">
            <a:avLst/>
          </a:prstGeom>
        </p:spPr>
      </p:pic>
      <p:pic>
        <p:nvPicPr>
          <p:cNvPr id="14" name="Graphic 13" descr="Recycle sign">
            <a:extLst>
              <a:ext uri="{FF2B5EF4-FFF2-40B4-BE49-F238E27FC236}">
                <a16:creationId xmlns:a16="http://schemas.microsoft.com/office/drawing/2014/main" xmlns="" id="{4B08BF8E-5E02-463F-B8F0-6E7793F96934}"/>
              </a:ext>
            </a:extLst>
          </p:cNvPr>
          <p:cNvPicPr>
            <a:picLocks noChangeAspect="1"/>
          </p:cNvPicPr>
          <p:nvPr/>
        </p:nvPicPr>
        <p:blipFill>
          <a:blip r:embed="rId9"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tretch>
            <a:fillRect/>
          </a:stretch>
        </p:blipFill>
        <p:spPr>
          <a:xfrm>
            <a:off x="328816" y="1741157"/>
            <a:ext cx="2648372" cy="2648372"/>
          </a:xfrm>
          <a:prstGeom prst="rect">
            <a:avLst/>
          </a:prstGeom>
        </p:spPr>
      </p:pic>
      <p:sp>
        <p:nvSpPr>
          <p:cNvPr id="15" name="TextBox 14">
            <a:extLst>
              <a:ext uri="{FF2B5EF4-FFF2-40B4-BE49-F238E27FC236}">
                <a16:creationId xmlns:a16="http://schemas.microsoft.com/office/drawing/2014/main" xmlns="" id="{6F58837E-9A7E-4AA4-99B1-7289B260A989}"/>
              </a:ext>
            </a:extLst>
          </p:cNvPr>
          <p:cNvSpPr txBox="1"/>
          <p:nvPr/>
        </p:nvSpPr>
        <p:spPr>
          <a:xfrm>
            <a:off x="9413453" y="4765637"/>
            <a:ext cx="2164144" cy="830997"/>
          </a:xfrm>
          <a:prstGeom prst="rect">
            <a:avLst/>
          </a:prstGeom>
          <a:noFill/>
        </p:spPr>
        <p:txBody>
          <a:bodyPr wrap="square" rtlCol="0">
            <a:spAutoFit/>
          </a:bodyPr>
          <a:lstStyle/>
          <a:p>
            <a:pPr algn="ctr">
              <a:spcAft>
                <a:spcPts val="600"/>
              </a:spcAft>
            </a:pPr>
            <a:r>
              <a:rPr lang="en-ZA" sz="2400" dirty="0">
                <a:solidFill>
                  <a:schemeClr val="accent6">
                    <a:lumMod val="60000"/>
                    <a:lumOff val="40000"/>
                  </a:schemeClr>
                </a:solidFill>
              </a:rPr>
              <a:t>Ageing infrastructure</a:t>
            </a:r>
          </a:p>
        </p:txBody>
      </p:sp>
      <p:sp>
        <p:nvSpPr>
          <p:cNvPr id="16" name="TextBox 15">
            <a:extLst>
              <a:ext uri="{FF2B5EF4-FFF2-40B4-BE49-F238E27FC236}">
                <a16:creationId xmlns:a16="http://schemas.microsoft.com/office/drawing/2014/main" xmlns="" id="{FD6AAA98-68F7-44D5-BF38-8521F0206EF8}"/>
              </a:ext>
            </a:extLst>
          </p:cNvPr>
          <p:cNvSpPr txBox="1"/>
          <p:nvPr/>
        </p:nvSpPr>
        <p:spPr>
          <a:xfrm>
            <a:off x="684628" y="4737763"/>
            <a:ext cx="2048835" cy="461665"/>
          </a:xfrm>
          <a:prstGeom prst="rect">
            <a:avLst/>
          </a:prstGeom>
          <a:noFill/>
        </p:spPr>
        <p:txBody>
          <a:bodyPr wrap="square" rtlCol="0">
            <a:spAutoFit/>
          </a:bodyPr>
          <a:lstStyle/>
          <a:p>
            <a:pPr algn="ctr">
              <a:spcAft>
                <a:spcPts val="600"/>
              </a:spcAft>
            </a:pPr>
            <a:r>
              <a:rPr lang="en-ZA" sz="2400" dirty="0">
                <a:solidFill>
                  <a:schemeClr val="accent3">
                    <a:lumMod val="60000"/>
                    <a:lumOff val="40000"/>
                  </a:schemeClr>
                </a:solidFill>
              </a:rPr>
              <a:t>Sustainability</a:t>
            </a:r>
          </a:p>
        </p:txBody>
      </p:sp>
      <p:sp>
        <p:nvSpPr>
          <p:cNvPr id="17" name="TextBox 16">
            <a:extLst>
              <a:ext uri="{FF2B5EF4-FFF2-40B4-BE49-F238E27FC236}">
                <a16:creationId xmlns:a16="http://schemas.microsoft.com/office/drawing/2014/main" xmlns="" id="{DB992CE7-1A94-4019-BE93-8F21B3552E5C}"/>
              </a:ext>
            </a:extLst>
          </p:cNvPr>
          <p:cNvSpPr txBox="1"/>
          <p:nvPr/>
        </p:nvSpPr>
        <p:spPr>
          <a:xfrm>
            <a:off x="3360223" y="4730477"/>
            <a:ext cx="2371347" cy="830997"/>
          </a:xfrm>
          <a:prstGeom prst="rect">
            <a:avLst/>
          </a:prstGeom>
          <a:noFill/>
        </p:spPr>
        <p:txBody>
          <a:bodyPr wrap="square" rtlCol="0">
            <a:spAutoFit/>
          </a:bodyPr>
          <a:lstStyle/>
          <a:p>
            <a:pPr algn="ctr">
              <a:spcAft>
                <a:spcPts val="600"/>
              </a:spcAft>
            </a:pPr>
            <a:r>
              <a:rPr lang="en-ZA" sz="2400" dirty="0">
                <a:solidFill>
                  <a:schemeClr val="accent4">
                    <a:lumMod val="60000"/>
                    <a:lumOff val="40000"/>
                  </a:schemeClr>
                </a:solidFill>
              </a:rPr>
              <a:t>Relevance and Impact</a:t>
            </a:r>
          </a:p>
        </p:txBody>
      </p:sp>
      <p:sp>
        <p:nvSpPr>
          <p:cNvPr id="18" name="TextBox 17">
            <a:extLst>
              <a:ext uri="{FF2B5EF4-FFF2-40B4-BE49-F238E27FC236}">
                <a16:creationId xmlns:a16="http://schemas.microsoft.com/office/drawing/2014/main" xmlns="" id="{FD047D1F-AFB3-4BD9-8ADC-B652F5D44610}"/>
              </a:ext>
            </a:extLst>
          </p:cNvPr>
          <p:cNvSpPr txBox="1"/>
          <p:nvPr/>
        </p:nvSpPr>
        <p:spPr>
          <a:xfrm>
            <a:off x="6358331" y="4730478"/>
            <a:ext cx="2428361" cy="830997"/>
          </a:xfrm>
          <a:prstGeom prst="rect">
            <a:avLst/>
          </a:prstGeom>
          <a:noFill/>
        </p:spPr>
        <p:txBody>
          <a:bodyPr wrap="square" rtlCol="0">
            <a:spAutoFit/>
          </a:bodyPr>
          <a:lstStyle/>
          <a:p>
            <a:pPr algn="ctr">
              <a:spcAft>
                <a:spcPts val="600"/>
              </a:spcAft>
            </a:pPr>
            <a:r>
              <a:rPr lang="en-ZA" sz="2400" dirty="0">
                <a:solidFill>
                  <a:schemeClr val="accent5">
                    <a:lumMod val="60000"/>
                    <a:lumOff val="40000"/>
                  </a:schemeClr>
                </a:solidFill>
              </a:rPr>
              <a:t>Human Resources</a:t>
            </a:r>
          </a:p>
        </p:txBody>
      </p:sp>
      <p:sp>
        <p:nvSpPr>
          <p:cNvPr id="21" name="TextBox 20">
            <a:extLst>
              <a:ext uri="{FF2B5EF4-FFF2-40B4-BE49-F238E27FC236}">
                <a16:creationId xmlns:a16="http://schemas.microsoft.com/office/drawing/2014/main" xmlns="" id="{975933CF-3A7A-4A7F-B949-358D2BA708B7}"/>
              </a:ext>
            </a:extLst>
          </p:cNvPr>
          <p:cNvSpPr txBox="1"/>
          <p:nvPr/>
        </p:nvSpPr>
        <p:spPr>
          <a:xfrm>
            <a:off x="11807483" y="6452381"/>
            <a:ext cx="342314" cy="246221"/>
          </a:xfrm>
          <a:prstGeom prst="rect">
            <a:avLst/>
          </a:prstGeom>
          <a:noFill/>
        </p:spPr>
        <p:txBody>
          <a:bodyPr wrap="square" rtlCol="0">
            <a:spAutoFit/>
          </a:bodyPr>
          <a:lstStyle/>
          <a:p>
            <a:r>
              <a:rPr lang="en-US" sz="1000" dirty="0"/>
              <a:t>20</a:t>
            </a:r>
            <a:endParaRPr lang="en-ZA" sz="1000" dirty="0"/>
          </a:p>
        </p:txBody>
      </p:sp>
    </p:spTree>
    <p:extLst>
      <p:ext uri="{BB962C8B-B14F-4D97-AF65-F5344CB8AC3E}">
        <p14:creationId xmlns:p14="http://schemas.microsoft.com/office/powerpoint/2010/main" xmlns="" val="1865210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665" y="4351337"/>
            <a:ext cx="4187586" cy="2038350"/>
          </a:xfrm>
        </p:spPr>
        <p:txBody>
          <a:bodyPr/>
          <a:lstStyle/>
          <a:p>
            <a:r>
              <a:rPr lang="en-US" dirty="0"/>
              <a:t>Key Projects </a:t>
            </a:r>
            <a:br>
              <a:rPr lang="en-US" dirty="0"/>
            </a:br>
            <a:r>
              <a:rPr lang="en-US" dirty="0"/>
              <a:t>and Initiatives underway</a:t>
            </a:r>
            <a:endParaRPr lang="en-ZA" dirty="0"/>
          </a:p>
        </p:txBody>
      </p:sp>
    </p:spTree>
    <p:extLst>
      <p:ext uri="{BB962C8B-B14F-4D97-AF65-F5344CB8AC3E}">
        <p14:creationId xmlns:p14="http://schemas.microsoft.com/office/powerpoint/2010/main" xmlns="" val="959446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descr="Text&#10;&#10;Description automatically generated">
            <a:extLst>
              <a:ext uri="{FF2B5EF4-FFF2-40B4-BE49-F238E27FC236}">
                <a16:creationId xmlns:a16="http://schemas.microsoft.com/office/drawing/2014/main" xmlns="" id="{B268A53F-7720-4ECE-84AD-B9F8FBBAC1F2}"/>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r="-2" b="2795"/>
          <a:stretch/>
        </p:blipFill>
        <p:spPr>
          <a:xfrm>
            <a:off x="4166505" y="10"/>
            <a:ext cx="4444096" cy="3067040"/>
          </a:xfrm>
          <a:prstGeom prst="rect">
            <a:avLst/>
          </a:prstGeom>
        </p:spPr>
      </p:pic>
      <p:pic>
        <p:nvPicPr>
          <p:cNvPr id="26" name="Picture 25" descr="A picture containing text, newspaper, screenshot&#10;&#10;Description automatically generated">
            <a:extLst>
              <a:ext uri="{FF2B5EF4-FFF2-40B4-BE49-F238E27FC236}">
                <a16:creationId xmlns:a16="http://schemas.microsoft.com/office/drawing/2014/main" xmlns="" id="{1EB6F1C7-C781-44BE-A5C3-9EDE92978A56}"/>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7742" r="-1" b="65948"/>
          <a:stretch/>
        </p:blipFill>
        <p:spPr>
          <a:xfrm>
            <a:off x="-1" y="3790950"/>
            <a:ext cx="8305800" cy="3067051"/>
          </a:xfrm>
          <a:prstGeom prst="rect">
            <a:avLst/>
          </a:prstGeom>
        </p:spPr>
      </p:pic>
      <p:sp>
        <p:nvSpPr>
          <p:cNvPr id="62" name="Freeform: Shape 61">
            <a:extLst>
              <a:ext uri="{FF2B5EF4-FFF2-40B4-BE49-F238E27FC236}">
                <a16:creationId xmlns:a16="http://schemas.microsoft.com/office/drawing/2014/main" xmlns="" id="{EA518CE4-E4D4-4D8A-980F-6D692AC969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Text&#10;&#10;Description automatically generated">
            <a:extLst>
              <a:ext uri="{FF2B5EF4-FFF2-40B4-BE49-F238E27FC236}">
                <a16:creationId xmlns:a16="http://schemas.microsoft.com/office/drawing/2014/main" xmlns="" id="{229FAAA5-CF90-44E4-9B6B-BEBD50D98F71}"/>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r="24509"/>
          <a:stretch/>
        </p:blipFill>
        <p:spPr>
          <a:xfrm>
            <a:off x="1" y="2"/>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p:spPr>
      </p:pic>
      <p:sp>
        <p:nvSpPr>
          <p:cNvPr id="78" name="Freeform: Shape 63">
            <a:extLst>
              <a:ext uri="{FF2B5EF4-FFF2-40B4-BE49-F238E27FC236}">
                <a16:creationId xmlns:a16="http://schemas.microsoft.com/office/drawing/2014/main" xmlns="" id="{F82BF3E2-EB0E-40D6-8835-2367A5316C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Text&#10;&#10;Description automatically generated">
            <a:extLst>
              <a:ext uri="{FF2B5EF4-FFF2-40B4-BE49-F238E27FC236}">
                <a16:creationId xmlns:a16="http://schemas.microsoft.com/office/drawing/2014/main" xmlns="" id="{79D62235-DFDB-4A0D-8C2D-3EAB995CA8A5}"/>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r="18972"/>
          <a:stretch/>
        </p:blipFill>
        <p:spPr>
          <a:xfrm>
            <a:off x="6283728" y="1699213"/>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p:spPr>
      </p:pic>
      <p:sp>
        <p:nvSpPr>
          <p:cNvPr id="66" name="Oval 65">
            <a:extLst>
              <a:ext uri="{FF2B5EF4-FFF2-40B4-BE49-F238E27FC236}">
                <a16:creationId xmlns:a16="http://schemas.microsoft.com/office/drawing/2014/main" xmlns="" id="{481E86DD-89E6-42B2-8675-84B7C56BFF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50534" y="1716727"/>
            <a:ext cx="4572000" cy="45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descr="A picture containing diagram&#10;&#10;Description automatically generated">
            <a:extLst>
              <a:ext uri="{FF2B5EF4-FFF2-40B4-BE49-F238E27FC236}">
                <a16:creationId xmlns:a16="http://schemas.microsoft.com/office/drawing/2014/main" xmlns="" id="{2224C146-BBB6-4A84-9C80-562D1BDBA72B}"/>
              </a:ext>
            </a:extLst>
          </p:cNvPr>
          <p:cNvPicPr>
            <a:picLocks noChangeAspect="1"/>
          </p:cNvPicPr>
          <p:nvPr/>
        </p:nvPicPr>
        <p:blipFill rotWithShape="1">
          <a:blip r:embed="rId7" cstate="print">
            <a:extLst>
              <a:ext uri="{28A0092B-C50C-407E-A947-70E740481C1C}">
                <a14:useLocalDpi xmlns:a14="http://schemas.microsoft.com/office/drawing/2010/main" xmlns="" val="0"/>
              </a:ext>
            </a:extLst>
          </a:blip>
          <a:srcRect r="29002" b="2"/>
          <a:stretch/>
        </p:blipFill>
        <p:spPr>
          <a:xfrm>
            <a:off x="3287694" y="18538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sp>
        <p:nvSpPr>
          <p:cNvPr id="68" name="Freeform: Shape 67">
            <a:extLst>
              <a:ext uri="{FF2B5EF4-FFF2-40B4-BE49-F238E27FC236}">
                <a16:creationId xmlns:a16="http://schemas.microsoft.com/office/drawing/2014/main" xmlns="" id="{5EFE9E4D-D93B-4B04-A3B5-234F5DBB9E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762313" y="-1"/>
            <a:ext cx="4444096" cy="3211788"/>
          </a:xfrm>
          <a:custGeom>
            <a:avLst/>
            <a:gdLst>
              <a:gd name="connsiteX0" fmla="*/ 5102 w 4444096"/>
              <a:gd name="connsiteY0" fmla="*/ 0 h 3211788"/>
              <a:gd name="connsiteX1" fmla="*/ 4444096 w 4444096"/>
              <a:gd name="connsiteY1" fmla="*/ 0 h 3211788"/>
              <a:gd name="connsiteX2" fmla="*/ 4444096 w 4444096"/>
              <a:gd name="connsiteY2" fmla="*/ 2908319 h 3211788"/>
              <a:gd name="connsiteX3" fmla="*/ 4321598 w 4444096"/>
              <a:gd name="connsiteY3" fmla="*/ 2967330 h 3211788"/>
              <a:gd name="connsiteX4" fmla="*/ 3110753 w 4444096"/>
              <a:gd name="connsiteY4" fmla="*/ 3211788 h 3211788"/>
              <a:gd name="connsiteX5" fmla="*/ 0 w 4444096"/>
              <a:gd name="connsiteY5" fmla="*/ 101035 h 32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4096" h="3211788">
                <a:moveTo>
                  <a:pt x="5102" y="0"/>
                </a:moveTo>
                <a:lnTo>
                  <a:pt x="4444096" y="0"/>
                </a:lnTo>
                <a:lnTo>
                  <a:pt x="4444096" y="2908319"/>
                </a:lnTo>
                <a:lnTo>
                  <a:pt x="4321598" y="2967330"/>
                </a:lnTo>
                <a:cubicBezTo>
                  <a:pt x="3949433" y="3124742"/>
                  <a:pt x="3540258" y="3211788"/>
                  <a:pt x="3110753" y="3211788"/>
                </a:cubicBezTo>
                <a:cubicBezTo>
                  <a:pt x="1392732" y="3211788"/>
                  <a:pt x="0" y="1819056"/>
                  <a:pt x="0" y="1010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xmlns="" id="{7E08286C-91F1-4C6B-ACA2-89DF6CB5577D}"/>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t="15501" r="3" b="34131"/>
          <a:stretch/>
        </p:blipFill>
        <p:spPr>
          <a:xfrm>
            <a:off x="7928700" y="-1"/>
            <a:ext cx="4277711" cy="3045402"/>
          </a:xfrm>
          <a:custGeom>
            <a:avLst/>
            <a:gdLst/>
            <a:ahLst/>
            <a:cxnLst/>
            <a:rect l="l" t="t" r="r" b="b"/>
            <a:pathLst>
              <a:path w="4277711" h="3045402">
                <a:moveTo>
                  <a:pt x="5102" y="0"/>
                </a:moveTo>
                <a:lnTo>
                  <a:pt x="4277711" y="0"/>
                </a:lnTo>
                <a:lnTo>
                  <a:pt x="4277711" y="2723810"/>
                </a:lnTo>
                <a:lnTo>
                  <a:pt x="4090449" y="2814019"/>
                </a:lnTo>
                <a:cubicBezTo>
                  <a:pt x="3738190" y="2963012"/>
                  <a:pt x="3350901" y="3045402"/>
                  <a:pt x="2944368" y="3045402"/>
                </a:cubicBezTo>
                <a:cubicBezTo>
                  <a:pt x="1318238" y="3045402"/>
                  <a:pt x="0" y="1727164"/>
                  <a:pt x="0" y="101034"/>
                </a:cubicBezTo>
                <a:close/>
              </a:path>
            </a:pathLst>
          </a:custGeom>
        </p:spPr>
      </p:pic>
      <p:sp>
        <p:nvSpPr>
          <p:cNvPr id="4" name="Slide Number Placeholder 3">
            <a:extLst>
              <a:ext uri="{FF2B5EF4-FFF2-40B4-BE49-F238E27FC236}">
                <a16:creationId xmlns:a16="http://schemas.microsoft.com/office/drawing/2014/main" xmlns="" id="{3F880CEA-42D7-4D60-A604-408658D35CA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096E69E-F46B-4D9F-A92C-DC6AE65EBB66}"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22</a:t>
            </a:fld>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xmlns="" id="{A65C2F7C-8D2B-48E5-94DC-96C64FEEF025}"/>
              </a:ext>
            </a:extLst>
          </p:cNvPr>
          <p:cNvSpPr txBox="1"/>
          <p:nvPr/>
        </p:nvSpPr>
        <p:spPr>
          <a:xfrm>
            <a:off x="11807483" y="6452381"/>
            <a:ext cx="342314" cy="246221"/>
          </a:xfrm>
          <a:prstGeom prst="rect">
            <a:avLst/>
          </a:prstGeom>
          <a:noFill/>
        </p:spPr>
        <p:txBody>
          <a:bodyPr wrap="square" rtlCol="0">
            <a:spAutoFit/>
          </a:bodyPr>
          <a:lstStyle/>
          <a:p>
            <a:r>
              <a:rPr lang="en-US" sz="1000" dirty="0"/>
              <a:t>22</a:t>
            </a:r>
            <a:endParaRPr lang="en-ZA" sz="1000" dirty="0"/>
          </a:p>
        </p:txBody>
      </p:sp>
    </p:spTree>
    <p:extLst>
      <p:ext uri="{BB962C8B-B14F-4D97-AF65-F5344CB8AC3E}">
        <p14:creationId xmlns:p14="http://schemas.microsoft.com/office/powerpoint/2010/main" xmlns="" val="2333818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xmlns="" id="{114C78B5-EC6B-4A39-8860-7051008674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2518EC61-B40A-42C3-806F-C32D45E995C1}"/>
              </a:ext>
            </a:extLst>
          </p:cNvPr>
          <p:cNvPicPr>
            <a:picLocks noChangeAspect="1"/>
          </p:cNvPicPr>
          <p:nvPr/>
        </p:nvPicPr>
        <p:blipFill rotWithShape="1">
          <a:blip r:embed="rId3" cstate="print"/>
          <a:srcRect b="30941"/>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6" name="Picture 5">
            <a:extLst>
              <a:ext uri="{FF2B5EF4-FFF2-40B4-BE49-F238E27FC236}">
                <a16:creationId xmlns:a16="http://schemas.microsoft.com/office/drawing/2014/main" xmlns="" id="{C85D7689-2D5E-4839-BF77-3AA50E196ACC}"/>
              </a:ext>
            </a:extLst>
          </p:cNvPr>
          <p:cNvPicPr>
            <a:picLocks noChangeAspect="1"/>
          </p:cNvPicPr>
          <p:nvPr/>
        </p:nvPicPr>
        <p:blipFill rotWithShape="1">
          <a:blip r:embed="rId4" cstate="print"/>
          <a:srcRect l="18799" r="21926" b="-3"/>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7" name="Picture 6">
            <a:extLst>
              <a:ext uri="{FF2B5EF4-FFF2-40B4-BE49-F238E27FC236}">
                <a16:creationId xmlns:a16="http://schemas.microsoft.com/office/drawing/2014/main" xmlns="" id="{0E2E56A0-C91A-4387-AC19-F2EB3600E905}"/>
              </a:ext>
            </a:extLst>
          </p:cNvPr>
          <p:cNvPicPr>
            <a:picLocks noChangeAspect="1"/>
          </p:cNvPicPr>
          <p:nvPr/>
        </p:nvPicPr>
        <p:blipFill rotWithShape="1">
          <a:blip r:embed="rId5" cstate="print"/>
          <a:srcRect l="23255" r="6134"/>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46" name="Group 45">
            <a:extLst>
              <a:ext uri="{FF2B5EF4-FFF2-40B4-BE49-F238E27FC236}">
                <a16:creationId xmlns:a16="http://schemas.microsoft.com/office/drawing/2014/main" xmlns="" id="{A50943B0-FDF7-4C2C-B784-9208C945A8C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3528992"/>
            <a:ext cx="12192000" cy="757168"/>
            <a:chOff x="0" y="2959818"/>
            <a:chExt cx="12192000" cy="757168"/>
          </a:xfrm>
        </p:grpSpPr>
        <p:sp>
          <p:nvSpPr>
            <p:cNvPr id="47" name="Freeform: Shape 46">
              <a:extLst>
                <a:ext uri="{FF2B5EF4-FFF2-40B4-BE49-F238E27FC236}">
                  <a16:creationId xmlns:a16="http://schemas.microsoft.com/office/drawing/2014/main" xmlns="" id="{64021FAB-FA86-49DE-8FC9-585A1729B7F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xmlns="" id="{7B58B526-A432-4EB5-AA70-2BB897257A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cstate="print">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xmlns="" id="{93BFBAB5-6036-4ACA-980C-D4681BC3C932}"/>
              </a:ext>
            </a:extLst>
          </p:cNvPr>
          <p:cNvSpPr>
            <a:spLocks noGrp="1"/>
          </p:cNvSpPr>
          <p:nvPr>
            <p:ph idx="1"/>
          </p:nvPr>
        </p:nvSpPr>
        <p:spPr>
          <a:xfrm>
            <a:off x="270704" y="4366348"/>
            <a:ext cx="5692774" cy="1892716"/>
          </a:xfrm>
        </p:spPr>
        <p:txBody>
          <a:bodyPr>
            <a:noAutofit/>
          </a:bodyPr>
          <a:lstStyle/>
          <a:p>
            <a:pPr marL="285750" indent="-285750"/>
            <a:r>
              <a:rPr lang="en-ZA" sz="2000" dirty="0">
                <a:solidFill>
                  <a:schemeClr val="bg1">
                    <a:alpha val="80000"/>
                  </a:schemeClr>
                </a:solidFill>
              </a:rPr>
              <a:t>The COVID-19 antibodies </a:t>
            </a:r>
            <a:r>
              <a:rPr lang="en-ZA" sz="2000" dirty="0" err="1">
                <a:solidFill>
                  <a:schemeClr val="bg1">
                    <a:alpha val="80000"/>
                  </a:schemeClr>
                </a:solidFill>
              </a:rPr>
              <a:t>sero</a:t>
            </a:r>
            <a:r>
              <a:rPr lang="en-ZA" sz="2000" dirty="0">
                <a:solidFill>
                  <a:schemeClr val="bg1">
                    <a:alpha val="80000"/>
                  </a:schemeClr>
                </a:solidFill>
              </a:rPr>
              <a:t>-prevalence-survey</a:t>
            </a:r>
          </a:p>
          <a:p>
            <a:pPr marL="285750" indent="-285750"/>
            <a:r>
              <a:rPr lang="en-ZA" sz="2000" dirty="0">
                <a:solidFill>
                  <a:schemeClr val="bg1">
                    <a:alpha val="80000"/>
                  </a:schemeClr>
                </a:solidFill>
              </a:rPr>
              <a:t>The Department of Agriculture, Land Reform and Rural Development National Food and Nutrition Security survey</a:t>
            </a:r>
          </a:p>
          <a:p>
            <a:pPr marL="285750" indent="-285750"/>
            <a:r>
              <a:rPr lang="en-ZA" sz="2000" dirty="0">
                <a:solidFill>
                  <a:schemeClr val="bg1">
                    <a:alpha val="80000"/>
                  </a:schemeClr>
                </a:solidFill>
              </a:rPr>
              <a:t>UJ/HSRC Surveys on COVID-19 attitudes</a:t>
            </a:r>
          </a:p>
          <a:p>
            <a:pPr marL="285750" indent="-285750"/>
            <a:r>
              <a:rPr lang="en-ZA" sz="2000" dirty="0">
                <a:solidFill>
                  <a:schemeClr val="bg1">
                    <a:alpha val="80000"/>
                  </a:schemeClr>
                </a:solidFill>
              </a:rPr>
              <a:t>SABSSM6 (HIV plus COVID-19)</a:t>
            </a:r>
          </a:p>
          <a:p>
            <a:pPr marL="285750" indent="-285750"/>
            <a:r>
              <a:rPr lang="en-ZA" sz="2000" dirty="0">
                <a:solidFill>
                  <a:schemeClr val="bg1">
                    <a:alpha val="80000"/>
                  </a:schemeClr>
                </a:solidFill>
              </a:rPr>
              <a:t>SASAS</a:t>
            </a:r>
          </a:p>
        </p:txBody>
      </p:sp>
      <p:sp>
        <p:nvSpPr>
          <p:cNvPr id="36" name="Content Placeholder 2">
            <a:extLst>
              <a:ext uri="{FF2B5EF4-FFF2-40B4-BE49-F238E27FC236}">
                <a16:creationId xmlns:a16="http://schemas.microsoft.com/office/drawing/2014/main" xmlns="" id="{CE4F4C7A-E9EC-4BFE-B8C8-8193DBDAFC1C}"/>
              </a:ext>
            </a:extLst>
          </p:cNvPr>
          <p:cNvSpPr txBox="1">
            <a:spLocks/>
          </p:cNvSpPr>
          <p:nvPr/>
        </p:nvSpPr>
        <p:spPr>
          <a:xfrm>
            <a:off x="6210354" y="4366348"/>
            <a:ext cx="5692774" cy="13659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a:ln>
                  <a:noFill/>
                </a:ln>
                <a:solidFill>
                  <a:prstClr val="white">
                    <a:alpha val="80000"/>
                  </a:prstClr>
                </a:solidFill>
                <a:effectLst/>
                <a:uLnTx/>
                <a:uFillTx/>
                <a:latin typeface="Calibri" panose="020F0502020204030204"/>
                <a:ea typeface="+mn-ea"/>
                <a:cs typeface="+mn-cs"/>
              </a:rPr>
              <a:t>Food security work</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a:ln>
                  <a:noFill/>
                </a:ln>
                <a:solidFill>
                  <a:prstClr val="white">
                    <a:alpha val="80000"/>
                  </a:prstClr>
                </a:solidFill>
                <a:effectLst/>
                <a:uLnTx/>
                <a:uFillTx/>
                <a:latin typeface="Calibri" panose="020F0502020204030204"/>
                <a:ea typeface="+mn-ea"/>
                <a:cs typeface="+mn-cs"/>
              </a:rPr>
              <a:t>Macro-economic dialogues including dialogue in parliament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a:ln>
                  <a:noFill/>
                </a:ln>
                <a:solidFill>
                  <a:prstClr val="white">
                    <a:alpha val="80000"/>
                  </a:prstClr>
                </a:solidFill>
                <a:effectLst/>
                <a:uLnTx/>
                <a:uFillTx/>
                <a:latin typeface="Calibri" panose="020F0502020204030204"/>
                <a:ea typeface="+mn-ea"/>
                <a:cs typeface="+mn-cs"/>
              </a:rPr>
              <a:t>Policy briefs on COVID-19 and recovery</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a:ln>
                  <a:noFill/>
                </a:ln>
                <a:solidFill>
                  <a:prstClr val="white">
                    <a:alpha val="80000"/>
                  </a:prstClr>
                </a:solidFill>
                <a:effectLst/>
                <a:uLnTx/>
                <a:uFillTx/>
                <a:latin typeface="Calibri" panose="020F0502020204030204"/>
                <a:ea typeface="+mn-ea"/>
                <a:cs typeface="+mn-cs"/>
              </a:rPr>
              <a:t>Planning for the DSI Internship Programme</a:t>
            </a:r>
          </a:p>
        </p:txBody>
      </p:sp>
      <p:sp>
        <p:nvSpPr>
          <p:cNvPr id="16" name="TextBox 15">
            <a:extLst>
              <a:ext uri="{FF2B5EF4-FFF2-40B4-BE49-F238E27FC236}">
                <a16:creationId xmlns:a16="http://schemas.microsoft.com/office/drawing/2014/main" xmlns="" id="{ADC4EF3C-DEDB-4510-9ACC-3DD65CD59B6E}"/>
              </a:ext>
            </a:extLst>
          </p:cNvPr>
          <p:cNvSpPr txBox="1"/>
          <p:nvPr/>
        </p:nvSpPr>
        <p:spPr>
          <a:xfrm>
            <a:off x="11807483" y="6452381"/>
            <a:ext cx="342314" cy="246221"/>
          </a:xfrm>
          <a:prstGeom prst="rect">
            <a:avLst/>
          </a:prstGeom>
          <a:noFill/>
        </p:spPr>
        <p:txBody>
          <a:bodyPr wrap="square" rtlCol="0">
            <a:spAutoFit/>
          </a:bodyPr>
          <a:lstStyle/>
          <a:p>
            <a:r>
              <a:rPr lang="en-US" sz="1000" dirty="0">
                <a:solidFill>
                  <a:schemeClr val="bg1"/>
                </a:solidFill>
              </a:rPr>
              <a:t>23</a:t>
            </a:r>
            <a:endParaRPr lang="en-ZA" sz="1000" dirty="0">
              <a:solidFill>
                <a:schemeClr val="bg1"/>
              </a:solidFill>
            </a:endParaRPr>
          </a:p>
        </p:txBody>
      </p:sp>
    </p:spTree>
    <p:extLst>
      <p:ext uri="{BB962C8B-B14F-4D97-AF65-F5344CB8AC3E}">
        <p14:creationId xmlns:p14="http://schemas.microsoft.com/office/powerpoint/2010/main" xmlns="" val="586650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1" y="1919688"/>
            <a:ext cx="4400550" cy="2518165"/>
          </a:xfrm>
        </p:spPr>
        <p:txBody>
          <a:bodyPr/>
          <a:lstStyle/>
          <a:p>
            <a:r>
              <a:rPr lang="en-GB" dirty="0"/>
              <a:t>Thank you</a:t>
            </a:r>
            <a:endParaRPr lang="en-ZA" dirty="0"/>
          </a:p>
        </p:txBody>
      </p:sp>
    </p:spTree>
    <p:extLst>
      <p:ext uri="{BB962C8B-B14F-4D97-AF65-F5344CB8AC3E}">
        <p14:creationId xmlns:p14="http://schemas.microsoft.com/office/powerpoint/2010/main" xmlns="" val="775147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ZA" dirty="0"/>
              <a:t>Updates to Situational Analysis</a:t>
            </a:r>
          </a:p>
        </p:txBody>
      </p:sp>
      <p:sp>
        <p:nvSpPr>
          <p:cNvPr id="11" name="Text Placeholder 10"/>
          <p:cNvSpPr>
            <a:spLocks noGrp="1"/>
          </p:cNvSpPr>
          <p:nvPr>
            <p:ph type="body" sz="quarter" idx="12"/>
          </p:nvPr>
        </p:nvSpPr>
        <p:spPr>
          <a:xfrm>
            <a:off x="4859881" y="1997918"/>
            <a:ext cx="1632878" cy="450850"/>
          </a:xfrm>
        </p:spPr>
        <p:txBody>
          <a:bodyPr/>
          <a:lstStyle/>
          <a:p>
            <a:pPr algn="r"/>
            <a:r>
              <a:rPr lang="en-ZA" dirty="0"/>
              <a:t>Covid-19</a:t>
            </a:r>
          </a:p>
        </p:txBody>
      </p:sp>
      <p:sp>
        <p:nvSpPr>
          <p:cNvPr id="12" name="Text Placeholder 11"/>
          <p:cNvSpPr>
            <a:spLocks noGrp="1"/>
          </p:cNvSpPr>
          <p:nvPr>
            <p:ph type="body" sz="quarter" idx="13"/>
          </p:nvPr>
        </p:nvSpPr>
        <p:spPr>
          <a:xfrm>
            <a:off x="465144" y="2508230"/>
            <a:ext cx="6027616" cy="2068926"/>
          </a:xfrm>
        </p:spPr>
        <p:txBody>
          <a:bodyPr>
            <a:normAutofit fontScale="92500" lnSpcReduction="10000"/>
          </a:bodyPr>
          <a:lstStyle/>
          <a:p>
            <a:pPr algn="r"/>
            <a:r>
              <a:rPr lang="en-ZA" dirty="0"/>
              <a:t>Opportunities</a:t>
            </a:r>
          </a:p>
          <a:p>
            <a:pPr lvl="1" algn="r"/>
            <a:r>
              <a:rPr lang="en-ZA" sz="2200" dirty="0"/>
              <a:t>Social sciences contribution</a:t>
            </a:r>
          </a:p>
          <a:p>
            <a:pPr algn="r"/>
            <a:endParaRPr lang="en-ZA" sz="2400" dirty="0"/>
          </a:p>
          <a:p>
            <a:pPr algn="r"/>
            <a:r>
              <a:rPr lang="en-ZA" dirty="0"/>
              <a:t>Threats</a:t>
            </a:r>
          </a:p>
          <a:p>
            <a:pPr lvl="1" algn="r"/>
            <a:r>
              <a:rPr lang="en-ZA" sz="2200" dirty="0"/>
              <a:t>Impact on economic environment and financial resources</a:t>
            </a:r>
          </a:p>
          <a:p>
            <a:pPr algn="r"/>
            <a:endParaRPr lang="en-ZA" sz="2800" dirty="0"/>
          </a:p>
          <a:p>
            <a:pPr algn="r"/>
            <a:endParaRPr lang="en-ZA" sz="2800" dirty="0"/>
          </a:p>
        </p:txBody>
      </p:sp>
      <p:sp>
        <p:nvSpPr>
          <p:cNvPr id="5" name="Content Placeholder 4">
            <a:extLst>
              <a:ext uri="{FF2B5EF4-FFF2-40B4-BE49-F238E27FC236}">
                <a16:creationId xmlns:a16="http://schemas.microsoft.com/office/drawing/2014/main" xmlns="" id="{D6A6BCE4-2303-4181-9490-5CC890A78B7A}"/>
              </a:ext>
            </a:extLst>
          </p:cNvPr>
          <p:cNvSpPr txBox="1">
            <a:spLocks/>
          </p:cNvSpPr>
          <p:nvPr/>
        </p:nvSpPr>
        <p:spPr>
          <a:xfrm>
            <a:off x="950285" y="5239438"/>
            <a:ext cx="5740854" cy="4895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ZA" sz="2400" dirty="0"/>
              <a:t>Reduced </a:t>
            </a:r>
            <a:r>
              <a:rPr lang="en-ZA" sz="2400" dirty="0" err="1"/>
              <a:t>CoE</a:t>
            </a:r>
            <a:r>
              <a:rPr lang="en-ZA" sz="2400" dirty="0"/>
              <a:t>, wage freeze, salary cap</a:t>
            </a:r>
          </a:p>
        </p:txBody>
      </p:sp>
      <p:sp>
        <p:nvSpPr>
          <p:cNvPr id="7" name="Text Placeholder 10">
            <a:extLst>
              <a:ext uri="{FF2B5EF4-FFF2-40B4-BE49-F238E27FC236}">
                <a16:creationId xmlns:a16="http://schemas.microsoft.com/office/drawing/2014/main" xmlns="" id="{A2E61E1F-8B44-4469-AB77-3E4C2CD1C7F8}"/>
              </a:ext>
            </a:extLst>
          </p:cNvPr>
          <p:cNvSpPr txBox="1">
            <a:spLocks/>
          </p:cNvSpPr>
          <p:nvPr/>
        </p:nvSpPr>
        <p:spPr>
          <a:xfrm>
            <a:off x="2949045" y="4739602"/>
            <a:ext cx="3645522" cy="450850"/>
          </a:xfrm>
          <a:prstGeom prst="rect">
            <a:avLst/>
          </a:prstGeom>
          <a:solidFill>
            <a:schemeClr val="bg1"/>
          </a:solidFill>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lang="en-ZA" sz="2800" b="1" kern="1200" dirty="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ZA" dirty="0"/>
              <a:t>Human Resources</a:t>
            </a:r>
          </a:p>
        </p:txBody>
      </p:sp>
      <p:sp>
        <p:nvSpPr>
          <p:cNvPr id="8" name="Oval 7">
            <a:extLst>
              <a:ext uri="{FF2B5EF4-FFF2-40B4-BE49-F238E27FC236}">
                <a16:creationId xmlns:a16="http://schemas.microsoft.com/office/drawing/2014/main" xmlns="" id="{2158408C-A133-4632-96E9-7941FEDE81A1}"/>
              </a:ext>
            </a:extLst>
          </p:cNvPr>
          <p:cNvSpPr/>
          <p:nvPr/>
        </p:nvSpPr>
        <p:spPr>
          <a:xfrm>
            <a:off x="6824285" y="945016"/>
            <a:ext cx="4837339" cy="4967968"/>
          </a:xfrm>
          <a:prstGeom prst="ellipse">
            <a:avLst/>
          </a:prstGeom>
          <a:blipFill dpi="0" rotWithShape="1">
            <a:blip r:embed="rId3"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TextBox 12">
            <a:extLst>
              <a:ext uri="{FF2B5EF4-FFF2-40B4-BE49-F238E27FC236}">
                <a16:creationId xmlns:a16="http://schemas.microsoft.com/office/drawing/2014/main" xmlns="" id="{EA7BA7F8-C1A5-4614-A0EC-B92EBFC26E01}"/>
              </a:ext>
            </a:extLst>
          </p:cNvPr>
          <p:cNvSpPr txBox="1"/>
          <p:nvPr/>
        </p:nvSpPr>
        <p:spPr>
          <a:xfrm>
            <a:off x="11882511" y="6452381"/>
            <a:ext cx="267286" cy="246221"/>
          </a:xfrm>
          <a:prstGeom prst="rect">
            <a:avLst/>
          </a:prstGeom>
          <a:noFill/>
        </p:spPr>
        <p:txBody>
          <a:bodyPr wrap="square" rtlCol="0">
            <a:spAutoFit/>
          </a:bodyPr>
          <a:lstStyle/>
          <a:p>
            <a:r>
              <a:rPr lang="en-US" sz="1000" dirty="0"/>
              <a:t>3</a:t>
            </a:r>
            <a:endParaRPr lang="en-ZA" sz="1000" dirty="0"/>
          </a:p>
        </p:txBody>
      </p:sp>
    </p:spTree>
    <p:extLst>
      <p:ext uri="{BB962C8B-B14F-4D97-AF65-F5344CB8AC3E}">
        <p14:creationId xmlns:p14="http://schemas.microsoft.com/office/powerpoint/2010/main" xmlns="" val="524651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E9616BE5-B0E7-554D-9D43-4D127FF7CE1A}"/>
              </a:ext>
            </a:extLst>
          </p:cNvPr>
          <p:cNvSpPr/>
          <p:nvPr/>
        </p:nvSpPr>
        <p:spPr>
          <a:xfrm>
            <a:off x="0" y="0"/>
            <a:ext cx="523836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Text Placeholder 2">
            <a:extLst>
              <a:ext uri="{FF2B5EF4-FFF2-40B4-BE49-F238E27FC236}">
                <a16:creationId xmlns:a16="http://schemas.microsoft.com/office/drawing/2014/main" xmlns="" id="{B8508261-C188-F544-91E6-FEC590BF831E}"/>
              </a:ext>
            </a:extLst>
          </p:cNvPr>
          <p:cNvSpPr>
            <a:spLocks noGrp="1"/>
          </p:cNvSpPr>
          <p:nvPr>
            <p:ph type="body" sz="quarter" idx="4294967295"/>
          </p:nvPr>
        </p:nvSpPr>
        <p:spPr>
          <a:xfrm>
            <a:off x="630091" y="2344991"/>
            <a:ext cx="4138759" cy="893510"/>
          </a:xfrm>
        </p:spPr>
        <p:txBody>
          <a:bodyPr>
            <a:normAutofit/>
          </a:bodyPr>
          <a:lstStyle/>
          <a:p>
            <a:pPr marL="4763" indent="0">
              <a:buNone/>
            </a:pPr>
            <a:r>
              <a:rPr lang="en-ZA" sz="2400" b="1" dirty="0">
                <a:solidFill>
                  <a:schemeClr val="accent1"/>
                </a:solidFill>
              </a:rPr>
              <a:t>Programme 1: </a:t>
            </a:r>
            <a:br>
              <a:rPr lang="en-ZA" sz="2400" b="1" dirty="0">
                <a:solidFill>
                  <a:schemeClr val="accent1"/>
                </a:solidFill>
              </a:rPr>
            </a:br>
            <a:r>
              <a:rPr lang="en-US" sz="2400" dirty="0">
                <a:solidFill>
                  <a:schemeClr val="accent1"/>
                </a:solidFill>
              </a:rPr>
              <a:t>Administration</a:t>
            </a:r>
            <a:endParaRPr lang="en-US" dirty="0">
              <a:solidFill>
                <a:schemeClr val="accent1"/>
              </a:solidFill>
            </a:endParaRPr>
          </a:p>
        </p:txBody>
      </p:sp>
      <p:sp>
        <p:nvSpPr>
          <p:cNvPr id="4" name="Text Placeholder 3">
            <a:extLst>
              <a:ext uri="{FF2B5EF4-FFF2-40B4-BE49-F238E27FC236}">
                <a16:creationId xmlns:a16="http://schemas.microsoft.com/office/drawing/2014/main" xmlns="" id="{524F3BE9-CAA0-4149-9D74-88F5051DE97C}"/>
              </a:ext>
            </a:extLst>
          </p:cNvPr>
          <p:cNvSpPr>
            <a:spLocks noGrp="1"/>
          </p:cNvSpPr>
          <p:nvPr>
            <p:ph type="body" sz="quarter" idx="4294967295"/>
          </p:nvPr>
        </p:nvSpPr>
        <p:spPr>
          <a:xfrm>
            <a:off x="630091" y="3448748"/>
            <a:ext cx="3338659" cy="2748851"/>
          </a:xfrm>
        </p:spPr>
        <p:txBody>
          <a:bodyPr>
            <a:normAutofit/>
          </a:bodyPr>
          <a:lstStyle/>
          <a:p>
            <a:pPr marL="0" indent="0">
              <a:spcAft>
                <a:spcPts val="600"/>
              </a:spcAft>
              <a:buNone/>
            </a:pPr>
            <a:r>
              <a:rPr lang="en-ZA" sz="2400" dirty="0"/>
              <a:t>Responsible for strategic direction and overall management of the HSRC</a:t>
            </a:r>
          </a:p>
        </p:txBody>
      </p:sp>
      <p:sp>
        <p:nvSpPr>
          <p:cNvPr id="2" name="Title 1">
            <a:extLst>
              <a:ext uri="{FF2B5EF4-FFF2-40B4-BE49-F238E27FC236}">
                <a16:creationId xmlns:a16="http://schemas.microsoft.com/office/drawing/2014/main" xmlns="" id="{0D2E9AA1-057D-754A-AFDB-2B5B38E437B9}"/>
              </a:ext>
            </a:extLst>
          </p:cNvPr>
          <p:cNvSpPr>
            <a:spLocks noGrp="1"/>
          </p:cNvSpPr>
          <p:nvPr>
            <p:ph type="title"/>
          </p:nvPr>
        </p:nvSpPr>
        <p:spPr>
          <a:xfrm>
            <a:off x="630091" y="406640"/>
            <a:ext cx="3719659" cy="1977076"/>
          </a:xfrm>
        </p:spPr>
        <p:txBody>
          <a:bodyPr anchor="t">
            <a:normAutofit/>
          </a:bodyPr>
          <a:lstStyle/>
          <a:p>
            <a:pPr>
              <a:lnSpc>
                <a:spcPts val="3200"/>
              </a:lnSpc>
            </a:pPr>
            <a:r>
              <a:rPr lang="en-US" sz="3000" dirty="0">
                <a:solidFill>
                  <a:schemeClr val="accent1"/>
                </a:solidFill>
              </a:rPr>
              <a:t>Institutional performance information</a:t>
            </a:r>
          </a:p>
        </p:txBody>
      </p:sp>
      <p:pic>
        <p:nvPicPr>
          <p:cNvPr id="17" name="Picture 16">
            <a:extLst>
              <a:ext uri="{FF2B5EF4-FFF2-40B4-BE49-F238E27FC236}">
                <a16:creationId xmlns:a16="http://schemas.microsoft.com/office/drawing/2014/main" xmlns="" id="{9FA09C86-7CAB-1B4F-8DC5-226F52305B60}"/>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3888" y="5725438"/>
            <a:ext cx="1217612" cy="451525"/>
          </a:xfrm>
          <a:prstGeom prst="rect">
            <a:avLst/>
          </a:prstGeom>
        </p:spPr>
      </p:pic>
      <p:sp>
        <p:nvSpPr>
          <p:cNvPr id="5" name="TextBox 4">
            <a:extLst>
              <a:ext uri="{FF2B5EF4-FFF2-40B4-BE49-F238E27FC236}">
                <a16:creationId xmlns:a16="http://schemas.microsoft.com/office/drawing/2014/main" xmlns="" id="{B6F7CF8F-D9DD-C341-8D81-7355299A2490}"/>
              </a:ext>
            </a:extLst>
          </p:cNvPr>
          <p:cNvSpPr txBox="1"/>
          <p:nvPr/>
        </p:nvSpPr>
        <p:spPr>
          <a:xfrm>
            <a:off x="5454650" y="-139700"/>
            <a:ext cx="184731" cy="369332"/>
          </a:xfrm>
          <a:prstGeom prst="rect">
            <a:avLst/>
          </a:prstGeom>
          <a:noFill/>
        </p:spPr>
        <p:txBody>
          <a:bodyPr wrap="none" rtlCol="0">
            <a:spAutoFit/>
          </a:bodyPr>
          <a:lstStyle/>
          <a:p>
            <a:endParaRPr lang="en-US" dirty="0"/>
          </a:p>
        </p:txBody>
      </p:sp>
      <p:graphicFrame>
        <p:nvGraphicFramePr>
          <p:cNvPr id="21" name="Table 12">
            <a:extLst>
              <a:ext uri="{FF2B5EF4-FFF2-40B4-BE49-F238E27FC236}">
                <a16:creationId xmlns:a16="http://schemas.microsoft.com/office/drawing/2014/main" xmlns="" id="{DD6B63EC-7D48-734D-9C77-A0782C2A5CE8}"/>
              </a:ext>
            </a:extLst>
          </p:cNvPr>
          <p:cNvGraphicFramePr>
            <a:graphicFrameLocks noGrp="1"/>
          </p:cNvGraphicFramePr>
          <p:nvPr>
            <p:extLst>
              <p:ext uri="{D42A27DB-BD31-4B8C-83A1-F6EECF244321}">
                <p14:modId xmlns:p14="http://schemas.microsoft.com/office/powerpoint/2010/main" xmlns="" val="709790513"/>
              </p:ext>
            </p:extLst>
          </p:nvPr>
        </p:nvGraphicFramePr>
        <p:xfrm>
          <a:off x="6383338" y="2405938"/>
          <a:ext cx="4032350" cy="2417235"/>
        </p:xfrm>
        <a:graphic>
          <a:graphicData uri="http://schemas.openxmlformats.org/drawingml/2006/table">
            <a:tbl>
              <a:tblPr firstRow="1" bandRow="1">
                <a:tableStyleId>{5C22544A-7EE6-4342-B048-85BDC9FD1C3A}</a:tableStyleId>
              </a:tblPr>
              <a:tblGrid>
                <a:gridCol w="4032350">
                  <a:extLst>
                    <a:ext uri="{9D8B030D-6E8A-4147-A177-3AD203B41FA5}">
                      <a16:colId xmlns:a16="http://schemas.microsoft.com/office/drawing/2014/main" xmlns="" val="883993683"/>
                    </a:ext>
                  </a:extLst>
                </a:gridCol>
              </a:tblGrid>
              <a:tr h="483447">
                <a:tc>
                  <a:txBody>
                    <a:bodyPr/>
                    <a:lstStyle/>
                    <a:p>
                      <a:pPr marL="285750" indent="-285750">
                        <a:lnSpc>
                          <a:spcPct val="90000"/>
                        </a:lnSpc>
                        <a:spcAft>
                          <a:spcPts val="600"/>
                        </a:spcAft>
                        <a:buClr>
                          <a:schemeClr val="bg1"/>
                        </a:buClr>
                        <a:buSzPct val="100000"/>
                        <a:buFont typeface="Arial" panose="020B0604020202020204" pitchFamily="34" charset="0"/>
                        <a:buChar char="•"/>
                      </a:pPr>
                      <a:r>
                        <a:rPr lang="en-US" sz="1600" b="0" dirty="0">
                          <a:solidFill>
                            <a:schemeClr val="tx1"/>
                          </a:solidFill>
                        </a:rPr>
                        <a:t>Office of the CEO</a:t>
                      </a:r>
                    </a:p>
                  </a:txBody>
                  <a:tcPr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58906402"/>
                  </a:ext>
                </a:extLst>
              </a:tr>
              <a:tr h="483447">
                <a:tc>
                  <a:txBody>
                    <a:bodyPr/>
                    <a:lstStyle/>
                    <a:p>
                      <a:pPr marL="285750" indent="-285750">
                        <a:lnSpc>
                          <a:spcPct val="90000"/>
                        </a:lnSpc>
                        <a:spcAft>
                          <a:spcPts val="600"/>
                        </a:spcAft>
                        <a:buClr>
                          <a:schemeClr val="bg1"/>
                        </a:buClr>
                        <a:buSzPct val="100000"/>
                        <a:buFont typeface="Arial" panose="020B0604020202020204" pitchFamily="34" charset="0"/>
                        <a:buChar char="•"/>
                      </a:pPr>
                      <a:r>
                        <a:rPr lang="en-US" sz="1600" dirty="0"/>
                        <a:t>Office of the DCEO: Research</a:t>
                      </a:r>
                    </a:p>
                  </a:txBody>
                  <a:tcPr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267812931"/>
                  </a:ext>
                </a:extLst>
              </a:tr>
              <a:tr h="483447">
                <a:tc>
                  <a:txBody>
                    <a:bodyPr/>
                    <a:lstStyle/>
                    <a:p>
                      <a:pPr marL="285750" indent="-285750">
                        <a:lnSpc>
                          <a:spcPct val="90000"/>
                        </a:lnSpc>
                        <a:spcAft>
                          <a:spcPts val="600"/>
                        </a:spcAft>
                        <a:buClr>
                          <a:schemeClr val="bg1"/>
                        </a:buClr>
                        <a:buSzPct val="100000"/>
                        <a:buFont typeface="Arial" panose="020B0604020202020204" pitchFamily="34" charset="0"/>
                        <a:buChar char="•"/>
                      </a:pPr>
                      <a:r>
                        <a:rPr lang="en-US" sz="1600" dirty="0"/>
                        <a:t>Group Executive: Impact Centre</a:t>
                      </a:r>
                    </a:p>
                  </a:txBody>
                  <a:tcPr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328959076"/>
                  </a:ext>
                </a:extLst>
              </a:tr>
              <a:tr h="483447">
                <a:tc>
                  <a:txBody>
                    <a:bodyPr/>
                    <a:lstStyle/>
                    <a:p>
                      <a:pPr marL="285750" indent="-285750">
                        <a:lnSpc>
                          <a:spcPct val="90000"/>
                        </a:lnSpc>
                        <a:spcAft>
                          <a:spcPts val="600"/>
                        </a:spcAft>
                        <a:buClr>
                          <a:schemeClr val="bg1"/>
                        </a:buClr>
                        <a:buSzPct val="100000"/>
                        <a:buFont typeface="Arial" panose="020B0604020202020204" pitchFamily="34" charset="0"/>
                        <a:buChar char="•"/>
                      </a:pPr>
                      <a:r>
                        <a:rPr lang="en-US" sz="1600" dirty="0"/>
                        <a:t>Office of the CFO</a:t>
                      </a:r>
                    </a:p>
                  </a:txBody>
                  <a:tcPr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661116342"/>
                  </a:ext>
                </a:extLst>
              </a:tr>
              <a:tr h="483447">
                <a:tc>
                  <a:txBody>
                    <a:bodyPr/>
                    <a:lstStyle/>
                    <a:p>
                      <a:pPr marL="285750" indent="-285750">
                        <a:lnSpc>
                          <a:spcPct val="90000"/>
                        </a:lnSpc>
                        <a:spcAft>
                          <a:spcPts val="600"/>
                        </a:spcAft>
                        <a:buClr>
                          <a:schemeClr val="bg1"/>
                        </a:buClr>
                        <a:buSzPct val="100000"/>
                        <a:buFont typeface="Arial" panose="020B0604020202020204" pitchFamily="34" charset="0"/>
                        <a:buChar char="•"/>
                      </a:pPr>
                      <a:r>
                        <a:rPr lang="en-US" sz="1600" dirty="0"/>
                        <a:t>Group Executive: Shared Services</a:t>
                      </a:r>
                    </a:p>
                  </a:txBody>
                  <a:tcPr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949994374"/>
                  </a:ext>
                </a:extLst>
              </a:tr>
            </a:tbl>
          </a:graphicData>
        </a:graphic>
      </p:graphicFrame>
      <p:sp>
        <p:nvSpPr>
          <p:cNvPr id="6" name="Slide Number Placeholder 5">
            <a:extLst>
              <a:ext uri="{FF2B5EF4-FFF2-40B4-BE49-F238E27FC236}">
                <a16:creationId xmlns:a16="http://schemas.microsoft.com/office/drawing/2014/main" xmlns="" id="{23D2C29B-F6F2-4D5D-B243-EF0E1F8C87F0}"/>
              </a:ext>
            </a:extLst>
          </p:cNvPr>
          <p:cNvSpPr>
            <a:spLocks noGrp="1"/>
          </p:cNvSpPr>
          <p:nvPr>
            <p:ph type="sldNum" sz="quarter" idx="12"/>
          </p:nvPr>
        </p:nvSpPr>
        <p:spPr>
          <a:xfrm>
            <a:off x="9374945" y="6417310"/>
            <a:ext cx="2743200" cy="365125"/>
          </a:xfrm>
        </p:spPr>
        <p:txBody>
          <a:bodyPr/>
          <a:lstStyle/>
          <a:p>
            <a:fld id="{040276F3-6B0B-4F07-A1DC-9A7C167197F1}" type="slidenum">
              <a:rPr lang="en-ZA" sz="1000" smtClean="0">
                <a:solidFill>
                  <a:schemeClr val="tx1"/>
                </a:solidFill>
              </a:rPr>
              <a:pPr/>
              <a:t>4</a:t>
            </a:fld>
            <a:endParaRPr lang="en-ZA" sz="1000" dirty="0">
              <a:solidFill>
                <a:schemeClr val="tx1"/>
              </a:solidFill>
            </a:endParaRPr>
          </a:p>
        </p:txBody>
      </p:sp>
    </p:spTree>
    <p:extLst>
      <p:ext uri="{BB962C8B-B14F-4D97-AF65-F5344CB8AC3E}">
        <p14:creationId xmlns:p14="http://schemas.microsoft.com/office/powerpoint/2010/main" xmlns="" val="3500459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E9616BE5-B0E7-554D-9D43-4D127FF7CE1A}"/>
              </a:ext>
            </a:extLst>
          </p:cNvPr>
          <p:cNvSpPr/>
          <p:nvPr/>
        </p:nvSpPr>
        <p:spPr>
          <a:xfrm>
            <a:off x="0" y="0"/>
            <a:ext cx="523836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aphicFrame>
        <p:nvGraphicFramePr>
          <p:cNvPr id="12" name="Table 12">
            <a:extLst>
              <a:ext uri="{FF2B5EF4-FFF2-40B4-BE49-F238E27FC236}">
                <a16:creationId xmlns:a16="http://schemas.microsoft.com/office/drawing/2014/main" xmlns="" id="{19D7F8C1-5BCC-6342-A2A7-315F90CEFC02}"/>
              </a:ext>
            </a:extLst>
          </p:cNvPr>
          <p:cNvGraphicFramePr>
            <a:graphicFrameLocks noGrp="1"/>
          </p:cNvGraphicFramePr>
          <p:nvPr/>
        </p:nvGraphicFramePr>
        <p:xfrm>
          <a:off x="6383338" y="1209675"/>
          <a:ext cx="5014914" cy="4438650"/>
        </p:xfrm>
        <a:graphic>
          <a:graphicData uri="http://schemas.openxmlformats.org/drawingml/2006/table">
            <a:tbl>
              <a:tblPr firstRow="1" bandRow="1">
                <a:tableStyleId>{5C22544A-7EE6-4342-B048-85BDC9FD1C3A}</a:tableStyleId>
              </a:tblPr>
              <a:tblGrid>
                <a:gridCol w="982564">
                  <a:extLst>
                    <a:ext uri="{9D8B030D-6E8A-4147-A177-3AD203B41FA5}">
                      <a16:colId xmlns:a16="http://schemas.microsoft.com/office/drawing/2014/main" xmlns="" val="3408765831"/>
                    </a:ext>
                  </a:extLst>
                </a:gridCol>
                <a:gridCol w="4032350">
                  <a:extLst>
                    <a:ext uri="{9D8B030D-6E8A-4147-A177-3AD203B41FA5}">
                      <a16:colId xmlns:a16="http://schemas.microsoft.com/office/drawing/2014/main" xmlns="" val="883993683"/>
                    </a:ext>
                  </a:extLst>
                </a:gridCol>
              </a:tblGrid>
              <a:tr h="8877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solidFill>
                          <a:schemeClr val="tx1"/>
                        </a:solidFill>
                        <a:latin typeface="+mn-lt"/>
                      </a:endParaRPr>
                    </a:p>
                  </a:txBody>
                  <a:tcPr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mn-lt"/>
                        </a:rPr>
                        <a:t>Sub-</a:t>
                      </a:r>
                      <a:r>
                        <a:rPr lang="en-US" sz="1600" b="1" dirty="0" err="1">
                          <a:solidFill>
                            <a:schemeClr val="tx1"/>
                          </a:solidFill>
                          <a:latin typeface="+mn-lt"/>
                        </a:rPr>
                        <a:t>programme</a:t>
                      </a:r>
                      <a:r>
                        <a:rPr lang="en-US" sz="1600" b="1" dirty="0">
                          <a:solidFill>
                            <a:schemeClr val="tx1"/>
                          </a:solidFill>
                          <a:latin typeface="+mn-lt"/>
                        </a:rPr>
                        <a:t> 1:</a:t>
                      </a:r>
                      <a:r>
                        <a:rPr lang="en-US" sz="1600" b="0" dirty="0">
                          <a:solidFill>
                            <a:schemeClr val="tx1"/>
                          </a:solidFill>
                          <a:latin typeface="+mn-lt"/>
                        </a:rPr>
                        <a:t/>
                      </a:r>
                      <a:br>
                        <a:rPr lang="en-US" sz="1600" b="0" dirty="0">
                          <a:solidFill>
                            <a:schemeClr val="tx1"/>
                          </a:solidFill>
                          <a:latin typeface="+mn-lt"/>
                        </a:rPr>
                      </a:br>
                      <a:r>
                        <a:rPr lang="en-US" sz="1600" b="0" dirty="0">
                          <a:solidFill>
                            <a:schemeClr val="tx1"/>
                          </a:solidFill>
                          <a:latin typeface="+mn-lt"/>
                        </a:rPr>
                        <a:t>Inclusive economic development</a:t>
                      </a:r>
                    </a:p>
                  </a:txBody>
                  <a:tcPr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58906402"/>
                  </a:ext>
                </a:extLst>
              </a:tr>
              <a:tr h="8877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Sub-</a:t>
                      </a:r>
                      <a:r>
                        <a:rPr lang="en-US" sz="1600" b="1" dirty="0" err="1"/>
                        <a:t>programme</a:t>
                      </a:r>
                      <a:r>
                        <a:rPr lang="en-US" sz="1600" b="1" dirty="0"/>
                        <a:t> 2:</a:t>
                      </a:r>
                      <a:r>
                        <a:rPr lang="en-US" sz="1600" dirty="0"/>
                        <a:t/>
                      </a:r>
                      <a:br>
                        <a:rPr lang="en-US" sz="1600" dirty="0"/>
                      </a:br>
                      <a:r>
                        <a:rPr lang="en-US" sz="1600" dirty="0"/>
                        <a:t>Human and social capabilities</a:t>
                      </a:r>
                    </a:p>
                  </a:txBody>
                  <a:tcPr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267812931"/>
                  </a:ext>
                </a:extLst>
              </a:tr>
              <a:tr h="8877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Sub-</a:t>
                      </a:r>
                      <a:r>
                        <a:rPr lang="en-US" sz="1600" b="1" dirty="0" err="1"/>
                        <a:t>programme</a:t>
                      </a:r>
                      <a:r>
                        <a:rPr lang="en-US" sz="1600" b="1" dirty="0"/>
                        <a:t> 3:</a:t>
                      </a:r>
                      <a:r>
                        <a:rPr lang="en-US" sz="1600" dirty="0"/>
                        <a:t/>
                      </a:r>
                      <a:br>
                        <a:rPr lang="en-US" sz="1600" dirty="0"/>
                      </a:br>
                      <a:r>
                        <a:rPr lang="en-US" sz="1600" dirty="0"/>
                        <a:t>Developmental, capable and ethical state</a:t>
                      </a:r>
                    </a:p>
                  </a:txBody>
                  <a:tcPr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328959076"/>
                  </a:ext>
                </a:extLst>
              </a:tr>
              <a:tr h="8877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Sub-</a:t>
                      </a:r>
                      <a:r>
                        <a:rPr lang="en-US" sz="1600" b="1" dirty="0" err="1"/>
                        <a:t>programme</a:t>
                      </a:r>
                      <a:r>
                        <a:rPr lang="en-US" sz="1600" b="1" dirty="0"/>
                        <a:t> 4:</a:t>
                      </a:r>
                      <a:r>
                        <a:rPr lang="en-US" sz="1600" dirty="0"/>
                        <a:t/>
                      </a:r>
                      <a:br>
                        <a:rPr lang="en-US" sz="1600" dirty="0"/>
                      </a:br>
                      <a:r>
                        <a:rPr lang="en-US" sz="1600" dirty="0"/>
                        <a:t>Africa Institute of South Africa</a:t>
                      </a:r>
                    </a:p>
                  </a:txBody>
                  <a:tcPr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661116342"/>
                  </a:ext>
                </a:extLst>
              </a:tr>
              <a:tr h="8877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Sub-</a:t>
                      </a:r>
                      <a:r>
                        <a:rPr lang="en-US" sz="1600" b="1" dirty="0" err="1"/>
                        <a:t>programme</a:t>
                      </a:r>
                      <a:r>
                        <a:rPr lang="en-US" sz="1600" b="1" dirty="0"/>
                        <a:t> 5:</a:t>
                      </a:r>
                      <a:r>
                        <a:rPr lang="en-US" sz="1600" dirty="0"/>
                        <a:t/>
                      </a:r>
                      <a:br>
                        <a:rPr lang="en-US" sz="1600" dirty="0"/>
                      </a:br>
                      <a:r>
                        <a:rPr lang="en-US" sz="1600" dirty="0"/>
                        <a:t>Centre for Science, Innovation and Technology Indicators</a:t>
                      </a:r>
                    </a:p>
                  </a:txBody>
                  <a:tcPr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949994374"/>
                  </a:ext>
                </a:extLst>
              </a:tr>
            </a:tbl>
          </a:graphicData>
        </a:graphic>
      </p:graphicFrame>
      <p:sp>
        <p:nvSpPr>
          <p:cNvPr id="27" name="Oval 26">
            <a:extLst>
              <a:ext uri="{FF2B5EF4-FFF2-40B4-BE49-F238E27FC236}">
                <a16:creationId xmlns:a16="http://schemas.microsoft.com/office/drawing/2014/main" xmlns="" id="{337BCFD9-173E-B04B-848B-C181A7DA0AF2}"/>
              </a:ext>
            </a:extLst>
          </p:cNvPr>
          <p:cNvSpPr/>
          <p:nvPr/>
        </p:nvSpPr>
        <p:spPr>
          <a:xfrm>
            <a:off x="6383338" y="1279525"/>
            <a:ext cx="756000" cy="75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xmlns="" id="{9FA5D6A7-AEF8-8A45-A1FA-5703320003C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84938" y="1408534"/>
            <a:ext cx="567575" cy="468000"/>
          </a:xfrm>
          <a:prstGeom prst="rect">
            <a:avLst/>
          </a:prstGeom>
        </p:spPr>
      </p:pic>
      <p:sp>
        <p:nvSpPr>
          <p:cNvPr id="3" name="Text Placeholder 2">
            <a:extLst>
              <a:ext uri="{FF2B5EF4-FFF2-40B4-BE49-F238E27FC236}">
                <a16:creationId xmlns:a16="http://schemas.microsoft.com/office/drawing/2014/main" xmlns="" id="{B8508261-C188-F544-91E6-FEC590BF831E}"/>
              </a:ext>
            </a:extLst>
          </p:cNvPr>
          <p:cNvSpPr>
            <a:spLocks noGrp="1"/>
          </p:cNvSpPr>
          <p:nvPr>
            <p:ph type="body" sz="quarter" idx="4294967295"/>
          </p:nvPr>
        </p:nvSpPr>
        <p:spPr>
          <a:xfrm>
            <a:off x="630091" y="2344990"/>
            <a:ext cx="4138759" cy="1293559"/>
          </a:xfrm>
        </p:spPr>
        <p:txBody>
          <a:bodyPr>
            <a:normAutofit/>
          </a:bodyPr>
          <a:lstStyle/>
          <a:p>
            <a:pPr marL="4763" indent="0">
              <a:buNone/>
            </a:pPr>
            <a:r>
              <a:rPr lang="en-ZA" sz="2400" b="1" dirty="0">
                <a:solidFill>
                  <a:schemeClr val="accent1"/>
                </a:solidFill>
              </a:rPr>
              <a:t>Programme 2: </a:t>
            </a:r>
            <a:br>
              <a:rPr lang="en-ZA" sz="2400" b="1" dirty="0">
                <a:solidFill>
                  <a:schemeClr val="accent1"/>
                </a:solidFill>
              </a:rPr>
            </a:br>
            <a:r>
              <a:rPr lang="en-ZA" sz="2400" b="1" dirty="0">
                <a:solidFill>
                  <a:schemeClr val="accent1"/>
                </a:solidFill>
              </a:rPr>
              <a:t>Research, Development and Innovation</a:t>
            </a:r>
          </a:p>
          <a:p>
            <a:endParaRPr lang="en-US" dirty="0"/>
          </a:p>
        </p:txBody>
      </p:sp>
      <p:sp>
        <p:nvSpPr>
          <p:cNvPr id="4" name="Text Placeholder 3">
            <a:extLst>
              <a:ext uri="{FF2B5EF4-FFF2-40B4-BE49-F238E27FC236}">
                <a16:creationId xmlns:a16="http://schemas.microsoft.com/office/drawing/2014/main" xmlns="" id="{524F3BE9-CAA0-4149-9D74-88F5051DE97C}"/>
              </a:ext>
            </a:extLst>
          </p:cNvPr>
          <p:cNvSpPr>
            <a:spLocks noGrp="1"/>
          </p:cNvSpPr>
          <p:nvPr>
            <p:ph type="body" sz="quarter" idx="4294967295"/>
          </p:nvPr>
        </p:nvSpPr>
        <p:spPr>
          <a:xfrm>
            <a:off x="630091" y="3448748"/>
            <a:ext cx="4138759" cy="2748851"/>
          </a:xfrm>
        </p:spPr>
        <p:txBody>
          <a:bodyPr>
            <a:normAutofit/>
          </a:bodyPr>
          <a:lstStyle/>
          <a:p>
            <a:pPr marL="0" indent="0">
              <a:buNone/>
            </a:pPr>
            <a:r>
              <a:rPr lang="en-ZA" sz="2400" dirty="0"/>
              <a:t>Basic and applied research to generate and apply knowledge with a distinct social science and humanities focus to support national developmental priorities</a:t>
            </a:r>
          </a:p>
          <a:p>
            <a:pPr marL="0" indent="0">
              <a:buNone/>
            </a:pPr>
            <a:endParaRPr lang="en-US" dirty="0"/>
          </a:p>
        </p:txBody>
      </p:sp>
      <p:sp>
        <p:nvSpPr>
          <p:cNvPr id="28" name="Oval 27">
            <a:extLst>
              <a:ext uri="{FF2B5EF4-FFF2-40B4-BE49-F238E27FC236}">
                <a16:creationId xmlns:a16="http://schemas.microsoft.com/office/drawing/2014/main" xmlns="" id="{452C6726-F15E-154E-BC11-8B629963FCD5}"/>
              </a:ext>
            </a:extLst>
          </p:cNvPr>
          <p:cNvSpPr/>
          <p:nvPr/>
        </p:nvSpPr>
        <p:spPr>
          <a:xfrm>
            <a:off x="6383338" y="2165308"/>
            <a:ext cx="756000" cy="75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xmlns="" id="{D5500176-2AEC-914E-ACD4-38C7EBDD555C}"/>
              </a:ext>
            </a:extLst>
          </p:cNvPr>
          <p:cNvSpPr/>
          <p:nvPr/>
        </p:nvSpPr>
        <p:spPr>
          <a:xfrm>
            <a:off x="6383338" y="3051091"/>
            <a:ext cx="756000" cy="75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xmlns="" id="{9CF8C703-D2DF-E046-8A50-398FD558EFF3}"/>
              </a:ext>
            </a:extLst>
          </p:cNvPr>
          <p:cNvSpPr/>
          <p:nvPr/>
        </p:nvSpPr>
        <p:spPr>
          <a:xfrm>
            <a:off x="6383338" y="3936874"/>
            <a:ext cx="756000" cy="75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xmlns="" id="{C69093F3-3C72-4546-9D92-FE2D04F8DB91}"/>
              </a:ext>
            </a:extLst>
          </p:cNvPr>
          <p:cNvSpPr/>
          <p:nvPr/>
        </p:nvSpPr>
        <p:spPr>
          <a:xfrm>
            <a:off x="6383338" y="4822657"/>
            <a:ext cx="756000" cy="75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98599258-91BE-6F4A-9C65-C8D152A4627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480725" y="2324049"/>
            <a:ext cx="575999" cy="503999"/>
          </a:xfrm>
          <a:prstGeom prst="rect">
            <a:avLst/>
          </a:prstGeom>
        </p:spPr>
      </p:pic>
      <p:pic>
        <p:nvPicPr>
          <p:cNvPr id="22" name="Picture 21">
            <a:extLst>
              <a:ext uri="{FF2B5EF4-FFF2-40B4-BE49-F238E27FC236}">
                <a16:creationId xmlns:a16="http://schemas.microsoft.com/office/drawing/2014/main" xmlns="" id="{490693AC-5509-BF4E-89BA-1871722F5E9D}"/>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28724" y="3109160"/>
            <a:ext cx="480000" cy="576000"/>
          </a:xfrm>
          <a:prstGeom prst="rect">
            <a:avLst/>
          </a:prstGeom>
        </p:spPr>
      </p:pic>
      <p:pic>
        <p:nvPicPr>
          <p:cNvPr id="24" name="Picture 23">
            <a:extLst>
              <a:ext uri="{FF2B5EF4-FFF2-40B4-BE49-F238E27FC236}">
                <a16:creationId xmlns:a16="http://schemas.microsoft.com/office/drawing/2014/main" xmlns="" id="{093831BB-221C-FA4B-AA16-477B6407969A}"/>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489953" y="4038864"/>
            <a:ext cx="542769" cy="576000"/>
          </a:xfrm>
          <a:prstGeom prst="rect">
            <a:avLst/>
          </a:prstGeom>
        </p:spPr>
      </p:pic>
      <p:pic>
        <p:nvPicPr>
          <p:cNvPr id="26" name="Picture 25">
            <a:extLst>
              <a:ext uri="{FF2B5EF4-FFF2-40B4-BE49-F238E27FC236}">
                <a16:creationId xmlns:a16="http://schemas.microsoft.com/office/drawing/2014/main" xmlns="" id="{1A1711AC-A1C2-194E-B209-2FB027C74750}"/>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516724" y="4919007"/>
            <a:ext cx="504000" cy="576000"/>
          </a:xfrm>
          <a:prstGeom prst="rect">
            <a:avLst/>
          </a:prstGeom>
        </p:spPr>
      </p:pic>
      <p:sp>
        <p:nvSpPr>
          <p:cNvPr id="2" name="Title 1">
            <a:extLst>
              <a:ext uri="{FF2B5EF4-FFF2-40B4-BE49-F238E27FC236}">
                <a16:creationId xmlns:a16="http://schemas.microsoft.com/office/drawing/2014/main" xmlns="" id="{0D2E9AA1-057D-754A-AFDB-2B5B38E437B9}"/>
              </a:ext>
            </a:extLst>
          </p:cNvPr>
          <p:cNvSpPr>
            <a:spLocks noGrp="1"/>
          </p:cNvSpPr>
          <p:nvPr>
            <p:ph type="title"/>
          </p:nvPr>
        </p:nvSpPr>
        <p:spPr>
          <a:xfrm>
            <a:off x="630091" y="406640"/>
            <a:ext cx="3719659" cy="1977076"/>
          </a:xfrm>
        </p:spPr>
        <p:txBody>
          <a:bodyPr anchor="t">
            <a:normAutofit/>
          </a:bodyPr>
          <a:lstStyle/>
          <a:p>
            <a:pPr>
              <a:lnSpc>
                <a:spcPts val="3200"/>
              </a:lnSpc>
            </a:pPr>
            <a:r>
              <a:rPr lang="en-US" sz="3000" dirty="0">
                <a:solidFill>
                  <a:schemeClr val="accent1"/>
                </a:solidFill>
              </a:rPr>
              <a:t>Institutional performance information (continued)</a:t>
            </a:r>
          </a:p>
        </p:txBody>
      </p:sp>
      <p:pic>
        <p:nvPicPr>
          <p:cNvPr id="17" name="Picture 16">
            <a:extLst>
              <a:ext uri="{FF2B5EF4-FFF2-40B4-BE49-F238E27FC236}">
                <a16:creationId xmlns:a16="http://schemas.microsoft.com/office/drawing/2014/main" xmlns="" id="{9FA09C86-7CAB-1B4F-8DC5-226F52305B60}"/>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23888" y="5725438"/>
            <a:ext cx="1217612" cy="451525"/>
          </a:xfrm>
          <a:prstGeom prst="rect">
            <a:avLst/>
          </a:prstGeom>
        </p:spPr>
      </p:pic>
      <p:sp>
        <p:nvSpPr>
          <p:cNvPr id="5" name="TextBox 4">
            <a:extLst>
              <a:ext uri="{FF2B5EF4-FFF2-40B4-BE49-F238E27FC236}">
                <a16:creationId xmlns:a16="http://schemas.microsoft.com/office/drawing/2014/main" xmlns="" id="{B6F7CF8F-D9DD-C341-8D81-7355299A2490}"/>
              </a:ext>
            </a:extLst>
          </p:cNvPr>
          <p:cNvSpPr txBox="1"/>
          <p:nvPr/>
        </p:nvSpPr>
        <p:spPr>
          <a:xfrm>
            <a:off x="5454650" y="-139700"/>
            <a:ext cx="184731" cy="369332"/>
          </a:xfrm>
          <a:prstGeom prst="rect">
            <a:avLst/>
          </a:prstGeom>
          <a:noFill/>
        </p:spPr>
        <p:txBody>
          <a:bodyPr wrap="none" rtlCol="0">
            <a:spAutoFit/>
          </a:bodyPr>
          <a:lstStyle/>
          <a:p>
            <a:endParaRPr lang="en-US" dirty="0"/>
          </a:p>
        </p:txBody>
      </p:sp>
      <p:sp>
        <p:nvSpPr>
          <p:cNvPr id="6" name="Slide Number Placeholder 5">
            <a:extLst>
              <a:ext uri="{FF2B5EF4-FFF2-40B4-BE49-F238E27FC236}">
                <a16:creationId xmlns:a16="http://schemas.microsoft.com/office/drawing/2014/main" xmlns="" id="{A5FFAD18-8A1A-48BB-8198-2692C51F3CAF}"/>
              </a:ext>
            </a:extLst>
          </p:cNvPr>
          <p:cNvSpPr>
            <a:spLocks noGrp="1"/>
          </p:cNvSpPr>
          <p:nvPr>
            <p:ph type="sldNum" sz="quarter" idx="12"/>
          </p:nvPr>
        </p:nvSpPr>
        <p:spPr>
          <a:xfrm>
            <a:off x="9379634" y="6403243"/>
            <a:ext cx="2743200" cy="365125"/>
          </a:xfrm>
        </p:spPr>
        <p:txBody>
          <a:bodyPr/>
          <a:lstStyle/>
          <a:p>
            <a:fld id="{040276F3-6B0B-4F07-A1DC-9A7C167197F1}" type="slidenum">
              <a:rPr lang="en-ZA" sz="1000" smtClean="0">
                <a:solidFill>
                  <a:schemeClr val="tx1"/>
                </a:solidFill>
              </a:rPr>
              <a:pPr/>
              <a:t>5</a:t>
            </a:fld>
            <a:endParaRPr lang="en-ZA" sz="1000">
              <a:solidFill>
                <a:schemeClr val="tx1"/>
              </a:solidFill>
            </a:endParaRPr>
          </a:p>
        </p:txBody>
      </p:sp>
    </p:spTree>
    <p:extLst>
      <p:ext uri="{BB962C8B-B14F-4D97-AF65-F5344CB8AC3E}">
        <p14:creationId xmlns:p14="http://schemas.microsoft.com/office/powerpoint/2010/main" xmlns="" val="1550995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99C8F520-7179-514E-8007-1081786914DC}"/>
              </a:ext>
            </a:extLst>
          </p:cNvPr>
          <p:cNvSpPr/>
          <p:nvPr/>
        </p:nvSpPr>
        <p:spPr>
          <a:xfrm>
            <a:off x="1" y="0"/>
            <a:ext cx="402091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4">
            <a:extLst>
              <a:ext uri="{FF2B5EF4-FFF2-40B4-BE49-F238E27FC236}">
                <a16:creationId xmlns:a16="http://schemas.microsoft.com/office/drawing/2014/main" xmlns="" id="{F5F6D8FA-6789-C04D-B215-F0908BD12458}"/>
              </a:ext>
            </a:extLst>
          </p:cNvPr>
          <p:cNvSpPr>
            <a:spLocks noGrp="1"/>
          </p:cNvSpPr>
          <p:nvPr>
            <p:ph type="title"/>
          </p:nvPr>
        </p:nvSpPr>
        <p:spPr>
          <a:xfrm>
            <a:off x="630091" y="533399"/>
            <a:ext cx="2710009" cy="1828801"/>
          </a:xfrm>
        </p:spPr>
        <p:txBody>
          <a:bodyPr anchor="t"/>
          <a:lstStyle/>
          <a:p>
            <a:pPr>
              <a:lnSpc>
                <a:spcPts val="3200"/>
              </a:lnSpc>
            </a:pPr>
            <a:r>
              <a:rPr lang="en-US" sz="3000" dirty="0">
                <a:solidFill>
                  <a:schemeClr val="accent1"/>
                </a:solidFill>
              </a:rPr>
              <a:t>HSRC </a:t>
            </a:r>
            <a:br>
              <a:rPr lang="en-US" sz="3000" dirty="0">
                <a:solidFill>
                  <a:schemeClr val="accent1"/>
                </a:solidFill>
              </a:rPr>
            </a:br>
            <a:r>
              <a:rPr lang="en-US" sz="3000" dirty="0">
                <a:solidFill>
                  <a:schemeClr val="accent1"/>
                </a:solidFill>
              </a:rPr>
              <a:t>Outcomes</a:t>
            </a:r>
          </a:p>
        </p:txBody>
      </p:sp>
      <p:pic>
        <p:nvPicPr>
          <p:cNvPr id="12" name="Picture 11">
            <a:extLst>
              <a:ext uri="{FF2B5EF4-FFF2-40B4-BE49-F238E27FC236}">
                <a16:creationId xmlns:a16="http://schemas.microsoft.com/office/drawing/2014/main" xmlns="" id="{51EAC7AE-74F3-BE4F-A393-FE71D639D6A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3888" y="5725438"/>
            <a:ext cx="1217612" cy="451525"/>
          </a:xfrm>
          <a:prstGeom prst="rect">
            <a:avLst/>
          </a:prstGeom>
        </p:spPr>
      </p:pic>
      <p:sp>
        <p:nvSpPr>
          <p:cNvPr id="2" name="Slide Number Placeholder 1">
            <a:extLst>
              <a:ext uri="{FF2B5EF4-FFF2-40B4-BE49-F238E27FC236}">
                <a16:creationId xmlns:a16="http://schemas.microsoft.com/office/drawing/2014/main" xmlns="" id="{A4A25722-06F9-466F-A201-64D92B7624DD}"/>
              </a:ext>
            </a:extLst>
          </p:cNvPr>
          <p:cNvSpPr>
            <a:spLocks noGrp="1"/>
          </p:cNvSpPr>
          <p:nvPr>
            <p:ph type="sldNum" sz="quarter" idx="12"/>
          </p:nvPr>
        </p:nvSpPr>
        <p:spPr/>
        <p:txBody>
          <a:bodyPr/>
          <a:lstStyle/>
          <a:p>
            <a:fld id="{040276F3-6B0B-4F07-A1DC-9A7C167197F1}" type="slidenum">
              <a:rPr lang="en-ZA" smtClean="0"/>
              <a:pPr/>
              <a:t>6</a:t>
            </a:fld>
            <a:endParaRPr lang="en-ZA"/>
          </a:p>
        </p:txBody>
      </p:sp>
      <p:pic>
        <p:nvPicPr>
          <p:cNvPr id="10" name="Picture 9">
            <a:hlinkClick r:id="rId4"/>
            <a:extLst>
              <a:ext uri="{FF2B5EF4-FFF2-40B4-BE49-F238E27FC236}">
                <a16:creationId xmlns:a16="http://schemas.microsoft.com/office/drawing/2014/main" xmlns="" id="{AC62472F-BF09-40F4-9773-524FA32EA540}"/>
              </a:ext>
            </a:extLst>
          </p:cNvPr>
          <p:cNvPicPr/>
          <p:nvPr/>
        </p:nvPicPr>
        <p:blipFill rotWithShape="1">
          <a:blip r:embed="rId5" cstate="print">
            <a:extLst>
              <a:ext uri="{28A0092B-C50C-407E-A947-70E740481C1C}">
                <a14:useLocalDpi xmlns:a14="http://schemas.microsoft.com/office/drawing/2010/main" xmlns="" val="0"/>
              </a:ext>
            </a:extLst>
          </a:blip>
          <a:srcRect b="12945"/>
          <a:stretch/>
        </p:blipFill>
        <p:spPr bwMode="auto">
          <a:xfrm>
            <a:off x="4020911" y="0"/>
            <a:ext cx="8171089" cy="6858000"/>
          </a:xfrm>
          <a:prstGeom prst="rect">
            <a:avLst/>
          </a:prstGeom>
          <a:noFill/>
          <a:ln>
            <a:noFill/>
          </a:ln>
        </p:spPr>
      </p:pic>
      <p:sp>
        <p:nvSpPr>
          <p:cNvPr id="11" name="TextBox 10">
            <a:extLst>
              <a:ext uri="{FF2B5EF4-FFF2-40B4-BE49-F238E27FC236}">
                <a16:creationId xmlns:a16="http://schemas.microsoft.com/office/drawing/2014/main" xmlns="" id="{03E810E8-B32F-4F76-A660-5FD5E64366B1}"/>
              </a:ext>
            </a:extLst>
          </p:cNvPr>
          <p:cNvSpPr txBox="1"/>
          <p:nvPr/>
        </p:nvSpPr>
        <p:spPr>
          <a:xfrm>
            <a:off x="11882511" y="6452381"/>
            <a:ext cx="267286" cy="246221"/>
          </a:xfrm>
          <a:prstGeom prst="rect">
            <a:avLst/>
          </a:prstGeom>
          <a:noFill/>
        </p:spPr>
        <p:txBody>
          <a:bodyPr wrap="square" rtlCol="0">
            <a:spAutoFit/>
          </a:bodyPr>
          <a:lstStyle/>
          <a:p>
            <a:r>
              <a:rPr lang="en-US" sz="1000" dirty="0">
                <a:solidFill>
                  <a:schemeClr val="bg1"/>
                </a:solidFill>
              </a:rPr>
              <a:t>6</a:t>
            </a:r>
            <a:endParaRPr lang="en-ZA" sz="1000" dirty="0">
              <a:solidFill>
                <a:schemeClr val="bg1"/>
              </a:solidFill>
            </a:endParaRPr>
          </a:p>
        </p:txBody>
      </p:sp>
    </p:spTree>
    <p:extLst>
      <p:ext uri="{BB962C8B-B14F-4D97-AF65-F5344CB8AC3E}">
        <p14:creationId xmlns:p14="http://schemas.microsoft.com/office/powerpoint/2010/main" xmlns="" val="2504541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HSRC </a:t>
            </a:r>
            <a:br>
              <a:rPr lang="en-US" dirty="0"/>
            </a:br>
            <a:r>
              <a:rPr lang="en-US" dirty="0"/>
              <a:t>Institutional Output Indicator targets: 2021/22</a:t>
            </a:r>
            <a:endParaRPr lang="en-ZA" dirty="0"/>
          </a:p>
        </p:txBody>
      </p:sp>
    </p:spTree>
    <p:extLst>
      <p:ext uri="{BB962C8B-B14F-4D97-AF65-F5344CB8AC3E}">
        <p14:creationId xmlns:p14="http://schemas.microsoft.com/office/powerpoint/2010/main" xmlns="" val="1764997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009F43-763D-C64E-9957-CF3D8BBDD009}"/>
              </a:ext>
            </a:extLst>
          </p:cNvPr>
          <p:cNvSpPr>
            <a:spLocks noGrp="1"/>
          </p:cNvSpPr>
          <p:nvPr>
            <p:ph type="title"/>
          </p:nvPr>
        </p:nvSpPr>
        <p:spPr>
          <a:xfrm>
            <a:off x="2784000" y="0"/>
            <a:ext cx="9311999" cy="1377949"/>
          </a:xfrm>
        </p:spPr>
        <p:txBody>
          <a:bodyPr/>
          <a:lstStyle/>
          <a:p>
            <a:r>
              <a:rPr lang="en-US" sz="3200" dirty="0">
                <a:solidFill>
                  <a:srgbClr val="FFFFFF"/>
                </a:solidFill>
              </a:rPr>
              <a:t>Output indicators</a:t>
            </a:r>
            <a:endParaRPr lang="en-US" dirty="0"/>
          </a:p>
        </p:txBody>
      </p:sp>
      <p:sp>
        <p:nvSpPr>
          <p:cNvPr id="3" name="Text Placeholder 2">
            <a:extLst>
              <a:ext uri="{FF2B5EF4-FFF2-40B4-BE49-F238E27FC236}">
                <a16:creationId xmlns:a16="http://schemas.microsoft.com/office/drawing/2014/main" xmlns="" id="{FF268E22-AA3D-074B-8344-DB8635B0D9D5}"/>
              </a:ext>
            </a:extLst>
          </p:cNvPr>
          <p:cNvSpPr>
            <a:spLocks noGrp="1"/>
          </p:cNvSpPr>
          <p:nvPr>
            <p:ph type="body" sz="quarter" idx="12"/>
          </p:nvPr>
        </p:nvSpPr>
        <p:spPr>
          <a:xfrm>
            <a:off x="612775" y="1949450"/>
            <a:ext cx="2054225" cy="2889250"/>
          </a:xfrm>
        </p:spPr>
        <p:txBody>
          <a:bodyPr tIns="0" bIns="0"/>
          <a:lstStyle/>
          <a:p>
            <a:pPr marL="4763" indent="0">
              <a:lnSpc>
                <a:spcPts val="1620"/>
              </a:lnSpc>
            </a:pPr>
            <a:r>
              <a:rPr lang="en-US" sz="1600" dirty="0"/>
              <a:t>Outcome 1</a:t>
            </a:r>
          </a:p>
          <a:p>
            <a:pPr marL="4763" indent="0">
              <a:lnSpc>
                <a:spcPts val="1620"/>
              </a:lnSpc>
            </a:pPr>
            <a:r>
              <a:rPr lang="en-US" sz="1600" b="0" dirty="0"/>
              <a:t>National, regional and global leadership in the production and use of targeted knowledge to support the eradication of poverty, the reduction of inequalities and the promotion of employment.</a:t>
            </a:r>
          </a:p>
          <a:p>
            <a:pPr marL="4763" indent="0">
              <a:lnSpc>
                <a:spcPts val="1620"/>
              </a:lnSpc>
            </a:pPr>
            <a:endParaRPr lang="en-US" sz="1400" b="0" dirty="0"/>
          </a:p>
        </p:txBody>
      </p:sp>
      <p:graphicFrame>
        <p:nvGraphicFramePr>
          <p:cNvPr id="5" name="Content Placeholder 5">
            <a:extLst>
              <a:ext uri="{FF2B5EF4-FFF2-40B4-BE49-F238E27FC236}">
                <a16:creationId xmlns:a16="http://schemas.microsoft.com/office/drawing/2014/main" xmlns="" id="{7692BF6B-321B-9D42-A132-E0B80EF25246}"/>
              </a:ext>
            </a:extLst>
          </p:cNvPr>
          <p:cNvGraphicFramePr>
            <a:graphicFrameLocks/>
          </p:cNvGraphicFramePr>
          <p:nvPr>
            <p:extLst>
              <p:ext uri="{D42A27DB-BD31-4B8C-83A1-F6EECF244321}">
                <p14:modId xmlns:p14="http://schemas.microsoft.com/office/powerpoint/2010/main" xmlns="" val="699290272"/>
              </p:ext>
            </p:extLst>
          </p:nvPr>
        </p:nvGraphicFramePr>
        <p:xfrm>
          <a:off x="2784000" y="1681610"/>
          <a:ext cx="8964000" cy="4724800"/>
        </p:xfrm>
        <a:graphic>
          <a:graphicData uri="http://schemas.openxmlformats.org/drawingml/2006/table">
            <a:tbl>
              <a:tblPr firstRow="1" firstCol="1" bandRow="1">
                <a:noFill/>
                <a:tableStyleId>{5C22544A-7EE6-4342-B048-85BDC9FD1C3A}</a:tableStyleId>
              </a:tblPr>
              <a:tblGrid>
                <a:gridCol w="5652000">
                  <a:extLst>
                    <a:ext uri="{9D8B030D-6E8A-4147-A177-3AD203B41FA5}">
                      <a16:colId xmlns:a16="http://schemas.microsoft.com/office/drawing/2014/main" xmlns="" val="2875620155"/>
                    </a:ext>
                  </a:extLst>
                </a:gridCol>
                <a:gridCol w="864000">
                  <a:extLst>
                    <a:ext uri="{9D8B030D-6E8A-4147-A177-3AD203B41FA5}">
                      <a16:colId xmlns:a16="http://schemas.microsoft.com/office/drawing/2014/main" xmlns="" val="3190406443"/>
                    </a:ext>
                  </a:extLst>
                </a:gridCol>
                <a:gridCol w="612000">
                  <a:extLst>
                    <a:ext uri="{9D8B030D-6E8A-4147-A177-3AD203B41FA5}">
                      <a16:colId xmlns:a16="http://schemas.microsoft.com/office/drawing/2014/main" xmlns="" val="2460576133"/>
                    </a:ext>
                  </a:extLst>
                </a:gridCol>
                <a:gridCol w="612000">
                  <a:extLst>
                    <a:ext uri="{9D8B030D-6E8A-4147-A177-3AD203B41FA5}">
                      <a16:colId xmlns:a16="http://schemas.microsoft.com/office/drawing/2014/main" xmlns="" val="3514208861"/>
                    </a:ext>
                  </a:extLst>
                </a:gridCol>
                <a:gridCol w="612000">
                  <a:extLst>
                    <a:ext uri="{9D8B030D-6E8A-4147-A177-3AD203B41FA5}">
                      <a16:colId xmlns:a16="http://schemas.microsoft.com/office/drawing/2014/main" xmlns="" val="1925645514"/>
                    </a:ext>
                  </a:extLst>
                </a:gridCol>
                <a:gridCol w="612000">
                  <a:extLst>
                    <a:ext uri="{9D8B030D-6E8A-4147-A177-3AD203B41FA5}">
                      <a16:colId xmlns:a16="http://schemas.microsoft.com/office/drawing/2014/main" xmlns="" val="2996767982"/>
                    </a:ext>
                  </a:extLst>
                </a:gridCol>
              </a:tblGrid>
              <a:tr h="350842">
                <a:tc>
                  <a:txBody>
                    <a:bodyPr/>
                    <a:lstStyle/>
                    <a:p>
                      <a:pPr marL="20955">
                        <a:lnSpc>
                          <a:spcPts val="1620"/>
                        </a:lnSpc>
                        <a:spcAft>
                          <a:spcPts val="0"/>
                        </a:spcAft>
                      </a:pPr>
                      <a:r>
                        <a:rPr lang="en-ZA" sz="1600" b="1" cap="none" spc="0" dirty="0">
                          <a:solidFill>
                            <a:schemeClr val="accent1"/>
                          </a:solidFill>
                          <a:effectLst/>
                          <a:latin typeface="+mn-lt"/>
                          <a:ea typeface="Times New Roman" panose="02020603050405020304" pitchFamily="18" charset="0"/>
                          <a:cs typeface="Times New Roman" panose="02020603050405020304" pitchFamily="18" charset="0"/>
                        </a:rPr>
                        <a:t>Output indicator</a:t>
                      </a:r>
                    </a:p>
                  </a:txBody>
                  <a:tcPr marL="54000" marR="54000" marT="54000" marB="54000" anchor="b">
                    <a:lnL w="12700" cmpd="sng">
                      <a:noFill/>
                      <a:prstDash val="solid"/>
                    </a:lnL>
                    <a:lnR w="12700" cmpd="sng">
                      <a:noFill/>
                      <a:prstDash val="solid"/>
                    </a:lnR>
                    <a:lnT w="12700" cap="flat" cmpd="sng" algn="ctr">
                      <a:solidFill>
                        <a:schemeClr val="bg1"/>
                      </a:solidFill>
                      <a:prstDash val="sysDot"/>
                      <a:round/>
                      <a:headEnd type="none" w="med" len="med"/>
                      <a:tailEnd type="none" w="med" len="med"/>
                    </a:lnT>
                    <a:lnB w="12700" cmpd="sng">
                      <a:noFill/>
                      <a:prstDash val="solid"/>
                    </a:lnB>
                    <a:noFill/>
                  </a:tcPr>
                </a:tc>
                <a:tc>
                  <a:txBody>
                    <a:bodyPr/>
                    <a:lstStyle/>
                    <a:p>
                      <a:pPr algn="ctr">
                        <a:lnSpc>
                          <a:spcPts val="1620"/>
                        </a:lnSpc>
                        <a:spcAft>
                          <a:spcPts val="0"/>
                        </a:spcAft>
                      </a:pPr>
                      <a:r>
                        <a:rPr lang="en-ZA" sz="1600" b="1" cap="none" spc="0" dirty="0">
                          <a:solidFill>
                            <a:schemeClr val="accent1"/>
                          </a:solidFill>
                          <a:effectLst/>
                          <a:latin typeface="+mn-lt"/>
                          <a:ea typeface="Times New Roman" panose="02020603050405020304" pitchFamily="18" charset="0"/>
                          <a:cs typeface="Times New Roman" panose="02020603050405020304" pitchFamily="18" charset="0"/>
                        </a:rPr>
                        <a:t>Annual Target</a:t>
                      </a:r>
                    </a:p>
                  </a:txBody>
                  <a:tcPr marL="54000" marR="54000" marT="54000" marB="54000" anchor="b">
                    <a:lnL w="12700" cmpd="sng">
                      <a:noFill/>
                      <a:prstDash val="solid"/>
                    </a:lnL>
                    <a:lnR w="12700" cmpd="sng">
                      <a:noFill/>
                      <a:prstDash val="solid"/>
                    </a:lnR>
                    <a:lnT w="12700" cap="flat" cmpd="sng" algn="ctr">
                      <a:solidFill>
                        <a:schemeClr val="bg1"/>
                      </a:solidFill>
                      <a:prstDash val="sysDot"/>
                      <a:round/>
                      <a:headEnd type="none" w="med" len="med"/>
                      <a:tailEnd type="none" w="med" len="med"/>
                    </a:lnT>
                    <a:lnB w="12700" cmpd="sng">
                      <a:noFill/>
                      <a:prstDash val="solid"/>
                    </a:lnB>
                    <a:noFill/>
                  </a:tcPr>
                </a:tc>
                <a:tc>
                  <a:txBody>
                    <a:bodyPr/>
                    <a:lstStyle/>
                    <a:p>
                      <a:pPr algn="ctr">
                        <a:lnSpc>
                          <a:spcPts val="1620"/>
                        </a:lnSpc>
                        <a:spcAft>
                          <a:spcPts val="0"/>
                        </a:spcAft>
                      </a:pPr>
                      <a:r>
                        <a:rPr lang="en-ZA" sz="1600" b="1" cap="none" spc="0" dirty="0">
                          <a:solidFill>
                            <a:schemeClr val="accent1"/>
                          </a:solidFill>
                          <a:effectLst/>
                          <a:latin typeface="+mn-lt"/>
                          <a:ea typeface="Times New Roman" panose="02020603050405020304" pitchFamily="18" charset="0"/>
                          <a:cs typeface="Times New Roman" panose="02020603050405020304" pitchFamily="18" charset="0"/>
                        </a:rPr>
                        <a:t>Q1</a:t>
                      </a:r>
                    </a:p>
                  </a:txBody>
                  <a:tcPr marL="54000" marR="54000" marT="54000" marB="54000" anchor="b">
                    <a:lnL w="12700" cmpd="sng">
                      <a:noFill/>
                      <a:prstDash val="solid"/>
                    </a:lnL>
                    <a:lnR w="12700" cmpd="sng">
                      <a:noFill/>
                      <a:prstDash val="solid"/>
                    </a:lnR>
                    <a:lnT w="12700" cap="flat" cmpd="sng" algn="ctr">
                      <a:solidFill>
                        <a:schemeClr val="bg1"/>
                      </a:solidFill>
                      <a:prstDash val="sysDot"/>
                      <a:round/>
                      <a:headEnd type="none" w="med" len="med"/>
                      <a:tailEnd type="none" w="med" len="med"/>
                    </a:lnT>
                    <a:lnB w="12700" cmpd="sng">
                      <a:noFill/>
                      <a:prstDash val="solid"/>
                    </a:lnB>
                    <a:noFill/>
                  </a:tcPr>
                </a:tc>
                <a:tc>
                  <a:txBody>
                    <a:bodyPr/>
                    <a:lstStyle/>
                    <a:p>
                      <a:pPr algn="ctr">
                        <a:lnSpc>
                          <a:spcPts val="1620"/>
                        </a:lnSpc>
                        <a:spcAft>
                          <a:spcPts val="0"/>
                        </a:spcAft>
                      </a:pPr>
                      <a:r>
                        <a:rPr lang="en-ZA" sz="1600" b="1" cap="none" spc="0" dirty="0">
                          <a:solidFill>
                            <a:schemeClr val="accent1"/>
                          </a:solidFill>
                          <a:effectLst/>
                          <a:latin typeface="+mn-lt"/>
                          <a:ea typeface="Times New Roman" panose="02020603050405020304" pitchFamily="18" charset="0"/>
                          <a:cs typeface="Times New Roman" panose="02020603050405020304" pitchFamily="18" charset="0"/>
                        </a:rPr>
                        <a:t>Q2</a:t>
                      </a:r>
                    </a:p>
                  </a:txBody>
                  <a:tcPr marL="54000" marR="54000" marT="54000" marB="54000" anchor="b">
                    <a:lnL w="12700" cmpd="sng">
                      <a:noFill/>
                      <a:prstDash val="solid"/>
                    </a:lnL>
                    <a:lnR w="12700" cmpd="sng">
                      <a:noFill/>
                      <a:prstDash val="solid"/>
                    </a:lnR>
                    <a:lnT w="12700" cap="flat" cmpd="sng" algn="ctr">
                      <a:solidFill>
                        <a:schemeClr val="bg1"/>
                      </a:solidFill>
                      <a:prstDash val="sysDot"/>
                      <a:round/>
                      <a:headEnd type="none" w="med" len="med"/>
                      <a:tailEnd type="none" w="med" len="med"/>
                    </a:lnT>
                    <a:lnB w="12700" cmpd="sng">
                      <a:noFill/>
                      <a:prstDash val="solid"/>
                    </a:lnB>
                    <a:noFill/>
                  </a:tcPr>
                </a:tc>
                <a:tc>
                  <a:txBody>
                    <a:bodyPr/>
                    <a:lstStyle/>
                    <a:p>
                      <a:pPr algn="ctr">
                        <a:lnSpc>
                          <a:spcPts val="1620"/>
                        </a:lnSpc>
                        <a:spcAft>
                          <a:spcPts val="0"/>
                        </a:spcAft>
                      </a:pPr>
                      <a:r>
                        <a:rPr lang="en-ZA" sz="1600" b="1" cap="none" spc="0" dirty="0">
                          <a:solidFill>
                            <a:schemeClr val="accent1"/>
                          </a:solidFill>
                          <a:effectLst/>
                          <a:latin typeface="+mn-lt"/>
                          <a:ea typeface="Times New Roman" panose="02020603050405020304" pitchFamily="18" charset="0"/>
                          <a:cs typeface="Times New Roman" panose="02020603050405020304" pitchFamily="18" charset="0"/>
                        </a:rPr>
                        <a:t>Q3</a:t>
                      </a:r>
                    </a:p>
                  </a:txBody>
                  <a:tcPr marL="54000" marR="54000" marT="54000" marB="54000" anchor="b">
                    <a:lnL w="12700" cmpd="sng">
                      <a:noFill/>
                      <a:prstDash val="solid"/>
                    </a:lnL>
                    <a:lnR w="12700" cmpd="sng">
                      <a:noFill/>
                      <a:prstDash val="solid"/>
                    </a:lnR>
                    <a:lnT w="12700" cap="flat" cmpd="sng" algn="ctr">
                      <a:solidFill>
                        <a:schemeClr val="bg1"/>
                      </a:solidFill>
                      <a:prstDash val="sysDot"/>
                      <a:round/>
                      <a:headEnd type="none" w="med" len="med"/>
                      <a:tailEnd type="none" w="med" len="med"/>
                    </a:lnT>
                    <a:lnB w="12700" cmpd="sng">
                      <a:noFill/>
                      <a:prstDash val="solid"/>
                    </a:lnB>
                    <a:noFill/>
                  </a:tcPr>
                </a:tc>
                <a:tc>
                  <a:txBody>
                    <a:bodyPr/>
                    <a:lstStyle/>
                    <a:p>
                      <a:pPr algn="ctr">
                        <a:lnSpc>
                          <a:spcPts val="1620"/>
                        </a:lnSpc>
                        <a:spcAft>
                          <a:spcPts val="0"/>
                        </a:spcAft>
                      </a:pPr>
                      <a:r>
                        <a:rPr lang="en-ZA" sz="1600" b="1" cap="none" spc="0" dirty="0">
                          <a:solidFill>
                            <a:schemeClr val="accent1"/>
                          </a:solidFill>
                          <a:effectLst/>
                          <a:latin typeface="+mn-lt"/>
                          <a:ea typeface="Times New Roman" panose="02020603050405020304" pitchFamily="18" charset="0"/>
                          <a:cs typeface="Times New Roman" panose="02020603050405020304" pitchFamily="18" charset="0"/>
                        </a:rPr>
                        <a:t>Q4</a:t>
                      </a:r>
                    </a:p>
                  </a:txBody>
                  <a:tcPr marL="54000" marR="54000" marT="54000" marB="54000" anchor="b">
                    <a:lnL w="12700" cmpd="sng">
                      <a:noFill/>
                      <a:prstDash val="solid"/>
                    </a:lnL>
                    <a:lnR w="12700" cmpd="sng">
                      <a:noFill/>
                      <a:prstDash val="solid"/>
                    </a:lnR>
                    <a:lnT w="12700" cap="flat" cmpd="sng" algn="ctr">
                      <a:solidFill>
                        <a:schemeClr val="bg1"/>
                      </a:solidFill>
                      <a:prstDash val="sysDot"/>
                      <a:round/>
                      <a:headEnd type="none" w="med" len="med"/>
                      <a:tailEnd type="none" w="med" len="med"/>
                    </a:lnT>
                    <a:lnB w="12700" cmpd="sng">
                      <a:noFill/>
                      <a:prstDash val="solid"/>
                    </a:lnB>
                    <a:noFill/>
                  </a:tcPr>
                </a:tc>
                <a:extLst>
                  <a:ext uri="{0D108BD9-81ED-4DB2-BD59-A6C34878D82A}">
                    <a16:rowId xmlns:a16="http://schemas.microsoft.com/office/drawing/2014/main" xmlns="" val="3593713949"/>
                  </a:ext>
                </a:extLst>
              </a:tr>
              <a:tr h="473233">
                <a:tc>
                  <a:txBody>
                    <a:bodyPr/>
                    <a:lstStyle/>
                    <a:p>
                      <a:pPr marL="358775" indent="-354013">
                        <a:lnSpc>
                          <a:spcPts val="1620"/>
                        </a:lnSpc>
                        <a:spcAft>
                          <a:spcPts val="0"/>
                        </a:spcAft>
                        <a:tabLst/>
                      </a:pPr>
                      <a:r>
                        <a:rPr lang="en-GB" sz="1600" b="0" kern="1200" cap="none" spc="0" dirty="0">
                          <a:solidFill>
                            <a:schemeClr val="tx1"/>
                          </a:solidFill>
                          <a:effectLst/>
                          <a:latin typeface="+mn-lt"/>
                          <a:ea typeface="+mn-ea"/>
                          <a:cs typeface="+mn-cs"/>
                        </a:rPr>
                        <a:t>1.1 The number of peer-reviewed journal articles published per HSRC researcher</a:t>
                      </a:r>
                      <a:endParaRPr lang="en-ZA" sz="1600" b="0" kern="1200" cap="none" spc="0" dirty="0">
                        <a:solidFill>
                          <a:schemeClr val="tx1"/>
                        </a:solidFill>
                        <a:effectLst/>
                        <a:latin typeface="+mn-lt"/>
                        <a:ea typeface="+mn-ea"/>
                        <a:cs typeface="+mn-cs"/>
                      </a:endParaRPr>
                    </a:p>
                  </a:txBody>
                  <a:tcPr marL="54000" marR="54000" marT="54000" marB="54000" anchor="ctr">
                    <a:lnL w="12700" cmpd="sng">
                      <a:noFill/>
                      <a:prstDash val="solid"/>
                    </a:lnL>
                    <a:lnR w="12700" cap="flat" cmpd="sng" algn="ctr">
                      <a:solidFill>
                        <a:schemeClr val="bg1"/>
                      </a:solidFill>
                      <a:prstDash val="sysDot"/>
                      <a:round/>
                      <a:headEnd type="none" w="med" len="med"/>
                      <a:tailEnd type="none" w="med" len="med"/>
                    </a:lnR>
                    <a:lnT w="12700" cmpd="sng">
                      <a:noFill/>
                      <a:prstDash val="solid"/>
                    </a:lnT>
                    <a:lnB w="12700" cap="flat" cmpd="sng" algn="ctr">
                      <a:solidFill>
                        <a:schemeClr val="bg1"/>
                      </a:solidFill>
                      <a:prstDash val="sysDot"/>
                      <a:round/>
                      <a:headEnd type="none" w="med" len="med"/>
                      <a:tailEnd type="none" w="med" len="med"/>
                    </a:lnB>
                    <a:solidFill>
                      <a:schemeClr val="accent6">
                        <a:lumMod val="20000"/>
                        <a:lumOff val="80000"/>
                      </a:schemeClr>
                    </a:solidFill>
                  </a:tcPr>
                </a:tc>
                <a:tc>
                  <a:txBody>
                    <a:bodyPr/>
                    <a:lstStyle/>
                    <a:p>
                      <a:pPr algn="ctr">
                        <a:lnSpc>
                          <a:spcPts val="1620"/>
                        </a:lnSpc>
                        <a:spcAft>
                          <a:spcPts val="0"/>
                        </a:spcAft>
                      </a:pPr>
                      <a:r>
                        <a:rPr lang="en-GB" sz="1600" b="0" kern="1200" cap="none" spc="0" dirty="0">
                          <a:solidFill>
                            <a:schemeClr val="tx1"/>
                          </a:solidFill>
                          <a:effectLst/>
                          <a:latin typeface="+mn-lt"/>
                          <a:ea typeface="+mn-ea"/>
                          <a:cs typeface="+mn-cs"/>
                        </a:rPr>
                        <a:t>1</a:t>
                      </a:r>
                      <a:endParaRPr lang="en-ZA" sz="1600" b="0" kern="1200" cap="none" spc="0" dirty="0">
                        <a:solidFill>
                          <a:schemeClr val="tx1"/>
                        </a:solidFill>
                        <a:effectLst/>
                        <a:latin typeface="+mn-lt"/>
                        <a:ea typeface="+mn-ea"/>
                        <a:cs typeface="+mn-cs"/>
                      </a:endParaRPr>
                    </a:p>
                  </a:txBody>
                  <a:tcPr marL="54000" marR="54000" marT="54000" marB="5400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mpd="sng">
                      <a:noFill/>
                      <a:prstDash val="soli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ts val="1620"/>
                        </a:lnSpc>
                        <a:spcAft>
                          <a:spcPts val="0"/>
                        </a:spcAft>
                      </a:pPr>
                      <a:r>
                        <a:rPr lang="en-GB" sz="1600" b="0" kern="1200" cap="none" spc="0" dirty="0">
                          <a:solidFill>
                            <a:schemeClr val="tx1"/>
                          </a:solidFill>
                          <a:effectLst/>
                          <a:latin typeface="+mn-lt"/>
                          <a:ea typeface="+mn-ea"/>
                          <a:cs typeface="+mn-cs"/>
                        </a:rPr>
                        <a:t>0.1</a:t>
                      </a:r>
                      <a:endParaRPr lang="en-ZA" sz="1600" b="0" kern="1200" cap="none" spc="0" dirty="0">
                        <a:solidFill>
                          <a:schemeClr val="tx1"/>
                        </a:solidFill>
                        <a:effectLst/>
                        <a:latin typeface="+mn-lt"/>
                        <a:ea typeface="+mn-ea"/>
                        <a:cs typeface="+mn-cs"/>
                      </a:endParaRPr>
                    </a:p>
                  </a:txBody>
                  <a:tcPr marL="54000" marR="54000" marT="54000" marB="5400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mpd="sng">
                      <a:noFill/>
                      <a:prstDash val="soli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ts val="1620"/>
                        </a:lnSpc>
                        <a:spcAft>
                          <a:spcPts val="0"/>
                        </a:spcAft>
                      </a:pPr>
                      <a:r>
                        <a:rPr lang="en-GB" sz="1600" b="0" kern="1200" cap="none" spc="0" dirty="0">
                          <a:solidFill>
                            <a:schemeClr val="tx1"/>
                          </a:solidFill>
                          <a:effectLst/>
                          <a:latin typeface="+mn-lt"/>
                          <a:ea typeface="+mn-ea"/>
                          <a:cs typeface="+mn-cs"/>
                        </a:rPr>
                        <a:t>0.3</a:t>
                      </a:r>
                      <a:endParaRPr lang="en-ZA" sz="1600" b="0" kern="1200" cap="none" spc="0" dirty="0">
                        <a:solidFill>
                          <a:schemeClr val="tx1"/>
                        </a:solidFill>
                        <a:effectLst/>
                        <a:latin typeface="+mn-lt"/>
                        <a:ea typeface="+mn-ea"/>
                        <a:cs typeface="+mn-cs"/>
                      </a:endParaRPr>
                    </a:p>
                  </a:txBody>
                  <a:tcPr marL="54000" marR="54000" marT="54000" marB="5400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mpd="sng">
                      <a:noFill/>
                      <a:prstDash val="soli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ts val="1620"/>
                        </a:lnSpc>
                        <a:spcAft>
                          <a:spcPts val="0"/>
                        </a:spcAft>
                      </a:pPr>
                      <a:r>
                        <a:rPr lang="en-GB" sz="1600" b="0" kern="1200" cap="none" spc="0" dirty="0">
                          <a:solidFill>
                            <a:schemeClr val="tx1"/>
                          </a:solidFill>
                          <a:effectLst/>
                          <a:latin typeface="+mn-lt"/>
                          <a:ea typeface="+mn-ea"/>
                          <a:cs typeface="+mn-cs"/>
                        </a:rPr>
                        <a:t>0.5</a:t>
                      </a:r>
                      <a:endParaRPr lang="en-ZA" sz="1600" b="0" kern="1200" cap="none" spc="0" dirty="0">
                        <a:solidFill>
                          <a:schemeClr val="tx1"/>
                        </a:solidFill>
                        <a:effectLst/>
                        <a:latin typeface="+mn-lt"/>
                        <a:ea typeface="+mn-ea"/>
                        <a:cs typeface="+mn-cs"/>
                      </a:endParaRPr>
                    </a:p>
                  </a:txBody>
                  <a:tcPr marL="54000" marR="54000" marT="54000" marB="5400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mpd="sng">
                      <a:noFill/>
                      <a:prstDash val="soli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ts val="1620"/>
                        </a:lnSpc>
                        <a:spcAft>
                          <a:spcPts val="0"/>
                        </a:spcAft>
                      </a:pPr>
                      <a:r>
                        <a:rPr lang="en-GB" sz="1600" b="0" kern="1200" cap="none" spc="0" dirty="0">
                          <a:solidFill>
                            <a:schemeClr val="tx1"/>
                          </a:solidFill>
                          <a:effectLst/>
                          <a:latin typeface="+mn-lt"/>
                          <a:ea typeface="+mn-ea"/>
                          <a:cs typeface="+mn-cs"/>
                        </a:rPr>
                        <a:t>1.0</a:t>
                      </a:r>
                      <a:endParaRPr lang="en-ZA" sz="1600" b="0" kern="1200" cap="none" spc="0" dirty="0">
                        <a:solidFill>
                          <a:schemeClr val="tx1"/>
                        </a:solidFill>
                        <a:effectLst/>
                        <a:latin typeface="+mn-lt"/>
                        <a:ea typeface="+mn-ea"/>
                        <a:cs typeface="+mn-cs"/>
                      </a:endParaRPr>
                    </a:p>
                  </a:txBody>
                  <a:tcPr marL="54000" marR="54000" marT="54000" marB="54000" anchor="ctr">
                    <a:lnL w="12700" cap="flat" cmpd="sng" algn="ctr">
                      <a:solidFill>
                        <a:schemeClr val="bg1"/>
                      </a:solidFill>
                      <a:prstDash val="sysDot"/>
                      <a:round/>
                      <a:headEnd type="none" w="med" len="med"/>
                      <a:tailEnd type="none" w="med" len="med"/>
                    </a:lnL>
                    <a:lnR w="12700" cmpd="sng">
                      <a:noFill/>
                      <a:prstDash val="solid"/>
                    </a:lnR>
                    <a:lnT w="12700" cmpd="sng">
                      <a:noFill/>
                      <a:prstDash val="solid"/>
                    </a:lnT>
                    <a:lnB w="12700" cap="flat" cmpd="sng" algn="ctr">
                      <a:solidFill>
                        <a:schemeClr val="bg1"/>
                      </a:solidFill>
                      <a:prstDash val="sys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3581658458"/>
                  </a:ext>
                </a:extLst>
              </a:tr>
              <a:tr h="663098">
                <a:tc>
                  <a:txBody>
                    <a:bodyPr/>
                    <a:lstStyle/>
                    <a:p>
                      <a:pPr marL="358775" indent="-354013">
                        <a:lnSpc>
                          <a:spcPts val="1620"/>
                        </a:lnSpc>
                        <a:spcAft>
                          <a:spcPts val="0"/>
                        </a:spcAft>
                        <a:tabLst/>
                      </a:pPr>
                      <a:r>
                        <a:rPr lang="en-GB" sz="1600" b="0" cap="none" spc="0" dirty="0">
                          <a:solidFill>
                            <a:schemeClr val="tx1"/>
                          </a:solidFill>
                          <a:effectLst/>
                          <a:latin typeface="+mn-lt"/>
                        </a:rPr>
                        <a:t>1.2 The number of peer-reviewed journal articles published with at least one non-HSRC co-author from an African country other than South Africa</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mpd="sng">
                      <a:noFill/>
                      <a:prstDash val="soli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20000"/>
                        <a:lumOff val="80000"/>
                      </a:schemeClr>
                    </a:solidFill>
                  </a:tcPr>
                </a:tc>
                <a:tc>
                  <a:txBody>
                    <a:bodyPr/>
                    <a:lstStyle/>
                    <a:p>
                      <a:pPr algn="ctr">
                        <a:lnSpc>
                          <a:spcPts val="1620"/>
                        </a:lnSpc>
                        <a:spcAft>
                          <a:spcPts val="0"/>
                        </a:spcAft>
                      </a:pPr>
                      <a:r>
                        <a:rPr lang="en-GB" sz="1600" b="0" cap="none" spc="0" dirty="0">
                          <a:solidFill>
                            <a:schemeClr val="tx1"/>
                          </a:solidFill>
                          <a:effectLst/>
                          <a:latin typeface="+mn-lt"/>
                        </a:rPr>
                        <a:t>12</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ts val="1620"/>
                        </a:lnSpc>
                        <a:spcAft>
                          <a:spcPts val="0"/>
                        </a:spcAft>
                      </a:pPr>
                      <a:r>
                        <a:rPr lang="en-GB" sz="1600" b="0" cap="none" spc="0" dirty="0">
                          <a:solidFill>
                            <a:schemeClr val="tx1"/>
                          </a:solidFill>
                          <a:effectLst/>
                          <a:latin typeface="+mn-lt"/>
                        </a:rPr>
                        <a:t>1</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ts val="1620"/>
                        </a:lnSpc>
                        <a:spcAft>
                          <a:spcPts val="0"/>
                        </a:spcAft>
                      </a:pPr>
                      <a:r>
                        <a:rPr lang="en-GB" sz="1600" b="0" cap="none" spc="0" dirty="0">
                          <a:solidFill>
                            <a:schemeClr val="tx1"/>
                          </a:solidFill>
                          <a:effectLst/>
                          <a:latin typeface="+mn-lt"/>
                        </a:rPr>
                        <a:t>3</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ts val="1620"/>
                        </a:lnSpc>
                        <a:spcAft>
                          <a:spcPts val="0"/>
                        </a:spcAft>
                      </a:pPr>
                      <a:r>
                        <a:rPr lang="en-GB" sz="1600" b="0" cap="none" spc="0" dirty="0">
                          <a:solidFill>
                            <a:schemeClr val="tx1"/>
                          </a:solidFill>
                          <a:effectLst/>
                          <a:latin typeface="+mn-lt"/>
                        </a:rPr>
                        <a:t>6</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ts val="1620"/>
                        </a:lnSpc>
                        <a:spcAft>
                          <a:spcPts val="0"/>
                        </a:spcAft>
                      </a:pPr>
                      <a:r>
                        <a:rPr lang="en-GB" sz="1600" b="0" cap="none" spc="0" dirty="0">
                          <a:solidFill>
                            <a:schemeClr val="tx1"/>
                          </a:solidFill>
                          <a:effectLst/>
                          <a:latin typeface="+mn-lt"/>
                        </a:rPr>
                        <a:t>12</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ap="flat" cmpd="sng" algn="ctr">
                      <a:solidFill>
                        <a:schemeClr val="bg1"/>
                      </a:solidFill>
                      <a:prstDash val="sysDot"/>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3021661693"/>
                  </a:ext>
                </a:extLst>
              </a:tr>
              <a:tr h="477347">
                <a:tc>
                  <a:txBody>
                    <a:bodyPr/>
                    <a:lstStyle/>
                    <a:p>
                      <a:pPr marL="358775" indent="-354013">
                        <a:lnSpc>
                          <a:spcPts val="1620"/>
                        </a:lnSpc>
                        <a:spcAft>
                          <a:spcPts val="0"/>
                        </a:spcAft>
                        <a:tabLst/>
                      </a:pPr>
                      <a:r>
                        <a:rPr lang="en-GB" sz="1600" b="0" cap="none" spc="0" dirty="0">
                          <a:solidFill>
                            <a:schemeClr val="tx1"/>
                          </a:solidFill>
                          <a:effectLst/>
                          <a:latin typeface="+mn-lt"/>
                        </a:rPr>
                        <a:t>1.3 The number of scholarly books published by HSRC researchers</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mpd="sng">
                      <a:noFill/>
                      <a:prstDash val="soli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20000"/>
                        <a:lumOff val="80000"/>
                      </a:schemeClr>
                    </a:solidFill>
                  </a:tcPr>
                </a:tc>
                <a:tc>
                  <a:txBody>
                    <a:bodyPr/>
                    <a:lstStyle/>
                    <a:p>
                      <a:pPr algn="ctr">
                        <a:lnSpc>
                          <a:spcPts val="1620"/>
                        </a:lnSpc>
                        <a:spcAft>
                          <a:spcPts val="0"/>
                        </a:spcAft>
                      </a:pPr>
                      <a:r>
                        <a:rPr lang="en-GB" sz="1600" b="0" cap="none" spc="0" dirty="0">
                          <a:solidFill>
                            <a:schemeClr val="tx1"/>
                          </a:solidFill>
                          <a:effectLst/>
                          <a:latin typeface="+mn-lt"/>
                        </a:rPr>
                        <a:t>8</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ts val="1620"/>
                        </a:lnSpc>
                        <a:spcAft>
                          <a:spcPts val="0"/>
                        </a:spcAft>
                      </a:pPr>
                      <a:r>
                        <a:rPr lang="en-GB" sz="1600" b="0" cap="none" spc="0" dirty="0">
                          <a:solidFill>
                            <a:schemeClr val="tx1"/>
                          </a:solidFill>
                          <a:effectLst/>
                          <a:latin typeface="+mn-lt"/>
                        </a:rPr>
                        <a:t>0</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ts val="1620"/>
                        </a:lnSpc>
                        <a:spcAft>
                          <a:spcPts val="0"/>
                        </a:spcAft>
                      </a:pPr>
                      <a:r>
                        <a:rPr lang="en-GB" sz="1600" b="0" cap="none" spc="0" dirty="0">
                          <a:solidFill>
                            <a:schemeClr val="tx1"/>
                          </a:solidFill>
                          <a:effectLst/>
                          <a:latin typeface="+mn-lt"/>
                        </a:rPr>
                        <a:t>2</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ts val="1620"/>
                        </a:lnSpc>
                        <a:spcAft>
                          <a:spcPts val="0"/>
                        </a:spcAft>
                      </a:pPr>
                      <a:r>
                        <a:rPr lang="en-GB" sz="1600" b="0" cap="none" spc="0" dirty="0">
                          <a:solidFill>
                            <a:schemeClr val="tx1"/>
                          </a:solidFill>
                          <a:effectLst/>
                          <a:latin typeface="+mn-lt"/>
                        </a:rPr>
                        <a:t>4</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ts val="1620"/>
                        </a:lnSpc>
                        <a:spcAft>
                          <a:spcPts val="0"/>
                        </a:spcAft>
                      </a:pPr>
                      <a:r>
                        <a:rPr lang="en-GB" sz="1600" b="0" cap="none" spc="0" dirty="0">
                          <a:solidFill>
                            <a:schemeClr val="tx1"/>
                          </a:solidFill>
                          <a:effectLst/>
                          <a:latin typeface="+mn-lt"/>
                        </a:rPr>
                        <a:t>8</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ap="flat" cmpd="sng" algn="ctr">
                      <a:solidFill>
                        <a:schemeClr val="bg1"/>
                      </a:solidFill>
                      <a:prstDash val="sysDot"/>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2386853119"/>
                  </a:ext>
                </a:extLst>
              </a:tr>
              <a:tr h="477347">
                <a:tc>
                  <a:txBody>
                    <a:bodyPr/>
                    <a:lstStyle/>
                    <a:p>
                      <a:pPr marL="358775" indent="-354013">
                        <a:lnSpc>
                          <a:spcPts val="1620"/>
                        </a:lnSpc>
                        <a:spcAft>
                          <a:spcPts val="0"/>
                        </a:spcAft>
                        <a:tabLst/>
                      </a:pPr>
                      <a:r>
                        <a:rPr lang="en-GB" sz="1600" b="0" cap="none" spc="0" dirty="0">
                          <a:solidFill>
                            <a:schemeClr val="tx1"/>
                          </a:solidFill>
                          <a:effectLst/>
                          <a:latin typeface="+mn-lt"/>
                        </a:rPr>
                        <a:t>1.4 The number of scholarly book chapters published by HSRC researchers</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mpd="sng">
                      <a:noFill/>
                      <a:prstDash val="soli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20000"/>
                        <a:lumOff val="80000"/>
                      </a:schemeClr>
                    </a:solidFill>
                  </a:tcPr>
                </a:tc>
                <a:tc>
                  <a:txBody>
                    <a:bodyPr/>
                    <a:lstStyle/>
                    <a:p>
                      <a:pPr algn="ctr">
                        <a:lnSpc>
                          <a:spcPts val="1620"/>
                        </a:lnSpc>
                        <a:spcAft>
                          <a:spcPts val="0"/>
                        </a:spcAft>
                      </a:pPr>
                      <a:r>
                        <a:rPr lang="en-GB" sz="1600" b="0" cap="none" spc="0" dirty="0">
                          <a:solidFill>
                            <a:schemeClr val="tx1"/>
                          </a:solidFill>
                          <a:effectLst/>
                          <a:latin typeface="+mn-lt"/>
                        </a:rPr>
                        <a:t>47</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ts val="1620"/>
                        </a:lnSpc>
                        <a:spcAft>
                          <a:spcPts val="0"/>
                        </a:spcAft>
                      </a:pPr>
                      <a:r>
                        <a:rPr lang="en-GB" sz="1600" b="0" cap="none" spc="0" dirty="0">
                          <a:solidFill>
                            <a:schemeClr val="tx1"/>
                          </a:solidFill>
                          <a:effectLst/>
                          <a:latin typeface="+mn-lt"/>
                        </a:rPr>
                        <a:t>4</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ts val="1620"/>
                        </a:lnSpc>
                        <a:spcAft>
                          <a:spcPts val="0"/>
                        </a:spcAft>
                      </a:pPr>
                      <a:r>
                        <a:rPr lang="en-GB" sz="1600" b="0" cap="none" spc="0" dirty="0">
                          <a:solidFill>
                            <a:schemeClr val="tx1"/>
                          </a:solidFill>
                          <a:effectLst/>
                          <a:latin typeface="+mn-lt"/>
                        </a:rPr>
                        <a:t>15</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ts val="1620"/>
                        </a:lnSpc>
                        <a:spcAft>
                          <a:spcPts val="0"/>
                        </a:spcAft>
                      </a:pPr>
                      <a:r>
                        <a:rPr lang="en-GB" sz="1600" b="0" cap="none" spc="0" dirty="0">
                          <a:solidFill>
                            <a:schemeClr val="tx1"/>
                          </a:solidFill>
                          <a:effectLst/>
                          <a:latin typeface="+mn-lt"/>
                        </a:rPr>
                        <a:t>25</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ts val="1620"/>
                        </a:lnSpc>
                        <a:spcAft>
                          <a:spcPts val="0"/>
                        </a:spcAft>
                      </a:pPr>
                      <a:r>
                        <a:rPr lang="en-GB" sz="1600" b="0" cap="none" spc="0" dirty="0">
                          <a:solidFill>
                            <a:schemeClr val="tx1"/>
                          </a:solidFill>
                          <a:effectLst/>
                          <a:latin typeface="+mn-lt"/>
                        </a:rPr>
                        <a:t>47</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ap="flat" cmpd="sng" algn="ctr">
                      <a:solidFill>
                        <a:schemeClr val="bg1"/>
                      </a:solidFill>
                      <a:prstDash val="sysDot"/>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1057971803"/>
                  </a:ext>
                </a:extLst>
              </a:tr>
              <a:tr h="663098">
                <a:tc>
                  <a:txBody>
                    <a:bodyPr/>
                    <a:lstStyle/>
                    <a:p>
                      <a:pPr marL="358775" indent="-354013">
                        <a:lnSpc>
                          <a:spcPts val="1620"/>
                        </a:lnSpc>
                        <a:spcAft>
                          <a:spcPts val="0"/>
                        </a:spcAft>
                        <a:tabLst/>
                      </a:pPr>
                      <a:r>
                        <a:rPr lang="en-GB" sz="1600" b="0" cap="none" spc="0" dirty="0">
                          <a:solidFill>
                            <a:schemeClr val="tx1"/>
                          </a:solidFill>
                          <a:effectLst/>
                          <a:latin typeface="+mn-lt"/>
                        </a:rPr>
                        <a:t>1.5 The number of HSRC research articles that have achieved a citation count of at least 10 within five years of initial publication</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mpd="sng">
                      <a:noFill/>
                      <a:prstDash val="soli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20000"/>
                        <a:lumOff val="80000"/>
                      </a:schemeClr>
                    </a:solidFill>
                  </a:tcPr>
                </a:tc>
                <a:tc>
                  <a:txBody>
                    <a:bodyPr/>
                    <a:lstStyle/>
                    <a:p>
                      <a:pPr algn="ctr">
                        <a:lnSpc>
                          <a:spcPts val="1620"/>
                        </a:lnSpc>
                        <a:spcAft>
                          <a:spcPts val="0"/>
                        </a:spcAft>
                      </a:pPr>
                      <a:r>
                        <a:rPr lang="en-GB" sz="1600" b="0" cap="none" spc="0" dirty="0">
                          <a:solidFill>
                            <a:schemeClr val="tx1"/>
                          </a:solidFill>
                          <a:effectLst/>
                          <a:latin typeface="+mn-lt"/>
                        </a:rPr>
                        <a:t>160</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ts val="1620"/>
                        </a:lnSpc>
                        <a:spcAft>
                          <a:spcPts val="0"/>
                        </a:spcAft>
                      </a:pPr>
                      <a:r>
                        <a:rPr lang="en-GB" sz="1600" b="0" cap="none" spc="0">
                          <a:solidFill>
                            <a:schemeClr val="tx1"/>
                          </a:solidFill>
                          <a:effectLst/>
                          <a:latin typeface="+mn-lt"/>
                        </a:rPr>
                        <a:t>N/A</a:t>
                      </a:r>
                      <a:endParaRPr lang="en-ZA" sz="1600" b="0" cap="none" spc="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ts val="1620"/>
                        </a:lnSpc>
                        <a:spcAft>
                          <a:spcPts val="0"/>
                        </a:spcAft>
                      </a:pPr>
                      <a:r>
                        <a:rPr lang="en-GB" sz="1600" b="0" cap="none" spc="0" dirty="0">
                          <a:solidFill>
                            <a:schemeClr val="tx1"/>
                          </a:solidFill>
                          <a:effectLst/>
                          <a:latin typeface="+mn-lt"/>
                        </a:rPr>
                        <a:t>N/A</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ts val="1620"/>
                        </a:lnSpc>
                        <a:spcAft>
                          <a:spcPts val="0"/>
                        </a:spcAft>
                      </a:pPr>
                      <a:r>
                        <a:rPr lang="en-GB" sz="1600" b="0" cap="none" spc="0" dirty="0">
                          <a:solidFill>
                            <a:schemeClr val="tx1"/>
                          </a:solidFill>
                          <a:effectLst/>
                          <a:latin typeface="+mn-lt"/>
                        </a:rPr>
                        <a:t>N/A</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ts val="1620"/>
                        </a:lnSpc>
                        <a:spcAft>
                          <a:spcPts val="0"/>
                        </a:spcAft>
                      </a:pPr>
                      <a:r>
                        <a:rPr lang="en-GB" sz="1600" b="0" cap="none" spc="0" dirty="0">
                          <a:solidFill>
                            <a:schemeClr val="tx1"/>
                          </a:solidFill>
                          <a:effectLst/>
                          <a:latin typeface="+mn-lt"/>
                        </a:rPr>
                        <a:t>160</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ap="flat" cmpd="sng" algn="ctr">
                      <a:solidFill>
                        <a:schemeClr val="bg1"/>
                      </a:solidFill>
                      <a:prstDash val="sysDot"/>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359375250"/>
                  </a:ext>
                </a:extLst>
              </a:tr>
              <a:tr h="477347">
                <a:tc>
                  <a:txBody>
                    <a:bodyPr/>
                    <a:lstStyle/>
                    <a:p>
                      <a:pPr marL="358775" indent="-354013">
                        <a:lnSpc>
                          <a:spcPts val="1620"/>
                        </a:lnSpc>
                        <a:spcAft>
                          <a:spcPts val="0"/>
                        </a:spcAft>
                        <a:tabLst/>
                      </a:pPr>
                      <a:r>
                        <a:rPr lang="en-GB" sz="1600" b="0" cap="none" spc="0" dirty="0">
                          <a:solidFill>
                            <a:schemeClr val="tx1"/>
                          </a:solidFill>
                          <a:effectLst/>
                          <a:latin typeface="+mn-lt"/>
                        </a:rPr>
                        <a:t>1.6 The number of curated datasets downloaded for secondary use</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mpd="sng">
                      <a:noFill/>
                      <a:prstDash val="soli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20000"/>
                        <a:lumOff val="80000"/>
                      </a:schemeClr>
                    </a:solidFill>
                  </a:tcPr>
                </a:tc>
                <a:tc>
                  <a:txBody>
                    <a:bodyPr/>
                    <a:lstStyle/>
                    <a:p>
                      <a:pPr algn="ctr">
                        <a:lnSpc>
                          <a:spcPts val="1620"/>
                        </a:lnSpc>
                        <a:spcAft>
                          <a:spcPts val="0"/>
                        </a:spcAft>
                      </a:pPr>
                      <a:r>
                        <a:rPr lang="en-GB" sz="1600" b="0" cap="none" spc="0" dirty="0">
                          <a:solidFill>
                            <a:schemeClr val="tx1"/>
                          </a:solidFill>
                          <a:effectLst/>
                          <a:latin typeface="+mn-lt"/>
                        </a:rPr>
                        <a:t>546</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ts val="1620"/>
                        </a:lnSpc>
                        <a:spcAft>
                          <a:spcPts val="0"/>
                        </a:spcAft>
                      </a:pPr>
                      <a:r>
                        <a:rPr lang="en-GB" sz="1600" b="0" cap="none" spc="0" dirty="0">
                          <a:solidFill>
                            <a:schemeClr val="tx1"/>
                          </a:solidFill>
                          <a:effectLst/>
                          <a:latin typeface="+mn-lt"/>
                        </a:rPr>
                        <a:t>N/A</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ts val="1620"/>
                        </a:lnSpc>
                        <a:spcAft>
                          <a:spcPts val="0"/>
                        </a:spcAft>
                      </a:pPr>
                      <a:r>
                        <a:rPr lang="en-GB" sz="1600" b="0" cap="none" spc="0" dirty="0">
                          <a:solidFill>
                            <a:schemeClr val="tx1"/>
                          </a:solidFill>
                          <a:effectLst/>
                          <a:latin typeface="+mn-lt"/>
                        </a:rPr>
                        <a:t>N/A</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ts val="1620"/>
                        </a:lnSpc>
                        <a:spcAft>
                          <a:spcPts val="0"/>
                        </a:spcAft>
                      </a:pPr>
                      <a:r>
                        <a:rPr lang="en-GB" sz="1600" b="0" cap="none" spc="0" dirty="0">
                          <a:solidFill>
                            <a:schemeClr val="tx1"/>
                          </a:solidFill>
                          <a:effectLst/>
                          <a:latin typeface="+mn-lt"/>
                        </a:rPr>
                        <a:t>N/A</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ts val="1620"/>
                        </a:lnSpc>
                        <a:spcAft>
                          <a:spcPts val="0"/>
                        </a:spcAft>
                      </a:pPr>
                      <a:r>
                        <a:rPr lang="en-GB" sz="1600" b="0" cap="none" spc="0" dirty="0">
                          <a:solidFill>
                            <a:schemeClr val="tx1"/>
                          </a:solidFill>
                          <a:effectLst/>
                          <a:latin typeface="+mn-lt"/>
                        </a:rPr>
                        <a:t>546</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ap="flat" cmpd="sng" algn="ctr">
                      <a:solidFill>
                        <a:schemeClr val="bg1"/>
                      </a:solidFill>
                      <a:prstDash val="sysDot"/>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2229411937"/>
                  </a:ext>
                </a:extLst>
              </a:tr>
              <a:tr h="698400">
                <a:tc>
                  <a:txBody>
                    <a:bodyPr/>
                    <a:lstStyle/>
                    <a:p>
                      <a:pPr marL="358775" indent="-354013">
                        <a:lnSpc>
                          <a:spcPts val="1620"/>
                        </a:lnSpc>
                        <a:spcAft>
                          <a:spcPts val="0"/>
                        </a:spcAft>
                        <a:tabLst/>
                      </a:pPr>
                      <a:r>
                        <a:rPr lang="en-GB" sz="1600" b="0" cap="none" spc="0" dirty="0">
                          <a:solidFill>
                            <a:schemeClr val="tx1"/>
                          </a:solidFill>
                          <a:effectLst/>
                          <a:latin typeface="+mn-lt"/>
                        </a:rPr>
                        <a:t>1.7 The number of events dealing with the eradication of poverty, reduction of inequalities and/or promotion of employment convened by the HSRC</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mpd="sng">
                      <a:noFill/>
                      <a:prstDash val="soli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20000"/>
                        <a:lumOff val="80000"/>
                      </a:schemeClr>
                    </a:solidFill>
                  </a:tcPr>
                </a:tc>
                <a:tc>
                  <a:txBody>
                    <a:bodyPr/>
                    <a:lstStyle/>
                    <a:p>
                      <a:pPr algn="ctr">
                        <a:lnSpc>
                          <a:spcPts val="1620"/>
                        </a:lnSpc>
                        <a:spcAft>
                          <a:spcPts val="0"/>
                        </a:spcAft>
                      </a:pPr>
                      <a:r>
                        <a:rPr lang="en-GB" sz="1600" b="0" cap="none" spc="0" dirty="0">
                          <a:solidFill>
                            <a:schemeClr val="tx1"/>
                          </a:solidFill>
                          <a:effectLst/>
                          <a:latin typeface="+mn-lt"/>
                        </a:rPr>
                        <a:t>2</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ts val="1620"/>
                        </a:lnSpc>
                        <a:spcAft>
                          <a:spcPts val="0"/>
                        </a:spcAft>
                      </a:pPr>
                      <a:r>
                        <a:rPr lang="en-GB" sz="1600" b="0" cap="none" spc="0" dirty="0">
                          <a:solidFill>
                            <a:schemeClr val="tx1"/>
                          </a:solidFill>
                          <a:effectLst/>
                          <a:latin typeface="+mn-lt"/>
                        </a:rPr>
                        <a:t>0</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ts val="1620"/>
                        </a:lnSpc>
                        <a:spcAft>
                          <a:spcPts val="0"/>
                        </a:spcAft>
                      </a:pPr>
                      <a:r>
                        <a:rPr lang="en-GB" sz="1600" b="0" cap="none" spc="0" dirty="0">
                          <a:solidFill>
                            <a:schemeClr val="tx1"/>
                          </a:solidFill>
                          <a:effectLst/>
                          <a:latin typeface="+mn-lt"/>
                        </a:rPr>
                        <a:t>0</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ts val="1620"/>
                        </a:lnSpc>
                        <a:spcAft>
                          <a:spcPts val="0"/>
                        </a:spcAft>
                      </a:pPr>
                      <a:r>
                        <a:rPr lang="en-GB" sz="1600" b="0" cap="none" spc="0" dirty="0">
                          <a:solidFill>
                            <a:schemeClr val="tx1"/>
                          </a:solidFill>
                          <a:effectLst/>
                          <a:latin typeface="+mn-lt"/>
                        </a:rPr>
                        <a:t>1</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algn="ctr">
                        <a:lnSpc>
                          <a:spcPts val="1620"/>
                        </a:lnSpc>
                        <a:spcAft>
                          <a:spcPts val="0"/>
                        </a:spcAft>
                      </a:pPr>
                      <a:r>
                        <a:rPr lang="en-GB" sz="1600" b="0" cap="none" spc="0" dirty="0">
                          <a:solidFill>
                            <a:schemeClr val="tx1"/>
                          </a:solidFill>
                          <a:effectLst/>
                          <a:latin typeface="+mn-lt"/>
                        </a:rPr>
                        <a:t>2</a:t>
                      </a:r>
                      <a:endParaRPr lang="en-ZA" sz="1600" b="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4000" marR="54000" marT="54000" marB="54000" anchor="ctr">
                    <a:lnL w="12700" cap="flat" cmpd="sng" algn="ctr">
                      <a:solidFill>
                        <a:schemeClr val="bg1"/>
                      </a:solidFill>
                      <a:prstDash val="sysDot"/>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1124969895"/>
                  </a:ext>
                </a:extLst>
              </a:tr>
            </a:tbl>
          </a:graphicData>
        </a:graphic>
      </p:graphicFrame>
      <p:sp>
        <p:nvSpPr>
          <p:cNvPr id="6" name="TextBox 5">
            <a:extLst>
              <a:ext uri="{FF2B5EF4-FFF2-40B4-BE49-F238E27FC236}">
                <a16:creationId xmlns:a16="http://schemas.microsoft.com/office/drawing/2014/main" xmlns="" id="{6CC75A79-78C2-4184-933E-DDE1C3546BE8}"/>
              </a:ext>
            </a:extLst>
          </p:cNvPr>
          <p:cNvSpPr txBox="1"/>
          <p:nvPr/>
        </p:nvSpPr>
        <p:spPr>
          <a:xfrm>
            <a:off x="11882511" y="6452381"/>
            <a:ext cx="267286" cy="246221"/>
          </a:xfrm>
          <a:prstGeom prst="rect">
            <a:avLst/>
          </a:prstGeom>
          <a:noFill/>
        </p:spPr>
        <p:txBody>
          <a:bodyPr wrap="square" rtlCol="0">
            <a:spAutoFit/>
          </a:bodyPr>
          <a:lstStyle/>
          <a:p>
            <a:r>
              <a:rPr lang="en-US" sz="1000" dirty="0"/>
              <a:t>8</a:t>
            </a:r>
            <a:endParaRPr lang="en-ZA" sz="1000" dirty="0"/>
          </a:p>
        </p:txBody>
      </p:sp>
    </p:spTree>
    <p:extLst>
      <p:ext uri="{BB962C8B-B14F-4D97-AF65-F5344CB8AC3E}">
        <p14:creationId xmlns:p14="http://schemas.microsoft.com/office/powerpoint/2010/main" xmlns="" val="1518705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009F43-763D-C64E-9957-CF3D8BBDD009}"/>
              </a:ext>
            </a:extLst>
          </p:cNvPr>
          <p:cNvSpPr>
            <a:spLocks noGrp="1"/>
          </p:cNvSpPr>
          <p:nvPr>
            <p:ph type="title"/>
          </p:nvPr>
        </p:nvSpPr>
        <p:spPr>
          <a:xfrm>
            <a:off x="2784000" y="0"/>
            <a:ext cx="9311999" cy="1377949"/>
          </a:xfrm>
        </p:spPr>
        <p:txBody>
          <a:bodyPr/>
          <a:lstStyle/>
          <a:p>
            <a:r>
              <a:rPr lang="en-US" sz="3200" dirty="0">
                <a:solidFill>
                  <a:srgbClr val="FFFFFF"/>
                </a:solidFill>
              </a:rPr>
              <a:t>Output indicators</a:t>
            </a:r>
            <a:endParaRPr lang="en-US" dirty="0"/>
          </a:p>
        </p:txBody>
      </p:sp>
      <p:sp>
        <p:nvSpPr>
          <p:cNvPr id="3" name="Text Placeholder 2">
            <a:extLst>
              <a:ext uri="{FF2B5EF4-FFF2-40B4-BE49-F238E27FC236}">
                <a16:creationId xmlns:a16="http://schemas.microsoft.com/office/drawing/2014/main" xmlns="" id="{FF268E22-AA3D-074B-8344-DB8635B0D9D5}"/>
              </a:ext>
            </a:extLst>
          </p:cNvPr>
          <p:cNvSpPr>
            <a:spLocks noGrp="1"/>
          </p:cNvSpPr>
          <p:nvPr>
            <p:ph type="body" sz="quarter" idx="12"/>
          </p:nvPr>
        </p:nvSpPr>
        <p:spPr>
          <a:xfrm>
            <a:off x="612775" y="1949450"/>
            <a:ext cx="2054225" cy="2889250"/>
          </a:xfrm>
        </p:spPr>
        <p:txBody>
          <a:bodyPr tIns="0" bIns="0"/>
          <a:lstStyle/>
          <a:p>
            <a:pPr marL="4763" indent="0">
              <a:lnSpc>
                <a:spcPts val="1620"/>
              </a:lnSpc>
            </a:pPr>
            <a:r>
              <a:rPr lang="en-US" sz="1600" dirty="0"/>
              <a:t>Outcome 2</a:t>
            </a:r>
          </a:p>
          <a:p>
            <a:pPr marL="4763" indent="0">
              <a:lnSpc>
                <a:spcPts val="1620"/>
              </a:lnSpc>
            </a:pPr>
            <a:r>
              <a:rPr lang="en-US" sz="1600" b="0" dirty="0"/>
              <a:t>A consolidated relationship of trust and influence with government to help guide and inform policy</a:t>
            </a:r>
          </a:p>
          <a:p>
            <a:pPr marL="4763" indent="0">
              <a:lnSpc>
                <a:spcPts val="1620"/>
              </a:lnSpc>
            </a:pPr>
            <a:endParaRPr lang="en-US" sz="1400" b="0" dirty="0"/>
          </a:p>
        </p:txBody>
      </p:sp>
      <p:graphicFrame>
        <p:nvGraphicFramePr>
          <p:cNvPr id="5" name="Content Placeholder 5">
            <a:extLst>
              <a:ext uri="{FF2B5EF4-FFF2-40B4-BE49-F238E27FC236}">
                <a16:creationId xmlns:a16="http://schemas.microsoft.com/office/drawing/2014/main" xmlns="" id="{7692BF6B-321B-9D42-A132-E0B80EF25246}"/>
              </a:ext>
            </a:extLst>
          </p:cNvPr>
          <p:cNvGraphicFramePr>
            <a:graphicFrameLocks/>
          </p:cNvGraphicFramePr>
          <p:nvPr>
            <p:extLst>
              <p:ext uri="{D42A27DB-BD31-4B8C-83A1-F6EECF244321}">
                <p14:modId xmlns:p14="http://schemas.microsoft.com/office/powerpoint/2010/main" xmlns="" val="2060576439"/>
              </p:ext>
            </p:extLst>
          </p:nvPr>
        </p:nvGraphicFramePr>
        <p:xfrm>
          <a:off x="2784000" y="1681610"/>
          <a:ext cx="8964000" cy="1650731"/>
        </p:xfrm>
        <a:graphic>
          <a:graphicData uri="http://schemas.openxmlformats.org/drawingml/2006/table">
            <a:tbl>
              <a:tblPr firstRow="1" firstCol="1" bandRow="1">
                <a:noFill/>
                <a:tableStyleId>{5C22544A-7EE6-4342-B048-85BDC9FD1C3A}</a:tableStyleId>
              </a:tblPr>
              <a:tblGrid>
                <a:gridCol w="5652000">
                  <a:extLst>
                    <a:ext uri="{9D8B030D-6E8A-4147-A177-3AD203B41FA5}">
                      <a16:colId xmlns:a16="http://schemas.microsoft.com/office/drawing/2014/main" xmlns="" val="2875620155"/>
                    </a:ext>
                  </a:extLst>
                </a:gridCol>
                <a:gridCol w="864000">
                  <a:extLst>
                    <a:ext uri="{9D8B030D-6E8A-4147-A177-3AD203B41FA5}">
                      <a16:colId xmlns:a16="http://schemas.microsoft.com/office/drawing/2014/main" xmlns="" val="3190406443"/>
                    </a:ext>
                  </a:extLst>
                </a:gridCol>
                <a:gridCol w="612000">
                  <a:extLst>
                    <a:ext uri="{9D8B030D-6E8A-4147-A177-3AD203B41FA5}">
                      <a16:colId xmlns:a16="http://schemas.microsoft.com/office/drawing/2014/main" xmlns="" val="2460576133"/>
                    </a:ext>
                  </a:extLst>
                </a:gridCol>
                <a:gridCol w="612000">
                  <a:extLst>
                    <a:ext uri="{9D8B030D-6E8A-4147-A177-3AD203B41FA5}">
                      <a16:colId xmlns:a16="http://schemas.microsoft.com/office/drawing/2014/main" xmlns="" val="3514208861"/>
                    </a:ext>
                  </a:extLst>
                </a:gridCol>
                <a:gridCol w="612000">
                  <a:extLst>
                    <a:ext uri="{9D8B030D-6E8A-4147-A177-3AD203B41FA5}">
                      <a16:colId xmlns:a16="http://schemas.microsoft.com/office/drawing/2014/main" xmlns="" val="1925645514"/>
                    </a:ext>
                  </a:extLst>
                </a:gridCol>
                <a:gridCol w="612000">
                  <a:extLst>
                    <a:ext uri="{9D8B030D-6E8A-4147-A177-3AD203B41FA5}">
                      <a16:colId xmlns:a16="http://schemas.microsoft.com/office/drawing/2014/main" xmlns="" val="2996767982"/>
                    </a:ext>
                  </a:extLst>
                </a:gridCol>
              </a:tblGrid>
              <a:tr h="350842">
                <a:tc>
                  <a:txBody>
                    <a:bodyPr/>
                    <a:lstStyle/>
                    <a:p>
                      <a:pPr marL="20955">
                        <a:lnSpc>
                          <a:spcPts val="1620"/>
                        </a:lnSpc>
                        <a:spcAft>
                          <a:spcPts val="0"/>
                        </a:spcAft>
                      </a:pPr>
                      <a:r>
                        <a:rPr lang="en-ZA" sz="1600" b="1" cap="none" spc="0" dirty="0">
                          <a:solidFill>
                            <a:schemeClr val="accent1"/>
                          </a:solidFill>
                          <a:effectLst/>
                          <a:latin typeface="+mn-lt"/>
                          <a:ea typeface="Times New Roman" panose="02020603050405020304" pitchFamily="18" charset="0"/>
                          <a:cs typeface="Times New Roman" panose="02020603050405020304" pitchFamily="18" charset="0"/>
                        </a:rPr>
                        <a:t>Output indicator</a:t>
                      </a:r>
                    </a:p>
                  </a:txBody>
                  <a:tcPr marL="54000" marR="54000" marT="54000" marB="54000" anchor="b">
                    <a:lnL w="12700" cmpd="sng">
                      <a:noFill/>
                      <a:prstDash val="solid"/>
                    </a:lnL>
                    <a:lnR w="12700" cmpd="sng">
                      <a:noFill/>
                      <a:prstDash val="solid"/>
                    </a:lnR>
                    <a:lnT w="12700" cap="flat" cmpd="sng" algn="ctr">
                      <a:solidFill>
                        <a:schemeClr val="bg1"/>
                      </a:solidFill>
                      <a:prstDash val="sysDot"/>
                      <a:round/>
                      <a:headEnd type="none" w="med" len="med"/>
                      <a:tailEnd type="none" w="med" len="med"/>
                    </a:lnT>
                    <a:lnB w="12700" cmpd="sng">
                      <a:noFill/>
                      <a:prstDash val="solid"/>
                    </a:lnB>
                    <a:noFill/>
                  </a:tcPr>
                </a:tc>
                <a:tc>
                  <a:txBody>
                    <a:bodyPr/>
                    <a:lstStyle/>
                    <a:p>
                      <a:pPr algn="ctr">
                        <a:lnSpc>
                          <a:spcPts val="1620"/>
                        </a:lnSpc>
                        <a:spcAft>
                          <a:spcPts val="0"/>
                        </a:spcAft>
                      </a:pPr>
                      <a:r>
                        <a:rPr lang="en-ZA" sz="1600" b="1" cap="none" spc="0" dirty="0">
                          <a:solidFill>
                            <a:schemeClr val="accent1"/>
                          </a:solidFill>
                          <a:effectLst/>
                          <a:latin typeface="+mn-lt"/>
                          <a:ea typeface="Times New Roman" panose="02020603050405020304" pitchFamily="18" charset="0"/>
                          <a:cs typeface="Times New Roman" panose="02020603050405020304" pitchFamily="18" charset="0"/>
                        </a:rPr>
                        <a:t>Annual Target</a:t>
                      </a:r>
                    </a:p>
                  </a:txBody>
                  <a:tcPr marL="54000" marR="54000" marT="54000" marB="54000" anchor="b">
                    <a:lnL w="12700" cmpd="sng">
                      <a:noFill/>
                      <a:prstDash val="solid"/>
                    </a:lnL>
                    <a:lnR w="12700" cmpd="sng">
                      <a:noFill/>
                      <a:prstDash val="solid"/>
                    </a:lnR>
                    <a:lnT w="12700" cap="flat" cmpd="sng" algn="ctr">
                      <a:solidFill>
                        <a:schemeClr val="bg1"/>
                      </a:solidFill>
                      <a:prstDash val="sysDot"/>
                      <a:round/>
                      <a:headEnd type="none" w="med" len="med"/>
                      <a:tailEnd type="none" w="med" len="med"/>
                    </a:lnT>
                    <a:lnB w="12700" cmpd="sng">
                      <a:noFill/>
                      <a:prstDash val="solid"/>
                    </a:lnB>
                    <a:noFill/>
                  </a:tcPr>
                </a:tc>
                <a:tc>
                  <a:txBody>
                    <a:bodyPr/>
                    <a:lstStyle/>
                    <a:p>
                      <a:pPr algn="ctr">
                        <a:lnSpc>
                          <a:spcPts val="1620"/>
                        </a:lnSpc>
                        <a:spcAft>
                          <a:spcPts val="0"/>
                        </a:spcAft>
                      </a:pPr>
                      <a:r>
                        <a:rPr lang="en-ZA" sz="1600" b="1" cap="none" spc="0" dirty="0">
                          <a:solidFill>
                            <a:schemeClr val="accent1"/>
                          </a:solidFill>
                          <a:effectLst/>
                          <a:latin typeface="+mn-lt"/>
                          <a:ea typeface="Times New Roman" panose="02020603050405020304" pitchFamily="18" charset="0"/>
                          <a:cs typeface="Times New Roman" panose="02020603050405020304" pitchFamily="18" charset="0"/>
                        </a:rPr>
                        <a:t>Q1</a:t>
                      </a:r>
                    </a:p>
                  </a:txBody>
                  <a:tcPr marL="54000" marR="54000" marT="54000" marB="54000" anchor="b">
                    <a:lnL w="12700" cmpd="sng">
                      <a:noFill/>
                      <a:prstDash val="solid"/>
                    </a:lnL>
                    <a:lnR w="12700" cmpd="sng">
                      <a:noFill/>
                      <a:prstDash val="solid"/>
                    </a:lnR>
                    <a:lnT w="12700" cap="flat" cmpd="sng" algn="ctr">
                      <a:solidFill>
                        <a:schemeClr val="bg1"/>
                      </a:solidFill>
                      <a:prstDash val="sysDot"/>
                      <a:round/>
                      <a:headEnd type="none" w="med" len="med"/>
                      <a:tailEnd type="none" w="med" len="med"/>
                    </a:lnT>
                    <a:lnB w="12700" cmpd="sng">
                      <a:noFill/>
                      <a:prstDash val="solid"/>
                    </a:lnB>
                    <a:noFill/>
                  </a:tcPr>
                </a:tc>
                <a:tc>
                  <a:txBody>
                    <a:bodyPr/>
                    <a:lstStyle/>
                    <a:p>
                      <a:pPr algn="ctr">
                        <a:lnSpc>
                          <a:spcPts val="1620"/>
                        </a:lnSpc>
                        <a:spcAft>
                          <a:spcPts val="0"/>
                        </a:spcAft>
                      </a:pPr>
                      <a:r>
                        <a:rPr lang="en-ZA" sz="1600" b="1" cap="none" spc="0" dirty="0">
                          <a:solidFill>
                            <a:schemeClr val="accent1"/>
                          </a:solidFill>
                          <a:effectLst/>
                          <a:latin typeface="+mn-lt"/>
                          <a:ea typeface="Times New Roman" panose="02020603050405020304" pitchFamily="18" charset="0"/>
                          <a:cs typeface="Times New Roman" panose="02020603050405020304" pitchFamily="18" charset="0"/>
                        </a:rPr>
                        <a:t>Q2</a:t>
                      </a:r>
                    </a:p>
                  </a:txBody>
                  <a:tcPr marL="54000" marR="54000" marT="54000" marB="54000" anchor="b">
                    <a:lnL w="12700" cmpd="sng">
                      <a:noFill/>
                      <a:prstDash val="solid"/>
                    </a:lnL>
                    <a:lnR w="12700" cmpd="sng">
                      <a:noFill/>
                      <a:prstDash val="solid"/>
                    </a:lnR>
                    <a:lnT w="12700" cap="flat" cmpd="sng" algn="ctr">
                      <a:solidFill>
                        <a:schemeClr val="bg1"/>
                      </a:solidFill>
                      <a:prstDash val="sysDot"/>
                      <a:round/>
                      <a:headEnd type="none" w="med" len="med"/>
                      <a:tailEnd type="none" w="med" len="med"/>
                    </a:lnT>
                    <a:lnB w="12700" cmpd="sng">
                      <a:noFill/>
                      <a:prstDash val="solid"/>
                    </a:lnB>
                    <a:noFill/>
                  </a:tcPr>
                </a:tc>
                <a:tc>
                  <a:txBody>
                    <a:bodyPr/>
                    <a:lstStyle/>
                    <a:p>
                      <a:pPr algn="ctr">
                        <a:lnSpc>
                          <a:spcPts val="1620"/>
                        </a:lnSpc>
                        <a:spcAft>
                          <a:spcPts val="0"/>
                        </a:spcAft>
                      </a:pPr>
                      <a:r>
                        <a:rPr lang="en-ZA" sz="1600" b="1" cap="none" spc="0" dirty="0">
                          <a:solidFill>
                            <a:schemeClr val="accent1"/>
                          </a:solidFill>
                          <a:effectLst/>
                          <a:latin typeface="+mn-lt"/>
                          <a:ea typeface="Times New Roman" panose="02020603050405020304" pitchFamily="18" charset="0"/>
                          <a:cs typeface="Times New Roman" panose="02020603050405020304" pitchFamily="18" charset="0"/>
                        </a:rPr>
                        <a:t>Q3</a:t>
                      </a:r>
                    </a:p>
                  </a:txBody>
                  <a:tcPr marL="54000" marR="54000" marT="54000" marB="54000" anchor="b">
                    <a:lnL w="12700" cmpd="sng">
                      <a:noFill/>
                      <a:prstDash val="solid"/>
                    </a:lnL>
                    <a:lnR w="12700" cmpd="sng">
                      <a:noFill/>
                      <a:prstDash val="solid"/>
                    </a:lnR>
                    <a:lnT w="12700" cap="flat" cmpd="sng" algn="ctr">
                      <a:solidFill>
                        <a:schemeClr val="bg1"/>
                      </a:solidFill>
                      <a:prstDash val="sysDot"/>
                      <a:round/>
                      <a:headEnd type="none" w="med" len="med"/>
                      <a:tailEnd type="none" w="med" len="med"/>
                    </a:lnT>
                    <a:lnB w="12700" cmpd="sng">
                      <a:noFill/>
                      <a:prstDash val="solid"/>
                    </a:lnB>
                    <a:noFill/>
                  </a:tcPr>
                </a:tc>
                <a:tc>
                  <a:txBody>
                    <a:bodyPr/>
                    <a:lstStyle/>
                    <a:p>
                      <a:pPr algn="ctr">
                        <a:lnSpc>
                          <a:spcPts val="1620"/>
                        </a:lnSpc>
                        <a:spcAft>
                          <a:spcPts val="0"/>
                        </a:spcAft>
                      </a:pPr>
                      <a:r>
                        <a:rPr lang="en-ZA" sz="1600" b="1" cap="none" spc="0" dirty="0">
                          <a:solidFill>
                            <a:schemeClr val="accent1"/>
                          </a:solidFill>
                          <a:effectLst/>
                          <a:latin typeface="+mn-lt"/>
                          <a:ea typeface="Times New Roman" panose="02020603050405020304" pitchFamily="18" charset="0"/>
                          <a:cs typeface="Times New Roman" panose="02020603050405020304" pitchFamily="18" charset="0"/>
                        </a:rPr>
                        <a:t>Q4</a:t>
                      </a:r>
                    </a:p>
                  </a:txBody>
                  <a:tcPr marL="54000" marR="54000" marT="54000" marB="54000" anchor="b">
                    <a:lnL w="12700" cmpd="sng">
                      <a:noFill/>
                      <a:prstDash val="solid"/>
                    </a:lnL>
                    <a:lnR w="12700" cmpd="sng">
                      <a:noFill/>
                      <a:prstDash val="solid"/>
                    </a:lnR>
                    <a:lnT w="12700" cap="flat" cmpd="sng" algn="ctr">
                      <a:solidFill>
                        <a:schemeClr val="bg1"/>
                      </a:solidFill>
                      <a:prstDash val="sysDot"/>
                      <a:round/>
                      <a:headEnd type="none" w="med" len="med"/>
                      <a:tailEnd type="none" w="med" len="med"/>
                    </a:lnT>
                    <a:lnB w="12700" cmpd="sng">
                      <a:noFill/>
                      <a:prstDash val="solid"/>
                    </a:lnB>
                    <a:noFill/>
                  </a:tcPr>
                </a:tc>
                <a:extLst>
                  <a:ext uri="{0D108BD9-81ED-4DB2-BD59-A6C34878D82A}">
                    <a16:rowId xmlns:a16="http://schemas.microsoft.com/office/drawing/2014/main" xmlns="" val="3593713949"/>
                  </a:ext>
                </a:extLst>
              </a:tr>
              <a:tr h="473233">
                <a:tc>
                  <a:txBody>
                    <a:bodyPr/>
                    <a:lstStyle/>
                    <a:p>
                      <a:pPr marL="358775" indent="-354013" algn="l" defTabSz="914400" rtl="0" eaLnBrk="1" latinLnBrk="0" hangingPunct="1">
                        <a:lnSpc>
                          <a:spcPts val="1620"/>
                        </a:lnSpc>
                        <a:spcAft>
                          <a:spcPts val="0"/>
                        </a:spcAft>
                        <a:tabLst/>
                      </a:pPr>
                      <a:r>
                        <a:rPr lang="en-GB" sz="1600" b="0" kern="1200" cap="none" spc="0" dirty="0">
                          <a:solidFill>
                            <a:schemeClr val="tx1"/>
                          </a:solidFill>
                          <a:effectLst/>
                          <a:latin typeface="+mn-lt"/>
                          <a:ea typeface="+mn-ea"/>
                          <a:cs typeface="+mn-cs"/>
                        </a:rPr>
                        <a:t>2.1 The number of policy briefs and/or evidence reviews completed and published</a:t>
                      </a:r>
                      <a:endParaRPr lang="en-ZA" sz="1600" b="0" kern="1200" cap="none" spc="0" dirty="0">
                        <a:solidFill>
                          <a:schemeClr val="tx1"/>
                        </a:solidFill>
                        <a:effectLst/>
                        <a:latin typeface="+mn-lt"/>
                        <a:ea typeface="+mn-ea"/>
                        <a:cs typeface="+mn-cs"/>
                      </a:endParaRPr>
                    </a:p>
                  </a:txBody>
                  <a:tcPr marL="68580" marR="68580" marT="0" marB="0">
                    <a:lnL w="12700" cmpd="sng">
                      <a:noFill/>
                      <a:prstDash val="solid"/>
                    </a:lnL>
                    <a:lnR w="12700" cap="flat" cmpd="sng" algn="ctr">
                      <a:solidFill>
                        <a:schemeClr val="bg1"/>
                      </a:solidFill>
                      <a:prstDash val="sysDot"/>
                      <a:round/>
                      <a:headEnd type="none" w="med" len="med"/>
                      <a:tailEnd type="none" w="med" len="med"/>
                    </a:lnR>
                    <a:lnT w="12700" cmpd="sng">
                      <a:noFill/>
                      <a:prstDash val="solid"/>
                    </a:lnT>
                    <a:lnB w="12700" cap="flat" cmpd="sng" algn="ctr">
                      <a:solidFill>
                        <a:schemeClr val="bg1"/>
                      </a:solidFill>
                      <a:prstDash val="sysDot"/>
                      <a:round/>
                      <a:headEnd type="none" w="med" len="med"/>
                      <a:tailEnd type="none" w="med" len="med"/>
                    </a:lnB>
                    <a:solidFill>
                      <a:schemeClr val="accent6">
                        <a:lumMod val="20000"/>
                        <a:lumOff val="8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dirty="0">
                          <a:solidFill>
                            <a:schemeClr val="tx1"/>
                          </a:solidFill>
                          <a:effectLst/>
                          <a:latin typeface="+mn-lt"/>
                          <a:ea typeface="+mn-ea"/>
                          <a:cs typeface="+mn-cs"/>
                        </a:rPr>
                        <a:t>9</a:t>
                      </a:r>
                      <a:endParaRPr lang="en-ZA" sz="1600" b="0" kern="1200" cap="none" spc="0" dirty="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mpd="sng">
                      <a:noFill/>
                      <a:prstDash val="soli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dirty="0">
                          <a:solidFill>
                            <a:schemeClr val="tx1"/>
                          </a:solidFill>
                          <a:effectLst/>
                          <a:latin typeface="+mn-lt"/>
                          <a:ea typeface="+mn-ea"/>
                          <a:cs typeface="+mn-cs"/>
                        </a:rPr>
                        <a:t>0</a:t>
                      </a:r>
                      <a:endParaRPr lang="en-ZA" sz="1600" b="0" kern="1200" cap="none" spc="0" dirty="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mpd="sng">
                      <a:noFill/>
                      <a:prstDash val="soli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dirty="0">
                          <a:solidFill>
                            <a:schemeClr val="tx1"/>
                          </a:solidFill>
                          <a:effectLst/>
                          <a:latin typeface="+mn-lt"/>
                          <a:ea typeface="+mn-ea"/>
                          <a:cs typeface="+mn-cs"/>
                        </a:rPr>
                        <a:t>2</a:t>
                      </a:r>
                      <a:endParaRPr lang="en-ZA" sz="1600" b="0" kern="1200" cap="none" spc="0" dirty="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mpd="sng">
                      <a:noFill/>
                      <a:prstDash val="soli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dirty="0">
                          <a:solidFill>
                            <a:schemeClr val="tx1"/>
                          </a:solidFill>
                          <a:effectLst/>
                          <a:latin typeface="+mn-lt"/>
                          <a:ea typeface="+mn-ea"/>
                          <a:cs typeface="+mn-cs"/>
                        </a:rPr>
                        <a:t>4</a:t>
                      </a:r>
                      <a:endParaRPr lang="en-ZA" sz="1600" b="0" kern="1200" cap="none" spc="0" dirty="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mpd="sng">
                      <a:noFill/>
                      <a:prstDash val="soli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dirty="0">
                          <a:solidFill>
                            <a:schemeClr val="tx1"/>
                          </a:solidFill>
                          <a:effectLst/>
                          <a:latin typeface="+mn-lt"/>
                          <a:ea typeface="+mn-ea"/>
                          <a:cs typeface="+mn-cs"/>
                        </a:rPr>
                        <a:t>9</a:t>
                      </a:r>
                      <a:endParaRPr lang="en-ZA" sz="1600" b="0" kern="1200" cap="none" spc="0" dirty="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mpd="sng">
                      <a:noFill/>
                      <a:prstDash val="solid"/>
                    </a:lnR>
                    <a:lnT w="12700" cmpd="sng">
                      <a:noFill/>
                      <a:prstDash val="solid"/>
                    </a:lnT>
                    <a:lnB w="12700" cap="flat" cmpd="sng" algn="ctr">
                      <a:solidFill>
                        <a:schemeClr val="bg1"/>
                      </a:solidFill>
                      <a:prstDash val="sys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3581658458"/>
                  </a:ext>
                </a:extLst>
              </a:tr>
              <a:tr h="663098">
                <a:tc>
                  <a:txBody>
                    <a:bodyPr/>
                    <a:lstStyle/>
                    <a:p>
                      <a:pPr marL="358775" indent="-354013" algn="l" defTabSz="914400" rtl="0" eaLnBrk="1" latinLnBrk="0" hangingPunct="1">
                        <a:lnSpc>
                          <a:spcPts val="1620"/>
                        </a:lnSpc>
                        <a:spcAft>
                          <a:spcPts val="0"/>
                        </a:spcAft>
                        <a:tabLst/>
                      </a:pPr>
                      <a:r>
                        <a:rPr lang="en-GB" sz="1600" b="0" kern="1200" cap="none" spc="0" dirty="0">
                          <a:solidFill>
                            <a:schemeClr val="tx1"/>
                          </a:solidFill>
                          <a:effectLst/>
                          <a:latin typeface="+mn-lt"/>
                          <a:ea typeface="+mn-ea"/>
                          <a:cs typeface="+mn-cs"/>
                        </a:rPr>
                        <a:t>2.2 The number of structured research engagements with government, policy makers and implementers</a:t>
                      </a:r>
                      <a:endParaRPr lang="en-ZA" sz="1600" b="0" kern="1200" cap="none" spc="0" dirty="0">
                        <a:solidFill>
                          <a:schemeClr val="tx1"/>
                        </a:solidFill>
                        <a:effectLst/>
                        <a:latin typeface="+mn-lt"/>
                        <a:ea typeface="+mn-ea"/>
                        <a:cs typeface="+mn-cs"/>
                      </a:endParaRPr>
                    </a:p>
                  </a:txBody>
                  <a:tcPr marL="68580" marR="68580" marT="0" marB="0">
                    <a:lnL w="12700" cmpd="sng">
                      <a:noFill/>
                      <a:prstDash val="soli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20000"/>
                        <a:lumOff val="8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dirty="0">
                          <a:solidFill>
                            <a:schemeClr val="tx1"/>
                          </a:solidFill>
                          <a:effectLst/>
                          <a:latin typeface="+mn-lt"/>
                          <a:ea typeface="+mn-ea"/>
                          <a:cs typeface="+mn-cs"/>
                        </a:rPr>
                        <a:t>6</a:t>
                      </a:r>
                      <a:endParaRPr lang="en-ZA" sz="1600" b="0" kern="1200" cap="none" spc="0" dirty="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dirty="0">
                          <a:solidFill>
                            <a:schemeClr val="tx1"/>
                          </a:solidFill>
                          <a:effectLst/>
                          <a:latin typeface="+mn-lt"/>
                          <a:ea typeface="+mn-ea"/>
                          <a:cs typeface="+mn-cs"/>
                        </a:rPr>
                        <a:t>0</a:t>
                      </a:r>
                      <a:endParaRPr lang="en-ZA" sz="1600" b="0" kern="1200" cap="none" spc="0" dirty="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dirty="0">
                          <a:solidFill>
                            <a:schemeClr val="tx1"/>
                          </a:solidFill>
                          <a:effectLst/>
                          <a:latin typeface="+mn-lt"/>
                          <a:ea typeface="+mn-ea"/>
                          <a:cs typeface="+mn-cs"/>
                        </a:rPr>
                        <a:t>1</a:t>
                      </a:r>
                      <a:endParaRPr lang="en-ZA" sz="1600" b="0" kern="1200" cap="none" spc="0" dirty="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dirty="0">
                          <a:solidFill>
                            <a:schemeClr val="tx1"/>
                          </a:solidFill>
                          <a:effectLst/>
                          <a:latin typeface="+mn-lt"/>
                          <a:ea typeface="+mn-ea"/>
                          <a:cs typeface="+mn-cs"/>
                        </a:rPr>
                        <a:t>2</a:t>
                      </a:r>
                      <a:endParaRPr lang="en-ZA" sz="1600" b="0" kern="1200" cap="none" spc="0" dirty="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tc>
                  <a:txBody>
                    <a:bodyPr/>
                    <a:lstStyle/>
                    <a:p>
                      <a:pPr marL="358775" indent="-354013" algn="l" defTabSz="914400" rtl="0" eaLnBrk="1" latinLnBrk="0" hangingPunct="1">
                        <a:lnSpc>
                          <a:spcPts val="1620"/>
                        </a:lnSpc>
                        <a:spcAft>
                          <a:spcPts val="0"/>
                        </a:spcAft>
                        <a:tabLst/>
                      </a:pPr>
                      <a:r>
                        <a:rPr lang="en-GB" sz="1600" b="0" kern="1200" cap="none" spc="0" dirty="0">
                          <a:solidFill>
                            <a:schemeClr val="tx1"/>
                          </a:solidFill>
                          <a:effectLst/>
                          <a:latin typeface="+mn-lt"/>
                          <a:ea typeface="+mn-ea"/>
                          <a:cs typeface="+mn-cs"/>
                        </a:rPr>
                        <a:t>6</a:t>
                      </a:r>
                      <a:endParaRPr lang="en-ZA" sz="1600" b="0" kern="1200" cap="none" spc="0" dirty="0">
                        <a:solidFill>
                          <a:schemeClr val="tx1"/>
                        </a:solidFill>
                        <a:effectLst/>
                        <a:latin typeface="+mn-lt"/>
                        <a:ea typeface="+mn-ea"/>
                        <a:cs typeface="+mn-cs"/>
                      </a:endParaRPr>
                    </a:p>
                  </a:txBody>
                  <a:tcPr marL="68580" marR="68580" marT="0" marB="0" anchor="ctr">
                    <a:lnL w="12700" cap="flat" cmpd="sng" algn="ctr">
                      <a:solidFill>
                        <a:schemeClr val="bg1"/>
                      </a:solidFill>
                      <a:prstDash val="sysDot"/>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3021661693"/>
                  </a:ext>
                </a:extLst>
              </a:tr>
            </a:tbl>
          </a:graphicData>
        </a:graphic>
      </p:graphicFrame>
      <p:sp>
        <p:nvSpPr>
          <p:cNvPr id="6" name="TextBox 5">
            <a:extLst>
              <a:ext uri="{FF2B5EF4-FFF2-40B4-BE49-F238E27FC236}">
                <a16:creationId xmlns:a16="http://schemas.microsoft.com/office/drawing/2014/main" xmlns="" id="{BE64654F-8A5F-4798-81B1-5092EA44F1F5}"/>
              </a:ext>
            </a:extLst>
          </p:cNvPr>
          <p:cNvSpPr txBox="1"/>
          <p:nvPr/>
        </p:nvSpPr>
        <p:spPr>
          <a:xfrm>
            <a:off x="11882511" y="6452381"/>
            <a:ext cx="267286" cy="246221"/>
          </a:xfrm>
          <a:prstGeom prst="rect">
            <a:avLst/>
          </a:prstGeom>
          <a:noFill/>
        </p:spPr>
        <p:txBody>
          <a:bodyPr wrap="square" rtlCol="0">
            <a:spAutoFit/>
          </a:bodyPr>
          <a:lstStyle/>
          <a:p>
            <a:r>
              <a:rPr lang="en-US" sz="1000" dirty="0"/>
              <a:t>9</a:t>
            </a:r>
            <a:endParaRPr lang="en-ZA" sz="1000" dirty="0"/>
          </a:p>
        </p:txBody>
      </p:sp>
    </p:spTree>
    <p:extLst>
      <p:ext uri="{BB962C8B-B14F-4D97-AF65-F5344CB8AC3E}">
        <p14:creationId xmlns:p14="http://schemas.microsoft.com/office/powerpoint/2010/main" xmlns="" val="890311252"/>
      </p:ext>
    </p:extLst>
  </p:cSld>
  <p:clrMapOvr>
    <a:masterClrMapping/>
  </p:clrMapOvr>
</p:sld>
</file>

<file path=ppt/theme/theme1.xml><?xml version="1.0" encoding="utf-8"?>
<a:theme xmlns:a="http://schemas.openxmlformats.org/drawingml/2006/main" name="Custom Design">
  <a:themeElements>
    <a:clrScheme name="HSRC">
      <a:dk1>
        <a:sysClr val="windowText" lastClr="000000"/>
      </a:dk1>
      <a:lt1>
        <a:srgbClr val="FFFFFF"/>
      </a:lt1>
      <a:dk2>
        <a:srgbClr val="004287"/>
      </a:dk2>
      <a:lt2>
        <a:srgbClr val="EAE8E9"/>
      </a:lt2>
      <a:accent1>
        <a:srgbClr val="005CA9"/>
      </a:accent1>
      <a:accent2>
        <a:srgbClr val="E84133"/>
      </a:accent2>
      <a:accent3>
        <a:srgbClr val="95C11F"/>
      </a:accent3>
      <a:accent4>
        <a:srgbClr val="F39325"/>
      </a:accent4>
      <a:accent5>
        <a:srgbClr val="6F9ED4"/>
      </a:accent5>
      <a:accent6>
        <a:srgbClr val="C2B59B"/>
      </a:accent6>
      <a:hlink>
        <a:srgbClr val="004287"/>
      </a:hlink>
      <a:folHlink>
        <a:srgbClr val="95C11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HSRC">
      <a:dk1>
        <a:sysClr val="windowText" lastClr="000000"/>
      </a:dk1>
      <a:lt1>
        <a:srgbClr val="FFFFFF"/>
      </a:lt1>
      <a:dk2>
        <a:srgbClr val="004287"/>
      </a:dk2>
      <a:lt2>
        <a:srgbClr val="EAE8E9"/>
      </a:lt2>
      <a:accent1>
        <a:srgbClr val="005CA9"/>
      </a:accent1>
      <a:accent2>
        <a:srgbClr val="E84133"/>
      </a:accent2>
      <a:accent3>
        <a:srgbClr val="95C11F"/>
      </a:accent3>
      <a:accent4>
        <a:srgbClr val="F39325"/>
      </a:accent4>
      <a:accent5>
        <a:srgbClr val="6F9ED4"/>
      </a:accent5>
      <a:accent6>
        <a:srgbClr val="C2B59B"/>
      </a:accent6>
      <a:hlink>
        <a:srgbClr val="004287"/>
      </a:hlink>
      <a:folHlink>
        <a:srgbClr val="95C11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HSRC">
    <a:dk1>
      <a:sysClr val="windowText" lastClr="000000"/>
    </a:dk1>
    <a:lt1>
      <a:srgbClr val="FFFFFF"/>
    </a:lt1>
    <a:dk2>
      <a:srgbClr val="004287"/>
    </a:dk2>
    <a:lt2>
      <a:srgbClr val="EAE8E9"/>
    </a:lt2>
    <a:accent1>
      <a:srgbClr val="005CA9"/>
    </a:accent1>
    <a:accent2>
      <a:srgbClr val="E84133"/>
    </a:accent2>
    <a:accent3>
      <a:srgbClr val="95C11F"/>
    </a:accent3>
    <a:accent4>
      <a:srgbClr val="F39325"/>
    </a:accent4>
    <a:accent5>
      <a:srgbClr val="6F9ED4"/>
    </a:accent5>
    <a:accent6>
      <a:srgbClr val="C2B59B"/>
    </a:accent6>
    <a:hlink>
      <a:srgbClr val="004287"/>
    </a:hlink>
    <a:folHlink>
      <a:srgbClr val="95C11F"/>
    </a:folHlink>
  </a:clrScheme>
</a:themeOverride>
</file>

<file path=docProps/app.xml><?xml version="1.0" encoding="utf-8"?>
<Properties xmlns="http://schemas.openxmlformats.org/officeDocument/2006/extended-properties" xmlns:vt="http://schemas.openxmlformats.org/officeDocument/2006/docPropsVTypes">
  <TotalTime>1862</TotalTime>
  <Words>1441</Words>
  <Application>Microsoft Office PowerPoint</Application>
  <PresentationFormat>Custom</PresentationFormat>
  <Paragraphs>327</Paragraphs>
  <Slides>24</Slides>
  <Notes>22</Notes>
  <HiddenSlides>0</HiddenSlides>
  <MMClips>0</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Custom Design</vt:lpstr>
      <vt:lpstr>Office Theme</vt:lpstr>
      <vt:lpstr>1_Office Theme</vt:lpstr>
      <vt:lpstr>Annual  performance plan 2021/22</vt:lpstr>
      <vt:lpstr>Overview of presentation</vt:lpstr>
      <vt:lpstr>Updates to Situational Analysis</vt:lpstr>
      <vt:lpstr>Institutional performance information</vt:lpstr>
      <vt:lpstr>Institutional performance information (continued)</vt:lpstr>
      <vt:lpstr>HSRC  Outcomes</vt:lpstr>
      <vt:lpstr>HSRC  Institutional Output Indicator targets: 2021/22</vt:lpstr>
      <vt:lpstr>Output indicators</vt:lpstr>
      <vt:lpstr>Output indicators</vt:lpstr>
      <vt:lpstr>Output indicators</vt:lpstr>
      <vt:lpstr>Output indicators</vt:lpstr>
      <vt:lpstr>Output indicators</vt:lpstr>
      <vt:lpstr>Adjustments to Annual Performance Plan targets</vt:lpstr>
      <vt:lpstr>Programme resource considerations</vt:lpstr>
      <vt:lpstr>Institutional revenue estimates</vt:lpstr>
      <vt:lpstr>Institutional revenue estimates 2021/2022</vt:lpstr>
      <vt:lpstr>Estimates of expenditure: Programmes 1 and 2</vt:lpstr>
      <vt:lpstr>Estimates of expenditure: Programmes 1 and 2 2021/2022</vt:lpstr>
      <vt:lpstr>Estimates of expenditure: Programmes 1 and 2 2021/2022</vt:lpstr>
      <vt:lpstr>Key Risks</vt:lpstr>
      <vt:lpstr>Key Projects  and Initiatives underway</vt:lpstr>
      <vt:lpstr>Slide 22</vt:lpstr>
      <vt:lpstr>Slide 23</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performance plan 2019/20</dc:title>
  <dc:creator>Wian</dc:creator>
  <cp:lastModifiedBy>USER</cp:lastModifiedBy>
  <cp:revision>80</cp:revision>
  <dcterms:created xsi:type="dcterms:W3CDTF">2019-02-01T10:32:16Z</dcterms:created>
  <dcterms:modified xsi:type="dcterms:W3CDTF">2021-05-10T11:44:22Z</dcterms:modified>
</cp:coreProperties>
</file>