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9">
  <p:sldMasterIdLst>
    <p:sldMasterId id="2147493455" r:id="rId4"/>
    <p:sldMasterId id="2147493469" r:id="rId5"/>
  </p:sldMasterIdLst>
  <p:notesMasterIdLst>
    <p:notesMasterId r:id="rId47"/>
  </p:notesMasterIdLst>
  <p:handoutMasterIdLst>
    <p:handoutMasterId r:id="rId48"/>
  </p:handoutMasterIdLst>
  <p:sldIdLst>
    <p:sldId id="256" r:id="rId6"/>
    <p:sldId id="424" r:id="rId7"/>
    <p:sldId id="429" r:id="rId8"/>
    <p:sldId id="397" r:id="rId9"/>
    <p:sldId id="409" r:id="rId10"/>
    <p:sldId id="420" r:id="rId11"/>
    <p:sldId id="344" r:id="rId12"/>
    <p:sldId id="357" r:id="rId13"/>
    <p:sldId id="360" r:id="rId14"/>
    <p:sldId id="359" r:id="rId15"/>
    <p:sldId id="354" r:id="rId16"/>
    <p:sldId id="353" r:id="rId17"/>
    <p:sldId id="361" r:id="rId18"/>
    <p:sldId id="364" r:id="rId19"/>
    <p:sldId id="365" r:id="rId20"/>
    <p:sldId id="363" r:id="rId21"/>
    <p:sldId id="362" r:id="rId22"/>
    <p:sldId id="390" r:id="rId23"/>
    <p:sldId id="388" r:id="rId24"/>
    <p:sldId id="389" r:id="rId25"/>
    <p:sldId id="391" r:id="rId26"/>
    <p:sldId id="369" r:id="rId27"/>
    <p:sldId id="392" r:id="rId28"/>
    <p:sldId id="393" r:id="rId29"/>
    <p:sldId id="394" r:id="rId30"/>
    <p:sldId id="414" r:id="rId31"/>
    <p:sldId id="377" r:id="rId32"/>
    <p:sldId id="395" r:id="rId33"/>
    <p:sldId id="396" r:id="rId34"/>
    <p:sldId id="419" r:id="rId35"/>
    <p:sldId id="426" r:id="rId36"/>
    <p:sldId id="427" r:id="rId37"/>
    <p:sldId id="425" r:id="rId38"/>
    <p:sldId id="423" r:id="rId39"/>
    <p:sldId id="421" r:id="rId40"/>
    <p:sldId id="422" r:id="rId41"/>
    <p:sldId id="418" r:id="rId42"/>
    <p:sldId id="430" r:id="rId43"/>
    <p:sldId id="431" r:id="rId44"/>
    <p:sldId id="417" r:id="rId45"/>
    <p:sldId id="339" r:id="rId4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681C43-13B5-4696-B5FB-E442AAEC3175}">
          <p14:sldIdLst>
            <p14:sldId id="256"/>
            <p14:sldId id="424"/>
            <p14:sldId id="429"/>
            <p14:sldId id="397"/>
            <p14:sldId id="409"/>
            <p14:sldId id="420"/>
            <p14:sldId id="344"/>
            <p14:sldId id="357"/>
            <p14:sldId id="360"/>
            <p14:sldId id="359"/>
            <p14:sldId id="354"/>
            <p14:sldId id="353"/>
            <p14:sldId id="361"/>
            <p14:sldId id="364"/>
            <p14:sldId id="365"/>
            <p14:sldId id="363"/>
            <p14:sldId id="362"/>
            <p14:sldId id="390"/>
            <p14:sldId id="388"/>
            <p14:sldId id="389"/>
            <p14:sldId id="391"/>
            <p14:sldId id="369"/>
            <p14:sldId id="392"/>
            <p14:sldId id="393"/>
            <p14:sldId id="394"/>
            <p14:sldId id="414"/>
            <p14:sldId id="377"/>
            <p14:sldId id="395"/>
            <p14:sldId id="396"/>
            <p14:sldId id="419"/>
            <p14:sldId id="426"/>
            <p14:sldId id="427"/>
            <p14:sldId id="425"/>
            <p14:sldId id="423"/>
            <p14:sldId id="421"/>
            <p14:sldId id="422"/>
            <p14:sldId id="418"/>
            <p14:sldId id="430"/>
            <p14:sldId id="431"/>
            <p14:sldId id="417"/>
            <p14:sldId id="339"/>
          </p14:sldIdLst>
        </p14:section>
        <p14:section name="Untitled Section" id="{8E66BB1F-C666-471C-8790-531928DDF4C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itumelo Madiba" initials="BM" lastIdx="1" clrIdx="0">
    <p:extLst>
      <p:ext uri="{19B8F6BF-5375-455C-9EA6-DF929625EA0E}">
        <p15:presenceInfo xmlns:p15="http://schemas.microsoft.com/office/powerpoint/2012/main" userId="S-1-5-21-1935655697-630328440-839522115-331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7623"/>
    <a:srgbClr val="009900"/>
    <a:srgbClr val="0092D2"/>
    <a:srgbClr val="007698"/>
    <a:srgbClr val="10A9D9"/>
    <a:srgbClr val="0092D1"/>
    <a:srgbClr val="FFFF99"/>
    <a:srgbClr val="007A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31" autoAdjust="0"/>
    <p:restoredTop sz="95209" autoAdjust="0"/>
  </p:normalViewPr>
  <p:slideViewPr>
    <p:cSldViewPr snapToGrid="0" snapToObjects="1">
      <p:cViewPr varScale="1">
        <p:scale>
          <a:sx n="75" d="100"/>
          <a:sy n="75" d="100"/>
        </p:scale>
        <p:origin x="1390" y="32"/>
      </p:cViewPr>
      <p:guideLst>
        <p:guide orient="horz" pos="2160"/>
        <p:guide pos="2880"/>
      </p:guideLst>
    </p:cSldViewPr>
  </p:slideViewPr>
  <p:outlineViewPr>
    <p:cViewPr>
      <p:scale>
        <a:sx n="33" d="100"/>
        <a:sy n="33" d="100"/>
      </p:scale>
      <p:origin x="0" y="9876"/>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5" d="100"/>
          <a:sy n="55" d="100"/>
        </p:scale>
        <p:origin x="282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60" cy="496332"/>
          </a:xfrm>
          <a:prstGeom prst="rect">
            <a:avLst/>
          </a:prstGeom>
        </p:spPr>
        <p:txBody>
          <a:bodyPr vert="horz" lIns="96334" tIns="48167" rIns="96334" bIns="48167" rtlCol="0"/>
          <a:lstStyle>
            <a:lvl1pPr algn="l">
              <a:defRPr sz="1300"/>
            </a:lvl1pPr>
          </a:lstStyle>
          <a:p>
            <a:endParaRPr lang="en-ZA" dirty="0"/>
          </a:p>
        </p:txBody>
      </p:sp>
      <p:sp>
        <p:nvSpPr>
          <p:cNvPr id="3" name="Date Placeholder 2"/>
          <p:cNvSpPr>
            <a:spLocks noGrp="1"/>
          </p:cNvSpPr>
          <p:nvPr>
            <p:ph type="dt" sz="quarter" idx="1"/>
          </p:nvPr>
        </p:nvSpPr>
        <p:spPr>
          <a:xfrm>
            <a:off x="3850444" y="0"/>
            <a:ext cx="2945660" cy="496332"/>
          </a:xfrm>
          <a:prstGeom prst="rect">
            <a:avLst/>
          </a:prstGeom>
        </p:spPr>
        <p:txBody>
          <a:bodyPr vert="horz" lIns="96334" tIns="48167" rIns="96334" bIns="48167" rtlCol="0"/>
          <a:lstStyle>
            <a:lvl1pPr algn="r">
              <a:defRPr sz="1300"/>
            </a:lvl1pPr>
          </a:lstStyle>
          <a:p>
            <a:fld id="{0C7D537C-042D-444F-9861-4A8655F16400}" type="datetimeFigureOut">
              <a:rPr lang="en-ZA" smtClean="0"/>
              <a:t>2021/04/29</a:t>
            </a:fld>
            <a:endParaRPr lang="en-ZA" dirty="0"/>
          </a:p>
        </p:txBody>
      </p:sp>
      <p:sp>
        <p:nvSpPr>
          <p:cNvPr id="4" name="Footer Placeholder 3"/>
          <p:cNvSpPr>
            <a:spLocks noGrp="1"/>
          </p:cNvSpPr>
          <p:nvPr>
            <p:ph type="ftr" sz="quarter" idx="2"/>
          </p:nvPr>
        </p:nvSpPr>
        <p:spPr>
          <a:xfrm>
            <a:off x="1" y="9428583"/>
            <a:ext cx="2945660" cy="496332"/>
          </a:xfrm>
          <a:prstGeom prst="rect">
            <a:avLst/>
          </a:prstGeom>
        </p:spPr>
        <p:txBody>
          <a:bodyPr vert="horz" lIns="96334" tIns="48167" rIns="96334" bIns="48167" rtlCol="0" anchor="b"/>
          <a:lstStyle>
            <a:lvl1pPr algn="l">
              <a:defRPr sz="1300"/>
            </a:lvl1pPr>
          </a:lstStyle>
          <a:p>
            <a:endParaRPr lang="en-ZA" dirty="0"/>
          </a:p>
        </p:txBody>
      </p:sp>
      <p:sp>
        <p:nvSpPr>
          <p:cNvPr id="5" name="Slide Number Placeholder 4"/>
          <p:cNvSpPr>
            <a:spLocks noGrp="1"/>
          </p:cNvSpPr>
          <p:nvPr>
            <p:ph type="sldNum" sz="quarter" idx="3"/>
          </p:nvPr>
        </p:nvSpPr>
        <p:spPr>
          <a:xfrm>
            <a:off x="3850444" y="9428583"/>
            <a:ext cx="2945660" cy="496332"/>
          </a:xfrm>
          <a:prstGeom prst="rect">
            <a:avLst/>
          </a:prstGeom>
        </p:spPr>
        <p:txBody>
          <a:bodyPr vert="horz" lIns="96334" tIns="48167" rIns="96334" bIns="48167" rtlCol="0" anchor="b"/>
          <a:lstStyle>
            <a:lvl1pPr algn="r">
              <a:defRPr sz="1300"/>
            </a:lvl1pPr>
          </a:lstStyle>
          <a:p>
            <a:fld id="{A844154B-85C5-484F-833C-D5D890378900}" type="slidenum">
              <a:rPr lang="en-ZA" smtClean="0"/>
              <a:t>‹#›</a:t>
            </a:fld>
            <a:endParaRPr lang="en-ZA" dirty="0"/>
          </a:p>
        </p:txBody>
      </p:sp>
    </p:spTree>
    <p:extLst>
      <p:ext uri="{BB962C8B-B14F-4D97-AF65-F5344CB8AC3E}">
        <p14:creationId xmlns:p14="http://schemas.microsoft.com/office/powerpoint/2010/main" val="2869823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964" cy="498183"/>
          </a:xfrm>
          <a:prstGeom prst="rect">
            <a:avLst/>
          </a:prstGeom>
        </p:spPr>
        <p:txBody>
          <a:bodyPr vert="horz" lIns="91425" tIns="45712" rIns="91425" bIns="45712" rtlCol="0"/>
          <a:lstStyle>
            <a:lvl1pPr algn="l">
              <a:defRPr sz="1200"/>
            </a:lvl1pPr>
          </a:lstStyle>
          <a:p>
            <a:endParaRPr lang="en-ZA" dirty="0"/>
          </a:p>
        </p:txBody>
      </p:sp>
      <p:sp>
        <p:nvSpPr>
          <p:cNvPr id="3" name="Date Placeholder 2"/>
          <p:cNvSpPr>
            <a:spLocks noGrp="1"/>
          </p:cNvSpPr>
          <p:nvPr>
            <p:ph type="dt" idx="1"/>
          </p:nvPr>
        </p:nvSpPr>
        <p:spPr>
          <a:xfrm>
            <a:off x="3850187" y="0"/>
            <a:ext cx="2945964" cy="498183"/>
          </a:xfrm>
          <a:prstGeom prst="rect">
            <a:avLst/>
          </a:prstGeom>
        </p:spPr>
        <p:txBody>
          <a:bodyPr vert="horz" lIns="91425" tIns="45712" rIns="91425" bIns="45712" rtlCol="0"/>
          <a:lstStyle>
            <a:lvl1pPr algn="r">
              <a:defRPr sz="1200"/>
            </a:lvl1pPr>
          </a:lstStyle>
          <a:p>
            <a:fld id="{08F751D1-45BF-4CC1-9052-384A7382B487}" type="datetimeFigureOut">
              <a:rPr lang="en-ZA" smtClean="0"/>
              <a:t>2021/04/29</a:t>
            </a:fld>
            <a:endParaRPr lang="en-ZA" dirty="0"/>
          </a:p>
        </p:txBody>
      </p:sp>
      <p:sp>
        <p:nvSpPr>
          <p:cNvPr id="4" name="Slide Image Placeholder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25" tIns="45712" rIns="91425" bIns="45712" rtlCol="0" anchor="ctr"/>
          <a:lstStyle/>
          <a:p>
            <a:endParaRPr lang="en-ZA" dirty="0"/>
          </a:p>
        </p:txBody>
      </p:sp>
      <p:sp>
        <p:nvSpPr>
          <p:cNvPr id="5" name="Notes Placeholder 4"/>
          <p:cNvSpPr>
            <a:spLocks noGrp="1"/>
          </p:cNvSpPr>
          <p:nvPr>
            <p:ph type="body" sz="quarter" idx="3"/>
          </p:nvPr>
        </p:nvSpPr>
        <p:spPr>
          <a:xfrm>
            <a:off x="680074" y="4776502"/>
            <a:ext cx="5437530" cy="3909729"/>
          </a:xfrm>
          <a:prstGeom prst="rect">
            <a:avLst/>
          </a:prstGeom>
        </p:spPr>
        <p:txBody>
          <a:bodyPr vert="horz" lIns="91425" tIns="45712" rIns="91425"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455"/>
            <a:ext cx="2945964" cy="498183"/>
          </a:xfrm>
          <a:prstGeom prst="rect">
            <a:avLst/>
          </a:prstGeom>
        </p:spPr>
        <p:txBody>
          <a:bodyPr vert="horz" lIns="91425" tIns="45712" rIns="91425" bIns="45712"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187" y="9428455"/>
            <a:ext cx="2945964" cy="498183"/>
          </a:xfrm>
          <a:prstGeom prst="rect">
            <a:avLst/>
          </a:prstGeom>
        </p:spPr>
        <p:txBody>
          <a:bodyPr vert="horz" lIns="91425" tIns="45712" rIns="91425" bIns="45712" rtlCol="0" anchor="b"/>
          <a:lstStyle>
            <a:lvl1pPr algn="r">
              <a:defRPr sz="1200"/>
            </a:lvl1pPr>
          </a:lstStyle>
          <a:p>
            <a:fld id="{C275AC5E-E6C0-492D-B91D-A704D4FF624D}" type="slidenum">
              <a:rPr lang="en-ZA" smtClean="0"/>
              <a:t>‹#›</a:t>
            </a:fld>
            <a:endParaRPr lang="en-ZA" dirty="0"/>
          </a:p>
        </p:txBody>
      </p:sp>
    </p:spTree>
    <p:extLst>
      <p:ext uri="{BB962C8B-B14F-4D97-AF65-F5344CB8AC3E}">
        <p14:creationId xmlns:p14="http://schemas.microsoft.com/office/powerpoint/2010/main" val="275950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275AC5E-E6C0-492D-B91D-A704D4FF624D}" type="slidenum">
              <a:rPr lang="en-ZA" smtClean="0"/>
              <a:t>19</a:t>
            </a:fld>
            <a:endParaRPr lang="en-ZA" dirty="0"/>
          </a:p>
        </p:txBody>
      </p:sp>
    </p:spTree>
    <p:extLst>
      <p:ext uri="{BB962C8B-B14F-4D97-AF65-F5344CB8AC3E}">
        <p14:creationId xmlns:p14="http://schemas.microsoft.com/office/powerpoint/2010/main" val="377547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AECCC8E-AAF2-445B-A6D3-EC7B835774DE}" type="datetime1">
              <a:rPr lang="en-US" smtClean="0"/>
              <a:t>4/29/2021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88E988-FB04-AB4E-BE5A-59F242AF7F7A}" type="slidenum">
              <a:rPr lang="en-US" smtClean="0"/>
              <a:t>‹#›</a:t>
            </a:fld>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B0CDFB-F447-40E4-8E98-612BC2A81635}" type="datetime1">
              <a:rPr lang="en-US" smtClean="0"/>
              <a:t>4/29/2021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615983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92159" y="274638"/>
            <a:ext cx="710419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582610" y="1600200"/>
            <a:ext cx="710419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EDCB50-2D83-4F89-A999-EF579101DAB3}" type="datetime1">
              <a:rPr lang="en-US" smtClean="0"/>
              <a:t>4/29/2021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723317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6ED864-8393-4091-8DCB-7558AA336FC1}" type="datetime1">
              <a:rPr lang="en-US" smtClean="0"/>
              <a:t>4/29/2021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17996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515546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612140-4C82-4B4D-AAE9-1795FAB28706}" type="datetime1">
              <a:rPr lang="en-US" smtClean="0"/>
              <a:t>4/29/2021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EA90C9-3815-364D-8F13-1C3130B69AF4}" type="slidenum">
              <a:rPr lang="en-US" smtClean="0"/>
              <a:t>‹#›</a:t>
            </a:fld>
            <a:endParaRPr lang="en-US" dirty="0"/>
          </a:p>
        </p:txBody>
      </p:sp>
    </p:spTree>
    <p:extLst>
      <p:ext uri="{BB962C8B-B14F-4D97-AF65-F5344CB8AC3E}">
        <p14:creationId xmlns:p14="http://schemas.microsoft.com/office/powerpoint/2010/main" val="1207504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0F6EE4-554C-4BF4-945E-619C92613D92}" type="datetime1">
              <a:rPr lang="en-US" smtClean="0"/>
              <a:t>4/29/2021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EA90C9-3815-364D-8F13-1C3130B69AF4}" type="slidenum">
              <a:rPr lang="en-US" smtClean="0"/>
              <a:t>‹#›</a:t>
            </a:fld>
            <a:endParaRPr lang="en-US" dirty="0"/>
          </a:p>
        </p:txBody>
      </p:sp>
    </p:spTree>
    <p:extLst>
      <p:ext uri="{BB962C8B-B14F-4D97-AF65-F5344CB8AC3E}">
        <p14:creationId xmlns:p14="http://schemas.microsoft.com/office/powerpoint/2010/main" val="2522910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032C54-795B-44D8-A186-9EA7510C1DCC}" type="datetime1">
              <a:rPr lang="en-US" smtClean="0"/>
              <a:t>4/29/2021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EA90C9-3815-364D-8F13-1C3130B69AF4}" type="slidenum">
              <a:rPr lang="en-US" smtClean="0"/>
              <a:t>‹#›</a:t>
            </a:fld>
            <a:endParaRPr lang="en-US" dirty="0"/>
          </a:p>
        </p:txBody>
      </p:sp>
    </p:spTree>
    <p:extLst>
      <p:ext uri="{BB962C8B-B14F-4D97-AF65-F5344CB8AC3E}">
        <p14:creationId xmlns:p14="http://schemas.microsoft.com/office/powerpoint/2010/main" val="3337005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41CF3C4-08EC-4E8C-9053-0BD1B13C19F5}" type="datetime1">
              <a:rPr lang="en-US" smtClean="0"/>
              <a:t>4/29/2021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EA90C9-3815-364D-8F13-1C3130B69AF4}" type="slidenum">
              <a:rPr lang="en-US" smtClean="0"/>
              <a:t>‹#›</a:t>
            </a:fld>
            <a:endParaRPr lang="en-US" dirty="0"/>
          </a:p>
        </p:txBody>
      </p:sp>
    </p:spTree>
    <p:extLst>
      <p:ext uri="{BB962C8B-B14F-4D97-AF65-F5344CB8AC3E}">
        <p14:creationId xmlns:p14="http://schemas.microsoft.com/office/powerpoint/2010/main" val="1585592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8DEA34A-D717-4288-9E1D-C9BADDF200DF}" type="datetime1">
              <a:rPr lang="en-US" smtClean="0"/>
              <a:t>4/29/2021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6EA90C9-3815-364D-8F13-1C3130B69AF4}" type="slidenum">
              <a:rPr lang="en-US" smtClean="0"/>
              <a:t>‹#›</a:t>
            </a:fld>
            <a:endParaRPr lang="en-US" dirty="0"/>
          </a:p>
        </p:txBody>
      </p:sp>
    </p:spTree>
    <p:extLst>
      <p:ext uri="{BB962C8B-B14F-4D97-AF65-F5344CB8AC3E}">
        <p14:creationId xmlns:p14="http://schemas.microsoft.com/office/powerpoint/2010/main" val="4170550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0B07441-0994-4399-87D4-6A915D0ADFD8}" type="datetime1">
              <a:rPr lang="en-US" smtClean="0"/>
              <a:t>4/29/2021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6EA90C9-3815-364D-8F13-1C3130B69AF4}" type="slidenum">
              <a:rPr lang="en-US" smtClean="0"/>
              <a:t>‹#›</a:t>
            </a:fld>
            <a:endParaRPr lang="en-US" dirty="0"/>
          </a:p>
        </p:txBody>
      </p:sp>
    </p:spTree>
    <p:extLst>
      <p:ext uri="{BB962C8B-B14F-4D97-AF65-F5344CB8AC3E}">
        <p14:creationId xmlns:p14="http://schemas.microsoft.com/office/powerpoint/2010/main" val="25304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254496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6F39979-66D9-4746-B4D3-D6E6A134E486}" type="datetime1">
              <a:rPr lang="en-US" smtClean="0"/>
              <a:t>4/29/2021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6EA90C9-3815-364D-8F13-1C3130B69AF4}" type="slidenum">
              <a:rPr lang="en-US" smtClean="0"/>
              <a:t>‹#›</a:t>
            </a:fld>
            <a:endParaRPr lang="en-US" dirty="0"/>
          </a:p>
        </p:txBody>
      </p:sp>
    </p:spTree>
    <p:extLst>
      <p:ext uri="{BB962C8B-B14F-4D97-AF65-F5344CB8AC3E}">
        <p14:creationId xmlns:p14="http://schemas.microsoft.com/office/powerpoint/2010/main" val="988628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F6B415-E224-4179-B3A0-9294F1618879}" type="datetime1">
              <a:rPr lang="en-US" smtClean="0"/>
              <a:t>4/29/2021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EA90C9-3815-364D-8F13-1C3130B69AF4}" type="slidenum">
              <a:rPr lang="en-US" smtClean="0"/>
              <a:t>‹#›</a:t>
            </a:fld>
            <a:endParaRPr lang="en-US" dirty="0"/>
          </a:p>
        </p:txBody>
      </p:sp>
    </p:spTree>
    <p:extLst>
      <p:ext uri="{BB962C8B-B14F-4D97-AF65-F5344CB8AC3E}">
        <p14:creationId xmlns:p14="http://schemas.microsoft.com/office/powerpoint/2010/main" val="3139483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33FE05B-1FF8-47AD-BC34-FB2B5AF41B17}" type="datetime1">
              <a:rPr lang="en-US" smtClean="0"/>
              <a:t>4/29/2021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EA90C9-3815-364D-8F13-1C3130B69AF4}" type="slidenum">
              <a:rPr lang="en-US" smtClean="0"/>
              <a:t>‹#›</a:t>
            </a:fld>
            <a:endParaRPr lang="en-US" dirty="0"/>
          </a:p>
        </p:txBody>
      </p:sp>
    </p:spTree>
    <p:extLst>
      <p:ext uri="{BB962C8B-B14F-4D97-AF65-F5344CB8AC3E}">
        <p14:creationId xmlns:p14="http://schemas.microsoft.com/office/powerpoint/2010/main" val="2292545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380521-BC76-4F0F-ABE6-1087B853B63F}" type="datetime1">
              <a:rPr lang="en-US" smtClean="0"/>
              <a:t>4/29/2021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EA90C9-3815-364D-8F13-1C3130B69AF4}" type="slidenum">
              <a:rPr lang="en-US" smtClean="0"/>
              <a:t>‹#›</a:t>
            </a:fld>
            <a:endParaRPr lang="en-US" dirty="0"/>
          </a:p>
        </p:txBody>
      </p:sp>
    </p:spTree>
    <p:extLst>
      <p:ext uri="{BB962C8B-B14F-4D97-AF65-F5344CB8AC3E}">
        <p14:creationId xmlns:p14="http://schemas.microsoft.com/office/powerpoint/2010/main" val="3482645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A18041A-428F-48D6-B64F-D4F27ACB7C9C}" type="datetime1">
              <a:rPr lang="en-US" smtClean="0"/>
              <a:t>4/29/2021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EA90C9-3815-364D-8F13-1C3130B69AF4}" type="slidenum">
              <a:rPr lang="en-US" smtClean="0"/>
              <a:t>‹#›</a:t>
            </a:fld>
            <a:endParaRPr lang="en-US" dirty="0"/>
          </a:p>
        </p:txBody>
      </p:sp>
    </p:spTree>
    <p:extLst>
      <p:ext uri="{BB962C8B-B14F-4D97-AF65-F5344CB8AC3E}">
        <p14:creationId xmlns:p14="http://schemas.microsoft.com/office/powerpoint/2010/main" val="478613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2159" y="274638"/>
            <a:ext cx="710419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582610" y="1600200"/>
            <a:ext cx="710419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226ADF-F80D-474B-AC58-D590A16DFBF2}" type="datetime1">
              <a:rPr lang="en-US" smtClean="0"/>
              <a:t>4/29/2021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651B42-D619-4D85-8468-3EA8F4AEEE50}" type="datetime1">
              <a:rPr lang="en-US" smtClean="0"/>
              <a:t>4/29/2021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val="11223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92159" y="274638"/>
            <a:ext cx="710419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6CB4E31-B3B7-4ADC-A6B6-C23093E8D9D5}" type="datetime1">
              <a:rPr lang="en-US" smtClean="0"/>
              <a:t>4/29/2021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6059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2159" y="274638"/>
            <a:ext cx="710419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D8FD273-E535-423B-8BF2-922D92FAEB14}" type="datetime1">
              <a:rPr lang="en-US" smtClean="0"/>
              <a:t>4/29/2021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8682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92159" y="274638"/>
            <a:ext cx="710419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4CE87BD-877C-4586-921C-E190DA2ED2FC}" type="datetime1">
              <a:rPr lang="en-US" smtClean="0"/>
              <a:t>4/29/2021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BE421DF-BC90-4F8B-9B4D-57DEF32DDC1F}" type="datetime1">
              <a:rPr lang="en-US" smtClean="0"/>
              <a:t>4/29/2021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49224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148948C-C9EE-4163-A636-7D4E0F2DBC1D}" type="datetime1">
              <a:rPr lang="en-US" smtClean="0"/>
              <a:t>4/29/2021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8" r:id="rId2"/>
    <p:sldLayoutId id="2147493457" r:id="rId3"/>
    <p:sldLayoutId id="2147493458" r:id="rId4"/>
    <p:sldLayoutId id="2147493459" r:id="rId5"/>
    <p:sldLayoutId id="2147493460" r:id="rId6"/>
    <p:sldLayoutId id="2147493461" r:id="rId7"/>
    <p:sldLayoutId id="2147493462" r:id="rId8"/>
    <p:sldLayoutId id="2147493463" r:id="rId9"/>
    <p:sldLayoutId id="2147493464" r:id="rId10"/>
    <p:sldLayoutId id="2147493465" r:id="rId11"/>
    <p:sldLayoutId id="2147493466" r:id="rId12"/>
    <p:sldLayoutId id="2147493467" r:id="rId13"/>
  </p:sldLayoutIdLst>
  <p:hf hdr="0" ftr="0" dt="0"/>
  <p:txStyles>
    <p:titleStyle>
      <a:lvl1pPr algn="ctr" defTabSz="4572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descr="A picture containing drawing, table&#10;&#10;Description automatically generated">
            <a:extLst>
              <a:ext uri="{FF2B5EF4-FFF2-40B4-BE49-F238E27FC236}">
                <a16:creationId xmlns:a16="http://schemas.microsoft.com/office/drawing/2014/main" id="{F07C9335-0613-0C4D-BF12-92DBD390254A}"/>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9144000" cy="6461615"/>
          </a:xfrm>
          <a:prstGeom prst="rect">
            <a:avLst/>
          </a:prstGeom>
        </p:spPr>
      </p:pic>
      <p:pic>
        <p:nvPicPr>
          <p:cNvPr id="3" name="Picture 2" descr="pptB-footer.pn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534726" y="5953122"/>
            <a:ext cx="8618823" cy="719001"/>
          </a:xfrm>
          <a:prstGeom prst="rect">
            <a:avLst/>
          </a:prstGeom>
        </p:spPr>
      </p:pic>
    </p:spTree>
    <p:extLst>
      <p:ext uri="{BB962C8B-B14F-4D97-AF65-F5344CB8AC3E}">
        <p14:creationId xmlns:p14="http://schemas.microsoft.com/office/powerpoint/2010/main" val="4235456930"/>
      </p:ext>
    </p:extLst>
  </p:cSld>
  <p:clrMap bg1="lt1" tx1="dk1" bg2="lt2" tx2="dk2" accent1="accent1" accent2="accent2" accent3="accent3" accent4="accent4" accent5="accent5" accent6="accent6" hlink="hlink" folHlink="folHlink"/>
  <p:sldLayoutIdLst>
    <p:sldLayoutId id="2147493470" r:id="rId1"/>
    <p:sldLayoutId id="2147493471" r:id="rId2"/>
    <p:sldLayoutId id="2147493472" r:id="rId3"/>
    <p:sldLayoutId id="2147493473" r:id="rId4"/>
    <p:sldLayoutId id="2147493474" r:id="rId5"/>
    <p:sldLayoutId id="2147493475" r:id="rId6"/>
    <p:sldLayoutId id="2147493476" r:id="rId7"/>
    <p:sldLayoutId id="2147493477" r:id="rId8"/>
    <p:sldLayoutId id="2147493478" r:id="rId9"/>
    <p:sldLayoutId id="2147493479" r:id="rId10"/>
    <p:sldLayoutId id="2147493480"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ubtitle 2"/>
          <p:cNvSpPr txBox="1">
            <a:spLocks/>
          </p:cNvSpPr>
          <p:nvPr/>
        </p:nvSpPr>
        <p:spPr>
          <a:xfrm>
            <a:off x="1946605" y="6271382"/>
            <a:ext cx="6207772" cy="499498"/>
          </a:xfrm>
          <a:prstGeom prst="rect">
            <a:avLst/>
          </a:prstGeom>
        </p:spPr>
        <p:txBody>
          <a:bodyP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000" i="1" dirty="0"/>
              <a:t>Celebrating 130 years</a:t>
            </a:r>
          </a:p>
        </p:txBody>
      </p:sp>
      <p:sp>
        <p:nvSpPr>
          <p:cNvPr id="2" name="Slide Number Placeholder 1"/>
          <p:cNvSpPr>
            <a:spLocks noGrp="1"/>
          </p:cNvSpPr>
          <p:nvPr>
            <p:ph type="sldNum" sz="quarter" idx="12"/>
          </p:nvPr>
        </p:nvSpPr>
        <p:spPr>
          <a:xfrm>
            <a:off x="6553200" y="6215491"/>
            <a:ext cx="2133600" cy="646842"/>
          </a:xfrm>
        </p:spPr>
        <p:txBody>
          <a:bodyPr/>
          <a:lstStyle/>
          <a:p>
            <a:fld id="{AF88E988-FB04-AB4E-BE5A-59F242AF7F7A}" type="slidenum">
              <a:rPr lang="en-US" smtClean="0"/>
              <a:t>1</a:t>
            </a:fld>
            <a:endParaRPr lang="en-US" dirty="0"/>
          </a:p>
        </p:txBody>
      </p:sp>
      <p:sp>
        <p:nvSpPr>
          <p:cNvPr id="9" name="Title 4"/>
          <p:cNvSpPr txBox="1">
            <a:spLocks/>
          </p:cNvSpPr>
          <p:nvPr/>
        </p:nvSpPr>
        <p:spPr>
          <a:xfrm>
            <a:off x="-127818" y="2589582"/>
            <a:ext cx="9134166" cy="2435903"/>
          </a:xfrm>
          <a:prstGeom prst="rect">
            <a:avLst/>
          </a:prstGeom>
        </p:spPr>
        <p:txBody>
          <a:bodyPr/>
          <a:lstStyle>
            <a:lvl1pPr algn="ctr" defTabSz="457200" rtl="0" eaLnBrk="1" latinLnBrk="0" hangingPunct="1">
              <a:spcBef>
                <a:spcPct val="0"/>
              </a:spcBef>
              <a:buNone/>
              <a:defRPr sz="3600" b="1" kern="1200">
                <a:solidFill>
                  <a:schemeClr val="tx1"/>
                </a:solidFill>
                <a:latin typeface="+mj-lt"/>
                <a:ea typeface="+mj-ea"/>
                <a:cs typeface="+mj-cs"/>
              </a:defRPr>
            </a:lvl1pPr>
          </a:lstStyle>
          <a:p>
            <a:pPr>
              <a:lnSpc>
                <a:spcPts val="3840"/>
              </a:lnSpc>
            </a:pPr>
            <a:r>
              <a:rPr lang="en-US" sz="4000" dirty="0">
                <a:solidFill>
                  <a:srgbClr val="002060"/>
                </a:solidFill>
                <a:latin typeface="Arial Rounded MT Bold" panose="020F0704030504030204" pitchFamily="34" charset="0"/>
              </a:rPr>
              <a:t>GOVERNMENT PRINTING WORKS </a:t>
            </a:r>
            <a:r>
              <a:rPr lang="en-US" sz="4000" dirty="0">
                <a:latin typeface="Arial Rounded MT Bold" panose="020F0704030504030204" pitchFamily="34" charset="0"/>
              </a:rPr>
              <a:t/>
            </a:r>
            <a:br>
              <a:rPr lang="en-US" sz="4000" dirty="0">
                <a:latin typeface="Arial Rounded MT Bold" panose="020F0704030504030204" pitchFamily="34" charset="0"/>
              </a:rPr>
            </a:br>
            <a:r>
              <a:rPr lang="en-US" sz="4000" dirty="0">
                <a:solidFill>
                  <a:srgbClr val="E47623"/>
                </a:solidFill>
                <a:latin typeface="Arial Rounded MT Bold" panose="020F0704030504030204" pitchFamily="34" charset="0"/>
              </a:rPr>
              <a:t/>
            </a:r>
            <a:br>
              <a:rPr lang="en-US" sz="4000" dirty="0">
                <a:solidFill>
                  <a:srgbClr val="E47623"/>
                </a:solidFill>
                <a:latin typeface="Arial Rounded MT Bold" panose="020F0704030504030204" pitchFamily="34" charset="0"/>
              </a:rPr>
            </a:br>
            <a:r>
              <a:rPr lang="en-US" sz="3200" dirty="0" smtClean="0">
                <a:solidFill>
                  <a:schemeClr val="bg2">
                    <a:lumMod val="50000"/>
                  </a:schemeClr>
                </a:solidFill>
                <a:latin typeface="Arial Rounded MT Bold" panose="020F0704030504030204" pitchFamily="34" charset="0"/>
              </a:rPr>
              <a:t>PRESENTATION: </a:t>
            </a:r>
            <a:r>
              <a:rPr lang="en-CA" sz="3200" spc="-17" dirty="0" smtClean="0">
                <a:solidFill>
                  <a:schemeClr val="bg2">
                    <a:lumMod val="50000"/>
                  </a:schemeClr>
                </a:solidFill>
                <a:latin typeface="Arial Rounded MT Bold" panose="020F0704030504030204" pitchFamily="34" charset="0"/>
                <a:cs typeface="Arial" panose="020B0604020202020204" pitchFamily="34" charset="0"/>
              </a:rPr>
              <a:t>ANNUAL </a:t>
            </a:r>
            <a:r>
              <a:rPr lang="en-CA" sz="3200" spc="-17" dirty="0">
                <a:solidFill>
                  <a:schemeClr val="bg2">
                    <a:lumMod val="50000"/>
                  </a:schemeClr>
                </a:solidFill>
                <a:latin typeface="Arial Rounded MT Bold" panose="020F0704030504030204" pitchFamily="34" charset="0"/>
                <a:cs typeface="Arial" panose="020B0604020202020204" pitchFamily="34" charset="0"/>
              </a:rPr>
              <a:t>PERFORMANCE PLAN (APP) </a:t>
            </a:r>
            <a:r>
              <a:rPr lang="en-CA" sz="3200" spc="-17" dirty="0" smtClean="0">
                <a:solidFill>
                  <a:schemeClr val="bg2">
                    <a:lumMod val="50000"/>
                  </a:schemeClr>
                </a:solidFill>
                <a:latin typeface="Arial Rounded MT Bold" panose="020F0704030504030204" pitchFamily="34" charset="0"/>
                <a:cs typeface="Arial" panose="020B0604020202020204" pitchFamily="34" charset="0"/>
              </a:rPr>
              <a:t>2021/22</a:t>
            </a:r>
          </a:p>
          <a:p>
            <a:pPr>
              <a:lnSpc>
                <a:spcPts val="3840"/>
              </a:lnSpc>
            </a:pPr>
            <a:r>
              <a:rPr lang="en-CA" sz="3200" spc="-17" dirty="0" smtClean="0">
                <a:solidFill>
                  <a:schemeClr val="bg2">
                    <a:lumMod val="50000"/>
                  </a:schemeClr>
                </a:solidFill>
                <a:latin typeface="Arial Rounded MT Bold" panose="020F0704030504030204" pitchFamily="34" charset="0"/>
                <a:cs typeface="Arial" panose="020B0604020202020204" pitchFamily="34" charset="0"/>
              </a:rPr>
              <a:t>DATE: 07 MAY 2021</a:t>
            </a:r>
            <a:endParaRPr lang="en-CA" sz="3200" spc="-17" dirty="0">
              <a:solidFill>
                <a:schemeClr val="bg2">
                  <a:lumMod val="50000"/>
                </a:schemeClr>
              </a:solidFill>
              <a:latin typeface="Arial Rounded MT Bold" panose="020F0704030504030204" pitchFamily="34" charset="0"/>
              <a:cs typeface="Arial" panose="020B0604020202020204" pitchFamily="34" charset="0"/>
            </a:endParaRPr>
          </a:p>
          <a:p>
            <a:r>
              <a:rPr lang="en-ZA" sz="2400" dirty="0">
                <a:latin typeface="Arial Rounded MT Bold" panose="020F0704030504030204" pitchFamily="34" charset="0"/>
                <a:ea typeface="Calibri" panose="020F0502020204030204" pitchFamily="34" charset="0"/>
                <a:cs typeface="Times New Roman" panose="02020603050405020304" pitchFamily="18" charset="0"/>
              </a:rPr>
              <a:t/>
            </a:r>
            <a:br>
              <a:rPr lang="en-ZA" sz="2400" dirty="0">
                <a:latin typeface="Arial Rounded MT Bold" panose="020F0704030504030204" pitchFamily="34" charset="0"/>
                <a:ea typeface="Calibri" panose="020F0502020204030204" pitchFamily="34" charset="0"/>
                <a:cs typeface="Times New Roman" panose="02020603050405020304" pitchFamily="18" charset="0"/>
              </a:rPr>
            </a:br>
            <a:r>
              <a:rPr lang="en-ZA" sz="2400" dirty="0">
                <a:latin typeface="Arial" panose="020B0604020202020204" pitchFamily="34" charset="0"/>
                <a:ea typeface="Calibri" panose="020F0502020204030204" pitchFamily="34" charset="0"/>
                <a:cs typeface="Times New Roman" panose="02020603050405020304" pitchFamily="18" charset="0"/>
              </a:rPr>
              <a:t/>
            </a:r>
            <a:br>
              <a:rPr lang="en-ZA" sz="2400" dirty="0">
                <a:latin typeface="Arial" panose="020B0604020202020204" pitchFamily="34" charset="0"/>
                <a:ea typeface="Calibri" panose="020F0502020204030204" pitchFamily="34" charset="0"/>
                <a:cs typeface="Times New Roman" panose="02020603050405020304" pitchFamily="18" charset="0"/>
              </a:rPr>
            </a:br>
            <a:r>
              <a:rPr lang="en-US" sz="2400" dirty="0"/>
              <a:t/>
            </a:r>
            <a:br>
              <a:rPr lang="en-US" sz="2400" dirty="0"/>
            </a:br>
            <a:r>
              <a:rPr lang="en-US" sz="2400" dirty="0"/>
              <a:t/>
            </a:r>
            <a:br>
              <a:rPr lang="en-US" sz="2400" dirty="0"/>
            </a:br>
            <a:r>
              <a:rPr lang="en-US" sz="2400" dirty="0"/>
              <a:t/>
            </a:r>
            <a:br>
              <a:rPr lang="en-US" sz="2400" dirty="0"/>
            </a:br>
            <a:endParaRPr lang="en-ZA" sz="2400" dirty="0"/>
          </a:p>
        </p:txBody>
      </p:sp>
    </p:spTree>
    <p:extLst>
      <p:ext uri="{BB962C8B-B14F-4D97-AF65-F5344CB8AC3E}">
        <p14:creationId xmlns:p14="http://schemas.microsoft.com/office/powerpoint/2010/main" val="247561331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EA90C9-3815-364D-8F13-1C3130B69AF4}" type="slidenum">
              <a:rPr lang="en-US" smtClean="0"/>
              <a:t>10</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685935062"/>
              </p:ext>
            </p:extLst>
          </p:nvPr>
        </p:nvGraphicFramePr>
        <p:xfrm>
          <a:off x="287868" y="287381"/>
          <a:ext cx="8533915" cy="5857779"/>
        </p:xfrm>
        <a:graphic>
          <a:graphicData uri="http://schemas.openxmlformats.org/drawingml/2006/table">
            <a:tbl>
              <a:tblPr firstRow="1" firstCol="1" bandRow="1"/>
              <a:tblGrid>
                <a:gridCol w="913657">
                  <a:extLst>
                    <a:ext uri="{9D8B030D-6E8A-4147-A177-3AD203B41FA5}">
                      <a16:colId xmlns:a16="http://schemas.microsoft.com/office/drawing/2014/main" val="20000"/>
                    </a:ext>
                  </a:extLst>
                </a:gridCol>
                <a:gridCol w="821367">
                  <a:extLst>
                    <a:ext uri="{9D8B030D-6E8A-4147-A177-3AD203B41FA5}">
                      <a16:colId xmlns:a16="http://schemas.microsoft.com/office/drawing/2014/main" val="3970149524"/>
                    </a:ext>
                  </a:extLst>
                </a:gridCol>
                <a:gridCol w="872708">
                  <a:extLst>
                    <a:ext uri="{9D8B030D-6E8A-4147-A177-3AD203B41FA5}">
                      <a16:colId xmlns:a16="http://schemas.microsoft.com/office/drawing/2014/main" val="153858157"/>
                    </a:ext>
                  </a:extLst>
                </a:gridCol>
                <a:gridCol w="1109187">
                  <a:extLst>
                    <a:ext uri="{9D8B030D-6E8A-4147-A177-3AD203B41FA5}">
                      <a16:colId xmlns:a16="http://schemas.microsoft.com/office/drawing/2014/main" val="3326283651"/>
                    </a:ext>
                  </a:extLst>
                </a:gridCol>
                <a:gridCol w="1092146">
                  <a:extLst>
                    <a:ext uri="{9D8B030D-6E8A-4147-A177-3AD203B41FA5}">
                      <a16:colId xmlns:a16="http://schemas.microsoft.com/office/drawing/2014/main" val="4124234847"/>
                    </a:ext>
                  </a:extLst>
                </a:gridCol>
                <a:gridCol w="905934">
                  <a:extLst>
                    <a:ext uri="{9D8B030D-6E8A-4147-A177-3AD203B41FA5}">
                      <a16:colId xmlns:a16="http://schemas.microsoft.com/office/drawing/2014/main" val="2729050975"/>
                    </a:ext>
                  </a:extLst>
                </a:gridCol>
                <a:gridCol w="939800">
                  <a:extLst>
                    <a:ext uri="{9D8B030D-6E8A-4147-A177-3AD203B41FA5}">
                      <a16:colId xmlns:a16="http://schemas.microsoft.com/office/drawing/2014/main" val="3795648671"/>
                    </a:ext>
                  </a:extLst>
                </a:gridCol>
                <a:gridCol w="999066">
                  <a:extLst>
                    <a:ext uri="{9D8B030D-6E8A-4147-A177-3AD203B41FA5}">
                      <a16:colId xmlns:a16="http://schemas.microsoft.com/office/drawing/2014/main" val="3236105971"/>
                    </a:ext>
                  </a:extLst>
                </a:gridCol>
                <a:gridCol w="880050">
                  <a:extLst>
                    <a:ext uri="{9D8B030D-6E8A-4147-A177-3AD203B41FA5}">
                      <a16:colId xmlns:a16="http://schemas.microsoft.com/office/drawing/2014/main" val="3093438286"/>
                    </a:ext>
                  </a:extLst>
                </a:gridCol>
              </a:tblGrid>
              <a:tr h="565237">
                <a:tc gridSpan="9">
                  <a:txBody>
                    <a:bodyPr/>
                    <a:lstStyle/>
                    <a:p>
                      <a:pPr algn="l">
                        <a:lnSpc>
                          <a:spcPct val="115000"/>
                        </a:lnSpc>
                        <a:spcAft>
                          <a:spcPts val="1000"/>
                        </a:spcAft>
                      </a:pP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4.1. Office </a:t>
                      </a:r>
                      <a:r>
                        <a:rPr lang="en-GB" sz="1600" b="1" dirty="0">
                          <a:effectLst/>
                          <a:latin typeface="Arial" panose="020B0604020202020204" pitchFamily="34" charset="0"/>
                          <a:ea typeface="Times New Roman" panose="02020603050405020304" pitchFamily="18" charset="0"/>
                          <a:cs typeface="Arial" panose="020B0604020202020204" pitchFamily="34" charset="0"/>
                        </a:rPr>
                        <a:t>of the </a:t>
                      </a: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CEO, cont..</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44566" marR="44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09684">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566" marR="44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566" marR="44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566" marR="44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2018/19</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566" marR="44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Audited/Actual Performance 2019/20</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566" marR="44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Estimated Performance 2020/21</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566" marR="44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566" marR="44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727727">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2021/22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566" marR="44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2022/23</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566" marR="44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2023/24</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566" marR="44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9684">
                <a:tc gridSpan="9">
                  <a:txBody>
                    <a:bodyPr/>
                    <a:lstStyle/>
                    <a:p>
                      <a:pPr algn="l">
                        <a:lnSpc>
                          <a:spcPct val="115000"/>
                        </a:lnSpc>
                        <a:spcAft>
                          <a:spcPts val="1000"/>
                        </a:spcAft>
                      </a:pPr>
                      <a:r>
                        <a:rPr lang="en-ZA" sz="1000" b="1" dirty="0" smtClean="0">
                          <a:effectLst/>
                          <a:latin typeface="Arial" panose="020B0604020202020204" pitchFamily="34" charset="0"/>
                          <a:ea typeface="Times New Roman" panose="02020603050405020304" pitchFamily="18" charset="0"/>
                          <a:cs typeface="Arial" panose="020B0604020202020204" pitchFamily="34" charset="0"/>
                        </a:rPr>
                        <a:t>4.1.2. Internal Audit</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4566" marR="44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1811567">
                <a:tc>
                  <a:txBody>
                    <a:bodyPr/>
                    <a:lstStyle/>
                    <a:p>
                      <a:pPr algn="l">
                        <a:spcAft>
                          <a:spcPts val="0"/>
                        </a:spcAft>
                      </a:pPr>
                      <a:r>
                        <a:rPr lang="en-GB" sz="1000" dirty="0">
                          <a:effectLst/>
                          <a:latin typeface="Arial" panose="020B0604020202020204" pitchFamily="34" charset="0"/>
                          <a:ea typeface="Arial" panose="020B0604020202020204" pitchFamily="34" charset="0"/>
                          <a:cs typeface="Arial" panose="020B0604020202020204" pitchFamily="34" charset="0"/>
                        </a:rPr>
                        <a:t>Effective and efficient internal corporate governance to enable organisational performance</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566" marR="44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90% of approved annual internal audit plan implemented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566" marR="44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Percentage implementation of the annual internal audit plan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566" marR="44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100% of approved annual internal audit plan implemented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566" marR="44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100% of approved annual internal audit plan implemented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566" marR="44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90% of approved annual internal audit plan implemented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566" marR="44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90% of approved annual internal audit plan implemented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566" marR="44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90% of approved annual internal audit plan implemented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566" marR="44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90% of approved annual internal audit plan implemented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566" marR="44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1735">
                <a:tc gridSpan="9">
                  <a:txBody>
                    <a:bodyPr/>
                    <a:lstStyle/>
                    <a:p>
                      <a:pPr algn="l">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Quarterly Target Information for 2021/22</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4566" marR="44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5"/>
                  </a:ext>
                </a:extLst>
              </a:tr>
              <a:tr h="291735">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 </a:t>
                      </a:r>
                      <a:r>
                        <a:rPr lang="en-US" sz="1000" dirty="0">
                          <a:effectLst/>
                          <a:latin typeface="Arial" panose="020B0604020202020204" pitchFamily="34" charset="0"/>
                          <a:ea typeface="Times New Roman" panose="02020603050405020304" pitchFamily="18" charset="0"/>
                          <a:cs typeface="Arial" panose="020B0604020202020204" pitchFamily="34" charset="0"/>
                        </a:rPr>
                        <a:t>Percentage implementation of the annual internal audit plan</a:t>
                      </a:r>
                      <a:r>
                        <a:rPr lang="en-US" sz="1000" b="1" dirty="0">
                          <a:effectLst/>
                          <a:latin typeface="Arial" panose="020B0604020202020204" pitchFamily="34" charset="0"/>
                          <a:ea typeface="Times New Roman" panose="02020603050405020304" pitchFamily="18" charset="0"/>
                          <a:cs typeface="Arial" panose="020B0604020202020204" pitchFamily="34" charset="0"/>
                        </a:rPr>
                        <a:t>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566" marR="44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6"/>
                  </a:ext>
                </a:extLst>
              </a:tr>
              <a:tr h="291735">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Annual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90% of approved annual internal audit plan implemented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566" marR="44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7"/>
                  </a:ext>
                </a:extLst>
              </a:tr>
              <a:tr h="291735">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Reporting Period: </a:t>
                      </a:r>
                      <a:r>
                        <a:rPr lang="en-US" sz="1000" dirty="0">
                          <a:effectLst/>
                          <a:latin typeface="Arial" panose="020B0604020202020204" pitchFamily="34" charset="0"/>
                          <a:ea typeface="Times New Roman" panose="02020603050405020304" pitchFamily="18" charset="0"/>
                          <a:cs typeface="Arial" panose="020B0604020202020204" pitchFamily="34" charset="0"/>
                        </a:rPr>
                        <a:t>Quarterly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566" marR="44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8"/>
                  </a:ext>
                </a:extLst>
              </a:tr>
              <a:tr h="291735">
                <a:tc gridSpan="9">
                  <a:txBody>
                    <a:bodyPr/>
                    <a:lstStyle/>
                    <a:p>
                      <a:pPr algn="l">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1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20% of approved annual internal audit plan implemented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566" marR="44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9"/>
                  </a:ext>
                </a:extLst>
              </a:tr>
              <a:tr h="291735">
                <a:tc gridSpan="9">
                  <a:txBody>
                    <a:bodyPr/>
                    <a:lstStyle/>
                    <a:p>
                      <a:pPr algn="l">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2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25% of approved annual internal audit plan implemented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566" marR="44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0"/>
                  </a:ext>
                </a:extLst>
              </a:tr>
              <a:tr h="291735">
                <a:tc gridSpan="9">
                  <a:txBody>
                    <a:bodyPr/>
                    <a:lstStyle/>
                    <a:p>
                      <a:pPr algn="l">
                        <a:spcAft>
                          <a:spcPts val="6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3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25% of approved annual internal audit plan implemented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566" marR="44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1"/>
                  </a:ext>
                </a:extLst>
              </a:tr>
              <a:tr h="291735">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4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20% of approved annual internal audit plan implemented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566" marR="44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064809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EA90C9-3815-364D-8F13-1C3130B69AF4}" type="slidenum">
              <a:rPr lang="en-US" smtClean="0"/>
              <a:t>11</a:t>
            </a:fld>
            <a:endParaRPr lang="en-US" dirty="0"/>
          </a:p>
        </p:txBody>
      </p:sp>
      <p:pic>
        <p:nvPicPr>
          <p:cNvPr id="6" name="Picture 5">
            <a:extLst>
              <a:ext uri="{FF2B5EF4-FFF2-40B4-BE49-F238E27FC236}">
                <a16:creationId xmlns:a16="http://schemas.microsoft.com/office/drawing/2014/main" id="{0EEEAC3D-2C42-CF4D-8053-5AD73D41EC6E}"/>
              </a:ext>
            </a:extLst>
          </p:cNvPr>
          <p:cNvPicPr>
            <a:picLocks noChangeAspect="1"/>
          </p:cNvPicPr>
          <p:nvPr/>
        </p:nvPicPr>
        <p:blipFill>
          <a:blip r:embed="rId2"/>
          <a:stretch>
            <a:fillRect/>
          </a:stretch>
        </p:blipFill>
        <p:spPr>
          <a:xfrm>
            <a:off x="355600" y="351535"/>
            <a:ext cx="8430079" cy="4265823"/>
          </a:xfrm>
          <a:prstGeom prst="rect">
            <a:avLst/>
          </a:prstGeom>
        </p:spPr>
      </p:pic>
      <p:sp>
        <p:nvSpPr>
          <p:cNvPr id="7" name="Content Placeholder 4">
            <a:extLst>
              <a:ext uri="{FF2B5EF4-FFF2-40B4-BE49-F238E27FC236}">
                <a16:creationId xmlns:a16="http://schemas.microsoft.com/office/drawing/2014/main" id="{52C7752D-7921-C24A-8B8B-F4506ACC49A1}"/>
              </a:ext>
            </a:extLst>
          </p:cNvPr>
          <p:cNvSpPr txBox="1">
            <a:spLocks/>
          </p:cNvSpPr>
          <p:nvPr/>
        </p:nvSpPr>
        <p:spPr>
          <a:xfrm>
            <a:off x="355600" y="4864462"/>
            <a:ext cx="8430078" cy="1323439"/>
          </a:xfrm>
          <a:prstGeom prst="rect">
            <a:avLst/>
          </a:prstGeom>
        </p:spPr>
        <p:txBody>
          <a:bodyPr wrap="square">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fontAlgn="t">
              <a:buNone/>
            </a:pPr>
            <a:r>
              <a:rPr lang="en-US" sz="4000" b="1" dirty="0">
                <a:solidFill>
                  <a:srgbClr val="002060"/>
                </a:solidFill>
                <a:latin typeface="Arial Rounded MT Bold" panose="020F0704030504030204" pitchFamily="34" charset="0"/>
                <a:cs typeface="Arial" panose="020B0604020202020204" pitchFamily="34" charset="0"/>
              </a:rPr>
              <a:t>BRANCH: OPERATIONS AND PRODUCTION</a:t>
            </a:r>
            <a:endParaRPr lang="en-ZA" sz="4000" b="1" dirty="0">
              <a:solidFill>
                <a:srgbClr val="002060"/>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701685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EA90C9-3815-364D-8F13-1C3130B69AF4}" type="slidenum">
              <a:rPr lang="en-US" smtClean="0"/>
              <a:t>12</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92065020"/>
              </p:ext>
            </p:extLst>
          </p:nvPr>
        </p:nvGraphicFramePr>
        <p:xfrm>
          <a:off x="304800" y="296093"/>
          <a:ext cx="8551818" cy="5799905"/>
        </p:xfrm>
        <a:graphic>
          <a:graphicData uri="http://schemas.openxmlformats.org/drawingml/2006/table">
            <a:tbl>
              <a:tblPr firstRow="1" firstCol="1" bandRow="1"/>
              <a:tblGrid>
                <a:gridCol w="756422">
                  <a:extLst>
                    <a:ext uri="{9D8B030D-6E8A-4147-A177-3AD203B41FA5}">
                      <a16:colId xmlns:a16="http://schemas.microsoft.com/office/drawing/2014/main" val="20000"/>
                    </a:ext>
                  </a:extLst>
                </a:gridCol>
                <a:gridCol w="968901">
                  <a:extLst>
                    <a:ext uri="{9D8B030D-6E8A-4147-A177-3AD203B41FA5}">
                      <a16:colId xmlns:a16="http://schemas.microsoft.com/office/drawing/2014/main" val="20002"/>
                    </a:ext>
                  </a:extLst>
                </a:gridCol>
                <a:gridCol w="837734">
                  <a:extLst>
                    <a:ext uri="{9D8B030D-6E8A-4147-A177-3AD203B41FA5}">
                      <a16:colId xmlns:a16="http://schemas.microsoft.com/office/drawing/2014/main" val="20003"/>
                    </a:ext>
                  </a:extLst>
                </a:gridCol>
                <a:gridCol w="1003657">
                  <a:extLst>
                    <a:ext uri="{9D8B030D-6E8A-4147-A177-3AD203B41FA5}">
                      <a16:colId xmlns:a16="http://schemas.microsoft.com/office/drawing/2014/main" val="20004"/>
                    </a:ext>
                  </a:extLst>
                </a:gridCol>
                <a:gridCol w="1003656">
                  <a:extLst>
                    <a:ext uri="{9D8B030D-6E8A-4147-A177-3AD203B41FA5}">
                      <a16:colId xmlns:a16="http://schemas.microsoft.com/office/drawing/2014/main" val="20006"/>
                    </a:ext>
                  </a:extLst>
                </a:gridCol>
                <a:gridCol w="912416">
                  <a:extLst>
                    <a:ext uri="{9D8B030D-6E8A-4147-A177-3AD203B41FA5}">
                      <a16:colId xmlns:a16="http://schemas.microsoft.com/office/drawing/2014/main" val="20007"/>
                    </a:ext>
                  </a:extLst>
                </a:gridCol>
                <a:gridCol w="1020246">
                  <a:extLst>
                    <a:ext uri="{9D8B030D-6E8A-4147-A177-3AD203B41FA5}">
                      <a16:colId xmlns:a16="http://schemas.microsoft.com/office/drawing/2014/main" val="20008"/>
                    </a:ext>
                  </a:extLst>
                </a:gridCol>
                <a:gridCol w="1003656">
                  <a:extLst>
                    <a:ext uri="{9D8B030D-6E8A-4147-A177-3AD203B41FA5}">
                      <a16:colId xmlns:a16="http://schemas.microsoft.com/office/drawing/2014/main" val="20009"/>
                    </a:ext>
                  </a:extLst>
                </a:gridCol>
                <a:gridCol w="1045130">
                  <a:extLst>
                    <a:ext uri="{9D8B030D-6E8A-4147-A177-3AD203B41FA5}">
                      <a16:colId xmlns:a16="http://schemas.microsoft.com/office/drawing/2014/main" val="20010"/>
                    </a:ext>
                  </a:extLst>
                </a:gridCol>
              </a:tblGrid>
              <a:tr h="575924">
                <a:tc gridSpan="9">
                  <a:txBody>
                    <a:bodyPr/>
                    <a:lstStyle/>
                    <a:p>
                      <a:pPr algn="l">
                        <a:spcAft>
                          <a:spcPts val="600"/>
                        </a:spcAft>
                        <a:tabLst>
                          <a:tab pos="180340" algn="l"/>
                          <a:tab pos="540385" algn="l"/>
                        </a:tabLst>
                      </a:pP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4.2. Branch</a:t>
                      </a:r>
                      <a:r>
                        <a:rPr lang="en-GB" sz="1600" b="1" dirty="0">
                          <a:effectLst/>
                          <a:latin typeface="Arial" panose="020B0604020202020204" pitchFamily="34" charset="0"/>
                          <a:ea typeface="Times New Roman" panose="02020603050405020304" pitchFamily="18" charset="0"/>
                          <a:cs typeface="Arial" panose="020B0604020202020204" pitchFamily="34" charset="0"/>
                        </a:rPr>
                        <a:t>: Operations and Production</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37906" marR="37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22907">
                <a:tc rowSpan="2">
                  <a:txBody>
                    <a:bodyPr/>
                    <a:lstStyle/>
                    <a:p>
                      <a:pPr algn="l">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906" marR="37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906" marR="37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906" marR="37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2018/19</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906" marR="37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2019/20</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906" marR="37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2020/21</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906" marR="37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906" marR="37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81335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2021/22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906" marR="37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2022/23</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906" marR="37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2023/24</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906" marR="37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13976">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Security printed materials Produced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906" marR="37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Identity Documents/ cards that conform to client specifications distributed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906" marR="37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Percentage of Identity Documents/ cards distributed that conform to client specifications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906" marR="37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a:t>
                      </a: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3 122 489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Identity Documents/ cards delivered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906" marR="37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a:t>
                      </a: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2 822 174 Id</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entity Documents/ cards delivered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906" marR="37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Identity Documents/ cards delivered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906" marR="37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Identity Documents/ cards delivered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906" marR="37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Identity Documents/ cards delivered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906" marR="37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Identity Documents/ cards delivered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906" marR="37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7896">
                <a:tc gridSpan="9">
                  <a:txBody>
                    <a:bodyPr/>
                    <a:lstStyle/>
                    <a:p>
                      <a:pPr algn="l">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Quarterly Target Information for 2021/22</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37906" marR="37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226550">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 </a:t>
                      </a:r>
                      <a:r>
                        <a:rPr lang="en-US" sz="1000" dirty="0">
                          <a:effectLst/>
                          <a:latin typeface="Arial" panose="020B0604020202020204" pitchFamily="34" charset="0"/>
                          <a:ea typeface="Times New Roman" panose="02020603050405020304" pitchFamily="18" charset="0"/>
                          <a:cs typeface="Arial" panose="020B0604020202020204" pitchFamily="34" charset="0"/>
                        </a:rPr>
                        <a:t>Percentage of Identity Documents/ cards delivered that conform to client specifications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906" marR="37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5"/>
                  </a:ext>
                </a:extLst>
              </a:tr>
              <a:tr h="226550">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Annual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100% of Identity Documents/ cards delivered that conform to the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906" marR="37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6"/>
                  </a:ext>
                </a:extLst>
              </a:tr>
              <a:tr h="226550">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Reporting Period: </a:t>
                      </a:r>
                      <a:r>
                        <a:rPr lang="en-US" sz="1000" dirty="0">
                          <a:effectLst/>
                          <a:latin typeface="Arial" panose="020B0604020202020204" pitchFamily="34" charset="0"/>
                          <a:ea typeface="Times New Roman" panose="02020603050405020304" pitchFamily="18" charset="0"/>
                          <a:cs typeface="Arial" panose="020B0604020202020204" pitchFamily="34" charset="0"/>
                        </a:rPr>
                        <a:t>Quarterly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906" marR="37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7"/>
                  </a:ext>
                </a:extLst>
              </a:tr>
              <a:tr h="226550">
                <a:tc gridSpan="9">
                  <a:txBody>
                    <a:bodyPr/>
                    <a:lstStyle/>
                    <a:p>
                      <a:pPr algn="l">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1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100% of Identity Documents/ cards delivered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906" marR="37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8"/>
                  </a:ext>
                </a:extLst>
              </a:tr>
              <a:tr h="226550">
                <a:tc gridSpan="9">
                  <a:txBody>
                    <a:bodyPr/>
                    <a:lstStyle/>
                    <a:p>
                      <a:pPr algn="l">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2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100% of Identity Documents/ cards delivered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906" marR="37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9"/>
                  </a:ext>
                </a:extLst>
              </a:tr>
              <a:tr h="226550">
                <a:tc gridSpan="9">
                  <a:txBody>
                    <a:bodyPr/>
                    <a:lstStyle/>
                    <a:p>
                      <a:pPr algn="l">
                        <a:spcAft>
                          <a:spcPts val="6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3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100% of Identity Documents/ cards delivered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906" marR="37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0"/>
                  </a:ext>
                </a:extLst>
              </a:tr>
              <a:tr h="226550">
                <a:tc gridSpan="9">
                  <a:txBody>
                    <a:bodyPr/>
                    <a:lstStyle/>
                    <a:p>
                      <a:pPr algn="l">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4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100% of Identity Documents/ cards delivered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906" marR="37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073053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EA90C9-3815-364D-8F13-1C3130B69AF4}" type="slidenum">
              <a:rPr lang="en-US" smtClean="0"/>
              <a:t>13</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213626390"/>
              </p:ext>
            </p:extLst>
          </p:nvPr>
        </p:nvGraphicFramePr>
        <p:xfrm>
          <a:off x="336884" y="300752"/>
          <a:ext cx="8502316" cy="5824744"/>
        </p:xfrm>
        <a:graphic>
          <a:graphicData uri="http://schemas.openxmlformats.org/drawingml/2006/table">
            <a:tbl>
              <a:tblPr firstRow="1" firstCol="1" bandRow="1"/>
              <a:tblGrid>
                <a:gridCol w="702483">
                  <a:extLst>
                    <a:ext uri="{9D8B030D-6E8A-4147-A177-3AD203B41FA5}">
                      <a16:colId xmlns:a16="http://schemas.microsoft.com/office/drawing/2014/main" val="20000"/>
                    </a:ext>
                  </a:extLst>
                </a:gridCol>
                <a:gridCol w="957875">
                  <a:extLst>
                    <a:ext uri="{9D8B030D-6E8A-4147-A177-3AD203B41FA5}">
                      <a16:colId xmlns:a16="http://schemas.microsoft.com/office/drawing/2014/main" val="20002"/>
                    </a:ext>
                  </a:extLst>
                </a:gridCol>
                <a:gridCol w="890090">
                  <a:extLst>
                    <a:ext uri="{9D8B030D-6E8A-4147-A177-3AD203B41FA5}">
                      <a16:colId xmlns:a16="http://schemas.microsoft.com/office/drawing/2014/main" val="20003"/>
                    </a:ext>
                  </a:extLst>
                </a:gridCol>
                <a:gridCol w="1134062">
                  <a:extLst>
                    <a:ext uri="{9D8B030D-6E8A-4147-A177-3AD203B41FA5}">
                      <a16:colId xmlns:a16="http://schemas.microsoft.com/office/drawing/2014/main" val="20004"/>
                    </a:ext>
                  </a:extLst>
                </a:gridCol>
                <a:gridCol w="1111045">
                  <a:extLst>
                    <a:ext uri="{9D8B030D-6E8A-4147-A177-3AD203B41FA5}">
                      <a16:colId xmlns:a16="http://schemas.microsoft.com/office/drawing/2014/main" val="20006"/>
                    </a:ext>
                  </a:extLst>
                </a:gridCol>
                <a:gridCol w="958232">
                  <a:extLst>
                    <a:ext uri="{9D8B030D-6E8A-4147-A177-3AD203B41FA5}">
                      <a16:colId xmlns:a16="http://schemas.microsoft.com/office/drawing/2014/main" val="20007"/>
                    </a:ext>
                  </a:extLst>
                </a:gridCol>
                <a:gridCol w="943772">
                  <a:extLst>
                    <a:ext uri="{9D8B030D-6E8A-4147-A177-3AD203B41FA5}">
                      <a16:colId xmlns:a16="http://schemas.microsoft.com/office/drawing/2014/main" val="20008"/>
                    </a:ext>
                  </a:extLst>
                </a:gridCol>
                <a:gridCol w="910657">
                  <a:extLst>
                    <a:ext uri="{9D8B030D-6E8A-4147-A177-3AD203B41FA5}">
                      <a16:colId xmlns:a16="http://schemas.microsoft.com/office/drawing/2014/main" val="20009"/>
                    </a:ext>
                  </a:extLst>
                </a:gridCol>
                <a:gridCol w="894100">
                  <a:extLst>
                    <a:ext uri="{9D8B030D-6E8A-4147-A177-3AD203B41FA5}">
                      <a16:colId xmlns:a16="http://schemas.microsoft.com/office/drawing/2014/main" val="20010"/>
                    </a:ext>
                  </a:extLst>
                </a:gridCol>
              </a:tblGrid>
              <a:tr h="701447">
                <a:tc gridSpan="9">
                  <a:txBody>
                    <a:bodyPr/>
                    <a:lstStyle/>
                    <a:p>
                      <a:pPr algn="l">
                        <a:lnSpc>
                          <a:spcPct val="115000"/>
                        </a:lnSpc>
                        <a:spcAft>
                          <a:spcPts val="1000"/>
                        </a:spcAft>
                      </a:pP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4.2. Branch</a:t>
                      </a:r>
                      <a:r>
                        <a:rPr lang="en-GB" sz="1600" b="1" dirty="0">
                          <a:effectLst/>
                          <a:latin typeface="Arial" panose="020B0604020202020204" pitchFamily="34" charset="0"/>
                          <a:ea typeface="Times New Roman" panose="02020603050405020304" pitchFamily="18" charset="0"/>
                          <a:cs typeface="Arial" panose="020B0604020202020204" pitchFamily="34" charset="0"/>
                        </a:rPr>
                        <a:t>: Operations and </a:t>
                      </a: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Production, cont..</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42542" marR="42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662480">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542" marR="42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542" marR="42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542" marR="42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2018/19</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542" marR="42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2019/20</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542" marR="42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2020/21</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542" marR="42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542" marR="42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43827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5000"/>
                        </a:lnSpc>
                        <a:spcAft>
                          <a:spcPts val="100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542" marR="42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542" marR="42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542" marR="42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29570">
                <a:tc>
                  <a:txBody>
                    <a:bodyPr/>
                    <a:lstStyle/>
                    <a:p>
                      <a:pPr algn="l">
                        <a:lnSpc>
                          <a:spcPct val="115000"/>
                        </a:lnSpc>
                        <a:spcAft>
                          <a:spcPts val="1000"/>
                        </a:spcAft>
                      </a:pPr>
                      <a:r>
                        <a:rPr lang="en-US"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Security printed materials produced</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US"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42542" marR="42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Travel documents that conform to client specifications delivered</a:t>
                      </a:r>
                      <a:r>
                        <a:rPr lang="en-US" sz="105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42542" marR="42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Percentage of Travel documents delivered that conform to client specifications </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42542" marR="42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Travel </a:t>
                      </a:r>
                      <a:r>
                        <a:rPr lang="en-ZA" sz="1050" dirty="0">
                          <a:effectLst/>
                          <a:latin typeface="Arial" panose="020B0604020202020204" pitchFamily="34" charset="0"/>
                          <a:ea typeface="Times New Roman" panose="02020603050405020304" pitchFamily="18" charset="0"/>
                          <a:cs typeface="Arial" panose="020B0604020202020204" pitchFamily="34" charset="0"/>
                        </a:rPr>
                        <a:t>993 726 </a:t>
                      </a:r>
                      <a:r>
                        <a:rPr lang="en-US"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documents delivered that conform to the client specifications</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42542" marR="42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a:t>
                      </a:r>
                      <a:r>
                        <a:rPr lang="en-ZA" sz="1050" dirty="0">
                          <a:effectLst/>
                          <a:latin typeface="Arial" panose="020B0604020202020204" pitchFamily="34" charset="0"/>
                          <a:ea typeface="Times New Roman" panose="02020603050405020304" pitchFamily="18" charset="0"/>
                          <a:cs typeface="Arial" panose="020B0604020202020204" pitchFamily="34" charset="0"/>
                        </a:rPr>
                        <a:t>987 831 </a:t>
                      </a:r>
                      <a:r>
                        <a:rPr lang="en-US"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Travel documents delivered that conform to the client specifications</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42542" marR="42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Travel documents delivered that conform to  client specifications</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42542" marR="42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Travel documents delivered that conform to  client specifications</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42542" marR="42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Travel documents delivered that conform to client specifications</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42542" marR="42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Travel documents delivered that conform to client specifications</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42542" marR="42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2785">
                <a:tc gridSpan="9">
                  <a:txBody>
                    <a:bodyPr/>
                    <a:lstStyle/>
                    <a:p>
                      <a:pPr algn="l">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Quarterly Target Information for 2021/22</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42542" marR="42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272785">
                <a:tc gridSpan="9">
                  <a:txBody>
                    <a:bodyPr/>
                    <a:lstStyle/>
                    <a:p>
                      <a:pPr algn="l">
                        <a:spcAft>
                          <a:spcPts val="0"/>
                        </a:spcAft>
                      </a:pPr>
                      <a:r>
                        <a:rPr lang="en-US" sz="1050" b="1" dirty="0">
                          <a:effectLst/>
                          <a:latin typeface="Arial" panose="020B0604020202020204" pitchFamily="34" charset="0"/>
                          <a:ea typeface="Times New Roman" panose="02020603050405020304" pitchFamily="18" charset="0"/>
                          <a:cs typeface="Arial" panose="020B0604020202020204" pitchFamily="34" charset="0"/>
                        </a:rPr>
                        <a:t>Output Indicator: </a:t>
                      </a:r>
                      <a:r>
                        <a:rPr lang="en-US" sz="1050" dirty="0">
                          <a:effectLst/>
                          <a:latin typeface="Arial" panose="020B0604020202020204" pitchFamily="34" charset="0"/>
                          <a:ea typeface="Times New Roman" panose="02020603050405020304" pitchFamily="18" charset="0"/>
                          <a:cs typeface="Arial" panose="020B0604020202020204" pitchFamily="34" charset="0"/>
                        </a:rPr>
                        <a:t>Percentage of travel documents delivered that conform to client specifications</a:t>
                      </a:r>
                      <a:r>
                        <a:rPr lang="en-US" sz="1050" b="1" dirty="0">
                          <a:effectLst/>
                          <a:latin typeface="Arial" panose="020B0604020202020204" pitchFamily="34" charset="0"/>
                          <a:ea typeface="Times New Roman" panose="02020603050405020304" pitchFamily="18" charset="0"/>
                          <a:cs typeface="Arial" panose="020B0604020202020204" pitchFamily="34" charset="0"/>
                        </a:rPr>
                        <a:t> </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42542" marR="42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5"/>
                  </a:ext>
                </a:extLst>
              </a:tr>
              <a:tr h="272785">
                <a:tc gridSpan="9">
                  <a:txBody>
                    <a:bodyPr/>
                    <a:lstStyle/>
                    <a:p>
                      <a:pPr algn="l">
                        <a:spcAft>
                          <a:spcPts val="0"/>
                        </a:spcAft>
                      </a:pPr>
                      <a:r>
                        <a:rPr lang="en-US" sz="1050" b="1" dirty="0">
                          <a:effectLst/>
                          <a:latin typeface="Arial" panose="020B0604020202020204" pitchFamily="34" charset="0"/>
                          <a:ea typeface="Times New Roman" panose="02020603050405020304" pitchFamily="18" charset="0"/>
                          <a:cs typeface="Arial" panose="020B0604020202020204" pitchFamily="34" charset="0"/>
                        </a:rPr>
                        <a:t>Annual Target: </a:t>
                      </a:r>
                      <a:r>
                        <a:rPr lang="en-US" sz="1050" dirty="0">
                          <a:effectLst/>
                          <a:latin typeface="Arial" panose="020B0604020202020204" pitchFamily="34" charset="0"/>
                          <a:ea typeface="Times New Roman" panose="02020603050405020304" pitchFamily="18" charset="0"/>
                          <a:cs typeface="Arial" panose="020B0604020202020204" pitchFamily="34" charset="0"/>
                        </a:rPr>
                        <a:t>100% of Travel documents delivered that conform to client specifications</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42542" marR="42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6"/>
                  </a:ext>
                </a:extLst>
              </a:tr>
              <a:tr h="272785">
                <a:tc gridSpan="9">
                  <a:txBody>
                    <a:bodyPr/>
                    <a:lstStyle/>
                    <a:p>
                      <a:pPr algn="l">
                        <a:spcAft>
                          <a:spcPts val="0"/>
                        </a:spcAft>
                      </a:pPr>
                      <a:r>
                        <a:rPr lang="en-US" sz="1050" b="1" dirty="0">
                          <a:effectLst/>
                          <a:latin typeface="Arial" panose="020B0604020202020204" pitchFamily="34" charset="0"/>
                          <a:ea typeface="Times New Roman" panose="02020603050405020304" pitchFamily="18" charset="0"/>
                          <a:cs typeface="Arial" panose="020B0604020202020204" pitchFamily="34" charset="0"/>
                        </a:rPr>
                        <a:t>Reporting Period: </a:t>
                      </a:r>
                      <a:r>
                        <a:rPr lang="en-US" sz="1050" dirty="0">
                          <a:effectLst/>
                          <a:latin typeface="Arial" panose="020B0604020202020204" pitchFamily="34" charset="0"/>
                          <a:ea typeface="Times New Roman" panose="02020603050405020304" pitchFamily="18" charset="0"/>
                          <a:cs typeface="Arial" panose="020B0604020202020204" pitchFamily="34" charset="0"/>
                        </a:rPr>
                        <a:t>Quarterly</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42542" marR="42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7"/>
                  </a:ext>
                </a:extLst>
              </a:tr>
              <a:tr h="283480">
                <a:tc gridSpan="9">
                  <a:txBody>
                    <a:bodyPr/>
                    <a:lstStyle/>
                    <a:p>
                      <a:pPr algn="l">
                        <a:spcAft>
                          <a:spcPts val="600"/>
                        </a:spcAft>
                        <a:tabLst>
                          <a:tab pos="180340" algn="l"/>
                          <a:tab pos="540385" algn="l"/>
                        </a:tabLst>
                      </a:pPr>
                      <a:r>
                        <a:rPr lang="en-US" sz="1050" b="1" dirty="0">
                          <a:effectLst/>
                          <a:latin typeface="Arial" panose="020B0604020202020204" pitchFamily="34" charset="0"/>
                          <a:ea typeface="Times New Roman" panose="02020603050405020304" pitchFamily="18" charset="0"/>
                          <a:cs typeface="Arial" panose="020B0604020202020204" pitchFamily="34" charset="0"/>
                        </a:rPr>
                        <a:t>Quarter 1 Target: </a:t>
                      </a:r>
                      <a:r>
                        <a:rPr lang="en-US" sz="1050" dirty="0">
                          <a:effectLst/>
                          <a:latin typeface="Arial" panose="020B0604020202020204" pitchFamily="34" charset="0"/>
                          <a:ea typeface="Times New Roman" panose="02020603050405020304" pitchFamily="18" charset="0"/>
                          <a:cs typeface="Arial" panose="020B0604020202020204" pitchFamily="34" charset="0"/>
                        </a:rPr>
                        <a:t>100% of Travel Documents delivered that conform to client specifications</a:t>
                      </a:r>
                      <a:r>
                        <a:rPr lang="en-US" sz="1050" b="1" dirty="0">
                          <a:effectLst/>
                          <a:latin typeface="Arial" panose="020B0604020202020204" pitchFamily="34" charset="0"/>
                          <a:ea typeface="Times New Roman" panose="02020603050405020304" pitchFamily="18" charset="0"/>
                          <a:cs typeface="Arial" panose="020B0604020202020204" pitchFamily="34" charset="0"/>
                        </a:rPr>
                        <a:t> </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42542" marR="42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8"/>
                  </a:ext>
                </a:extLst>
              </a:tr>
              <a:tr h="272785">
                <a:tc gridSpan="9">
                  <a:txBody>
                    <a:bodyPr/>
                    <a:lstStyle/>
                    <a:p>
                      <a:pPr algn="l">
                        <a:spcAft>
                          <a:spcPts val="600"/>
                        </a:spcAft>
                        <a:tabLst>
                          <a:tab pos="180340" algn="l"/>
                          <a:tab pos="540385" algn="l"/>
                        </a:tabLst>
                      </a:pPr>
                      <a:r>
                        <a:rPr lang="en-US" sz="1050" b="1" dirty="0">
                          <a:effectLst/>
                          <a:latin typeface="Arial" panose="020B0604020202020204" pitchFamily="34" charset="0"/>
                          <a:ea typeface="Times New Roman" panose="02020603050405020304" pitchFamily="18" charset="0"/>
                          <a:cs typeface="Arial" panose="020B0604020202020204" pitchFamily="34" charset="0"/>
                        </a:rPr>
                        <a:t>Quarter 2 Target:</a:t>
                      </a:r>
                      <a:r>
                        <a:rPr lang="en-US" sz="1050" dirty="0">
                          <a:effectLst/>
                          <a:latin typeface="Arial" panose="020B0604020202020204" pitchFamily="34" charset="0"/>
                          <a:ea typeface="Times New Roman" panose="02020603050405020304" pitchFamily="18" charset="0"/>
                          <a:cs typeface="Arial" panose="020B0604020202020204" pitchFamily="34" charset="0"/>
                        </a:rPr>
                        <a:t> 100% of Travel Documents delivered that conform to client specifications</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42542" marR="42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9"/>
                  </a:ext>
                </a:extLst>
              </a:tr>
              <a:tr h="272785">
                <a:tc gridSpan="9">
                  <a:txBody>
                    <a:bodyPr/>
                    <a:lstStyle/>
                    <a:p>
                      <a:pPr algn="l">
                        <a:spcAft>
                          <a:spcPts val="600"/>
                        </a:spcAft>
                      </a:pPr>
                      <a:r>
                        <a:rPr lang="en-US" sz="1050" b="1" dirty="0">
                          <a:effectLst/>
                          <a:latin typeface="Arial" panose="020B0604020202020204" pitchFamily="34" charset="0"/>
                          <a:ea typeface="Times New Roman" panose="02020603050405020304" pitchFamily="18" charset="0"/>
                          <a:cs typeface="Arial" panose="020B0604020202020204" pitchFamily="34" charset="0"/>
                        </a:rPr>
                        <a:t>Quarter 3 Target: </a:t>
                      </a:r>
                      <a:r>
                        <a:rPr lang="en-US" sz="1050" dirty="0">
                          <a:effectLst/>
                          <a:latin typeface="Arial" panose="020B0604020202020204" pitchFamily="34" charset="0"/>
                          <a:ea typeface="Times New Roman" panose="02020603050405020304" pitchFamily="18" charset="0"/>
                          <a:cs typeface="Arial" panose="020B0604020202020204" pitchFamily="34" charset="0"/>
                        </a:rPr>
                        <a:t>100% of Travel Documents delivered that conform to client specifications</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42542" marR="42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0"/>
                  </a:ext>
                </a:extLst>
              </a:tr>
              <a:tr h="272785">
                <a:tc gridSpan="9">
                  <a:txBody>
                    <a:bodyPr/>
                    <a:lstStyle/>
                    <a:p>
                      <a:pPr algn="l">
                        <a:spcAft>
                          <a:spcPts val="600"/>
                        </a:spcAft>
                        <a:tabLst>
                          <a:tab pos="180340" algn="l"/>
                          <a:tab pos="540385" algn="l"/>
                        </a:tabLst>
                      </a:pPr>
                      <a:r>
                        <a:rPr lang="en-US" sz="1050" b="1" dirty="0">
                          <a:effectLst/>
                          <a:latin typeface="Arial" panose="020B0604020202020204" pitchFamily="34" charset="0"/>
                          <a:ea typeface="Times New Roman" panose="02020603050405020304" pitchFamily="18" charset="0"/>
                          <a:cs typeface="Arial" panose="020B0604020202020204" pitchFamily="34" charset="0"/>
                        </a:rPr>
                        <a:t>Quarter 4 Target: </a:t>
                      </a:r>
                      <a:r>
                        <a:rPr lang="en-US" sz="1050" dirty="0">
                          <a:effectLst/>
                          <a:latin typeface="Arial" panose="020B0604020202020204" pitchFamily="34" charset="0"/>
                          <a:ea typeface="Times New Roman" panose="02020603050405020304" pitchFamily="18" charset="0"/>
                          <a:cs typeface="Arial" panose="020B0604020202020204" pitchFamily="34" charset="0"/>
                        </a:rPr>
                        <a:t>100% of Travel Documents delivered that conform to client specifications</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42542" marR="42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1"/>
                  </a:ext>
                </a:extLst>
              </a:tr>
            </a:tbl>
          </a:graphicData>
        </a:graphic>
      </p:graphicFrame>
      <p:sp>
        <p:nvSpPr>
          <p:cNvPr id="5" name="Rectangle 1"/>
          <p:cNvSpPr>
            <a:spLocks noChangeArrowheads="1"/>
          </p:cNvSpPr>
          <p:nvPr/>
        </p:nvSpPr>
        <p:spPr bwMode="auto">
          <a:xfrm>
            <a:off x="1251285" y="1015340"/>
            <a:ext cx="102388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dirty="0">
                <a:ln>
                  <a:noFill/>
                </a:ln>
                <a:solidFill>
                  <a:schemeClr val="tx1"/>
                </a:solidFill>
                <a:effectLst/>
                <a:latin typeface="Arial" panose="020B0604020202020204" pitchFamily="34" charset="0"/>
              </a:rPr>
              <a:t/>
            </a: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5910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EA90C9-3815-364D-8F13-1C3130B69AF4}" type="slidenum">
              <a:rPr lang="en-US" smtClean="0"/>
              <a:t>14</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853334166"/>
              </p:ext>
            </p:extLst>
          </p:nvPr>
        </p:nvGraphicFramePr>
        <p:xfrm>
          <a:off x="289560" y="304798"/>
          <a:ext cx="8532223" cy="5860030"/>
        </p:xfrm>
        <a:graphic>
          <a:graphicData uri="http://schemas.openxmlformats.org/drawingml/2006/table">
            <a:tbl>
              <a:tblPr firstRow="1" firstCol="1" bandRow="1"/>
              <a:tblGrid>
                <a:gridCol w="1007382">
                  <a:extLst>
                    <a:ext uri="{9D8B030D-6E8A-4147-A177-3AD203B41FA5}">
                      <a16:colId xmlns:a16="http://schemas.microsoft.com/office/drawing/2014/main" val="20000"/>
                    </a:ext>
                  </a:extLst>
                </a:gridCol>
                <a:gridCol w="854749">
                  <a:extLst>
                    <a:ext uri="{9D8B030D-6E8A-4147-A177-3AD203B41FA5}">
                      <a16:colId xmlns:a16="http://schemas.microsoft.com/office/drawing/2014/main" val="20002"/>
                    </a:ext>
                  </a:extLst>
                </a:gridCol>
                <a:gridCol w="900539">
                  <a:extLst>
                    <a:ext uri="{9D8B030D-6E8A-4147-A177-3AD203B41FA5}">
                      <a16:colId xmlns:a16="http://schemas.microsoft.com/office/drawing/2014/main" val="20003"/>
                    </a:ext>
                  </a:extLst>
                </a:gridCol>
                <a:gridCol w="1036889">
                  <a:extLst>
                    <a:ext uri="{9D8B030D-6E8A-4147-A177-3AD203B41FA5}">
                      <a16:colId xmlns:a16="http://schemas.microsoft.com/office/drawing/2014/main" val="20004"/>
                    </a:ext>
                  </a:extLst>
                </a:gridCol>
                <a:gridCol w="1040514">
                  <a:extLst>
                    <a:ext uri="{9D8B030D-6E8A-4147-A177-3AD203B41FA5}">
                      <a16:colId xmlns:a16="http://schemas.microsoft.com/office/drawing/2014/main" val="20006"/>
                    </a:ext>
                  </a:extLst>
                </a:gridCol>
                <a:gridCol w="948212">
                  <a:extLst>
                    <a:ext uri="{9D8B030D-6E8A-4147-A177-3AD203B41FA5}">
                      <a16:colId xmlns:a16="http://schemas.microsoft.com/office/drawing/2014/main" val="20007"/>
                    </a:ext>
                  </a:extLst>
                </a:gridCol>
                <a:gridCol w="931429">
                  <a:extLst>
                    <a:ext uri="{9D8B030D-6E8A-4147-A177-3AD203B41FA5}">
                      <a16:colId xmlns:a16="http://schemas.microsoft.com/office/drawing/2014/main" val="20008"/>
                    </a:ext>
                  </a:extLst>
                </a:gridCol>
                <a:gridCol w="957762">
                  <a:extLst>
                    <a:ext uri="{9D8B030D-6E8A-4147-A177-3AD203B41FA5}">
                      <a16:colId xmlns:a16="http://schemas.microsoft.com/office/drawing/2014/main" val="20009"/>
                    </a:ext>
                  </a:extLst>
                </a:gridCol>
                <a:gridCol w="854747">
                  <a:extLst>
                    <a:ext uri="{9D8B030D-6E8A-4147-A177-3AD203B41FA5}">
                      <a16:colId xmlns:a16="http://schemas.microsoft.com/office/drawing/2014/main" val="20010"/>
                    </a:ext>
                  </a:extLst>
                </a:gridCol>
              </a:tblGrid>
              <a:tr h="511687">
                <a:tc gridSpan="9">
                  <a:txBody>
                    <a:bodyPr/>
                    <a:lstStyle/>
                    <a:p>
                      <a:pPr algn="l">
                        <a:lnSpc>
                          <a:spcPct val="115000"/>
                        </a:lnSpc>
                        <a:spcAft>
                          <a:spcPts val="1000"/>
                        </a:spcAft>
                      </a:pP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4.2. Branch</a:t>
                      </a:r>
                      <a:r>
                        <a:rPr lang="en-GB" sz="1600" b="1" dirty="0">
                          <a:effectLst/>
                          <a:latin typeface="Arial" panose="020B0604020202020204" pitchFamily="34" charset="0"/>
                          <a:ea typeface="Times New Roman" panose="02020603050405020304" pitchFamily="18" charset="0"/>
                          <a:cs typeface="Arial" panose="020B0604020202020204" pitchFamily="34" charset="0"/>
                        </a:rPr>
                        <a:t>: Operations and </a:t>
                      </a: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Production, cont..</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42410" marR="4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531153">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410" marR="4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410" marR="4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410" marR="4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2018/19</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410" marR="4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2019/20</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410" marR="4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2020/21</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410" marR="4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410" marR="4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65177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5000"/>
                        </a:lnSpc>
                        <a:spcAft>
                          <a:spcPts val="100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410" marR="42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410" marR="42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410" marR="42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91414">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Security printed materials produced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410" marR="4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Examination papers that conform to  client specifications delivered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410" marR="4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Percentage of examinations papers delivered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410" marR="4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100% of</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30 </a:t>
                      </a:r>
                      <a:r>
                        <a:rPr lang="en-US" sz="1000" dirty="0">
                          <a:effectLst/>
                          <a:latin typeface="Arial" panose="020B0604020202020204" pitchFamily="34" charset="0"/>
                          <a:ea typeface="Times New Roman" panose="02020603050405020304" pitchFamily="18" charset="0"/>
                          <a:cs typeface="Arial" panose="020B0604020202020204" pitchFamily="34" charset="0"/>
                        </a:rPr>
                        <a:t>614 803 examination papers delivered conformed to client’s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410" marR="4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a:t>
                      </a:r>
                      <a:r>
                        <a:rPr lang="en-ZA" sz="1000" dirty="0">
                          <a:effectLst/>
                          <a:latin typeface="Arial" panose="020B0604020202020204" pitchFamily="34" charset="0"/>
                          <a:ea typeface="Times New Roman" panose="02020603050405020304" pitchFamily="18" charset="0"/>
                          <a:cs typeface="Arial" panose="020B0604020202020204" pitchFamily="34" charset="0"/>
                        </a:rPr>
                        <a:t>25 217 879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examination papers delivered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410" marR="4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examination papers delivered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410" marR="4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examination papers delivered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410" marR="4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examination papers delivered that conform to the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410" marR="4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examination papers delivered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410" marR="4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0113">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Quarterly Target Information for 2021/22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410" marR="4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309594">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 </a:t>
                      </a:r>
                      <a:r>
                        <a:rPr lang="en-US" sz="1000" dirty="0">
                          <a:effectLst/>
                          <a:latin typeface="Arial" panose="020B0604020202020204" pitchFamily="34" charset="0"/>
                          <a:ea typeface="Times New Roman" panose="02020603050405020304" pitchFamily="18" charset="0"/>
                          <a:cs typeface="Arial" panose="020B0604020202020204" pitchFamily="34" charset="0"/>
                        </a:rPr>
                        <a:t>Percentage of examinations papers delivered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410" marR="4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5"/>
                  </a:ext>
                </a:extLst>
              </a:tr>
              <a:tr h="309594">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Annual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100% of examination papers delivered that conform to the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410" marR="4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6"/>
                  </a:ext>
                </a:extLst>
              </a:tr>
              <a:tr h="293299">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Reporting Period: </a:t>
                      </a:r>
                      <a:r>
                        <a:rPr lang="en-US" sz="1000" dirty="0">
                          <a:effectLst/>
                          <a:latin typeface="Arial" panose="020B0604020202020204" pitchFamily="34" charset="0"/>
                          <a:ea typeface="Times New Roman" panose="02020603050405020304" pitchFamily="18" charset="0"/>
                          <a:cs typeface="Arial" panose="020B0604020202020204" pitchFamily="34" charset="0"/>
                        </a:rPr>
                        <a:t>Quarterly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410" marR="4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7"/>
                  </a:ext>
                </a:extLst>
              </a:tr>
              <a:tr h="228122">
                <a:tc gridSpan="9">
                  <a:txBody>
                    <a:bodyPr/>
                    <a:lstStyle/>
                    <a:p>
                      <a:pPr algn="l">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1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100% of examination papers delivered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410" marR="4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8"/>
                  </a:ext>
                </a:extLst>
              </a:tr>
              <a:tr h="228122">
                <a:tc gridSpan="9">
                  <a:txBody>
                    <a:bodyPr/>
                    <a:lstStyle/>
                    <a:p>
                      <a:pPr algn="l">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2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100% of examination papers delivered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410" marR="4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9"/>
                  </a:ext>
                </a:extLst>
              </a:tr>
              <a:tr h="228122">
                <a:tc gridSpan="9">
                  <a:txBody>
                    <a:bodyPr/>
                    <a:lstStyle/>
                    <a:p>
                      <a:pPr algn="l">
                        <a:spcAft>
                          <a:spcPts val="6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3 Target:</a:t>
                      </a:r>
                      <a:r>
                        <a:rPr lang="en-US" sz="1000" dirty="0">
                          <a:effectLst/>
                          <a:latin typeface="Arial" panose="020B0604020202020204" pitchFamily="34" charset="0"/>
                          <a:ea typeface="Times New Roman" panose="02020603050405020304" pitchFamily="18" charset="0"/>
                          <a:cs typeface="Arial" panose="020B0604020202020204" pitchFamily="34" charset="0"/>
                        </a:rPr>
                        <a:t> 100% of examination papers delivered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410" marR="4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0"/>
                  </a:ext>
                </a:extLst>
              </a:tr>
              <a:tr h="367035">
                <a:tc gridSpan="9">
                  <a:txBody>
                    <a:bodyPr/>
                    <a:lstStyle/>
                    <a:p>
                      <a:pPr algn="l">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4 Target:</a:t>
                      </a:r>
                      <a:r>
                        <a:rPr lang="en-US" sz="1000" dirty="0">
                          <a:effectLst/>
                          <a:latin typeface="Arial" panose="020B0604020202020204" pitchFamily="34" charset="0"/>
                          <a:ea typeface="Times New Roman" panose="02020603050405020304" pitchFamily="18" charset="0"/>
                          <a:cs typeface="Arial" panose="020B0604020202020204" pitchFamily="34" charset="0"/>
                        </a:rPr>
                        <a:t> 100% of examination papers delivered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410" marR="42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19335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EA90C9-3815-364D-8F13-1C3130B69AF4}" type="slidenum">
              <a:rPr lang="en-US" smtClean="0"/>
              <a:t>15</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250842520"/>
              </p:ext>
            </p:extLst>
          </p:nvPr>
        </p:nvGraphicFramePr>
        <p:xfrm>
          <a:off x="0" y="274320"/>
          <a:ext cx="9144001" cy="5837720"/>
        </p:xfrm>
        <a:graphic>
          <a:graphicData uri="http://schemas.openxmlformats.org/drawingml/2006/table">
            <a:tbl>
              <a:tblPr firstRow="1" firstCol="1" bandRow="1"/>
              <a:tblGrid>
                <a:gridCol w="796206">
                  <a:extLst>
                    <a:ext uri="{9D8B030D-6E8A-4147-A177-3AD203B41FA5}">
                      <a16:colId xmlns:a16="http://schemas.microsoft.com/office/drawing/2014/main" val="20000"/>
                    </a:ext>
                  </a:extLst>
                </a:gridCol>
                <a:gridCol w="888376">
                  <a:extLst>
                    <a:ext uri="{9D8B030D-6E8A-4147-A177-3AD203B41FA5}">
                      <a16:colId xmlns:a16="http://schemas.microsoft.com/office/drawing/2014/main" val="20002"/>
                    </a:ext>
                  </a:extLst>
                </a:gridCol>
                <a:gridCol w="911340">
                  <a:extLst>
                    <a:ext uri="{9D8B030D-6E8A-4147-A177-3AD203B41FA5}">
                      <a16:colId xmlns:a16="http://schemas.microsoft.com/office/drawing/2014/main" val="20003"/>
                    </a:ext>
                  </a:extLst>
                </a:gridCol>
                <a:gridCol w="1000257">
                  <a:extLst>
                    <a:ext uri="{9D8B030D-6E8A-4147-A177-3AD203B41FA5}">
                      <a16:colId xmlns:a16="http://schemas.microsoft.com/office/drawing/2014/main" val="20004"/>
                    </a:ext>
                  </a:extLst>
                </a:gridCol>
                <a:gridCol w="891614">
                  <a:extLst>
                    <a:ext uri="{9D8B030D-6E8A-4147-A177-3AD203B41FA5}">
                      <a16:colId xmlns:a16="http://schemas.microsoft.com/office/drawing/2014/main" val="20005"/>
                    </a:ext>
                  </a:extLst>
                </a:gridCol>
                <a:gridCol w="941148">
                  <a:extLst>
                    <a:ext uri="{9D8B030D-6E8A-4147-A177-3AD203B41FA5}">
                      <a16:colId xmlns:a16="http://schemas.microsoft.com/office/drawing/2014/main" val="20006"/>
                    </a:ext>
                  </a:extLst>
                </a:gridCol>
                <a:gridCol w="931242">
                  <a:extLst>
                    <a:ext uri="{9D8B030D-6E8A-4147-A177-3AD203B41FA5}">
                      <a16:colId xmlns:a16="http://schemas.microsoft.com/office/drawing/2014/main" val="20007"/>
                    </a:ext>
                  </a:extLst>
                </a:gridCol>
                <a:gridCol w="921335">
                  <a:extLst>
                    <a:ext uri="{9D8B030D-6E8A-4147-A177-3AD203B41FA5}">
                      <a16:colId xmlns:a16="http://schemas.microsoft.com/office/drawing/2014/main" val="20008"/>
                    </a:ext>
                  </a:extLst>
                </a:gridCol>
                <a:gridCol w="941148">
                  <a:extLst>
                    <a:ext uri="{9D8B030D-6E8A-4147-A177-3AD203B41FA5}">
                      <a16:colId xmlns:a16="http://schemas.microsoft.com/office/drawing/2014/main" val="20009"/>
                    </a:ext>
                  </a:extLst>
                </a:gridCol>
                <a:gridCol w="921335">
                  <a:extLst>
                    <a:ext uri="{9D8B030D-6E8A-4147-A177-3AD203B41FA5}">
                      <a16:colId xmlns:a16="http://schemas.microsoft.com/office/drawing/2014/main" val="20010"/>
                    </a:ext>
                  </a:extLst>
                </a:gridCol>
              </a:tblGrid>
              <a:tr h="517154">
                <a:tc gridSpan="10">
                  <a:txBody>
                    <a:bodyPr/>
                    <a:lstStyle/>
                    <a:p>
                      <a:pPr algn="l">
                        <a:lnSpc>
                          <a:spcPct val="115000"/>
                        </a:lnSpc>
                        <a:spcAft>
                          <a:spcPts val="1000"/>
                        </a:spcAft>
                      </a:pP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4.2. Branch</a:t>
                      </a:r>
                      <a:r>
                        <a:rPr lang="en-GB" sz="1600" b="1" dirty="0">
                          <a:effectLst/>
                          <a:latin typeface="Arial" panose="020B0604020202020204" pitchFamily="34" charset="0"/>
                          <a:ea typeface="Times New Roman" panose="02020603050405020304" pitchFamily="18" charset="0"/>
                          <a:cs typeface="Arial" panose="020B0604020202020204" pitchFamily="34" charset="0"/>
                        </a:rPr>
                        <a:t>: Operations and </a:t>
                      </a: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Production,</a:t>
                      </a:r>
                      <a:r>
                        <a:rPr lang="en-GB" sz="1600" b="1" baseline="0" dirty="0" smtClean="0">
                          <a:effectLst/>
                          <a:latin typeface="Arial" panose="020B0604020202020204" pitchFamily="34" charset="0"/>
                          <a:ea typeface="Times New Roman" panose="02020603050405020304" pitchFamily="18" charset="0"/>
                          <a:cs typeface="Arial" panose="020B0604020202020204" pitchFamily="34" charset="0"/>
                        </a:rPr>
                        <a:t> cont..</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39904" marR="39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32456">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904" marR="39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904" marR="39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904" marR="39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Audited/ 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2017/18</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904" marR="39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Audited/ 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2018/19</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904" marR="39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Audited/ 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2019/20</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904" marR="39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2020/21</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904" marR="39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904" marR="39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71147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2021/22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904" marR="39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904" marR="39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2023/24</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904" marR="39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92127">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Government information coordinated and distributed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904" marR="39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Government Gazettes that conform to  client specifications published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904" marR="39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Percentage of Government Gazettes published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904" marR="39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000" dirty="0">
                          <a:effectLst/>
                          <a:latin typeface="Arial" panose="020B0604020202020204" pitchFamily="34" charset="0"/>
                          <a:ea typeface="Times New Roman" panose="02020603050405020304" pitchFamily="18" charset="0"/>
                          <a:cs typeface="Arial" panose="020B0604020202020204" pitchFamily="34" charset="0"/>
                        </a:rPr>
                        <a:t>100% 176 300 of Government Gazettes  published  conformed to quality and timeline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904" marR="39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100% of 2056 Government Gazettes published conformed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904" marR="39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2000 </a:t>
                      </a:r>
                      <a:r>
                        <a:rPr lang="en-US" sz="1000" dirty="0">
                          <a:effectLst/>
                          <a:latin typeface="Arial" panose="020B0604020202020204" pitchFamily="34" charset="0"/>
                          <a:ea typeface="Times New Roman" panose="02020603050405020304" pitchFamily="18" charset="0"/>
                          <a:cs typeface="Arial" panose="020B0604020202020204" pitchFamily="34" charset="0"/>
                        </a:rPr>
                        <a:t>Government Gazettes published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904" marR="39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100% of Government Gazettes published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904" marR="39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100% of Government Gazettes published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904" marR="39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100% of Government Gazettes published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904" marR="39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100% of Government Gazettes published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904" marR="39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8576">
                <a:tc gridSpan="10">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Quarterly Target Information for 2021/22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904" marR="39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258576">
                <a:tc gridSpan="10">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 </a:t>
                      </a:r>
                      <a:r>
                        <a:rPr lang="en-US" sz="1000" dirty="0">
                          <a:effectLst/>
                          <a:latin typeface="Arial" panose="020B0604020202020204" pitchFamily="34" charset="0"/>
                          <a:ea typeface="Times New Roman" panose="02020603050405020304" pitchFamily="18" charset="0"/>
                          <a:cs typeface="Arial" panose="020B0604020202020204" pitchFamily="34" charset="0"/>
                        </a:rPr>
                        <a:t>Percentage of Government Gazettes published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904" marR="39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5"/>
                  </a:ext>
                </a:extLst>
              </a:tr>
              <a:tr h="258576">
                <a:tc gridSpan="10">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Annual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100% of Government Gazettes published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904" marR="39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6"/>
                  </a:ext>
                </a:extLst>
              </a:tr>
              <a:tr h="258576">
                <a:tc gridSpan="10">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Reporting Period: </a:t>
                      </a:r>
                      <a:r>
                        <a:rPr lang="en-US" sz="1000" dirty="0">
                          <a:effectLst/>
                          <a:latin typeface="Arial" panose="020B0604020202020204" pitchFamily="34" charset="0"/>
                          <a:ea typeface="Times New Roman" panose="02020603050405020304" pitchFamily="18" charset="0"/>
                          <a:cs typeface="Arial" panose="020B0604020202020204" pitchFamily="34" charset="0"/>
                        </a:rPr>
                        <a:t>Quarterly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904" marR="39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7"/>
                  </a:ext>
                </a:extLst>
              </a:tr>
              <a:tr h="258576">
                <a:tc gridSpan="10">
                  <a:txBody>
                    <a:bodyPr/>
                    <a:lstStyle/>
                    <a:p>
                      <a:pPr algn="l">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1 Target:</a:t>
                      </a:r>
                      <a:r>
                        <a:rPr lang="en-US" sz="1000" dirty="0">
                          <a:effectLst/>
                          <a:latin typeface="Arial" panose="020B0604020202020204" pitchFamily="34" charset="0"/>
                          <a:ea typeface="Times New Roman" panose="02020603050405020304" pitchFamily="18" charset="0"/>
                          <a:cs typeface="Arial" panose="020B0604020202020204" pitchFamily="34" charset="0"/>
                        </a:rPr>
                        <a:t> 100% of Government Gazettes published that conform the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904" marR="39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8"/>
                  </a:ext>
                </a:extLst>
              </a:tr>
              <a:tr h="258576">
                <a:tc gridSpan="10">
                  <a:txBody>
                    <a:bodyPr/>
                    <a:lstStyle/>
                    <a:p>
                      <a:pPr algn="l">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2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100% of Government Gazettes published that conform the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904" marR="39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9"/>
                  </a:ext>
                </a:extLst>
              </a:tr>
              <a:tr h="274481">
                <a:tc gridSpan="10">
                  <a:txBody>
                    <a:bodyPr/>
                    <a:lstStyle/>
                    <a:p>
                      <a:pPr algn="l">
                        <a:spcAft>
                          <a:spcPts val="6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3 Target:</a:t>
                      </a:r>
                      <a:r>
                        <a:rPr lang="en-US" sz="1000" dirty="0">
                          <a:effectLst/>
                          <a:latin typeface="Arial" panose="020B0604020202020204" pitchFamily="34" charset="0"/>
                          <a:ea typeface="Times New Roman" panose="02020603050405020304" pitchFamily="18" charset="0"/>
                          <a:cs typeface="Arial" panose="020B0604020202020204" pitchFamily="34" charset="0"/>
                        </a:rPr>
                        <a:t> 100% of Government Gazettes published that conform the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904" marR="39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0"/>
                  </a:ext>
                </a:extLst>
              </a:tr>
              <a:tr h="258576">
                <a:tc gridSpan="10">
                  <a:txBody>
                    <a:bodyPr/>
                    <a:lstStyle/>
                    <a:p>
                      <a:pPr algn="l">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4 Target:</a:t>
                      </a:r>
                      <a:r>
                        <a:rPr lang="en-US" sz="1000" dirty="0">
                          <a:effectLst/>
                          <a:latin typeface="Arial" panose="020B0604020202020204" pitchFamily="34" charset="0"/>
                          <a:ea typeface="Times New Roman" panose="02020603050405020304" pitchFamily="18" charset="0"/>
                          <a:cs typeface="Arial" panose="020B0604020202020204" pitchFamily="34" charset="0"/>
                        </a:rPr>
                        <a:t> 100% of Government Gazettes published that conform the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904" marR="39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458247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EA90C9-3815-364D-8F13-1C3130B69AF4}" type="slidenum">
              <a:rPr lang="en-US" smtClean="0"/>
              <a:t>16</a:t>
            </a:fld>
            <a:endParaRPr lang="en-US" dirty="0"/>
          </a:p>
        </p:txBody>
      </p:sp>
      <p:sp>
        <p:nvSpPr>
          <p:cNvPr id="7" name="Rectangle 1"/>
          <p:cNvSpPr>
            <a:spLocks noChangeArrowheads="1"/>
          </p:cNvSpPr>
          <p:nvPr/>
        </p:nvSpPr>
        <p:spPr bwMode="auto">
          <a:xfrm>
            <a:off x="750888" y="1558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dirty="0">
                <a:ln>
                  <a:noFill/>
                </a:ln>
                <a:solidFill>
                  <a:schemeClr val="tx1"/>
                </a:solidFill>
                <a:effectLst/>
                <a:latin typeface="Arial" panose="020B0604020202020204" pitchFamily="34" charset="0"/>
              </a:rPr>
              <a:t/>
            </a: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3"/>
          <p:cNvSpPr>
            <a:spLocks noChangeArrowheads="1"/>
          </p:cNvSpPr>
          <p:nvPr/>
        </p:nvSpPr>
        <p:spPr bwMode="auto">
          <a:xfrm>
            <a:off x="750888" y="1681634"/>
            <a:ext cx="20229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30000" dirty="0">
                <a:ln>
                  <a:noFill/>
                </a:ln>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92757647"/>
              </p:ext>
            </p:extLst>
          </p:nvPr>
        </p:nvGraphicFramePr>
        <p:xfrm>
          <a:off x="322217" y="304800"/>
          <a:ext cx="8543108" cy="5860025"/>
        </p:xfrm>
        <a:graphic>
          <a:graphicData uri="http://schemas.openxmlformats.org/drawingml/2006/table">
            <a:tbl>
              <a:tblPr firstRow="1" firstCol="1" bandRow="1"/>
              <a:tblGrid>
                <a:gridCol w="775063">
                  <a:extLst>
                    <a:ext uri="{9D8B030D-6E8A-4147-A177-3AD203B41FA5}">
                      <a16:colId xmlns:a16="http://schemas.microsoft.com/office/drawing/2014/main" val="20000"/>
                    </a:ext>
                  </a:extLst>
                </a:gridCol>
                <a:gridCol w="879566">
                  <a:extLst>
                    <a:ext uri="{9D8B030D-6E8A-4147-A177-3AD203B41FA5}">
                      <a16:colId xmlns:a16="http://schemas.microsoft.com/office/drawing/2014/main" val="20002"/>
                    </a:ext>
                  </a:extLst>
                </a:gridCol>
                <a:gridCol w="888274">
                  <a:extLst>
                    <a:ext uri="{9D8B030D-6E8A-4147-A177-3AD203B41FA5}">
                      <a16:colId xmlns:a16="http://schemas.microsoft.com/office/drawing/2014/main" val="20003"/>
                    </a:ext>
                  </a:extLst>
                </a:gridCol>
                <a:gridCol w="1024855">
                  <a:extLst>
                    <a:ext uri="{9D8B030D-6E8A-4147-A177-3AD203B41FA5}">
                      <a16:colId xmlns:a16="http://schemas.microsoft.com/office/drawing/2014/main" val="20004"/>
                    </a:ext>
                  </a:extLst>
                </a:gridCol>
                <a:gridCol w="999842">
                  <a:extLst>
                    <a:ext uri="{9D8B030D-6E8A-4147-A177-3AD203B41FA5}">
                      <a16:colId xmlns:a16="http://schemas.microsoft.com/office/drawing/2014/main" val="20006"/>
                    </a:ext>
                  </a:extLst>
                </a:gridCol>
                <a:gridCol w="910425">
                  <a:extLst>
                    <a:ext uri="{9D8B030D-6E8A-4147-A177-3AD203B41FA5}">
                      <a16:colId xmlns:a16="http://schemas.microsoft.com/office/drawing/2014/main" val="20007"/>
                    </a:ext>
                  </a:extLst>
                </a:gridCol>
                <a:gridCol w="1130643">
                  <a:extLst>
                    <a:ext uri="{9D8B030D-6E8A-4147-A177-3AD203B41FA5}">
                      <a16:colId xmlns:a16="http://schemas.microsoft.com/office/drawing/2014/main" val="20008"/>
                    </a:ext>
                  </a:extLst>
                </a:gridCol>
                <a:gridCol w="967220">
                  <a:extLst>
                    <a:ext uri="{9D8B030D-6E8A-4147-A177-3AD203B41FA5}">
                      <a16:colId xmlns:a16="http://schemas.microsoft.com/office/drawing/2014/main" val="20009"/>
                    </a:ext>
                  </a:extLst>
                </a:gridCol>
                <a:gridCol w="967220">
                  <a:extLst>
                    <a:ext uri="{9D8B030D-6E8A-4147-A177-3AD203B41FA5}">
                      <a16:colId xmlns:a16="http://schemas.microsoft.com/office/drawing/2014/main" val="20010"/>
                    </a:ext>
                  </a:extLst>
                </a:gridCol>
              </a:tblGrid>
              <a:tr h="519928">
                <a:tc gridSpan="9">
                  <a:txBody>
                    <a:bodyPr/>
                    <a:lstStyle/>
                    <a:p>
                      <a:pPr algn="l">
                        <a:lnSpc>
                          <a:spcPct val="115000"/>
                        </a:lnSpc>
                        <a:spcAft>
                          <a:spcPts val="1000"/>
                        </a:spcAft>
                      </a:pP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4.2. Branch</a:t>
                      </a:r>
                      <a:r>
                        <a:rPr lang="en-GB" sz="1600" b="1" dirty="0">
                          <a:effectLst/>
                          <a:latin typeface="Arial" panose="020B0604020202020204" pitchFamily="34" charset="0"/>
                          <a:ea typeface="Times New Roman" panose="02020603050405020304" pitchFamily="18" charset="0"/>
                          <a:cs typeface="Arial" panose="020B0604020202020204" pitchFamily="34" charset="0"/>
                        </a:rPr>
                        <a:t>: Operations and </a:t>
                      </a: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Production, cont..</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36029" marR="36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74430">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6029" marR="36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6029" marR="36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6029" marR="36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2018/19</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6029" marR="36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2019/20</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6029" marR="36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2020/21</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6029" marR="36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6029" marR="36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473294">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5000"/>
                        </a:lnSpc>
                        <a:spcAft>
                          <a:spcPts val="100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6029" marR="36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6029" marR="36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6029" marR="36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76597">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Security printed </a:t>
                      </a:r>
                      <a:r>
                        <a:rPr lang="en-US" sz="1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materials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produced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6029" marR="36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High Security Certificates that conform to  client specifications delivered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6029" marR="36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Percentage of High Security Certificates delivered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6029" marR="36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6029" marR="36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98.6 % of   13 488 576 High Security Certificates delivered that conform to client specifications.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6029" marR="36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 of High Security Certificates delivered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6029" marR="36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 of High Security Certificates delivered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6029" marR="36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 of High Security Certificates delivered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6029" marR="36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 of High Security Certificates delivered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6029" marR="36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1972">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Quarterly Target Information for 2021/22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6029" marR="36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251972">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 </a:t>
                      </a:r>
                      <a:r>
                        <a:rPr lang="en-US" sz="1000" dirty="0">
                          <a:effectLst/>
                          <a:latin typeface="Arial" panose="020B0604020202020204" pitchFamily="34" charset="0"/>
                          <a:ea typeface="Times New Roman" panose="02020603050405020304" pitchFamily="18" charset="0"/>
                          <a:cs typeface="Arial" panose="020B0604020202020204" pitchFamily="34" charset="0"/>
                        </a:rPr>
                        <a:t>Percentage of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High Security Certificates </a:t>
                      </a:r>
                      <a:r>
                        <a:rPr lang="en-US" sz="1000" dirty="0">
                          <a:effectLst/>
                          <a:latin typeface="Arial" panose="020B0604020202020204" pitchFamily="34" charset="0"/>
                          <a:ea typeface="Times New Roman" panose="02020603050405020304" pitchFamily="18" charset="0"/>
                          <a:cs typeface="Arial" panose="020B0604020202020204" pitchFamily="34" charset="0"/>
                        </a:rPr>
                        <a:t>delivered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6029" marR="36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5"/>
                  </a:ext>
                </a:extLst>
              </a:tr>
              <a:tr h="251972">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Annual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99% of High Security Certificates delivered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6029" marR="36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6"/>
                  </a:ext>
                </a:extLst>
              </a:tr>
              <a:tr h="251972">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Reporting Period: </a:t>
                      </a:r>
                      <a:r>
                        <a:rPr lang="en-US" sz="1000" dirty="0">
                          <a:effectLst/>
                          <a:latin typeface="Arial" panose="020B0604020202020204" pitchFamily="34" charset="0"/>
                          <a:ea typeface="Times New Roman" panose="02020603050405020304" pitchFamily="18" charset="0"/>
                          <a:cs typeface="Arial" panose="020B0604020202020204" pitchFamily="34" charset="0"/>
                        </a:rPr>
                        <a:t>Quarterly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6029" marR="36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7"/>
                  </a:ext>
                </a:extLst>
              </a:tr>
              <a:tr h="251972">
                <a:tc gridSpan="9">
                  <a:txBody>
                    <a:bodyPr/>
                    <a:lstStyle/>
                    <a:p>
                      <a:pPr algn="l">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1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99% of High Security Certificates delivered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6029" marR="36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8"/>
                  </a:ext>
                </a:extLst>
              </a:tr>
              <a:tr h="251972">
                <a:tc gridSpan="9">
                  <a:txBody>
                    <a:bodyPr/>
                    <a:lstStyle/>
                    <a:p>
                      <a:pPr algn="l">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2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99% of High Security Certificates delivered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6029" marR="36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9"/>
                  </a:ext>
                </a:extLst>
              </a:tr>
              <a:tr h="251972">
                <a:tc gridSpan="9">
                  <a:txBody>
                    <a:bodyPr/>
                    <a:lstStyle/>
                    <a:p>
                      <a:pPr algn="l">
                        <a:spcAft>
                          <a:spcPts val="6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3 Target:</a:t>
                      </a:r>
                      <a:r>
                        <a:rPr lang="en-US" sz="1000" dirty="0">
                          <a:effectLst/>
                          <a:latin typeface="Arial" panose="020B0604020202020204" pitchFamily="34" charset="0"/>
                          <a:ea typeface="Times New Roman" panose="02020603050405020304" pitchFamily="18" charset="0"/>
                          <a:cs typeface="Arial" panose="020B0604020202020204" pitchFamily="34" charset="0"/>
                        </a:rPr>
                        <a:t> 99% of High Security Certificates delivered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6029" marR="36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0"/>
                  </a:ext>
                </a:extLst>
              </a:tr>
              <a:tr h="251972">
                <a:tc gridSpan="9">
                  <a:txBody>
                    <a:bodyPr/>
                    <a:lstStyle/>
                    <a:p>
                      <a:pPr algn="l">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4 Target:</a:t>
                      </a:r>
                      <a:r>
                        <a:rPr lang="en-US" sz="1000" dirty="0">
                          <a:effectLst/>
                          <a:latin typeface="Arial" panose="020B0604020202020204" pitchFamily="34" charset="0"/>
                          <a:ea typeface="Times New Roman" panose="02020603050405020304" pitchFamily="18" charset="0"/>
                          <a:cs typeface="Arial" panose="020B0604020202020204" pitchFamily="34" charset="0"/>
                        </a:rPr>
                        <a:t> 99% of High Security Certificates delivered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6029" marR="36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967232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B16A6A2A-6342-5B4E-94D4-2A41D4E63E56}"/>
              </a:ext>
            </a:extLst>
          </p:cNvPr>
          <p:cNvSpPr txBox="1">
            <a:spLocks/>
          </p:cNvSpPr>
          <p:nvPr/>
        </p:nvSpPr>
        <p:spPr>
          <a:xfrm>
            <a:off x="355599" y="4864462"/>
            <a:ext cx="8070646" cy="1323439"/>
          </a:xfrm>
          <a:prstGeom prst="rect">
            <a:avLst/>
          </a:prstGeom>
        </p:spPr>
        <p:txBody>
          <a:bodyPr wrap="square">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solidFill>
                  <a:srgbClr val="002060"/>
                </a:solidFill>
                <a:latin typeface="Arial Rounded MT Bold" panose="020F0704030504030204" pitchFamily="34" charset="0"/>
                <a:cs typeface="Arial" panose="020B0604020202020204" pitchFamily="34" charset="0"/>
              </a:rPr>
              <a:t>BRANCH: STRATEGIC MANAGEMENT</a:t>
            </a:r>
          </a:p>
        </p:txBody>
      </p:sp>
      <p:sp>
        <p:nvSpPr>
          <p:cNvPr id="4" name="Slide Number Placeholder 3"/>
          <p:cNvSpPr>
            <a:spLocks noGrp="1"/>
          </p:cNvSpPr>
          <p:nvPr>
            <p:ph type="sldNum" sz="quarter" idx="12"/>
          </p:nvPr>
        </p:nvSpPr>
        <p:spPr/>
        <p:txBody>
          <a:bodyPr/>
          <a:lstStyle/>
          <a:p>
            <a:fld id="{36EA90C9-3815-364D-8F13-1C3130B69AF4}" type="slidenum">
              <a:rPr lang="en-US" smtClean="0"/>
              <a:t>17</a:t>
            </a:fld>
            <a:endParaRPr lang="en-US" dirty="0"/>
          </a:p>
        </p:txBody>
      </p:sp>
      <p:pic>
        <p:nvPicPr>
          <p:cNvPr id="8" name="Picture 7">
            <a:extLst>
              <a:ext uri="{FF2B5EF4-FFF2-40B4-BE49-F238E27FC236}">
                <a16:creationId xmlns:a16="http://schemas.microsoft.com/office/drawing/2014/main" id="{1E5D1E27-B8ED-0243-9C7F-87ADFC2B8170}"/>
              </a:ext>
            </a:extLst>
          </p:cNvPr>
          <p:cNvPicPr>
            <a:picLocks noChangeAspect="1"/>
          </p:cNvPicPr>
          <p:nvPr/>
        </p:nvPicPr>
        <p:blipFill>
          <a:blip r:embed="rId2"/>
          <a:stretch>
            <a:fillRect/>
          </a:stretch>
        </p:blipFill>
        <p:spPr>
          <a:xfrm>
            <a:off x="353785" y="351076"/>
            <a:ext cx="8431894" cy="4266741"/>
          </a:xfrm>
          <a:prstGeom prst="rect">
            <a:avLst/>
          </a:prstGeom>
        </p:spPr>
      </p:pic>
    </p:spTree>
    <p:extLst>
      <p:ext uri="{BB962C8B-B14F-4D97-AF65-F5344CB8AC3E}">
        <p14:creationId xmlns:p14="http://schemas.microsoft.com/office/powerpoint/2010/main" val="1190772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EA90C9-3815-364D-8F13-1C3130B69AF4}" type="slidenum">
              <a:rPr lang="en-US" smtClean="0"/>
              <a:t>18</a:t>
            </a:fld>
            <a:endParaRPr lang="en-US" dirty="0"/>
          </a:p>
        </p:txBody>
      </p:sp>
      <p:sp>
        <p:nvSpPr>
          <p:cNvPr id="7" name="Rectangle 1"/>
          <p:cNvSpPr>
            <a:spLocks noChangeArrowheads="1"/>
          </p:cNvSpPr>
          <p:nvPr/>
        </p:nvSpPr>
        <p:spPr bwMode="auto">
          <a:xfrm>
            <a:off x="628650" y="29194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
        <p:nvSpPr>
          <p:cNvPr id="8" name="Rectangle 1"/>
          <p:cNvSpPr>
            <a:spLocks noChangeArrowheads="1"/>
          </p:cNvSpPr>
          <p:nvPr/>
        </p:nvSpPr>
        <p:spPr bwMode="auto">
          <a:xfrm>
            <a:off x="-7093435" y="337695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539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 pos="539750" algn="l"/>
              </a:tabLst>
            </a:pPr>
            <a:r>
              <a:rPr kumimoji="0" lang="en-GB" altLang="en-US" sz="10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r>
            <a:br>
              <a:rPr kumimoji="0" lang="en-GB" altLang="en-US" sz="10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br>
            <a:endParaRPr kumimoji="0" lang="en-ZA"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 pos="539750" algn="l"/>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48223078"/>
              </p:ext>
            </p:extLst>
          </p:nvPr>
        </p:nvGraphicFramePr>
        <p:xfrm>
          <a:off x="296335" y="313267"/>
          <a:ext cx="8560282" cy="5812229"/>
        </p:xfrm>
        <a:graphic>
          <a:graphicData uri="http://schemas.openxmlformats.org/drawingml/2006/table">
            <a:tbl>
              <a:tblPr firstRow="1" firstCol="1" bandRow="1"/>
              <a:tblGrid>
                <a:gridCol w="872065">
                  <a:extLst>
                    <a:ext uri="{9D8B030D-6E8A-4147-A177-3AD203B41FA5}">
                      <a16:colId xmlns:a16="http://schemas.microsoft.com/office/drawing/2014/main" val="20000"/>
                    </a:ext>
                  </a:extLst>
                </a:gridCol>
                <a:gridCol w="1008056">
                  <a:extLst>
                    <a:ext uri="{9D8B030D-6E8A-4147-A177-3AD203B41FA5}">
                      <a16:colId xmlns:a16="http://schemas.microsoft.com/office/drawing/2014/main" val="1997778503"/>
                    </a:ext>
                  </a:extLst>
                </a:gridCol>
                <a:gridCol w="854611">
                  <a:extLst>
                    <a:ext uri="{9D8B030D-6E8A-4147-A177-3AD203B41FA5}">
                      <a16:colId xmlns:a16="http://schemas.microsoft.com/office/drawing/2014/main" val="20004"/>
                    </a:ext>
                  </a:extLst>
                </a:gridCol>
                <a:gridCol w="982133">
                  <a:extLst>
                    <a:ext uri="{9D8B030D-6E8A-4147-A177-3AD203B41FA5}">
                      <a16:colId xmlns:a16="http://schemas.microsoft.com/office/drawing/2014/main" val="1214489601"/>
                    </a:ext>
                  </a:extLst>
                </a:gridCol>
                <a:gridCol w="863600">
                  <a:extLst>
                    <a:ext uri="{9D8B030D-6E8A-4147-A177-3AD203B41FA5}">
                      <a16:colId xmlns:a16="http://schemas.microsoft.com/office/drawing/2014/main" val="4142217615"/>
                    </a:ext>
                  </a:extLst>
                </a:gridCol>
                <a:gridCol w="914400">
                  <a:extLst>
                    <a:ext uri="{9D8B030D-6E8A-4147-A177-3AD203B41FA5}">
                      <a16:colId xmlns:a16="http://schemas.microsoft.com/office/drawing/2014/main" val="2801662696"/>
                    </a:ext>
                  </a:extLst>
                </a:gridCol>
                <a:gridCol w="1036320">
                  <a:extLst>
                    <a:ext uri="{9D8B030D-6E8A-4147-A177-3AD203B41FA5}">
                      <a16:colId xmlns:a16="http://schemas.microsoft.com/office/drawing/2014/main" val="4252196335"/>
                    </a:ext>
                  </a:extLst>
                </a:gridCol>
                <a:gridCol w="1062446">
                  <a:extLst>
                    <a:ext uri="{9D8B030D-6E8A-4147-A177-3AD203B41FA5}">
                      <a16:colId xmlns:a16="http://schemas.microsoft.com/office/drawing/2014/main" val="427617804"/>
                    </a:ext>
                  </a:extLst>
                </a:gridCol>
                <a:gridCol w="966651">
                  <a:extLst>
                    <a:ext uri="{9D8B030D-6E8A-4147-A177-3AD203B41FA5}">
                      <a16:colId xmlns:a16="http://schemas.microsoft.com/office/drawing/2014/main" val="1631829405"/>
                    </a:ext>
                  </a:extLst>
                </a:gridCol>
              </a:tblGrid>
              <a:tr h="368238">
                <a:tc gridSpan="9">
                  <a:txBody>
                    <a:bodyPr/>
                    <a:lstStyle/>
                    <a:p>
                      <a:pPr algn="l">
                        <a:lnSpc>
                          <a:spcPct val="115000"/>
                        </a:lnSpc>
                        <a:spcAft>
                          <a:spcPts val="1000"/>
                        </a:spcAft>
                      </a:pP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4.3. Branch</a:t>
                      </a:r>
                      <a:r>
                        <a:rPr lang="en-GB" sz="1600" b="1" dirty="0">
                          <a:effectLst/>
                          <a:latin typeface="Arial" panose="020B0604020202020204" pitchFamily="34" charset="0"/>
                          <a:ea typeface="Times New Roman" panose="02020603050405020304" pitchFamily="18" charset="0"/>
                          <a:cs typeface="Arial" panose="020B0604020202020204" pitchFamily="34" charset="0"/>
                        </a:rPr>
                        <a:t>: Strategic Management</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42133" marR="42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1078">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133" marR="42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133" marR="42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133" marR="42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Audited/ 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2018/19</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133" marR="42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Audited/ 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2019/20</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133" marR="42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2020/21</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133" marR="42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133" marR="42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18966">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US"/>
                    </a:p>
                  </a:txBody>
                  <a:tcPr/>
                </a:tc>
                <a:tc>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2021/22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133" marR="4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2022/23</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133" marR="4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2023/24</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133" marR="4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6399">
                <a:tc gridSpan="9">
                  <a:txBody>
                    <a:bodyPr/>
                    <a:lstStyle/>
                    <a:p>
                      <a:pPr algn="l">
                        <a:lnSpc>
                          <a:spcPct val="115000"/>
                        </a:lnSpc>
                        <a:spcAft>
                          <a:spcPts val="0"/>
                        </a:spcAft>
                      </a:pPr>
                      <a:r>
                        <a:rPr lang="en-ZA" sz="1000" b="1" dirty="0" smtClean="0">
                          <a:effectLst/>
                          <a:latin typeface="Arial" panose="020B0604020202020204" pitchFamily="34" charset="0"/>
                          <a:ea typeface="Times New Roman" panose="02020603050405020304" pitchFamily="18" charset="0"/>
                          <a:cs typeface="Arial" panose="020B0604020202020204" pitchFamily="34" charset="0"/>
                        </a:rPr>
                        <a:t>4.3.1. Marketing and Stakeholder</a:t>
                      </a:r>
                      <a:r>
                        <a:rPr lang="en-ZA" sz="1000" b="1" baseline="0" dirty="0" smtClean="0">
                          <a:effectLst/>
                          <a:latin typeface="Arial" panose="020B0604020202020204" pitchFamily="34" charset="0"/>
                          <a:ea typeface="Times New Roman" panose="02020603050405020304" pitchFamily="18" charset="0"/>
                          <a:cs typeface="Arial" panose="020B0604020202020204" pitchFamily="34" charset="0"/>
                        </a:rPr>
                        <a:t> Relations</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2133" marR="42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221171">
                <a:tc>
                  <a:txBody>
                    <a:bodyPr/>
                    <a:lstStyle/>
                    <a:p>
                      <a:pPr algn="l"/>
                      <a:r>
                        <a:rPr lang="en-ZA" sz="1000" b="0" i="0" u="none" strike="noStrike" baseline="0" dirty="0">
                          <a:latin typeface="Arial" panose="020B0604020202020204" pitchFamily="34" charset="0"/>
                          <a:cs typeface="Arial" panose="020B0604020202020204" pitchFamily="34" charset="0"/>
                        </a:rPr>
                        <a:t>GPW’s</a:t>
                      </a:r>
                    </a:p>
                    <a:p>
                      <a:pPr algn="l"/>
                      <a:r>
                        <a:rPr lang="en-ZA" sz="1000" b="0" i="0" u="none" strike="noStrike" baseline="0" dirty="0">
                          <a:latin typeface="Arial" panose="020B0604020202020204" pitchFamily="34" charset="0"/>
                          <a:cs typeface="Arial" panose="020B0604020202020204" pitchFamily="34" charset="0"/>
                        </a:rPr>
                        <a:t>Marketing</a:t>
                      </a:r>
                    </a:p>
                    <a:p>
                      <a:pPr algn="l"/>
                      <a:r>
                        <a:rPr lang="en-ZA" sz="1000" b="0" i="0" u="none" strike="noStrike" baseline="0" dirty="0">
                          <a:latin typeface="Arial" panose="020B0604020202020204" pitchFamily="34" charset="0"/>
                          <a:cs typeface="Arial" panose="020B0604020202020204" pitchFamily="34" charset="0"/>
                        </a:rPr>
                        <a:t>and Internal</a:t>
                      </a:r>
                    </a:p>
                    <a:p>
                      <a:pPr algn="l"/>
                      <a:r>
                        <a:rPr lang="en-ZA" sz="1000" b="0" i="0" u="none" strike="noStrike" baseline="0" dirty="0">
                          <a:latin typeface="Arial" panose="020B0604020202020204" pitchFamily="34" charset="0"/>
                          <a:cs typeface="Arial" panose="020B0604020202020204" pitchFamily="34" charset="0"/>
                        </a:rPr>
                        <a:t>Communication</a:t>
                      </a:r>
                    </a:p>
                    <a:p>
                      <a:pPr algn="l"/>
                      <a:r>
                        <a:rPr lang="en-ZA" sz="1000" b="0" i="0" u="none" strike="noStrike" baseline="0" dirty="0">
                          <a:latin typeface="Arial" panose="020B0604020202020204" pitchFamily="34" charset="0"/>
                          <a:cs typeface="Arial" panose="020B0604020202020204" pitchFamily="34" charset="0"/>
                        </a:rPr>
                        <a:t>initiatives</a:t>
                      </a:r>
                    </a:p>
                    <a:p>
                      <a:pPr algn="l"/>
                      <a:r>
                        <a:rPr lang="en-ZA" sz="1000" b="0" i="0" u="none" strike="noStrike" baseline="0" dirty="0">
                          <a:latin typeface="Arial" panose="020B0604020202020204" pitchFamily="34" charset="0"/>
                          <a:cs typeface="Arial" panose="020B0604020202020204" pitchFamily="34" charset="0"/>
                        </a:rPr>
                        <a:t>enhanced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133" marR="42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000" b="0" i="0" u="none" strike="noStrike" baseline="0" dirty="0">
                          <a:latin typeface="Arial" panose="020B0604020202020204" pitchFamily="34" charset="0"/>
                          <a:cs typeface="Arial" panose="020B0604020202020204" pitchFamily="34" charset="0"/>
                        </a:rPr>
                        <a:t>Integrated</a:t>
                      </a:r>
                    </a:p>
                    <a:p>
                      <a:pPr algn="l"/>
                      <a:r>
                        <a:rPr lang="en-ZA" sz="1000" b="0" i="0" u="none" strike="noStrike" baseline="0" dirty="0">
                          <a:latin typeface="Arial" panose="020B0604020202020204" pitchFamily="34" charset="0"/>
                          <a:cs typeface="Arial" panose="020B0604020202020204" pitchFamily="34" charset="0"/>
                        </a:rPr>
                        <a:t>Marketing and</a:t>
                      </a:r>
                    </a:p>
                    <a:p>
                      <a:pPr algn="l"/>
                      <a:r>
                        <a:rPr lang="en-ZA" sz="1000" b="0" i="0" u="none" strike="noStrike" baseline="0" dirty="0">
                          <a:latin typeface="Arial" panose="020B0604020202020204" pitchFamily="34" charset="0"/>
                          <a:cs typeface="Arial" panose="020B0604020202020204" pitchFamily="34" charset="0"/>
                        </a:rPr>
                        <a:t>Communication</a:t>
                      </a:r>
                    </a:p>
                    <a:p>
                      <a:pPr algn="l"/>
                      <a:r>
                        <a:rPr lang="en-ZA" sz="1000" b="0" i="0" u="none" strike="noStrike" baseline="0" dirty="0">
                          <a:latin typeface="Arial" panose="020B0604020202020204" pitchFamily="34" charset="0"/>
                          <a:cs typeface="Arial" panose="020B0604020202020204" pitchFamily="34" charset="0"/>
                        </a:rPr>
                        <a:t>Strategy</a:t>
                      </a:r>
                    </a:p>
                    <a:p>
                      <a:pPr algn="l"/>
                      <a:r>
                        <a:rPr lang="en-ZA" sz="1000" b="0" i="0" u="none" strike="noStrike" baseline="0" dirty="0">
                          <a:latin typeface="Arial" panose="020B0604020202020204" pitchFamily="34" charset="0"/>
                          <a:cs typeface="Arial" panose="020B0604020202020204" pitchFamily="34" charset="0"/>
                        </a:rPr>
                        <a:t>and Plan</a:t>
                      </a:r>
                    </a:p>
                    <a:p>
                      <a:pPr algn="l"/>
                      <a:r>
                        <a:rPr lang="en-ZA" sz="1000" b="0" i="0" u="none" strike="noStrike" baseline="0" dirty="0">
                          <a:latin typeface="Arial" panose="020B0604020202020204" pitchFamily="34" charset="0"/>
                          <a:cs typeface="Arial" panose="020B0604020202020204" pitchFamily="34" charset="0"/>
                        </a:rPr>
                        <a:t>implemented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133" marR="42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Percentage</a:t>
                      </a:r>
                      <a:r>
                        <a:rPr lang="en-US" sz="10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ZA" sz="1000" b="0" i="0" u="none" strike="noStrike" baseline="0" dirty="0" smtClean="0">
                          <a:latin typeface="Arial" panose="020B0604020202020204" pitchFamily="34" charset="0"/>
                          <a:cs typeface="Arial" panose="020B0604020202020204" pitchFamily="34" charset="0"/>
                        </a:rPr>
                        <a:t>of</a:t>
                      </a:r>
                      <a:endParaRPr lang="en-ZA" sz="1000" b="0" i="0" u="none" strike="noStrike" baseline="0" dirty="0">
                        <a:latin typeface="Arial" panose="020B0604020202020204" pitchFamily="34" charset="0"/>
                        <a:cs typeface="Arial" panose="020B0604020202020204" pitchFamily="34" charset="0"/>
                      </a:endParaRPr>
                    </a:p>
                    <a:p>
                      <a:pPr algn="l"/>
                      <a:r>
                        <a:rPr lang="en-ZA" sz="1000" b="0" i="0" u="none" strike="noStrike" baseline="0" dirty="0">
                          <a:latin typeface="Arial" panose="020B0604020202020204" pitchFamily="34" charset="0"/>
                          <a:cs typeface="Arial" panose="020B0604020202020204" pitchFamily="34" charset="0"/>
                        </a:rPr>
                        <a:t>Integrated</a:t>
                      </a:r>
                    </a:p>
                    <a:p>
                      <a:pPr algn="l"/>
                      <a:r>
                        <a:rPr lang="en-ZA" sz="1000" b="0" i="0" u="none" strike="noStrike" baseline="0" dirty="0">
                          <a:latin typeface="Arial" panose="020B0604020202020204" pitchFamily="34" charset="0"/>
                          <a:cs typeface="Arial" panose="020B0604020202020204" pitchFamily="34" charset="0"/>
                        </a:rPr>
                        <a:t>Marketing and</a:t>
                      </a:r>
                    </a:p>
                    <a:p>
                      <a:pPr algn="l"/>
                      <a:r>
                        <a:rPr lang="en-ZA" sz="1000" b="0" i="0" u="none" strike="noStrike" baseline="0" dirty="0">
                          <a:latin typeface="Arial" panose="020B0604020202020204" pitchFamily="34" charset="0"/>
                          <a:cs typeface="Arial" panose="020B0604020202020204" pitchFamily="34" charset="0"/>
                        </a:rPr>
                        <a:t>Communication</a:t>
                      </a:r>
                    </a:p>
                    <a:p>
                      <a:pPr algn="l"/>
                      <a:r>
                        <a:rPr lang="en-ZA" sz="1000" b="0" i="0" u="none" strike="noStrike" baseline="0" dirty="0">
                          <a:latin typeface="Arial" panose="020B0604020202020204" pitchFamily="34" charset="0"/>
                          <a:cs typeface="Arial" panose="020B0604020202020204" pitchFamily="34" charset="0"/>
                        </a:rPr>
                        <a:t>Strategy</a:t>
                      </a:r>
                    </a:p>
                    <a:p>
                      <a:pPr algn="l"/>
                      <a:r>
                        <a:rPr lang="en-ZA" sz="1000" b="0" i="0" u="none" strike="noStrike" baseline="0" dirty="0">
                          <a:latin typeface="Arial" panose="020B0604020202020204" pitchFamily="34" charset="0"/>
                          <a:cs typeface="Arial" panose="020B0604020202020204" pitchFamily="34" charset="0"/>
                        </a:rPr>
                        <a:t>and Plans</a:t>
                      </a:r>
                    </a:p>
                    <a:p>
                      <a:pPr algn="l"/>
                      <a:r>
                        <a:rPr lang="en-ZA" sz="1000" b="0" i="0" u="none" strike="noStrike" baseline="0" dirty="0">
                          <a:latin typeface="Arial" panose="020B0604020202020204" pitchFamily="34" charset="0"/>
                          <a:cs typeface="Arial" panose="020B0604020202020204" pitchFamily="34" charset="0"/>
                        </a:rPr>
                        <a:t>reviewed and</a:t>
                      </a:r>
                    </a:p>
                    <a:p>
                      <a:pPr algn="l"/>
                      <a:r>
                        <a:rPr lang="en-ZA" sz="1000" b="0" i="0" u="none" strike="noStrike" baseline="0" dirty="0">
                          <a:latin typeface="Arial" panose="020B0604020202020204" pitchFamily="34" charset="0"/>
                          <a:cs typeface="Arial" panose="020B0604020202020204" pitchFamily="34" charset="0"/>
                        </a:rPr>
                        <a:t>implemented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133" marR="42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000" b="0" i="0" u="none" strike="noStrike" baseline="0" dirty="0">
                          <a:latin typeface="Arial" panose="020B0604020202020204" pitchFamily="34" charset="0"/>
                          <a:cs typeface="Arial" panose="020B0604020202020204" pitchFamily="34" charset="0"/>
                        </a:rPr>
                        <a:t>100% of</a:t>
                      </a:r>
                    </a:p>
                    <a:p>
                      <a:pPr algn="l"/>
                      <a:r>
                        <a:rPr lang="en-ZA" sz="1000" b="0" i="0" u="none" strike="noStrike" baseline="0" dirty="0">
                          <a:latin typeface="Arial" panose="020B0604020202020204" pitchFamily="34" charset="0"/>
                          <a:cs typeface="Arial" panose="020B0604020202020204" pitchFamily="34" charset="0"/>
                        </a:rPr>
                        <a:t>integrated</a:t>
                      </a:r>
                    </a:p>
                    <a:p>
                      <a:pPr algn="l"/>
                      <a:r>
                        <a:rPr lang="en-ZA" sz="1000" b="0" i="0" u="none" strike="noStrike" baseline="0" dirty="0">
                          <a:latin typeface="Arial" panose="020B0604020202020204" pitchFamily="34" charset="0"/>
                          <a:cs typeface="Arial" panose="020B0604020202020204" pitchFamily="34" charset="0"/>
                        </a:rPr>
                        <a:t>marketing and</a:t>
                      </a:r>
                    </a:p>
                    <a:p>
                      <a:pPr algn="l"/>
                      <a:r>
                        <a:rPr lang="en-ZA" sz="1000" b="0" i="0" u="none" strike="noStrike" baseline="0" dirty="0">
                          <a:latin typeface="Arial" panose="020B0604020202020204" pitchFamily="34" charset="0"/>
                          <a:cs typeface="Arial" panose="020B0604020202020204" pitchFamily="34" charset="0"/>
                        </a:rPr>
                        <a:t>communication</a:t>
                      </a:r>
                    </a:p>
                    <a:p>
                      <a:pPr algn="l"/>
                      <a:r>
                        <a:rPr lang="en-ZA" sz="1000" b="0" i="0" u="none" strike="noStrike" baseline="0" dirty="0">
                          <a:latin typeface="Arial" panose="020B0604020202020204" pitchFamily="34" charset="0"/>
                          <a:cs typeface="Arial" panose="020B0604020202020204" pitchFamily="34" charset="0"/>
                        </a:rPr>
                        <a:t>strategy</a:t>
                      </a:r>
                    </a:p>
                    <a:p>
                      <a:pPr algn="l"/>
                      <a:r>
                        <a:rPr lang="en-ZA" sz="1000" b="0" i="0" u="none" strike="noStrike" baseline="0" dirty="0">
                          <a:latin typeface="Arial" panose="020B0604020202020204" pitchFamily="34" charset="0"/>
                          <a:cs typeface="Arial" panose="020B0604020202020204" pitchFamily="34" charset="0"/>
                        </a:rPr>
                        <a:t>and plan</a:t>
                      </a:r>
                    </a:p>
                    <a:p>
                      <a:pPr algn="l"/>
                      <a:r>
                        <a:rPr lang="en-ZA" sz="1000" b="0" i="0" u="none" strike="noStrike" baseline="0" dirty="0">
                          <a:latin typeface="Arial" panose="020B0604020202020204" pitchFamily="34" charset="0"/>
                          <a:cs typeface="Arial" panose="020B0604020202020204" pitchFamily="34" charset="0"/>
                        </a:rPr>
                        <a:t>implemented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133" marR="42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000" b="0" i="0" u="none" strike="noStrike" baseline="0" dirty="0">
                          <a:solidFill>
                            <a:srgbClr val="010202"/>
                          </a:solidFill>
                          <a:latin typeface="Arial" panose="020B0604020202020204" pitchFamily="34" charset="0"/>
                          <a:cs typeface="Arial" panose="020B0604020202020204" pitchFamily="34" charset="0"/>
                        </a:rPr>
                        <a:t>29 local</a:t>
                      </a:r>
                    </a:p>
                    <a:p>
                      <a:pPr algn="l"/>
                      <a:r>
                        <a:rPr lang="en-ZA" sz="1000" b="0" i="0" u="none" strike="noStrike" baseline="0" dirty="0">
                          <a:solidFill>
                            <a:srgbClr val="010202"/>
                          </a:solidFill>
                          <a:latin typeface="Arial" panose="020B0604020202020204" pitchFamily="34" charset="0"/>
                          <a:cs typeface="Arial" panose="020B0604020202020204" pitchFamily="34" charset="0"/>
                        </a:rPr>
                        <a:t>customers</a:t>
                      </a:r>
                    </a:p>
                    <a:p>
                      <a:pPr algn="l"/>
                      <a:r>
                        <a:rPr lang="en-ZA" sz="1000" b="0" i="0" u="none" strike="noStrike" baseline="0" dirty="0">
                          <a:solidFill>
                            <a:srgbClr val="010202"/>
                          </a:solidFill>
                          <a:latin typeface="Arial" panose="020B0604020202020204" pitchFamily="34" charset="0"/>
                          <a:cs typeface="Arial" panose="020B0604020202020204" pitchFamily="34" charset="0"/>
                        </a:rPr>
                        <a:t>engaged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133" marR="42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000" b="0" i="0" u="none" strike="noStrike" baseline="0" dirty="0">
                          <a:solidFill>
                            <a:srgbClr val="010202"/>
                          </a:solidFill>
                          <a:latin typeface="Arial" panose="020B0604020202020204" pitchFamily="34" charset="0"/>
                          <a:cs typeface="Arial" panose="020B0604020202020204" pitchFamily="34" charset="0"/>
                        </a:rPr>
                        <a:t>10 local</a:t>
                      </a:r>
                    </a:p>
                    <a:p>
                      <a:pPr algn="l"/>
                      <a:r>
                        <a:rPr lang="en-ZA" sz="1000" b="0" i="0" u="none" strike="noStrike" baseline="0" dirty="0">
                          <a:solidFill>
                            <a:srgbClr val="010202"/>
                          </a:solidFill>
                          <a:latin typeface="Arial" panose="020B0604020202020204" pitchFamily="34" charset="0"/>
                          <a:cs typeface="Arial" panose="020B0604020202020204" pitchFamily="34" charset="0"/>
                        </a:rPr>
                        <a:t>customers</a:t>
                      </a:r>
                    </a:p>
                    <a:p>
                      <a:pPr algn="l"/>
                      <a:r>
                        <a:rPr lang="en-ZA" sz="1000" b="0" i="0" u="none" strike="noStrike" baseline="0" dirty="0">
                          <a:solidFill>
                            <a:srgbClr val="010202"/>
                          </a:solidFill>
                          <a:latin typeface="Arial" panose="020B0604020202020204" pitchFamily="34" charset="0"/>
                          <a:cs typeface="Arial" panose="020B0604020202020204" pitchFamily="34" charset="0"/>
                        </a:rPr>
                        <a:t>engaged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133" marR="42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000" b="0" i="0" u="none" strike="noStrike" baseline="0" dirty="0">
                          <a:solidFill>
                            <a:srgbClr val="010202"/>
                          </a:solidFill>
                          <a:latin typeface="Arial" panose="020B0604020202020204" pitchFamily="34" charset="0"/>
                          <a:cs typeface="Arial" panose="020B0604020202020204" pitchFamily="34" charset="0"/>
                        </a:rPr>
                        <a:t>Integrated</a:t>
                      </a:r>
                    </a:p>
                    <a:p>
                      <a:pPr algn="l"/>
                      <a:r>
                        <a:rPr lang="en-ZA" sz="1000" b="0" i="0" u="none" strike="noStrike" baseline="0" dirty="0">
                          <a:solidFill>
                            <a:srgbClr val="010202"/>
                          </a:solidFill>
                          <a:latin typeface="Arial" panose="020B0604020202020204" pitchFamily="34" charset="0"/>
                          <a:cs typeface="Arial" panose="020B0604020202020204" pitchFamily="34" charset="0"/>
                        </a:rPr>
                        <a:t>Marketing and</a:t>
                      </a:r>
                    </a:p>
                    <a:p>
                      <a:pPr algn="l"/>
                      <a:r>
                        <a:rPr lang="en-ZA" sz="1000" b="0" i="0" u="none" strike="noStrike" baseline="0" dirty="0">
                          <a:solidFill>
                            <a:srgbClr val="010202"/>
                          </a:solidFill>
                          <a:latin typeface="Arial" panose="020B0604020202020204" pitchFamily="34" charset="0"/>
                          <a:cs typeface="Arial" panose="020B0604020202020204" pitchFamily="34" charset="0"/>
                        </a:rPr>
                        <a:t>Communication</a:t>
                      </a:r>
                    </a:p>
                    <a:p>
                      <a:pPr algn="l"/>
                      <a:r>
                        <a:rPr lang="en-ZA" sz="1000" b="0" i="0" u="none" strike="noStrike" baseline="0" dirty="0">
                          <a:solidFill>
                            <a:srgbClr val="010202"/>
                          </a:solidFill>
                          <a:latin typeface="Arial" panose="020B0604020202020204" pitchFamily="34" charset="0"/>
                          <a:cs typeface="Arial" panose="020B0604020202020204" pitchFamily="34" charset="0"/>
                        </a:rPr>
                        <a:t>Strategy</a:t>
                      </a:r>
                    </a:p>
                    <a:p>
                      <a:pPr algn="l"/>
                      <a:r>
                        <a:rPr lang="en-ZA" sz="1000" b="0" i="0" u="none" strike="noStrike" baseline="0" dirty="0">
                          <a:solidFill>
                            <a:srgbClr val="010202"/>
                          </a:solidFill>
                          <a:latin typeface="Arial" panose="020B0604020202020204" pitchFamily="34" charset="0"/>
                          <a:cs typeface="Arial" panose="020B0604020202020204" pitchFamily="34" charset="0"/>
                        </a:rPr>
                        <a:t>reviewed and</a:t>
                      </a:r>
                    </a:p>
                    <a:p>
                      <a:pPr algn="l"/>
                      <a:r>
                        <a:rPr lang="en-ZA" sz="1000" b="0" i="0" u="none" strike="noStrike" baseline="0" dirty="0">
                          <a:solidFill>
                            <a:srgbClr val="010202"/>
                          </a:solidFill>
                          <a:latin typeface="Arial" panose="020B0604020202020204" pitchFamily="34" charset="0"/>
                          <a:cs typeface="Arial" panose="020B0604020202020204" pitchFamily="34" charset="0"/>
                        </a:rPr>
                        <a:t>Implementation</a:t>
                      </a:r>
                    </a:p>
                    <a:p>
                      <a:pPr algn="l"/>
                      <a:r>
                        <a:rPr lang="en-ZA" sz="1000" b="0" i="0" u="none" strike="noStrike" baseline="0" dirty="0">
                          <a:solidFill>
                            <a:srgbClr val="010202"/>
                          </a:solidFill>
                          <a:latin typeface="Arial" panose="020B0604020202020204" pitchFamily="34" charset="0"/>
                          <a:cs typeface="Arial" panose="020B0604020202020204" pitchFamily="34" charset="0"/>
                        </a:rPr>
                        <a:t>plan developed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133" marR="42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000" b="0" i="0" u="none" strike="noStrike" baseline="0" dirty="0">
                          <a:solidFill>
                            <a:srgbClr val="010202"/>
                          </a:solidFill>
                          <a:latin typeface="Arial" panose="020B0604020202020204" pitchFamily="34" charset="0"/>
                          <a:cs typeface="Arial" panose="020B0604020202020204" pitchFamily="34" charset="0"/>
                        </a:rPr>
                        <a:t>Phase 2 of</a:t>
                      </a:r>
                    </a:p>
                    <a:p>
                      <a:pPr algn="l"/>
                      <a:r>
                        <a:rPr lang="en-ZA" sz="1000" b="0" i="0" u="none" strike="noStrike" baseline="0" dirty="0">
                          <a:solidFill>
                            <a:srgbClr val="010202"/>
                          </a:solidFill>
                          <a:latin typeface="Arial" panose="020B0604020202020204" pitchFamily="34" charset="0"/>
                          <a:cs typeface="Arial" panose="020B0604020202020204" pitchFamily="34" charset="0"/>
                        </a:rPr>
                        <a:t>the Integrated</a:t>
                      </a:r>
                    </a:p>
                    <a:p>
                      <a:pPr algn="l"/>
                      <a:r>
                        <a:rPr lang="en-ZA" sz="1000" b="0" i="0" u="none" strike="noStrike" baseline="0" dirty="0">
                          <a:solidFill>
                            <a:srgbClr val="010202"/>
                          </a:solidFill>
                          <a:latin typeface="Arial" panose="020B0604020202020204" pitchFamily="34" charset="0"/>
                          <a:cs typeface="Arial" panose="020B0604020202020204" pitchFamily="34" charset="0"/>
                        </a:rPr>
                        <a:t>Marketing and</a:t>
                      </a:r>
                    </a:p>
                    <a:p>
                      <a:pPr algn="l"/>
                      <a:r>
                        <a:rPr lang="en-ZA" sz="1000" b="0" i="0" u="none" strike="noStrike" baseline="0" dirty="0">
                          <a:solidFill>
                            <a:srgbClr val="010202"/>
                          </a:solidFill>
                          <a:latin typeface="Arial" panose="020B0604020202020204" pitchFamily="34" charset="0"/>
                          <a:cs typeface="Arial" panose="020B0604020202020204" pitchFamily="34" charset="0"/>
                        </a:rPr>
                        <a:t>Communication</a:t>
                      </a:r>
                    </a:p>
                    <a:p>
                      <a:pPr algn="l"/>
                      <a:r>
                        <a:rPr lang="en-ZA" sz="1000" b="0" i="0" u="none" strike="noStrike" baseline="0" dirty="0">
                          <a:solidFill>
                            <a:srgbClr val="010202"/>
                          </a:solidFill>
                          <a:latin typeface="Arial" panose="020B0604020202020204" pitchFamily="34" charset="0"/>
                          <a:cs typeface="Arial" panose="020B0604020202020204" pitchFamily="34" charset="0"/>
                        </a:rPr>
                        <a:t>Strategy</a:t>
                      </a:r>
                    </a:p>
                    <a:p>
                      <a:pPr algn="l"/>
                      <a:r>
                        <a:rPr lang="en-ZA" sz="1000" b="0" i="0" u="none" strike="noStrike" baseline="0" dirty="0">
                          <a:solidFill>
                            <a:srgbClr val="010202"/>
                          </a:solidFill>
                          <a:latin typeface="Arial" panose="020B0604020202020204" pitchFamily="34" charset="0"/>
                          <a:cs typeface="Arial" panose="020B0604020202020204" pitchFamily="34" charset="0"/>
                        </a:rPr>
                        <a:t>and plan</a:t>
                      </a:r>
                    </a:p>
                    <a:p>
                      <a:pPr algn="l"/>
                      <a:r>
                        <a:rPr lang="en-ZA" sz="1000" b="0" i="0" u="none" strike="noStrike" baseline="0" dirty="0">
                          <a:solidFill>
                            <a:srgbClr val="010202"/>
                          </a:solidFill>
                          <a:latin typeface="Arial" panose="020B0604020202020204" pitchFamily="34" charset="0"/>
                          <a:cs typeface="Arial" panose="020B0604020202020204" pitchFamily="34" charset="0"/>
                        </a:rPr>
                        <a:t>deliverables</a:t>
                      </a:r>
                    </a:p>
                    <a:p>
                      <a:pPr algn="l"/>
                      <a:r>
                        <a:rPr lang="en-ZA" sz="1000" b="0" i="0" u="none" strike="noStrike" baseline="0" dirty="0">
                          <a:solidFill>
                            <a:srgbClr val="010202"/>
                          </a:solidFill>
                          <a:latin typeface="Arial" panose="020B0604020202020204" pitchFamily="34" charset="0"/>
                          <a:cs typeface="Arial" panose="020B0604020202020204" pitchFamily="34" charset="0"/>
                        </a:rPr>
                        <a:t>implemented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133" marR="42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000" b="0" i="0" u="none" strike="noStrike" baseline="0" dirty="0">
                          <a:solidFill>
                            <a:srgbClr val="010202"/>
                          </a:solidFill>
                          <a:latin typeface="Arial" panose="020B0604020202020204" pitchFamily="34" charset="0"/>
                          <a:cs typeface="Arial" panose="020B0604020202020204" pitchFamily="34" charset="0"/>
                        </a:rPr>
                        <a:t>Phase 3 of</a:t>
                      </a:r>
                    </a:p>
                    <a:p>
                      <a:pPr algn="l"/>
                      <a:r>
                        <a:rPr lang="en-ZA" sz="1000" b="0" i="0" u="none" strike="noStrike" baseline="0" dirty="0">
                          <a:solidFill>
                            <a:srgbClr val="010202"/>
                          </a:solidFill>
                          <a:latin typeface="Arial" panose="020B0604020202020204" pitchFamily="34" charset="0"/>
                          <a:cs typeface="Arial" panose="020B0604020202020204" pitchFamily="34" charset="0"/>
                        </a:rPr>
                        <a:t>the Integrated</a:t>
                      </a:r>
                    </a:p>
                    <a:p>
                      <a:pPr algn="l"/>
                      <a:r>
                        <a:rPr lang="en-ZA" sz="1000" b="0" i="0" u="none" strike="noStrike" baseline="0" dirty="0">
                          <a:solidFill>
                            <a:srgbClr val="010202"/>
                          </a:solidFill>
                          <a:latin typeface="Arial" panose="020B0604020202020204" pitchFamily="34" charset="0"/>
                          <a:cs typeface="Arial" panose="020B0604020202020204" pitchFamily="34" charset="0"/>
                        </a:rPr>
                        <a:t>Marketing and</a:t>
                      </a:r>
                    </a:p>
                    <a:p>
                      <a:pPr algn="l"/>
                      <a:r>
                        <a:rPr lang="en-ZA" sz="1000" b="0" i="0" u="none" strike="noStrike" baseline="0" dirty="0">
                          <a:solidFill>
                            <a:srgbClr val="010202"/>
                          </a:solidFill>
                          <a:latin typeface="Arial" panose="020B0604020202020204" pitchFamily="34" charset="0"/>
                          <a:cs typeface="Arial" panose="020B0604020202020204" pitchFamily="34" charset="0"/>
                        </a:rPr>
                        <a:t>Communication</a:t>
                      </a:r>
                    </a:p>
                    <a:p>
                      <a:pPr algn="l"/>
                      <a:r>
                        <a:rPr lang="en-ZA" sz="1000" b="0" i="0" u="none" strike="noStrike" baseline="0" dirty="0">
                          <a:solidFill>
                            <a:srgbClr val="010202"/>
                          </a:solidFill>
                          <a:latin typeface="Arial" panose="020B0604020202020204" pitchFamily="34" charset="0"/>
                          <a:cs typeface="Arial" panose="020B0604020202020204" pitchFamily="34" charset="0"/>
                        </a:rPr>
                        <a:t>Strategy</a:t>
                      </a:r>
                    </a:p>
                    <a:p>
                      <a:pPr algn="l"/>
                      <a:r>
                        <a:rPr lang="en-ZA" sz="1000" b="0" i="0" u="none" strike="noStrike" baseline="0" dirty="0">
                          <a:solidFill>
                            <a:srgbClr val="010202"/>
                          </a:solidFill>
                          <a:latin typeface="Arial" panose="020B0604020202020204" pitchFamily="34" charset="0"/>
                          <a:cs typeface="Arial" panose="020B0604020202020204" pitchFamily="34" charset="0"/>
                        </a:rPr>
                        <a:t>and plan</a:t>
                      </a:r>
                    </a:p>
                    <a:p>
                      <a:pPr algn="l"/>
                      <a:r>
                        <a:rPr lang="en-ZA" sz="1000" b="0" i="0" u="none" strike="noStrike" baseline="0" dirty="0">
                          <a:solidFill>
                            <a:srgbClr val="010202"/>
                          </a:solidFill>
                          <a:latin typeface="Arial" panose="020B0604020202020204" pitchFamily="34" charset="0"/>
                          <a:cs typeface="Arial" panose="020B0604020202020204" pitchFamily="34" charset="0"/>
                        </a:rPr>
                        <a:t>deliverables</a:t>
                      </a:r>
                    </a:p>
                    <a:p>
                      <a:pPr algn="l"/>
                      <a:r>
                        <a:rPr lang="en-ZA" sz="1000" b="0" i="0" u="none" strike="noStrike" baseline="0" dirty="0">
                          <a:solidFill>
                            <a:srgbClr val="010202"/>
                          </a:solidFill>
                          <a:latin typeface="Arial" panose="020B0604020202020204" pitchFamily="34" charset="0"/>
                          <a:cs typeface="Arial" panose="020B0604020202020204" pitchFamily="34" charset="0"/>
                        </a:rPr>
                        <a:t>implemented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133" marR="42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1108">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Quarterly Target Information for 2021/22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133" marR="42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21108">
                <a:tc gridSpan="9">
                  <a:txBody>
                    <a:bodyPr/>
                    <a:lstStyle/>
                    <a:p>
                      <a:pPr algn="l">
                        <a:spcAft>
                          <a:spcPts val="0"/>
                        </a:spcAft>
                        <a:tabLst>
                          <a:tab pos="457200" algn="l"/>
                          <a:tab pos="914400" algn="l"/>
                          <a:tab pos="1371600" algn="l"/>
                          <a:tab pos="1828800" algn="l"/>
                          <a:tab pos="2667000" algn="l"/>
                        </a:tabLs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r>
                        <a:rPr lang="en-US" sz="1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000" b="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Percentage</a:t>
                      </a:r>
                      <a:r>
                        <a:rPr lang="en-US" sz="1000" b="0" i="0" u="none" strike="noStrike" baseline="0" dirty="0" smtClean="0">
                          <a:latin typeface="Arial" panose="020B0604020202020204" pitchFamily="34" charset="0"/>
                          <a:cs typeface="Arial" panose="020B0604020202020204" pitchFamily="34" charset="0"/>
                        </a:rPr>
                        <a:t> </a:t>
                      </a:r>
                      <a:r>
                        <a:rPr lang="en-US" sz="1000" b="0" i="0" u="none" strike="noStrike" baseline="0" dirty="0">
                          <a:latin typeface="Arial" panose="020B0604020202020204" pitchFamily="34" charset="0"/>
                          <a:cs typeface="Arial" panose="020B0604020202020204" pitchFamily="34" charset="0"/>
                        </a:rPr>
                        <a:t>of Integrated Marketing Communication Strategy and Plans reviewed and implemented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133" marR="42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49042">
                <a:tc gridSpan="9">
                  <a:txBody>
                    <a:bodyPr/>
                    <a:lstStyle/>
                    <a:p>
                      <a:pPr algn="l">
                        <a:spcAft>
                          <a:spcPts val="0"/>
                        </a:spcAft>
                        <a:tabLst>
                          <a:tab pos="457200" algn="l"/>
                          <a:tab pos="914400" algn="l"/>
                          <a:tab pos="1371600" algn="l"/>
                          <a:tab pos="1828800" algn="l"/>
                          <a:tab pos="2667000" algn="l"/>
                        </a:tabLs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 </a:t>
                      </a:r>
                      <a:r>
                        <a:rPr lang="en-US" sz="1000" b="0" i="0" u="none" strike="noStrike" baseline="0" dirty="0">
                          <a:solidFill>
                            <a:srgbClr val="000000"/>
                          </a:solidFill>
                          <a:latin typeface="Arial" panose="020B0604020202020204" pitchFamily="34" charset="0"/>
                          <a:cs typeface="Arial" panose="020B0604020202020204" pitchFamily="34" charset="0"/>
                        </a:rPr>
                        <a:t>I</a:t>
                      </a:r>
                      <a:r>
                        <a:rPr lang="en-US" sz="1000" b="0" i="0" u="none" strike="noStrike" baseline="0" dirty="0">
                          <a:solidFill>
                            <a:srgbClr val="010202"/>
                          </a:solidFill>
                          <a:latin typeface="Arial" panose="020B0604020202020204" pitchFamily="34" charset="0"/>
                          <a:cs typeface="Arial" panose="020B0604020202020204" pitchFamily="34" charset="0"/>
                        </a:rPr>
                        <a:t>ntegrated Marketing and Communication Strategy reviewed and implementation plan developed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133" marR="42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54275">
                <a:tc gridSpan="9">
                  <a:txBody>
                    <a:bodyPr/>
                    <a:lstStyle/>
                    <a:p>
                      <a:pPr algn="l">
                        <a:lnSpc>
                          <a:spcPct val="115000"/>
                        </a:lnSpc>
                        <a:spcAft>
                          <a:spcPts val="10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Reporting Period</a:t>
                      </a:r>
                      <a:r>
                        <a:rPr lang="en-US" sz="1000" dirty="0">
                          <a:effectLst/>
                          <a:latin typeface="Arial" panose="020B0604020202020204" pitchFamily="34" charset="0"/>
                          <a:ea typeface="Times New Roman" panose="02020603050405020304" pitchFamily="18" charset="0"/>
                          <a:cs typeface="Arial" panose="020B0604020202020204" pitchFamily="34" charset="0"/>
                        </a:rPr>
                        <a:t>: Quarterly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133" marR="42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21108">
                <a:tc gridSpan="9">
                  <a:txBody>
                    <a:bodyPr/>
                    <a:lstStyle/>
                    <a:p>
                      <a:pPr>
                        <a:spcAft>
                          <a:spcPts val="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1 Target: </a:t>
                      </a:r>
                      <a:r>
                        <a:rPr lang="en-US"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Integrated</a:t>
                      </a:r>
                      <a:r>
                        <a:rPr lang="en-US" sz="1000" b="0" i="0" u="none" strike="noStrike" baseline="0" dirty="0">
                          <a:latin typeface="Arial" panose="020B0604020202020204" pitchFamily="34" charset="0"/>
                          <a:cs typeface="Arial" panose="020B0604020202020204" pitchFamily="34" charset="0"/>
                        </a:rPr>
                        <a:t> Marketing and Communication Strategy reviewed and Implementation Plan developed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133" marR="42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21108">
                <a:tc gridSpan="9">
                  <a:txBody>
                    <a:bodyPr/>
                    <a:lstStyle/>
                    <a:p>
                      <a:pPr algn="l">
                        <a:spcAft>
                          <a:spcPts val="600"/>
                        </a:spcAft>
                        <a:tabLst>
                          <a:tab pos="180340" algn="l"/>
                          <a:tab pos="540385" algn="l"/>
                        </a:tabLs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2 Target: </a:t>
                      </a:r>
                      <a:r>
                        <a:rPr lang="en-US"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Draft</a:t>
                      </a:r>
                      <a:r>
                        <a:rPr lang="en-US" sz="1000" b="0" i="0" u="none" strike="noStrike" baseline="0" dirty="0">
                          <a:latin typeface="Arial" panose="020B0604020202020204" pitchFamily="34" charset="0"/>
                          <a:cs typeface="Arial" panose="020B0604020202020204" pitchFamily="34" charset="0"/>
                        </a:rPr>
                        <a:t> Integrated Marketing and Communication Strategy and Implementation Plan submitted for approval</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133" marR="42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46410">
                <a:tc gridSpan="9">
                  <a:txBody>
                    <a:bodyPr/>
                    <a:lstStyle/>
                    <a:p>
                      <a:pPr algn="l">
                        <a:spcAft>
                          <a:spcPts val="60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3 Target: </a:t>
                      </a:r>
                      <a:r>
                        <a:rPr lang="en-US"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Phase</a:t>
                      </a:r>
                      <a:r>
                        <a:rPr lang="en-US" sz="1000" b="0" i="0" u="none" strike="noStrike" baseline="0" dirty="0">
                          <a:latin typeface="Arial" panose="020B0604020202020204" pitchFamily="34" charset="0"/>
                          <a:cs typeface="Arial" panose="020B0604020202020204" pitchFamily="34" charset="0"/>
                        </a:rPr>
                        <a:t> 1 deliverables executed in line with the Integrated Marketing and Communication Strategy and Implementation Plan</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133" marR="42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442218">
                <a:tc gridSpan="9">
                  <a:txBody>
                    <a:bodyPr/>
                    <a:lstStyle/>
                    <a:p>
                      <a:pPr algn="l">
                        <a:spcAft>
                          <a:spcPts val="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4 Target: </a:t>
                      </a:r>
                      <a:r>
                        <a:rPr lang="en-US"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Phase</a:t>
                      </a:r>
                      <a:r>
                        <a:rPr lang="en-US" sz="1000" b="0" i="0" u="none" strike="noStrike" baseline="0" dirty="0">
                          <a:latin typeface="Arial" panose="020B0604020202020204" pitchFamily="34" charset="0"/>
                          <a:cs typeface="Arial" panose="020B0604020202020204" pitchFamily="34" charset="0"/>
                        </a:rPr>
                        <a:t> 1 deliverables executed in line with the Integrated Marketing and Communication Strategy and Implementation Plan</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133" marR="42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261943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6EA90C9-3815-364D-8F13-1C3130B69AF4}" type="slidenum">
              <a:rPr lang="en-US" smtClean="0"/>
              <a:t>19</a:t>
            </a:fld>
            <a:endParaRPr lang="en-US" dirty="0"/>
          </a:p>
        </p:txBody>
      </p:sp>
      <p:sp>
        <p:nvSpPr>
          <p:cNvPr id="4" name="Rectangle 1"/>
          <p:cNvSpPr>
            <a:spLocks noChangeArrowheads="1"/>
          </p:cNvSpPr>
          <p:nvPr/>
        </p:nvSpPr>
        <p:spPr bwMode="auto">
          <a:xfrm>
            <a:off x="2698750" y="1730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1778085679"/>
              </p:ext>
            </p:extLst>
          </p:nvPr>
        </p:nvGraphicFramePr>
        <p:xfrm>
          <a:off x="320040" y="278675"/>
          <a:ext cx="8536576" cy="5836989"/>
        </p:xfrm>
        <a:graphic>
          <a:graphicData uri="http://schemas.openxmlformats.org/drawingml/2006/table">
            <a:tbl>
              <a:tblPr firstRow="1" firstCol="1" bandRow="1"/>
              <a:tblGrid>
                <a:gridCol w="752324">
                  <a:extLst>
                    <a:ext uri="{9D8B030D-6E8A-4147-A177-3AD203B41FA5}">
                      <a16:colId xmlns:a16="http://schemas.microsoft.com/office/drawing/2014/main" val="20000"/>
                    </a:ext>
                  </a:extLst>
                </a:gridCol>
                <a:gridCol w="861505">
                  <a:extLst>
                    <a:ext uri="{9D8B030D-6E8A-4147-A177-3AD203B41FA5}">
                      <a16:colId xmlns:a16="http://schemas.microsoft.com/office/drawing/2014/main" val="642821647"/>
                    </a:ext>
                  </a:extLst>
                </a:gridCol>
                <a:gridCol w="1149811">
                  <a:extLst>
                    <a:ext uri="{9D8B030D-6E8A-4147-A177-3AD203B41FA5}">
                      <a16:colId xmlns:a16="http://schemas.microsoft.com/office/drawing/2014/main" val="1987600419"/>
                    </a:ext>
                  </a:extLst>
                </a:gridCol>
                <a:gridCol w="1042336">
                  <a:extLst>
                    <a:ext uri="{9D8B030D-6E8A-4147-A177-3AD203B41FA5}">
                      <a16:colId xmlns:a16="http://schemas.microsoft.com/office/drawing/2014/main" val="20004"/>
                    </a:ext>
                  </a:extLst>
                </a:gridCol>
                <a:gridCol w="1006510">
                  <a:extLst>
                    <a:ext uri="{9D8B030D-6E8A-4147-A177-3AD203B41FA5}">
                      <a16:colId xmlns:a16="http://schemas.microsoft.com/office/drawing/2014/main" val="2785689604"/>
                    </a:ext>
                  </a:extLst>
                </a:gridCol>
                <a:gridCol w="914390">
                  <a:extLst>
                    <a:ext uri="{9D8B030D-6E8A-4147-A177-3AD203B41FA5}">
                      <a16:colId xmlns:a16="http://schemas.microsoft.com/office/drawing/2014/main" val="453484757"/>
                    </a:ext>
                  </a:extLst>
                </a:gridCol>
                <a:gridCol w="890506">
                  <a:extLst>
                    <a:ext uri="{9D8B030D-6E8A-4147-A177-3AD203B41FA5}">
                      <a16:colId xmlns:a16="http://schemas.microsoft.com/office/drawing/2014/main" val="20008"/>
                    </a:ext>
                  </a:extLst>
                </a:gridCol>
                <a:gridCol w="951921">
                  <a:extLst>
                    <a:ext uri="{9D8B030D-6E8A-4147-A177-3AD203B41FA5}">
                      <a16:colId xmlns:a16="http://schemas.microsoft.com/office/drawing/2014/main" val="20009"/>
                    </a:ext>
                  </a:extLst>
                </a:gridCol>
                <a:gridCol w="967273">
                  <a:extLst>
                    <a:ext uri="{9D8B030D-6E8A-4147-A177-3AD203B41FA5}">
                      <a16:colId xmlns:a16="http://schemas.microsoft.com/office/drawing/2014/main" val="20010"/>
                    </a:ext>
                  </a:extLst>
                </a:gridCol>
              </a:tblGrid>
              <a:tr h="473566">
                <a:tc gridSpan="9">
                  <a:txBody>
                    <a:bodyPr/>
                    <a:lstStyle/>
                    <a:p>
                      <a:pPr algn="l">
                        <a:lnSpc>
                          <a:spcPct val="115000"/>
                        </a:lnSpc>
                        <a:spcAft>
                          <a:spcPts val="1000"/>
                        </a:spcAft>
                      </a:pP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4.3. Branch</a:t>
                      </a:r>
                      <a:r>
                        <a:rPr lang="en-GB" sz="1600" b="1" dirty="0">
                          <a:effectLst/>
                          <a:latin typeface="Arial" panose="020B0604020202020204" pitchFamily="34" charset="0"/>
                          <a:ea typeface="Times New Roman" panose="02020603050405020304" pitchFamily="18" charset="0"/>
                          <a:cs typeface="Arial" panose="020B0604020202020204" pitchFamily="34" charset="0"/>
                        </a:rPr>
                        <a:t>: Strategic </a:t>
                      </a: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Management, cont..</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44602" marR="44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20011">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602" marR="44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602" marR="44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602" marR="44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Audited/ 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2018/19</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602" marR="44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Audited/ 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2019/20</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602" marR="44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2020/21</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602" marR="44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602" marR="44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580438">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2021/22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602" marR="44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2022/23</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602" marR="44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2023/24</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602" marR="44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2110">
                <a:tc gridSpan="9">
                  <a:txBody>
                    <a:bodyPr/>
                    <a:lstStyle/>
                    <a:p>
                      <a:pPr algn="l">
                        <a:lnSpc>
                          <a:spcPct val="115000"/>
                        </a:lnSpc>
                        <a:spcAft>
                          <a:spcPts val="0"/>
                        </a:spcAft>
                      </a:pPr>
                      <a:r>
                        <a:rPr lang="en-US" sz="1000" b="1" dirty="0" smtClean="0">
                          <a:effectLst/>
                          <a:latin typeface="Arial" panose="020B0604020202020204" pitchFamily="34" charset="0"/>
                          <a:ea typeface="Times New Roman" panose="02020603050405020304" pitchFamily="18" charset="0"/>
                          <a:cs typeface="Arial" panose="020B0604020202020204" pitchFamily="34" charset="0"/>
                        </a:rPr>
                        <a:t>4.3.1 Marketing </a:t>
                      </a:r>
                      <a:r>
                        <a:rPr lang="en-US" sz="1000" b="1" dirty="0">
                          <a:effectLst/>
                          <a:latin typeface="Arial" panose="020B0604020202020204" pitchFamily="34" charset="0"/>
                          <a:ea typeface="Times New Roman" panose="02020603050405020304" pitchFamily="18" charset="0"/>
                          <a:cs typeface="Arial" panose="020B0604020202020204" pitchFamily="34" charset="0"/>
                        </a:rPr>
                        <a:t>and Stakeholder Relations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602" marR="44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1757550">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SADC countries informed of GPW product and service offerings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602" marR="44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 pos="914400" algn="l"/>
                          <a:tab pos="1371600" algn="l"/>
                          <a:tab pos="1828800" algn="l"/>
                          <a:tab pos="26670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Integrated Marketing and Communication Strategy and Plan implemented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tabLst>
                          <a:tab pos="457200" algn="l"/>
                          <a:tab pos="914400" algn="l"/>
                          <a:tab pos="1371600" algn="l"/>
                          <a:tab pos="1828800" algn="l"/>
                          <a:tab pos="26670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602" marR="44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000" b="0" i="0" u="none" strike="noStrike" baseline="0" dirty="0" smtClean="0">
                          <a:latin typeface="Arial" panose="020B0604020202020204" pitchFamily="34" charset="0"/>
                          <a:cs typeface="Arial" panose="020B0604020202020204" pitchFamily="34" charset="0"/>
                        </a:rPr>
                        <a:t>Percentage of</a:t>
                      </a:r>
                      <a:endParaRPr lang="en-ZA" sz="1000" b="0" i="0" u="none" strike="noStrike" baseline="0" dirty="0">
                        <a:latin typeface="Arial" panose="020B0604020202020204" pitchFamily="34" charset="0"/>
                        <a:cs typeface="Arial" panose="020B0604020202020204" pitchFamily="34" charset="0"/>
                      </a:endParaRPr>
                    </a:p>
                    <a:p>
                      <a:pPr algn="l"/>
                      <a:r>
                        <a:rPr lang="en-ZA" sz="1000" b="0" i="0" u="none" strike="noStrike" baseline="0" dirty="0">
                          <a:latin typeface="Arial" panose="020B0604020202020204" pitchFamily="34" charset="0"/>
                          <a:cs typeface="Arial" panose="020B0604020202020204" pitchFamily="34" charset="0"/>
                        </a:rPr>
                        <a:t>follow up</a:t>
                      </a:r>
                    </a:p>
                    <a:p>
                      <a:pPr algn="l"/>
                      <a:r>
                        <a:rPr lang="en-ZA" sz="1000" b="0" i="0" u="none" strike="noStrike" baseline="0" dirty="0">
                          <a:latin typeface="Arial" panose="020B0604020202020204" pitchFamily="34" charset="0"/>
                          <a:cs typeface="Arial" panose="020B0604020202020204" pitchFamily="34" charset="0"/>
                        </a:rPr>
                        <a:t>engagements</a:t>
                      </a:r>
                    </a:p>
                    <a:p>
                      <a:pPr algn="l"/>
                      <a:r>
                        <a:rPr lang="en-ZA" sz="1000" b="0" i="0" u="none" strike="noStrike" baseline="0" dirty="0">
                          <a:latin typeface="Arial" panose="020B0604020202020204" pitchFamily="34" charset="0"/>
                          <a:cs typeface="Arial" panose="020B0604020202020204" pitchFamily="34" charset="0"/>
                        </a:rPr>
                        <a:t>conducted</a:t>
                      </a:r>
                    </a:p>
                    <a:p>
                      <a:pPr algn="l"/>
                      <a:r>
                        <a:rPr lang="en-ZA" sz="1000" b="0" i="0" u="none" strike="noStrike" baseline="0" dirty="0">
                          <a:latin typeface="Arial" panose="020B0604020202020204" pitchFamily="34" charset="0"/>
                          <a:cs typeface="Arial" panose="020B0604020202020204" pitchFamily="34" charset="0"/>
                        </a:rPr>
                        <a:t>with potential</a:t>
                      </a:r>
                    </a:p>
                    <a:p>
                      <a:pPr algn="l"/>
                      <a:r>
                        <a:rPr lang="en-ZA" sz="1000" b="0" i="0" u="none" strike="noStrike" baseline="0" dirty="0">
                          <a:latin typeface="Arial" panose="020B0604020202020204" pitchFamily="34" charset="0"/>
                          <a:cs typeface="Arial" panose="020B0604020202020204" pitchFamily="34" charset="0"/>
                        </a:rPr>
                        <a:t>customers</a:t>
                      </a:r>
                    </a:p>
                    <a:p>
                      <a:pPr algn="l"/>
                      <a:r>
                        <a:rPr lang="en-ZA" sz="1000" b="0" i="0" u="none" strike="noStrike" baseline="0" dirty="0">
                          <a:latin typeface="Arial" panose="020B0604020202020204" pitchFamily="34" charset="0"/>
                          <a:cs typeface="Arial" panose="020B0604020202020204" pitchFamily="34" charset="0"/>
                        </a:rPr>
                        <a:t>in the SADC</a:t>
                      </a:r>
                    </a:p>
                    <a:p>
                      <a:pPr algn="l"/>
                      <a:r>
                        <a:rPr lang="en-ZA" sz="1000" b="0" i="0" u="none" strike="noStrike" baseline="0" dirty="0">
                          <a:latin typeface="Arial" panose="020B0604020202020204" pitchFamily="34" charset="0"/>
                          <a:cs typeface="Arial" panose="020B0604020202020204" pitchFamily="34" charset="0"/>
                        </a:rPr>
                        <a:t>region</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602" marR="44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602" marR="44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 pos="914400" algn="l"/>
                          <a:tab pos="1371600" algn="l"/>
                          <a:tab pos="1828800" algn="l"/>
                          <a:tab pos="26670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countries in the SADC region engaged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tabLst>
                          <a:tab pos="457200" algn="l"/>
                          <a:tab pos="914400" algn="l"/>
                          <a:tab pos="1371600" algn="l"/>
                          <a:tab pos="1828800" algn="l"/>
                          <a:tab pos="2667000" algn="l"/>
                        </a:tabLst>
                      </a:pPr>
                      <a:r>
                        <a:rPr lang="en-ZA" sz="1000" dirty="0">
                          <a:effectLst/>
                          <a:latin typeface="Arial" panose="020B0604020202020204" pitchFamily="34" charset="0"/>
                          <a:ea typeface="Times New Roman" panose="02020603050405020304" pitchFamily="18" charset="0"/>
                          <a:cs typeface="Arial" panose="020B0604020202020204" pitchFamily="34" charset="0"/>
                        </a:rPr>
                        <a:t> </a:t>
                      </a:r>
                    </a:p>
                    <a:p>
                      <a:pPr algn="l">
                        <a:spcAft>
                          <a:spcPts val="0"/>
                        </a:spcAft>
                        <a:tabLst>
                          <a:tab pos="457200" algn="l"/>
                          <a:tab pos="914400" algn="l"/>
                          <a:tab pos="1371600" algn="l"/>
                          <a:tab pos="1828800" algn="l"/>
                          <a:tab pos="26670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602" marR="44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 pos="914400" algn="l"/>
                          <a:tab pos="1371600" algn="l"/>
                          <a:tab pos="1828800" algn="l"/>
                          <a:tab pos="26670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countries in the  SADC region engaged as follow up</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tabLst>
                          <a:tab pos="457200" algn="l"/>
                          <a:tab pos="914400" algn="l"/>
                          <a:tab pos="1371600" algn="l"/>
                          <a:tab pos="1828800" algn="l"/>
                          <a:tab pos="26670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602" marR="44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000" b="0" i="0" u="none" strike="noStrike" baseline="0" dirty="0">
                          <a:solidFill>
                            <a:srgbClr val="000000"/>
                          </a:solidFill>
                          <a:latin typeface="Arial" panose="020B0604020202020204" pitchFamily="34" charset="0"/>
                          <a:cs typeface="Arial" panose="020B0604020202020204" pitchFamily="34" charset="0"/>
                        </a:rPr>
                        <a:t>Follow up</a:t>
                      </a:r>
                    </a:p>
                    <a:p>
                      <a:pPr algn="l"/>
                      <a:r>
                        <a:rPr lang="en-ZA" sz="1000" b="0" i="0" u="none" strike="noStrike" baseline="0" dirty="0">
                          <a:solidFill>
                            <a:srgbClr val="000000"/>
                          </a:solidFill>
                          <a:latin typeface="Arial" panose="020B0604020202020204" pitchFamily="34" charset="0"/>
                          <a:cs typeface="Arial" panose="020B0604020202020204" pitchFamily="34" charset="0"/>
                        </a:rPr>
                        <a:t>engagements</a:t>
                      </a:r>
                    </a:p>
                    <a:p>
                      <a:pPr algn="l"/>
                      <a:r>
                        <a:rPr lang="en-ZA" sz="1000" b="0" i="0" u="none" strike="noStrike" baseline="0" dirty="0">
                          <a:solidFill>
                            <a:srgbClr val="000000"/>
                          </a:solidFill>
                          <a:latin typeface="Arial" panose="020B0604020202020204" pitchFamily="34" charset="0"/>
                          <a:cs typeface="Arial" panose="020B0604020202020204" pitchFamily="34" charset="0"/>
                        </a:rPr>
                        <a:t>conducted with</a:t>
                      </a:r>
                    </a:p>
                    <a:p>
                      <a:pPr algn="l"/>
                      <a:r>
                        <a:rPr lang="en-ZA" sz="1000" b="0" i="0" u="none" strike="noStrike" baseline="0" dirty="0">
                          <a:solidFill>
                            <a:srgbClr val="010202"/>
                          </a:solidFill>
                          <a:latin typeface="Arial" panose="020B0604020202020204" pitchFamily="34" charset="0"/>
                          <a:cs typeface="Arial" panose="020B0604020202020204" pitchFamily="34" charset="0"/>
                        </a:rPr>
                        <a:t>8 potential</a:t>
                      </a:r>
                    </a:p>
                    <a:p>
                      <a:pPr algn="l"/>
                      <a:r>
                        <a:rPr lang="en-ZA" sz="1000" b="0" i="0" u="none" strike="noStrike" baseline="0" dirty="0">
                          <a:solidFill>
                            <a:srgbClr val="010202"/>
                          </a:solidFill>
                          <a:latin typeface="Arial" panose="020B0604020202020204" pitchFamily="34" charset="0"/>
                          <a:cs typeface="Arial" panose="020B0604020202020204" pitchFamily="34" charset="0"/>
                        </a:rPr>
                        <a:t>customers</a:t>
                      </a:r>
                    </a:p>
                    <a:p>
                      <a:pPr algn="l"/>
                      <a:r>
                        <a:rPr lang="en-ZA" sz="1000" b="0" i="0" u="none" strike="noStrike" baseline="0" dirty="0">
                          <a:solidFill>
                            <a:srgbClr val="010202"/>
                          </a:solidFill>
                          <a:latin typeface="Arial" panose="020B0604020202020204" pitchFamily="34" charset="0"/>
                          <a:cs typeface="Arial" panose="020B0604020202020204" pitchFamily="34" charset="0"/>
                        </a:rPr>
                        <a:t>in the SADC</a:t>
                      </a:r>
                    </a:p>
                    <a:p>
                      <a:pPr algn="l"/>
                      <a:r>
                        <a:rPr lang="en-ZA" sz="1000" b="0" i="0" u="none" strike="noStrike" baseline="0" dirty="0">
                          <a:solidFill>
                            <a:srgbClr val="010202"/>
                          </a:solidFill>
                          <a:latin typeface="Arial" panose="020B0604020202020204" pitchFamily="34" charset="0"/>
                          <a:cs typeface="Arial" panose="020B0604020202020204" pitchFamily="34" charset="0"/>
                        </a:rPr>
                        <a:t>region</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602" marR="44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000" b="0" i="0" u="none" strike="noStrike" baseline="0" dirty="0">
                          <a:solidFill>
                            <a:srgbClr val="000000"/>
                          </a:solidFill>
                          <a:latin typeface="Arial" panose="020B0604020202020204" pitchFamily="34" charset="0"/>
                          <a:cs typeface="Arial" panose="020B0604020202020204" pitchFamily="34" charset="0"/>
                        </a:rPr>
                        <a:t>Follow up</a:t>
                      </a:r>
                    </a:p>
                    <a:p>
                      <a:pPr algn="l"/>
                      <a:r>
                        <a:rPr lang="en-ZA" sz="1000" b="0" i="0" u="none" strike="noStrike" baseline="0" dirty="0">
                          <a:solidFill>
                            <a:srgbClr val="000000"/>
                          </a:solidFill>
                          <a:latin typeface="Arial" panose="020B0604020202020204" pitchFamily="34" charset="0"/>
                          <a:cs typeface="Arial" panose="020B0604020202020204" pitchFamily="34" charset="0"/>
                        </a:rPr>
                        <a:t>engagements</a:t>
                      </a:r>
                    </a:p>
                    <a:p>
                      <a:pPr algn="l"/>
                      <a:r>
                        <a:rPr lang="en-ZA" sz="1000" b="0" i="0" u="none" strike="noStrike" baseline="0" dirty="0">
                          <a:solidFill>
                            <a:srgbClr val="000000"/>
                          </a:solidFill>
                          <a:latin typeface="Arial" panose="020B0604020202020204" pitchFamily="34" charset="0"/>
                          <a:cs typeface="Arial" panose="020B0604020202020204" pitchFamily="34" charset="0"/>
                        </a:rPr>
                        <a:t>conducted with</a:t>
                      </a:r>
                    </a:p>
                    <a:p>
                      <a:pPr algn="l"/>
                      <a:r>
                        <a:rPr lang="en-ZA" sz="1000" b="0" i="0" u="none" strike="noStrike" baseline="0" dirty="0">
                          <a:solidFill>
                            <a:srgbClr val="010202"/>
                          </a:solidFill>
                          <a:latin typeface="Arial" panose="020B0604020202020204" pitchFamily="34" charset="0"/>
                          <a:cs typeface="Arial" panose="020B0604020202020204" pitchFamily="34" charset="0"/>
                        </a:rPr>
                        <a:t>8 potential</a:t>
                      </a:r>
                    </a:p>
                    <a:p>
                      <a:pPr algn="l"/>
                      <a:r>
                        <a:rPr lang="en-ZA" sz="1000" b="0" i="0" u="none" strike="noStrike" baseline="0" dirty="0">
                          <a:solidFill>
                            <a:srgbClr val="010202"/>
                          </a:solidFill>
                          <a:latin typeface="Arial" panose="020B0604020202020204" pitchFamily="34" charset="0"/>
                          <a:cs typeface="Arial" panose="020B0604020202020204" pitchFamily="34" charset="0"/>
                        </a:rPr>
                        <a:t>customers</a:t>
                      </a:r>
                    </a:p>
                    <a:p>
                      <a:pPr algn="l"/>
                      <a:r>
                        <a:rPr lang="en-ZA" sz="1000" b="0" i="0" u="none" strike="noStrike" baseline="0" dirty="0">
                          <a:solidFill>
                            <a:srgbClr val="010202"/>
                          </a:solidFill>
                          <a:latin typeface="Arial" panose="020B0604020202020204" pitchFamily="34" charset="0"/>
                          <a:cs typeface="Arial" panose="020B0604020202020204" pitchFamily="34" charset="0"/>
                        </a:rPr>
                        <a:t>in the SADC</a:t>
                      </a:r>
                    </a:p>
                    <a:p>
                      <a:pPr algn="l"/>
                      <a:r>
                        <a:rPr lang="en-ZA" sz="1000" b="0" i="0" u="none" strike="noStrike" baseline="0" dirty="0">
                          <a:solidFill>
                            <a:srgbClr val="010202"/>
                          </a:solidFill>
                          <a:latin typeface="Arial" panose="020B0604020202020204" pitchFamily="34" charset="0"/>
                          <a:cs typeface="Arial" panose="020B0604020202020204" pitchFamily="34" charset="0"/>
                        </a:rPr>
                        <a:t>region</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602" marR="44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000" b="0" i="0" u="none" strike="noStrike" baseline="0" dirty="0">
                          <a:solidFill>
                            <a:srgbClr val="000000"/>
                          </a:solidFill>
                          <a:latin typeface="Arial" panose="020B0604020202020204" pitchFamily="34" charset="0"/>
                          <a:cs typeface="Arial" panose="020B0604020202020204" pitchFamily="34" charset="0"/>
                        </a:rPr>
                        <a:t>Follow up</a:t>
                      </a:r>
                    </a:p>
                    <a:p>
                      <a:pPr algn="l"/>
                      <a:r>
                        <a:rPr lang="en-ZA" sz="1000" b="0" i="0" u="none" strike="noStrike" baseline="0" dirty="0">
                          <a:solidFill>
                            <a:srgbClr val="000000"/>
                          </a:solidFill>
                          <a:latin typeface="Arial" panose="020B0604020202020204" pitchFamily="34" charset="0"/>
                          <a:cs typeface="Arial" panose="020B0604020202020204" pitchFamily="34" charset="0"/>
                        </a:rPr>
                        <a:t>engagements</a:t>
                      </a:r>
                    </a:p>
                    <a:p>
                      <a:pPr algn="l"/>
                      <a:r>
                        <a:rPr lang="en-ZA" sz="1000" b="0" i="0" u="none" strike="noStrike" baseline="0" dirty="0">
                          <a:solidFill>
                            <a:srgbClr val="000000"/>
                          </a:solidFill>
                          <a:latin typeface="Arial" panose="020B0604020202020204" pitchFamily="34" charset="0"/>
                          <a:cs typeface="Arial" panose="020B0604020202020204" pitchFamily="34" charset="0"/>
                        </a:rPr>
                        <a:t>conducted with</a:t>
                      </a:r>
                    </a:p>
                    <a:p>
                      <a:pPr algn="l"/>
                      <a:r>
                        <a:rPr lang="en-ZA" sz="1000" b="0" i="0" u="none" strike="noStrike" baseline="0" dirty="0">
                          <a:solidFill>
                            <a:srgbClr val="010202"/>
                          </a:solidFill>
                          <a:latin typeface="Arial" panose="020B0604020202020204" pitchFamily="34" charset="0"/>
                          <a:cs typeface="Arial" panose="020B0604020202020204" pitchFamily="34" charset="0"/>
                        </a:rPr>
                        <a:t>8 potential</a:t>
                      </a:r>
                    </a:p>
                    <a:p>
                      <a:pPr algn="l"/>
                      <a:r>
                        <a:rPr lang="en-ZA" sz="1000" b="0" i="0" u="none" strike="noStrike" baseline="0" dirty="0">
                          <a:solidFill>
                            <a:srgbClr val="010202"/>
                          </a:solidFill>
                          <a:latin typeface="Arial" panose="020B0604020202020204" pitchFamily="34" charset="0"/>
                          <a:cs typeface="Arial" panose="020B0604020202020204" pitchFamily="34" charset="0"/>
                        </a:rPr>
                        <a:t>customers</a:t>
                      </a:r>
                    </a:p>
                    <a:p>
                      <a:pPr algn="l"/>
                      <a:r>
                        <a:rPr lang="en-ZA" sz="1000" b="0" i="0" u="none" strike="noStrike" baseline="0" dirty="0">
                          <a:solidFill>
                            <a:srgbClr val="010202"/>
                          </a:solidFill>
                          <a:latin typeface="Arial" panose="020B0604020202020204" pitchFamily="34" charset="0"/>
                          <a:cs typeface="Arial" panose="020B0604020202020204" pitchFamily="34" charset="0"/>
                        </a:rPr>
                        <a:t>in the SADC</a:t>
                      </a:r>
                    </a:p>
                    <a:p>
                      <a:pPr algn="l"/>
                      <a:r>
                        <a:rPr lang="en-ZA" sz="1000" b="0" i="0" u="none" strike="noStrike" baseline="0" dirty="0">
                          <a:solidFill>
                            <a:srgbClr val="010202"/>
                          </a:solidFill>
                          <a:latin typeface="Arial" panose="020B0604020202020204" pitchFamily="34" charset="0"/>
                          <a:cs typeface="Arial" panose="020B0604020202020204" pitchFamily="34" charset="0"/>
                        </a:rPr>
                        <a:t>region</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602" marR="44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4919">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Quarterly Target Information for 2021/22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602" marR="44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5"/>
                  </a:ext>
                </a:extLst>
              </a:tr>
              <a:tr h="302701">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Outcome Indicator:</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countries engaged in the SADC region</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602" marR="44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6"/>
                  </a:ext>
                </a:extLst>
              </a:tr>
              <a:tr h="200008">
                <a:tc gridSpan="9">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Annual Target: </a:t>
                      </a: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Follow up engagements conducted with </a:t>
                      </a:r>
                      <a:r>
                        <a:rPr kumimoji="0" lang="en-ZA" sz="1000" b="0" i="0" u="none" strike="noStrike" kern="1200" cap="none" spc="0" normalizeH="0" baseline="0" noProof="0" dirty="0">
                          <a:ln>
                            <a:noFill/>
                          </a:ln>
                          <a:solidFill>
                            <a:srgbClr val="010202"/>
                          </a:solidFill>
                          <a:effectLst/>
                          <a:uLnTx/>
                          <a:uFillTx/>
                          <a:latin typeface="Arial" panose="020B0604020202020204" pitchFamily="34" charset="0"/>
                          <a:ea typeface="+mn-ea"/>
                          <a:cs typeface="Arial" panose="020B0604020202020204" pitchFamily="34" charset="0"/>
                        </a:rPr>
                        <a:t>8 potential customers in the SADC region</a:t>
                      </a:r>
                      <a:endPar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44602" marR="44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7"/>
                  </a:ext>
                </a:extLst>
              </a:tr>
              <a:tr h="216010">
                <a:tc gridSpan="9">
                  <a:txBody>
                    <a:bodyPr/>
                    <a:lstStyle/>
                    <a:p>
                      <a:pPr algn="l">
                        <a:lnSpc>
                          <a:spcPct val="115000"/>
                        </a:lnSpc>
                        <a:spcAft>
                          <a:spcPts val="10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Reporting Period</a:t>
                      </a:r>
                      <a:r>
                        <a:rPr lang="en-US" sz="1000" dirty="0">
                          <a:effectLst/>
                          <a:latin typeface="Arial" panose="020B0604020202020204" pitchFamily="34" charset="0"/>
                          <a:ea typeface="Times New Roman" panose="02020603050405020304" pitchFamily="18" charset="0"/>
                          <a:cs typeface="Arial" panose="020B0604020202020204" pitchFamily="34" charset="0"/>
                        </a:rPr>
                        <a:t>: Quarterly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602" marR="44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8"/>
                  </a:ext>
                </a:extLst>
              </a:tr>
              <a:tr h="314919">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1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2 Potential customers in the SADC region engaged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602" marR="44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9"/>
                  </a:ext>
                </a:extLst>
              </a:tr>
              <a:tr h="314919">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2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2 Potential customers in the SADC region engaged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602" marR="44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0"/>
                  </a:ext>
                </a:extLst>
              </a:tr>
              <a:tr h="314919">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3 Target</a:t>
                      </a:r>
                      <a:r>
                        <a:rPr lang="en-US" sz="1000" dirty="0">
                          <a:effectLst/>
                          <a:latin typeface="Arial" panose="020B0604020202020204" pitchFamily="34" charset="0"/>
                          <a:ea typeface="Times New Roman" panose="02020603050405020304" pitchFamily="18" charset="0"/>
                          <a:cs typeface="Arial" panose="020B0604020202020204" pitchFamily="34" charset="0"/>
                        </a:rPr>
                        <a:t>: 2 Potential customers in the SADC region engaged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602" marR="44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1"/>
                  </a:ext>
                </a:extLst>
              </a:tr>
              <a:tr h="314919">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4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2 Potential customers in the SADC region engaged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602" marR="44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975889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5639" y="274638"/>
            <a:ext cx="8440710" cy="659427"/>
          </a:xfrm>
        </p:spPr>
        <p:txBody>
          <a:bodyPr/>
          <a:lstStyle/>
          <a:p>
            <a:pPr algn="l"/>
            <a:r>
              <a:rPr lang="en-ZA" sz="3200" dirty="0" smtClean="0">
                <a:latin typeface="Arial Rounded MT Bold" panose="020F0704030504030204" pitchFamily="34" charset="0"/>
              </a:rPr>
              <a:t>Presentation Overview</a:t>
            </a:r>
            <a:endParaRPr lang="en-ZA" sz="3200" dirty="0">
              <a:latin typeface="Arial Rounded MT Bold" panose="020F0704030504030204" pitchFamily="34" charset="0"/>
            </a:endParaRPr>
          </a:p>
        </p:txBody>
      </p:sp>
      <p:sp>
        <p:nvSpPr>
          <p:cNvPr id="4" name="Content Placeholder 3"/>
          <p:cNvSpPr>
            <a:spLocks noGrp="1"/>
          </p:cNvSpPr>
          <p:nvPr>
            <p:ph idx="1"/>
          </p:nvPr>
        </p:nvSpPr>
        <p:spPr>
          <a:xfrm>
            <a:off x="334014" y="898312"/>
            <a:ext cx="8362335" cy="5064279"/>
          </a:xfrm>
        </p:spPr>
        <p:txBody>
          <a:bodyPr/>
          <a:lstStyle/>
          <a:p>
            <a:pPr marL="514350" indent="-514350">
              <a:buFont typeface="+mj-lt"/>
              <a:buAutoNum type="arabicPeriod"/>
            </a:pPr>
            <a:r>
              <a:rPr lang="en-ZA" sz="1600" dirty="0" smtClean="0"/>
              <a:t>Purpose</a:t>
            </a:r>
          </a:p>
          <a:p>
            <a:pPr marL="514350" indent="-514350">
              <a:buFont typeface="+mj-lt"/>
              <a:buAutoNum type="arabicPeriod"/>
            </a:pPr>
            <a:r>
              <a:rPr lang="en-ZA" sz="1600" dirty="0" smtClean="0"/>
              <a:t>Background</a:t>
            </a:r>
          </a:p>
          <a:p>
            <a:pPr marL="514350" indent="-514350">
              <a:buFont typeface="+mj-lt"/>
              <a:buAutoNum type="arabicPeriod"/>
            </a:pPr>
            <a:r>
              <a:rPr lang="en-ZA" sz="1600" dirty="0"/>
              <a:t>Performance targets for the financial year 2021/22</a:t>
            </a:r>
          </a:p>
          <a:p>
            <a:pPr marL="514350" indent="-514350">
              <a:buFont typeface="+mj-lt"/>
              <a:buAutoNum type="arabicPeriod"/>
            </a:pPr>
            <a:r>
              <a:rPr lang="en-ZA" sz="1600" dirty="0" smtClean="0"/>
              <a:t>APP 2021/22 Performance </a:t>
            </a:r>
          </a:p>
          <a:p>
            <a:pPr marL="400050" lvl="1" indent="0">
              <a:buNone/>
            </a:pPr>
            <a:r>
              <a:rPr lang="en-ZA" sz="1600" dirty="0" smtClean="0"/>
              <a:t>	4.1. Office </a:t>
            </a:r>
            <a:r>
              <a:rPr lang="en-ZA" sz="1600" dirty="0"/>
              <a:t>of the CEO</a:t>
            </a:r>
          </a:p>
          <a:p>
            <a:pPr marL="400050" lvl="1" indent="0">
              <a:buNone/>
            </a:pPr>
            <a:r>
              <a:rPr lang="en-ZA" sz="1600" dirty="0" smtClean="0"/>
              <a:t>	4.2. Branch </a:t>
            </a:r>
            <a:r>
              <a:rPr lang="en-ZA" sz="1600" dirty="0"/>
              <a:t>Operations and Production</a:t>
            </a:r>
          </a:p>
          <a:p>
            <a:pPr marL="400050" lvl="1" indent="0">
              <a:buNone/>
            </a:pPr>
            <a:r>
              <a:rPr lang="en-ZA" sz="1600" dirty="0" smtClean="0"/>
              <a:t>	4.3. Branch </a:t>
            </a:r>
            <a:r>
              <a:rPr lang="en-ZA" sz="1600" dirty="0"/>
              <a:t>Strategic Management</a:t>
            </a:r>
          </a:p>
          <a:p>
            <a:pPr marL="400050" lvl="1" indent="0">
              <a:buNone/>
            </a:pPr>
            <a:r>
              <a:rPr lang="en-ZA" sz="1600" dirty="0" smtClean="0"/>
              <a:t>4.4. Branch </a:t>
            </a:r>
            <a:r>
              <a:rPr lang="en-ZA" sz="1600" dirty="0"/>
              <a:t>Financial Services</a:t>
            </a:r>
          </a:p>
          <a:p>
            <a:pPr marL="400050" lvl="1" indent="0">
              <a:buNone/>
            </a:pPr>
            <a:r>
              <a:rPr lang="en-ZA" sz="1600" dirty="0" smtClean="0"/>
              <a:t>4.5. Branch </a:t>
            </a:r>
            <a:r>
              <a:rPr lang="en-ZA" sz="1600" dirty="0"/>
              <a:t>Human </a:t>
            </a:r>
            <a:r>
              <a:rPr lang="en-ZA" sz="1600" dirty="0" smtClean="0"/>
              <a:t>Resources</a:t>
            </a:r>
          </a:p>
          <a:p>
            <a:pPr marL="0" indent="0">
              <a:buNone/>
            </a:pPr>
            <a:r>
              <a:rPr lang="en-ZA" sz="1600" dirty="0" smtClean="0">
                <a:cs typeface="Arial" panose="020B0604020202020204" pitchFamily="34" charset="0"/>
              </a:rPr>
              <a:t>5.  Budget</a:t>
            </a:r>
          </a:p>
          <a:p>
            <a:pPr marL="0" indent="0">
              <a:buNone/>
            </a:pPr>
            <a:r>
              <a:rPr lang="en-ZA" sz="1600" dirty="0" smtClean="0">
                <a:cs typeface="Arial" panose="020B0604020202020204" pitchFamily="34" charset="0"/>
              </a:rPr>
              <a:t>6. Balance </a:t>
            </a:r>
            <a:r>
              <a:rPr lang="en-ZA" sz="1600" dirty="0">
                <a:cs typeface="Arial" panose="020B0604020202020204" pitchFamily="34" charset="0"/>
              </a:rPr>
              <a:t>Sheet: </a:t>
            </a:r>
            <a:r>
              <a:rPr lang="en-ZA" sz="1600" dirty="0" smtClean="0">
                <a:cs typeface="Arial" panose="020B0604020202020204" pitchFamily="34" charset="0"/>
              </a:rPr>
              <a:t>2021-2022</a:t>
            </a:r>
          </a:p>
          <a:p>
            <a:pPr marL="0" indent="0">
              <a:buNone/>
            </a:pPr>
            <a:r>
              <a:rPr lang="en-ZA" sz="1600" dirty="0">
                <a:cs typeface="Arial" panose="020B0604020202020204" pitchFamily="34" charset="0"/>
              </a:rPr>
              <a:t>7. Capital Expenditure: </a:t>
            </a:r>
            <a:r>
              <a:rPr lang="en-ZA" sz="1600" dirty="0" smtClean="0">
                <a:cs typeface="Arial" panose="020B0604020202020204" pitchFamily="34" charset="0"/>
              </a:rPr>
              <a:t>2021-2022</a:t>
            </a:r>
          </a:p>
          <a:p>
            <a:pPr marL="0" indent="0">
              <a:buNone/>
            </a:pPr>
            <a:r>
              <a:rPr lang="en-ZA" sz="1600" dirty="0">
                <a:cs typeface="Arial" panose="020B0604020202020204" pitchFamily="34" charset="0"/>
              </a:rPr>
              <a:t>8. Budget for management of COVID </a:t>
            </a:r>
            <a:r>
              <a:rPr lang="en-ZA" sz="1600" dirty="0" smtClean="0">
                <a:cs typeface="Arial" panose="020B0604020202020204" pitchFamily="34" charset="0"/>
              </a:rPr>
              <a:t>19</a:t>
            </a:r>
          </a:p>
          <a:p>
            <a:pPr marL="0" indent="0">
              <a:buNone/>
            </a:pPr>
            <a:r>
              <a:rPr lang="en-ZA" sz="1600" dirty="0">
                <a:solidFill>
                  <a:prstClr val="black"/>
                </a:solidFill>
              </a:rPr>
              <a:t>9. Management of COVID-19 </a:t>
            </a:r>
            <a:endParaRPr lang="en-ZA" sz="1600" dirty="0" smtClean="0">
              <a:solidFill>
                <a:prstClr val="black"/>
              </a:solidFill>
            </a:endParaRPr>
          </a:p>
          <a:p>
            <a:pPr marL="0" indent="0">
              <a:buNone/>
            </a:pPr>
            <a:r>
              <a:rPr lang="en-ZA" sz="1600" dirty="0"/>
              <a:t>10. Management of Risk and Audit processes </a:t>
            </a:r>
            <a:endParaRPr lang="en-ZA" sz="1600" dirty="0" smtClean="0"/>
          </a:p>
          <a:p>
            <a:pPr marL="0" indent="0">
              <a:buNone/>
            </a:pPr>
            <a:r>
              <a:rPr lang="en-ZA" sz="1600" dirty="0"/>
              <a:t>11. Risks linked to the strategic </a:t>
            </a:r>
            <a:r>
              <a:rPr lang="en-ZA" sz="1600" dirty="0" smtClean="0"/>
              <a:t>plan</a:t>
            </a:r>
          </a:p>
          <a:p>
            <a:pPr marL="0" indent="0">
              <a:buNone/>
            </a:pPr>
            <a:r>
              <a:rPr lang="en-US" altLang="en-US" sz="1600" dirty="0" smtClean="0">
                <a:cs typeface="Arial" panose="020B0604020202020204" pitchFamily="34" charset="0"/>
              </a:rPr>
              <a:t>12. </a:t>
            </a:r>
            <a:r>
              <a:rPr lang="en-ZA" sz="1600" dirty="0"/>
              <a:t>Key strategic projects</a:t>
            </a:r>
            <a:r>
              <a:rPr lang="en-US" altLang="en-US" sz="1800" dirty="0">
                <a:cs typeface="Arial" panose="020B0604020202020204" pitchFamily="34" charset="0"/>
              </a:rPr>
              <a:t/>
            </a:r>
            <a:br>
              <a:rPr lang="en-US" altLang="en-US" sz="1800" dirty="0">
                <a:cs typeface="Arial" panose="020B0604020202020204" pitchFamily="34" charset="0"/>
              </a:rPr>
            </a:br>
            <a:endParaRPr lang="en-ZA" sz="1800" dirty="0" smtClean="0"/>
          </a:p>
          <a:p>
            <a:pPr marL="0" indent="0">
              <a:buNone/>
            </a:pPr>
            <a:endParaRPr lang="en-ZA" dirty="0" smtClean="0"/>
          </a:p>
          <a:p>
            <a:pPr marL="514350" indent="-514350">
              <a:buFont typeface="+mj-lt"/>
              <a:buAutoNum type="arabicPeriod"/>
            </a:pPr>
            <a:endParaRPr lang="en-ZA" dirty="0" smtClean="0"/>
          </a:p>
          <a:p>
            <a:pPr marL="914400" lvl="1" indent="-514350">
              <a:buFont typeface="+mj-lt"/>
              <a:buAutoNum type="arabicPeriod"/>
            </a:pPr>
            <a:endParaRPr lang="en-ZA" sz="3200" dirty="0"/>
          </a:p>
          <a:p>
            <a:pPr marL="400050" lvl="1" indent="0">
              <a:buNone/>
            </a:pPr>
            <a:endParaRPr lang="en-ZA" dirty="0" smtClean="0"/>
          </a:p>
        </p:txBody>
      </p:sp>
    </p:spTree>
    <p:extLst>
      <p:ext uri="{BB962C8B-B14F-4D97-AF65-F5344CB8AC3E}">
        <p14:creationId xmlns:p14="http://schemas.microsoft.com/office/powerpoint/2010/main" val="42532075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6EA90C9-3815-364D-8F13-1C3130B69AF4}" type="slidenum">
              <a:rPr lang="en-US" smtClean="0"/>
              <a:t>20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91606484"/>
              </p:ext>
            </p:extLst>
          </p:nvPr>
        </p:nvGraphicFramePr>
        <p:xfrm>
          <a:off x="304801" y="284723"/>
          <a:ext cx="8672051" cy="5830941"/>
        </p:xfrm>
        <a:graphic>
          <a:graphicData uri="http://schemas.openxmlformats.org/drawingml/2006/table">
            <a:tbl>
              <a:tblPr firstRow="1" firstCol="1" bandRow="1"/>
              <a:tblGrid>
                <a:gridCol w="962772">
                  <a:extLst>
                    <a:ext uri="{9D8B030D-6E8A-4147-A177-3AD203B41FA5}">
                      <a16:colId xmlns:a16="http://schemas.microsoft.com/office/drawing/2014/main" val="20000"/>
                    </a:ext>
                  </a:extLst>
                </a:gridCol>
                <a:gridCol w="846205">
                  <a:extLst>
                    <a:ext uri="{9D8B030D-6E8A-4147-A177-3AD203B41FA5}">
                      <a16:colId xmlns:a16="http://schemas.microsoft.com/office/drawing/2014/main" val="409864682"/>
                    </a:ext>
                  </a:extLst>
                </a:gridCol>
                <a:gridCol w="1017859">
                  <a:extLst>
                    <a:ext uri="{9D8B030D-6E8A-4147-A177-3AD203B41FA5}">
                      <a16:colId xmlns:a16="http://schemas.microsoft.com/office/drawing/2014/main" val="2667621737"/>
                    </a:ext>
                  </a:extLst>
                </a:gridCol>
                <a:gridCol w="951656">
                  <a:extLst>
                    <a:ext uri="{9D8B030D-6E8A-4147-A177-3AD203B41FA5}">
                      <a16:colId xmlns:a16="http://schemas.microsoft.com/office/drawing/2014/main" val="1558972425"/>
                    </a:ext>
                  </a:extLst>
                </a:gridCol>
                <a:gridCol w="877180">
                  <a:extLst>
                    <a:ext uri="{9D8B030D-6E8A-4147-A177-3AD203B41FA5}">
                      <a16:colId xmlns:a16="http://schemas.microsoft.com/office/drawing/2014/main" val="2317071103"/>
                    </a:ext>
                  </a:extLst>
                </a:gridCol>
                <a:gridCol w="1017859">
                  <a:extLst>
                    <a:ext uri="{9D8B030D-6E8A-4147-A177-3AD203B41FA5}">
                      <a16:colId xmlns:a16="http://schemas.microsoft.com/office/drawing/2014/main" val="30738614"/>
                    </a:ext>
                  </a:extLst>
                </a:gridCol>
                <a:gridCol w="1001308">
                  <a:extLst>
                    <a:ext uri="{9D8B030D-6E8A-4147-A177-3AD203B41FA5}">
                      <a16:colId xmlns:a16="http://schemas.microsoft.com/office/drawing/2014/main" val="1153367770"/>
                    </a:ext>
                  </a:extLst>
                </a:gridCol>
                <a:gridCol w="976744">
                  <a:extLst>
                    <a:ext uri="{9D8B030D-6E8A-4147-A177-3AD203B41FA5}">
                      <a16:colId xmlns:a16="http://schemas.microsoft.com/office/drawing/2014/main" val="2632858950"/>
                    </a:ext>
                  </a:extLst>
                </a:gridCol>
                <a:gridCol w="1020468">
                  <a:extLst>
                    <a:ext uri="{9D8B030D-6E8A-4147-A177-3AD203B41FA5}">
                      <a16:colId xmlns:a16="http://schemas.microsoft.com/office/drawing/2014/main" val="20010"/>
                    </a:ext>
                  </a:extLst>
                </a:gridCol>
              </a:tblGrid>
              <a:tr h="498471">
                <a:tc gridSpan="9">
                  <a:txBody>
                    <a:bodyPr/>
                    <a:lstStyle/>
                    <a:p>
                      <a:pPr algn="l">
                        <a:lnSpc>
                          <a:spcPct val="115000"/>
                        </a:lnSpc>
                        <a:spcAft>
                          <a:spcPts val="1000"/>
                        </a:spcAft>
                      </a:pP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4.3. Branch</a:t>
                      </a:r>
                      <a:r>
                        <a:rPr lang="en-GB" sz="1600" b="1" dirty="0">
                          <a:effectLst/>
                          <a:latin typeface="Arial" panose="020B0604020202020204" pitchFamily="34" charset="0"/>
                          <a:ea typeface="Times New Roman" panose="02020603050405020304" pitchFamily="18" charset="0"/>
                          <a:cs typeface="Arial" panose="020B0604020202020204" pitchFamily="34" charset="0"/>
                        </a:rPr>
                        <a:t>: Strategic </a:t>
                      </a: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Management, cont..</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44295" marR="4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21331">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295" marR="4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295" marR="4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295" marR="4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Audited/ 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2018/19</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295" marR="4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Audited/ 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2019/20</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295" marR="4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2020/21</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295" marR="4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295" marR="4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917188">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2021/22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295" marR="4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2022/23</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295" marR="4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2023/24</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295" marR="4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9388">
                <a:tc gridSpan="9">
                  <a:txBody>
                    <a:bodyPr/>
                    <a:lstStyle/>
                    <a:p>
                      <a:pPr algn="l">
                        <a:spcAft>
                          <a:spcPts val="0"/>
                        </a:spcAft>
                      </a:pPr>
                      <a:r>
                        <a:rPr lang="en-ZA" sz="1000" b="1" dirty="0" smtClean="0">
                          <a:effectLst/>
                          <a:latin typeface="Arial" panose="020B0604020202020204" pitchFamily="34" charset="0"/>
                          <a:ea typeface="Times New Roman" panose="02020603050405020304" pitchFamily="18" charset="0"/>
                          <a:cs typeface="Arial" panose="020B0604020202020204" pitchFamily="34" charset="0"/>
                        </a:rPr>
                        <a:t>4.3.2. Strategic Support</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4295" marR="4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1936678">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Resilient, agile and sustainable business in the event of disaster</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295" marR="4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All Business Continuity Management activities implemented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295" marR="4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Percentage implementation of the Business Continuity Management  activities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295" marR="4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000" dirty="0" smtClean="0">
                          <a:effectLst/>
                          <a:latin typeface="Arial" panose="020B0604020202020204" pitchFamily="34" charset="0"/>
                          <a:ea typeface="Times New Roman" panose="02020603050405020304" pitchFamily="18" charset="0"/>
                          <a:cs typeface="Arial" panose="020B0604020202020204" pitchFamily="34" charset="0"/>
                        </a:rPr>
                        <a:t>N/A</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295" marR="4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Business Continuity Plan submitted for approval and implemented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295" marR="4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Business Continuity Management activities 100% implemented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295" marR="4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000" b="0" i="0" u="none" strike="noStrike" baseline="0" dirty="0">
                          <a:latin typeface="PTSans-Narrow"/>
                        </a:rPr>
                        <a:t>100%</a:t>
                      </a:r>
                    </a:p>
                    <a:p>
                      <a:pPr algn="l"/>
                      <a:r>
                        <a:rPr lang="en-ZA" sz="1000" b="0" i="0" u="none" strike="noStrike" baseline="0" dirty="0">
                          <a:latin typeface="PTSans-Narrow"/>
                        </a:rPr>
                        <a:t>implementation</a:t>
                      </a:r>
                    </a:p>
                    <a:p>
                      <a:pPr algn="l"/>
                      <a:r>
                        <a:rPr lang="en-ZA" sz="1000" b="0" i="0" u="none" strike="noStrike" baseline="0" dirty="0">
                          <a:latin typeface="PTSans-Narrow"/>
                        </a:rPr>
                        <a:t>of Business</a:t>
                      </a:r>
                    </a:p>
                    <a:p>
                      <a:pPr algn="l"/>
                      <a:r>
                        <a:rPr lang="en-ZA" sz="1000" b="0" i="0" u="none" strike="noStrike" baseline="0" dirty="0">
                          <a:latin typeface="PTSans-Narrow"/>
                        </a:rPr>
                        <a:t>Continuity</a:t>
                      </a:r>
                    </a:p>
                    <a:p>
                      <a:pPr algn="l"/>
                      <a:r>
                        <a:rPr lang="en-ZA" sz="1000" b="0" i="0" u="none" strike="noStrike" baseline="0" dirty="0">
                          <a:latin typeface="PTSans-Narrow"/>
                        </a:rPr>
                        <a:t>Management</a:t>
                      </a:r>
                    </a:p>
                    <a:p>
                      <a:pPr algn="l"/>
                      <a:r>
                        <a:rPr lang="en-ZA" sz="1000" b="0" i="0" u="none" strike="noStrike" baseline="0" dirty="0">
                          <a:latin typeface="PTSans-Narrow"/>
                        </a:rPr>
                        <a:t>identified</a:t>
                      </a:r>
                    </a:p>
                    <a:p>
                      <a:pPr algn="l"/>
                      <a:r>
                        <a:rPr lang="en-ZA" sz="1000" b="0" i="0" u="none" strike="noStrike" baseline="0" dirty="0">
                          <a:latin typeface="PTSans-Narrow"/>
                        </a:rPr>
                        <a:t>outputs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295" marR="4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000" b="0" i="0" u="none" strike="noStrike" baseline="0" dirty="0">
                          <a:latin typeface="PTSans-Narrow"/>
                        </a:rPr>
                        <a:t>100%</a:t>
                      </a:r>
                    </a:p>
                    <a:p>
                      <a:pPr algn="l"/>
                      <a:r>
                        <a:rPr lang="en-ZA" sz="1000" b="0" i="0" u="none" strike="noStrike" baseline="0" dirty="0">
                          <a:latin typeface="PTSans-Narrow"/>
                        </a:rPr>
                        <a:t>implementation</a:t>
                      </a:r>
                    </a:p>
                    <a:p>
                      <a:pPr algn="l"/>
                      <a:r>
                        <a:rPr lang="en-ZA" sz="1000" b="0" i="0" u="none" strike="noStrike" baseline="0" dirty="0">
                          <a:latin typeface="PTSans-Narrow"/>
                        </a:rPr>
                        <a:t>of Business</a:t>
                      </a:r>
                    </a:p>
                    <a:p>
                      <a:pPr algn="l"/>
                      <a:r>
                        <a:rPr lang="en-ZA" sz="1000" b="0" i="0" u="none" strike="noStrike" baseline="0" dirty="0">
                          <a:latin typeface="PTSans-Narrow"/>
                        </a:rPr>
                        <a:t>Continuity</a:t>
                      </a:r>
                    </a:p>
                    <a:p>
                      <a:pPr algn="l"/>
                      <a:r>
                        <a:rPr lang="en-ZA" sz="1000" b="0" i="0" u="none" strike="noStrike" baseline="0" dirty="0">
                          <a:latin typeface="PTSans-Narrow"/>
                        </a:rPr>
                        <a:t>Management</a:t>
                      </a:r>
                    </a:p>
                    <a:p>
                      <a:pPr algn="l"/>
                      <a:r>
                        <a:rPr lang="en-ZA" sz="1000" b="0" i="0" u="none" strike="noStrike" baseline="0" dirty="0">
                          <a:latin typeface="PTSans-Narrow"/>
                        </a:rPr>
                        <a:t>identified</a:t>
                      </a:r>
                    </a:p>
                    <a:p>
                      <a:pPr algn="l"/>
                      <a:r>
                        <a:rPr lang="en-ZA" sz="1000" b="0" i="0" u="none" strike="noStrike" baseline="0" dirty="0">
                          <a:latin typeface="PTSans-Narrow"/>
                        </a:rPr>
                        <a:t>outputs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295" marR="4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000" b="0" i="0" u="none" strike="noStrike" baseline="0" dirty="0">
                          <a:latin typeface="PTSans-Narrow"/>
                        </a:rPr>
                        <a:t>100%</a:t>
                      </a:r>
                    </a:p>
                    <a:p>
                      <a:pPr algn="l"/>
                      <a:r>
                        <a:rPr lang="en-ZA" sz="1000" b="0" i="0" u="none" strike="noStrike" baseline="0" dirty="0">
                          <a:latin typeface="PTSans-Narrow"/>
                        </a:rPr>
                        <a:t>implementation</a:t>
                      </a:r>
                    </a:p>
                    <a:p>
                      <a:pPr algn="l"/>
                      <a:r>
                        <a:rPr lang="en-ZA" sz="1000" b="0" i="0" u="none" strike="noStrike" baseline="0" dirty="0">
                          <a:latin typeface="PTSans-Narrow"/>
                        </a:rPr>
                        <a:t>of Business</a:t>
                      </a:r>
                    </a:p>
                    <a:p>
                      <a:pPr algn="l"/>
                      <a:r>
                        <a:rPr lang="en-ZA" sz="1000" b="0" i="0" u="none" strike="noStrike" baseline="0" dirty="0">
                          <a:latin typeface="PTSans-Narrow"/>
                        </a:rPr>
                        <a:t>Continuity</a:t>
                      </a:r>
                    </a:p>
                    <a:p>
                      <a:pPr algn="l"/>
                      <a:r>
                        <a:rPr lang="en-ZA" sz="1000" b="0" i="0" u="none" strike="noStrike" baseline="0" dirty="0">
                          <a:latin typeface="PTSans-Narrow"/>
                        </a:rPr>
                        <a:t>Management</a:t>
                      </a:r>
                    </a:p>
                    <a:p>
                      <a:pPr algn="l"/>
                      <a:r>
                        <a:rPr lang="en-ZA" sz="1000" b="0" i="0" u="none" strike="noStrike" baseline="0" dirty="0">
                          <a:latin typeface="PTSans-Narrow"/>
                        </a:rPr>
                        <a:t>identified</a:t>
                      </a:r>
                    </a:p>
                    <a:p>
                      <a:pPr algn="l"/>
                      <a:r>
                        <a:rPr lang="en-ZA" sz="1000" b="0" i="0" u="none" strike="noStrike" baseline="0" dirty="0">
                          <a:latin typeface="PTSans-Narrow"/>
                        </a:rPr>
                        <a:t>outputs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295" marR="4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2988">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Quarterly Target Information for 2021/22</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4295" marR="4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5"/>
                  </a:ext>
                </a:extLst>
              </a:tr>
              <a:tr h="301855">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 </a:t>
                      </a:r>
                      <a:r>
                        <a:rPr lang="en-US" sz="1000" b="0" dirty="0">
                          <a:effectLst/>
                          <a:latin typeface="Arial" panose="020B0604020202020204" pitchFamily="34" charset="0"/>
                          <a:ea typeface="Times New Roman" panose="02020603050405020304" pitchFamily="18" charset="0"/>
                          <a:cs typeface="Arial" panose="020B0604020202020204" pitchFamily="34" charset="0"/>
                        </a:rPr>
                        <a:t>Percentage implementation of the Business Continuity Management  activities</a:t>
                      </a:r>
                      <a:endParaRPr lang="en-ZA" sz="1000" b="0" dirty="0">
                        <a:effectLst/>
                        <a:latin typeface="Arial" panose="020B0604020202020204" pitchFamily="34" charset="0"/>
                        <a:ea typeface="Times New Roman" panose="02020603050405020304" pitchFamily="18" charset="0"/>
                        <a:cs typeface="Arial" panose="020B0604020202020204" pitchFamily="34" charset="0"/>
                      </a:endParaRPr>
                    </a:p>
                  </a:txBody>
                  <a:tcPr marL="44295" marR="4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6"/>
                  </a:ext>
                </a:extLst>
              </a:tr>
              <a:tr h="199931">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Annual Target: </a:t>
                      </a:r>
                      <a:r>
                        <a:rPr lang="en-ZA" sz="1000" b="0" i="0" u="none" strike="noStrike" baseline="0" dirty="0">
                          <a:latin typeface="Arial" panose="020B0604020202020204" pitchFamily="34" charset="0"/>
                          <a:cs typeface="Arial" panose="020B0604020202020204" pitchFamily="34" charset="0"/>
                        </a:rPr>
                        <a:t>100% implementation of Business Continuity Management identified outputs</a:t>
                      </a:r>
                      <a:endParaRPr lang="en-ZA" sz="1000" b="0" dirty="0">
                        <a:effectLst/>
                        <a:latin typeface="Arial" panose="020B0604020202020204" pitchFamily="34" charset="0"/>
                        <a:ea typeface="Times New Roman" panose="02020603050405020304" pitchFamily="18" charset="0"/>
                        <a:cs typeface="Arial" panose="020B0604020202020204" pitchFamily="34" charset="0"/>
                      </a:endParaRPr>
                    </a:p>
                  </a:txBody>
                  <a:tcPr marL="44295" marR="4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7"/>
                  </a:ext>
                </a:extLst>
              </a:tr>
              <a:tr h="236870">
                <a:tc gridSpan="9">
                  <a:txBody>
                    <a:bodyPr/>
                    <a:lstStyle/>
                    <a:p>
                      <a:pPr algn="l">
                        <a:lnSpc>
                          <a:spcPct val="115000"/>
                        </a:lnSpc>
                        <a:spcAft>
                          <a:spcPts val="10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Reporting Period: </a:t>
                      </a:r>
                      <a:r>
                        <a:rPr lang="en-US" sz="1000" b="0" dirty="0">
                          <a:effectLst/>
                          <a:latin typeface="Arial" panose="020B0604020202020204" pitchFamily="34" charset="0"/>
                          <a:ea typeface="Times New Roman" panose="02020603050405020304" pitchFamily="18" charset="0"/>
                          <a:cs typeface="Arial" panose="020B0604020202020204" pitchFamily="34" charset="0"/>
                        </a:rPr>
                        <a:t>Quarterly</a:t>
                      </a:r>
                      <a:endParaRPr lang="en-ZA" sz="1000" b="0" dirty="0">
                        <a:effectLst/>
                        <a:latin typeface="Arial" panose="020B0604020202020204" pitchFamily="34" charset="0"/>
                        <a:ea typeface="Times New Roman" panose="02020603050405020304" pitchFamily="18" charset="0"/>
                        <a:cs typeface="Arial" panose="020B0604020202020204" pitchFamily="34" charset="0"/>
                      </a:endParaRPr>
                    </a:p>
                  </a:txBody>
                  <a:tcPr marL="44295" marR="4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8"/>
                  </a:ext>
                </a:extLst>
              </a:tr>
              <a:tr h="264123">
                <a:tc gridSpan="9">
                  <a:txBody>
                    <a:bodyPr/>
                    <a:lstStyle/>
                    <a:p>
                      <a:pPr>
                        <a:spcAft>
                          <a:spcPts val="0"/>
                        </a:spcAft>
                      </a:pPr>
                      <a:r>
                        <a:rPr lang="en-US" sz="1000" b="1" kern="1200" dirty="0">
                          <a:solidFill>
                            <a:srgbClr val="000000"/>
                          </a:solidFill>
                          <a:effectLst/>
                          <a:latin typeface="Arial" panose="020B0604020202020204" pitchFamily="34" charset="0"/>
                          <a:ea typeface="+mn-ea"/>
                          <a:cs typeface="Arial" panose="020B0604020202020204" pitchFamily="34" charset="0"/>
                        </a:rPr>
                        <a:t>Quarter 1 Target</a:t>
                      </a:r>
                      <a:r>
                        <a:rPr lang="en-US" sz="1000" b="0" kern="1200" dirty="0">
                          <a:solidFill>
                            <a:srgbClr val="000000"/>
                          </a:solidFill>
                          <a:effectLst/>
                          <a:latin typeface="Arial" panose="020B0604020202020204" pitchFamily="34" charset="0"/>
                          <a:ea typeface="+mn-ea"/>
                          <a:cs typeface="Arial" panose="020B0604020202020204" pitchFamily="34" charset="0"/>
                        </a:rPr>
                        <a:t>: </a:t>
                      </a:r>
                      <a:r>
                        <a:rPr lang="en-ZA" sz="1000" b="0" kern="1200" dirty="0">
                          <a:solidFill>
                            <a:srgbClr val="000000"/>
                          </a:solidFill>
                          <a:effectLst/>
                          <a:latin typeface="Arial" panose="020B0604020202020204" pitchFamily="34" charset="0"/>
                          <a:ea typeface="+mn-ea"/>
                          <a:cs typeface="Arial" panose="020B0604020202020204" pitchFamily="34" charset="0"/>
                        </a:rPr>
                        <a:t>100% BCM activities implemented in accordance with the approved Risk and Compliance Management Implementation Plan</a:t>
                      </a:r>
                      <a:endParaRPr lang="en-ZA" sz="1000" b="0" dirty="0">
                        <a:effectLst/>
                        <a:latin typeface="Arial" panose="020B0604020202020204" pitchFamily="34" charset="0"/>
                        <a:ea typeface="Times New Roman" panose="02020603050405020304" pitchFamily="18" charset="0"/>
                        <a:cs typeface="Arial" panose="020B0604020202020204" pitchFamily="34" charset="0"/>
                      </a:endParaRPr>
                    </a:p>
                  </a:txBody>
                  <a:tcPr marL="44295" marR="4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9"/>
                  </a:ext>
                </a:extLst>
              </a:tr>
              <a:tr h="226391">
                <a:tc gridSpan="9">
                  <a:txBody>
                    <a:bodyPr/>
                    <a:lstStyle/>
                    <a:p>
                      <a:pPr algn="just">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2 Target</a:t>
                      </a:r>
                      <a:r>
                        <a:rPr lang="en-US" sz="1000" b="0" dirty="0">
                          <a:effectLst/>
                          <a:latin typeface="Arial" panose="020B0604020202020204" pitchFamily="34" charset="0"/>
                          <a:ea typeface="Times New Roman" panose="02020603050405020304" pitchFamily="18" charset="0"/>
                          <a:cs typeface="Arial" panose="020B0604020202020204" pitchFamily="34" charset="0"/>
                        </a:rPr>
                        <a:t>: </a:t>
                      </a:r>
                      <a:r>
                        <a:rPr lang="en-ZA" sz="1000" b="0" dirty="0">
                          <a:effectLst/>
                          <a:latin typeface="Arial" panose="020B0604020202020204" pitchFamily="34" charset="0"/>
                          <a:ea typeface="Times New Roman" panose="02020603050405020304" pitchFamily="18" charset="0"/>
                          <a:cs typeface="Arial" panose="020B0604020202020204" pitchFamily="34" charset="0"/>
                        </a:rPr>
                        <a:t>100% BCM activities implemented in accordance with the approved Risk and Compliance Management Implementation Plan</a:t>
                      </a:r>
                    </a:p>
                  </a:txBody>
                  <a:tcPr marL="44295" marR="4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0"/>
                  </a:ext>
                </a:extLst>
              </a:tr>
              <a:tr h="192462">
                <a:tc gridSpan="9">
                  <a:txBody>
                    <a:bodyPr/>
                    <a:lstStyle/>
                    <a:p>
                      <a:pPr algn="just">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3 Target</a:t>
                      </a:r>
                      <a:r>
                        <a:rPr lang="en-US" sz="1000" b="0" dirty="0">
                          <a:effectLst/>
                          <a:latin typeface="Arial" panose="020B0604020202020204" pitchFamily="34" charset="0"/>
                          <a:ea typeface="Times New Roman" panose="02020603050405020304" pitchFamily="18" charset="0"/>
                          <a:cs typeface="Arial" panose="020B0604020202020204" pitchFamily="34" charset="0"/>
                        </a:rPr>
                        <a:t>:</a:t>
                      </a:r>
                      <a:r>
                        <a:rPr lang="en-US" sz="10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ZA" sz="1000" b="0" dirty="0">
                          <a:effectLst/>
                          <a:latin typeface="Arial" panose="020B0604020202020204" pitchFamily="34" charset="0"/>
                          <a:ea typeface="Times New Roman" panose="02020603050405020304" pitchFamily="18" charset="0"/>
                          <a:cs typeface="Arial" panose="020B0604020202020204" pitchFamily="34" charset="0"/>
                        </a:rPr>
                        <a:t>100% BCM activities implemented in accordance with the approved Risk and Compliance Management Implementation Plan</a:t>
                      </a:r>
                    </a:p>
                  </a:txBody>
                  <a:tcPr marL="44295" marR="4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1"/>
                  </a:ext>
                </a:extLst>
              </a:tr>
              <a:tr h="353265">
                <a:tc gridSpan="9">
                  <a:txBody>
                    <a:bodyPr/>
                    <a:lstStyle/>
                    <a:p>
                      <a:pPr>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4 Target: </a:t>
                      </a:r>
                      <a:r>
                        <a:rPr lang="en-ZA" sz="1000" b="0" kern="1200" dirty="0">
                          <a:solidFill>
                            <a:srgbClr val="000000"/>
                          </a:solidFill>
                          <a:effectLst/>
                          <a:latin typeface="Arial" panose="020B0604020202020204" pitchFamily="34" charset="0"/>
                          <a:ea typeface="+mn-ea"/>
                          <a:cs typeface="Arial" panose="020B0604020202020204" pitchFamily="34" charset="0"/>
                        </a:rPr>
                        <a:t>100% BCM activities implemented in accordance with the approved Risk and Compliance Management Implementation Plan</a:t>
                      </a:r>
                      <a:endParaRPr lang="en-ZA" sz="1000" b="0" dirty="0">
                        <a:effectLst/>
                        <a:latin typeface="Arial" panose="020B0604020202020204" pitchFamily="34" charset="0"/>
                        <a:ea typeface="Times New Roman" panose="02020603050405020304" pitchFamily="18" charset="0"/>
                        <a:cs typeface="Arial" panose="020B0604020202020204" pitchFamily="34" charset="0"/>
                      </a:endParaRPr>
                    </a:p>
                  </a:txBody>
                  <a:tcPr marL="44295" marR="4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085484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6EA90C9-3815-364D-8F13-1C3130B69AF4}" type="slidenum">
              <a:rPr lang="en-US" smtClean="0"/>
              <a:t>21</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63753638"/>
              </p:ext>
            </p:extLst>
          </p:nvPr>
        </p:nvGraphicFramePr>
        <p:xfrm>
          <a:off x="269965" y="281938"/>
          <a:ext cx="8638060" cy="5833729"/>
        </p:xfrm>
        <a:graphic>
          <a:graphicData uri="http://schemas.openxmlformats.org/drawingml/2006/table">
            <a:tbl>
              <a:tblPr firstRow="1" firstCol="1" bandRow="1"/>
              <a:tblGrid>
                <a:gridCol w="909270">
                  <a:extLst>
                    <a:ext uri="{9D8B030D-6E8A-4147-A177-3AD203B41FA5}">
                      <a16:colId xmlns:a16="http://schemas.microsoft.com/office/drawing/2014/main" val="20000"/>
                    </a:ext>
                  </a:extLst>
                </a:gridCol>
                <a:gridCol w="931051">
                  <a:extLst>
                    <a:ext uri="{9D8B030D-6E8A-4147-A177-3AD203B41FA5}">
                      <a16:colId xmlns:a16="http://schemas.microsoft.com/office/drawing/2014/main" val="4116485467"/>
                    </a:ext>
                  </a:extLst>
                </a:gridCol>
                <a:gridCol w="862926">
                  <a:extLst>
                    <a:ext uri="{9D8B030D-6E8A-4147-A177-3AD203B41FA5}">
                      <a16:colId xmlns:a16="http://schemas.microsoft.com/office/drawing/2014/main" val="2437823246"/>
                    </a:ext>
                  </a:extLst>
                </a:gridCol>
                <a:gridCol w="918682">
                  <a:extLst>
                    <a:ext uri="{9D8B030D-6E8A-4147-A177-3AD203B41FA5}">
                      <a16:colId xmlns:a16="http://schemas.microsoft.com/office/drawing/2014/main" val="742417843"/>
                    </a:ext>
                  </a:extLst>
                </a:gridCol>
                <a:gridCol w="985995">
                  <a:extLst>
                    <a:ext uri="{9D8B030D-6E8A-4147-A177-3AD203B41FA5}">
                      <a16:colId xmlns:a16="http://schemas.microsoft.com/office/drawing/2014/main" val="1051592658"/>
                    </a:ext>
                  </a:extLst>
                </a:gridCol>
                <a:gridCol w="1024286">
                  <a:extLst>
                    <a:ext uri="{9D8B030D-6E8A-4147-A177-3AD203B41FA5}">
                      <a16:colId xmlns:a16="http://schemas.microsoft.com/office/drawing/2014/main" val="305790565"/>
                    </a:ext>
                  </a:extLst>
                </a:gridCol>
                <a:gridCol w="976422">
                  <a:extLst>
                    <a:ext uri="{9D8B030D-6E8A-4147-A177-3AD203B41FA5}">
                      <a16:colId xmlns:a16="http://schemas.microsoft.com/office/drawing/2014/main" val="575834975"/>
                    </a:ext>
                  </a:extLst>
                </a:gridCol>
                <a:gridCol w="1005142">
                  <a:extLst>
                    <a:ext uri="{9D8B030D-6E8A-4147-A177-3AD203B41FA5}">
                      <a16:colId xmlns:a16="http://schemas.microsoft.com/office/drawing/2014/main" val="1074736267"/>
                    </a:ext>
                  </a:extLst>
                </a:gridCol>
                <a:gridCol w="1024286">
                  <a:extLst>
                    <a:ext uri="{9D8B030D-6E8A-4147-A177-3AD203B41FA5}">
                      <a16:colId xmlns:a16="http://schemas.microsoft.com/office/drawing/2014/main" val="3344075331"/>
                    </a:ext>
                  </a:extLst>
                </a:gridCol>
              </a:tblGrid>
              <a:tr h="490722">
                <a:tc gridSpan="9">
                  <a:txBody>
                    <a:bodyPr/>
                    <a:lstStyle/>
                    <a:p>
                      <a:pPr algn="l">
                        <a:lnSpc>
                          <a:spcPct val="115000"/>
                        </a:lnSpc>
                        <a:spcAft>
                          <a:spcPts val="1000"/>
                        </a:spcAft>
                      </a:pP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4.3. Branch</a:t>
                      </a:r>
                      <a:r>
                        <a:rPr lang="en-GB" sz="1600" b="1" dirty="0">
                          <a:effectLst/>
                          <a:latin typeface="Arial" panose="020B0604020202020204" pitchFamily="34" charset="0"/>
                          <a:ea typeface="Times New Roman" panose="02020603050405020304" pitchFamily="18" charset="0"/>
                          <a:cs typeface="Arial" panose="020B0604020202020204" pitchFamily="34" charset="0"/>
                        </a:rPr>
                        <a:t>: Strategic </a:t>
                      </a: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Management, cont..</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53109" marR="53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06921">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3109" marR="53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3109" marR="53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3109" marR="53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Audited/ 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2018/19</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3109" marR="53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Audited/ 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2019/20</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3109" marR="53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2020/21</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3109" marR="53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3109" marR="53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795214">
                <a:tc vMerge="1">
                  <a:txBody>
                    <a:bodyPr/>
                    <a:lstStyle/>
                    <a:p>
                      <a:endParaRPr lang="en-ZA"/>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2021/22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3109" marR="53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2022/23</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3109" marR="53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2023/24</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3109" marR="53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6369">
                <a:tc gridSpan="9">
                  <a:txBody>
                    <a:bodyPr/>
                    <a:lstStyle/>
                    <a:p>
                      <a:pPr algn="l">
                        <a:spcAft>
                          <a:spcPts val="0"/>
                        </a:spcAft>
                      </a:pPr>
                      <a:r>
                        <a:rPr lang="en-ZA" sz="1000" b="1" dirty="0" smtClean="0">
                          <a:effectLst/>
                          <a:latin typeface="Arial" panose="020B0604020202020204" pitchFamily="34" charset="0"/>
                          <a:ea typeface="Times New Roman" panose="02020603050405020304" pitchFamily="18" charset="0"/>
                          <a:cs typeface="Arial" panose="020B0604020202020204" pitchFamily="34" charset="0"/>
                        </a:rPr>
                        <a:t>4.3.3. Security Management</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53109" marR="53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1426585">
                <a:tc>
                  <a:txBody>
                    <a:bodyPr/>
                    <a:lstStyle/>
                    <a:p>
                      <a:pPr algn="l">
                        <a:spcAft>
                          <a:spcPts val="0"/>
                        </a:spcAft>
                      </a:pPr>
                      <a:r>
                        <a:rPr lang="en-GB" sz="1000" dirty="0">
                          <a:effectLst/>
                          <a:latin typeface="Arial" panose="020B0604020202020204" pitchFamily="34" charset="0"/>
                          <a:ea typeface="Arial" panose="020B0604020202020204" pitchFamily="34" charset="0"/>
                          <a:cs typeface="Arial" panose="020B0604020202020204" pitchFamily="34" charset="0"/>
                        </a:rPr>
                        <a:t>Secured management of GPW operations, facilities, information and people</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3109" marR="53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100% of the approved GPW security model implemented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3109" marR="53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Reviewed security model for GPW implemented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3109" marR="53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000" dirty="0">
                          <a:effectLst/>
                          <a:latin typeface="Arial" panose="020B0604020202020204" pitchFamily="34" charset="0"/>
                          <a:ea typeface="Times New Roman" panose="02020603050405020304" pitchFamily="18" charset="0"/>
                          <a:cs typeface="Arial" panose="020B0604020202020204" pitchFamily="34" charset="0"/>
                        </a:rPr>
                        <a:t>100% of planned activities as per the approved security plan implemented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3109" marR="53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GPW security model reviewed and implemented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3109" marR="53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Implementation of the reviewed  security model for GPW</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3109" marR="53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Implementation of the reviewed  security model for GPW</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3109" marR="53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Implementation of the reviewed  security model for GPW</a:t>
                      </a:r>
                      <a:endPar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3109" marR="53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Evaluation of the reviewed  security model for GPW</a:t>
                      </a:r>
                      <a:endPar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53109" marR="53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1342">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Quarterly Target Information for 2021/22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3109" marR="53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5"/>
                  </a:ext>
                </a:extLst>
              </a:tr>
              <a:tr h="359863">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 </a:t>
                      </a:r>
                      <a:r>
                        <a:rPr lang="en-US" sz="1000" dirty="0">
                          <a:effectLst/>
                          <a:latin typeface="Arial" panose="020B0604020202020204" pitchFamily="34" charset="0"/>
                          <a:ea typeface="Times New Roman" panose="02020603050405020304" pitchFamily="18" charset="0"/>
                          <a:cs typeface="Arial" panose="020B0604020202020204" pitchFamily="34" charset="0"/>
                        </a:rPr>
                        <a:t>Reviewed security model for GPW implemented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3109" marR="53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6"/>
                  </a:ext>
                </a:extLst>
              </a:tr>
              <a:tr h="359863">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Annual Target: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Implementation of the reviewed  security model for GPW</a:t>
                      </a:r>
                      <a:endPar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3109" marR="53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7"/>
                  </a:ext>
                </a:extLst>
              </a:tr>
              <a:tr h="290710">
                <a:tc gridSpan="9">
                  <a:txBody>
                    <a:bodyPr/>
                    <a:lstStyle/>
                    <a:p>
                      <a:pPr algn="l">
                        <a:lnSpc>
                          <a:spcPct val="115000"/>
                        </a:lnSpc>
                        <a:spcAft>
                          <a:spcPts val="10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Reporting Period</a:t>
                      </a:r>
                      <a:r>
                        <a:rPr lang="en-US" sz="1000" dirty="0">
                          <a:effectLst/>
                          <a:latin typeface="Arial" panose="020B0604020202020204" pitchFamily="34" charset="0"/>
                          <a:ea typeface="Times New Roman" panose="02020603050405020304" pitchFamily="18" charset="0"/>
                          <a:cs typeface="Arial" panose="020B0604020202020204" pitchFamily="34" charset="0"/>
                        </a:rPr>
                        <a:t>: Quarterly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3109" marR="53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8"/>
                  </a:ext>
                </a:extLst>
              </a:tr>
              <a:tr h="306551">
                <a:tc gridSpan="9">
                  <a:txBody>
                    <a:bodyPr/>
                    <a:lstStyle/>
                    <a:p>
                      <a:pPr>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1 Target:</a:t>
                      </a:r>
                      <a:r>
                        <a:rPr lang="en-US" sz="1000" kern="1200" dirty="0">
                          <a:solidFill>
                            <a:srgbClr val="000000"/>
                          </a:solidFill>
                          <a:effectLst/>
                          <a:latin typeface="Arial" panose="020B0604020202020204" pitchFamily="34" charset="0"/>
                          <a:ea typeface="+mn-ea"/>
                          <a:cs typeface="Arial" panose="020B0604020202020204" pitchFamily="34" charset="0"/>
                        </a:rPr>
                        <a:t> </a:t>
                      </a:r>
                      <a:r>
                        <a:rPr lang="en-US" sz="1000" b="0" i="0" u="none" strike="noStrike" baseline="0" dirty="0">
                          <a:solidFill>
                            <a:srgbClr val="010202"/>
                          </a:solidFill>
                          <a:latin typeface="Arial" panose="020B0604020202020204" pitchFamily="34" charset="0"/>
                          <a:cs typeface="Arial" panose="020B0604020202020204" pitchFamily="34" charset="0"/>
                        </a:rPr>
                        <a:t>Threat and Risk Assessment for Visagie Security Printing Facilities conducted.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3109" marR="53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9"/>
                  </a:ext>
                </a:extLst>
              </a:tr>
              <a:tr h="359863">
                <a:tc gridSpan="9">
                  <a:txBody>
                    <a:bodyPr/>
                    <a:lstStyle/>
                    <a:p>
                      <a:pPr algn="just">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2 Target:</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ZA" sz="1000" b="0" i="0" u="none" strike="noStrike" baseline="0" dirty="0">
                          <a:latin typeface="Arial" panose="020B0604020202020204" pitchFamily="34" charset="0"/>
                          <a:cs typeface="Arial" panose="020B0604020202020204" pitchFamily="34" charset="0"/>
                        </a:rPr>
                        <a:t>Case Management System developed.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3109" marR="53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0"/>
                  </a:ext>
                </a:extLst>
              </a:tr>
              <a:tr h="359863">
                <a:tc gridSpan="9">
                  <a:txBody>
                    <a:bodyPr/>
                    <a:lstStyle/>
                    <a:p>
                      <a:pPr algn="just">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3 Target:</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0" i="0" u="none" strike="noStrike" baseline="0" dirty="0">
                          <a:solidFill>
                            <a:srgbClr val="010202"/>
                          </a:solidFill>
                          <a:latin typeface="Arial" panose="020B0604020202020204" pitchFamily="34" charset="0"/>
                          <a:cs typeface="Arial" panose="020B0604020202020204" pitchFamily="34" charset="0"/>
                        </a:rPr>
                        <a:t>Reviewed security vetting processes implemented.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3109" marR="53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1"/>
                  </a:ext>
                </a:extLst>
              </a:tr>
              <a:tr h="359863">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4 Target: </a:t>
                      </a:r>
                      <a:r>
                        <a:rPr lang="en-US" sz="1000" b="0" i="0" u="none" strike="noStrike" baseline="0" dirty="0">
                          <a:latin typeface="Arial" panose="020B0604020202020204" pitchFamily="34" charset="0"/>
                          <a:cs typeface="Arial" panose="020B0604020202020204" pitchFamily="34" charset="0"/>
                        </a:rPr>
                        <a:t>Service provider appointed for the development of ISO 18788 security operation management system processes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3109" marR="53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892487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664CF4D-24D8-DE41-B4DE-376B58AB9701}"/>
              </a:ext>
            </a:extLst>
          </p:cNvPr>
          <p:cNvSpPr txBox="1">
            <a:spLocks/>
          </p:cNvSpPr>
          <p:nvPr/>
        </p:nvSpPr>
        <p:spPr>
          <a:xfrm>
            <a:off x="355600" y="4864462"/>
            <a:ext cx="8430078" cy="707886"/>
          </a:xfrm>
          <a:prstGeom prst="rect">
            <a:avLst/>
          </a:prstGeom>
        </p:spPr>
        <p:txBody>
          <a:bodyPr wrap="square">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solidFill>
                  <a:srgbClr val="002060"/>
                </a:solidFill>
                <a:latin typeface="Arial Rounded MT Bold" panose="020F0704030504030204" pitchFamily="34" charset="0"/>
                <a:cs typeface="Arial" panose="020B0604020202020204" pitchFamily="34" charset="0"/>
              </a:rPr>
              <a:t>BRANCH: FINANCIAL SERVICES</a:t>
            </a:r>
          </a:p>
        </p:txBody>
      </p:sp>
      <p:pic>
        <p:nvPicPr>
          <p:cNvPr id="6" name="Picture 5">
            <a:extLst>
              <a:ext uri="{FF2B5EF4-FFF2-40B4-BE49-F238E27FC236}">
                <a16:creationId xmlns:a16="http://schemas.microsoft.com/office/drawing/2014/main" id="{47747A13-091D-1241-97C7-F5DC4BB2448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3785" y="350744"/>
            <a:ext cx="8431894" cy="4267405"/>
          </a:xfrm>
          <a:prstGeom prst="rect">
            <a:avLst/>
          </a:prstGeom>
        </p:spPr>
      </p:pic>
      <p:sp>
        <p:nvSpPr>
          <p:cNvPr id="4" name="Slide Number Placeholder 3"/>
          <p:cNvSpPr>
            <a:spLocks noGrp="1"/>
          </p:cNvSpPr>
          <p:nvPr>
            <p:ph type="sldNum" sz="quarter" idx="12"/>
          </p:nvPr>
        </p:nvSpPr>
        <p:spPr/>
        <p:txBody>
          <a:bodyPr/>
          <a:lstStyle/>
          <a:p>
            <a:fld id="{36EA90C9-3815-364D-8F13-1C3130B69AF4}" type="slidenum">
              <a:rPr lang="en-US" smtClean="0"/>
              <a:t>22</a:t>
            </a:fld>
            <a:endParaRPr lang="en-US" dirty="0"/>
          </a:p>
        </p:txBody>
      </p:sp>
      <p:pic>
        <p:nvPicPr>
          <p:cNvPr id="9" name="Picture 8">
            <a:extLst>
              <a:ext uri="{FF2B5EF4-FFF2-40B4-BE49-F238E27FC236}">
                <a16:creationId xmlns:a16="http://schemas.microsoft.com/office/drawing/2014/main" id="{87E66710-74E4-F44C-AEB8-DD3D6EC53186}"/>
              </a:ext>
            </a:extLst>
          </p:cNvPr>
          <p:cNvPicPr>
            <a:picLocks noChangeAspect="1"/>
          </p:cNvPicPr>
          <p:nvPr/>
        </p:nvPicPr>
        <p:blipFill>
          <a:blip r:embed="rId3"/>
          <a:stretch>
            <a:fillRect/>
          </a:stretch>
        </p:blipFill>
        <p:spPr>
          <a:xfrm>
            <a:off x="353785" y="351075"/>
            <a:ext cx="8431894" cy="4266741"/>
          </a:xfrm>
          <a:prstGeom prst="rect">
            <a:avLst/>
          </a:prstGeom>
        </p:spPr>
      </p:pic>
    </p:spTree>
    <p:extLst>
      <p:ext uri="{BB962C8B-B14F-4D97-AF65-F5344CB8AC3E}">
        <p14:creationId xmlns:p14="http://schemas.microsoft.com/office/powerpoint/2010/main" val="16553875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EA90C9-3815-364D-8F13-1C3130B69AF4}" type="slidenum">
              <a:rPr lang="en-US" smtClean="0"/>
              <a:t>23</a:t>
            </a:fld>
            <a:endParaRPr lang="en-US" dirty="0"/>
          </a:p>
        </p:txBody>
      </p:sp>
      <p:sp>
        <p:nvSpPr>
          <p:cNvPr id="7" name="Rectangle 1"/>
          <p:cNvSpPr>
            <a:spLocks noChangeArrowheads="1"/>
          </p:cNvSpPr>
          <p:nvPr/>
        </p:nvSpPr>
        <p:spPr bwMode="auto">
          <a:xfrm>
            <a:off x="628650" y="31861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val="3514372679"/>
              </p:ext>
            </p:extLst>
          </p:nvPr>
        </p:nvGraphicFramePr>
        <p:xfrm>
          <a:off x="274323" y="294971"/>
          <a:ext cx="8590278" cy="5840357"/>
        </p:xfrm>
        <a:graphic>
          <a:graphicData uri="http://schemas.openxmlformats.org/drawingml/2006/table">
            <a:tbl>
              <a:tblPr firstRow="1" firstCol="1" bandRow="1"/>
              <a:tblGrid>
                <a:gridCol w="1235024">
                  <a:extLst>
                    <a:ext uri="{9D8B030D-6E8A-4147-A177-3AD203B41FA5}">
                      <a16:colId xmlns:a16="http://schemas.microsoft.com/office/drawing/2014/main" val="20000"/>
                    </a:ext>
                  </a:extLst>
                </a:gridCol>
                <a:gridCol w="909605">
                  <a:extLst>
                    <a:ext uri="{9D8B030D-6E8A-4147-A177-3AD203B41FA5}">
                      <a16:colId xmlns:a16="http://schemas.microsoft.com/office/drawing/2014/main" val="20002"/>
                    </a:ext>
                  </a:extLst>
                </a:gridCol>
                <a:gridCol w="831191">
                  <a:extLst>
                    <a:ext uri="{9D8B030D-6E8A-4147-A177-3AD203B41FA5}">
                      <a16:colId xmlns:a16="http://schemas.microsoft.com/office/drawing/2014/main" val="20003"/>
                    </a:ext>
                  </a:extLst>
                </a:gridCol>
                <a:gridCol w="1093257">
                  <a:extLst>
                    <a:ext uri="{9D8B030D-6E8A-4147-A177-3AD203B41FA5}">
                      <a16:colId xmlns:a16="http://schemas.microsoft.com/office/drawing/2014/main" val="20004"/>
                    </a:ext>
                  </a:extLst>
                </a:gridCol>
                <a:gridCol w="1016000">
                  <a:extLst>
                    <a:ext uri="{9D8B030D-6E8A-4147-A177-3AD203B41FA5}">
                      <a16:colId xmlns:a16="http://schemas.microsoft.com/office/drawing/2014/main" val="20006"/>
                    </a:ext>
                  </a:extLst>
                </a:gridCol>
                <a:gridCol w="999067">
                  <a:extLst>
                    <a:ext uri="{9D8B030D-6E8A-4147-A177-3AD203B41FA5}">
                      <a16:colId xmlns:a16="http://schemas.microsoft.com/office/drawing/2014/main" val="20007"/>
                    </a:ext>
                  </a:extLst>
                </a:gridCol>
                <a:gridCol w="937849">
                  <a:extLst>
                    <a:ext uri="{9D8B030D-6E8A-4147-A177-3AD203B41FA5}">
                      <a16:colId xmlns:a16="http://schemas.microsoft.com/office/drawing/2014/main" val="20008"/>
                    </a:ext>
                  </a:extLst>
                </a:gridCol>
                <a:gridCol w="805963">
                  <a:extLst>
                    <a:ext uri="{9D8B030D-6E8A-4147-A177-3AD203B41FA5}">
                      <a16:colId xmlns:a16="http://schemas.microsoft.com/office/drawing/2014/main" val="20009"/>
                    </a:ext>
                  </a:extLst>
                </a:gridCol>
                <a:gridCol w="762322">
                  <a:extLst>
                    <a:ext uri="{9D8B030D-6E8A-4147-A177-3AD203B41FA5}">
                      <a16:colId xmlns:a16="http://schemas.microsoft.com/office/drawing/2014/main" val="20010"/>
                    </a:ext>
                  </a:extLst>
                </a:gridCol>
              </a:tblGrid>
              <a:tr h="481346">
                <a:tc gridSpan="9">
                  <a:txBody>
                    <a:bodyPr/>
                    <a:lstStyle/>
                    <a:p>
                      <a:pPr algn="l">
                        <a:lnSpc>
                          <a:spcPct val="115000"/>
                        </a:lnSpc>
                        <a:spcAft>
                          <a:spcPts val="1000"/>
                        </a:spcAft>
                      </a:pPr>
                      <a:r>
                        <a:rPr lang="en-ZA" sz="1600" b="1" dirty="0" smtClean="0">
                          <a:effectLst/>
                          <a:latin typeface="Arial" panose="020B0604020202020204" pitchFamily="34" charset="0"/>
                          <a:ea typeface="Times New Roman" panose="02020603050405020304" pitchFamily="18" charset="0"/>
                          <a:cs typeface="Arial" panose="020B0604020202020204" pitchFamily="34" charset="0"/>
                        </a:rPr>
                        <a:t>4.4. Branch</a:t>
                      </a:r>
                      <a:r>
                        <a:rPr lang="en-ZA" sz="1600" b="1" dirty="0">
                          <a:effectLst/>
                          <a:latin typeface="Arial" panose="020B0604020202020204" pitchFamily="34" charset="0"/>
                          <a:ea typeface="Times New Roman" panose="02020603050405020304" pitchFamily="18" charset="0"/>
                          <a:cs typeface="Arial" panose="020B0604020202020204" pitchFamily="34" charset="0"/>
                        </a:rPr>
                        <a:t>:</a:t>
                      </a:r>
                      <a:r>
                        <a:rPr lang="en-GB" sz="1600" b="1" dirty="0">
                          <a:effectLst/>
                          <a:latin typeface="Arial" panose="020B0604020202020204" pitchFamily="34" charset="0"/>
                          <a:ea typeface="Times New Roman" panose="02020603050405020304" pitchFamily="18" charset="0"/>
                          <a:cs typeface="Arial" panose="020B0604020202020204" pitchFamily="34" charset="0"/>
                        </a:rPr>
                        <a:t> Financial Services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55510" marR="55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565052">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5510" marR="55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5510" marR="55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5510" marR="55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Audited/ 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2018/19</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5510" marR="55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Audited/ 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2019/20</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5510" marR="55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2020/21</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5510" marR="55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5510" marR="55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74667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2021/22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5510" marR="55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2022/23</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5510" marR="55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2023/24</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5510" marR="55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1242780">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Quality financial and supply chain management services  compliant with legislation and policies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5510" marR="55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Clean audit report maintained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5510" marR="55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Audit outcome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5510" marR="55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Unqualified audit opinion for 2017/18 maintained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5510" marR="55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Qualified audit opinion for 2018/19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5510" marR="55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Unqualified audit opinion for 2019/20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5510" marR="55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Unqualified audit opinion for 2020/21</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5510" marR="55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Unqualified audit opinion for 2021/22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5510" marR="55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Unqualified audit opinion for 2022/23</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5510" marR="55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4979">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Annual Target Information for 2021/22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5510" marR="55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363960">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Audit outcome</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5510" marR="55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5"/>
                  </a:ext>
                </a:extLst>
              </a:tr>
              <a:tr h="324979">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Annual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Unqualified audit opinion for 2020/21</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5510" marR="55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6"/>
                  </a:ext>
                </a:extLst>
              </a:tr>
              <a:tr h="373727">
                <a:tc gridSpan="9">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Reporting Period: </a:t>
                      </a:r>
                      <a:r>
                        <a:rPr lang="en-US" sz="1000" dirty="0">
                          <a:effectLst/>
                          <a:latin typeface="Arial" panose="020B0604020202020204" pitchFamily="34" charset="0"/>
                          <a:ea typeface="Times New Roman" panose="02020603050405020304" pitchFamily="18" charset="0"/>
                          <a:cs typeface="Arial" panose="020B0604020202020204" pitchFamily="34" charset="0"/>
                        </a:rPr>
                        <a:t>Quarterly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5510" marR="55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7"/>
                  </a:ext>
                </a:extLst>
              </a:tr>
              <a:tr h="324979">
                <a:tc gridSpan="9">
                  <a:txBody>
                    <a:bodyPr/>
                    <a:lstStyle/>
                    <a:p>
                      <a:pPr algn="l">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1 Target:</a:t>
                      </a:r>
                      <a:r>
                        <a:rPr lang="en-US" sz="1000" dirty="0">
                          <a:effectLst/>
                          <a:latin typeface="Arial" panose="020B0604020202020204" pitchFamily="34" charset="0"/>
                          <a:ea typeface="Times New Roman" panose="02020603050405020304" pitchFamily="18" charset="0"/>
                          <a:cs typeface="Arial" panose="020B0604020202020204" pitchFamily="34" charset="0"/>
                        </a:rPr>
                        <a:t> Submission of Annual Financial Statements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5510" marR="55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8"/>
                  </a:ext>
                </a:extLst>
              </a:tr>
              <a:tr h="363960">
                <a:tc gridSpan="9">
                  <a:txBody>
                    <a:bodyPr/>
                    <a:lstStyle/>
                    <a:p>
                      <a:pPr algn="l">
                        <a:spcAft>
                          <a:spcPts val="600"/>
                        </a:spcAft>
                        <a:tabLst>
                          <a:tab pos="180340" algn="l"/>
                          <a:tab pos="540385" algn="l"/>
                        </a:tabLs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2 Target:</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post audit action plan implemented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5510" marR="55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9"/>
                  </a:ext>
                </a:extLst>
              </a:tr>
              <a:tr h="363960">
                <a:tc gridSpan="9">
                  <a:txBody>
                    <a:bodyPr/>
                    <a:lstStyle/>
                    <a:p>
                      <a:pPr algn="l">
                        <a:spcAft>
                          <a:spcPts val="60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3 Target:</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post audit action plan implemented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5510" marR="55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0"/>
                  </a:ext>
                </a:extLst>
              </a:tr>
              <a:tr h="363960">
                <a:tc gridSpan="9">
                  <a:txBody>
                    <a:bodyPr/>
                    <a:lstStyle/>
                    <a:p>
                      <a:pPr algn="l">
                        <a:spcAft>
                          <a:spcPts val="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4 Target:</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post audit action plan implemented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5510" marR="55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947188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6EA90C9-3815-364D-8F13-1C3130B69AF4}" type="slidenum">
              <a:rPr lang="en-US" smtClean="0"/>
              <a:t>24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58690188"/>
              </p:ext>
            </p:extLst>
          </p:nvPr>
        </p:nvGraphicFramePr>
        <p:xfrm>
          <a:off x="332510" y="324458"/>
          <a:ext cx="8497981" cy="5810870"/>
        </p:xfrm>
        <a:graphic>
          <a:graphicData uri="http://schemas.openxmlformats.org/drawingml/2006/table">
            <a:tbl>
              <a:tblPr firstRow="1" firstCol="1" bandRow="1"/>
              <a:tblGrid>
                <a:gridCol w="878223">
                  <a:extLst>
                    <a:ext uri="{9D8B030D-6E8A-4147-A177-3AD203B41FA5}">
                      <a16:colId xmlns:a16="http://schemas.microsoft.com/office/drawing/2014/main" val="20000"/>
                    </a:ext>
                  </a:extLst>
                </a:gridCol>
                <a:gridCol w="948267">
                  <a:extLst>
                    <a:ext uri="{9D8B030D-6E8A-4147-A177-3AD203B41FA5}">
                      <a16:colId xmlns:a16="http://schemas.microsoft.com/office/drawing/2014/main" val="20002"/>
                    </a:ext>
                  </a:extLst>
                </a:gridCol>
                <a:gridCol w="904240">
                  <a:extLst>
                    <a:ext uri="{9D8B030D-6E8A-4147-A177-3AD203B41FA5}">
                      <a16:colId xmlns:a16="http://schemas.microsoft.com/office/drawing/2014/main" val="20003"/>
                    </a:ext>
                  </a:extLst>
                </a:gridCol>
                <a:gridCol w="1135380">
                  <a:extLst>
                    <a:ext uri="{9D8B030D-6E8A-4147-A177-3AD203B41FA5}">
                      <a16:colId xmlns:a16="http://schemas.microsoft.com/office/drawing/2014/main" val="20004"/>
                    </a:ext>
                  </a:extLst>
                </a:gridCol>
                <a:gridCol w="1097280">
                  <a:extLst>
                    <a:ext uri="{9D8B030D-6E8A-4147-A177-3AD203B41FA5}">
                      <a16:colId xmlns:a16="http://schemas.microsoft.com/office/drawing/2014/main" val="20006"/>
                    </a:ext>
                  </a:extLst>
                </a:gridCol>
                <a:gridCol w="994064">
                  <a:extLst>
                    <a:ext uri="{9D8B030D-6E8A-4147-A177-3AD203B41FA5}">
                      <a16:colId xmlns:a16="http://schemas.microsoft.com/office/drawing/2014/main" val="20007"/>
                    </a:ext>
                  </a:extLst>
                </a:gridCol>
                <a:gridCol w="775854">
                  <a:extLst>
                    <a:ext uri="{9D8B030D-6E8A-4147-A177-3AD203B41FA5}">
                      <a16:colId xmlns:a16="http://schemas.microsoft.com/office/drawing/2014/main" val="20008"/>
                    </a:ext>
                  </a:extLst>
                </a:gridCol>
                <a:gridCol w="1003762">
                  <a:extLst>
                    <a:ext uri="{9D8B030D-6E8A-4147-A177-3AD203B41FA5}">
                      <a16:colId xmlns:a16="http://schemas.microsoft.com/office/drawing/2014/main" val="20009"/>
                    </a:ext>
                  </a:extLst>
                </a:gridCol>
                <a:gridCol w="760911">
                  <a:extLst>
                    <a:ext uri="{9D8B030D-6E8A-4147-A177-3AD203B41FA5}">
                      <a16:colId xmlns:a16="http://schemas.microsoft.com/office/drawing/2014/main" val="20010"/>
                    </a:ext>
                  </a:extLst>
                </a:gridCol>
              </a:tblGrid>
              <a:tr h="483409">
                <a:tc gridSpan="9">
                  <a:txBody>
                    <a:bodyPr/>
                    <a:lstStyle/>
                    <a:p>
                      <a:pPr algn="l">
                        <a:lnSpc>
                          <a:spcPct val="115000"/>
                        </a:lnSpc>
                        <a:spcAft>
                          <a:spcPts val="1000"/>
                        </a:spcAft>
                      </a:pPr>
                      <a:r>
                        <a:rPr lang="en-ZA" sz="1600" b="1" dirty="0" smtClean="0">
                          <a:effectLst/>
                          <a:latin typeface="Arial" panose="020B0604020202020204" pitchFamily="34" charset="0"/>
                          <a:ea typeface="Calibri" panose="020F0502020204030204" pitchFamily="34" charset="0"/>
                          <a:cs typeface="Arial" panose="020B0604020202020204" pitchFamily="34" charset="0"/>
                        </a:rPr>
                        <a:t>4.4. Branch</a:t>
                      </a:r>
                      <a:r>
                        <a:rPr lang="en-ZA" sz="1600" b="1" dirty="0">
                          <a:effectLst/>
                          <a:latin typeface="Arial" panose="020B0604020202020204" pitchFamily="34" charset="0"/>
                          <a:ea typeface="Calibri" panose="020F0502020204030204" pitchFamily="34" charset="0"/>
                          <a:cs typeface="Arial" panose="020B0604020202020204" pitchFamily="34" charset="0"/>
                        </a:rPr>
                        <a:t>:</a:t>
                      </a:r>
                      <a:r>
                        <a:rPr lang="en-GB" sz="1600" b="1" dirty="0">
                          <a:effectLst/>
                          <a:latin typeface="Arial" panose="020B0604020202020204" pitchFamily="34" charset="0"/>
                          <a:ea typeface="Calibri" panose="020F0502020204030204" pitchFamily="34" charset="0"/>
                          <a:cs typeface="Arial" panose="020B0604020202020204" pitchFamily="34" charset="0"/>
                        </a:rPr>
                        <a:t> Financial </a:t>
                      </a:r>
                      <a:r>
                        <a:rPr lang="en-GB" sz="1600" b="1" dirty="0" smtClean="0">
                          <a:effectLst/>
                          <a:latin typeface="Arial" panose="020B0604020202020204" pitchFamily="34" charset="0"/>
                          <a:ea typeface="Calibri" panose="020F0502020204030204" pitchFamily="34" charset="0"/>
                          <a:cs typeface="Arial" panose="020B0604020202020204" pitchFamily="34" charset="0"/>
                        </a:rPr>
                        <a:t>Services, cont..</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56382" marR="5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17379">
                <a:tc rowSpan="2">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6382" marR="5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6382" marR="5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6382" marR="5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Audited/ 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2018/19</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6382" marR="5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Audited/ 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2019/20</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6382" marR="5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2020/21</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6382" marR="5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6382" marR="56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664909">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2021/22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6382" marR="56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2022/23</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6382" marR="56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2023/24</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6382" marR="56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38717">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Quality financial and supply chain management services  compliant with legislation and policies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6382" marR="5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Positive working capital ratio maintained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6382" marR="5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Positive working capital ratio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6382" marR="5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18,1 positive working capital maintained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6382" marR="5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10.08 positive working capital ratio maintained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6382" marR="5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Positive working capital ratio maintained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6382" marR="5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Positive working capital ratio maintained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6382" marR="5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Positive working capital ratio maintained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6382" marR="5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Positive working capital ratio maintained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6382" marR="5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0807">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Annual Target Information for 2021/22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6382" marR="5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300807">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Positive working capital ratio</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6382" marR="5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5"/>
                  </a:ext>
                </a:extLst>
              </a:tr>
              <a:tr h="300807">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Annual Target: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Positive working capital ratio maintained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6382" marR="5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6"/>
                  </a:ext>
                </a:extLst>
              </a:tr>
              <a:tr h="300807">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Reporting Period: </a:t>
                      </a:r>
                      <a:r>
                        <a:rPr lang="en-US" sz="1000" dirty="0">
                          <a:effectLst/>
                          <a:latin typeface="Arial" panose="020B0604020202020204" pitchFamily="34" charset="0"/>
                          <a:ea typeface="Times New Roman" panose="02020603050405020304" pitchFamily="18" charset="0"/>
                          <a:cs typeface="Arial" panose="020B0604020202020204" pitchFamily="34" charset="0"/>
                        </a:rPr>
                        <a:t>Quarterly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6382" marR="5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7"/>
                  </a:ext>
                </a:extLst>
              </a:tr>
              <a:tr h="300807">
                <a:tc gridSpan="9">
                  <a:txBody>
                    <a:bodyPr/>
                    <a:lstStyle/>
                    <a:p>
                      <a:pPr algn="l">
                        <a:spcAft>
                          <a:spcPts val="600"/>
                        </a:spcAft>
                        <a:tabLst>
                          <a:tab pos="180340" algn="l"/>
                          <a:tab pos="540385" algn="l"/>
                        </a:tabLs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1 Target: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positive working capital ratio maintained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6382" marR="5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8"/>
                  </a:ext>
                </a:extLst>
              </a:tr>
              <a:tr h="300807">
                <a:tc gridSpan="9">
                  <a:txBody>
                    <a:bodyPr/>
                    <a:lstStyle/>
                    <a:p>
                      <a:pPr algn="l">
                        <a:spcAft>
                          <a:spcPts val="600"/>
                        </a:spcAft>
                        <a:tabLst>
                          <a:tab pos="180340" algn="l"/>
                          <a:tab pos="540385" algn="l"/>
                        </a:tabLs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2 Target: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positive working capital ratio maintained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6382" marR="5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9"/>
                  </a:ext>
                </a:extLst>
              </a:tr>
              <a:tr h="300807">
                <a:tc gridSpan="9">
                  <a:txBody>
                    <a:bodyPr/>
                    <a:lstStyle/>
                    <a:p>
                      <a:pPr algn="l">
                        <a:spcAft>
                          <a:spcPts val="60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3 Target: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positive working capital ratio maintained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6382" marR="5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0"/>
                  </a:ext>
                </a:extLst>
              </a:tr>
              <a:tr h="300807">
                <a:tc gridSpan="9">
                  <a:txBody>
                    <a:bodyPr/>
                    <a:lstStyle/>
                    <a:p>
                      <a:pPr algn="l">
                        <a:spcAft>
                          <a:spcPts val="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4 Target: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positive working capital ratio maintained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6382" marR="5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499564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6EA90C9-3815-364D-8F13-1C3130B69AF4}" type="slidenum">
              <a:rPr lang="en-US" smtClean="0"/>
              <a:t>25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65500098"/>
              </p:ext>
            </p:extLst>
          </p:nvPr>
        </p:nvGraphicFramePr>
        <p:xfrm>
          <a:off x="289561" y="324465"/>
          <a:ext cx="8587738" cy="5776037"/>
        </p:xfrm>
        <a:graphic>
          <a:graphicData uri="http://schemas.openxmlformats.org/drawingml/2006/table">
            <a:tbl>
              <a:tblPr firstRow="1" firstCol="1" bandRow="1"/>
              <a:tblGrid>
                <a:gridCol w="1161997">
                  <a:extLst>
                    <a:ext uri="{9D8B030D-6E8A-4147-A177-3AD203B41FA5}">
                      <a16:colId xmlns:a16="http://schemas.microsoft.com/office/drawing/2014/main" val="20000"/>
                    </a:ext>
                  </a:extLst>
                </a:gridCol>
                <a:gridCol w="1098600">
                  <a:extLst>
                    <a:ext uri="{9D8B030D-6E8A-4147-A177-3AD203B41FA5}">
                      <a16:colId xmlns:a16="http://schemas.microsoft.com/office/drawing/2014/main" val="20002"/>
                    </a:ext>
                  </a:extLst>
                </a:gridCol>
                <a:gridCol w="867079">
                  <a:extLst>
                    <a:ext uri="{9D8B030D-6E8A-4147-A177-3AD203B41FA5}">
                      <a16:colId xmlns:a16="http://schemas.microsoft.com/office/drawing/2014/main" val="20003"/>
                    </a:ext>
                  </a:extLst>
                </a:gridCol>
                <a:gridCol w="962450">
                  <a:extLst>
                    <a:ext uri="{9D8B030D-6E8A-4147-A177-3AD203B41FA5}">
                      <a16:colId xmlns:a16="http://schemas.microsoft.com/office/drawing/2014/main" val="20004"/>
                    </a:ext>
                  </a:extLst>
                </a:gridCol>
                <a:gridCol w="1120583">
                  <a:extLst>
                    <a:ext uri="{9D8B030D-6E8A-4147-A177-3AD203B41FA5}">
                      <a16:colId xmlns:a16="http://schemas.microsoft.com/office/drawing/2014/main" val="20006"/>
                    </a:ext>
                  </a:extLst>
                </a:gridCol>
                <a:gridCol w="1094867">
                  <a:extLst>
                    <a:ext uri="{9D8B030D-6E8A-4147-A177-3AD203B41FA5}">
                      <a16:colId xmlns:a16="http://schemas.microsoft.com/office/drawing/2014/main" val="20007"/>
                    </a:ext>
                  </a:extLst>
                </a:gridCol>
                <a:gridCol w="664862">
                  <a:extLst>
                    <a:ext uri="{9D8B030D-6E8A-4147-A177-3AD203B41FA5}">
                      <a16:colId xmlns:a16="http://schemas.microsoft.com/office/drawing/2014/main" val="20008"/>
                    </a:ext>
                  </a:extLst>
                </a:gridCol>
                <a:gridCol w="785747">
                  <a:extLst>
                    <a:ext uri="{9D8B030D-6E8A-4147-A177-3AD203B41FA5}">
                      <a16:colId xmlns:a16="http://schemas.microsoft.com/office/drawing/2014/main" val="20009"/>
                    </a:ext>
                  </a:extLst>
                </a:gridCol>
                <a:gridCol w="831553">
                  <a:extLst>
                    <a:ext uri="{9D8B030D-6E8A-4147-A177-3AD203B41FA5}">
                      <a16:colId xmlns:a16="http://schemas.microsoft.com/office/drawing/2014/main" val="20010"/>
                    </a:ext>
                  </a:extLst>
                </a:gridCol>
              </a:tblGrid>
              <a:tr h="484349">
                <a:tc gridSpan="9">
                  <a:txBody>
                    <a:bodyPr/>
                    <a:lstStyle/>
                    <a:p>
                      <a:pPr algn="l">
                        <a:lnSpc>
                          <a:spcPct val="115000"/>
                        </a:lnSpc>
                        <a:spcAft>
                          <a:spcPts val="1000"/>
                        </a:spcAft>
                      </a:pPr>
                      <a:r>
                        <a:rPr lang="en-ZA" sz="1600" b="1" dirty="0" smtClean="0">
                          <a:effectLst/>
                          <a:latin typeface="Arial" panose="020B0604020202020204" pitchFamily="34" charset="0"/>
                          <a:ea typeface="Calibri" panose="020F0502020204030204" pitchFamily="34" charset="0"/>
                          <a:cs typeface="Arial" panose="020B0604020202020204" pitchFamily="34" charset="0"/>
                        </a:rPr>
                        <a:t>4.4. Branch</a:t>
                      </a:r>
                      <a:r>
                        <a:rPr lang="en-ZA" sz="1600" b="1" dirty="0">
                          <a:effectLst/>
                          <a:latin typeface="Arial" panose="020B0604020202020204" pitchFamily="34" charset="0"/>
                          <a:ea typeface="Calibri" panose="020F0502020204030204" pitchFamily="34" charset="0"/>
                          <a:cs typeface="Arial" panose="020B0604020202020204" pitchFamily="34" charset="0"/>
                        </a:rPr>
                        <a:t>:</a:t>
                      </a:r>
                      <a:r>
                        <a:rPr lang="en-GB" sz="1600" b="1" dirty="0">
                          <a:effectLst/>
                          <a:latin typeface="Arial" panose="020B0604020202020204" pitchFamily="34" charset="0"/>
                          <a:ea typeface="Calibri" panose="020F0502020204030204" pitchFamily="34" charset="0"/>
                          <a:cs typeface="Arial" panose="020B0604020202020204" pitchFamily="34" charset="0"/>
                        </a:rPr>
                        <a:t> Financial </a:t>
                      </a:r>
                      <a:r>
                        <a:rPr lang="en-GB" sz="1600" b="1" dirty="0" smtClean="0">
                          <a:effectLst/>
                          <a:latin typeface="Arial" panose="020B0604020202020204" pitchFamily="34" charset="0"/>
                          <a:ea typeface="Calibri" panose="020F0502020204030204" pitchFamily="34" charset="0"/>
                          <a:cs typeface="Arial" panose="020B0604020202020204" pitchFamily="34" charset="0"/>
                        </a:rPr>
                        <a:t>Services, cont..</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59795" marR="59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93457">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9795" marR="59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9795" marR="59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9795" marR="59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Audited/ 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2018/19</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9795" marR="59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Audited/ 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2019/20</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9795" marR="59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2020/21</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9795" marR="59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9795" marR="59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678837">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2021/22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9795" marR="59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2022/23</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9795" marR="59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2023/24</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9795" marR="59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01211">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Quality financial and supply chain management services compliant with legislation and policies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9795" marR="59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10% net profit margin maintained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9795" marR="59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Percentage of Net Profit Margin</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9795" marR="59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40%  net profit margin</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9795" marR="59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net profit margin </a:t>
                      </a: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achieved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9795" marR="59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net profit margin </a:t>
                      </a: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achieved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9795" marR="59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net profit margin </a:t>
                      </a: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achieved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9795" marR="59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10% net profit margin </a:t>
                      </a:r>
                      <a:r>
                        <a:rPr lang="en-GB" sz="1000" dirty="0">
                          <a:effectLst/>
                          <a:latin typeface="Arial" panose="020B0604020202020204" pitchFamily="34" charset="0"/>
                          <a:ea typeface="Times New Roman" panose="02020603050405020304" pitchFamily="18" charset="0"/>
                          <a:cs typeface="Arial" panose="020B0604020202020204" pitchFamily="34" charset="0"/>
                        </a:rPr>
                        <a:t>achieved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9795" marR="59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10% net profit margin </a:t>
                      </a:r>
                      <a:r>
                        <a:rPr lang="en-GB" sz="1000" dirty="0">
                          <a:effectLst/>
                          <a:latin typeface="Arial" panose="020B0604020202020204" pitchFamily="34" charset="0"/>
                          <a:ea typeface="Times New Roman" panose="02020603050405020304" pitchFamily="18" charset="0"/>
                          <a:cs typeface="Arial" panose="020B0604020202020204" pitchFamily="34" charset="0"/>
                        </a:rPr>
                        <a:t>achieved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9795" marR="59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8878">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Annual Target Information for 2021/22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9795" marR="59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300297">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 </a:t>
                      </a:r>
                      <a:r>
                        <a:rPr lang="en-US" sz="1000" dirty="0">
                          <a:effectLst/>
                          <a:latin typeface="Arial" panose="020B0604020202020204" pitchFamily="34" charset="0"/>
                          <a:ea typeface="Times New Roman" panose="02020603050405020304" pitchFamily="18" charset="0"/>
                          <a:cs typeface="Arial" panose="020B0604020202020204" pitchFamily="34" charset="0"/>
                        </a:rPr>
                        <a:t>Percentage of Net Profit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Margin</a:t>
                      </a:r>
                    </a:p>
                    <a:p>
                      <a:pPr algn="l">
                        <a:spcAft>
                          <a:spcPts val="0"/>
                        </a:spcAft>
                      </a:pP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9795" marR="59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5"/>
                  </a:ext>
                </a:extLst>
              </a:tr>
              <a:tr h="290325">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Annual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 net profit margin </a:t>
                      </a:r>
                      <a:r>
                        <a:rPr lang="en-GB" sz="1000" dirty="0">
                          <a:effectLst/>
                          <a:latin typeface="Arial" panose="020B0604020202020204" pitchFamily="34" charset="0"/>
                          <a:ea typeface="Times New Roman" panose="02020603050405020304" pitchFamily="18" charset="0"/>
                          <a:cs typeface="Arial" panose="020B0604020202020204" pitchFamily="34" charset="0"/>
                        </a:rPr>
                        <a:t>achieved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9795" marR="59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6"/>
                  </a:ext>
                </a:extLst>
              </a:tr>
              <a:tr h="346836">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Reporting Period: </a:t>
                      </a:r>
                      <a:r>
                        <a:rPr lang="en-US" sz="1000" dirty="0">
                          <a:effectLst/>
                          <a:latin typeface="Arial" panose="020B0604020202020204" pitchFamily="34" charset="0"/>
                          <a:ea typeface="Times New Roman" panose="02020603050405020304" pitchFamily="18" charset="0"/>
                          <a:cs typeface="Arial" panose="020B0604020202020204" pitchFamily="34" charset="0"/>
                        </a:rPr>
                        <a:t>Quarterly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9795" marR="59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7"/>
                  </a:ext>
                </a:extLst>
              </a:tr>
              <a:tr h="346836">
                <a:tc gridSpan="9">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1 Target:</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a:t>
                      </a:r>
                      <a:r>
                        <a:rPr lang="en-US" sz="1000" dirty="0">
                          <a:effectLst/>
                          <a:latin typeface="Arial" panose="020B0604020202020204" pitchFamily="34" charset="0"/>
                          <a:ea typeface="Times New Roman" panose="02020603050405020304" pitchFamily="18" charset="0"/>
                          <a:cs typeface="Arial" panose="020B0604020202020204" pitchFamily="34" charset="0"/>
                        </a:rPr>
                        <a:t>net profit margin </a:t>
                      </a:r>
                      <a:r>
                        <a:rPr lang="en-GB" sz="1000" dirty="0">
                          <a:effectLst/>
                          <a:latin typeface="Arial" panose="020B0604020202020204" pitchFamily="34" charset="0"/>
                          <a:ea typeface="Times New Roman" panose="02020603050405020304" pitchFamily="18" charset="0"/>
                          <a:cs typeface="Arial" panose="020B0604020202020204" pitchFamily="34" charset="0"/>
                        </a:rPr>
                        <a:t>achieved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9795" marR="59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8"/>
                  </a:ext>
                </a:extLst>
              </a:tr>
              <a:tr h="346836">
                <a:tc gridSpan="9">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2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 net profit margin </a:t>
                      </a:r>
                      <a:r>
                        <a:rPr lang="en-GB" sz="1000" dirty="0">
                          <a:effectLst/>
                          <a:latin typeface="Arial" panose="020B0604020202020204" pitchFamily="34" charset="0"/>
                          <a:ea typeface="Times New Roman" panose="02020603050405020304" pitchFamily="18" charset="0"/>
                          <a:cs typeface="Arial" panose="020B0604020202020204" pitchFamily="34" charset="0"/>
                        </a:rPr>
                        <a:t>achieved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9795" marR="59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9"/>
                  </a:ext>
                </a:extLst>
              </a:tr>
              <a:tr h="346836">
                <a:tc gridSpan="9">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3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 net profit margin </a:t>
                      </a:r>
                      <a:r>
                        <a:rPr lang="en-GB" sz="1000" dirty="0">
                          <a:effectLst/>
                          <a:latin typeface="Arial" panose="020B0604020202020204" pitchFamily="34" charset="0"/>
                          <a:ea typeface="Times New Roman" panose="02020603050405020304" pitchFamily="18" charset="0"/>
                          <a:cs typeface="Arial" panose="020B0604020202020204" pitchFamily="34" charset="0"/>
                        </a:rPr>
                        <a:t>achieved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9795" marR="59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0"/>
                  </a:ext>
                </a:extLst>
              </a:tr>
              <a:tr h="346836">
                <a:tc gridSpan="9">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4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 net profit margin </a:t>
                      </a:r>
                      <a:r>
                        <a:rPr lang="en-GB" sz="1000" dirty="0">
                          <a:effectLst/>
                          <a:latin typeface="Arial" panose="020B0604020202020204" pitchFamily="34" charset="0"/>
                          <a:ea typeface="Times New Roman" panose="02020603050405020304" pitchFamily="18" charset="0"/>
                          <a:cs typeface="Arial" panose="020B0604020202020204" pitchFamily="34" charset="0"/>
                        </a:rPr>
                        <a:t>achieved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9795" marR="59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582509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6EA90C9-3815-364D-8F13-1C3130B69AF4}" type="slidenum">
              <a:rPr lang="en-US" smtClean="0"/>
              <a:t>26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3696934"/>
              </p:ext>
            </p:extLst>
          </p:nvPr>
        </p:nvGraphicFramePr>
        <p:xfrm>
          <a:off x="304801" y="289562"/>
          <a:ext cx="8543108" cy="5866091"/>
        </p:xfrm>
        <a:graphic>
          <a:graphicData uri="http://schemas.openxmlformats.org/drawingml/2006/table">
            <a:tbl>
              <a:tblPr firstRow="1" firstCol="1" bandRow="1"/>
              <a:tblGrid>
                <a:gridCol w="876299">
                  <a:extLst>
                    <a:ext uri="{9D8B030D-6E8A-4147-A177-3AD203B41FA5}">
                      <a16:colId xmlns:a16="http://schemas.microsoft.com/office/drawing/2014/main" val="20000"/>
                    </a:ext>
                  </a:extLst>
                </a:gridCol>
                <a:gridCol w="822960">
                  <a:extLst>
                    <a:ext uri="{9D8B030D-6E8A-4147-A177-3AD203B41FA5}">
                      <a16:colId xmlns:a16="http://schemas.microsoft.com/office/drawing/2014/main" val="20002"/>
                    </a:ext>
                  </a:extLst>
                </a:gridCol>
                <a:gridCol w="1165860">
                  <a:extLst>
                    <a:ext uri="{9D8B030D-6E8A-4147-A177-3AD203B41FA5}">
                      <a16:colId xmlns:a16="http://schemas.microsoft.com/office/drawing/2014/main" val="20003"/>
                    </a:ext>
                  </a:extLst>
                </a:gridCol>
                <a:gridCol w="982980">
                  <a:extLst>
                    <a:ext uri="{9D8B030D-6E8A-4147-A177-3AD203B41FA5}">
                      <a16:colId xmlns:a16="http://schemas.microsoft.com/office/drawing/2014/main" val="20004"/>
                    </a:ext>
                  </a:extLst>
                </a:gridCol>
                <a:gridCol w="960120">
                  <a:extLst>
                    <a:ext uri="{9D8B030D-6E8A-4147-A177-3AD203B41FA5}">
                      <a16:colId xmlns:a16="http://schemas.microsoft.com/office/drawing/2014/main" val="20006"/>
                    </a:ext>
                  </a:extLst>
                </a:gridCol>
                <a:gridCol w="899160">
                  <a:extLst>
                    <a:ext uri="{9D8B030D-6E8A-4147-A177-3AD203B41FA5}">
                      <a16:colId xmlns:a16="http://schemas.microsoft.com/office/drawing/2014/main" val="20007"/>
                    </a:ext>
                  </a:extLst>
                </a:gridCol>
                <a:gridCol w="1059180">
                  <a:extLst>
                    <a:ext uri="{9D8B030D-6E8A-4147-A177-3AD203B41FA5}">
                      <a16:colId xmlns:a16="http://schemas.microsoft.com/office/drawing/2014/main" val="20008"/>
                    </a:ext>
                  </a:extLst>
                </a:gridCol>
                <a:gridCol w="838200">
                  <a:extLst>
                    <a:ext uri="{9D8B030D-6E8A-4147-A177-3AD203B41FA5}">
                      <a16:colId xmlns:a16="http://schemas.microsoft.com/office/drawing/2014/main" val="20009"/>
                    </a:ext>
                  </a:extLst>
                </a:gridCol>
                <a:gridCol w="938349">
                  <a:extLst>
                    <a:ext uri="{9D8B030D-6E8A-4147-A177-3AD203B41FA5}">
                      <a16:colId xmlns:a16="http://schemas.microsoft.com/office/drawing/2014/main" val="20010"/>
                    </a:ext>
                  </a:extLst>
                </a:gridCol>
              </a:tblGrid>
              <a:tr h="379032">
                <a:tc gridSpan="9">
                  <a:txBody>
                    <a:bodyPr/>
                    <a:lstStyle/>
                    <a:p>
                      <a:pPr algn="l">
                        <a:lnSpc>
                          <a:spcPct val="115000"/>
                        </a:lnSpc>
                        <a:spcAft>
                          <a:spcPts val="1000"/>
                        </a:spcAft>
                      </a:pPr>
                      <a:r>
                        <a:rPr lang="en-GB" sz="16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4.4. Branch</a:t>
                      </a:r>
                      <a:r>
                        <a:rPr lang="en-GB" sz="16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Financial </a:t>
                      </a:r>
                      <a:r>
                        <a:rPr lang="en-GB" sz="16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Services, cont..</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44767" marR="44767" marT="7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50728">
                <a:tc rowSpan="2">
                  <a:txBody>
                    <a:bodyPr/>
                    <a:lstStyle/>
                    <a:p>
                      <a:pPr algn="l">
                        <a:lnSpc>
                          <a:spcPct val="115000"/>
                        </a:lnSpc>
                        <a:spcAft>
                          <a:spcPts val="1000"/>
                        </a:spcAf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767" marR="44767" marT="7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767" marR="44767" marT="7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767" marR="44767" marT="7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Audited/ 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2018/19</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767" marR="44767" marT="7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Audited/ 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2019/20</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767" marR="44767" marT="7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2020/21</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767" marR="44767" marT="7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0"/>
                        </a:spcAft>
                      </a:pPr>
                      <a:r>
                        <a:rPr lang="en-US"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Medium Term Targets</a:t>
                      </a:r>
                      <a:endParaRPr lang="en-ZA"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44767" marR="44767" marT="7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556667">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767" marR="44767" marT="72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767" marR="44767" marT="72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767" marR="44767" marT="72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15926">
                <a:tc>
                  <a:txBody>
                    <a:bodyPr/>
                    <a:lstStyle/>
                    <a:p>
                      <a:pPr algn="l">
                        <a:spcAft>
                          <a:spcPts val="0"/>
                        </a:spcAft>
                      </a:pPr>
                      <a:r>
                        <a:rPr lang="en-ZA"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Quality financial and supply chain management services compliant with legislation and policies.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767" marR="44767" marT="7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ZA"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annual financial statements (AFS) and in year monitoring reports (IYM) compiled per year that comply with guidelines issued by the national treasury.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767" marR="44767" marT="7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financial statements submitted to the national treasury by the 31 May each year.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IYM reports submitted to the national treasury due dates as determined national treasury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767" marR="44767" marT="7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ZA"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767" marR="44767" marT="7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ZA"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767" marR="44767" marT="7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ZA"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767" marR="44767" marT="7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ZA"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AFS submitted by 31 May and 3 in-year monitoring report submitted 30 days after each quarter.</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767" marR="44767" marT="7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ZA"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AFS submitted by 31 May in-year monitory report submitted 30 days after each quarter.</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767" marR="44767" marT="7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ZA"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AFS submitted by 31 May and 3 in-year monitoring report submitted 30 days after each quarter</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767" marR="44767" marT="7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2318">
                <a:tc gridSpan="9">
                  <a:txBody>
                    <a:bodyPr/>
                    <a:lstStyle/>
                    <a:p>
                      <a:pPr algn="l">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Quarterly Target Information for 2021/22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767" marR="44767" marT="7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359344">
                <a:tc gridSpan="9">
                  <a:txBody>
                    <a:bodyPr/>
                    <a:lstStyle/>
                    <a:p>
                      <a:pPr algn="l">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 </a:t>
                      </a:r>
                      <a:r>
                        <a:rPr lang="en-US" sz="10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financial </a:t>
                      </a: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statements submitted to the national treasury by the 31 May each year. 3 IYM reports submitted to the </a:t>
                      </a:r>
                      <a:r>
                        <a:rPr lang="en-US" sz="10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National </a:t>
                      </a: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t>
                      </a:r>
                      <a:r>
                        <a:rPr lang="en-US" sz="10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reasury (due </a:t>
                      </a: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dates as determined </a:t>
                      </a:r>
                      <a:r>
                        <a:rPr lang="en-US" sz="10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National Treasury)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767" marR="44767" marT="7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5"/>
                  </a:ext>
                </a:extLst>
              </a:tr>
              <a:tr h="183874">
                <a:tc gridSpan="9">
                  <a:txBody>
                    <a:bodyPr/>
                    <a:lstStyle/>
                    <a:p>
                      <a:pPr algn="l">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 </a:t>
                      </a:r>
                      <a:r>
                        <a:rPr lang="en-ZA" sz="10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AFS submitted by 31 May and 3 in-year monitoring report submitted 30 days after each quarter.</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767" marR="44767" marT="7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6"/>
                  </a:ext>
                </a:extLst>
              </a:tr>
              <a:tr h="183874">
                <a:tc gridSpan="9">
                  <a:txBody>
                    <a:bodyPr/>
                    <a:lstStyle/>
                    <a:p>
                      <a:pPr algn="l">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Reporting Period: </a:t>
                      </a: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Quarterly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4767" marR="44767" marT="7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7"/>
                  </a:ext>
                </a:extLst>
              </a:tr>
              <a:tr h="212336">
                <a:tc gridSpan="9">
                  <a:txBody>
                    <a:bodyPr/>
                    <a:lstStyle/>
                    <a:p>
                      <a:pPr algn="l">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1 Target: </a:t>
                      </a:r>
                      <a:r>
                        <a:rPr lang="en-US" sz="10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AFS summited by 31 May 2021</a:t>
                      </a:r>
                      <a:endParaRPr lang="en-ZA" sz="1000" b="0" dirty="0">
                        <a:effectLst/>
                        <a:latin typeface="Arial" panose="020B0604020202020204" pitchFamily="34" charset="0"/>
                        <a:ea typeface="Times New Roman" panose="02020603050405020304" pitchFamily="18" charset="0"/>
                        <a:cs typeface="Arial" panose="020B0604020202020204" pitchFamily="34" charset="0"/>
                      </a:endParaRPr>
                    </a:p>
                  </a:txBody>
                  <a:tcPr marL="44767" marR="44767" marT="7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8"/>
                  </a:ext>
                </a:extLst>
              </a:tr>
              <a:tr h="183874">
                <a:tc gridSpan="9">
                  <a:txBody>
                    <a:bodyPr/>
                    <a:lstStyle/>
                    <a:p>
                      <a:pPr algn="l">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2 Target: </a:t>
                      </a:r>
                      <a:r>
                        <a:rPr lang="en-US" sz="10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In-year monitoring report summited by 31 July 2021</a:t>
                      </a:r>
                      <a:endParaRPr lang="en-ZA" sz="1000" b="0" dirty="0">
                        <a:effectLst/>
                        <a:latin typeface="Arial" panose="020B0604020202020204" pitchFamily="34" charset="0"/>
                        <a:ea typeface="Times New Roman" panose="02020603050405020304" pitchFamily="18" charset="0"/>
                        <a:cs typeface="Arial" panose="020B0604020202020204" pitchFamily="34" charset="0"/>
                      </a:endParaRPr>
                    </a:p>
                  </a:txBody>
                  <a:tcPr marL="44767" marR="44767" marT="7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9"/>
                  </a:ext>
                </a:extLst>
              </a:tr>
              <a:tr h="217378">
                <a:tc gridSpan="9">
                  <a:txBody>
                    <a:bodyPr/>
                    <a:lstStyle/>
                    <a:p>
                      <a:pPr algn="l">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3 Target: </a:t>
                      </a:r>
                      <a:r>
                        <a:rPr lang="en-US" sz="10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In-year monitoring report summited by 31 October 2021</a:t>
                      </a:r>
                      <a:endParaRPr lang="en-ZA" sz="1000" b="0" dirty="0">
                        <a:effectLst/>
                        <a:latin typeface="Arial" panose="020B0604020202020204" pitchFamily="34" charset="0"/>
                        <a:ea typeface="Times New Roman" panose="02020603050405020304" pitchFamily="18" charset="0"/>
                        <a:cs typeface="Arial" panose="020B0604020202020204" pitchFamily="34" charset="0"/>
                      </a:endParaRPr>
                    </a:p>
                  </a:txBody>
                  <a:tcPr marL="44767" marR="44767" marT="7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0"/>
                  </a:ext>
                </a:extLst>
              </a:tr>
              <a:tr h="220740">
                <a:tc gridSpan="9">
                  <a:txBody>
                    <a:bodyPr/>
                    <a:lstStyle/>
                    <a:p>
                      <a:pPr algn="l">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4 Target:</a:t>
                      </a:r>
                      <a:r>
                        <a:rPr lang="en-US" sz="10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 year monitoring report summited by 31 January 2022</a:t>
                      </a:r>
                      <a:endParaRPr lang="en-ZA" sz="1000" b="0" dirty="0">
                        <a:effectLst/>
                        <a:latin typeface="Arial" panose="020B0604020202020204" pitchFamily="34" charset="0"/>
                        <a:ea typeface="Times New Roman" panose="02020603050405020304" pitchFamily="18" charset="0"/>
                        <a:cs typeface="Arial" panose="020B0604020202020204" pitchFamily="34" charset="0"/>
                      </a:endParaRPr>
                    </a:p>
                  </a:txBody>
                  <a:tcPr marL="44767" marR="44767" marT="7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014720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2C65EF8-201D-7E48-BC2F-DFAB3E57A8F5}"/>
              </a:ext>
            </a:extLst>
          </p:cNvPr>
          <p:cNvSpPr txBox="1">
            <a:spLocks/>
          </p:cNvSpPr>
          <p:nvPr/>
        </p:nvSpPr>
        <p:spPr>
          <a:xfrm>
            <a:off x="355600" y="4864462"/>
            <a:ext cx="8430078" cy="707886"/>
          </a:xfrm>
          <a:prstGeom prst="rect">
            <a:avLst/>
          </a:prstGeom>
        </p:spPr>
        <p:txBody>
          <a:bodyPr wrap="square">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solidFill>
                  <a:srgbClr val="002060"/>
                </a:solidFill>
                <a:latin typeface="Arial Rounded MT Bold" panose="020F0704030504030204" pitchFamily="34" charset="0"/>
                <a:cs typeface="Arial" panose="020B0604020202020204" pitchFamily="34" charset="0"/>
              </a:rPr>
              <a:t>BRANCH: HUMAN RESOURCES</a:t>
            </a:r>
          </a:p>
        </p:txBody>
      </p:sp>
      <p:sp>
        <p:nvSpPr>
          <p:cNvPr id="4" name="Slide Number Placeholder 3"/>
          <p:cNvSpPr>
            <a:spLocks noGrp="1"/>
          </p:cNvSpPr>
          <p:nvPr>
            <p:ph type="sldNum" sz="quarter" idx="12"/>
          </p:nvPr>
        </p:nvSpPr>
        <p:spPr/>
        <p:txBody>
          <a:bodyPr/>
          <a:lstStyle/>
          <a:p>
            <a:fld id="{36EA90C9-3815-364D-8F13-1C3130B69AF4}" type="slidenum">
              <a:rPr lang="en-US" smtClean="0"/>
              <a:t>27</a:t>
            </a:fld>
            <a:endParaRPr lang="en-US" dirty="0"/>
          </a:p>
        </p:txBody>
      </p:sp>
      <p:pic>
        <p:nvPicPr>
          <p:cNvPr id="9" name="Picture 8">
            <a:extLst>
              <a:ext uri="{FF2B5EF4-FFF2-40B4-BE49-F238E27FC236}">
                <a16:creationId xmlns:a16="http://schemas.microsoft.com/office/drawing/2014/main" id="{3114744C-1175-6B48-AC52-CB7D67BBE7E5}"/>
              </a:ext>
            </a:extLst>
          </p:cNvPr>
          <p:cNvPicPr>
            <a:picLocks noChangeAspect="1"/>
          </p:cNvPicPr>
          <p:nvPr/>
        </p:nvPicPr>
        <p:blipFill>
          <a:blip r:embed="rId2"/>
          <a:stretch>
            <a:fillRect/>
          </a:stretch>
        </p:blipFill>
        <p:spPr>
          <a:xfrm>
            <a:off x="595556" y="355385"/>
            <a:ext cx="7948349" cy="4393177"/>
          </a:xfrm>
          <a:prstGeom prst="rect">
            <a:avLst/>
          </a:prstGeom>
        </p:spPr>
      </p:pic>
    </p:spTree>
    <p:extLst>
      <p:ext uri="{BB962C8B-B14F-4D97-AF65-F5344CB8AC3E}">
        <p14:creationId xmlns:p14="http://schemas.microsoft.com/office/powerpoint/2010/main" val="3656918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EA90C9-3815-364D-8F13-1C3130B69AF4}" type="slidenum">
              <a:rPr lang="en-US" smtClean="0"/>
              <a:t>28</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651967951"/>
              </p:ext>
            </p:extLst>
          </p:nvPr>
        </p:nvGraphicFramePr>
        <p:xfrm>
          <a:off x="313508" y="324466"/>
          <a:ext cx="8516982" cy="5859726"/>
        </p:xfrm>
        <a:graphic>
          <a:graphicData uri="http://schemas.openxmlformats.org/drawingml/2006/table">
            <a:tbl>
              <a:tblPr firstRow="1" firstCol="1" bandRow="1"/>
              <a:tblGrid>
                <a:gridCol w="802863">
                  <a:extLst>
                    <a:ext uri="{9D8B030D-6E8A-4147-A177-3AD203B41FA5}">
                      <a16:colId xmlns:a16="http://schemas.microsoft.com/office/drawing/2014/main" val="20000"/>
                    </a:ext>
                  </a:extLst>
                </a:gridCol>
                <a:gridCol w="878340">
                  <a:extLst>
                    <a:ext uri="{9D8B030D-6E8A-4147-A177-3AD203B41FA5}">
                      <a16:colId xmlns:a16="http://schemas.microsoft.com/office/drawing/2014/main" val="20002"/>
                    </a:ext>
                  </a:extLst>
                </a:gridCol>
                <a:gridCol w="946015">
                  <a:extLst>
                    <a:ext uri="{9D8B030D-6E8A-4147-A177-3AD203B41FA5}">
                      <a16:colId xmlns:a16="http://schemas.microsoft.com/office/drawing/2014/main" val="20003"/>
                    </a:ext>
                  </a:extLst>
                </a:gridCol>
                <a:gridCol w="859074">
                  <a:extLst>
                    <a:ext uri="{9D8B030D-6E8A-4147-A177-3AD203B41FA5}">
                      <a16:colId xmlns:a16="http://schemas.microsoft.com/office/drawing/2014/main" val="20004"/>
                    </a:ext>
                  </a:extLst>
                </a:gridCol>
                <a:gridCol w="850439">
                  <a:extLst>
                    <a:ext uri="{9D8B030D-6E8A-4147-A177-3AD203B41FA5}">
                      <a16:colId xmlns:a16="http://schemas.microsoft.com/office/drawing/2014/main" val="20006"/>
                    </a:ext>
                  </a:extLst>
                </a:gridCol>
                <a:gridCol w="1046110">
                  <a:extLst>
                    <a:ext uri="{9D8B030D-6E8A-4147-A177-3AD203B41FA5}">
                      <a16:colId xmlns:a16="http://schemas.microsoft.com/office/drawing/2014/main" val="20007"/>
                    </a:ext>
                  </a:extLst>
                </a:gridCol>
                <a:gridCol w="1170878">
                  <a:extLst>
                    <a:ext uri="{9D8B030D-6E8A-4147-A177-3AD203B41FA5}">
                      <a16:colId xmlns:a16="http://schemas.microsoft.com/office/drawing/2014/main" val="20008"/>
                    </a:ext>
                  </a:extLst>
                </a:gridCol>
                <a:gridCol w="1070870">
                  <a:extLst>
                    <a:ext uri="{9D8B030D-6E8A-4147-A177-3AD203B41FA5}">
                      <a16:colId xmlns:a16="http://schemas.microsoft.com/office/drawing/2014/main" val="20009"/>
                    </a:ext>
                  </a:extLst>
                </a:gridCol>
                <a:gridCol w="892393">
                  <a:extLst>
                    <a:ext uri="{9D8B030D-6E8A-4147-A177-3AD203B41FA5}">
                      <a16:colId xmlns:a16="http://schemas.microsoft.com/office/drawing/2014/main" val="20010"/>
                    </a:ext>
                  </a:extLst>
                </a:gridCol>
              </a:tblGrid>
              <a:tr h="452282">
                <a:tc gridSpan="9">
                  <a:txBody>
                    <a:bodyPr/>
                    <a:lstStyle/>
                    <a:p>
                      <a:pPr algn="l">
                        <a:lnSpc>
                          <a:spcPct val="115000"/>
                        </a:lnSpc>
                        <a:spcAft>
                          <a:spcPts val="1000"/>
                        </a:spcAft>
                      </a:pPr>
                      <a:r>
                        <a:rPr lang="en-ZA" sz="1600" b="1" dirty="0" smtClean="0">
                          <a:effectLst/>
                          <a:latin typeface="Arial" panose="020B0604020202020204" pitchFamily="34" charset="0"/>
                          <a:ea typeface="Calibri" panose="020F0502020204030204" pitchFamily="34" charset="0"/>
                          <a:cs typeface="Arial" panose="020B0604020202020204" pitchFamily="34" charset="0"/>
                        </a:rPr>
                        <a:t>4.5. Branch</a:t>
                      </a:r>
                      <a:r>
                        <a:rPr lang="en-ZA" sz="1600" b="1" dirty="0">
                          <a:effectLst/>
                          <a:latin typeface="Arial" panose="020B0604020202020204" pitchFamily="34" charset="0"/>
                          <a:ea typeface="Calibri" panose="020F0502020204030204" pitchFamily="34" charset="0"/>
                          <a:cs typeface="Arial" panose="020B0604020202020204" pitchFamily="34" charset="0"/>
                        </a:rPr>
                        <a:t>:</a:t>
                      </a:r>
                      <a:r>
                        <a:rPr lang="en-GB" sz="1600" b="1" dirty="0">
                          <a:effectLst/>
                          <a:latin typeface="Arial" panose="020B0604020202020204" pitchFamily="34" charset="0"/>
                          <a:ea typeface="Calibri" panose="020F0502020204030204" pitchFamily="34" charset="0"/>
                          <a:cs typeface="Arial" panose="020B0604020202020204" pitchFamily="34" charset="0"/>
                        </a:rPr>
                        <a:t> Human Resources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33193" marR="33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20652">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3193" marR="33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3193" marR="33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3193" marR="33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Audited/ 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2018/19</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3193" marR="33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Audited/ 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2019/20</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3193" marR="33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2020/21</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3193" marR="33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3193" marR="33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71700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2021/22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3193" marR="33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2022/23</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3193" marR="33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2023/24</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3193" marR="33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06515">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Young people and women equipped with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Artisan </a:t>
                      </a:r>
                      <a:r>
                        <a:rPr lang="en-US" sz="1000" dirty="0">
                          <a:effectLst/>
                          <a:latin typeface="Arial" panose="020B0604020202020204" pitchFamily="34" charset="0"/>
                          <a:ea typeface="Times New Roman" panose="02020603050405020304" pitchFamily="18" charset="0"/>
                          <a:cs typeface="Arial" panose="020B0604020202020204" pitchFamily="34" charset="0"/>
                        </a:rPr>
                        <a:t>and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other </a:t>
                      </a:r>
                      <a:r>
                        <a:rPr lang="en-US" sz="1000" dirty="0">
                          <a:effectLst/>
                          <a:latin typeface="Arial" panose="020B0604020202020204" pitchFamily="34" charset="0"/>
                          <a:ea typeface="Times New Roman" panose="02020603050405020304" pitchFamily="18" charset="0"/>
                          <a:cs typeface="Arial" panose="020B0604020202020204" pitchFamily="34" charset="0"/>
                        </a:rPr>
                        <a:t>professional skills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3193" marR="33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Recruitment plan implemented in relation to the filling of identified positions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3193" marR="33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Number of young people and women taken through Artisan and Graduate programme(s)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3193" marR="33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N/A</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3193" marR="33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N/A</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3193" marR="33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20 unemployed young people  and women recruited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for </a:t>
                      </a:r>
                      <a:r>
                        <a:rPr lang="en-US" sz="1000" dirty="0">
                          <a:effectLst/>
                          <a:latin typeface="Arial" panose="020B0604020202020204" pitchFamily="34" charset="0"/>
                          <a:ea typeface="Times New Roman" panose="02020603050405020304" pitchFamily="18" charset="0"/>
                          <a:cs typeface="Arial" panose="020B0604020202020204" pitchFamily="34" charset="0"/>
                        </a:rPr>
                        <a:t>Artisan and Graduate skills development programmes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3193" marR="33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20 unemployed young people  and women recruited  for Artisan and Graduate skills development programmes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3193" marR="33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20 unemployed young people  and women recruited  for Artisan and Graduate skills development programmes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3193" marR="33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20 unemployed young people  and women recruited  for Artisan and Graduate skills development programmes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3193" marR="33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5380">
                <a:tc gridSpan="9">
                  <a:txBody>
                    <a:bodyPr/>
                    <a:lstStyle/>
                    <a:p>
                      <a:pPr algn="l">
                        <a:lnSpc>
                          <a:spcPct val="115000"/>
                        </a:lnSpc>
                        <a:spcAft>
                          <a:spcPts val="10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Quarterly Target Information for 2021/22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3193" marR="33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326181">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a:t>
                      </a:r>
                      <a:r>
                        <a:rPr lang="en-US" sz="1000" dirty="0">
                          <a:effectLst/>
                          <a:latin typeface="Arial" panose="020B0604020202020204" pitchFamily="34" charset="0"/>
                          <a:ea typeface="Times New Roman" panose="02020603050405020304" pitchFamily="18" charset="0"/>
                          <a:cs typeface="Arial" panose="020B0604020202020204" pitchFamily="34" charset="0"/>
                        </a:rPr>
                        <a:t>  Number of young people and women taken through Artisan and Graduate programme(s)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3193" marR="33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5"/>
                  </a:ext>
                </a:extLst>
              </a:tr>
              <a:tr h="306992">
                <a:tc gridSpan="9">
                  <a:txBody>
                    <a:bodyPr/>
                    <a:lstStyle/>
                    <a:p>
                      <a:pPr algn="l">
                        <a:lnSpc>
                          <a:spcPct val="115000"/>
                        </a:lnSpc>
                        <a:spcAft>
                          <a:spcPts val="100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20 unemployed young people  and women recruited  for Artisan and Graduate skills development programmes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3193" marR="33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6"/>
                  </a:ext>
                </a:extLst>
              </a:tr>
              <a:tr h="345367">
                <a:tc gridSpan="9">
                  <a:txBody>
                    <a:bodyPr/>
                    <a:lstStyle/>
                    <a:p>
                      <a:pPr algn="l">
                        <a:lnSpc>
                          <a:spcPct val="115000"/>
                        </a:lnSpc>
                        <a:spcAft>
                          <a:spcPts val="1000"/>
                        </a:spcAft>
                        <a:tabLst>
                          <a:tab pos="180340" algn="l"/>
                          <a:tab pos="540385" algn="l"/>
                        </a:tabLs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Reporting Period</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Quarterly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3193" marR="33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7"/>
                  </a:ext>
                </a:extLst>
              </a:tr>
              <a:tr h="191871">
                <a:tc gridSpan="9">
                  <a:txBody>
                    <a:bodyPr/>
                    <a:lstStyle/>
                    <a:p>
                      <a:pPr algn="l">
                        <a:spcAft>
                          <a:spcPts val="600"/>
                        </a:spcAft>
                        <a:tabLst>
                          <a:tab pos="180340" algn="l"/>
                          <a:tab pos="540385" algn="l"/>
                        </a:tabLs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1 Target: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Skills and areas of placement for the 2022/2023 intake identified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3193" marR="33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8"/>
                  </a:ext>
                </a:extLst>
              </a:tr>
              <a:tr h="191871">
                <a:tc gridSpan="9">
                  <a:txBody>
                    <a:bodyPr/>
                    <a:lstStyle/>
                    <a:p>
                      <a:pPr algn="l">
                        <a:spcAft>
                          <a:spcPts val="600"/>
                        </a:spcAft>
                        <a:tabLst>
                          <a:tab pos="180340" algn="l"/>
                          <a:tab pos="540385" algn="l"/>
                        </a:tabLs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2 Target</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Skills development programmes submitted </a:t>
                      </a:r>
                      <a:r>
                        <a:rPr lang="en-US" sz="1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approval</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3193" marR="33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9"/>
                  </a:ext>
                </a:extLst>
              </a:tr>
              <a:tr h="191871">
                <a:tc gridSpan="9">
                  <a:txBody>
                    <a:bodyPr/>
                    <a:lstStyle/>
                    <a:p>
                      <a:pPr algn="l">
                        <a:spcAft>
                          <a:spcPts val="60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3 Target: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Skills development programmes advertised and </a:t>
                      </a:r>
                      <a:r>
                        <a:rPr lang="en-US" sz="1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shortlisting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completed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3193" marR="33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0"/>
                  </a:ext>
                </a:extLst>
              </a:tr>
              <a:tr h="383742">
                <a:tc gridSpan="9">
                  <a:txBody>
                    <a:bodyPr/>
                    <a:lstStyle/>
                    <a:p>
                      <a:pPr algn="l">
                        <a:spcAft>
                          <a:spcPts val="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4 Target: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Interviews completed and appointment letters issued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3193" marR="33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6980942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6EA90C9-3815-364D-8F13-1C3130B69AF4}" type="slidenum">
              <a:rPr lang="en-US" smtClean="0"/>
              <a:t>29</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97904567"/>
              </p:ext>
            </p:extLst>
          </p:nvPr>
        </p:nvGraphicFramePr>
        <p:xfrm>
          <a:off x="313509" y="328894"/>
          <a:ext cx="8499565" cy="5816266"/>
        </p:xfrm>
        <a:graphic>
          <a:graphicData uri="http://schemas.openxmlformats.org/drawingml/2006/table">
            <a:tbl>
              <a:tblPr firstRow="1" firstCol="1" bandRow="1"/>
              <a:tblGrid>
                <a:gridCol w="965692">
                  <a:extLst>
                    <a:ext uri="{9D8B030D-6E8A-4147-A177-3AD203B41FA5}">
                      <a16:colId xmlns:a16="http://schemas.microsoft.com/office/drawing/2014/main" val="20000"/>
                    </a:ext>
                  </a:extLst>
                </a:gridCol>
                <a:gridCol w="928834">
                  <a:extLst>
                    <a:ext uri="{9D8B030D-6E8A-4147-A177-3AD203B41FA5}">
                      <a16:colId xmlns:a16="http://schemas.microsoft.com/office/drawing/2014/main" val="20002"/>
                    </a:ext>
                  </a:extLst>
                </a:gridCol>
                <a:gridCol w="960220">
                  <a:extLst>
                    <a:ext uri="{9D8B030D-6E8A-4147-A177-3AD203B41FA5}">
                      <a16:colId xmlns:a16="http://schemas.microsoft.com/office/drawing/2014/main" val="20003"/>
                    </a:ext>
                  </a:extLst>
                </a:gridCol>
                <a:gridCol w="1000650">
                  <a:extLst>
                    <a:ext uri="{9D8B030D-6E8A-4147-A177-3AD203B41FA5}">
                      <a16:colId xmlns:a16="http://schemas.microsoft.com/office/drawing/2014/main" val="20004"/>
                    </a:ext>
                  </a:extLst>
                </a:gridCol>
                <a:gridCol w="1024666">
                  <a:extLst>
                    <a:ext uri="{9D8B030D-6E8A-4147-A177-3AD203B41FA5}">
                      <a16:colId xmlns:a16="http://schemas.microsoft.com/office/drawing/2014/main" val="20006"/>
                    </a:ext>
                  </a:extLst>
                </a:gridCol>
                <a:gridCol w="1039409">
                  <a:extLst>
                    <a:ext uri="{9D8B030D-6E8A-4147-A177-3AD203B41FA5}">
                      <a16:colId xmlns:a16="http://schemas.microsoft.com/office/drawing/2014/main" val="20007"/>
                    </a:ext>
                  </a:extLst>
                </a:gridCol>
                <a:gridCol w="995179">
                  <a:extLst>
                    <a:ext uri="{9D8B030D-6E8A-4147-A177-3AD203B41FA5}">
                      <a16:colId xmlns:a16="http://schemas.microsoft.com/office/drawing/2014/main" val="20008"/>
                    </a:ext>
                  </a:extLst>
                </a:gridCol>
                <a:gridCol w="774028">
                  <a:extLst>
                    <a:ext uri="{9D8B030D-6E8A-4147-A177-3AD203B41FA5}">
                      <a16:colId xmlns:a16="http://schemas.microsoft.com/office/drawing/2014/main" val="20009"/>
                    </a:ext>
                  </a:extLst>
                </a:gridCol>
                <a:gridCol w="810887">
                  <a:extLst>
                    <a:ext uri="{9D8B030D-6E8A-4147-A177-3AD203B41FA5}">
                      <a16:colId xmlns:a16="http://schemas.microsoft.com/office/drawing/2014/main" val="20010"/>
                    </a:ext>
                  </a:extLst>
                </a:gridCol>
              </a:tblGrid>
              <a:tr h="435052">
                <a:tc gridSpan="9">
                  <a:txBody>
                    <a:bodyPr/>
                    <a:lstStyle/>
                    <a:p>
                      <a:pPr algn="l">
                        <a:lnSpc>
                          <a:spcPct val="115000"/>
                        </a:lnSpc>
                        <a:spcAft>
                          <a:spcPts val="1000"/>
                        </a:spcAft>
                      </a:pPr>
                      <a:r>
                        <a:rPr lang="en-ZA" sz="1600" b="1" dirty="0" smtClean="0">
                          <a:effectLst/>
                          <a:latin typeface="Arial" panose="020B0604020202020204" pitchFamily="34" charset="0"/>
                          <a:ea typeface="Calibri" panose="020F0502020204030204" pitchFamily="34" charset="0"/>
                          <a:cs typeface="Arial" panose="020B0604020202020204" pitchFamily="34" charset="0"/>
                        </a:rPr>
                        <a:t>4.5. Branch</a:t>
                      </a:r>
                      <a:r>
                        <a:rPr lang="en-ZA" sz="1600" b="1" dirty="0">
                          <a:effectLst/>
                          <a:latin typeface="Arial" panose="020B0604020202020204" pitchFamily="34" charset="0"/>
                          <a:ea typeface="Calibri" panose="020F0502020204030204" pitchFamily="34" charset="0"/>
                          <a:cs typeface="Arial" panose="020B0604020202020204" pitchFamily="34" charset="0"/>
                        </a:rPr>
                        <a:t>:</a:t>
                      </a:r>
                      <a:r>
                        <a:rPr lang="en-GB" sz="1600" b="1" dirty="0">
                          <a:effectLst/>
                          <a:latin typeface="Arial" panose="020B0604020202020204" pitchFamily="34" charset="0"/>
                          <a:ea typeface="Calibri" panose="020F0502020204030204" pitchFamily="34" charset="0"/>
                          <a:cs typeface="Arial" panose="020B0604020202020204" pitchFamily="34" charset="0"/>
                        </a:rPr>
                        <a:t> Human </a:t>
                      </a:r>
                      <a:r>
                        <a:rPr lang="en-GB" sz="1600" b="1" dirty="0" smtClean="0">
                          <a:effectLst/>
                          <a:latin typeface="Arial" panose="020B0604020202020204" pitchFamily="34" charset="0"/>
                          <a:ea typeface="Calibri" panose="020F0502020204030204" pitchFamily="34" charset="0"/>
                          <a:cs typeface="Arial" panose="020B0604020202020204" pitchFamily="34" charset="0"/>
                        </a:rPr>
                        <a:t>Resources, cont..</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37739" marR="37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456629">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739" marR="37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739" marR="37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739" marR="37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Audited/ 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2018/19</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739" marR="37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Audited/ Actual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2019/20</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739" marR="37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2020/21</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739" marR="37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739" marR="37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445661">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2021/22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739" marR="377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2022/23</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739" marR="377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2023/24</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739" marR="377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74089">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Capacity of workforce developed to support service delivery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739" marR="37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80%  of total workforce trained as per the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Workplace Skills Plan (WSP) </a:t>
                      </a:r>
                      <a:r>
                        <a:rPr lang="en-US" sz="1000" dirty="0">
                          <a:effectLst/>
                          <a:latin typeface="Arial" panose="020B0604020202020204" pitchFamily="34" charset="0"/>
                          <a:ea typeface="Times New Roman" panose="02020603050405020304" pitchFamily="18" charset="0"/>
                          <a:cs typeface="Arial" panose="020B0604020202020204" pitchFamily="34" charset="0"/>
                        </a:rPr>
                        <a:t>identified priorities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739" marR="37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Percentage of total workforce trained as per the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Workplace Skills Plan (WSP) </a:t>
                      </a:r>
                      <a:r>
                        <a:rPr lang="en-US" sz="1000" dirty="0">
                          <a:effectLst/>
                          <a:latin typeface="Arial" panose="020B0604020202020204" pitchFamily="34" charset="0"/>
                          <a:ea typeface="Times New Roman" panose="02020603050405020304" pitchFamily="18" charset="0"/>
                          <a:cs typeface="Arial" panose="020B0604020202020204" pitchFamily="34" charset="0"/>
                        </a:rPr>
                        <a:t>identified priorities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739" marR="37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For the year 86 out of 102 managers were trained, which translates to 84.3%.</a:t>
                      </a:r>
                      <a:r>
                        <a:rPr lang="en-GB" sz="1000" dirty="0">
                          <a:effectLst/>
                          <a:latin typeface="Arial" panose="020B0604020202020204" pitchFamily="34" charset="0"/>
                          <a:ea typeface="Times New Roman" panose="02020603050405020304" pitchFamily="18" charset="0"/>
                          <a:cs typeface="Arial" panose="020B0604020202020204" pitchFamily="34" charset="0"/>
                        </a:rPr>
                        <a:t>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739" marR="37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50% of total workforce trained as per the WSP  identified priorities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739" marR="37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40% of total workforce trained as per the WSP  identified priorities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739" marR="37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50% of total workforce trained as per the WSP identified priorities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739" marR="37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60% of total workforce trained as per critical WSP identified priorities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739" marR="37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70% of total workforce trained as per critical  the WSP identified priorities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739" marR="37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0655">
                <a:tc gridSpan="9">
                  <a:txBody>
                    <a:bodyPr/>
                    <a:lstStyle/>
                    <a:p>
                      <a:pPr algn="l">
                        <a:lnSpc>
                          <a:spcPct val="115000"/>
                        </a:lnSpc>
                        <a:spcAft>
                          <a:spcPts val="10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Quarterly Target Information for 2021/22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739" marR="37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230383">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a:t>
                      </a:r>
                      <a:r>
                        <a:rPr lang="en-US" sz="1000" dirty="0">
                          <a:effectLst/>
                          <a:latin typeface="Arial" panose="020B0604020202020204" pitchFamily="34" charset="0"/>
                          <a:ea typeface="Times New Roman" panose="02020603050405020304" pitchFamily="18" charset="0"/>
                          <a:cs typeface="Arial" panose="020B0604020202020204" pitchFamily="34" charset="0"/>
                        </a:rPr>
                        <a:t>  Percentage of total workforce trained as per the WSP identified priorities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739" marR="37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5"/>
                  </a:ext>
                </a:extLst>
              </a:tr>
              <a:tr h="240941">
                <a:tc gridSpan="9">
                  <a:txBody>
                    <a:bodyPr/>
                    <a:lstStyle/>
                    <a:p>
                      <a:pPr algn="l">
                        <a:lnSpc>
                          <a:spcPct val="115000"/>
                        </a:lnSpc>
                        <a:spcAft>
                          <a:spcPts val="1000"/>
                        </a:spcAf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Performance Indicator:</a:t>
                      </a: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Percentage of total workforce trained as per the Workplace Skills </a:t>
                      </a:r>
                      <a:r>
                        <a:rPr lang="en-GB" sz="10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Plan (WSP)  </a:t>
                      </a:r>
                      <a:r>
                        <a:rPr lang="en-GB"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identified priorities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739" marR="37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6"/>
                  </a:ext>
                </a:extLst>
              </a:tr>
              <a:tr h="240941">
                <a:tc gridSpan="9">
                  <a:txBody>
                    <a:bodyPr/>
                    <a:lstStyle/>
                    <a:p>
                      <a:pPr algn="l">
                        <a:lnSpc>
                          <a:spcPct val="115000"/>
                        </a:lnSpc>
                        <a:spcAft>
                          <a:spcPts val="1000"/>
                        </a:spcAft>
                        <a:tabLst>
                          <a:tab pos="180340" algn="l"/>
                          <a:tab pos="540385" algn="l"/>
                        </a:tabLs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 </a:t>
                      </a: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 of total workforce trained as per the WSP identified training priorities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739" marR="37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7"/>
                  </a:ext>
                </a:extLst>
              </a:tr>
              <a:tr h="230383">
                <a:tc gridSpan="9">
                  <a:txBody>
                    <a:bodyPr/>
                    <a:lstStyle/>
                    <a:p>
                      <a:pPr algn="l">
                        <a:spcAft>
                          <a:spcPts val="600"/>
                        </a:spcAft>
                        <a:tabLst>
                          <a:tab pos="180340" algn="l"/>
                          <a:tab pos="540385" algn="l"/>
                        </a:tabLs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Reporting Period</a:t>
                      </a: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Quarterly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739" marR="37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8"/>
                  </a:ext>
                </a:extLst>
              </a:tr>
              <a:tr h="230383">
                <a:tc gridSpan="9">
                  <a:txBody>
                    <a:bodyPr/>
                    <a:lstStyle/>
                    <a:p>
                      <a:pPr algn="l">
                        <a:spcAft>
                          <a:spcPts val="600"/>
                        </a:spcAft>
                        <a:tabLst>
                          <a:tab pos="180340" algn="l"/>
                          <a:tab pos="540385" algn="l"/>
                        </a:tabLs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1 Target: </a:t>
                      </a:r>
                      <a:r>
                        <a:rPr lang="en-US" sz="10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total workforce trained as per the WSP identified priorities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739" marR="37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9"/>
                  </a:ext>
                </a:extLst>
              </a:tr>
              <a:tr h="230383">
                <a:tc gridSpan="9">
                  <a:txBody>
                    <a:bodyPr/>
                    <a:lstStyle/>
                    <a:p>
                      <a:pPr algn="l">
                        <a:spcAft>
                          <a:spcPts val="600"/>
                        </a:spcAf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2 Target</a:t>
                      </a: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  of total workforce trained as per the WSP identified priorities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739" marR="37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0"/>
                  </a:ext>
                </a:extLst>
              </a:tr>
              <a:tr h="230383">
                <a:tc gridSpan="9">
                  <a:txBody>
                    <a:bodyPr/>
                    <a:lstStyle/>
                    <a:p>
                      <a:pPr algn="l">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3 Target: </a:t>
                      </a: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of total workforce trained as per the WSP identified priorities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739" marR="37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1"/>
                  </a:ext>
                </a:extLst>
              </a:tr>
              <a:tr h="230383">
                <a:tc gridSpan="9">
                  <a:txBody>
                    <a:bodyPr/>
                    <a:lstStyle/>
                    <a:p>
                      <a:pPr algn="l">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4 Target: </a:t>
                      </a: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of total workforce trained as per the WSP identified priorities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7739" marR="37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534335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sz="3200" dirty="0" smtClean="0">
                <a:latin typeface="Arial Rounded MT Bold" panose="020F0704030504030204" pitchFamily="34" charset="0"/>
              </a:rPr>
              <a:t>1. Purpose</a:t>
            </a:r>
            <a:endParaRPr lang="en-ZA" sz="3200" dirty="0">
              <a:latin typeface="Arial Rounded MT Bold" panose="020F0704030504030204" pitchFamily="34" charset="0"/>
            </a:endParaRPr>
          </a:p>
        </p:txBody>
      </p:sp>
      <p:sp>
        <p:nvSpPr>
          <p:cNvPr id="3" name="Rectangle 2"/>
          <p:cNvSpPr/>
          <p:nvPr/>
        </p:nvSpPr>
        <p:spPr>
          <a:xfrm>
            <a:off x="457199" y="1463342"/>
            <a:ext cx="8348133" cy="1754326"/>
          </a:xfrm>
          <a:prstGeom prst="rect">
            <a:avLst/>
          </a:prstGeom>
        </p:spPr>
        <p:txBody>
          <a:bodyPr wrap="square">
            <a:spAutoFit/>
          </a:bodyPr>
          <a:lstStyle/>
          <a:p>
            <a:pPr algn="just">
              <a:lnSpc>
                <a:spcPct val="150000"/>
              </a:lnSpc>
            </a:pPr>
            <a:r>
              <a:rPr lang="en-ZA" dirty="0">
                <a:latin typeface="Arial" panose="020B0604020202020204" pitchFamily="34" charset="0"/>
                <a:cs typeface="Arial" panose="020B0604020202020204" pitchFamily="34" charset="0"/>
              </a:rPr>
              <a:t>The purpose of this presentation is to </a:t>
            </a:r>
            <a:r>
              <a:rPr lang="en-ZA" dirty="0" smtClean="0">
                <a:latin typeface="Arial" panose="020B0604020202020204" pitchFamily="34" charset="0"/>
                <a:cs typeface="Arial" panose="020B0604020202020204" pitchFamily="34" charset="0"/>
              </a:rPr>
              <a:t>brief the Portfolio Committee on Home </a:t>
            </a:r>
            <a:r>
              <a:rPr lang="en-ZA" dirty="0">
                <a:latin typeface="Arial" panose="020B0604020202020204" pitchFamily="34" charset="0"/>
                <a:cs typeface="Arial" panose="020B0604020202020204" pitchFamily="34" charset="0"/>
              </a:rPr>
              <a:t>Affairs </a:t>
            </a:r>
            <a:r>
              <a:rPr lang="en-ZA" dirty="0" smtClean="0">
                <a:latin typeface="Arial" panose="020B0604020202020204" pitchFamily="34" charset="0"/>
                <a:cs typeface="Arial" panose="020B0604020202020204" pitchFamily="34" charset="0"/>
              </a:rPr>
              <a:t> on </a:t>
            </a:r>
            <a:r>
              <a:rPr lang="en-ZA" dirty="0" smtClean="0"/>
              <a:t>Government </a:t>
            </a:r>
            <a:r>
              <a:rPr lang="en-ZA" dirty="0"/>
              <a:t>Printing </a:t>
            </a:r>
            <a:r>
              <a:rPr lang="en-ZA" dirty="0" smtClean="0"/>
              <a:t>Work’s </a:t>
            </a:r>
            <a:r>
              <a:rPr lang="en-ZA" dirty="0"/>
              <a:t>(GPW) </a:t>
            </a:r>
            <a:r>
              <a:rPr lang="en-ZA" dirty="0" smtClean="0"/>
              <a:t>Annual </a:t>
            </a:r>
            <a:r>
              <a:rPr lang="en-ZA" dirty="0"/>
              <a:t>Performance </a:t>
            </a:r>
            <a:r>
              <a:rPr lang="en-ZA" dirty="0" smtClean="0"/>
              <a:t>Plan </a:t>
            </a:r>
            <a:r>
              <a:rPr lang="en-ZA" dirty="0"/>
              <a:t>(</a:t>
            </a:r>
            <a:r>
              <a:rPr lang="en-ZA" dirty="0" smtClean="0"/>
              <a:t>APP) </a:t>
            </a:r>
            <a:r>
              <a:rPr lang="en-ZA" dirty="0"/>
              <a:t>and </a:t>
            </a:r>
            <a:r>
              <a:rPr lang="en-ZA" dirty="0" smtClean="0"/>
              <a:t>budget </a:t>
            </a:r>
            <a:r>
              <a:rPr lang="en-ZA" dirty="0"/>
              <a:t>for 2021-2022.</a:t>
            </a:r>
            <a:endParaRPr lang="en-ZA" dirty="0">
              <a:latin typeface="Arial" panose="020B0604020202020204" pitchFamily="34" charset="0"/>
              <a:cs typeface="Arial" panose="020B0604020202020204" pitchFamily="34" charset="0"/>
            </a:endParaRPr>
          </a:p>
          <a:p>
            <a:pPr algn="just">
              <a:lnSpc>
                <a:spcPct val="150000"/>
              </a:lnSpc>
            </a:pPr>
            <a:r>
              <a:rPr lang="en-ZA"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73936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3117"/>
          </a:xfrm>
        </p:spPr>
        <p:txBody>
          <a:bodyPr/>
          <a:lstStyle/>
          <a:p>
            <a:pPr algn="l"/>
            <a:r>
              <a:rPr lang="en-ZA" sz="3200" dirty="0" smtClean="0">
                <a:latin typeface="Arial Rounded MT Bold" panose="020F0704030504030204" pitchFamily="34" charset="0"/>
              </a:rPr>
              <a:t>5. Budget </a:t>
            </a:r>
            <a:endParaRPr lang="en-ZA" sz="3200" dirty="0">
              <a:latin typeface="Arial Rounded MT Bold" panose="020F0704030504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34711009"/>
              </p:ext>
            </p:extLst>
          </p:nvPr>
        </p:nvGraphicFramePr>
        <p:xfrm>
          <a:off x="457200" y="875078"/>
          <a:ext cx="8229600" cy="5211089"/>
        </p:xfrm>
        <a:graphic>
          <a:graphicData uri="http://schemas.openxmlformats.org/drawingml/2006/table">
            <a:tbl>
              <a:tblPr/>
              <a:tblGrid>
                <a:gridCol w="2385391">
                  <a:extLst>
                    <a:ext uri="{9D8B030D-6E8A-4147-A177-3AD203B41FA5}">
                      <a16:colId xmlns:a16="http://schemas.microsoft.com/office/drawing/2014/main" val="1969046022"/>
                    </a:ext>
                  </a:extLst>
                </a:gridCol>
                <a:gridCol w="834888">
                  <a:extLst>
                    <a:ext uri="{9D8B030D-6E8A-4147-A177-3AD203B41FA5}">
                      <a16:colId xmlns:a16="http://schemas.microsoft.com/office/drawing/2014/main" val="3250610914"/>
                    </a:ext>
                  </a:extLst>
                </a:gridCol>
                <a:gridCol w="1039349">
                  <a:extLst>
                    <a:ext uri="{9D8B030D-6E8A-4147-A177-3AD203B41FA5}">
                      <a16:colId xmlns:a16="http://schemas.microsoft.com/office/drawing/2014/main" val="3727798541"/>
                    </a:ext>
                  </a:extLst>
                </a:gridCol>
                <a:gridCol w="1158618">
                  <a:extLst>
                    <a:ext uri="{9D8B030D-6E8A-4147-A177-3AD203B41FA5}">
                      <a16:colId xmlns:a16="http://schemas.microsoft.com/office/drawing/2014/main" val="2764588796"/>
                    </a:ext>
                  </a:extLst>
                </a:gridCol>
                <a:gridCol w="937118">
                  <a:extLst>
                    <a:ext uri="{9D8B030D-6E8A-4147-A177-3AD203B41FA5}">
                      <a16:colId xmlns:a16="http://schemas.microsoft.com/office/drawing/2014/main" val="3248916939"/>
                    </a:ext>
                  </a:extLst>
                </a:gridCol>
                <a:gridCol w="937118">
                  <a:extLst>
                    <a:ext uri="{9D8B030D-6E8A-4147-A177-3AD203B41FA5}">
                      <a16:colId xmlns:a16="http://schemas.microsoft.com/office/drawing/2014/main" val="3652613096"/>
                    </a:ext>
                  </a:extLst>
                </a:gridCol>
                <a:gridCol w="937118">
                  <a:extLst>
                    <a:ext uri="{9D8B030D-6E8A-4147-A177-3AD203B41FA5}">
                      <a16:colId xmlns:a16="http://schemas.microsoft.com/office/drawing/2014/main" val="1433640127"/>
                    </a:ext>
                  </a:extLst>
                </a:gridCol>
              </a:tblGrid>
              <a:tr h="179289">
                <a:tc>
                  <a:txBody>
                    <a:bodyPr/>
                    <a:lstStyle/>
                    <a:p>
                      <a:pPr algn="l" fontAlgn="ctr"/>
                      <a:r>
                        <a:rPr lang="en-ZA" sz="1100" b="1" i="0" u="none" strike="noStrike" dirty="0">
                          <a:solidFill>
                            <a:srgbClr val="000000"/>
                          </a:solidFill>
                          <a:effectLst/>
                          <a:latin typeface="Arial" panose="020B0604020202020204" pitchFamily="34" charset="0"/>
                        </a:rPr>
                        <a:t>Description</a:t>
                      </a:r>
                    </a:p>
                  </a:txBody>
                  <a:tcPr marL="7288" marR="7288" marT="7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gridSpan="3">
                  <a:txBody>
                    <a:bodyPr/>
                    <a:lstStyle/>
                    <a:p>
                      <a:pPr algn="ctr" fontAlgn="ctr"/>
                      <a:r>
                        <a:rPr lang="en-ZA" sz="1100" b="1" i="0" u="none" strike="noStrike" dirty="0">
                          <a:solidFill>
                            <a:srgbClr val="000000"/>
                          </a:solidFill>
                          <a:effectLst/>
                          <a:latin typeface="Arial" panose="020B0604020202020204" pitchFamily="34" charset="0"/>
                        </a:rPr>
                        <a:t>ACTUAL</a:t>
                      </a:r>
                    </a:p>
                  </a:txBody>
                  <a:tcPr marL="7288" marR="7288" marT="7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gridSpan="3">
                  <a:txBody>
                    <a:bodyPr/>
                    <a:lstStyle/>
                    <a:p>
                      <a:pPr algn="ctr" fontAlgn="ctr"/>
                      <a:r>
                        <a:rPr lang="en-ZA" sz="1100" b="1" i="0" u="none" strike="noStrike" dirty="0">
                          <a:solidFill>
                            <a:srgbClr val="000000"/>
                          </a:solidFill>
                          <a:effectLst/>
                          <a:latin typeface="Arial" panose="020B0604020202020204" pitchFamily="34" charset="0"/>
                        </a:rPr>
                        <a:t>Budget</a:t>
                      </a:r>
                    </a:p>
                  </a:txBody>
                  <a:tcPr marL="7288" marR="7288" marT="7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182622391"/>
                  </a:ext>
                </a:extLst>
              </a:tr>
              <a:tr h="710201">
                <a:tc>
                  <a:txBody>
                    <a:bodyPr/>
                    <a:lstStyle/>
                    <a:p>
                      <a:pPr algn="l" fontAlgn="ctr"/>
                      <a:r>
                        <a:rPr lang="en-ZA" sz="1100" b="1" i="0" u="none" strike="noStrike" dirty="0">
                          <a:solidFill>
                            <a:srgbClr val="000000"/>
                          </a:solidFill>
                          <a:effectLst/>
                          <a:latin typeface="Arial" panose="020B0604020202020204" pitchFamily="34" charset="0"/>
                        </a:rPr>
                        <a:t> </a:t>
                      </a:r>
                    </a:p>
                  </a:txBody>
                  <a:tcPr marL="7288" marR="7288" marT="7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100" b="1" i="0" u="none" strike="noStrike" dirty="0">
                          <a:solidFill>
                            <a:srgbClr val="000000"/>
                          </a:solidFill>
                          <a:effectLst/>
                          <a:latin typeface="Arial" panose="020B0604020202020204" pitchFamily="34" charset="0"/>
                        </a:rPr>
                        <a:t>Actuals</a:t>
                      </a:r>
                      <a:br>
                        <a:rPr lang="en-ZA" sz="1100" b="1" i="0" u="none" strike="noStrike" dirty="0">
                          <a:solidFill>
                            <a:srgbClr val="000000"/>
                          </a:solidFill>
                          <a:effectLst/>
                          <a:latin typeface="Arial" panose="020B0604020202020204" pitchFamily="34" charset="0"/>
                        </a:rPr>
                      </a:br>
                      <a:r>
                        <a:rPr lang="en-ZA" sz="1100" b="1" i="0" u="none" strike="noStrike" dirty="0">
                          <a:solidFill>
                            <a:srgbClr val="000000"/>
                          </a:solidFill>
                          <a:effectLst/>
                          <a:latin typeface="Arial" panose="020B0604020202020204" pitchFamily="34" charset="0"/>
                        </a:rPr>
                        <a:t>2018/19</a:t>
                      </a:r>
                      <a:br>
                        <a:rPr lang="en-ZA" sz="1100" b="1" i="0" u="none" strike="noStrike" dirty="0">
                          <a:solidFill>
                            <a:srgbClr val="000000"/>
                          </a:solidFill>
                          <a:effectLst/>
                          <a:latin typeface="Arial" panose="020B0604020202020204" pitchFamily="34" charset="0"/>
                        </a:rPr>
                      </a:br>
                      <a:r>
                        <a:rPr lang="en-ZA" sz="1100" b="1" i="0" u="none" strike="noStrike" dirty="0">
                          <a:solidFill>
                            <a:srgbClr val="000000"/>
                          </a:solidFill>
                          <a:effectLst/>
                          <a:latin typeface="Arial" panose="020B0604020202020204" pitchFamily="34" charset="0"/>
                        </a:rPr>
                        <a:t>R'000</a:t>
                      </a:r>
                    </a:p>
                  </a:txBody>
                  <a:tcPr marL="7288" marR="7288" marT="7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100" b="1" i="0" u="none" strike="noStrike" dirty="0">
                          <a:solidFill>
                            <a:srgbClr val="000000"/>
                          </a:solidFill>
                          <a:effectLst/>
                          <a:latin typeface="Arial" panose="020B0604020202020204" pitchFamily="34" charset="0"/>
                        </a:rPr>
                        <a:t>Actuals </a:t>
                      </a:r>
                      <a:br>
                        <a:rPr lang="en-ZA" sz="1100" b="1" i="0" u="none" strike="noStrike" dirty="0">
                          <a:solidFill>
                            <a:srgbClr val="000000"/>
                          </a:solidFill>
                          <a:effectLst/>
                          <a:latin typeface="Arial" panose="020B0604020202020204" pitchFamily="34" charset="0"/>
                        </a:rPr>
                      </a:br>
                      <a:r>
                        <a:rPr lang="en-ZA" sz="1100" b="1" i="0" u="none" strike="noStrike" dirty="0">
                          <a:solidFill>
                            <a:srgbClr val="000000"/>
                          </a:solidFill>
                          <a:effectLst/>
                          <a:latin typeface="Arial" panose="020B0604020202020204" pitchFamily="34" charset="0"/>
                        </a:rPr>
                        <a:t>2019/20</a:t>
                      </a:r>
                      <a:br>
                        <a:rPr lang="en-ZA" sz="1100" b="1" i="0" u="none" strike="noStrike" dirty="0">
                          <a:solidFill>
                            <a:srgbClr val="000000"/>
                          </a:solidFill>
                          <a:effectLst/>
                          <a:latin typeface="Arial" panose="020B0604020202020204" pitchFamily="34" charset="0"/>
                        </a:rPr>
                      </a:br>
                      <a:r>
                        <a:rPr lang="en-ZA" sz="1100" b="1" i="0" u="none" strike="noStrike" dirty="0">
                          <a:solidFill>
                            <a:srgbClr val="000000"/>
                          </a:solidFill>
                          <a:effectLst/>
                          <a:latin typeface="Arial" panose="020B0604020202020204" pitchFamily="34" charset="0"/>
                        </a:rPr>
                        <a:t>R'000</a:t>
                      </a:r>
                    </a:p>
                  </a:txBody>
                  <a:tcPr marL="7288" marR="7288" marT="7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100" b="1" i="0" u="none" strike="noStrike" dirty="0">
                          <a:solidFill>
                            <a:srgbClr val="000000"/>
                          </a:solidFill>
                          <a:effectLst/>
                          <a:latin typeface="Arial" panose="020B0604020202020204" pitchFamily="34" charset="0"/>
                        </a:rPr>
                        <a:t>Actuals</a:t>
                      </a:r>
                      <a:br>
                        <a:rPr lang="en-ZA" sz="1100" b="1" i="0" u="none" strike="noStrike" dirty="0">
                          <a:solidFill>
                            <a:srgbClr val="000000"/>
                          </a:solidFill>
                          <a:effectLst/>
                          <a:latin typeface="Arial" panose="020B0604020202020204" pitchFamily="34" charset="0"/>
                        </a:rPr>
                      </a:br>
                      <a:r>
                        <a:rPr lang="en-ZA" sz="1100" b="1" i="0" u="none" strike="noStrike" dirty="0">
                          <a:solidFill>
                            <a:srgbClr val="000000"/>
                          </a:solidFill>
                          <a:effectLst/>
                          <a:latin typeface="Arial" panose="020B0604020202020204" pitchFamily="34" charset="0"/>
                        </a:rPr>
                        <a:t>2020/21</a:t>
                      </a:r>
                      <a:br>
                        <a:rPr lang="en-ZA" sz="1100" b="1" i="0" u="none" strike="noStrike" dirty="0">
                          <a:solidFill>
                            <a:srgbClr val="000000"/>
                          </a:solidFill>
                          <a:effectLst/>
                          <a:latin typeface="Arial" panose="020B0604020202020204" pitchFamily="34" charset="0"/>
                        </a:rPr>
                      </a:br>
                      <a:r>
                        <a:rPr lang="en-ZA" sz="1100" b="1" i="0" u="none" strike="noStrike" dirty="0">
                          <a:solidFill>
                            <a:srgbClr val="000000"/>
                          </a:solidFill>
                          <a:effectLst/>
                          <a:latin typeface="Arial" panose="020B0604020202020204" pitchFamily="34" charset="0"/>
                        </a:rPr>
                        <a:t>R'000</a:t>
                      </a:r>
                    </a:p>
                  </a:txBody>
                  <a:tcPr marL="7288" marR="7288" marT="7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100" b="1" i="0" u="none" strike="noStrike" dirty="0">
                          <a:solidFill>
                            <a:srgbClr val="000000"/>
                          </a:solidFill>
                          <a:effectLst/>
                          <a:latin typeface="Arial" panose="020B0604020202020204" pitchFamily="34" charset="0"/>
                        </a:rPr>
                        <a:t>ENE Budget 2021/22</a:t>
                      </a:r>
                      <a:br>
                        <a:rPr lang="en-ZA" sz="1100" b="1" i="0" u="none" strike="noStrike" dirty="0">
                          <a:solidFill>
                            <a:srgbClr val="000000"/>
                          </a:solidFill>
                          <a:effectLst/>
                          <a:latin typeface="Arial" panose="020B0604020202020204" pitchFamily="34" charset="0"/>
                        </a:rPr>
                      </a:br>
                      <a:r>
                        <a:rPr lang="en-ZA" sz="1100" b="1" i="0" u="none" strike="noStrike" dirty="0">
                          <a:solidFill>
                            <a:srgbClr val="000000"/>
                          </a:solidFill>
                          <a:effectLst/>
                          <a:latin typeface="Arial" panose="020B0604020202020204" pitchFamily="34" charset="0"/>
                        </a:rPr>
                        <a:t>R'000</a:t>
                      </a:r>
                    </a:p>
                  </a:txBody>
                  <a:tcPr marL="7288" marR="7288" marT="7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100" b="1" i="0" u="none" strike="noStrike" dirty="0">
                          <a:solidFill>
                            <a:srgbClr val="000000"/>
                          </a:solidFill>
                          <a:effectLst/>
                          <a:latin typeface="Arial" panose="020B0604020202020204" pitchFamily="34" charset="0"/>
                        </a:rPr>
                        <a:t>ENE Budget 2022/23</a:t>
                      </a:r>
                      <a:br>
                        <a:rPr lang="en-ZA" sz="1100" b="1" i="0" u="none" strike="noStrike" dirty="0">
                          <a:solidFill>
                            <a:srgbClr val="000000"/>
                          </a:solidFill>
                          <a:effectLst/>
                          <a:latin typeface="Arial" panose="020B0604020202020204" pitchFamily="34" charset="0"/>
                        </a:rPr>
                      </a:br>
                      <a:r>
                        <a:rPr lang="en-ZA" sz="1100" b="1" i="0" u="none" strike="noStrike" dirty="0">
                          <a:solidFill>
                            <a:srgbClr val="000000"/>
                          </a:solidFill>
                          <a:effectLst/>
                          <a:latin typeface="Arial" panose="020B0604020202020204" pitchFamily="34" charset="0"/>
                        </a:rPr>
                        <a:t>R'000</a:t>
                      </a:r>
                    </a:p>
                  </a:txBody>
                  <a:tcPr marL="7288" marR="7288" marT="7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100" b="1" i="0" u="none" strike="noStrike" dirty="0">
                          <a:solidFill>
                            <a:srgbClr val="000000"/>
                          </a:solidFill>
                          <a:effectLst/>
                          <a:latin typeface="Arial" panose="020B0604020202020204" pitchFamily="34" charset="0"/>
                        </a:rPr>
                        <a:t>ENE Budget 2023/24</a:t>
                      </a:r>
                      <a:br>
                        <a:rPr lang="en-ZA" sz="1100" b="1" i="0" u="none" strike="noStrike" dirty="0">
                          <a:solidFill>
                            <a:srgbClr val="000000"/>
                          </a:solidFill>
                          <a:effectLst/>
                          <a:latin typeface="Arial" panose="020B0604020202020204" pitchFamily="34" charset="0"/>
                        </a:rPr>
                      </a:br>
                      <a:r>
                        <a:rPr lang="en-ZA" sz="1100" b="1" i="0" u="none" strike="noStrike" dirty="0">
                          <a:solidFill>
                            <a:srgbClr val="000000"/>
                          </a:solidFill>
                          <a:effectLst/>
                          <a:latin typeface="Arial" panose="020B0604020202020204" pitchFamily="34" charset="0"/>
                        </a:rPr>
                        <a:t>R'000</a:t>
                      </a:r>
                    </a:p>
                  </a:txBody>
                  <a:tcPr marL="7288" marR="7288" marT="7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54279182"/>
                  </a:ext>
                </a:extLst>
              </a:tr>
              <a:tr h="179289">
                <a:tc>
                  <a:txBody>
                    <a:bodyPr/>
                    <a:lstStyle/>
                    <a:p>
                      <a:pPr algn="l" fontAlgn="b"/>
                      <a:r>
                        <a:rPr lang="en-ZA" sz="1100" b="1" i="0" u="none" strike="noStrike" dirty="0">
                          <a:solidFill>
                            <a:srgbClr val="000000"/>
                          </a:solidFill>
                          <a:effectLst/>
                          <a:latin typeface="Arial" panose="020B0604020202020204" pitchFamily="34" charset="0"/>
                        </a:rPr>
                        <a:t>TOTAL SALES</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100" b="1" i="0" u="none" strike="noStrike" dirty="0">
                          <a:solidFill>
                            <a:srgbClr val="000000"/>
                          </a:solidFill>
                          <a:effectLst/>
                          <a:latin typeface="Arial" panose="020B0604020202020204" pitchFamily="34" charset="0"/>
                        </a:rPr>
                        <a:t>1 510 273</a:t>
                      </a:r>
                    </a:p>
                  </a:txBody>
                  <a:tcPr marL="7288" marR="7288" marT="7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rPr>
                        <a:t>   1 621 672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rPr>
                        <a:t>        608 235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1" i="0" u="none" strike="noStrike" dirty="0">
                          <a:solidFill>
                            <a:srgbClr val="000000"/>
                          </a:solidFill>
                          <a:effectLst/>
                          <a:latin typeface="Arial" panose="020B0604020202020204" pitchFamily="34" charset="0"/>
                        </a:rPr>
                        <a:t>1 449 259</a:t>
                      </a:r>
                    </a:p>
                  </a:txBody>
                  <a:tcPr marL="7288" marR="7288" marT="7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1" i="0" u="none" strike="noStrike" dirty="0">
                          <a:solidFill>
                            <a:srgbClr val="000000"/>
                          </a:solidFill>
                          <a:effectLst/>
                          <a:latin typeface="Arial" panose="020B0604020202020204" pitchFamily="34" charset="0"/>
                        </a:rPr>
                        <a:t>1 774 770</a:t>
                      </a:r>
                    </a:p>
                  </a:txBody>
                  <a:tcPr marL="7288" marR="7288" marT="7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1" i="0" u="none" strike="noStrike" dirty="0">
                          <a:solidFill>
                            <a:srgbClr val="000000"/>
                          </a:solidFill>
                          <a:effectLst/>
                          <a:latin typeface="Arial" panose="020B0604020202020204" pitchFamily="34" charset="0"/>
                        </a:rPr>
                        <a:t>1 870 367</a:t>
                      </a:r>
                    </a:p>
                  </a:txBody>
                  <a:tcPr marL="7288" marR="7288" marT="7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307012"/>
                  </a:ext>
                </a:extLst>
              </a:tr>
              <a:tr h="179289">
                <a:tc gridSpan="7">
                  <a:txBody>
                    <a:bodyPr/>
                    <a:lstStyle/>
                    <a:p>
                      <a:pPr algn="ctr" fontAlgn="b"/>
                      <a:r>
                        <a:rPr lang="en-ZA" sz="1100" b="1" i="0" u="none" strike="noStrike" dirty="0">
                          <a:solidFill>
                            <a:srgbClr val="000000"/>
                          </a:solidFill>
                          <a:effectLst/>
                          <a:latin typeface="Arial" panose="020B0604020202020204" pitchFamily="34" charset="0"/>
                        </a:rPr>
                        <a:t>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711794455"/>
                  </a:ext>
                </a:extLst>
              </a:tr>
              <a:tr h="179289">
                <a:tc>
                  <a:txBody>
                    <a:bodyPr/>
                    <a:lstStyle/>
                    <a:p>
                      <a:pPr algn="l" fontAlgn="b"/>
                      <a:r>
                        <a:rPr lang="en-ZA" sz="1100" b="1" i="0" u="none" strike="noStrike" dirty="0">
                          <a:solidFill>
                            <a:srgbClr val="000000"/>
                          </a:solidFill>
                          <a:effectLst/>
                          <a:latin typeface="Arial" panose="020B0604020202020204" pitchFamily="34" charset="0"/>
                        </a:rPr>
                        <a:t>COST OF SALES</a:t>
                      </a:r>
                    </a:p>
                  </a:txBody>
                  <a:tcPr marL="7288" marR="7288" marT="728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100" b="1" i="0" u="none" strike="noStrike" dirty="0">
                          <a:solidFill>
                            <a:srgbClr val="000000"/>
                          </a:solidFill>
                          <a:effectLst/>
                          <a:latin typeface="Arial" panose="020B0604020202020204" pitchFamily="34" charset="0"/>
                        </a:rPr>
                        <a:t>  732 344 </a:t>
                      </a:r>
                    </a:p>
                  </a:txBody>
                  <a:tcPr marL="7288" marR="7288" marT="7288" marB="0" anchor="b">
                    <a:lnL>
                      <a:noFill/>
                    </a:lnL>
                    <a:lnR>
                      <a:noFill/>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100" b="1" i="0" u="none" strike="noStrike" dirty="0">
                          <a:solidFill>
                            <a:srgbClr val="000000"/>
                          </a:solidFill>
                          <a:effectLst/>
                          <a:latin typeface="Arial" panose="020B0604020202020204" pitchFamily="34" charset="0"/>
                        </a:rPr>
                        <a:t>      885 644 </a:t>
                      </a:r>
                    </a:p>
                  </a:txBody>
                  <a:tcPr marL="7288" marR="7288" marT="7288" marB="0" anchor="b">
                    <a:lnL>
                      <a:noFill/>
                    </a:lnL>
                    <a:lnR>
                      <a:noFill/>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100" b="1" i="0" u="none" strike="noStrike" dirty="0">
                          <a:solidFill>
                            <a:srgbClr val="000000"/>
                          </a:solidFill>
                          <a:effectLst/>
                          <a:latin typeface="Arial" panose="020B0604020202020204" pitchFamily="34" charset="0"/>
                        </a:rPr>
                        <a:t>        488 598 </a:t>
                      </a:r>
                    </a:p>
                  </a:txBody>
                  <a:tcPr marL="7288" marR="7288" marT="7288" marB="0" anchor="b">
                    <a:lnL>
                      <a:noFill/>
                    </a:lnL>
                    <a:lnR>
                      <a:noFill/>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100" b="1" i="0" u="none" strike="noStrike" dirty="0">
                          <a:solidFill>
                            <a:srgbClr val="000000"/>
                          </a:solidFill>
                          <a:effectLst/>
                          <a:latin typeface="Arial" panose="020B0604020202020204" pitchFamily="34" charset="0"/>
                        </a:rPr>
                        <a:t>    913 811 </a:t>
                      </a:r>
                    </a:p>
                  </a:txBody>
                  <a:tcPr marL="7288" marR="7288" marT="7288" marB="0" anchor="b">
                    <a:lnL>
                      <a:noFill/>
                    </a:lnL>
                    <a:lnR>
                      <a:noFill/>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100" b="1" i="0" u="none" strike="noStrike" dirty="0">
                          <a:solidFill>
                            <a:srgbClr val="000000"/>
                          </a:solidFill>
                          <a:effectLst/>
                          <a:latin typeface="Arial" panose="020B0604020202020204" pitchFamily="34" charset="0"/>
                        </a:rPr>
                        <a:t> 1 143 560 </a:t>
                      </a:r>
                    </a:p>
                  </a:txBody>
                  <a:tcPr marL="7288" marR="7288" marT="7288" marB="0" anchor="b">
                    <a:lnL>
                      <a:noFill/>
                    </a:lnL>
                    <a:lnR>
                      <a:noFill/>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100" b="1" i="0" u="none" strike="noStrike" dirty="0">
                          <a:solidFill>
                            <a:srgbClr val="000000"/>
                          </a:solidFill>
                          <a:effectLst/>
                          <a:latin typeface="Arial" panose="020B0604020202020204" pitchFamily="34" charset="0"/>
                        </a:rPr>
                        <a:t> 1 163 314 </a:t>
                      </a:r>
                    </a:p>
                  </a:txBody>
                  <a:tcPr marL="7288" marR="7288" marT="728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098863221"/>
                  </a:ext>
                </a:extLst>
              </a:tr>
              <a:tr h="179289">
                <a:tc>
                  <a:txBody>
                    <a:bodyPr/>
                    <a:lstStyle/>
                    <a:p>
                      <a:pPr algn="l" fontAlgn="b"/>
                      <a:r>
                        <a:rPr lang="en-ZA" sz="1100" b="0" i="0" u="none" strike="noStrike" dirty="0">
                          <a:solidFill>
                            <a:srgbClr val="000000"/>
                          </a:solidFill>
                          <a:effectLst/>
                          <a:latin typeface="Arial" panose="020B0604020202020204" pitchFamily="34" charset="0"/>
                        </a:rPr>
                        <a:t>Direct Material</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dirty="0">
                          <a:solidFill>
                            <a:srgbClr val="000000"/>
                          </a:solidFill>
                          <a:effectLst/>
                          <a:latin typeface="Arial" panose="020B0604020202020204" pitchFamily="34" charset="0"/>
                        </a:rPr>
                        <a:t>  191 103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dirty="0">
                          <a:solidFill>
                            <a:srgbClr val="000000"/>
                          </a:solidFill>
                          <a:effectLst/>
                          <a:latin typeface="Arial" panose="020B0604020202020204" pitchFamily="34" charset="0"/>
                        </a:rPr>
                        <a:t>      364 934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dirty="0">
                          <a:solidFill>
                            <a:srgbClr val="000000"/>
                          </a:solidFill>
                          <a:effectLst/>
                          <a:latin typeface="Arial" panose="020B0604020202020204" pitchFamily="34" charset="0"/>
                        </a:rPr>
                        <a:t>          92 494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dirty="0">
                          <a:solidFill>
                            <a:srgbClr val="000000"/>
                          </a:solidFill>
                          <a:effectLst/>
                          <a:latin typeface="Arial" panose="020B0604020202020204" pitchFamily="34" charset="0"/>
                        </a:rPr>
                        <a:t>    389 144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dirty="0">
                          <a:solidFill>
                            <a:srgbClr val="000000"/>
                          </a:solidFill>
                          <a:effectLst/>
                          <a:latin typeface="Arial" panose="020B0604020202020204" pitchFamily="34" charset="0"/>
                        </a:rPr>
                        <a:t>    524 300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dirty="0">
                          <a:solidFill>
                            <a:srgbClr val="000000"/>
                          </a:solidFill>
                          <a:effectLst/>
                          <a:latin typeface="Arial" panose="020B0604020202020204" pitchFamily="34" charset="0"/>
                        </a:rPr>
                        <a:t>    465 161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53132920"/>
                  </a:ext>
                </a:extLst>
              </a:tr>
              <a:tr h="179289">
                <a:tc>
                  <a:txBody>
                    <a:bodyPr/>
                    <a:lstStyle/>
                    <a:p>
                      <a:pPr algn="l" fontAlgn="b"/>
                      <a:r>
                        <a:rPr lang="en-ZA" sz="1100" b="0" i="0" u="none" strike="noStrike" dirty="0">
                          <a:solidFill>
                            <a:srgbClr val="000000"/>
                          </a:solidFill>
                          <a:effectLst/>
                          <a:latin typeface="Arial" panose="020B0604020202020204" pitchFamily="34" charset="0"/>
                        </a:rPr>
                        <a:t>Direct Labour</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124 618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147 128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133 591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200 138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218 473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228 304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21354585"/>
                  </a:ext>
                </a:extLst>
              </a:tr>
              <a:tr h="179289">
                <a:tc>
                  <a:txBody>
                    <a:bodyPr/>
                    <a:lstStyle/>
                    <a:p>
                      <a:pPr algn="l" fontAlgn="b"/>
                      <a:r>
                        <a:rPr lang="en-ZA" sz="1100" b="0" i="0" u="none" strike="noStrike" dirty="0">
                          <a:solidFill>
                            <a:srgbClr val="000000"/>
                          </a:solidFill>
                          <a:effectLst/>
                          <a:latin typeface="Arial" panose="020B0604020202020204" pitchFamily="34" charset="0"/>
                        </a:rPr>
                        <a:t>Operating Expenditure</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96 886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142 572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92 213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191 906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235 724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295 913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48563102"/>
                  </a:ext>
                </a:extLst>
              </a:tr>
              <a:tr h="179289">
                <a:tc>
                  <a:txBody>
                    <a:bodyPr/>
                    <a:lstStyle/>
                    <a:p>
                      <a:pPr algn="l" fontAlgn="b"/>
                      <a:r>
                        <a:rPr lang="en-ZA" sz="1100" b="0" i="0" u="none" strike="noStrike" dirty="0">
                          <a:solidFill>
                            <a:srgbClr val="000000"/>
                          </a:solidFill>
                          <a:effectLst/>
                          <a:latin typeface="Arial" panose="020B0604020202020204" pitchFamily="34" charset="0"/>
                        </a:rPr>
                        <a:t>Finished Goods</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panose="020B0604020202020204" pitchFamily="34" charset="0"/>
                        </a:rPr>
                        <a:t>  319 737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panose="020B0604020202020204" pitchFamily="34" charset="0"/>
                        </a:rPr>
                        <a:t>      231 010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panose="020B0604020202020204" pitchFamily="34" charset="0"/>
                        </a:rPr>
                        <a:t>        170 300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panose="020B0604020202020204" pitchFamily="34" charset="0"/>
                        </a:rPr>
                        <a:t>    132 623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panose="020B0604020202020204" pitchFamily="34" charset="0"/>
                        </a:rPr>
                        <a:t>    165 063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panose="020B0604020202020204" pitchFamily="34" charset="0"/>
                        </a:rPr>
                        <a:t>    173 935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5693111"/>
                  </a:ext>
                </a:extLst>
              </a:tr>
              <a:tr h="185620">
                <a:tc gridSpan="7">
                  <a:txBody>
                    <a:bodyPr/>
                    <a:lstStyle/>
                    <a:p>
                      <a:pPr algn="ctr" fontAlgn="b"/>
                      <a:r>
                        <a:rPr lang="en-ZA" sz="1100" b="0" i="0" u="none" strike="noStrike" dirty="0">
                          <a:solidFill>
                            <a:srgbClr val="000000"/>
                          </a:solidFill>
                          <a:effectLst/>
                          <a:latin typeface="Arial" panose="020B0604020202020204" pitchFamily="34" charset="0"/>
                        </a:rPr>
                        <a:t>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43302935"/>
                  </a:ext>
                </a:extLst>
              </a:tr>
              <a:tr h="185620">
                <a:tc>
                  <a:txBody>
                    <a:bodyPr/>
                    <a:lstStyle/>
                    <a:p>
                      <a:pPr algn="l" fontAlgn="b"/>
                      <a:r>
                        <a:rPr lang="en-ZA" sz="1100" b="1" i="0" u="none" strike="noStrike" dirty="0">
                          <a:solidFill>
                            <a:srgbClr val="000000"/>
                          </a:solidFill>
                          <a:effectLst/>
                          <a:latin typeface="Arial" panose="020B0604020202020204" pitchFamily="34" charset="0"/>
                        </a:rPr>
                        <a:t>GROSS PROFIT</a:t>
                      </a:r>
                    </a:p>
                  </a:txBody>
                  <a:tcPr marL="7288" marR="7288" marT="72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b"/>
                      <a:r>
                        <a:rPr lang="en-ZA" sz="1100" b="1" i="0" u="none" strike="noStrike" dirty="0">
                          <a:solidFill>
                            <a:srgbClr val="000000"/>
                          </a:solidFill>
                          <a:effectLst/>
                          <a:latin typeface="Arial" panose="020B0604020202020204" pitchFamily="34" charset="0"/>
                        </a:rPr>
                        <a:t>  777 929 </a:t>
                      </a:r>
                    </a:p>
                  </a:txBody>
                  <a:tcPr marL="7288" marR="7288" marT="72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ZA" sz="1100" b="1" i="0" u="none" strike="noStrike" dirty="0">
                          <a:solidFill>
                            <a:srgbClr val="000000"/>
                          </a:solidFill>
                          <a:effectLst/>
                          <a:latin typeface="Arial" panose="020B0604020202020204" pitchFamily="34" charset="0"/>
                        </a:rPr>
                        <a:t>      736 028 </a:t>
                      </a:r>
                    </a:p>
                  </a:txBody>
                  <a:tcPr marL="7288" marR="7288" marT="72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ZA" sz="1100" b="1" i="0" u="none" strike="noStrike" dirty="0">
                          <a:solidFill>
                            <a:srgbClr val="000000"/>
                          </a:solidFill>
                          <a:effectLst/>
                          <a:latin typeface="Arial" panose="020B0604020202020204" pitchFamily="34" charset="0"/>
                        </a:rPr>
                        <a:t>        119 637 </a:t>
                      </a:r>
                    </a:p>
                  </a:txBody>
                  <a:tcPr marL="7288" marR="7288" marT="72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ZA" sz="1100" b="1" i="0" u="none" strike="noStrike" dirty="0">
                          <a:solidFill>
                            <a:srgbClr val="000000"/>
                          </a:solidFill>
                          <a:effectLst/>
                          <a:latin typeface="Arial" panose="020B0604020202020204" pitchFamily="34" charset="0"/>
                        </a:rPr>
                        <a:t>    535 448 </a:t>
                      </a:r>
                    </a:p>
                  </a:txBody>
                  <a:tcPr marL="7288" marR="7288" marT="72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ZA" sz="1100" b="1" i="0" u="none" strike="noStrike" dirty="0">
                          <a:solidFill>
                            <a:srgbClr val="000000"/>
                          </a:solidFill>
                          <a:effectLst/>
                          <a:latin typeface="Arial" panose="020B0604020202020204" pitchFamily="34" charset="0"/>
                        </a:rPr>
                        <a:t>    631 210 </a:t>
                      </a:r>
                    </a:p>
                  </a:txBody>
                  <a:tcPr marL="7288" marR="7288" marT="72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ZA" sz="1100" b="1" i="0" u="none" strike="noStrike" dirty="0">
                          <a:solidFill>
                            <a:srgbClr val="000000"/>
                          </a:solidFill>
                          <a:effectLst/>
                          <a:latin typeface="Arial" panose="020B0604020202020204" pitchFamily="34" charset="0"/>
                        </a:rPr>
                        <a:t>    707 054 </a:t>
                      </a:r>
                    </a:p>
                  </a:txBody>
                  <a:tcPr marL="7288" marR="7288" marT="72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582711215"/>
                  </a:ext>
                </a:extLst>
              </a:tr>
              <a:tr h="185620">
                <a:tc>
                  <a:txBody>
                    <a:bodyPr/>
                    <a:lstStyle/>
                    <a:p>
                      <a:pPr algn="l" fontAlgn="b"/>
                      <a:r>
                        <a:rPr lang="en-ZA" sz="1100" b="1" i="0" u="none" strike="noStrike" dirty="0">
                          <a:solidFill>
                            <a:srgbClr val="000000"/>
                          </a:solidFill>
                          <a:effectLst/>
                          <a:latin typeface="Arial" panose="020B0604020202020204" pitchFamily="34" charset="0"/>
                        </a:rPr>
                        <a:t>GP %</a:t>
                      </a:r>
                    </a:p>
                  </a:txBody>
                  <a:tcPr marL="7288" marR="7288" marT="72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100" b="1" i="0" u="none" strike="noStrike" dirty="0">
                          <a:solidFill>
                            <a:srgbClr val="000000"/>
                          </a:solidFill>
                          <a:effectLst/>
                          <a:latin typeface="Arial" panose="020B0604020202020204" pitchFamily="34" charset="0"/>
                        </a:rPr>
                        <a:t>51.51%</a:t>
                      </a:r>
                    </a:p>
                  </a:txBody>
                  <a:tcPr marL="7288" marR="7288" marT="72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dirty="0">
                          <a:solidFill>
                            <a:srgbClr val="000000"/>
                          </a:solidFill>
                          <a:effectLst/>
                          <a:latin typeface="Arial" panose="020B0604020202020204" pitchFamily="34" charset="0"/>
                        </a:rPr>
                        <a:t>45.39%</a:t>
                      </a:r>
                    </a:p>
                  </a:txBody>
                  <a:tcPr marL="7288" marR="7288" marT="72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dirty="0">
                          <a:solidFill>
                            <a:srgbClr val="000000"/>
                          </a:solidFill>
                          <a:effectLst/>
                          <a:latin typeface="Arial" panose="020B0604020202020204" pitchFamily="34" charset="0"/>
                        </a:rPr>
                        <a:t>19.67%</a:t>
                      </a:r>
                    </a:p>
                  </a:txBody>
                  <a:tcPr marL="7288" marR="7288" marT="72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dirty="0">
                          <a:solidFill>
                            <a:srgbClr val="000000"/>
                          </a:solidFill>
                          <a:effectLst/>
                          <a:latin typeface="Arial" panose="020B0604020202020204" pitchFamily="34" charset="0"/>
                        </a:rPr>
                        <a:t>36.95%</a:t>
                      </a:r>
                    </a:p>
                  </a:txBody>
                  <a:tcPr marL="7288" marR="7288" marT="72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dirty="0">
                          <a:solidFill>
                            <a:srgbClr val="000000"/>
                          </a:solidFill>
                          <a:effectLst/>
                          <a:latin typeface="Arial" panose="020B0604020202020204" pitchFamily="34" charset="0"/>
                        </a:rPr>
                        <a:t>35.57%</a:t>
                      </a:r>
                    </a:p>
                  </a:txBody>
                  <a:tcPr marL="7288" marR="7288" marT="72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dirty="0">
                          <a:solidFill>
                            <a:srgbClr val="000000"/>
                          </a:solidFill>
                          <a:effectLst/>
                          <a:latin typeface="Arial" panose="020B0604020202020204" pitchFamily="34" charset="0"/>
                        </a:rPr>
                        <a:t>37.80%</a:t>
                      </a:r>
                    </a:p>
                  </a:txBody>
                  <a:tcPr marL="7288" marR="7288" marT="72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1756435"/>
                  </a:ext>
                </a:extLst>
              </a:tr>
              <a:tr h="179289">
                <a:tc>
                  <a:txBody>
                    <a:bodyPr/>
                    <a:lstStyle/>
                    <a:p>
                      <a:pPr algn="l" fontAlgn="b"/>
                      <a:r>
                        <a:rPr lang="en-ZA" sz="1100" b="1" i="0" u="none" strike="noStrike" dirty="0">
                          <a:solidFill>
                            <a:srgbClr val="000000"/>
                          </a:solidFill>
                          <a:effectLst/>
                          <a:latin typeface="Arial" panose="020B0604020202020204" pitchFamily="34" charset="0"/>
                        </a:rPr>
                        <a:t>OTHER INCOME</a:t>
                      </a:r>
                    </a:p>
                  </a:txBody>
                  <a:tcPr marL="7288" marR="7288" marT="72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100" b="1" i="0" u="none" strike="noStrike" dirty="0">
                          <a:solidFill>
                            <a:srgbClr val="000000"/>
                          </a:solidFill>
                          <a:effectLst/>
                          <a:latin typeface="Arial" panose="020B0604020202020204" pitchFamily="34" charset="0"/>
                        </a:rPr>
                        <a:t>     9 675 </a:t>
                      </a:r>
                    </a:p>
                  </a:txBody>
                  <a:tcPr marL="7288" marR="7288" marT="7288" marB="0" anchor="b">
                    <a:lnL>
                      <a:noFill/>
                    </a:lnL>
                    <a:lnR>
                      <a:noFill/>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l" fontAlgn="b"/>
                      <a:r>
                        <a:rPr lang="en-ZA" sz="1100" b="1" i="0" u="none" strike="noStrike" dirty="0">
                          <a:solidFill>
                            <a:srgbClr val="000000"/>
                          </a:solidFill>
                          <a:effectLst/>
                          <a:latin typeface="Arial" panose="020B0604020202020204" pitchFamily="34" charset="0"/>
                        </a:rPr>
                        <a:t>       12 941 </a:t>
                      </a:r>
                    </a:p>
                  </a:txBody>
                  <a:tcPr marL="7288" marR="7288" marT="7288" marB="0" anchor="b">
                    <a:lnL>
                      <a:noFill/>
                    </a:lnL>
                    <a:lnR>
                      <a:noFill/>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l" fontAlgn="b"/>
                      <a:r>
                        <a:rPr lang="en-ZA" sz="1100" b="1" i="0" u="none" strike="noStrike" dirty="0">
                          <a:solidFill>
                            <a:srgbClr val="000000"/>
                          </a:solidFill>
                          <a:effectLst/>
                          <a:latin typeface="Arial" panose="020B0604020202020204" pitchFamily="34" charset="0"/>
                        </a:rPr>
                        <a:t>          42 950 </a:t>
                      </a:r>
                    </a:p>
                  </a:txBody>
                  <a:tcPr marL="7288" marR="7288" marT="7288" marB="0" anchor="b">
                    <a:lnL>
                      <a:noFill/>
                    </a:lnL>
                    <a:lnR>
                      <a:noFill/>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l" fontAlgn="b"/>
                      <a:r>
                        <a:rPr lang="en-ZA" sz="1100" b="1" i="0" u="none" strike="noStrike" dirty="0">
                          <a:solidFill>
                            <a:srgbClr val="000000"/>
                          </a:solidFill>
                          <a:effectLst/>
                          <a:latin typeface="Arial" panose="020B0604020202020204" pitchFamily="34" charset="0"/>
                        </a:rPr>
                        <a:t>      46 501 </a:t>
                      </a:r>
                    </a:p>
                  </a:txBody>
                  <a:tcPr marL="7288" marR="7288" marT="7288" marB="0" anchor="b">
                    <a:lnL>
                      <a:noFill/>
                    </a:lnL>
                    <a:lnR>
                      <a:noFill/>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l" fontAlgn="b"/>
                      <a:r>
                        <a:rPr lang="en-ZA" sz="1100" b="1" i="0" u="none" strike="noStrike" dirty="0">
                          <a:solidFill>
                            <a:srgbClr val="000000"/>
                          </a:solidFill>
                          <a:effectLst/>
                          <a:latin typeface="Arial" panose="020B0604020202020204" pitchFamily="34" charset="0"/>
                        </a:rPr>
                        <a:t>      46 726 </a:t>
                      </a:r>
                    </a:p>
                  </a:txBody>
                  <a:tcPr marL="7288" marR="7288" marT="7288" marB="0" anchor="b">
                    <a:lnL>
                      <a:noFill/>
                    </a:lnL>
                    <a:lnR>
                      <a:noFill/>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gn="l" fontAlgn="b"/>
                      <a:r>
                        <a:rPr lang="en-ZA" sz="1100" b="1" i="0" u="none" strike="noStrike" dirty="0">
                          <a:solidFill>
                            <a:srgbClr val="000000"/>
                          </a:solidFill>
                          <a:effectLst/>
                          <a:latin typeface="Arial" panose="020B0604020202020204" pitchFamily="34" charset="0"/>
                        </a:rPr>
                        <a:t>      46 490 </a:t>
                      </a:r>
                    </a:p>
                  </a:txBody>
                  <a:tcPr marL="7288" marR="7288" marT="7288"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extLst>
                  <a:ext uri="{0D108BD9-81ED-4DB2-BD59-A6C34878D82A}">
                    <a16:rowId xmlns:a16="http://schemas.microsoft.com/office/drawing/2014/main" val="2698298011"/>
                  </a:ext>
                </a:extLst>
              </a:tr>
              <a:tr h="179289">
                <a:tc>
                  <a:txBody>
                    <a:bodyPr/>
                    <a:lstStyle/>
                    <a:p>
                      <a:pPr algn="l" fontAlgn="b"/>
                      <a:r>
                        <a:rPr lang="en-ZA" sz="1100" b="1" i="0" u="none" strike="noStrike" dirty="0">
                          <a:solidFill>
                            <a:srgbClr val="000000"/>
                          </a:solidFill>
                          <a:effectLst/>
                          <a:latin typeface="Arial" panose="020B0604020202020204" pitchFamily="34" charset="0"/>
                        </a:rPr>
                        <a:t>Interest received</a:t>
                      </a:r>
                    </a:p>
                  </a:txBody>
                  <a:tcPr marL="7288" marR="7288" marT="72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100" b="1" i="0" u="none" strike="noStrike" dirty="0">
                          <a:solidFill>
                            <a:srgbClr val="000000"/>
                          </a:solidFill>
                          <a:effectLst/>
                          <a:latin typeface="Arial" panose="020B0604020202020204" pitchFamily="34" charset="0"/>
                        </a:rPr>
                        <a:t>     1 647 </a:t>
                      </a:r>
                    </a:p>
                  </a:txBody>
                  <a:tcPr marL="7288" marR="7288" marT="7288" marB="0" anchor="b">
                    <a:lnL>
                      <a:noFill/>
                    </a:lnL>
                    <a:lnR>
                      <a:noFill/>
                    </a:lnR>
                    <a:lnT>
                      <a:noFill/>
                    </a:lnT>
                    <a:lnB>
                      <a:noFill/>
                    </a:lnB>
                    <a:solidFill>
                      <a:srgbClr val="BDD7EE"/>
                    </a:solidFill>
                  </a:tcPr>
                </a:tc>
                <a:tc>
                  <a:txBody>
                    <a:bodyPr/>
                    <a:lstStyle/>
                    <a:p>
                      <a:pPr algn="l" fontAlgn="b"/>
                      <a:r>
                        <a:rPr lang="en-ZA" sz="1100" b="1" i="0" u="none" strike="noStrike" dirty="0">
                          <a:solidFill>
                            <a:srgbClr val="000000"/>
                          </a:solidFill>
                          <a:effectLst/>
                          <a:latin typeface="Arial" panose="020B0604020202020204" pitchFamily="34" charset="0"/>
                        </a:rPr>
                        <a:t>         1 967 </a:t>
                      </a:r>
                    </a:p>
                  </a:txBody>
                  <a:tcPr marL="7288" marR="7288" marT="7288" marB="0" anchor="b">
                    <a:lnL>
                      <a:noFill/>
                    </a:lnL>
                    <a:lnR>
                      <a:noFill/>
                    </a:lnR>
                    <a:lnT>
                      <a:noFill/>
                    </a:lnT>
                    <a:lnB>
                      <a:noFill/>
                    </a:lnB>
                    <a:solidFill>
                      <a:srgbClr val="BDD7EE"/>
                    </a:solidFill>
                  </a:tcPr>
                </a:tc>
                <a:tc>
                  <a:txBody>
                    <a:bodyPr/>
                    <a:lstStyle/>
                    <a:p>
                      <a:pPr algn="l" fontAlgn="b"/>
                      <a:r>
                        <a:rPr lang="en-ZA" sz="1100" b="1" i="0" u="none" strike="noStrike" dirty="0">
                          <a:solidFill>
                            <a:srgbClr val="000000"/>
                          </a:solidFill>
                          <a:effectLst/>
                          <a:latin typeface="Arial" panose="020B0604020202020204" pitchFamily="34" charset="0"/>
                        </a:rPr>
                        <a:t>                 -   </a:t>
                      </a:r>
                    </a:p>
                  </a:txBody>
                  <a:tcPr marL="7288" marR="7288" marT="7288" marB="0" anchor="b">
                    <a:lnL>
                      <a:noFill/>
                    </a:lnL>
                    <a:lnR>
                      <a:noFill/>
                    </a:lnR>
                    <a:lnT>
                      <a:noFill/>
                    </a:lnT>
                    <a:lnB>
                      <a:noFill/>
                    </a:lnB>
                    <a:solidFill>
                      <a:srgbClr val="BDD7EE"/>
                    </a:solidFill>
                  </a:tcPr>
                </a:tc>
                <a:tc>
                  <a:txBody>
                    <a:bodyPr/>
                    <a:lstStyle/>
                    <a:p>
                      <a:pPr algn="l" fontAlgn="b"/>
                      <a:r>
                        <a:rPr lang="en-ZA" sz="1100" b="1" i="0" u="none" strike="noStrike" dirty="0">
                          <a:solidFill>
                            <a:srgbClr val="000000"/>
                          </a:solidFill>
                          <a:effectLst/>
                          <a:latin typeface="Arial" panose="020B0604020202020204" pitchFamily="34" charset="0"/>
                        </a:rPr>
                        <a:t> </a:t>
                      </a:r>
                    </a:p>
                  </a:txBody>
                  <a:tcPr marL="7288" marR="7288" marT="7288" marB="0" anchor="b">
                    <a:lnL>
                      <a:noFill/>
                    </a:lnL>
                    <a:lnR>
                      <a:noFill/>
                    </a:lnR>
                    <a:lnT>
                      <a:noFill/>
                    </a:lnT>
                    <a:lnB>
                      <a:noFill/>
                    </a:lnB>
                    <a:solidFill>
                      <a:srgbClr val="BDD7EE"/>
                    </a:solidFill>
                  </a:tcPr>
                </a:tc>
                <a:tc>
                  <a:txBody>
                    <a:bodyPr/>
                    <a:lstStyle/>
                    <a:p>
                      <a:pPr algn="l" fontAlgn="b"/>
                      <a:r>
                        <a:rPr lang="en-ZA" sz="1100" b="1" i="0" u="none" strike="noStrike" dirty="0">
                          <a:solidFill>
                            <a:srgbClr val="000000"/>
                          </a:solidFill>
                          <a:effectLst/>
                          <a:latin typeface="Arial" panose="020B0604020202020204" pitchFamily="34" charset="0"/>
                        </a:rPr>
                        <a:t> </a:t>
                      </a:r>
                    </a:p>
                  </a:txBody>
                  <a:tcPr marL="7288" marR="7288" marT="7288" marB="0" anchor="b">
                    <a:lnL>
                      <a:noFill/>
                    </a:lnL>
                    <a:lnR>
                      <a:noFill/>
                    </a:lnR>
                    <a:lnT>
                      <a:noFill/>
                    </a:lnT>
                    <a:lnB>
                      <a:noFill/>
                    </a:lnB>
                    <a:solidFill>
                      <a:srgbClr val="BDD7EE"/>
                    </a:solidFill>
                  </a:tcPr>
                </a:tc>
                <a:tc>
                  <a:txBody>
                    <a:bodyPr/>
                    <a:lstStyle/>
                    <a:p>
                      <a:pPr algn="l" fontAlgn="b"/>
                      <a:r>
                        <a:rPr lang="en-ZA" sz="1100" b="1" i="0" u="none" strike="noStrike" dirty="0">
                          <a:solidFill>
                            <a:srgbClr val="000000"/>
                          </a:solidFill>
                          <a:effectLst/>
                          <a:latin typeface="Arial" panose="020B0604020202020204" pitchFamily="34" charset="0"/>
                        </a:rPr>
                        <a:t> </a:t>
                      </a:r>
                    </a:p>
                  </a:txBody>
                  <a:tcPr marL="7288" marR="7288" marT="7288"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extLst>
                  <a:ext uri="{0D108BD9-81ED-4DB2-BD59-A6C34878D82A}">
                    <a16:rowId xmlns:a16="http://schemas.microsoft.com/office/drawing/2014/main" val="1119408983"/>
                  </a:ext>
                </a:extLst>
              </a:tr>
              <a:tr h="179289">
                <a:tc>
                  <a:txBody>
                    <a:bodyPr/>
                    <a:lstStyle/>
                    <a:p>
                      <a:pPr algn="l" fontAlgn="b"/>
                      <a:r>
                        <a:rPr lang="en-ZA" sz="1100" b="1" i="0" u="none" strike="noStrike" dirty="0">
                          <a:solidFill>
                            <a:srgbClr val="000000"/>
                          </a:solidFill>
                          <a:effectLst/>
                          <a:latin typeface="Arial" panose="020B0604020202020204" pitchFamily="34" charset="0"/>
                        </a:rPr>
                        <a:t>Loss on foreign exchange</a:t>
                      </a:r>
                    </a:p>
                  </a:txBody>
                  <a:tcPr marL="7288" marR="7288" marT="72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100" b="1" i="0" u="none" strike="noStrike" dirty="0">
                          <a:solidFill>
                            <a:srgbClr val="000000"/>
                          </a:solidFill>
                          <a:effectLst/>
                          <a:latin typeface="Arial" panose="020B0604020202020204" pitchFamily="34" charset="0"/>
                        </a:rPr>
                        <a:t>  -21 095 </a:t>
                      </a:r>
                    </a:p>
                  </a:txBody>
                  <a:tcPr marL="7288" marR="7288" marT="7288" marB="0" anchor="b">
                    <a:lnL>
                      <a:noFill/>
                    </a:lnL>
                    <a:lnR>
                      <a:noFill/>
                    </a:lnR>
                    <a:lnT>
                      <a:noFill/>
                    </a:lnT>
                    <a:lnB>
                      <a:noFill/>
                    </a:lnB>
                    <a:solidFill>
                      <a:srgbClr val="BDD7EE"/>
                    </a:solidFill>
                  </a:tcPr>
                </a:tc>
                <a:tc>
                  <a:txBody>
                    <a:bodyPr/>
                    <a:lstStyle/>
                    <a:p>
                      <a:pPr algn="l" fontAlgn="b"/>
                      <a:r>
                        <a:rPr lang="en-ZA" sz="1100" b="1" i="0" u="none" strike="noStrike" dirty="0">
                          <a:solidFill>
                            <a:srgbClr val="000000"/>
                          </a:solidFill>
                          <a:effectLst/>
                          <a:latin typeface="Arial" panose="020B0604020202020204" pitchFamily="34" charset="0"/>
                        </a:rPr>
                        <a:t>        -4 168 </a:t>
                      </a:r>
                    </a:p>
                  </a:txBody>
                  <a:tcPr marL="7288" marR="7288" marT="7288" marB="0" anchor="b">
                    <a:lnL>
                      <a:noFill/>
                    </a:lnL>
                    <a:lnR>
                      <a:noFill/>
                    </a:lnR>
                    <a:lnT>
                      <a:noFill/>
                    </a:lnT>
                    <a:lnB>
                      <a:noFill/>
                    </a:lnB>
                    <a:solidFill>
                      <a:srgbClr val="BDD7EE"/>
                    </a:solidFill>
                  </a:tcPr>
                </a:tc>
                <a:tc>
                  <a:txBody>
                    <a:bodyPr/>
                    <a:lstStyle/>
                    <a:p>
                      <a:pPr algn="l" fontAlgn="b"/>
                      <a:r>
                        <a:rPr lang="en-ZA" sz="1100" b="1" i="0" u="none" strike="noStrike" dirty="0">
                          <a:solidFill>
                            <a:srgbClr val="000000"/>
                          </a:solidFill>
                          <a:effectLst/>
                          <a:latin typeface="Arial" panose="020B0604020202020204" pitchFamily="34" charset="0"/>
                        </a:rPr>
                        <a:t>             -811 </a:t>
                      </a:r>
                    </a:p>
                  </a:txBody>
                  <a:tcPr marL="7288" marR="7288" marT="7288" marB="0" anchor="b">
                    <a:lnL>
                      <a:noFill/>
                    </a:lnL>
                    <a:lnR>
                      <a:noFill/>
                    </a:lnR>
                    <a:lnT>
                      <a:noFill/>
                    </a:lnT>
                    <a:lnB>
                      <a:noFill/>
                    </a:lnB>
                    <a:solidFill>
                      <a:srgbClr val="BDD7EE"/>
                    </a:solidFill>
                  </a:tcPr>
                </a:tc>
                <a:tc>
                  <a:txBody>
                    <a:bodyPr/>
                    <a:lstStyle/>
                    <a:p>
                      <a:pPr algn="l" fontAlgn="b"/>
                      <a:r>
                        <a:rPr lang="en-ZA" sz="1100" b="1" i="0" u="none" strike="noStrike" dirty="0">
                          <a:solidFill>
                            <a:srgbClr val="000000"/>
                          </a:solidFill>
                          <a:effectLst/>
                          <a:latin typeface="Arial" panose="020B0604020202020204" pitchFamily="34" charset="0"/>
                        </a:rPr>
                        <a:t> </a:t>
                      </a:r>
                    </a:p>
                  </a:txBody>
                  <a:tcPr marL="7288" marR="7288" marT="7288" marB="0" anchor="b">
                    <a:lnL>
                      <a:noFill/>
                    </a:lnL>
                    <a:lnR>
                      <a:noFill/>
                    </a:lnR>
                    <a:lnT>
                      <a:noFill/>
                    </a:lnT>
                    <a:lnB>
                      <a:noFill/>
                    </a:lnB>
                    <a:solidFill>
                      <a:srgbClr val="BDD7EE"/>
                    </a:solidFill>
                  </a:tcPr>
                </a:tc>
                <a:tc>
                  <a:txBody>
                    <a:bodyPr/>
                    <a:lstStyle/>
                    <a:p>
                      <a:pPr algn="l" fontAlgn="b"/>
                      <a:r>
                        <a:rPr lang="en-ZA" sz="1100" b="1" i="0" u="none" strike="noStrike" dirty="0">
                          <a:solidFill>
                            <a:srgbClr val="000000"/>
                          </a:solidFill>
                          <a:effectLst/>
                          <a:latin typeface="Arial" panose="020B0604020202020204" pitchFamily="34" charset="0"/>
                        </a:rPr>
                        <a:t> </a:t>
                      </a:r>
                    </a:p>
                  </a:txBody>
                  <a:tcPr marL="7288" marR="7288" marT="7288" marB="0" anchor="b">
                    <a:lnL>
                      <a:noFill/>
                    </a:lnL>
                    <a:lnR>
                      <a:noFill/>
                    </a:lnR>
                    <a:lnT>
                      <a:noFill/>
                    </a:lnT>
                    <a:lnB>
                      <a:noFill/>
                    </a:lnB>
                    <a:solidFill>
                      <a:srgbClr val="BDD7EE"/>
                    </a:solidFill>
                  </a:tcPr>
                </a:tc>
                <a:tc>
                  <a:txBody>
                    <a:bodyPr/>
                    <a:lstStyle/>
                    <a:p>
                      <a:pPr algn="l" fontAlgn="b"/>
                      <a:r>
                        <a:rPr lang="en-ZA" sz="1100" b="1" i="0" u="none" strike="noStrike" dirty="0">
                          <a:solidFill>
                            <a:srgbClr val="000000"/>
                          </a:solidFill>
                          <a:effectLst/>
                          <a:latin typeface="Arial" panose="020B0604020202020204" pitchFamily="34" charset="0"/>
                        </a:rPr>
                        <a:t> </a:t>
                      </a:r>
                    </a:p>
                  </a:txBody>
                  <a:tcPr marL="7288" marR="7288" marT="7288"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extLst>
                  <a:ext uri="{0D108BD9-81ED-4DB2-BD59-A6C34878D82A}">
                    <a16:rowId xmlns:a16="http://schemas.microsoft.com/office/drawing/2014/main" val="180133803"/>
                  </a:ext>
                </a:extLst>
              </a:tr>
              <a:tr h="179289">
                <a:tc>
                  <a:txBody>
                    <a:bodyPr/>
                    <a:lstStyle/>
                    <a:p>
                      <a:pPr algn="l" fontAlgn="b"/>
                      <a:r>
                        <a:rPr lang="en-ZA" sz="1100" b="1" i="0" u="none" strike="noStrike" dirty="0">
                          <a:solidFill>
                            <a:srgbClr val="000000"/>
                          </a:solidFill>
                          <a:effectLst/>
                          <a:latin typeface="Arial" panose="020B0604020202020204" pitchFamily="34" charset="0"/>
                        </a:rPr>
                        <a:t>TOTAL EXPENSES </a:t>
                      </a:r>
                    </a:p>
                  </a:txBody>
                  <a:tcPr marL="7288" marR="7288" marT="728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ZA" sz="1100" b="1" i="0" u="none" strike="noStrike" dirty="0">
                          <a:solidFill>
                            <a:srgbClr val="000000"/>
                          </a:solidFill>
                          <a:effectLst/>
                          <a:latin typeface="Arial" panose="020B0604020202020204" pitchFamily="34" charset="0"/>
                        </a:rPr>
                        <a:t>  250 716 </a:t>
                      </a:r>
                    </a:p>
                  </a:txBody>
                  <a:tcPr marL="7288" marR="7288" marT="7288"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ZA" sz="1100" b="1" i="0" u="none" strike="noStrike" dirty="0">
                          <a:solidFill>
                            <a:srgbClr val="000000"/>
                          </a:solidFill>
                          <a:effectLst/>
                          <a:latin typeface="Arial" panose="020B0604020202020204" pitchFamily="34" charset="0"/>
                        </a:rPr>
                        <a:t>      249 619 </a:t>
                      </a:r>
                    </a:p>
                  </a:txBody>
                  <a:tcPr marL="7288" marR="7288" marT="7288"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ZA" sz="1100" b="1" i="0" u="none" strike="noStrike" dirty="0">
                          <a:solidFill>
                            <a:srgbClr val="000000"/>
                          </a:solidFill>
                          <a:effectLst/>
                          <a:latin typeface="Arial" panose="020B0604020202020204" pitchFamily="34" charset="0"/>
                        </a:rPr>
                        <a:t>        209 642 </a:t>
                      </a:r>
                    </a:p>
                  </a:txBody>
                  <a:tcPr marL="7288" marR="7288" marT="7288"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ZA" sz="1100" b="1" i="0" u="none" strike="noStrike" dirty="0">
                          <a:solidFill>
                            <a:srgbClr val="000000"/>
                          </a:solidFill>
                          <a:effectLst/>
                          <a:latin typeface="Arial" panose="020B0604020202020204" pitchFamily="34" charset="0"/>
                        </a:rPr>
                        <a:t>    437 023 </a:t>
                      </a:r>
                    </a:p>
                  </a:txBody>
                  <a:tcPr marL="7288" marR="7288" marT="7288"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ZA" sz="1100" b="1" i="0" u="none" strike="noStrike" dirty="0">
                          <a:solidFill>
                            <a:srgbClr val="000000"/>
                          </a:solidFill>
                          <a:effectLst/>
                          <a:latin typeface="Arial" panose="020B0604020202020204" pitchFamily="34" charset="0"/>
                        </a:rPr>
                        <a:t>    500 459 </a:t>
                      </a:r>
                    </a:p>
                  </a:txBody>
                  <a:tcPr marL="7288" marR="7288" marT="7288"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ZA" sz="1100" b="1" i="0" u="none" strike="noStrike" dirty="0">
                          <a:solidFill>
                            <a:srgbClr val="000000"/>
                          </a:solidFill>
                          <a:effectLst/>
                          <a:latin typeface="Arial" panose="020B0604020202020204" pitchFamily="34" charset="0"/>
                        </a:rPr>
                        <a:t>    566 507 </a:t>
                      </a:r>
                    </a:p>
                  </a:txBody>
                  <a:tcPr marL="7288" marR="7288" marT="728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098563947"/>
                  </a:ext>
                </a:extLst>
              </a:tr>
              <a:tr h="179289">
                <a:tc>
                  <a:txBody>
                    <a:bodyPr/>
                    <a:lstStyle/>
                    <a:p>
                      <a:pPr algn="l" fontAlgn="b"/>
                      <a:r>
                        <a:rPr lang="en-ZA" sz="1100" b="1" i="0" u="none" strike="noStrike" dirty="0">
                          <a:solidFill>
                            <a:srgbClr val="000000"/>
                          </a:solidFill>
                          <a:effectLst/>
                          <a:latin typeface="Arial" panose="020B0604020202020204" pitchFamily="34" charset="0"/>
                        </a:rPr>
                        <a:t>Employee Benefits</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dirty="0">
                          <a:solidFill>
                            <a:srgbClr val="000000"/>
                          </a:solidFill>
                          <a:effectLst/>
                          <a:latin typeface="Arial" panose="020B0604020202020204" pitchFamily="34" charset="0"/>
                        </a:rPr>
                        <a:t>  109 972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dirty="0">
                          <a:solidFill>
                            <a:srgbClr val="000000"/>
                          </a:solidFill>
                          <a:effectLst/>
                          <a:latin typeface="Arial" panose="020B0604020202020204" pitchFamily="34" charset="0"/>
                        </a:rPr>
                        <a:t>      123 175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dirty="0">
                          <a:solidFill>
                            <a:srgbClr val="000000"/>
                          </a:solidFill>
                          <a:effectLst/>
                          <a:latin typeface="Arial" panose="020B0604020202020204" pitchFamily="34" charset="0"/>
                        </a:rPr>
                        <a:t>        128 201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dirty="0">
                          <a:solidFill>
                            <a:srgbClr val="000000"/>
                          </a:solidFill>
                          <a:effectLst/>
                          <a:latin typeface="Arial" panose="020B0604020202020204" pitchFamily="34" charset="0"/>
                        </a:rPr>
                        <a:t>    157 778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dirty="0">
                          <a:solidFill>
                            <a:srgbClr val="000000"/>
                          </a:solidFill>
                          <a:effectLst/>
                          <a:latin typeface="Arial" panose="020B0604020202020204" pitchFamily="34" charset="0"/>
                        </a:rPr>
                        <a:t>    165 671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dirty="0">
                          <a:solidFill>
                            <a:srgbClr val="000000"/>
                          </a:solidFill>
                          <a:effectLst/>
                          <a:latin typeface="Arial" panose="020B0604020202020204" pitchFamily="34" charset="0"/>
                        </a:rPr>
                        <a:t>    173 127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67702335"/>
                  </a:ext>
                </a:extLst>
              </a:tr>
              <a:tr h="179289">
                <a:tc>
                  <a:txBody>
                    <a:bodyPr/>
                    <a:lstStyle/>
                    <a:p>
                      <a:pPr algn="l" fontAlgn="b"/>
                      <a:r>
                        <a:rPr lang="en-ZA" sz="1100" b="1" i="0" u="none" strike="noStrike" dirty="0">
                          <a:solidFill>
                            <a:srgbClr val="000000"/>
                          </a:solidFill>
                          <a:effectLst/>
                          <a:latin typeface="Arial" panose="020B0604020202020204" pitchFamily="34" charset="0"/>
                        </a:rPr>
                        <a:t>Administrative Expenditure</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35 590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31 686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23 020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66 373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69 300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73 235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86722918"/>
                  </a:ext>
                </a:extLst>
              </a:tr>
              <a:tr h="179289">
                <a:tc>
                  <a:txBody>
                    <a:bodyPr/>
                    <a:lstStyle/>
                    <a:p>
                      <a:pPr algn="l" fontAlgn="b"/>
                      <a:r>
                        <a:rPr lang="en-ZA" sz="1100" b="1" i="0" u="none" strike="noStrike" dirty="0">
                          <a:solidFill>
                            <a:srgbClr val="000000"/>
                          </a:solidFill>
                          <a:effectLst/>
                          <a:latin typeface="Arial" panose="020B0604020202020204" pitchFamily="34" charset="0"/>
                        </a:rPr>
                        <a:t>Production and Stores</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1 280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2 944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1 881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1 740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1 836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1 950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7293943"/>
                  </a:ext>
                </a:extLst>
              </a:tr>
              <a:tr h="179289">
                <a:tc>
                  <a:txBody>
                    <a:bodyPr/>
                    <a:lstStyle/>
                    <a:p>
                      <a:pPr algn="l" fontAlgn="b"/>
                      <a:r>
                        <a:rPr lang="en-ZA" sz="1100" b="1" i="0" u="none" strike="noStrike" dirty="0">
                          <a:solidFill>
                            <a:srgbClr val="000000"/>
                          </a:solidFill>
                          <a:effectLst/>
                          <a:latin typeface="Arial" panose="020B0604020202020204" pitchFamily="34" charset="0"/>
                        </a:rPr>
                        <a:t>Equipment</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1 407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1 563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1 589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2 855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3 012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3 176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32842732"/>
                  </a:ext>
                </a:extLst>
              </a:tr>
              <a:tr h="179289">
                <a:tc>
                  <a:txBody>
                    <a:bodyPr/>
                    <a:lstStyle/>
                    <a:p>
                      <a:pPr algn="l" fontAlgn="b"/>
                      <a:r>
                        <a:rPr lang="en-ZA" sz="1100" b="1" i="0" u="none" strike="noStrike" dirty="0">
                          <a:solidFill>
                            <a:srgbClr val="000000"/>
                          </a:solidFill>
                          <a:effectLst/>
                          <a:latin typeface="Arial" panose="020B0604020202020204" pitchFamily="34" charset="0"/>
                        </a:rPr>
                        <a:t>Professional Services</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60 965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75 810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40 845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152 413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163 089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171 547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85654312"/>
                  </a:ext>
                </a:extLst>
              </a:tr>
              <a:tr h="345586">
                <a:tc>
                  <a:txBody>
                    <a:bodyPr/>
                    <a:lstStyle/>
                    <a:p>
                      <a:pPr algn="l" fontAlgn="b"/>
                      <a:r>
                        <a:rPr lang="en-ZA" sz="1100" b="1" i="0" u="none" strike="noStrike" dirty="0">
                          <a:solidFill>
                            <a:srgbClr val="000000"/>
                          </a:solidFill>
                          <a:effectLst/>
                          <a:latin typeface="Arial" panose="020B0604020202020204" pitchFamily="34" charset="0"/>
                        </a:rPr>
                        <a:t>Depreciation and Provisions</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19 995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13 837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13 834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29 088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69 304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panose="020B0604020202020204" pitchFamily="34" charset="0"/>
                        </a:rPr>
                        <a:t>    113 671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97026228"/>
                  </a:ext>
                </a:extLst>
              </a:tr>
              <a:tr h="179289">
                <a:tc>
                  <a:txBody>
                    <a:bodyPr/>
                    <a:lstStyle/>
                    <a:p>
                      <a:pPr algn="l" fontAlgn="b"/>
                      <a:r>
                        <a:rPr lang="en-ZA" sz="1100" b="1" i="0" u="none" strike="noStrike" dirty="0">
                          <a:solidFill>
                            <a:srgbClr val="000000"/>
                          </a:solidFill>
                          <a:effectLst/>
                          <a:latin typeface="Arial" panose="020B0604020202020204" pitchFamily="34" charset="0"/>
                        </a:rPr>
                        <a:t>Sundry Expenditure</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panose="020B0604020202020204" pitchFamily="34" charset="0"/>
                        </a:rPr>
                        <a:t>        411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panose="020B0604020202020204" pitchFamily="34" charset="0"/>
                        </a:rPr>
                        <a:t>            604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panose="020B0604020202020204" pitchFamily="34" charset="0"/>
                        </a:rPr>
                        <a:t>               272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panose="020B0604020202020204" pitchFamily="34" charset="0"/>
                        </a:rPr>
                        <a:t>      26 775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panose="020B0604020202020204" pitchFamily="34" charset="0"/>
                        </a:rPr>
                        <a:t>      28 248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panose="020B0604020202020204" pitchFamily="34" charset="0"/>
                        </a:rPr>
                        <a:t>      29 801 </a:t>
                      </a:r>
                    </a:p>
                  </a:txBody>
                  <a:tcPr marL="7288" marR="7288" marT="7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290747"/>
                  </a:ext>
                </a:extLst>
              </a:tr>
              <a:tr h="185620">
                <a:tc>
                  <a:txBody>
                    <a:bodyPr/>
                    <a:lstStyle/>
                    <a:p>
                      <a:pPr algn="l" fontAlgn="b"/>
                      <a:r>
                        <a:rPr lang="en-ZA" sz="1100" b="1" i="0" u="none" strike="noStrike" dirty="0">
                          <a:solidFill>
                            <a:srgbClr val="000000"/>
                          </a:solidFill>
                          <a:effectLst/>
                          <a:latin typeface="Arial" panose="020B0604020202020204" pitchFamily="34" charset="0"/>
                        </a:rPr>
                        <a:t>NET SURPLUS/(LOSS)</a:t>
                      </a:r>
                    </a:p>
                  </a:txBody>
                  <a:tcPr marL="7288" marR="7288" marT="72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l" fontAlgn="b"/>
                      <a:r>
                        <a:rPr lang="en-ZA" sz="1100" b="1" i="0" u="none" strike="noStrike" dirty="0">
                          <a:solidFill>
                            <a:srgbClr val="000000"/>
                          </a:solidFill>
                          <a:effectLst/>
                          <a:latin typeface="Arial" panose="020B0604020202020204" pitchFamily="34" charset="0"/>
                        </a:rPr>
                        <a:t>  517 440 </a:t>
                      </a:r>
                    </a:p>
                  </a:txBody>
                  <a:tcPr marL="7288" marR="7288" marT="7288"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F0"/>
                    </a:solidFill>
                  </a:tcPr>
                </a:tc>
                <a:tc>
                  <a:txBody>
                    <a:bodyPr/>
                    <a:lstStyle/>
                    <a:p>
                      <a:pPr algn="l" fontAlgn="b"/>
                      <a:r>
                        <a:rPr lang="en-ZA" sz="1100" b="1" i="0" u="none" strike="noStrike" dirty="0">
                          <a:solidFill>
                            <a:srgbClr val="000000"/>
                          </a:solidFill>
                          <a:effectLst/>
                          <a:latin typeface="Arial" panose="020B0604020202020204" pitchFamily="34" charset="0"/>
                        </a:rPr>
                        <a:t>      497 149 </a:t>
                      </a:r>
                    </a:p>
                  </a:txBody>
                  <a:tcPr marL="7288" marR="7288" marT="7288"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F0"/>
                    </a:solidFill>
                  </a:tcPr>
                </a:tc>
                <a:tc>
                  <a:txBody>
                    <a:bodyPr/>
                    <a:lstStyle/>
                    <a:p>
                      <a:pPr algn="l" fontAlgn="b"/>
                      <a:r>
                        <a:rPr lang="en-ZA" sz="1100" b="1" i="0" u="none" strike="noStrike" dirty="0">
                          <a:solidFill>
                            <a:srgbClr val="000000"/>
                          </a:solidFill>
                          <a:effectLst/>
                          <a:latin typeface="Arial" panose="020B0604020202020204" pitchFamily="34" charset="0"/>
                        </a:rPr>
                        <a:t>         -47 866 </a:t>
                      </a:r>
                    </a:p>
                  </a:txBody>
                  <a:tcPr marL="7288" marR="7288" marT="7288"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F0"/>
                    </a:solidFill>
                  </a:tcPr>
                </a:tc>
                <a:tc>
                  <a:txBody>
                    <a:bodyPr/>
                    <a:lstStyle/>
                    <a:p>
                      <a:pPr algn="l" fontAlgn="b"/>
                      <a:r>
                        <a:rPr lang="en-ZA" sz="1100" b="1" i="0" u="none" strike="noStrike" dirty="0">
                          <a:solidFill>
                            <a:srgbClr val="000000"/>
                          </a:solidFill>
                          <a:effectLst/>
                          <a:latin typeface="Arial" panose="020B0604020202020204" pitchFamily="34" charset="0"/>
                        </a:rPr>
                        <a:t>    144 926 </a:t>
                      </a:r>
                    </a:p>
                  </a:txBody>
                  <a:tcPr marL="7288" marR="7288" marT="7288"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F0"/>
                    </a:solidFill>
                  </a:tcPr>
                </a:tc>
                <a:tc>
                  <a:txBody>
                    <a:bodyPr/>
                    <a:lstStyle/>
                    <a:p>
                      <a:pPr algn="l" fontAlgn="b"/>
                      <a:r>
                        <a:rPr lang="en-ZA" sz="1100" b="1" i="0" u="none" strike="noStrike" dirty="0">
                          <a:solidFill>
                            <a:srgbClr val="000000"/>
                          </a:solidFill>
                          <a:effectLst/>
                          <a:latin typeface="Arial" panose="020B0604020202020204" pitchFamily="34" charset="0"/>
                        </a:rPr>
                        <a:t>    177 477 </a:t>
                      </a:r>
                    </a:p>
                  </a:txBody>
                  <a:tcPr marL="7288" marR="7288" marT="7288"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F0"/>
                    </a:solidFill>
                  </a:tcPr>
                </a:tc>
                <a:tc>
                  <a:txBody>
                    <a:bodyPr/>
                    <a:lstStyle/>
                    <a:p>
                      <a:pPr algn="l" fontAlgn="b"/>
                      <a:r>
                        <a:rPr lang="en-ZA" sz="1100" b="1" i="0" u="none" strike="noStrike" dirty="0">
                          <a:solidFill>
                            <a:srgbClr val="000000"/>
                          </a:solidFill>
                          <a:effectLst/>
                          <a:latin typeface="Arial" panose="020B0604020202020204" pitchFamily="34" charset="0"/>
                        </a:rPr>
                        <a:t>    187 037 </a:t>
                      </a:r>
                    </a:p>
                  </a:txBody>
                  <a:tcPr marL="7288" marR="7288" marT="72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02246088"/>
                  </a:ext>
                </a:extLst>
              </a:tr>
              <a:tr h="185620">
                <a:tc>
                  <a:txBody>
                    <a:bodyPr/>
                    <a:lstStyle/>
                    <a:p>
                      <a:pPr algn="l" fontAlgn="b"/>
                      <a:r>
                        <a:rPr lang="en-ZA" sz="1100" b="1" i="0" u="none" strike="noStrike" dirty="0">
                          <a:solidFill>
                            <a:srgbClr val="000000"/>
                          </a:solidFill>
                          <a:effectLst/>
                          <a:latin typeface="Arial" panose="020B0604020202020204" pitchFamily="34" charset="0"/>
                        </a:rPr>
                        <a:t>Net Profit %</a:t>
                      </a:r>
                    </a:p>
                  </a:txBody>
                  <a:tcPr marL="7288" marR="7288" marT="728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100" b="1" i="0" u="none" strike="noStrike" dirty="0">
                          <a:solidFill>
                            <a:srgbClr val="000000"/>
                          </a:solidFill>
                          <a:effectLst/>
                          <a:latin typeface="Arial" panose="020B0604020202020204" pitchFamily="34" charset="0"/>
                        </a:rPr>
                        <a:t>34.26%</a:t>
                      </a:r>
                    </a:p>
                  </a:txBody>
                  <a:tcPr marL="7288" marR="7288" marT="7288"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1" i="0" u="none" strike="noStrike" dirty="0">
                          <a:solidFill>
                            <a:srgbClr val="000000"/>
                          </a:solidFill>
                          <a:effectLst/>
                          <a:latin typeface="Arial" panose="020B0604020202020204" pitchFamily="34" charset="0"/>
                        </a:rPr>
                        <a:t>30.66%</a:t>
                      </a:r>
                    </a:p>
                  </a:txBody>
                  <a:tcPr marL="7288" marR="7288" marT="7288"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1" i="0" u="none" strike="noStrike" dirty="0">
                          <a:solidFill>
                            <a:srgbClr val="000000"/>
                          </a:solidFill>
                          <a:effectLst/>
                          <a:latin typeface="Arial" panose="020B0604020202020204" pitchFamily="34" charset="0"/>
                        </a:rPr>
                        <a:t>-7.87%</a:t>
                      </a:r>
                    </a:p>
                  </a:txBody>
                  <a:tcPr marL="7288" marR="7288" marT="7288"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1" i="0" u="none" strike="noStrike" dirty="0">
                          <a:solidFill>
                            <a:srgbClr val="000000"/>
                          </a:solidFill>
                          <a:effectLst/>
                          <a:latin typeface="Arial" panose="020B0604020202020204" pitchFamily="34" charset="0"/>
                        </a:rPr>
                        <a:t>10.00%</a:t>
                      </a:r>
                    </a:p>
                  </a:txBody>
                  <a:tcPr marL="7288" marR="7288" marT="7288"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1" i="0" u="none" strike="noStrike" dirty="0">
                          <a:solidFill>
                            <a:srgbClr val="000000"/>
                          </a:solidFill>
                          <a:effectLst/>
                          <a:latin typeface="Arial" panose="020B0604020202020204" pitchFamily="34" charset="0"/>
                        </a:rPr>
                        <a:t>10.00%</a:t>
                      </a:r>
                    </a:p>
                  </a:txBody>
                  <a:tcPr marL="7288" marR="7288" marT="7288"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1" i="0" u="none" strike="noStrike" dirty="0">
                          <a:solidFill>
                            <a:srgbClr val="000000"/>
                          </a:solidFill>
                          <a:effectLst/>
                          <a:latin typeface="Arial" panose="020B0604020202020204" pitchFamily="34" charset="0"/>
                        </a:rPr>
                        <a:t>10.00%</a:t>
                      </a:r>
                    </a:p>
                  </a:txBody>
                  <a:tcPr marL="7288" marR="7288" marT="7288"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9673721"/>
                  </a:ext>
                </a:extLst>
              </a:tr>
            </a:tbl>
          </a:graphicData>
        </a:graphic>
      </p:graphicFrame>
      <p:sp>
        <p:nvSpPr>
          <p:cNvPr id="4" name="Slide Number Placeholder 3"/>
          <p:cNvSpPr>
            <a:spLocks noGrp="1"/>
          </p:cNvSpPr>
          <p:nvPr>
            <p:ph type="sldNum" sz="quarter" idx="12"/>
          </p:nvPr>
        </p:nvSpPr>
        <p:spPr/>
        <p:txBody>
          <a:bodyPr/>
          <a:lstStyle/>
          <a:p>
            <a:fld id="{36EA90C9-3815-364D-8F13-1C3130B69AF4}" type="slidenum">
              <a:rPr lang="en-US" smtClean="0"/>
              <a:t>30</a:t>
            </a:fld>
            <a:endParaRPr lang="en-US" dirty="0"/>
          </a:p>
        </p:txBody>
      </p:sp>
    </p:spTree>
    <p:extLst>
      <p:ext uri="{BB962C8B-B14F-4D97-AF65-F5344CB8AC3E}">
        <p14:creationId xmlns:p14="http://schemas.microsoft.com/office/powerpoint/2010/main" val="41452994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135" y="268015"/>
            <a:ext cx="8229600" cy="743206"/>
          </a:xfrm>
        </p:spPr>
        <p:txBody>
          <a:bodyPr/>
          <a:lstStyle/>
          <a:p>
            <a:pPr algn="l"/>
            <a:r>
              <a:rPr lang="en-ZA" sz="3200" dirty="0" smtClean="0">
                <a:latin typeface="Arial Rounded MT Bold" panose="020F0704030504030204" pitchFamily="34" charset="0"/>
                <a:cs typeface="Arial" panose="020B0604020202020204" pitchFamily="34" charset="0"/>
              </a:rPr>
              <a:t>6. Balance Sheet: 2021-2022</a:t>
            </a:r>
            <a:endParaRPr lang="en-ZA" sz="3200" dirty="0">
              <a:latin typeface="Arial Rounded MT Bold" panose="020F070403050403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stretch>
            <a:fillRect/>
          </a:stretch>
        </p:blipFill>
        <p:spPr>
          <a:xfrm>
            <a:off x="285135" y="1091381"/>
            <a:ext cx="8514736" cy="5024284"/>
          </a:xfrm>
          <a:prstGeom prst="rect">
            <a:avLst/>
          </a:prstGeom>
        </p:spPr>
      </p:pic>
      <p:sp>
        <p:nvSpPr>
          <p:cNvPr id="4" name="Slide Number Placeholder 3"/>
          <p:cNvSpPr>
            <a:spLocks noGrp="1"/>
          </p:cNvSpPr>
          <p:nvPr>
            <p:ph type="sldNum" sz="quarter" idx="12"/>
          </p:nvPr>
        </p:nvSpPr>
        <p:spPr/>
        <p:txBody>
          <a:bodyPr/>
          <a:lstStyle/>
          <a:p>
            <a:fld id="{36EA90C9-3815-364D-8F13-1C3130B69AF4}" type="slidenum">
              <a:rPr lang="en-US" smtClean="0"/>
              <a:t>31</a:t>
            </a:fld>
            <a:endParaRPr lang="en-US" dirty="0"/>
          </a:p>
        </p:txBody>
      </p:sp>
    </p:spTree>
    <p:extLst>
      <p:ext uri="{BB962C8B-B14F-4D97-AF65-F5344CB8AC3E}">
        <p14:creationId xmlns:p14="http://schemas.microsoft.com/office/powerpoint/2010/main" val="326188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32" y="274638"/>
            <a:ext cx="8469150" cy="679091"/>
          </a:xfrm>
        </p:spPr>
        <p:txBody>
          <a:bodyPr/>
          <a:lstStyle/>
          <a:p>
            <a:pPr algn="l"/>
            <a:r>
              <a:rPr lang="en-ZA" sz="3200" dirty="0" smtClean="0">
                <a:latin typeface="Arial Rounded MT Bold" panose="020F0704030504030204" pitchFamily="34" charset="0"/>
                <a:cs typeface="Arial" panose="020B0604020202020204" pitchFamily="34" charset="0"/>
              </a:rPr>
              <a:t>7. Capital Expenditure: 2021-2022</a:t>
            </a:r>
            <a:endParaRPr lang="en-ZA" sz="3200" dirty="0">
              <a:latin typeface="Arial Rounded MT Bold" panose="020F070403050403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stretch>
            <a:fillRect/>
          </a:stretch>
        </p:blipFill>
        <p:spPr>
          <a:xfrm>
            <a:off x="314632" y="1160206"/>
            <a:ext cx="8534400" cy="4935794"/>
          </a:xfrm>
          <a:prstGeom prst="rect">
            <a:avLst/>
          </a:prstGeom>
        </p:spPr>
      </p:pic>
      <p:sp>
        <p:nvSpPr>
          <p:cNvPr id="4" name="Slide Number Placeholder 3"/>
          <p:cNvSpPr>
            <a:spLocks noGrp="1"/>
          </p:cNvSpPr>
          <p:nvPr>
            <p:ph type="sldNum" sz="quarter" idx="12"/>
          </p:nvPr>
        </p:nvSpPr>
        <p:spPr/>
        <p:txBody>
          <a:bodyPr/>
          <a:lstStyle/>
          <a:p>
            <a:fld id="{36EA90C9-3815-364D-8F13-1C3130B69AF4}" type="slidenum">
              <a:rPr lang="en-US" smtClean="0"/>
              <a:t>32</a:t>
            </a:fld>
            <a:endParaRPr lang="en-US" dirty="0"/>
          </a:p>
        </p:txBody>
      </p:sp>
    </p:spTree>
    <p:extLst>
      <p:ext uri="{BB962C8B-B14F-4D97-AF65-F5344CB8AC3E}">
        <p14:creationId xmlns:p14="http://schemas.microsoft.com/office/powerpoint/2010/main" val="1867180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4" y="342371"/>
            <a:ext cx="8229600" cy="629930"/>
          </a:xfrm>
        </p:spPr>
        <p:txBody>
          <a:bodyPr/>
          <a:lstStyle/>
          <a:p>
            <a:pPr algn="l"/>
            <a:r>
              <a:rPr lang="en-ZA" sz="3200" dirty="0" smtClean="0">
                <a:latin typeface="Arial Rounded MT Bold" panose="020F0704030504030204" pitchFamily="34" charset="0"/>
                <a:cs typeface="Arial" panose="020B0604020202020204" pitchFamily="34" charset="0"/>
              </a:rPr>
              <a:t>8. Budget for management of COVID 19</a:t>
            </a:r>
            <a:r>
              <a:rPr lang="en-ZA" sz="3200" dirty="0">
                <a:solidFill>
                  <a:srgbClr val="000000"/>
                </a:solidFill>
                <a:latin typeface="Arial Rounded MT Bold" panose="020F0704030504030204" pitchFamily="34" charset="0"/>
              </a:rPr>
              <a:t/>
            </a:r>
            <a:br>
              <a:rPr lang="en-ZA" sz="3200" dirty="0">
                <a:solidFill>
                  <a:srgbClr val="000000"/>
                </a:solidFill>
                <a:latin typeface="Arial Rounded MT Bold" panose="020F0704030504030204" pitchFamily="34" charset="0"/>
              </a:rPr>
            </a:br>
            <a:r>
              <a:rPr lang="en-ZA" sz="1600" dirty="0" smtClean="0">
                <a:solidFill>
                  <a:srgbClr val="000000"/>
                </a:solidFill>
                <a:latin typeface="Arial" panose="020B0604020202020204" pitchFamily="34" charset="0"/>
                <a:cs typeface="Arial" panose="020B0604020202020204" pitchFamily="34" charset="0"/>
              </a:rPr>
              <a:t/>
            </a:r>
            <a:br>
              <a:rPr lang="en-ZA" sz="1600" dirty="0" smtClean="0">
                <a:solidFill>
                  <a:srgbClr val="000000"/>
                </a:solidFill>
                <a:latin typeface="Arial" panose="020B0604020202020204" pitchFamily="34" charset="0"/>
                <a:cs typeface="Arial" panose="020B0604020202020204" pitchFamily="34" charset="0"/>
              </a:rPr>
            </a:br>
            <a:r>
              <a:rPr lang="en-ZA" sz="1600" dirty="0" smtClean="0">
                <a:solidFill>
                  <a:srgbClr val="000000"/>
                </a:solidFill>
                <a:latin typeface="Arial" panose="020B0604020202020204" pitchFamily="34" charset="0"/>
                <a:cs typeface="Arial" panose="020B0604020202020204" pitchFamily="34" charset="0"/>
              </a:rPr>
              <a:t>GPW has allocated the budget for management of COVID 19 as follows: </a:t>
            </a:r>
            <a:endParaRPr lang="en-ZA"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6EA90C9-3815-364D-8F13-1C3130B69AF4}" type="slidenum">
              <a:rPr lang="en-US" smtClean="0"/>
              <a:t>33</a:t>
            </a:fld>
            <a:endParaRPr lang="en-US" dirty="0"/>
          </a:p>
        </p:txBody>
      </p:sp>
      <p:sp>
        <p:nvSpPr>
          <p:cNvPr id="6" name="Content Placeholder 5"/>
          <p:cNvSpPr>
            <a:spLocks noGrp="1"/>
          </p:cNvSpPr>
          <p:nvPr>
            <p:ph idx="1"/>
          </p:nvPr>
        </p:nvSpPr>
        <p:spPr/>
        <p:txBody>
          <a:bodyPr/>
          <a:lstStyle/>
          <a:p>
            <a:pPr marL="0" indent="0">
              <a:buNone/>
            </a:pPr>
            <a:endParaRPr lang="en-ZA" dirty="0" smtClean="0"/>
          </a:p>
          <a:p>
            <a:endParaRPr lang="en-ZA" dirty="0"/>
          </a:p>
          <a:p>
            <a:endParaRPr lang="en-ZA" dirty="0" smtClean="0"/>
          </a:p>
          <a:p>
            <a:endParaRPr lang="en-ZA" dirty="0"/>
          </a:p>
          <a:p>
            <a:pPr marL="0" indent="0">
              <a:buNone/>
            </a:pPr>
            <a:endParaRPr lang="en-ZA" sz="1800" dirty="0">
              <a:solidFill>
                <a:srgbClr val="FF0000"/>
              </a:solidFill>
            </a:endParaRPr>
          </a:p>
          <a:p>
            <a:pPr marL="0" indent="0">
              <a:buNone/>
            </a:pPr>
            <a:r>
              <a:rPr lang="en-ZA" sz="1800" b="1" dirty="0" smtClean="0">
                <a:latin typeface="Arial" panose="020B0604020202020204" pitchFamily="34" charset="0"/>
                <a:cs typeface="Arial" panose="020B0604020202020204" pitchFamily="34" charset="0"/>
              </a:rPr>
              <a:t>The COVID-19 budget for the 2021/2022 fiscal has been capped at R 3 500 000 as the COVID 19 regulatory infrastructure is securely in place and the current budget is to maintain and uphold the standards that have been set.</a:t>
            </a:r>
            <a:endParaRPr lang="en-ZA" sz="1800" b="1" dirty="0">
              <a:latin typeface="Arial" panose="020B0604020202020204" pitchFamily="34" charset="0"/>
              <a:cs typeface="Arial" panose="020B0604020202020204" pitchFamily="34" charset="0"/>
            </a:endParaRPr>
          </a:p>
          <a:p>
            <a:endParaRPr lang="en-ZA" dirty="0" smtClean="0">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1268434"/>
              </p:ext>
            </p:extLst>
          </p:nvPr>
        </p:nvGraphicFramePr>
        <p:xfrm>
          <a:off x="530942" y="1524000"/>
          <a:ext cx="6656439" cy="2556387"/>
        </p:xfrm>
        <a:graphic>
          <a:graphicData uri="http://schemas.openxmlformats.org/presentationml/2006/ole">
            <mc:AlternateContent xmlns:mc="http://schemas.openxmlformats.org/markup-compatibility/2006">
              <mc:Choice xmlns:v="urn:schemas-microsoft-com:vml" Requires="v">
                <p:oleObj spid="_x0000_s1075" name="Worksheet" r:id="rId3" imgW="2766166" imgH="2103214" progId="Excel.Sheet.12">
                  <p:embed/>
                </p:oleObj>
              </mc:Choice>
              <mc:Fallback>
                <p:oleObj name="Worksheet" r:id="rId3" imgW="2766166" imgH="2103214" progId="Excel.Sheet.12">
                  <p:embed/>
                  <p:pic>
                    <p:nvPicPr>
                      <p:cNvPr id="0" name=""/>
                      <p:cNvPicPr/>
                      <p:nvPr/>
                    </p:nvPicPr>
                    <p:blipFill>
                      <a:blip r:embed="rId4"/>
                      <a:stretch>
                        <a:fillRect/>
                      </a:stretch>
                    </p:blipFill>
                    <p:spPr>
                      <a:xfrm>
                        <a:off x="530942" y="1524000"/>
                        <a:ext cx="6656439" cy="2556387"/>
                      </a:xfrm>
                      <a:prstGeom prst="rect">
                        <a:avLst/>
                      </a:prstGeom>
                    </p:spPr>
                  </p:pic>
                </p:oleObj>
              </mc:Fallback>
            </mc:AlternateContent>
          </a:graphicData>
        </a:graphic>
      </p:graphicFrame>
    </p:spTree>
    <p:extLst>
      <p:ext uri="{BB962C8B-B14F-4D97-AF65-F5344CB8AC3E}">
        <p14:creationId xmlns:p14="http://schemas.microsoft.com/office/powerpoint/2010/main" val="3871990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9046" y="225208"/>
            <a:ext cx="8421329" cy="806910"/>
          </a:xfrm>
        </p:spPr>
        <p:txBody>
          <a:bodyPr/>
          <a:lstStyle/>
          <a:p>
            <a:pPr algn="l"/>
            <a:r>
              <a:rPr lang="en-ZA" sz="3200" dirty="0" smtClean="0">
                <a:solidFill>
                  <a:prstClr val="black"/>
                </a:solidFill>
                <a:latin typeface="Arial Rounded MT Bold" panose="020F0704030504030204" pitchFamily="34" charset="0"/>
              </a:rPr>
              <a:t>9. Management of COVID-19 </a:t>
            </a:r>
            <a:endParaRPr lang="en-ZA" dirty="0">
              <a:latin typeface="Arial Rounded MT Bold" panose="020F0704030504030204" pitchFamily="34" charset="0"/>
            </a:endParaRPr>
          </a:p>
        </p:txBody>
      </p:sp>
      <p:sp>
        <p:nvSpPr>
          <p:cNvPr id="4" name="Content Placeholder 3"/>
          <p:cNvSpPr>
            <a:spLocks noGrp="1"/>
          </p:cNvSpPr>
          <p:nvPr>
            <p:ph idx="1"/>
          </p:nvPr>
        </p:nvSpPr>
        <p:spPr>
          <a:xfrm>
            <a:off x="147485" y="875071"/>
            <a:ext cx="8721212" cy="5407742"/>
          </a:xfrm>
        </p:spPr>
        <p:txBody>
          <a:bodyPr/>
          <a:lstStyle/>
          <a:p>
            <a:pPr algn="just"/>
            <a:r>
              <a:rPr lang="en-ZA" sz="1800" dirty="0">
                <a:latin typeface="Arial" panose="020B0604020202020204" pitchFamily="34" charset="0"/>
                <a:cs typeface="Arial" panose="020B0604020202020204" pitchFamily="34" charset="0"/>
              </a:rPr>
              <a:t>GPW </a:t>
            </a:r>
            <a:r>
              <a:rPr lang="en-ZA" sz="1800" dirty="0" smtClean="0">
                <a:latin typeface="Arial" panose="020B0604020202020204" pitchFamily="34" charset="0"/>
                <a:cs typeface="Arial" panose="020B0604020202020204" pitchFamily="34" charset="0"/>
              </a:rPr>
              <a:t>developed protocols in line with the Department of Public Service and Administration (DPSA) and in accordance with regulations as issued by the Minister of Cooperative Governance and Traditional Affairs.</a:t>
            </a:r>
          </a:p>
          <a:p>
            <a:pPr marL="0" indent="0" algn="just">
              <a:buNone/>
            </a:pPr>
            <a:endParaRPr lang="en-ZA" sz="1800" dirty="0" smtClean="0">
              <a:latin typeface="Arial" panose="020B0604020202020204" pitchFamily="34" charset="0"/>
              <a:cs typeface="Arial" panose="020B0604020202020204" pitchFamily="34" charset="0"/>
            </a:endParaRPr>
          </a:p>
          <a:p>
            <a:pPr algn="just"/>
            <a:r>
              <a:rPr lang="en-ZA" sz="1800" dirty="0" smtClean="0">
                <a:latin typeface="Arial" panose="020B0604020202020204" pitchFamily="34" charset="0"/>
                <a:cs typeface="Arial" panose="020B0604020202020204" pitchFamily="34" charset="0"/>
              </a:rPr>
              <a:t>Risk Management Strategy and Risk Register aligned to COVID 19 management developed and being implemented</a:t>
            </a:r>
          </a:p>
          <a:p>
            <a:pPr algn="just"/>
            <a:endParaRPr lang="en-ZA" sz="1800" dirty="0" smtClean="0">
              <a:latin typeface="Arial" panose="020B0604020202020204" pitchFamily="34" charset="0"/>
              <a:cs typeface="Arial" panose="020B0604020202020204" pitchFamily="34" charset="0"/>
            </a:endParaRPr>
          </a:p>
          <a:p>
            <a:pPr algn="just"/>
            <a:r>
              <a:rPr lang="en-ZA" sz="1800" dirty="0" smtClean="0">
                <a:latin typeface="Arial" panose="020B0604020202020204" pitchFamily="34" charset="0"/>
                <a:cs typeface="Arial" panose="020B0604020202020204" pitchFamily="34" charset="0"/>
              </a:rPr>
              <a:t>Risk assessments were conducted and the COVID-19 Steerco established in the previous financial year. The COVID-19 Steering Committee, inclusive of labour unions,  continues to handle matters pertaining to the management of the pandemic and feedback provided to EXCO on a regular basis. </a:t>
            </a:r>
          </a:p>
          <a:p>
            <a:pPr algn="just"/>
            <a:endParaRPr lang="en-ZA" sz="1800" dirty="0" smtClean="0">
              <a:latin typeface="Arial" panose="020B0604020202020204" pitchFamily="34" charset="0"/>
              <a:cs typeface="Arial" panose="020B0604020202020204" pitchFamily="34" charset="0"/>
            </a:endParaRPr>
          </a:p>
          <a:p>
            <a:pPr algn="just"/>
            <a:r>
              <a:rPr lang="en-ZA" sz="1800" dirty="0" smtClean="0">
                <a:latin typeface="Arial" panose="020B0604020202020204" pitchFamily="34" charset="0"/>
                <a:cs typeface="Arial" panose="020B0604020202020204" pitchFamily="34" charset="0"/>
              </a:rPr>
              <a:t>GPW sadly lost an employee to COVID-19 related complications in the previous financial year.</a:t>
            </a:r>
          </a:p>
          <a:p>
            <a:pPr algn="just"/>
            <a:endParaRPr lang="en-ZA" sz="1800" dirty="0" smtClean="0">
              <a:latin typeface="Arial" panose="020B0604020202020204" pitchFamily="34" charset="0"/>
              <a:cs typeface="Arial" panose="020B0604020202020204" pitchFamily="34" charset="0"/>
            </a:endParaRPr>
          </a:p>
          <a:p>
            <a:pPr algn="just"/>
            <a:r>
              <a:rPr lang="en-ZA" sz="1800" dirty="0" smtClean="0">
                <a:latin typeface="Arial" panose="020B0604020202020204" pitchFamily="34" charset="0"/>
                <a:cs typeface="Arial" panose="020B0604020202020204" pitchFamily="34" charset="0"/>
              </a:rPr>
              <a:t>Two </a:t>
            </a:r>
            <a:r>
              <a:rPr lang="en-ZA" sz="1800" dirty="0">
                <a:latin typeface="Arial" panose="020B0604020202020204" pitchFamily="34" charset="0"/>
                <a:cs typeface="Arial" panose="020B0604020202020204" pitchFamily="34" charset="0"/>
              </a:rPr>
              <a:t>employees have been placed on a long-term ill health leave after </a:t>
            </a:r>
            <a:r>
              <a:rPr lang="en-ZA" sz="1800" dirty="0" smtClean="0">
                <a:latin typeface="Arial" panose="020B0604020202020204" pitchFamily="34" charset="0"/>
                <a:cs typeface="Arial" panose="020B0604020202020204" pitchFamily="34" charset="0"/>
              </a:rPr>
              <a:t>testing </a:t>
            </a:r>
            <a:r>
              <a:rPr lang="en-ZA" sz="1800" dirty="0">
                <a:latin typeface="Arial" panose="020B0604020202020204" pitchFamily="34" charset="0"/>
                <a:cs typeface="Arial" panose="020B0604020202020204" pitchFamily="34" charset="0"/>
              </a:rPr>
              <a:t>positive </a:t>
            </a:r>
            <a:r>
              <a:rPr lang="en-ZA" sz="1800" dirty="0" smtClean="0">
                <a:latin typeface="Arial" panose="020B0604020202020204" pitchFamily="34" charset="0"/>
                <a:cs typeface="Arial" panose="020B0604020202020204" pitchFamily="34" charset="0"/>
              </a:rPr>
              <a:t>for COVID-19 </a:t>
            </a:r>
            <a:r>
              <a:rPr lang="en-ZA" sz="1800" dirty="0">
                <a:latin typeface="Arial" panose="020B0604020202020204" pitchFamily="34" charset="0"/>
                <a:cs typeface="Arial" panose="020B0604020202020204" pitchFamily="34" charset="0"/>
              </a:rPr>
              <a:t>and being </a:t>
            </a:r>
            <a:r>
              <a:rPr lang="en-ZA" sz="1800" dirty="0" smtClean="0">
                <a:latin typeface="Arial" panose="020B0604020202020204" pitchFamily="34" charset="0"/>
                <a:cs typeface="Arial" panose="020B0604020202020204" pitchFamily="34" charset="0"/>
              </a:rPr>
              <a:t>hospitalised</a:t>
            </a:r>
            <a:endParaRPr lang="en-ZA" sz="1800" dirty="0">
              <a:latin typeface="Arial" panose="020B0604020202020204" pitchFamily="34" charset="0"/>
              <a:cs typeface="Arial" panose="020B0604020202020204" pitchFamily="34" charset="0"/>
            </a:endParaRPr>
          </a:p>
          <a:p>
            <a:endParaRPr lang="en-ZA" dirty="0"/>
          </a:p>
        </p:txBody>
      </p:sp>
      <p:sp>
        <p:nvSpPr>
          <p:cNvPr id="2" name="Slide Number Placeholder 1"/>
          <p:cNvSpPr>
            <a:spLocks noGrp="1"/>
          </p:cNvSpPr>
          <p:nvPr>
            <p:ph type="sldNum" sz="quarter" idx="12"/>
          </p:nvPr>
        </p:nvSpPr>
        <p:spPr/>
        <p:txBody>
          <a:bodyPr/>
          <a:lstStyle/>
          <a:p>
            <a:fld id="{36EA90C9-3815-364D-8F13-1C3130B69AF4}" type="slidenum">
              <a:rPr lang="en-US" smtClean="0"/>
              <a:t>34</a:t>
            </a:fld>
            <a:endParaRPr lang="en-US" dirty="0"/>
          </a:p>
        </p:txBody>
      </p:sp>
    </p:spTree>
    <p:extLst>
      <p:ext uri="{BB962C8B-B14F-4D97-AF65-F5344CB8AC3E}">
        <p14:creationId xmlns:p14="http://schemas.microsoft.com/office/powerpoint/2010/main" val="23531606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8252"/>
          </a:xfrm>
        </p:spPr>
        <p:txBody>
          <a:bodyPr/>
          <a:lstStyle/>
          <a:p>
            <a:pPr algn="l"/>
            <a:r>
              <a:rPr lang="en-ZA" sz="3200" dirty="0">
                <a:solidFill>
                  <a:prstClr val="black"/>
                </a:solidFill>
                <a:latin typeface="Arial Rounded MT Bold" panose="020F0704030504030204" pitchFamily="34" charset="0"/>
              </a:rPr>
              <a:t>9. Management of COVID-19 </a:t>
            </a:r>
            <a:r>
              <a:rPr lang="en-ZA" sz="3200" dirty="0" smtClean="0">
                <a:latin typeface="Arial Rounded MT Bold" panose="020F0704030504030204" pitchFamily="34" charset="0"/>
              </a:rPr>
              <a:t>cont..</a:t>
            </a:r>
            <a:endParaRPr lang="en-ZA" sz="3200" dirty="0">
              <a:latin typeface="Arial Rounded MT Bold" panose="020F0704030504030204" pitchFamily="34" charset="0"/>
            </a:endParaRPr>
          </a:p>
        </p:txBody>
      </p:sp>
      <p:sp>
        <p:nvSpPr>
          <p:cNvPr id="3" name="Content Placeholder 2"/>
          <p:cNvSpPr>
            <a:spLocks noGrp="1"/>
          </p:cNvSpPr>
          <p:nvPr>
            <p:ph idx="1"/>
          </p:nvPr>
        </p:nvSpPr>
        <p:spPr>
          <a:xfrm>
            <a:off x="304800" y="1329718"/>
            <a:ext cx="8466667" cy="4707016"/>
          </a:xfrm>
        </p:spPr>
        <p:txBody>
          <a:bodyPr/>
          <a:lstStyle/>
          <a:p>
            <a:pPr algn="just"/>
            <a:r>
              <a:rPr lang="en-US" sz="1800" dirty="0">
                <a:latin typeface="Arial" panose="020B0604020202020204" pitchFamily="34" charset="0"/>
                <a:cs typeface="Arial" panose="020B0604020202020204" pitchFamily="34" charset="0"/>
              </a:rPr>
              <a:t>During the </a:t>
            </a:r>
            <a:r>
              <a:rPr lang="en-US" sz="1800" dirty="0" smtClean="0">
                <a:latin typeface="Arial" panose="020B0604020202020204" pitchFamily="34" charset="0"/>
                <a:cs typeface="Arial" panose="020B0604020202020204" pitchFamily="34" charset="0"/>
              </a:rPr>
              <a:t>2020/2021 </a:t>
            </a:r>
            <a:r>
              <a:rPr lang="en-US" sz="1800" dirty="0">
                <a:latin typeface="Arial" panose="020B0604020202020204" pitchFamily="34" charset="0"/>
                <a:cs typeface="Arial" panose="020B0604020202020204" pitchFamily="34" charset="0"/>
              </a:rPr>
              <a:t>financial year GPW suffered massive </a:t>
            </a:r>
            <a:r>
              <a:rPr lang="en-US" sz="1800" dirty="0" smtClean="0">
                <a:latin typeface="Arial" panose="020B0604020202020204" pitchFamily="34" charset="0"/>
                <a:cs typeface="Arial" panose="020B0604020202020204" pitchFamily="34" charset="0"/>
              </a:rPr>
              <a:t>losses due to the COVID-19 pandemic and the subsequent national lockdown. As GPW was not classified as essential services no operations took place.</a:t>
            </a:r>
          </a:p>
          <a:p>
            <a:pPr marL="0" indent="0" algn="just">
              <a:buNone/>
            </a:pPr>
            <a:endParaRPr lang="en-US" sz="1800" dirty="0" smtClean="0">
              <a:latin typeface="Arial" panose="020B0604020202020204" pitchFamily="34" charset="0"/>
              <a:cs typeface="Arial" panose="020B0604020202020204" pitchFamily="34" charset="0"/>
            </a:endParaRPr>
          </a:p>
          <a:p>
            <a:pPr algn="just"/>
            <a:r>
              <a:rPr lang="en-US" sz="1800" dirty="0" smtClean="0">
                <a:latin typeface="Arial" panose="020B0604020202020204" pitchFamily="34" charset="0"/>
                <a:cs typeface="Arial" panose="020B0604020202020204" pitchFamily="34" charset="0"/>
              </a:rPr>
              <a:t>Financial losses were due </a:t>
            </a:r>
            <a:r>
              <a:rPr lang="en-US" sz="1800" dirty="0">
                <a:latin typeface="Arial" panose="020B0604020202020204" pitchFamily="34" charset="0"/>
                <a:cs typeface="Arial" panose="020B0604020202020204" pitchFamily="34" charset="0"/>
              </a:rPr>
              <a:t>to COVID-19 </a:t>
            </a:r>
            <a:r>
              <a:rPr lang="en-US" sz="1800" dirty="0" smtClean="0">
                <a:latin typeface="Arial" panose="020B0604020202020204" pitchFamily="34" charset="0"/>
                <a:cs typeface="Arial" panose="020B0604020202020204" pitchFamily="34" charset="0"/>
              </a:rPr>
              <a:t>lockdown since </a:t>
            </a:r>
            <a:r>
              <a:rPr lang="en-US" sz="1800" dirty="0">
                <a:latin typeface="Arial" panose="020B0604020202020204" pitchFamily="34" charset="0"/>
                <a:cs typeface="Arial" panose="020B0604020202020204" pitchFamily="34" charset="0"/>
              </a:rPr>
              <a:t>Department of Home Affairs stopped the issuance of </a:t>
            </a:r>
            <a:r>
              <a:rPr lang="en-US" sz="1800" dirty="0" smtClean="0">
                <a:latin typeface="Arial" panose="020B0604020202020204" pitchFamily="34" charset="0"/>
                <a:cs typeface="Arial" panose="020B0604020202020204" pitchFamily="34" charset="0"/>
              </a:rPr>
              <a:t>ID’s and passports as a result of the </a:t>
            </a:r>
            <a:r>
              <a:rPr lang="en-US" sz="1800" dirty="0">
                <a:latin typeface="Arial" panose="020B0604020202020204" pitchFamily="34" charset="0"/>
                <a:cs typeface="Arial" panose="020B0604020202020204" pitchFamily="34" charset="0"/>
              </a:rPr>
              <a:t>travel restrictions</a:t>
            </a:r>
            <a:r>
              <a:rPr lang="en-US" sz="1800" dirty="0" smtClean="0">
                <a:latin typeface="Arial" panose="020B0604020202020204" pitchFamily="34" charset="0"/>
                <a:cs typeface="Arial" panose="020B0604020202020204" pitchFamily="34" charset="0"/>
              </a:rPr>
              <a:t>. GPW could not print passports and ID’s during the same period. </a:t>
            </a:r>
          </a:p>
          <a:p>
            <a:pPr algn="just"/>
            <a:endParaRPr lang="en-US" sz="1800" dirty="0">
              <a:latin typeface="Arial" panose="020B0604020202020204" pitchFamily="34" charset="0"/>
              <a:cs typeface="Arial" panose="020B0604020202020204" pitchFamily="34" charset="0"/>
            </a:endParaRPr>
          </a:p>
          <a:p>
            <a:pPr algn="just"/>
            <a:r>
              <a:rPr lang="en-US" sz="1800" dirty="0">
                <a:latin typeface="Arial" panose="020B0604020202020204" pitchFamily="34" charset="0"/>
                <a:cs typeface="Arial" panose="020B0604020202020204" pitchFamily="34" charset="0"/>
              </a:rPr>
              <a:t>The printing of Smart ID cards was also halted in the first quarter of 2020/21, owing to the second wave of </a:t>
            </a:r>
            <a:r>
              <a:rPr lang="en-US" sz="1800" dirty="0" smtClean="0">
                <a:latin typeface="Arial" panose="020B0604020202020204" pitchFamily="34" charset="0"/>
                <a:cs typeface="Arial" panose="020B0604020202020204" pitchFamily="34" charset="0"/>
              </a:rPr>
              <a:t>COVID 19 restrictions</a:t>
            </a:r>
            <a:r>
              <a:rPr lang="en-US" sz="1800" dirty="0">
                <a:latin typeface="Arial" panose="020B0604020202020204" pitchFamily="34" charset="0"/>
                <a:cs typeface="Arial" panose="020B0604020202020204" pitchFamily="34" charset="0"/>
              </a:rPr>
              <a:t>, thereby affecting printing of these documents by GPW</a:t>
            </a:r>
            <a:r>
              <a:rPr lang="en-US" sz="1800" dirty="0" smtClean="0">
                <a:latin typeface="Arial" panose="020B0604020202020204" pitchFamily="34" charset="0"/>
                <a:cs typeface="Arial" panose="020B0604020202020204" pitchFamily="34" charset="0"/>
              </a:rPr>
              <a:t>.</a:t>
            </a:r>
          </a:p>
          <a:p>
            <a:pPr algn="just"/>
            <a:endParaRPr lang="en-ZA"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6EA90C9-3815-364D-8F13-1C3130B69AF4}" type="slidenum">
              <a:rPr lang="en-US" smtClean="0"/>
              <a:t>35</a:t>
            </a:fld>
            <a:endParaRPr lang="en-US" dirty="0"/>
          </a:p>
        </p:txBody>
      </p:sp>
    </p:spTree>
    <p:extLst>
      <p:ext uri="{BB962C8B-B14F-4D97-AF65-F5344CB8AC3E}">
        <p14:creationId xmlns:p14="http://schemas.microsoft.com/office/powerpoint/2010/main" val="41061592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33" y="159545"/>
            <a:ext cx="8365067" cy="659427"/>
          </a:xfrm>
        </p:spPr>
        <p:txBody>
          <a:bodyPr/>
          <a:lstStyle/>
          <a:p>
            <a:pPr algn="l"/>
            <a:r>
              <a:rPr lang="en-ZA" sz="2800" dirty="0" smtClean="0">
                <a:latin typeface="Arial Rounded MT Bold" panose="020F0704030504030204" pitchFamily="34" charset="0"/>
              </a:rPr>
              <a:t>10. Management of Risk and Audit processes </a:t>
            </a:r>
            <a:endParaRPr lang="en-ZA" sz="2800" dirty="0">
              <a:latin typeface="Arial Rounded MT Bold" panose="020F0704030504030204" pitchFamily="34" charset="0"/>
            </a:endParaRPr>
          </a:p>
        </p:txBody>
      </p:sp>
      <p:sp>
        <p:nvSpPr>
          <p:cNvPr id="3" name="Content Placeholder 2"/>
          <p:cNvSpPr>
            <a:spLocks noGrp="1"/>
          </p:cNvSpPr>
          <p:nvPr>
            <p:ph idx="1"/>
          </p:nvPr>
        </p:nvSpPr>
        <p:spPr>
          <a:xfrm>
            <a:off x="143932" y="821704"/>
            <a:ext cx="8720667" cy="5392829"/>
          </a:xfrm>
        </p:spPr>
        <p:txBody>
          <a:bodyPr/>
          <a:lstStyle/>
          <a:p>
            <a:pPr algn="just"/>
            <a:r>
              <a:rPr lang="en-ZA" sz="1400" dirty="0" smtClean="0">
                <a:latin typeface="Arial" panose="020B0604020202020204" pitchFamily="34" charset="0"/>
                <a:cs typeface="Arial" panose="020B0604020202020204" pitchFamily="34" charset="0"/>
              </a:rPr>
              <a:t>GPW has put in place an enterprise wide risk management process, inclusive of business continuity management, to ensure that risk is being managed at strategic and operational levels.</a:t>
            </a:r>
          </a:p>
          <a:p>
            <a:pPr marL="0" indent="0" algn="just">
              <a:buNone/>
            </a:pPr>
            <a:endParaRPr lang="en-ZA" sz="1400" dirty="0" smtClean="0">
              <a:latin typeface="Arial" panose="020B0604020202020204" pitchFamily="34" charset="0"/>
              <a:cs typeface="Arial" panose="020B0604020202020204" pitchFamily="34" charset="0"/>
            </a:endParaRPr>
          </a:p>
          <a:p>
            <a:pPr algn="just"/>
            <a:r>
              <a:rPr lang="en-ZA" sz="1400" dirty="0" smtClean="0">
                <a:latin typeface="Arial" panose="020B0604020202020204" pitchFamily="34" charset="0"/>
                <a:cs typeface="Arial" panose="020B0604020202020204" pitchFamily="34" charset="0"/>
              </a:rPr>
              <a:t>Key documents such as the Risk </a:t>
            </a:r>
            <a:r>
              <a:rPr lang="en-ZA" sz="1400" dirty="0">
                <a:latin typeface="Arial" panose="020B0604020202020204" pitchFamily="34" charset="0"/>
                <a:cs typeface="Arial" panose="020B0604020202020204" pitchFamily="34" charset="0"/>
              </a:rPr>
              <a:t>M</a:t>
            </a:r>
            <a:r>
              <a:rPr lang="en-ZA" sz="1400" dirty="0" smtClean="0">
                <a:latin typeface="Arial" panose="020B0604020202020204" pitchFamily="34" charset="0"/>
                <a:cs typeface="Arial" panose="020B0604020202020204" pitchFamily="34" charset="0"/>
              </a:rPr>
              <a:t>anagement </a:t>
            </a:r>
            <a:r>
              <a:rPr lang="en-ZA" sz="1400" dirty="0">
                <a:latin typeface="Arial" panose="020B0604020202020204" pitchFamily="34" charset="0"/>
                <a:cs typeface="Arial" panose="020B0604020202020204" pitchFamily="34" charset="0"/>
              </a:rPr>
              <a:t>P</a:t>
            </a:r>
            <a:r>
              <a:rPr lang="en-ZA" sz="1400" dirty="0" smtClean="0">
                <a:latin typeface="Arial" panose="020B0604020202020204" pitchFamily="34" charset="0"/>
                <a:cs typeface="Arial" panose="020B0604020202020204" pitchFamily="34" charset="0"/>
              </a:rPr>
              <a:t>olicy, Risk Management </a:t>
            </a:r>
            <a:r>
              <a:rPr lang="en-ZA" sz="1400" dirty="0">
                <a:latin typeface="Arial" panose="020B0604020202020204" pitchFamily="34" charset="0"/>
                <a:cs typeface="Arial" panose="020B0604020202020204" pitchFamily="34" charset="0"/>
              </a:rPr>
              <a:t>S</a:t>
            </a:r>
            <a:r>
              <a:rPr lang="en-ZA" sz="1400" dirty="0" smtClean="0">
                <a:latin typeface="Arial" panose="020B0604020202020204" pitchFamily="34" charset="0"/>
                <a:cs typeface="Arial" panose="020B0604020202020204" pitchFamily="34" charset="0"/>
              </a:rPr>
              <a:t>trategy and the Annual </a:t>
            </a:r>
            <a:r>
              <a:rPr lang="en-ZA" sz="1400" dirty="0">
                <a:latin typeface="Arial" panose="020B0604020202020204" pitchFamily="34" charset="0"/>
                <a:cs typeface="Arial" panose="020B0604020202020204" pitchFamily="34" charset="0"/>
              </a:rPr>
              <a:t>R</a:t>
            </a:r>
            <a:r>
              <a:rPr lang="en-ZA" sz="1400" dirty="0" smtClean="0">
                <a:latin typeface="Arial" panose="020B0604020202020204" pitchFamily="34" charset="0"/>
                <a:cs typeface="Arial" panose="020B0604020202020204" pitchFamily="34" charset="0"/>
              </a:rPr>
              <a:t>isk </a:t>
            </a:r>
            <a:r>
              <a:rPr lang="en-ZA" sz="1400" dirty="0">
                <a:latin typeface="Arial" panose="020B0604020202020204" pitchFamily="34" charset="0"/>
                <a:cs typeface="Arial" panose="020B0604020202020204" pitchFamily="34" charset="0"/>
              </a:rPr>
              <a:t>I</a:t>
            </a:r>
            <a:r>
              <a:rPr lang="en-ZA" sz="1400" dirty="0" smtClean="0">
                <a:latin typeface="Arial" panose="020B0604020202020204" pitchFamily="34" charset="0"/>
                <a:cs typeface="Arial" panose="020B0604020202020204" pitchFamily="34" charset="0"/>
              </a:rPr>
              <a:t>mplementation </a:t>
            </a:r>
            <a:r>
              <a:rPr lang="en-ZA" sz="1400" dirty="0">
                <a:latin typeface="Arial" panose="020B0604020202020204" pitchFamily="34" charset="0"/>
                <a:cs typeface="Arial" panose="020B0604020202020204" pitchFamily="34" charset="0"/>
              </a:rPr>
              <a:t>P</a:t>
            </a:r>
            <a:r>
              <a:rPr lang="en-ZA" sz="1400" dirty="0" smtClean="0">
                <a:latin typeface="Arial" panose="020B0604020202020204" pitchFamily="34" charset="0"/>
                <a:cs typeface="Arial" panose="020B0604020202020204" pitchFamily="34" charset="0"/>
              </a:rPr>
              <a:t>lan are annually reviewed, together with the Risk Committee and approved by the CEO.</a:t>
            </a:r>
          </a:p>
          <a:p>
            <a:pPr marL="0" indent="0" algn="just">
              <a:buNone/>
            </a:pPr>
            <a:endParaRPr lang="en-ZA" sz="1400" dirty="0" smtClean="0">
              <a:latin typeface="Arial" panose="020B0604020202020204" pitchFamily="34" charset="0"/>
              <a:cs typeface="Arial" panose="020B0604020202020204" pitchFamily="34" charset="0"/>
            </a:endParaRPr>
          </a:p>
          <a:p>
            <a:pPr algn="just"/>
            <a:r>
              <a:rPr lang="en-ZA" sz="1400" dirty="0" smtClean="0">
                <a:latin typeface="Arial" panose="020B0604020202020204" pitchFamily="34" charset="0"/>
                <a:cs typeface="Arial" panose="020B0604020202020204" pitchFamily="34" charset="0"/>
              </a:rPr>
              <a:t>Risk assessments have been conducted periodically and risk exposure areas allocated to various branches to manage and monitor. </a:t>
            </a:r>
          </a:p>
          <a:p>
            <a:pPr marL="0" indent="0" algn="just">
              <a:buNone/>
            </a:pPr>
            <a:endParaRPr lang="en-ZA" sz="1400" dirty="0" smtClean="0">
              <a:latin typeface="Arial" panose="020B0604020202020204" pitchFamily="34" charset="0"/>
              <a:cs typeface="Arial" panose="020B0604020202020204" pitchFamily="34" charset="0"/>
            </a:endParaRPr>
          </a:p>
          <a:p>
            <a:pPr algn="just"/>
            <a:r>
              <a:rPr lang="en-ZA" sz="1400" dirty="0" smtClean="0">
                <a:latin typeface="Arial" panose="020B0604020202020204" pitchFamily="34" charset="0"/>
                <a:cs typeface="Arial" panose="020B0604020202020204" pitchFamily="34" charset="0"/>
              </a:rPr>
              <a:t>Progress monitoring of risk is then tabled at the management committee meetings as well as GPW Risk and Audit committees.</a:t>
            </a:r>
          </a:p>
          <a:p>
            <a:pPr marL="0" indent="0" algn="just">
              <a:buNone/>
            </a:pPr>
            <a:endParaRPr lang="en-ZA" sz="1400" dirty="0" smtClean="0">
              <a:latin typeface="Arial" panose="020B0604020202020204" pitchFamily="34" charset="0"/>
              <a:cs typeface="Arial" panose="020B0604020202020204" pitchFamily="34" charset="0"/>
            </a:endParaRPr>
          </a:p>
          <a:p>
            <a:pPr algn="just"/>
            <a:r>
              <a:rPr lang="en-ZA" sz="1400" dirty="0" smtClean="0">
                <a:latin typeface="Arial" panose="020B0604020202020204" pitchFamily="34" charset="0"/>
                <a:cs typeface="Arial" panose="020B0604020202020204" pitchFamily="34" charset="0"/>
              </a:rPr>
              <a:t>Post audit action plan is monitored through the Audit matrix which is presented by EXCO members at every EXCO and MANCO meetings to hold management accountable and ensure resolution of audits</a:t>
            </a:r>
          </a:p>
          <a:p>
            <a:pPr algn="just"/>
            <a:endParaRPr lang="en-ZA" sz="1400" dirty="0">
              <a:latin typeface="Arial" panose="020B0604020202020204" pitchFamily="34" charset="0"/>
              <a:cs typeface="Arial" panose="020B0604020202020204" pitchFamily="34" charset="0"/>
            </a:endParaRPr>
          </a:p>
          <a:p>
            <a:pPr algn="just"/>
            <a:r>
              <a:rPr lang="en-ZA" sz="1400" dirty="0" smtClean="0">
                <a:latin typeface="Arial" panose="020B0604020202020204" pitchFamily="34" charset="0"/>
                <a:cs typeface="Arial" panose="020B0604020202020204" pitchFamily="34" charset="0"/>
              </a:rPr>
              <a:t>The established Internal Controls Committee (ICC) is composed of management, and sits on a monthly basis to focus on all control deficiencies to facilitate effective resolution of all matters raised by both internal audit and AGSA </a:t>
            </a:r>
          </a:p>
          <a:p>
            <a:pPr algn="just"/>
            <a:r>
              <a:rPr lang="en-US" sz="1400" dirty="0">
                <a:latin typeface="Arial" panose="020B0604020202020204" pitchFamily="34" charset="0"/>
                <a:cs typeface="Arial" panose="020B0604020202020204" pitchFamily="34" charset="0"/>
              </a:rPr>
              <a:t>Due to the escalation of the audit process to the Auditor General of SA by GPW management, the 2019/2020 year’s audit has not yet been finalized. Awaiting feedback from AGSA.</a:t>
            </a:r>
          </a:p>
          <a:p>
            <a:pPr algn="just"/>
            <a:endParaRPr lang="en-ZA" sz="1500" dirty="0" smtClean="0">
              <a:latin typeface="Arial" panose="020B0604020202020204" pitchFamily="34" charset="0"/>
              <a:cs typeface="Arial" panose="020B0604020202020204" pitchFamily="34" charset="0"/>
            </a:endParaRPr>
          </a:p>
          <a:p>
            <a:pPr algn="just"/>
            <a:endParaRPr lang="en-ZA"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6EA90C9-3815-364D-8F13-1C3130B69AF4}" type="slidenum">
              <a:rPr lang="en-US" smtClean="0"/>
              <a:t>36</a:t>
            </a:fld>
            <a:endParaRPr lang="en-US" dirty="0"/>
          </a:p>
        </p:txBody>
      </p:sp>
    </p:spTree>
    <p:extLst>
      <p:ext uri="{BB962C8B-B14F-4D97-AF65-F5344CB8AC3E}">
        <p14:creationId xmlns:p14="http://schemas.microsoft.com/office/powerpoint/2010/main" val="5869987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74638"/>
            <a:ext cx="8229600" cy="498146"/>
          </a:xfrm>
        </p:spPr>
        <p:txBody>
          <a:bodyPr/>
          <a:lstStyle/>
          <a:p>
            <a:pPr algn="l"/>
            <a:r>
              <a:rPr lang="en-ZA" sz="3200" dirty="0" smtClean="0">
                <a:latin typeface="Arial Rounded MT Bold" panose="020F0704030504030204" pitchFamily="34" charset="0"/>
              </a:rPr>
              <a:t>11. Risks linked to the strategic plan</a:t>
            </a:r>
            <a:endParaRPr lang="en-ZA" sz="3200" dirty="0">
              <a:latin typeface="Arial Rounded MT Bold" panose="020F0704030504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07620343"/>
              </p:ext>
            </p:extLst>
          </p:nvPr>
        </p:nvGraphicFramePr>
        <p:xfrm>
          <a:off x="324465" y="865802"/>
          <a:ext cx="8557068" cy="5363050"/>
        </p:xfrm>
        <a:graphic>
          <a:graphicData uri="http://schemas.openxmlformats.org/drawingml/2006/table">
            <a:tbl>
              <a:tblPr firstRow="1" firstCol="1" bandRow="1"/>
              <a:tblGrid>
                <a:gridCol w="1695635">
                  <a:extLst>
                    <a:ext uri="{9D8B030D-6E8A-4147-A177-3AD203B41FA5}">
                      <a16:colId xmlns:a16="http://schemas.microsoft.com/office/drawing/2014/main" val="3604463393"/>
                    </a:ext>
                  </a:extLst>
                </a:gridCol>
                <a:gridCol w="3058414">
                  <a:extLst>
                    <a:ext uri="{9D8B030D-6E8A-4147-A177-3AD203B41FA5}">
                      <a16:colId xmlns:a16="http://schemas.microsoft.com/office/drawing/2014/main" val="2342140691"/>
                    </a:ext>
                  </a:extLst>
                </a:gridCol>
                <a:gridCol w="1027380">
                  <a:extLst>
                    <a:ext uri="{9D8B030D-6E8A-4147-A177-3AD203B41FA5}">
                      <a16:colId xmlns:a16="http://schemas.microsoft.com/office/drawing/2014/main" val="425653045"/>
                    </a:ext>
                  </a:extLst>
                </a:gridCol>
                <a:gridCol w="2775639">
                  <a:extLst>
                    <a:ext uri="{9D8B030D-6E8A-4147-A177-3AD203B41FA5}">
                      <a16:colId xmlns:a16="http://schemas.microsoft.com/office/drawing/2014/main" val="2768400277"/>
                    </a:ext>
                  </a:extLst>
                </a:gridCol>
              </a:tblGrid>
              <a:tr h="373293">
                <a:tc>
                  <a:txBody>
                    <a:bodyPr/>
                    <a:lstStyle/>
                    <a:p>
                      <a:pPr>
                        <a:lnSpc>
                          <a:spcPct val="106000"/>
                        </a:lnSpc>
                        <a:spcAft>
                          <a:spcPts val="0"/>
                        </a:spcAft>
                      </a:pPr>
                      <a:r>
                        <a:rPr lang="en-ZA" sz="1200" b="1"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Outcomes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604" marR="42604" marT="8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nSpc>
                          <a:spcPct val="106000"/>
                        </a:lnSpc>
                        <a:spcAft>
                          <a:spcPts val="0"/>
                        </a:spcAft>
                      </a:pPr>
                      <a:r>
                        <a:rPr lang="en-ZA" sz="1200" b="1"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Key </a:t>
                      </a:r>
                      <a:r>
                        <a:rPr lang="en-ZA" sz="12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risks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604" marR="42604" marT="8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nSpc>
                          <a:spcPct val="106000"/>
                        </a:lnSpc>
                        <a:spcAft>
                          <a:spcPts val="0"/>
                        </a:spcAft>
                      </a:pPr>
                      <a:r>
                        <a:rPr lang="en-ZA" sz="1200" b="1"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Risk </a:t>
                      </a:r>
                      <a:r>
                        <a:rPr lang="en-ZA" sz="12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Ratings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nSpc>
                          <a:spcPct val="106000"/>
                        </a:lnSpc>
                        <a:spcAft>
                          <a:spcPts val="0"/>
                        </a:spcAft>
                      </a:pPr>
                      <a:r>
                        <a:rPr lang="en-ZA" sz="1200" b="1"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Mitigations</a:t>
                      </a:r>
                    </a:p>
                    <a:p>
                      <a:pPr>
                        <a:lnSpc>
                          <a:spcPct val="106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604" marR="42604" marT="8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878890675"/>
                  </a:ext>
                </a:extLst>
              </a:tr>
              <a:tr h="1783433">
                <a:tc>
                  <a:txBody>
                    <a:bodyPr/>
                    <a:lstStyle/>
                    <a:p>
                      <a:pP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Security printed material produced</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42604" marR="42604" marT="8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Failure to secure paper for the production of secure printed material due to among other things, a global move towards</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becoming green and moving away from printing towards digitisation</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42604" marR="42604" marT="8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Conduct research into acquiring own paper mill (vertical integration</a:t>
                      </a:r>
                      <a:r>
                        <a:rPr lang="en-ZA" sz="10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a:t>
                      </a:r>
                      <a:r>
                        <a:rPr lang="en-ZA" sz="10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nvest </a:t>
                      </a: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research and development to monitor trends </a:t>
                      </a:r>
                      <a:r>
                        <a:rPr lang="en-ZA" sz="10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and strategic direction of the printing sector </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Sign strategic relationship agreements with critical vendors, whereby any decisions to change or discontinue equipment and/or consumables is done in partnership with </a:t>
                      </a:r>
                      <a:r>
                        <a:rPr lang="en-ZA" sz="10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GPW </a:t>
                      </a: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and/or the Printing SA</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42604" marR="42604" marT="8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3855260"/>
                  </a:ext>
                </a:extLst>
              </a:tr>
              <a:tr h="634182">
                <a:tc>
                  <a:txBody>
                    <a:bodyPr/>
                    <a:lstStyle/>
                    <a:p>
                      <a:pP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Young people and women equipped with Artisan and other </a:t>
                      </a:r>
                      <a:r>
                        <a:rPr lang="en-ZA" sz="10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requisite professional </a:t>
                      </a: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skills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42604" marR="42604" marT="8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Readiness to execute the project, considering limitations </a:t>
                      </a:r>
                      <a:r>
                        <a:rPr lang="en-ZA" sz="10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on finalisation of the</a:t>
                      </a:r>
                      <a:r>
                        <a:rPr lang="en-ZA" sz="1000" b="1" kern="12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ZA" sz="10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facilities</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604" marR="42604" marT="8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Medium</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Project manage the initiative and define milestones or targets annually.</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42604" marR="42604" marT="8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7668880"/>
                  </a:ext>
                </a:extLst>
              </a:tr>
              <a:tr h="493085">
                <a:tc rowSpan="2">
                  <a:txBody>
                    <a:bodyPr/>
                    <a:lstStyle/>
                    <a:p>
                      <a:pP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Capacity of workforce developed to support service delivery</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42604" marR="42604" marT="8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Value for money with regard to training programmes provided by successfully appointed service providers.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42604" marR="42604" marT="8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Evaluation through supply chain processes and screening of service providers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42604" marR="42604" marT="8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3027212"/>
                  </a:ext>
                </a:extLst>
              </a:tr>
              <a:tr h="331792">
                <a:tc vMerge="1">
                  <a:txBody>
                    <a:bodyPr/>
                    <a:lstStyle/>
                    <a:p>
                      <a:endParaRPr lang="en-ZA"/>
                    </a:p>
                  </a:txBody>
                  <a:tcPr/>
                </a:tc>
                <a:tc>
                  <a:txBody>
                    <a:bodyPr/>
                    <a:lstStyle/>
                    <a:p>
                      <a:pP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Value for money with regard to trainees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42604" marR="42604" marT="8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Ensure each training has SAQA unit standards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42604" marR="42604" marT="8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6506527"/>
                  </a:ext>
                </a:extLst>
              </a:tr>
              <a:tr h="976966">
                <a:tc>
                  <a:txBody>
                    <a:bodyPr/>
                    <a:lstStyle/>
                    <a:p>
                      <a:pP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Effective and efficient internal corporate governance</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42604" marR="42604" marT="8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Inadequate coordination and</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implementation of governance</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activities including compliance and risk, management of previous audit findings and implementation of recommendations by Internal Audit.</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42604" marR="42604" marT="8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endParaRPr lang="en-ZA" sz="10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en-ZA" sz="10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Medium</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71450" indent="-171450">
                        <a:lnSpc>
                          <a:spcPct val="100000"/>
                        </a:lnSpc>
                        <a:spcAft>
                          <a:spcPts val="0"/>
                        </a:spcAft>
                        <a:buFont typeface="Arial" panose="020B0604020202020204" pitchFamily="34" charset="0"/>
                        <a:buChar char="•"/>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Discussions on compliance, risk management and audit </a:t>
                      </a:r>
                      <a:r>
                        <a:rPr lang="en-ZA" sz="10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matrix remain standard agenda items </a:t>
                      </a: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MANCO and</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ZA" sz="10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EXCO </a:t>
                      </a: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structures</a:t>
                      </a:r>
                      <a:r>
                        <a:rPr lang="en-ZA" sz="10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171450" indent="-171450">
                        <a:lnSpc>
                          <a:spcPct val="100000"/>
                        </a:lnSpc>
                        <a:spcAft>
                          <a:spcPts val="0"/>
                        </a:spcAft>
                        <a:buFont typeface="Arial" panose="020B0604020202020204" pitchFamily="34" charset="0"/>
                        <a:buChar char="•"/>
                      </a:pPr>
                      <a:r>
                        <a:rPr lang="en-ZA" sz="10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Implement decisions taken at the Internal Control Committee meetings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42604" marR="42604" marT="8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3272767"/>
                  </a:ext>
                </a:extLst>
              </a:tr>
              <a:tr h="654379">
                <a:tc>
                  <a:txBody>
                    <a:bodyPr/>
                    <a:lstStyle/>
                    <a:p>
                      <a:pPr>
                        <a:lnSpc>
                          <a:spcPct val="100000"/>
                        </a:lnSpc>
                        <a:spcAft>
                          <a:spcPts val="0"/>
                        </a:spcAft>
                      </a:pP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Secured management of GPW operations, facilities, information and people</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42604" marR="42604" marT="8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0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Delay</a:t>
                      </a:r>
                      <a:r>
                        <a:rPr lang="en-ZA" sz="1000" b="1" kern="12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in the implementation of the new security model for GPW</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42604" marR="42604" marT="8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06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nSpc>
                          <a:spcPct val="100000"/>
                        </a:lnSpc>
                        <a:spcAft>
                          <a:spcPts val="0"/>
                        </a:spcAft>
                        <a:buFont typeface="Arial" panose="020B0604020202020204" pitchFamily="34" charset="0"/>
                        <a:buChar char="•"/>
                      </a:pPr>
                      <a:r>
                        <a:rPr lang="en-ZA" sz="10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Collaborate </a:t>
                      </a:r>
                      <a:r>
                        <a:rPr lang="en-ZA"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engage with security </a:t>
                      </a:r>
                      <a:r>
                        <a:rPr lang="en-ZA" sz="10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departments and entities in the public</a:t>
                      </a:r>
                      <a:r>
                        <a:rPr lang="en-ZA" sz="1000" b="1" kern="12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sector to facilitate implementation of the security model (benchmark with SARB, SABN and SA Mint)</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42604" marR="42604" marT="8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852371"/>
                  </a:ext>
                </a:extLst>
              </a:tr>
            </a:tbl>
          </a:graphicData>
        </a:graphic>
      </p:graphicFrame>
      <p:sp>
        <p:nvSpPr>
          <p:cNvPr id="4" name="Slide Number Placeholder 3"/>
          <p:cNvSpPr>
            <a:spLocks noGrp="1"/>
          </p:cNvSpPr>
          <p:nvPr>
            <p:ph type="sldNum" sz="quarter" idx="12"/>
          </p:nvPr>
        </p:nvSpPr>
        <p:spPr/>
        <p:txBody>
          <a:bodyPr/>
          <a:lstStyle/>
          <a:p>
            <a:fld id="{36EA90C9-3815-364D-8F13-1C3130B69AF4}" type="slidenum">
              <a:rPr lang="en-US" smtClean="0"/>
              <a:t>37</a:t>
            </a:fld>
            <a:endParaRPr lang="en-US" dirty="0"/>
          </a:p>
        </p:txBody>
      </p:sp>
    </p:spTree>
    <p:extLst>
      <p:ext uri="{BB962C8B-B14F-4D97-AF65-F5344CB8AC3E}">
        <p14:creationId xmlns:p14="http://schemas.microsoft.com/office/powerpoint/2010/main" val="11264884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250423" y="275851"/>
            <a:ext cx="6172200" cy="528481"/>
          </a:xfrm>
        </p:spPr>
        <p:txBody>
          <a:bodyPr>
            <a:noAutofit/>
          </a:bodyPr>
          <a:lstStyle/>
          <a:p>
            <a:pPr marL="85725" lvl="1" algn="l" defTabSz="342900" rtl="0">
              <a:lnSpc>
                <a:spcPts val="1500"/>
              </a:lnSpc>
              <a:spcBef>
                <a:spcPts val="225"/>
              </a:spcBef>
              <a:defRPr/>
            </a:pPr>
            <a:r>
              <a:rPr lang="en-US" altLang="en-US" sz="3200" b="1" dirty="0">
                <a:latin typeface="Arial Rounded MT Bold" panose="020F0704030504030204" pitchFamily="34" charset="0"/>
                <a:cs typeface="Arial" panose="020B0604020202020204" pitchFamily="34" charset="0"/>
              </a:rPr>
              <a:t/>
            </a:r>
            <a:br>
              <a:rPr lang="en-US" altLang="en-US" sz="3200" b="1" dirty="0">
                <a:latin typeface="Arial Rounded MT Bold" panose="020F0704030504030204" pitchFamily="34" charset="0"/>
                <a:cs typeface="Arial" panose="020B0604020202020204" pitchFamily="34" charset="0"/>
              </a:rPr>
            </a:br>
            <a:r>
              <a:rPr lang="en-US" altLang="en-US" sz="3200" b="1" dirty="0" smtClean="0">
                <a:latin typeface="Arial Rounded MT Bold" panose="020F0704030504030204" pitchFamily="34" charset="0"/>
                <a:cs typeface="Arial" panose="020B0604020202020204" pitchFamily="34" charset="0"/>
              </a:rPr>
              <a:t>12. </a:t>
            </a:r>
            <a:r>
              <a:rPr lang="en-ZA" sz="3200" dirty="0" smtClean="0">
                <a:latin typeface="Arial Rounded MT Bold" panose="020F0704030504030204" pitchFamily="34" charset="0"/>
              </a:rPr>
              <a:t>Key </a:t>
            </a:r>
            <a:r>
              <a:rPr lang="en-ZA" sz="3200" dirty="0">
                <a:latin typeface="Arial Rounded MT Bold" panose="020F0704030504030204" pitchFamily="34" charset="0"/>
              </a:rPr>
              <a:t>strategic </a:t>
            </a:r>
            <a:r>
              <a:rPr lang="en-ZA" sz="3200" dirty="0" smtClean="0">
                <a:latin typeface="Arial Rounded MT Bold" panose="020F0704030504030204" pitchFamily="34" charset="0"/>
              </a:rPr>
              <a:t>projects</a:t>
            </a:r>
            <a:r>
              <a:rPr lang="en-US" altLang="en-US" sz="3200" b="1" dirty="0">
                <a:latin typeface="Arial Rounded MT Bold" panose="020F0704030504030204" pitchFamily="34" charset="0"/>
                <a:cs typeface="Arial" panose="020B0604020202020204" pitchFamily="34" charset="0"/>
              </a:rPr>
              <a:t/>
            </a:r>
            <a:br>
              <a:rPr lang="en-US" altLang="en-US" sz="3200" b="1" dirty="0">
                <a:latin typeface="Arial Rounded MT Bold" panose="020F0704030504030204" pitchFamily="34" charset="0"/>
                <a:cs typeface="Arial" panose="020B0604020202020204" pitchFamily="34" charset="0"/>
              </a:rPr>
            </a:br>
            <a:r>
              <a:rPr lang="en-US" altLang="en-US" sz="1400" b="1" dirty="0" smtClean="0">
                <a:latin typeface="Arial" panose="020B0604020202020204" pitchFamily="34" charset="0"/>
                <a:cs typeface="Arial" panose="020B0604020202020204" pitchFamily="34" charset="0"/>
              </a:rPr>
              <a:t/>
            </a:r>
            <a:br>
              <a:rPr lang="en-US" altLang="en-US" sz="1400" b="1" dirty="0" smtClean="0">
                <a:latin typeface="Arial" panose="020B0604020202020204" pitchFamily="34" charset="0"/>
                <a:cs typeface="Arial" panose="020B0604020202020204" pitchFamily="34" charset="0"/>
              </a:rPr>
            </a:br>
            <a:r>
              <a:rPr lang="en-US" sz="1400" kern="1200" dirty="0" smtClean="0">
                <a:solidFill>
                  <a:prstClr val="black"/>
                </a:solidFill>
                <a:latin typeface="Arial" panose="020B0604020202020204" pitchFamily="34" charset="0"/>
                <a:ea typeface="+mn-ea"/>
                <a:cs typeface="Arial" panose="020B0604020202020204" pitchFamily="34" charset="0"/>
              </a:rPr>
              <a:t>Strategic </a:t>
            </a:r>
            <a:r>
              <a:rPr lang="en-US" sz="1400" kern="1200" dirty="0">
                <a:solidFill>
                  <a:prstClr val="black"/>
                </a:solidFill>
                <a:latin typeface="Arial" panose="020B0604020202020204" pitchFamily="34" charset="0"/>
                <a:ea typeface="+mn-ea"/>
                <a:cs typeface="Arial" panose="020B0604020202020204" pitchFamily="34" charset="0"/>
              </a:rPr>
              <a:t>priorities include, amongst others, the following:</a:t>
            </a:r>
            <a:r>
              <a:rPr lang="en-US" sz="1050" kern="1200" dirty="0">
                <a:solidFill>
                  <a:prstClr val="black"/>
                </a:solidFill>
                <a:latin typeface="Arial" panose="020B0604020202020204" pitchFamily="34" charset="0"/>
                <a:ea typeface="+mn-ea"/>
                <a:cs typeface="Arial" panose="020B0604020202020204" pitchFamily="34" charset="0"/>
              </a:rPr>
              <a:t/>
            </a:r>
            <a:br>
              <a:rPr lang="en-US" sz="1050" kern="1200" dirty="0">
                <a:solidFill>
                  <a:prstClr val="black"/>
                </a:solidFill>
                <a:latin typeface="Arial" panose="020B0604020202020204" pitchFamily="34" charset="0"/>
                <a:ea typeface="+mn-ea"/>
                <a:cs typeface="Arial" panose="020B0604020202020204" pitchFamily="34" charset="0"/>
              </a:rPr>
            </a:br>
            <a:endParaRPr lang="en-US" altLang="en-US" sz="1050" b="1"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29721979"/>
              </p:ext>
            </p:extLst>
          </p:nvPr>
        </p:nvGraphicFramePr>
        <p:xfrm>
          <a:off x="250424" y="1152544"/>
          <a:ext cx="8521044" cy="2889674"/>
        </p:xfrm>
        <a:graphic>
          <a:graphicData uri="http://schemas.openxmlformats.org/drawingml/2006/table">
            <a:tbl>
              <a:tblPr firstRow="1" bandRow="1">
                <a:tableStyleId>{5C22544A-7EE6-4342-B048-85BDC9FD1C3A}</a:tableStyleId>
              </a:tblPr>
              <a:tblGrid>
                <a:gridCol w="2472423">
                  <a:extLst>
                    <a:ext uri="{9D8B030D-6E8A-4147-A177-3AD203B41FA5}">
                      <a16:colId xmlns:a16="http://schemas.microsoft.com/office/drawing/2014/main" val="20000"/>
                    </a:ext>
                  </a:extLst>
                </a:gridCol>
                <a:gridCol w="6048621">
                  <a:extLst>
                    <a:ext uri="{9D8B030D-6E8A-4147-A177-3AD203B41FA5}">
                      <a16:colId xmlns:a16="http://schemas.microsoft.com/office/drawing/2014/main" val="20001"/>
                    </a:ext>
                  </a:extLst>
                </a:gridCol>
              </a:tblGrid>
              <a:tr h="259992">
                <a:tc>
                  <a:txBody>
                    <a:bodyPr/>
                    <a:lstStyle/>
                    <a:p>
                      <a:r>
                        <a:rPr lang="en-US" sz="1100" dirty="0" smtClean="0">
                          <a:solidFill>
                            <a:schemeClr val="tx1"/>
                          </a:solidFill>
                          <a:latin typeface="Arial" panose="020B0604020202020204" pitchFamily="34" charset="0"/>
                          <a:cs typeface="Arial" panose="020B0604020202020204" pitchFamily="34" charset="0"/>
                        </a:rPr>
                        <a:t>Projects</a:t>
                      </a:r>
                      <a:endParaRPr lang="en-US" sz="1100" dirty="0">
                        <a:solidFill>
                          <a:schemeClr val="tx1"/>
                        </a:solidFill>
                        <a:latin typeface="Arial" panose="020B0604020202020204" pitchFamily="34" charset="0"/>
                        <a:cs typeface="Arial" panose="020B0604020202020204" pitchFamily="34" charset="0"/>
                      </a:endParaRPr>
                    </a:p>
                  </a:txBody>
                  <a:tcPr marL="68574" marR="68574" marT="34288" marB="34288">
                    <a:solidFill>
                      <a:srgbClr val="FFC000"/>
                    </a:solidFill>
                  </a:tcPr>
                </a:tc>
                <a:tc>
                  <a:txBody>
                    <a:bodyPr/>
                    <a:lstStyle/>
                    <a:p>
                      <a:r>
                        <a:rPr lang="en-US" sz="1100" dirty="0" smtClean="0">
                          <a:solidFill>
                            <a:schemeClr val="tx1"/>
                          </a:solidFill>
                          <a:latin typeface="Arial" panose="020B0604020202020204" pitchFamily="34" charset="0"/>
                          <a:cs typeface="Arial" panose="020B0604020202020204" pitchFamily="34" charset="0"/>
                        </a:rPr>
                        <a:t>Details</a:t>
                      </a:r>
                      <a:endParaRPr lang="en-US" sz="1100" dirty="0">
                        <a:solidFill>
                          <a:schemeClr val="tx1"/>
                        </a:solidFill>
                        <a:latin typeface="Arial" panose="020B0604020202020204" pitchFamily="34" charset="0"/>
                        <a:cs typeface="Arial" panose="020B0604020202020204" pitchFamily="34" charset="0"/>
                      </a:endParaRPr>
                    </a:p>
                  </a:txBody>
                  <a:tcPr marL="68574" marR="68574" marT="34288" marB="34288">
                    <a:solidFill>
                      <a:srgbClr val="FFC000"/>
                    </a:solidFill>
                  </a:tcPr>
                </a:tc>
                <a:extLst>
                  <a:ext uri="{0D108BD9-81ED-4DB2-BD59-A6C34878D82A}">
                    <a16:rowId xmlns:a16="http://schemas.microsoft.com/office/drawing/2014/main" val="10000"/>
                  </a:ext>
                </a:extLst>
              </a:tr>
              <a:tr h="259992">
                <a:tc gridSpan="2">
                  <a:txBody>
                    <a:bodyPr/>
                    <a:lstStyle/>
                    <a:p>
                      <a:r>
                        <a:rPr lang="en-US" sz="1100" b="1" dirty="0" smtClean="0">
                          <a:solidFill>
                            <a:schemeClr val="tx1"/>
                          </a:solidFill>
                          <a:latin typeface="Arial" panose="020B0604020202020204" pitchFamily="34" charset="0"/>
                          <a:cs typeface="Arial" panose="020B0604020202020204" pitchFamily="34" charset="0"/>
                        </a:rPr>
                        <a:t>Branch: Operations and Productions</a:t>
                      </a:r>
                      <a:endParaRPr lang="en-US" sz="1100" b="1" dirty="0">
                        <a:solidFill>
                          <a:schemeClr val="tx1"/>
                        </a:solidFill>
                        <a:latin typeface="Arial" panose="020B0604020202020204" pitchFamily="34" charset="0"/>
                        <a:cs typeface="Arial" panose="020B0604020202020204" pitchFamily="34" charset="0"/>
                      </a:endParaRPr>
                    </a:p>
                  </a:txBody>
                  <a:tcPr marL="68574" marR="68574" marT="34288" marB="34288">
                    <a:solidFill>
                      <a:srgbClr val="FFC000"/>
                    </a:solidFill>
                  </a:tcPr>
                </a:tc>
                <a:tc hMerge="1">
                  <a:txBody>
                    <a:bodyPr/>
                    <a:lstStyle/>
                    <a:p>
                      <a:pPr marL="742950" lvl="1" indent="-285750">
                        <a:buFont typeface="Arial" panose="020B0604020202020204" pitchFamily="34" charset="0"/>
                        <a:buChar char="•"/>
                      </a:pPr>
                      <a:endParaRPr lang="en-US" sz="1400" baseline="0" dirty="0" smtClean="0">
                        <a:latin typeface="Arial" panose="020B0604020202020204" pitchFamily="34" charset="0"/>
                        <a:cs typeface="Arial" panose="020B0604020202020204" pitchFamily="34" charset="0"/>
                      </a:endParaRPr>
                    </a:p>
                  </a:txBody>
                  <a:tcPr marL="91432" marR="91432" marT="45717" marB="45717"/>
                </a:tc>
                <a:extLst>
                  <a:ext uri="{0D108BD9-81ED-4DB2-BD59-A6C34878D82A}">
                    <a16:rowId xmlns:a16="http://schemas.microsoft.com/office/drawing/2014/main" val="3431990235"/>
                  </a:ext>
                </a:extLst>
              </a:tr>
              <a:tr h="1081914">
                <a:tc>
                  <a:txBody>
                    <a:bodyPr/>
                    <a:lstStyle/>
                    <a:p>
                      <a:r>
                        <a:rPr lang="en-US" sz="1000" b="1" dirty="0" err="1" smtClean="0">
                          <a:latin typeface="Arial" panose="020B0604020202020204" pitchFamily="34" charset="0"/>
                          <a:cs typeface="Arial" panose="020B0604020202020204" pitchFamily="34" charset="0"/>
                        </a:rPr>
                        <a:t>ePassport</a:t>
                      </a:r>
                      <a:r>
                        <a:rPr lang="en-US" sz="1000" b="1" dirty="0" smtClean="0">
                          <a:latin typeface="Arial" panose="020B0604020202020204" pitchFamily="34" charset="0"/>
                          <a:cs typeface="Arial" panose="020B0604020202020204" pitchFamily="34" charset="0"/>
                        </a:rPr>
                        <a:t> series</a:t>
                      </a:r>
                      <a:endParaRPr lang="en-US" sz="1000" b="1" dirty="0">
                        <a:latin typeface="Arial" panose="020B0604020202020204" pitchFamily="34" charset="0"/>
                        <a:cs typeface="Arial" panose="020B0604020202020204" pitchFamily="34" charset="0"/>
                      </a:endParaRPr>
                    </a:p>
                  </a:txBody>
                  <a:tcPr marL="68574" marR="68574" marT="34288" marB="34288">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smtClean="0">
                          <a:solidFill>
                            <a:schemeClr val="tx1"/>
                          </a:solidFill>
                          <a:latin typeface="Arial" panose="020B0604020202020204" pitchFamily="34" charset="0"/>
                          <a:cs typeface="Arial" panose="020B0604020202020204" pitchFamily="34" charset="0"/>
                        </a:rPr>
                        <a:t>Refreshment of the Sout</a:t>
                      </a:r>
                      <a:r>
                        <a:rPr lang="en-US" sz="1000" baseline="0" dirty="0" smtClean="0">
                          <a:solidFill>
                            <a:schemeClr val="tx1"/>
                          </a:solidFill>
                          <a:latin typeface="Arial" panose="020B0604020202020204" pitchFamily="34" charset="0"/>
                          <a:cs typeface="Arial" panose="020B0604020202020204" pitchFamily="34" charset="0"/>
                        </a:rPr>
                        <a:t>h African Passport Series</a:t>
                      </a:r>
                      <a:endParaRPr lang="en-US" sz="1000" dirty="0" smtClean="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000" dirty="0" smtClean="0">
                          <a:solidFill>
                            <a:schemeClr val="tx1"/>
                          </a:solidFill>
                          <a:latin typeface="Arial" panose="020B0604020202020204" pitchFamily="34" charset="0"/>
                          <a:cs typeface="Arial" panose="020B0604020202020204" pitchFamily="34" charset="0"/>
                        </a:rPr>
                        <a:t>Current contracted supplier</a:t>
                      </a:r>
                      <a:r>
                        <a:rPr lang="en-US" sz="1000" baseline="0" dirty="0" smtClean="0">
                          <a:solidFill>
                            <a:schemeClr val="tx1"/>
                          </a:solidFill>
                          <a:latin typeface="Arial" panose="020B0604020202020204" pitchFamily="34" charset="0"/>
                          <a:cs typeface="Arial" panose="020B0604020202020204" pitchFamily="34" charset="0"/>
                        </a:rPr>
                        <a:t> (</a:t>
                      </a:r>
                      <a:r>
                        <a:rPr lang="en-US" sz="1000" baseline="0" dirty="0" err="1" smtClean="0">
                          <a:solidFill>
                            <a:schemeClr val="tx1"/>
                          </a:solidFill>
                          <a:latin typeface="Arial" panose="020B0604020202020204" pitchFamily="34" charset="0"/>
                          <a:cs typeface="Arial" panose="020B0604020202020204" pitchFamily="34" charset="0"/>
                        </a:rPr>
                        <a:t>Enstra</a:t>
                      </a:r>
                      <a:r>
                        <a:rPr lang="en-US" sz="1000" baseline="0" dirty="0" smtClean="0">
                          <a:solidFill>
                            <a:schemeClr val="tx1"/>
                          </a:solidFill>
                          <a:latin typeface="Arial" panose="020B0604020202020204" pitchFamily="34" charset="0"/>
                          <a:cs typeface="Arial" panose="020B0604020202020204" pitchFamily="34" charset="0"/>
                        </a:rPr>
                        <a:t> Paper) contract ended in July 2019</a:t>
                      </a:r>
                    </a:p>
                    <a:p>
                      <a:pPr marL="285750" indent="-285750">
                        <a:buFont typeface="Arial" panose="020B0604020202020204" pitchFamily="34" charset="0"/>
                        <a:buChar char="•"/>
                      </a:pPr>
                      <a:r>
                        <a:rPr lang="en-US" sz="1000" baseline="0" dirty="0" smtClean="0">
                          <a:solidFill>
                            <a:schemeClr val="tx1"/>
                          </a:solidFill>
                          <a:latin typeface="Arial" panose="020B0604020202020204" pitchFamily="34" charset="0"/>
                          <a:cs typeface="Arial" panose="020B0604020202020204" pitchFamily="34" charset="0"/>
                        </a:rPr>
                        <a:t>Recommendations:</a:t>
                      </a:r>
                    </a:p>
                    <a:p>
                      <a:pPr marL="742950" lvl="1" indent="-285750">
                        <a:buFont typeface="Arial" panose="020B0604020202020204" pitchFamily="34" charset="0"/>
                        <a:buChar char="•"/>
                      </a:pPr>
                      <a:r>
                        <a:rPr lang="en-US" sz="1000" baseline="0" dirty="0" smtClean="0">
                          <a:solidFill>
                            <a:schemeClr val="tx1"/>
                          </a:solidFill>
                          <a:latin typeface="Arial" panose="020B0604020202020204" pitchFamily="34" charset="0"/>
                          <a:cs typeface="Arial" panose="020B0604020202020204" pitchFamily="34" charset="0"/>
                        </a:rPr>
                        <a:t>GPW to issue a tender to find a suitable manufacturer (specification review  in-progress)</a:t>
                      </a:r>
                    </a:p>
                    <a:p>
                      <a:pPr marL="742950" lvl="1" indent="-285750">
                        <a:buFont typeface="Arial" panose="020B0604020202020204" pitchFamily="34" charset="0"/>
                        <a:buChar char="•"/>
                      </a:pPr>
                      <a:r>
                        <a:rPr lang="en-US" sz="1000" baseline="0" dirty="0" smtClean="0">
                          <a:solidFill>
                            <a:schemeClr val="tx1"/>
                          </a:solidFill>
                          <a:latin typeface="Arial" panose="020B0604020202020204" pitchFamily="34" charset="0"/>
                          <a:cs typeface="Arial" panose="020B0604020202020204" pitchFamily="34" charset="0"/>
                        </a:rPr>
                        <a:t>Security features of the paper substrate be refreshed (design in progress with SSA)</a:t>
                      </a:r>
                    </a:p>
                    <a:p>
                      <a:pPr marL="742950" lvl="1" indent="-285750">
                        <a:buFont typeface="Arial" panose="020B0604020202020204" pitchFamily="34" charset="0"/>
                        <a:buChar char="•"/>
                      </a:pPr>
                      <a:r>
                        <a:rPr lang="en-US" sz="1000" dirty="0" smtClean="0">
                          <a:solidFill>
                            <a:schemeClr val="tx1"/>
                          </a:solidFill>
                          <a:latin typeface="Arial" panose="020B0604020202020204" pitchFamily="34" charset="0"/>
                          <a:cs typeface="Arial" panose="020B0604020202020204" pitchFamily="34" charset="0"/>
                        </a:rPr>
                        <a:t>Tender</a:t>
                      </a:r>
                      <a:r>
                        <a:rPr lang="en-US" sz="1000" baseline="0" dirty="0" smtClean="0">
                          <a:solidFill>
                            <a:schemeClr val="tx1"/>
                          </a:solidFill>
                          <a:latin typeface="Arial" panose="020B0604020202020204" pitchFamily="34" charset="0"/>
                          <a:cs typeface="Arial" panose="020B0604020202020204" pitchFamily="34" charset="0"/>
                        </a:rPr>
                        <a:t> process be developed with DTI to maximize localization</a:t>
                      </a:r>
                    </a:p>
                  </a:txBody>
                  <a:tcPr marL="68574" marR="68574" marT="34288" marB="34288">
                    <a:solidFill>
                      <a:srgbClr val="00B0F0"/>
                    </a:solidFill>
                  </a:tcPr>
                </a:tc>
                <a:extLst>
                  <a:ext uri="{0D108BD9-81ED-4DB2-BD59-A6C34878D82A}">
                    <a16:rowId xmlns:a16="http://schemas.microsoft.com/office/drawing/2014/main" val="10001"/>
                  </a:ext>
                </a:extLst>
              </a:tr>
              <a:tr h="1249654">
                <a:tc>
                  <a:txBody>
                    <a:bodyPr/>
                    <a:lstStyle/>
                    <a:p>
                      <a:r>
                        <a:rPr lang="en-US" sz="1000" b="1" dirty="0" smtClean="0">
                          <a:latin typeface="Arial" panose="020B0604020202020204" pitchFamily="34" charset="0"/>
                          <a:cs typeface="Arial" panose="020B0604020202020204" pitchFamily="34" charset="0"/>
                        </a:rPr>
                        <a:t>Polycarbonate</a:t>
                      </a:r>
                      <a:r>
                        <a:rPr lang="en-US" sz="1000" b="1" baseline="0" dirty="0" smtClean="0">
                          <a:latin typeface="Arial" panose="020B0604020202020204" pitchFamily="34" charset="0"/>
                          <a:cs typeface="Arial" panose="020B0604020202020204" pitchFamily="34" charset="0"/>
                        </a:rPr>
                        <a:t> Plant</a:t>
                      </a:r>
                      <a:endParaRPr lang="en-US" sz="1000" b="1" dirty="0">
                        <a:latin typeface="Arial" panose="020B0604020202020204" pitchFamily="34" charset="0"/>
                        <a:cs typeface="Arial" panose="020B0604020202020204" pitchFamily="34" charset="0"/>
                      </a:endParaRPr>
                    </a:p>
                  </a:txBody>
                  <a:tcPr marL="68574" marR="68574" marT="34288" marB="34288">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smtClean="0">
                          <a:solidFill>
                            <a:schemeClr val="tx1"/>
                          </a:solidFill>
                          <a:latin typeface="Arial" panose="020B0604020202020204" pitchFamily="34" charset="0"/>
                          <a:cs typeface="Arial" panose="020B0604020202020204" pitchFamily="34" charset="0"/>
                        </a:rPr>
                        <a:t>Establishment of a polycarbonate</a:t>
                      </a:r>
                      <a:r>
                        <a:rPr lang="en-US" sz="1000" baseline="0" dirty="0" smtClean="0">
                          <a:solidFill>
                            <a:schemeClr val="tx1"/>
                          </a:solidFill>
                          <a:latin typeface="Arial" panose="020B0604020202020204" pitchFamily="34" charset="0"/>
                          <a:cs typeface="Arial" panose="020B0604020202020204" pitchFamily="34" charset="0"/>
                        </a:rPr>
                        <a:t> plant within South Africa</a:t>
                      </a:r>
                      <a:endParaRPr lang="en-US" sz="1000" dirty="0" smtClean="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000" dirty="0" smtClean="0">
                          <a:solidFill>
                            <a:schemeClr val="tx1"/>
                          </a:solidFill>
                          <a:latin typeface="Arial" panose="020B0604020202020204" pitchFamily="34" charset="0"/>
                          <a:cs typeface="Arial" panose="020B0604020202020204" pitchFamily="34" charset="0"/>
                        </a:rPr>
                        <a:t>The polycarbonate</a:t>
                      </a:r>
                      <a:r>
                        <a:rPr lang="en-US" sz="1000" baseline="0" dirty="0" smtClean="0">
                          <a:solidFill>
                            <a:schemeClr val="tx1"/>
                          </a:solidFill>
                          <a:latin typeface="Arial" panose="020B0604020202020204" pitchFamily="34" charset="0"/>
                          <a:cs typeface="Arial" panose="020B0604020202020204" pitchFamily="34" charset="0"/>
                        </a:rPr>
                        <a:t> used to produce the ID Smart Card and the data page for the passport is sourced from </a:t>
                      </a:r>
                      <a:r>
                        <a:rPr lang="en-US" sz="1000" baseline="0" dirty="0" err="1" smtClean="0">
                          <a:solidFill>
                            <a:schemeClr val="tx1"/>
                          </a:solidFill>
                          <a:latin typeface="Arial" panose="020B0604020202020204" pitchFamily="34" charset="0"/>
                          <a:cs typeface="Arial" panose="020B0604020202020204" pitchFamily="34" charset="0"/>
                        </a:rPr>
                        <a:t>Gemalto</a:t>
                      </a:r>
                      <a:r>
                        <a:rPr lang="en-US" sz="1000" baseline="0" dirty="0" smtClean="0">
                          <a:solidFill>
                            <a:schemeClr val="tx1"/>
                          </a:solidFill>
                          <a:latin typeface="Arial" panose="020B0604020202020204" pitchFamily="34" charset="0"/>
                          <a:cs typeface="Arial" panose="020B0604020202020204" pitchFamily="34" charset="0"/>
                        </a:rPr>
                        <a:t> which is based in France</a:t>
                      </a:r>
                    </a:p>
                    <a:p>
                      <a:pPr marL="285750" indent="-285750">
                        <a:buFont typeface="Arial" panose="020B0604020202020204" pitchFamily="34" charset="0"/>
                        <a:buChar char="•"/>
                      </a:pPr>
                      <a:r>
                        <a:rPr lang="en-US" sz="1000" baseline="0" dirty="0" smtClean="0">
                          <a:solidFill>
                            <a:schemeClr val="tx1"/>
                          </a:solidFill>
                          <a:latin typeface="Arial" panose="020B0604020202020204" pitchFamily="34" charset="0"/>
                          <a:cs typeface="Arial" panose="020B0604020202020204" pitchFamily="34" charset="0"/>
                        </a:rPr>
                        <a:t>The plan is to open a plant to produce the product locally:</a:t>
                      </a:r>
                    </a:p>
                    <a:p>
                      <a:pPr marL="742950" lvl="1" indent="-285750">
                        <a:buFont typeface="Courier New" panose="02070309020205020404" pitchFamily="49" charset="0"/>
                        <a:buChar char="o"/>
                      </a:pPr>
                      <a:r>
                        <a:rPr lang="en-US" sz="1000" baseline="0" dirty="0" smtClean="0">
                          <a:solidFill>
                            <a:schemeClr val="tx1"/>
                          </a:solidFill>
                          <a:latin typeface="Arial" panose="020B0604020202020204" pitchFamily="34" charset="0"/>
                          <a:cs typeface="Arial" panose="020B0604020202020204" pitchFamily="34" charset="0"/>
                        </a:rPr>
                        <a:t>Techno-economic study planned for implementation in FY 2021/22</a:t>
                      </a:r>
                    </a:p>
                    <a:p>
                      <a:pPr marL="742950" lvl="1" indent="-285750">
                        <a:buFont typeface="Courier New" panose="02070309020205020404" pitchFamily="49" charset="0"/>
                        <a:buChar char="o"/>
                      </a:pPr>
                      <a:r>
                        <a:rPr lang="en-US" sz="1000" baseline="0" dirty="0" smtClean="0">
                          <a:solidFill>
                            <a:schemeClr val="tx1"/>
                          </a:solidFill>
                          <a:latin typeface="Arial" panose="020B0604020202020204" pitchFamily="34" charset="0"/>
                          <a:cs typeface="Arial" panose="020B0604020202020204" pitchFamily="34" charset="0"/>
                        </a:rPr>
                        <a:t>Polycarbonate plant planned for implementation in FY 2022/23, following the recommendations of the Techno-economic study</a:t>
                      </a:r>
                    </a:p>
                    <a:p>
                      <a:pPr marL="285750" indent="-285750">
                        <a:buFont typeface="Arial" panose="020B0604020202020204" pitchFamily="34" charset="0"/>
                        <a:buChar char="•"/>
                      </a:pPr>
                      <a:endParaRPr lang="en-US" sz="1000" dirty="0">
                        <a:solidFill>
                          <a:schemeClr val="tx1"/>
                        </a:solidFill>
                        <a:latin typeface="Arial" panose="020B0604020202020204" pitchFamily="34" charset="0"/>
                        <a:cs typeface="Arial" panose="020B0604020202020204" pitchFamily="34" charset="0"/>
                      </a:endParaRPr>
                    </a:p>
                  </a:txBody>
                  <a:tcPr marL="68574" marR="68574" marT="34288" marB="34288">
                    <a:solidFill>
                      <a:srgbClr val="92D050"/>
                    </a:solidFill>
                  </a:tcPr>
                </a:tc>
                <a:extLst>
                  <a:ext uri="{0D108BD9-81ED-4DB2-BD59-A6C34878D82A}">
                    <a16:rowId xmlns:a16="http://schemas.microsoft.com/office/drawing/2014/main" val="10002"/>
                  </a:ext>
                </a:extLst>
              </a:tr>
            </a:tbl>
          </a:graphicData>
        </a:graphic>
      </p:graphicFrame>
      <p:sp>
        <p:nvSpPr>
          <p:cNvPr id="95249" name="Slide Number Placeholder 3"/>
          <p:cNvSpPr>
            <a:spLocks noGrp="1"/>
          </p:cNvSpPr>
          <p:nvPr>
            <p:ph type="sldNum" sz="quarter" idx="4294967295"/>
          </p:nvPr>
        </p:nvSpPr>
        <p:spPr bwMode="auto">
          <a:xfrm>
            <a:off x="6057900" y="5624514"/>
            <a:ext cx="160020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50">
                <a:solidFill>
                  <a:schemeClr val="tx1"/>
                </a:solidFill>
                <a:latin typeface="Arial" panose="020B0604020202020204" pitchFamily="34" charset="0"/>
                <a:cs typeface="Arial" panose="020B0604020202020204" pitchFamily="34" charset="0"/>
              </a:defRPr>
            </a:lvl1pPr>
            <a:lvl2pPr marL="557213" indent="-214313">
              <a:defRPr sz="1050">
                <a:solidFill>
                  <a:schemeClr val="tx1"/>
                </a:solidFill>
                <a:latin typeface="Arial" panose="020B0604020202020204" pitchFamily="34" charset="0"/>
                <a:cs typeface="Arial" panose="020B0604020202020204" pitchFamily="34" charset="0"/>
              </a:defRPr>
            </a:lvl2pPr>
            <a:lvl3pPr marL="857250" indent="-171450">
              <a:defRPr sz="1050">
                <a:solidFill>
                  <a:schemeClr val="tx1"/>
                </a:solidFill>
                <a:latin typeface="Arial" panose="020B0604020202020204" pitchFamily="34" charset="0"/>
                <a:cs typeface="Arial" panose="020B0604020202020204" pitchFamily="34" charset="0"/>
              </a:defRPr>
            </a:lvl3pPr>
            <a:lvl4pPr marL="1200150" indent="-171450">
              <a:defRPr sz="1050">
                <a:solidFill>
                  <a:schemeClr val="tx1"/>
                </a:solidFill>
                <a:latin typeface="Arial" panose="020B0604020202020204" pitchFamily="34" charset="0"/>
                <a:cs typeface="Arial" panose="020B0604020202020204" pitchFamily="34" charset="0"/>
              </a:defRPr>
            </a:lvl4pPr>
            <a:lvl5pPr marL="1543050" indent="-171450">
              <a:defRPr sz="1050">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9pPr>
          </a:lstStyle>
          <a:p>
            <a:pPr defTabSz="342900"/>
            <a:fld id="{ED5198A3-3395-410A-82F6-7C37A5E7CA0E}" type="slidenum">
              <a:rPr lang="en-US" altLang="en-US">
                <a:solidFill>
                  <a:prstClr val="black"/>
                </a:solidFill>
              </a:rPr>
              <a:pPr defTabSz="342900"/>
              <a:t>38</a:t>
            </a:fld>
            <a:endParaRPr lang="en-US" altLang="en-US">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454526156"/>
              </p:ext>
            </p:extLst>
          </p:nvPr>
        </p:nvGraphicFramePr>
        <p:xfrm>
          <a:off x="250425" y="3968925"/>
          <a:ext cx="8521042" cy="2286044"/>
        </p:xfrm>
        <a:graphic>
          <a:graphicData uri="http://schemas.openxmlformats.org/drawingml/2006/table">
            <a:tbl>
              <a:tblPr firstRow="1" bandRow="1">
                <a:tableStyleId>{5C22544A-7EE6-4342-B048-85BDC9FD1C3A}</a:tableStyleId>
              </a:tblPr>
              <a:tblGrid>
                <a:gridCol w="2400751">
                  <a:extLst>
                    <a:ext uri="{9D8B030D-6E8A-4147-A177-3AD203B41FA5}">
                      <a16:colId xmlns:a16="http://schemas.microsoft.com/office/drawing/2014/main" val="20000"/>
                    </a:ext>
                  </a:extLst>
                </a:gridCol>
                <a:gridCol w="6120291">
                  <a:extLst>
                    <a:ext uri="{9D8B030D-6E8A-4147-A177-3AD203B41FA5}">
                      <a16:colId xmlns:a16="http://schemas.microsoft.com/office/drawing/2014/main" val="20001"/>
                    </a:ext>
                  </a:extLst>
                </a:gridCol>
              </a:tblGrid>
              <a:tr h="219814">
                <a:tc gridSpan="2">
                  <a:txBody>
                    <a:bodyPr/>
                    <a:lstStyle/>
                    <a:p>
                      <a:r>
                        <a:rPr lang="en-US" sz="1100" dirty="0" smtClean="0">
                          <a:solidFill>
                            <a:schemeClr val="tx1"/>
                          </a:solidFill>
                          <a:latin typeface="Arial" panose="020B0604020202020204" pitchFamily="34" charset="0"/>
                          <a:cs typeface="Arial" panose="020B0604020202020204" pitchFamily="34" charset="0"/>
                        </a:rPr>
                        <a:t>Branch: Financial</a:t>
                      </a:r>
                      <a:r>
                        <a:rPr lang="en-US" sz="1100" baseline="0" dirty="0" smtClean="0">
                          <a:solidFill>
                            <a:schemeClr val="tx1"/>
                          </a:solidFill>
                          <a:latin typeface="Arial" panose="020B0604020202020204" pitchFamily="34" charset="0"/>
                          <a:cs typeface="Arial" panose="020B0604020202020204" pitchFamily="34" charset="0"/>
                        </a:rPr>
                        <a:t> Services</a:t>
                      </a:r>
                      <a:endParaRPr lang="en-US" sz="1100" dirty="0">
                        <a:solidFill>
                          <a:schemeClr val="tx1"/>
                        </a:solidFill>
                        <a:latin typeface="Arial" panose="020B0604020202020204" pitchFamily="34" charset="0"/>
                        <a:cs typeface="Arial" panose="020B0604020202020204" pitchFamily="34" charset="0"/>
                      </a:endParaRPr>
                    </a:p>
                  </a:txBody>
                  <a:tcPr marL="68572" marR="68572" marT="34301" marB="34301">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19072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smtClean="0">
                          <a:latin typeface="Arial" panose="020B0604020202020204" pitchFamily="34" charset="0"/>
                          <a:cs typeface="Arial" panose="020B0604020202020204" pitchFamily="34" charset="0"/>
                        </a:rPr>
                        <a:t>Master Plan construction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0" dirty="0" smtClean="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0" dirty="0" smtClean="0">
                        <a:latin typeface="Arial" panose="020B0604020202020204" pitchFamily="34" charset="0"/>
                        <a:cs typeface="Arial" panose="020B0604020202020204" pitchFamily="34" charset="0"/>
                      </a:endParaRPr>
                    </a:p>
                  </a:txBody>
                  <a:tcPr marL="68572" marR="68572" marT="34301" marB="34301">
                    <a:solidFill>
                      <a:schemeClr val="bg2">
                        <a:lumMod val="75000"/>
                      </a:schemeClr>
                    </a:solidFill>
                  </a:tcPr>
                </a:tc>
                <a:tc>
                  <a:txBody>
                    <a:bodyPr/>
                    <a:lstStyle/>
                    <a:p>
                      <a:pPr marL="285750" indent="-285750">
                        <a:buFont typeface="Arial" panose="020B0604020202020204" pitchFamily="34" charset="0"/>
                        <a:buChar char="•"/>
                      </a:pPr>
                      <a:r>
                        <a:rPr lang="en-US" sz="1000" dirty="0" smtClean="0">
                          <a:solidFill>
                            <a:schemeClr val="tx1"/>
                          </a:solidFill>
                          <a:latin typeface="Arial" panose="020B0604020202020204" pitchFamily="34" charset="0"/>
                          <a:cs typeface="Arial" panose="020B0604020202020204" pitchFamily="34" charset="0"/>
                        </a:rPr>
                        <a:t>Construction</a:t>
                      </a:r>
                      <a:r>
                        <a:rPr lang="en-US" sz="1000" baseline="0" dirty="0" smtClean="0">
                          <a:solidFill>
                            <a:schemeClr val="tx1"/>
                          </a:solidFill>
                          <a:latin typeface="Arial" panose="020B0604020202020204" pitchFamily="34" charset="0"/>
                          <a:cs typeface="Arial" panose="020B0604020202020204" pitchFamily="34" charset="0"/>
                        </a:rPr>
                        <a:t> of the Factory at 83 Visagie Street. Project Managed by Department of Public Works</a:t>
                      </a:r>
                    </a:p>
                    <a:p>
                      <a:pPr marL="285750" indent="-285750">
                        <a:buFont typeface="Arial" panose="020B0604020202020204" pitchFamily="34" charset="0"/>
                        <a:buChar char="•"/>
                      </a:pPr>
                      <a:r>
                        <a:rPr lang="en-US" sz="1000" dirty="0" smtClean="0">
                          <a:solidFill>
                            <a:schemeClr val="tx1"/>
                          </a:solidFill>
                          <a:latin typeface="Arial" panose="020B0604020202020204" pitchFamily="34" charset="0"/>
                          <a:cs typeface="Arial" panose="020B0604020202020204" pitchFamily="34" charset="0"/>
                        </a:rPr>
                        <a:t>The GPW precinct will, upon completion estimated in 2025, comprise the remaining development of the Visagie Street site, and incorporate the adjacent vacant land known as the </a:t>
                      </a:r>
                      <a:r>
                        <a:rPr lang="en-US" sz="1000" dirty="0" err="1" smtClean="0">
                          <a:solidFill>
                            <a:schemeClr val="tx1"/>
                          </a:solidFill>
                          <a:latin typeface="Arial" panose="020B0604020202020204" pitchFamily="34" charset="0"/>
                          <a:cs typeface="Arial" panose="020B0604020202020204" pitchFamily="34" charset="0"/>
                        </a:rPr>
                        <a:t>Minaar</a:t>
                      </a:r>
                      <a:r>
                        <a:rPr lang="en-US" sz="1000" dirty="0" smtClean="0">
                          <a:solidFill>
                            <a:schemeClr val="tx1"/>
                          </a:solidFill>
                          <a:latin typeface="Arial" panose="020B0604020202020204" pitchFamily="34" charset="0"/>
                          <a:cs typeface="Arial" panose="020B0604020202020204" pitchFamily="34" charset="0"/>
                        </a:rPr>
                        <a:t> Street site. </a:t>
                      </a:r>
                    </a:p>
                    <a:p>
                      <a:pPr marL="285750" indent="-285750">
                        <a:buFont typeface="Arial" panose="020B0604020202020204" pitchFamily="34" charset="0"/>
                        <a:buChar char="•"/>
                      </a:pPr>
                      <a:r>
                        <a:rPr lang="en-US" sz="1000" dirty="0" smtClean="0">
                          <a:solidFill>
                            <a:schemeClr val="tx1"/>
                          </a:solidFill>
                          <a:latin typeface="Arial" panose="020B0604020202020204" pitchFamily="34" charset="0"/>
                          <a:cs typeface="Arial" panose="020B0604020202020204" pitchFamily="34" charset="0"/>
                        </a:rPr>
                        <a:t>This will fulfil the total spatial requirements of GPW, allowing it to consolidate its entire operation in one precinct, and will enable the transition from the legacy Bosman Street site.</a:t>
                      </a:r>
                    </a:p>
                    <a:p>
                      <a:pPr marL="285750" indent="-285750">
                        <a:buFont typeface="Arial" panose="020B0604020202020204" pitchFamily="34" charset="0"/>
                        <a:buChar char="•"/>
                      </a:pPr>
                      <a:r>
                        <a:rPr lang="en-US" sz="1000" dirty="0" smtClean="0">
                          <a:solidFill>
                            <a:schemeClr val="tx1"/>
                          </a:solidFill>
                          <a:latin typeface="Arial" panose="020B0604020202020204" pitchFamily="34" charset="0"/>
                          <a:cs typeface="Arial" panose="020B0604020202020204" pitchFamily="34" charset="0"/>
                        </a:rPr>
                        <a:t>The envisaged GPW precinct will consist of a number of designated, function-oriented campuses, made up of self-contained and product-oriented processing </a:t>
                      </a:r>
                      <a:r>
                        <a:rPr lang="en-US" sz="1000" dirty="0" err="1" smtClean="0">
                          <a:solidFill>
                            <a:schemeClr val="tx1"/>
                          </a:solidFill>
                          <a:latin typeface="Arial" panose="020B0604020202020204" pitchFamily="34" charset="0"/>
                          <a:cs typeface="Arial" panose="020B0604020202020204" pitchFamily="34" charset="0"/>
                        </a:rPr>
                        <a:t>centres</a:t>
                      </a:r>
                      <a:r>
                        <a:rPr lang="en-US" sz="1000" dirty="0" smtClean="0">
                          <a:solidFill>
                            <a:schemeClr val="tx1"/>
                          </a:solidFill>
                          <a:latin typeface="Arial" panose="020B0604020202020204" pitchFamily="34" charset="0"/>
                          <a:cs typeface="Arial" panose="020B0604020202020204" pitchFamily="34" charset="0"/>
                        </a:rPr>
                        <a:t>, which will allow for secure, efficient and high quality business operations.</a:t>
                      </a:r>
                    </a:p>
                    <a:p>
                      <a:pPr marL="285750" indent="-285750">
                        <a:buFont typeface="Arial" panose="020B0604020202020204" pitchFamily="34" charset="0"/>
                        <a:buChar char="•"/>
                      </a:pPr>
                      <a:endParaRPr lang="en-US" sz="1000" dirty="0" smtClean="0">
                        <a:solidFill>
                          <a:schemeClr val="tx1"/>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baseline="0" dirty="0" smtClean="0">
                          <a:solidFill>
                            <a:schemeClr val="tx1"/>
                          </a:solidFill>
                          <a:latin typeface="Arial" panose="020B0604020202020204" pitchFamily="34" charset="0"/>
                          <a:cs typeface="Arial" panose="020B0604020202020204" pitchFamily="34" charset="0"/>
                        </a:rPr>
                        <a:t>Project status: Drafting of specifications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solidFill>
                            <a:schemeClr val="tx1"/>
                          </a:solidFill>
                          <a:latin typeface="Arial" panose="020B0604020202020204" pitchFamily="34" charset="0"/>
                          <a:cs typeface="Arial" panose="020B0604020202020204" pitchFamily="34" charset="0"/>
                        </a:rPr>
                        <a:t>Engagements with DPWI to facilitate completion of the project within the shorter turn around times (as opposed to the 6 years contained in their project plan)</a:t>
                      </a:r>
                    </a:p>
                    <a:p>
                      <a:pPr marL="285750" indent="-285750">
                        <a:buFont typeface="Arial" panose="020B0604020202020204" pitchFamily="34" charset="0"/>
                        <a:buChar char="•"/>
                      </a:pPr>
                      <a:endParaRPr lang="en-US" sz="1000" dirty="0" smtClean="0">
                        <a:solidFill>
                          <a:srgbClr val="FF0000"/>
                        </a:solidFill>
                        <a:latin typeface="Arial" panose="020B0604020202020204" pitchFamily="34" charset="0"/>
                        <a:cs typeface="Arial" panose="020B0604020202020204" pitchFamily="34" charset="0"/>
                      </a:endParaRPr>
                    </a:p>
                  </a:txBody>
                  <a:tcPr marL="68572" marR="68572" marT="34301" marB="34301">
                    <a:solidFill>
                      <a:schemeClr val="bg2">
                        <a:lumMod val="7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839657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292486" y="54308"/>
            <a:ext cx="8550245" cy="723856"/>
          </a:xfrm>
        </p:spPr>
        <p:txBody>
          <a:bodyPr>
            <a:normAutofit fontScale="90000"/>
          </a:bodyPr>
          <a:lstStyle/>
          <a:p>
            <a:pPr algn="l"/>
            <a:r>
              <a:rPr lang="en-US" altLang="en-US" sz="3600" dirty="0" smtClean="0">
                <a:latin typeface="Arial Rounded MT Bold" panose="020F0704030504030204" pitchFamily="34" charset="0"/>
                <a:cs typeface="Arial" panose="020B0604020202020204" pitchFamily="34" charset="0"/>
              </a:rPr>
              <a:t>12. Key strategic </a:t>
            </a:r>
            <a:r>
              <a:rPr lang="en-US" altLang="en-US" sz="3600" dirty="0">
                <a:latin typeface="Arial Rounded MT Bold" panose="020F0704030504030204" pitchFamily="34" charset="0"/>
                <a:cs typeface="Arial" panose="020B0604020202020204" pitchFamily="34" charset="0"/>
              </a:rPr>
              <a:t>projects</a:t>
            </a:r>
            <a:r>
              <a:rPr lang="en-US" altLang="en-US" sz="3600" dirty="0" smtClean="0">
                <a:latin typeface="Arial Rounded MT Bold" panose="020F0704030504030204" pitchFamily="34" charset="0"/>
                <a:cs typeface="Arial" panose="020B0604020202020204" pitchFamily="34" charset="0"/>
              </a:rPr>
              <a:t>, </a:t>
            </a:r>
            <a:r>
              <a:rPr lang="en-US" altLang="en-US" sz="3600" dirty="0">
                <a:latin typeface="Arial Rounded MT Bold" panose="020F0704030504030204" pitchFamily="34" charset="0"/>
                <a:cs typeface="Arial" panose="020B0604020202020204" pitchFamily="34" charset="0"/>
              </a:rPr>
              <a:t>cont..</a:t>
            </a:r>
            <a:r>
              <a:rPr lang="en-US" altLang="en-US" sz="2100" dirty="0">
                <a:latin typeface="Arial" panose="020B0604020202020204" pitchFamily="34" charset="0"/>
                <a:cs typeface="Arial" panose="020B0604020202020204" pitchFamily="34" charset="0"/>
              </a:rPr>
              <a:t/>
            </a:r>
            <a:br>
              <a:rPr lang="en-US" altLang="en-US" sz="2100" dirty="0">
                <a:latin typeface="Arial" panose="020B0604020202020204" pitchFamily="34" charset="0"/>
                <a:cs typeface="Arial" panose="020B0604020202020204" pitchFamily="34" charset="0"/>
              </a:rPr>
            </a:br>
            <a:r>
              <a:rPr lang="en-US" sz="1600" dirty="0" smtClean="0">
                <a:solidFill>
                  <a:prstClr val="black"/>
                </a:solidFill>
                <a:latin typeface="Arial" panose="020B0604020202020204" pitchFamily="34" charset="0"/>
                <a:ea typeface="+mn-ea"/>
                <a:cs typeface="Arial" panose="020B0604020202020204" pitchFamily="34" charset="0"/>
              </a:rPr>
              <a:t>Strategic </a:t>
            </a:r>
            <a:r>
              <a:rPr lang="en-US" sz="1600" dirty="0">
                <a:solidFill>
                  <a:prstClr val="black"/>
                </a:solidFill>
                <a:latin typeface="Arial" panose="020B0604020202020204" pitchFamily="34" charset="0"/>
                <a:ea typeface="+mn-ea"/>
                <a:cs typeface="Arial" panose="020B0604020202020204" pitchFamily="34" charset="0"/>
              </a:rPr>
              <a:t>priorities include, amongst others, the following:</a:t>
            </a:r>
            <a:br>
              <a:rPr lang="en-US" sz="1600" dirty="0">
                <a:solidFill>
                  <a:prstClr val="black"/>
                </a:solidFill>
                <a:latin typeface="Arial" panose="020B0604020202020204" pitchFamily="34" charset="0"/>
                <a:ea typeface="+mn-ea"/>
                <a:cs typeface="Arial" panose="020B0604020202020204" pitchFamily="34" charset="0"/>
              </a:rPr>
            </a:br>
            <a:endParaRPr lang="en-US" altLang="en-US" sz="1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95427562"/>
              </p:ext>
            </p:extLst>
          </p:nvPr>
        </p:nvGraphicFramePr>
        <p:xfrm>
          <a:off x="292486" y="916709"/>
          <a:ext cx="8851514" cy="5790926"/>
        </p:xfrm>
        <a:graphic>
          <a:graphicData uri="http://schemas.openxmlformats.org/drawingml/2006/table">
            <a:tbl>
              <a:tblPr firstRow="1" bandRow="1">
                <a:tableStyleId>{5C22544A-7EE6-4342-B048-85BDC9FD1C3A}</a:tableStyleId>
              </a:tblPr>
              <a:tblGrid>
                <a:gridCol w="2312186">
                  <a:extLst>
                    <a:ext uri="{9D8B030D-6E8A-4147-A177-3AD203B41FA5}">
                      <a16:colId xmlns:a16="http://schemas.microsoft.com/office/drawing/2014/main" val="20000"/>
                    </a:ext>
                  </a:extLst>
                </a:gridCol>
                <a:gridCol w="6539328">
                  <a:extLst>
                    <a:ext uri="{9D8B030D-6E8A-4147-A177-3AD203B41FA5}">
                      <a16:colId xmlns:a16="http://schemas.microsoft.com/office/drawing/2014/main" val="20001"/>
                    </a:ext>
                  </a:extLst>
                </a:gridCol>
              </a:tblGrid>
              <a:tr h="316411">
                <a:tc>
                  <a:txBody>
                    <a:bodyPr/>
                    <a:lstStyle/>
                    <a:p>
                      <a:r>
                        <a:rPr lang="en-US" sz="1100" dirty="0" smtClean="0">
                          <a:solidFill>
                            <a:schemeClr val="tx1"/>
                          </a:solidFill>
                          <a:latin typeface="Arial" panose="020B0604020202020204" pitchFamily="34" charset="0"/>
                          <a:cs typeface="Arial" panose="020B0604020202020204" pitchFamily="34" charset="0"/>
                        </a:rPr>
                        <a:t>Projects</a:t>
                      </a:r>
                      <a:endParaRPr lang="en-US" sz="1100" dirty="0">
                        <a:solidFill>
                          <a:schemeClr val="tx1"/>
                        </a:solidFill>
                        <a:latin typeface="Arial" panose="020B0604020202020204" pitchFamily="34" charset="0"/>
                        <a:cs typeface="Arial" panose="020B0604020202020204" pitchFamily="34" charset="0"/>
                      </a:endParaRPr>
                    </a:p>
                  </a:txBody>
                  <a:tcPr marL="68574" marR="68574" marT="34288" marB="34288">
                    <a:solidFill>
                      <a:srgbClr val="FFC000"/>
                    </a:solidFill>
                  </a:tcPr>
                </a:tc>
                <a:tc>
                  <a:txBody>
                    <a:bodyPr/>
                    <a:lstStyle/>
                    <a:p>
                      <a:r>
                        <a:rPr lang="en-US" sz="1100" dirty="0" smtClean="0">
                          <a:solidFill>
                            <a:schemeClr val="tx1"/>
                          </a:solidFill>
                          <a:latin typeface="Arial" panose="020B0604020202020204" pitchFamily="34" charset="0"/>
                          <a:cs typeface="Arial" panose="020B0604020202020204" pitchFamily="34" charset="0"/>
                        </a:rPr>
                        <a:t>Details</a:t>
                      </a:r>
                      <a:endParaRPr lang="en-US" sz="1100" dirty="0">
                        <a:solidFill>
                          <a:schemeClr val="tx1"/>
                        </a:solidFill>
                        <a:latin typeface="Arial" panose="020B0604020202020204" pitchFamily="34" charset="0"/>
                        <a:cs typeface="Arial" panose="020B0604020202020204" pitchFamily="34" charset="0"/>
                      </a:endParaRPr>
                    </a:p>
                  </a:txBody>
                  <a:tcPr marL="68574" marR="68574" marT="34288" marB="34288">
                    <a:solidFill>
                      <a:srgbClr val="FFC000"/>
                    </a:solidFill>
                  </a:tcPr>
                </a:tc>
                <a:extLst>
                  <a:ext uri="{0D108BD9-81ED-4DB2-BD59-A6C34878D82A}">
                    <a16:rowId xmlns:a16="http://schemas.microsoft.com/office/drawing/2014/main" val="961542952"/>
                  </a:ext>
                </a:extLst>
              </a:tr>
              <a:tr h="388604">
                <a:tc>
                  <a:txBody>
                    <a:bodyPr/>
                    <a:lstStyle/>
                    <a:p>
                      <a:r>
                        <a:rPr lang="en-US" sz="1100" b="1" dirty="0" smtClean="0">
                          <a:solidFill>
                            <a:schemeClr val="tx1"/>
                          </a:solidFill>
                          <a:latin typeface="Arial" panose="020B0604020202020204" pitchFamily="34" charset="0"/>
                          <a:cs typeface="Arial" panose="020B0604020202020204" pitchFamily="34" charset="0"/>
                        </a:rPr>
                        <a:t>Branch: Financial Services</a:t>
                      </a:r>
                    </a:p>
                    <a:p>
                      <a:endParaRPr lang="en-US" sz="1000" dirty="0">
                        <a:latin typeface="Arial" panose="020B0604020202020204" pitchFamily="34" charset="0"/>
                        <a:cs typeface="Arial" panose="020B0604020202020204" pitchFamily="34" charset="0"/>
                      </a:endParaRPr>
                    </a:p>
                  </a:txBody>
                  <a:tcPr marL="68574" marR="68574" marT="34288" marB="34288">
                    <a:solidFill>
                      <a:srgbClr val="FFC000"/>
                    </a:solidFill>
                  </a:tcPr>
                </a:tc>
                <a:tc>
                  <a:txBody>
                    <a:bodyPr/>
                    <a:lstStyle/>
                    <a:p>
                      <a:endParaRPr lang="en-US" sz="1100" dirty="0">
                        <a:latin typeface="Arial" panose="020B0604020202020204" pitchFamily="34" charset="0"/>
                        <a:cs typeface="Arial" panose="020B0604020202020204" pitchFamily="34" charset="0"/>
                      </a:endParaRPr>
                    </a:p>
                  </a:txBody>
                  <a:tcPr marL="68574" marR="68574" marT="34288" marB="34288">
                    <a:solidFill>
                      <a:srgbClr val="FFC000"/>
                    </a:solidFill>
                  </a:tcPr>
                </a:tc>
                <a:extLst>
                  <a:ext uri="{0D108BD9-81ED-4DB2-BD59-A6C34878D82A}">
                    <a16:rowId xmlns:a16="http://schemas.microsoft.com/office/drawing/2014/main" val="10000"/>
                  </a:ext>
                </a:extLst>
              </a:tr>
              <a:tr h="2834569">
                <a:tc>
                  <a:txBody>
                    <a:bodyPr/>
                    <a:lstStyle/>
                    <a:p>
                      <a:r>
                        <a:rPr lang="en-US" sz="1000" b="1" dirty="0" smtClean="0">
                          <a:latin typeface="Arial" panose="020B0604020202020204" pitchFamily="34" charset="0"/>
                          <a:cs typeface="Arial" panose="020B0604020202020204" pitchFamily="34" charset="0"/>
                        </a:rPr>
                        <a:t>GPW</a:t>
                      </a:r>
                      <a:r>
                        <a:rPr lang="en-US" sz="1000" b="1" baseline="0" dirty="0" smtClean="0">
                          <a:latin typeface="Arial" panose="020B0604020202020204" pitchFamily="34" charset="0"/>
                          <a:cs typeface="Arial" panose="020B0604020202020204" pitchFamily="34" charset="0"/>
                        </a:rPr>
                        <a:t> Administration Head Office</a:t>
                      </a:r>
                    </a:p>
                    <a:p>
                      <a:endParaRPr lang="en-US" sz="1000" baseline="0" dirty="0" smtClean="0">
                        <a:latin typeface="Arial" panose="020B0604020202020204" pitchFamily="34" charset="0"/>
                        <a:cs typeface="Arial" panose="020B0604020202020204" pitchFamily="34" charset="0"/>
                      </a:endParaRPr>
                    </a:p>
                    <a:p>
                      <a:endParaRPr lang="en-US" sz="1000" baseline="0" dirty="0" smtClean="0">
                        <a:latin typeface="Arial" panose="020B0604020202020204" pitchFamily="34" charset="0"/>
                        <a:cs typeface="Arial" panose="020B0604020202020204" pitchFamily="34" charset="0"/>
                      </a:endParaRPr>
                    </a:p>
                    <a:p>
                      <a:endParaRPr lang="en-US" sz="1000" baseline="0" dirty="0" smtClean="0">
                        <a:latin typeface="Arial" panose="020B0604020202020204" pitchFamily="34" charset="0"/>
                        <a:cs typeface="Arial" panose="020B0604020202020204" pitchFamily="34" charset="0"/>
                      </a:endParaRPr>
                    </a:p>
                    <a:p>
                      <a:endParaRPr lang="en-US" sz="1000" baseline="0" dirty="0" smtClean="0">
                        <a:latin typeface="Arial" panose="020B0604020202020204" pitchFamily="34" charset="0"/>
                        <a:cs typeface="Arial" panose="020B0604020202020204" pitchFamily="34" charset="0"/>
                      </a:endParaRPr>
                    </a:p>
                    <a:p>
                      <a:endParaRPr lang="en-US" sz="1000" baseline="0" dirty="0" smtClean="0">
                        <a:latin typeface="Arial" panose="020B0604020202020204" pitchFamily="34" charset="0"/>
                        <a:cs typeface="Arial" panose="020B0604020202020204" pitchFamily="34" charset="0"/>
                      </a:endParaRPr>
                    </a:p>
                    <a:p>
                      <a:endParaRPr lang="en-US" sz="1000" baseline="0" dirty="0" smtClean="0">
                        <a:latin typeface="Arial" panose="020B0604020202020204" pitchFamily="34" charset="0"/>
                        <a:cs typeface="Arial" panose="020B0604020202020204" pitchFamily="34" charset="0"/>
                      </a:endParaRPr>
                    </a:p>
                    <a:p>
                      <a:endParaRPr lang="en-US" sz="1000" baseline="0" dirty="0" smtClean="0">
                        <a:latin typeface="Arial" panose="020B0604020202020204" pitchFamily="34" charset="0"/>
                        <a:cs typeface="Arial" panose="020B0604020202020204" pitchFamily="34" charset="0"/>
                      </a:endParaRPr>
                    </a:p>
                    <a:p>
                      <a:endParaRPr lang="en-US" sz="1000" baseline="0" dirty="0" smtClean="0">
                        <a:latin typeface="Arial" panose="020B0604020202020204" pitchFamily="34" charset="0"/>
                        <a:cs typeface="Arial" panose="020B0604020202020204" pitchFamily="34" charset="0"/>
                      </a:endParaRPr>
                    </a:p>
                    <a:p>
                      <a:endParaRPr lang="en-US" sz="1000" baseline="0" dirty="0" smtClean="0">
                        <a:latin typeface="Arial" panose="020B0604020202020204" pitchFamily="34" charset="0"/>
                        <a:cs typeface="Arial" panose="020B0604020202020204" pitchFamily="34" charset="0"/>
                      </a:endParaRPr>
                    </a:p>
                  </a:txBody>
                  <a:tcPr marL="68572" marR="68572" marT="34301" marB="34301"/>
                </a:tc>
                <a:tc>
                  <a:txBody>
                    <a:bodyPr/>
                    <a:lstStyle/>
                    <a:p>
                      <a:pPr marL="285750" indent="-285750">
                        <a:lnSpc>
                          <a:spcPct val="150000"/>
                        </a:lnSpc>
                        <a:buFont typeface="Arial" panose="020B0604020202020204" pitchFamily="34" charset="0"/>
                        <a:buChar char="•"/>
                      </a:pPr>
                      <a:r>
                        <a:rPr lang="en-US" sz="1100" dirty="0" smtClean="0">
                          <a:solidFill>
                            <a:schemeClr val="tx1"/>
                          </a:solidFill>
                          <a:latin typeface="Arial" panose="020B0604020202020204" pitchFamily="34" charset="0"/>
                          <a:cs typeface="Arial" panose="020B0604020202020204" pitchFamily="34" charset="0"/>
                        </a:rPr>
                        <a:t>Refurbishment</a:t>
                      </a:r>
                      <a:r>
                        <a:rPr lang="en-US" sz="1100" baseline="0" dirty="0" smtClean="0">
                          <a:solidFill>
                            <a:schemeClr val="tx1"/>
                          </a:solidFill>
                          <a:latin typeface="Arial" panose="020B0604020202020204" pitchFamily="34" charset="0"/>
                          <a:cs typeface="Arial" panose="020B0604020202020204" pitchFamily="34" charset="0"/>
                        </a:rPr>
                        <a:t> of the Head Office (corner Sophie de </a:t>
                      </a:r>
                      <a:r>
                        <a:rPr lang="en-US" sz="1100" baseline="0" dirty="0" err="1" smtClean="0">
                          <a:solidFill>
                            <a:schemeClr val="tx1"/>
                          </a:solidFill>
                          <a:latin typeface="Arial" panose="020B0604020202020204" pitchFamily="34" charset="0"/>
                          <a:cs typeface="Arial" panose="020B0604020202020204" pitchFamily="34" charset="0"/>
                        </a:rPr>
                        <a:t>Bruyn</a:t>
                      </a:r>
                      <a:r>
                        <a:rPr lang="en-US" sz="1100" baseline="0" dirty="0" smtClean="0">
                          <a:solidFill>
                            <a:schemeClr val="tx1"/>
                          </a:solidFill>
                          <a:latin typeface="Arial" panose="020B0604020202020204" pitchFamily="34" charset="0"/>
                          <a:cs typeface="Arial" panose="020B0604020202020204" pitchFamily="34" charset="0"/>
                        </a:rPr>
                        <a:t> and Visagie Streets)</a:t>
                      </a:r>
                    </a:p>
                    <a:p>
                      <a:pPr marL="285750" indent="-285750">
                        <a:lnSpc>
                          <a:spcPct val="150000"/>
                        </a:lnSpc>
                        <a:buFont typeface="Arial" panose="020B0604020202020204" pitchFamily="34" charset="0"/>
                        <a:buChar char="•"/>
                      </a:pPr>
                      <a:r>
                        <a:rPr lang="en-US" sz="1100" dirty="0" smtClean="0">
                          <a:solidFill>
                            <a:schemeClr val="tx1"/>
                          </a:solidFill>
                          <a:latin typeface="Arial" panose="020B0604020202020204" pitchFamily="34" charset="0"/>
                          <a:cs typeface="Arial" panose="020B0604020202020204" pitchFamily="34" charset="0"/>
                        </a:rPr>
                        <a:t>The facility will be renovated into a modern building with pedestrian bridge connecting Visagie factory precinct and Administration Building across the street. </a:t>
                      </a:r>
                    </a:p>
                    <a:p>
                      <a:pPr marL="285750" indent="-285750">
                        <a:lnSpc>
                          <a:spcPct val="150000"/>
                        </a:lnSpc>
                        <a:buFont typeface="Arial" panose="020B0604020202020204" pitchFamily="34" charset="0"/>
                        <a:buChar char="•"/>
                      </a:pPr>
                      <a:r>
                        <a:rPr lang="en-US" sz="1100" dirty="0" smtClean="0">
                          <a:solidFill>
                            <a:schemeClr val="tx1"/>
                          </a:solidFill>
                          <a:latin typeface="Arial" panose="020B0604020202020204" pitchFamily="34" charset="0"/>
                          <a:cs typeface="Arial" panose="020B0604020202020204" pitchFamily="34" charset="0"/>
                        </a:rPr>
                        <a:t>All administration personnel will be housed in the building. </a:t>
                      </a:r>
                    </a:p>
                    <a:p>
                      <a:pPr marL="285750" indent="-285750">
                        <a:lnSpc>
                          <a:spcPct val="150000"/>
                        </a:lnSpc>
                        <a:buFont typeface="Arial" panose="020B0604020202020204" pitchFamily="34" charset="0"/>
                        <a:buChar char="•"/>
                      </a:pPr>
                      <a:r>
                        <a:rPr lang="en-US" sz="1100" dirty="0" smtClean="0">
                          <a:solidFill>
                            <a:schemeClr val="tx1"/>
                          </a:solidFill>
                          <a:latin typeface="Arial" panose="020B0604020202020204" pitchFamily="34" charset="0"/>
                          <a:cs typeface="Arial" panose="020B0604020202020204" pitchFamily="34" charset="0"/>
                        </a:rPr>
                        <a:t>Overall estimated cost is at R100 million and completion is planned for 2021/2022.</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1100" b="1" baseline="0" dirty="0" smtClean="0">
                        <a:solidFill>
                          <a:schemeClr val="tx1"/>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100" b="1" baseline="0" dirty="0" smtClean="0">
                          <a:solidFill>
                            <a:schemeClr val="tx1"/>
                          </a:solidFill>
                          <a:latin typeface="Arial" panose="020B0604020202020204" pitchFamily="34" charset="0"/>
                          <a:cs typeface="Arial" panose="020B0604020202020204" pitchFamily="34" charset="0"/>
                        </a:rPr>
                        <a:t>Project status: </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100" baseline="0" dirty="0" smtClean="0">
                          <a:solidFill>
                            <a:schemeClr val="tx1"/>
                          </a:solidFill>
                          <a:latin typeface="Arial" panose="020B0604020202020204" pitchFamily="34" charset="0"/>
                          <a:cs typeface="Arial" panose="020B0604020202020204" pitchFamily="34" charset="0"/>
                        </a:rPr>
                        <a:t>Reviewing  the draft specifications</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100" baseline="0" dirty="0" smtClean="0">
                          <a:solidFill>
                            <a:schemeClr val="tx1"/>
                          </a:solidFill>
                          <a:latin typeface="Arial" panose="020B0604020202020204" pitchFamily="34" charset="0"/>
                          <a:cs typeface="Arial" panose="020B0604020202020204" pitchFamily="34" charset="0"/>
                        </a:rPr>
                        <a:t>Collaborating with Construction Industry Development Board (CIDB) as specialists in the construction industry to ensure compliance with construction industry regulations. </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100" baseline="0" dirty="0" smtClean="0">
                          <a:solidFill>
                            <a:schemeClr val="tx1"/>
                          </a:solidFill>
                          <a:latin typeface="Arial" panose="020B0604020202020204" pitchFamily="34" charset="0"/>
                          <a:cs typeface="Arial" panose="020B0604020202020204" pitchFamily="34" charset="0"/>
                        </a:rPr>
                        <a:t>To go out on a tender by June 2021. </a:t>
                      </a:r>
                      <a:endParaRPr lang="en-US" sz="1000" dirty="0" smtClean="0">
                        <a:solidFill>
                          <a:schemeClr val="tx1"/>
                        </a:solidFill>
                        <a:latin typeface="Arial" panose="020B0604020202020204" pitchFamily="34" charset="0"/>
                        <a:cs typeface="Arial" panose="020B0604020202020204" pitchFamily="34" charset="0"/>
                      </a:endParaRPr>
                    </a:p>
                  </a:txBody>
                  <a:tcPr marL="68572" marR="68572" marT="34301" marB="34301"/>
                </a:tc>
                <a:extLst>
                  <a:ext uri="{0D108BD9-81ED-4DB2-BD59-A6C34878D82A}">
                    <a16:rowId xmlns:a16="http://schemas.microsoft.com/office/drawing/2014/main" val="190173135"/>
                  </a:ext>
                </a:extLst>
              </a:tr>
              <a:tr h="305067">
                <a:tc>
                  <a:txBody>
                    <a:bodyPr/>
                    <a:lstStyle/>
                    <a:p>
                      <a:r>
                        <a:rPr lang="en-US" sz="1000" b="1" baseline="0" dirty="0" smtClean="0">
                          <a:latin typeface="Arial" panose="020B0604020202020204" pitchFamily="34" charset="0"/>
                          <a:cs typeface="Arial" panose="020B0604020202020204" pitchFamily="34" charset="0"/>
                        </a:rPr>
                        <a:t>Branch: Strategic Management</a:t>
                      </a:r>
                    </a:p>
                  </a:txBody>
                  <a:tcPr marL="68572" marR="68572" marT="34301" marB="34301">
                    <a:solidFill>
                      <a:srgbClr val="FFFF00"/>
                    </a:solidFill>
                  </a:tcPr>
                </a:tc>
                <a:tc>
                  <a:txBody>
                    <a:bodyPr/>
                    <a:lstStyle/>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1000" dirty="0" smtClean="0">
                        <a:solidFill>
                          <a:schemeClr val="tx1"/>
                        </a:solidFill>
                        <a:latin typeface="Arial" panose="020B0604020202020204" pitchFamily="34" charset="0"/>
                        <a:cs typeface="Arial" panose="020B0604020202020204" pitchFamily="34" charset="0"/>
                      </a:endParaRPr>
                    </a:p>
                  </a:txBody>
                  <a:tcPr marL="68572" marR="68572" marT="34301" marB="34301">
                    <a:solidFill>
                      <a:srgbClr val="FFFF00"/>
                    </a:solidFill>
                  </a:tcPr>
                </a:tc>
                <a:extLst>
                  <a:ext uri="{0D108BD9-81ED-4DB2-BD59-A6C34878D82A}">
                    <a16:rowId xmlns:a16="http://schemas.microsoft.com/office/drawing/2014/main" val="1287750105"/>
                  </a:ext>
                </a:extLst>
              </a:tr>
              <a:tr h="1895218">
                <a:tc>
                  <a: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Enabling legislation:</a:t>
                      </a:r>
                    </a:p>
                    <a:p>
                      <a:r>
                        <a:rPr lang="en-US" sz="1000" b="1" dirty="0" smtClean="0">
                          <a:latin typeface="Arial" panose="020B0604020202020204" pitchFamily="34" charset="0"/>
                          <a:cs typeface="Arial" panose="020B0604020202020204" pitchFamily="34" charset="0"/>
                        </a:rPr>
                        <a:t>Security Printers Bill</a:t>
                      </a:r>
                    </a:p>
                    <a:p>
                      <a:endParaRPr lang="en-US" sz="1000" baseline="0" dirty="0" smtClean="0">
                        <a:latin typeface="Arial" panose="020B0604020202020204" pitchFamily="34" charset="0"/>
                        <a:cs typeface="Arial" panose="020B0604020202020204" pitchFamily="34" charset="0"/>
                      </a:endParaRPr>
                    </a:p>
                  </a:txBody>
                  <a:tcPr marL="68572" marR="68572" marT="34301" marB="34301"/>
                </a:tc>
                <a:tc>
                  <a:txBody>
                    <a:bodyPr/>
                    <a:lstStyle/>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Finalisation</a:t>
                      </a: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and tabling of the Security Print</a:t>
                      </a:r>
                      <a:r>
                        <a:rPr kumimoji="0" lang="en-US" sz="11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ers </a:t>
                      </a: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Bill to Parliament (incl. NCOP).</a:t>
                      </a: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100" baseline="0" dirty="0" smtClean="0">
                          <a:latin typeface="Arial" panose="020B0604020202020204" pitchFamily="34" charset="0"/>
                          <a:cs typeface="Arial" panose="020B0604020202020204" pitchFamily="34" charset="0"/>
                        </a:rPr>
                        <a:t>GPW is pursuing promulgation of the Bill to facilitate printing of State security documents.</a:t>
                      </a:r>
                    </a:p>
                    <a:p>
                      <a:pPr marL="171450" indent="-171450" algn="just">
                        <a:buFont typeface="Arial" panose="020B0604020202020204" pitchFamily="34" charset="0"/>
                        <a:buChar char="•"/>
                      </a:pPr>
                      <a:r>
                        <a:rPr lang="en-US" sz="1100" baseline="0" dirty="0" smtClean="0">
                          <a:latin typeface="Arial" panose="020B0604020202020204" pitchFamily="34" charset="0"/>
                          <a:cs typeface="Arial" panose="020B0604020202020204" pitchFamily="34" charset="0"/>
                        </a:rPr>
                        <a:t>GPW has been assisted by DHA: Legal Services to present the Bill to both National and Provincial Departments.</a:t>
                      </a:r>
                    </a:p>
                    <a:p>
                      <a:pPr marL="171450" indent="-171450" algn="just">
                        <a:buFont typeface="Arial" panose="020B0604020202020204" pitchFamily="34" charset="0"/>
                        <a:buChar char="•"/>
                      </a:pPr>
                      <a:endParaRPr lang="en-US" sz="1100" baseline="0" dirty="0" smtClean="0">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baseline="0" dirty="0" smtClean="0">
                          <a:solidFill>
                            <a:schemeClr val="tx1"/>
                          </a:solidFill>
                          <a:latin typeface="Arial" panose="020B0604020202020204" pitchFamily="34" charset="0"/>
                          <a:cs typeface="Arial" panose="020B0604020202020204" pitchFamily="34" charset="0"/>
                        </a:rPr>
                        <a:t>Project status: </a:t>
                      </a:r>
                    </a:p>
                    <a:p>
                      <a:pPr marL="171450" indent="-171450" algn="just">
                        <a:buFont typeface="Arial" panose="020B0604020202020204" pitchFamily="34" charset="0"/>
                        <a:buChar char="•"/>
                      </a:pPr>
                      <a:endParaRPr lang="en-US" sz="1100" baseline="0"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100" baseline="0" dirty="0" smtClean="0">
                          <a:latin typeface="Arial" panose="020B0604020202020204" pitchFamily="34" charset="0"/>
                          <a:cs typeface="Arial" panose="020B0604020202020204" pitchFamily="34" charset="0"/>
                        </a:rPr>
                        <a:t>The Bill has thus been jointly presented by GPW and DHA to a cohort of </a:t>
                      </a:r>
                      <a:r>
                        <a:rPr lang="en-US" sz="1100" baseline="0" dirty="0" err="1" smtClean="0">
                          <a:latin typeface="Arial" panose="020B0604020202020204" pitchFamily="34" charset="0"/>
                          <a:cs typeface="Arial" panose="020B0604020202020204" pitchFamily="34" charset="0"/>
                        </a:rPr>
                        <a:t>HoD’s</a:t>
                      </a:r>
                      <a:r>
                        <a:rPr lang="en-US" sz="1100" baseline="0" dirty="0" smtClean="0">
                          <a:latin typeface="Arial" panose="020B0604020202020204" pitchFamily="34" charset="0"/>
                          <a:cs typeface="Arial" panose="020B0604020202020204" pitchFamily="34" charset="0"/>
                        </a:rPr>
                        <a:t> and MEC’s in Limpopo, KZN and Mpumalanga.</a:t>
                      </a:r>
                    </a:p>
                    <a:p>
                      <a:pPr marL="171450" indent="-171450" algn="just">
                        <a:buFont typeface="Arial" panose="020B0604020202020204" pitchFamily="34" charset="0"/>
                        <a:buChar char="•"/>
                      </a:pPr>
                      <a:endParaRPr lang="en-US" sz="1100" baseline="0"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100" baseline="0" dirty="0" smtClean="0">
                          <a:latin typeface="Arial" panose="020B0604020202020204" pitchFamily="34" charset="0"/>
                          <a:cs typeface="Arial" panose="020B0604020202020204" pitchFamily="34" charset="0"/>
                        </a:rPr>
                        <a:t>DHA is facilitating presentations to other provinces before the end of the year </a:t>
                      </a:r>
                      <a:endParaRPr lang="en-US" sz="1000" dirty="0" smtClean="0">
                        <a:solidFill>
                          <a:schemeClr val="tx1"/>
                        </a:solidFill>
                        <a:latin typeface="Arial" panose="020B0604020202020204" pitchFamily="34" charset="0"/>
                        <a:cs typeface="Arial" panose="020B0604020202020204" pitchFamily="34" charset="0"/>
                      </a:endParaRPr>
                    </a:p>
                  </a:txBody>
                  <a:tcPr marL="68572" marR="68572" marT="34301" marB="34301"/>
                </a:tc>
                <a:extLst>
                  <a:ext uri="{0D108BD9-81ED-4DB2-BD59-A6C34878D82A}">
                    <a16:rowId xmlns:a16="http://schemas.microsoft.com/office/drawing/2014/main" val="1121137838"/>
                  </a:ext>
                </a:extLst>
              </a:tr>
            </a:tbl>
          </a:graphicData>
        </a:graphic>
      </p:graphicFrame>
      <p:sp>
        <p:nvSpPr>
          <p:cNvPr id="95249" name="Slide Number Placeholder 3"/>
          <p:cNvSpPr>
            <a:spLocks noGrp="1"/>
          </p:cNvSpPr>
          <p:nvPr>
            <p:ph type="sldNum" sz="quarter" idx="4294967295"/>
          </p:nvPr>
        </p:nvSpPr>
        <p:spPr bwMode="auto">
          <a:xfrm>
            <a:off x="6057900" y="5624514"/>
            <a:ext cx="160020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50">
                <a:solidFill>
                  <a:schemeClr val="tx1"/>
                </a:solidFill>
                <a:latin typeface="Arial" panose="020B0604020202020204" pitchFamily="34" charset="0"/>
                <a:cs typeface="Arial" panose="020B0604020202020204" pitchFamily="34" charset="0"/>
              </a:defRPr>
            </a:lvl1pPr>
            <a:lvl2pPr marL="557213" indent="-214313">
              <a:defRPr sz="1050">
                <a:solidFill>
                  <a:schemeClr val="tx1"/>
                </a:solidFill>
                <a:latin typeface="Arial" panose="020B0604020202020204" pitchFamily="34" charset="0"/>
                <a:cs typeface="Arial" panose="020B0604020202020204" pitchFamily="34" charset="0"/>
              </a:defRPr>
            </a:lvl2pPr>
            <a:lvl3pPr marL="857250" indent="-171450">
              <a:defRPr sz="1050">
                <a:solidFill>
                  <a:schemeClr val="tx1"/>
                </a:solidFill>
                <a:latin typeface="Arial" panose="020B0604020202020204" pitchFamily="34" charset="0"/>
                <a:cs typeface="Arial" panose="020B0604020202020204" pitchFamily="34" charset="0"/>
              </a:defRPr>
            </a:lvl3pPr>
            <a:lvl4pPr marL="1200150" indent="-171450">
              <a:defRPr sz="1050">
                <a:solidFill>
                  <a:schemeClr val="tx1"/>
                </a:solidFill>
                <a:latin typeface="Arial" panose="020B0604020202020204" pitchFamily="34" charset="0"/>
                <a:cs typeface="Arial" panose="020B0604020202020204" pitchFamily="34" charset="0"/>
              </a:defRPr>
            </a:lvl4pPr>
            <a:lvl5pPr marL="1543050" indent="-171450">
              <a:defRPr sz="1050">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9pPr>
          </a:lstStyle>
          <a:p>
            <a:pPr defTabSz="342900"/>
            <a:fld id="{ED5198A3-3395-410A-82F6-7C37A5E7CA0E}" type="slidenum">
              <a:rPr lang="en-US" altLang="en-US">
                <a:solidFill>
                  <a:prstClr val="black"/>
                </a:solidFill>
              </a:rPr>
              <a:pPr defTabSz="342900"/>
              <a:t>39</a:t>
            </a:fld>
            <a:endParaRPr lang="en-US" altLang="en-US">
              <a:solidFill>
                <a:prstClr val="black"/>
              </a:solidFill>
            </a:endParaRPr>
          </a:p>
        </p:txBody>
      </p:sp>
    </p:spTree>
    <p:extLst>
      <p:ext uri="{BB962C8B-B14F-4D97-AF65-F5344CB8AC3E}">
        <p14:creationId xmlns:p14="http://schemas.microsoft.com/office/powerpoint/2010/main" val="3097837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6766"/>
          </a:xfrm>
        </p:spPr>
        <p:txBody>
          <a:bodyPr/>
          <a:lstStyle/>
          <a:p>
            <a:pPr algn="l"/>
            <a:r>
              <a:rPr lang="en-ZA" sz="3200" dirty="0" smtClean="0">
                <a:latin typeface="Arial Rounded MT Bold" panose="020F0704030504030204" pitchFamily="34" charset="0"/>
              </a:rPr>
              <a:t>2. Background</a:t>
            </a:r>
            <a:endParaRPr lang="en-ZA" sz="3200" dirty="0">
              <a:latin typeface="Arial Rounded MT Bold" panose="020F0704030504030204" pitchFamily="34" charset="0"/>
            </a:endParaRPr>
          </a:p>
        </p:txBody>
      </p:sp>
      <p:sp>
        <p:nvSpPr>
          <p:cNvPr id="3" name="Content Placeholder 2"/>
          <p:cNvSpPr>
            <a:spLocks noGrp="1"/>
          </p:cNvSpPr>
          <p:nvPr>
            <p:ph idx="1"/>
          </p:nvPr>
        </p:nvSpPr>
        <p:spPr>
          <a:xfrm>
            <a:off x="457200" y="1089498"/>
            <a:ext cx="8025319" cy="5036665"/>
          </a:xfrm>
        </p:spPr>
        <p:txBody>
          <a:bodyPr/>
          <a:lstStyle/>
          <a:p>
            <a:pPr algn="just">
              <a:lnSpc>
                <a:spcPct val="150000"/>
              </a:lnSpc>
            </a:pPr>
            <a:r>
              <a:rPr lang="en-ZA" sz="2000" dirty="0">
                <a:latin typeface="Arial" panose="020B0604020202020204" pitchFamily="34" charset="0"/>
                <a:cs typeface="Arial" panose="020B0604020202020204" pitchFamily="34" charset="0"/>
              </a:rPr>
              <a:t>The APP was developed based revised Framework for Strategic Plans and Annual Performance Plan and guidance of the Department of Planning, Monitoring and Evaluation for implementation </a:t>
            </a:r>
            <a:r>
              <a:rPr lang="en-US" sz="2000" dirty="0">
                <a:latin typeface="Arial" panose="020B0604020202020204" pitchFamily="34" charset="0"/>
                <a:cs typeface="Arial" panose="020B0604020202020204" pitchFamily="34" charset="0"/>
              </a:rPr>
              <a:t>by the national and provincial </a:t>
            </a:r>
            <a:r>
              <a:rPr lang="en-ZA" sz="2000" dirty="0">
                <a:latin typeface="Arial" panose="020B0604020202020204" pitchFamily="34" charset="0"/>
                <a:cs typeface="Arial" panose="020B0604020202020204" pitchFamily="34" charset="0"/>
              </a:rPr>
              <a:t>spheres of government.</a:t>
            </a:r>
          </a:p>
          <a:p>
            <a:pPr algn="just">
              <a:lnSpc>
                <a:spcPct val="150000"/>
              </a:lnSpc>
            </a:pP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Annual Performance Plan (APP</a:t>
            </a:r>
            <a:r>
              <a:rPr lang="en-GB" sz="2000" dirty="0" smtClean="0">
                <a:latin typeface="Arial" panose="020B0604020202020204" pitchFamily="34" charset="0"/>
                <a:cs typeface="Arial" panose="020B0604020202020204" pitchFamily="34" charset="0"/>
              </a:rPr>
              <a:t>) outlines </a:t>
            </a:r>
            <a:r>
              <a:rPr lang="en-GB" sz="2000" dirty="0">
                <a:latin typeface="Arial" panose="020B0604020202020204" pitchFamily="34" charset="0"/>
                <a:cs typeface="Arial" panose="020B0604020202020204" pitchFamily="34" charset="0"/>
              </a:rPr>
              <a:t>all performance </a:t>
            </a:r>
            <a:r>
              <a:rPr lang="en-GB" sz="2000" dirty="0" smtClean="0">
                <a:latin typeface="Arial" panose="020B0604020202020204" pitchFamily="34" charset="0"/>
                <a:cs typeface="Arial" panose="020B0604020202020204" pitchFamily="34" charset="0"/>
              </a:rPr>
              <a:t>targets, </a:t>
            </a:r>
            <a:r>
              <a:rPr lang="en-GB" sz="2000" dirty="0">
                <a:latin typeface="Arial" panose="020B0604020202020204" pitchFamily="34" charset="0"/>
                <a:cs typeface="Arial" panose="020B0604020202020204" pitchFamily="34" charset="0"/>
              </a:rPr>
              <a:t>outcomes, </a:t>
            </a:r>
            <a:r>
              <a:rPr lang="en-GB" sz="2000" dirty="0" smtClean="0">
                <a:latin typeface="Arial" panose="020B0604020202020204" pitchFamily="34" charset="0"/>
                <a:cs typeface="Arial" panose="020B0604020202020204" pitchFamily="34" charset="0"/>
              </a:rPr>
              <a:t>and indicators </a:t>
            </a:r>
            <a:r>
              <a:rPr lang="en-GB" sz="2000" dirty="0">
                <a:latin typeface="Arial" panose="020B0604020202020204" pitchFamily="34" charset="0"/>
                <a:cs typeface="Arial" panose="020B0604020202020204" pitchFamily="34" charset="0"/>
              </a:rPr>
              <a:t>that have been set by the Government Printing Works (GPW), in order to ensure that initiatives as outlined in the Strategic Plan are achieved.</a:t>
            </a:r>
          </a:p>
          <a:p>
            <a:pPr marL="0" indent="0" algn="just">
              <a:buNone/>
            </a:pPr>
            <a:endParaRPr lang="en-ZA"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6EA90C9-3815-364D-8F13-1C3130B69AF4}" type="slidenum">
              <a:rPr lang="en-US" smtClean="0"/>
              <a:t>4</a:t>
            </a:fld>
            <a:endParaRPr lang="en-US" dirty="0"/>
          </a:p>
        </p:txBody>
      </p:sp>
    </p:spTree>
    <p:extLst>
      <p:ext uri="{BB962C8B-B14F-4D97-AF65-F5344CB8AC3E}">
        <p14:creationId xmlns:p14="http://schemas.microsoft.com/office/powerpoint/2010/main" val="2069524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0266"/>
          </a:xfrm>
        </p:spPr>
        <p:txBody>
          <a:bodyPr/>
          <a:lstStyle/>
          <a:p>
            <a:pPr algn="l" defTabSz="342900">
              <a:defRPr/>
            </a:pPr>
            <a:r>
              <a:rPr lang="en-US" sz="3200" kern="0" dirty="0" smtClean="0">
                <a:solidFill>
                  <a:prstClr val="black"/>
                </a:solidFill>
                <a:latin typeface="Arial Rounded MT Bold" panose="020F0704030504030204" pitchFamily="34" charset="0"/>
                <a:cs typeface="Arial" panose="020B0604020202020204" pitchFamily="34" charset="0"/>
              </a:rPr>
              <a:t>12. Key strategic projects, cont..</a:t>
            </a:r>
            <a:endParaRPr lang="en-US" sz="3200" kern="0" dirty="0">
              <a:solidFill>
                <a:prstClr val="black"/>
              </a:solidFill>
              <a:latin typeface="Arial Rounded MT Bold" panose="020F0704030504030204" pitchFamily="34" charset="0"/>
              <a:cs typeface="Arial" panose="020B0604020202020204" pitchFamily="34" charset="0"/>
            </a:endParaRPr>
          </a:p>
        </p:txBody>
      </p:sp>
      <p:sp>
        <p:nvSpPr>
          <p:cNvPr id="3" name="Content Placeholder 2"/>
          <p:cNvSpPr>
            <a:spLocks noGrp="1"/>
          </p:cNvSpPr>
          <p:nvPr>
            <p:ph idx="1"/>
          </p:nvPr>
        </p:nvSpPr>
        <p:spPr>
          <a:xfrm>
            <a:off x="299884" y="884904"/>
            <a:ext cx="8539316" cy="5471446"/>
          </a:xfrm>
        </p:spPr>
        <p:txBody>
          <a:bodyPr/>
          <a:lstStyle/>
          <a:p>
            <a:r>
              <a:rPr lang="en-ZA" sz="1800" dirty="0">
                <a:latin typeface="Arial" panose="020B0604020202020204" pitchFamily="34" charset="0"/>
                <a:cs typeface="Arial" panose="020B0604020202020204" pitchFamily="34" charset="0"/>
              </a:rPr>
              <a:t>GPW has to date managed to engage SADC countries with a strategic </a:t>
            </a:r>
            <a:r>
              <a:rPr lang="en-ZA" sz="1800" dirty="0" smtClean="0">
                <a:latin typeface="Arial" panose="020B0604020202020204" pitchFamily="34" charset="0"/>
                <a:cs typeface="Arial" panose="020B0604020202020204" pitchFamily="34" charset="0"/>
              </a:rPr>
              <a:t>intent of expanding </a:t>
            </a:r>
            <a:r>
              <a:rPr lang="en-ZA" sz="1800" dirty="0">
                <a:latin typeface="Arial" panose="020B0604020202020204" pitchFamily="34" charset="0"/>
                <a:cs typeface="Arial" panose="020B0604020202020204" pitchFamily="34" charset="0"/>
              </a:rPr>
              <a:t>its footprint into the SADC Regions. </a:t>
            </a:r>
            <a:r>
              <a:rPr lang="en-ZA" sz="1800" dirty="0" smtClean="0">
                <a:latin typeface="Arial" panose="020B0604020202020204" pitchFamily="34" charset="0"/>
                <a:cs typeface="Arial" panose="020B0604020202020204" pitchFamily="34" charset="0"/>
              </a:rPr>
              <a:t>The </a:t>
            </a:r>
            <a:r>
              <a:rPr lang="en-ZA" sz="1800" dirty="0">
                <a:latin typeface="Arial" panose="020B0604020202020204" pitchFamily="34" charset="0"/>
                <a:cs typeface="Arial" panose="020B0604020202020204" pitchFamily="34" charset="0"/>
              </a:rPr>
              <a:t>following countries: </a:t>
            </a:r>
            <a:r>
              <a:rPr lang="en-ZA" sz="1800" dirty="0" err="1">
                <a:latin typeface="Arial" panose="020B0604020202020204" pitchFamily="34" charset="0"/>
                <a:cs typeface="Arial" panose="020B0604020202020204" pitchFamily="34" charset="0"/>
              </a:rPr>
              <a:t>eSwatini</a:t>
            </a:r>
            <a:r>
              <a:rPr lang="en-ZA" sz="1800" dirty="0">
                <a:latin typeface="Arial" panose="020B0604020202020204" pitchFamily="34" charset="0"/>
                <a:cs typeface="Arial" panose="020B0604020202020204" pitchFamily="34" charset="0"/>
              </a:rPr>
              <a:t>, Democratic Republic of Congo (DRC), AU Commission and Namibia have already been engaged in the past financial year for printing of their security documents. </a:t>
            </a:r>
            <a:endParaRPr lang="en-ZA" sz="1800" dirty="0" smtClean="0">
              <a:latin typeface="Arial" panose="020B0604020202020204" pitchFamily="34" charset="0"/>
              <a:cs typeface="Arial" panose="020B0604020202020204" pitchFamily="34" charset="0"/>
            </a:endParaRPr>
          </a:p>
          <a:p>
            <a:pPr marL="0" indent="0">
              <a:buNone/>
            </a:pPr>
            <a:r>
              <a:rPr lang="en-ZA" sz="1800" dirty="0" smtClean="0">
                <a:latin typeface="Arial" panose="020B0604020202020204" pitchFamily="34" charset="0"/>
                <a:cs typeface="Arial" panose="020B0604020202020204" pitchFamily="34" charset="0"/>
              </a:rPr>
              <a:t> </a:t>
            </a:r>
            <a:endParaRPr lang="en-ZA" sz="1800" dirty="0">
              <a:latin typeface="Arial" panose="020B0604020202020204" pitchFamily="34" charset="0"/>
              <a:cs typeface="Arial" panose="020B0604020202020204" pitchFamily="34" charset="0"/>
            </a:endParaRPr>
          </a:p>
          <a:p>
            <a:r>
              <a:rPr lang="en-ZA" sz="1800" dirty="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Research </a:t>
            </a:r>
            <a:r>
              <a:rPr lang="en-ZA" sz="1800" dirty="0">
                <a:latin typeface="Arial" panose="020B0604020202020204" pitchFamily="34" charset="0"/>
                <a:cs typeface="Arial" panose="020B0604020202020204" pitchFamily="34" charset="0"/>
              </a:rPr>
              <a:t>has proven that some countries have historically been printing with their colonies. However, GPW continues to have follow up engagements with all other SADC countries</a:t>
            </a:r>
            <a:r>
              <a:rPr lang="en-ZA" sz="1800" dirty="0" smtClean="0">
                <a:latin typeface="Arial" panose="020B0604020202020204" pitchFamily="34" charset="0"/>
                <a:cs typeface="Arial" panose="020B0604020202020204" pitchFamily="34" charset="0"/>
              </a:rPr>
              <a:t>, in order to </a:t>
            </a:r>
            <a:r>
              <a:rPr lang="en-US" sz="1800" dirty="0" smtClean="0">
                <a:solidFill>
                  <a:prstClr val="black"/>
                </a:solidFill>
                <a:latin typeface="Arial" panose="020B0604020202020204" pitchFamily="34" charset="0"/>
                <a:cs typeface="Arial" panose="020B0604020202020204" pitchFamily="34" charset="0"/>
              </a:rPr>
              <a:t>introduce its capabilities </a:t>
            </a:r>
            <a:r>
              <a:rPr lang="en-US" sz="1800" dirty="0">
                <a:solidFill>
                  <a:prstClr val="black"/>
                </a:solidFill>
                <a:latin typeface="Arial" panose="020B0604020202020204" pitchFamily="34" charset="0"/>
                <a:cs typeface="Arial" panose="020B0604020202020204" pitchFamily="34" charset="0"/>
              </a:rPr>
              <a:t>for security </a:t>
            </a:r>
            <a:r>
              <a:rPr lang="en-US" sz="1800" dirty="0" smtClean="0">
                <a:solidFill>
                  <a:prstClr val="black"/>
                </a:solidFill>
                <a:latin typeface="Arial" panose="020B0604020202020204" pitchFamily="34" charset="0"/>
                <a:cs typeface="Arial" panose="020B0604020202020204" pitchFamily="34" charset="0"/>
              </a:rPr>
              <a:t>printing, </a:t>
            </a:r>
            <a:r>
              <a:rPr lang="en-US" sz="1800" dirty="0">
                <a:solidFill>
                  <a:prstClr val="black"/>
                </a:solidFill>
                <a:latin typeface="Arial" panose="020B0604020202020204" pitchFamily="34" charset="0"/>
                <a:cs typeface="Arial" panose="020B0604020202020204" pitchFamily="34" charset="0"/>
              </a:rPr>
              <a:t>using among others the embassies in South </a:t>
            </a:r>
            <a:r>
              <a:rPr lang="en-US" sz="1800" dirty="0" smtClean="0">
                <a:solidFill>
                  <a:prstClr val="black"/>
                </a:solidFill>
                <a:latin typeface="Arial" panose="020B0604020202020204" pitchFamily="34" charset="0"/>
                <a:cs typeface="Arial" panose="020B0604020202020204" pitchFamily="34" charset="0"/>
              </a:rPr>
              <a:t>Africa, in order to secure </a:t>
            </a:r>
            <a:r>
              <a:rPr lang="en-US" sz="1800" dirty="0">
                <a:solidFill>
                  <a:prstClr val="black"/>
                </a:solidFill>
                <a:latin typeface="Arial" panose="020B0604020202020204" pitchFamily="34" charset="0"/>
                <a:cs typeface="Arial" panose="020B0604020202020204" pitchFamily="34" charset="0"/>
              </a:rPr>
              <a:t>presence in African market</a:t>
            </a:r>
            <a:endParaRPr lang="en-US" sz="1800" dirty="0" smtClean="0">
              <a:solidFill>
                <a:prstClr val="black"/>
              </a:solidFill>
              <a:latin typeface="Arial" panose="020B0604020202020204" pitchFamily="34" charset="0"/>
              <a:cs typeface="Arial" panose="020B0604020202020204" pitchFamily="34" charset="0"/>
            </a:endParaRPr>
          </a:p>
          <a:p>
            <a:endParaRPr lang="en-US" sz="1800" dirty="0">
              <a:solidFill>
                <a:prstClr val="black"/>
              </a:solidFill>
              <a:latin typeface="Arial" panose="020B0604020202020204" pitchFamily="34" charset="0"/>
              <a:cs typeface="Arial" panose="020B0604020202020204" pitchFamily="34" charset="0"/>
            </a:endParaRPr>
          </a:p>
          <a:p>
            <a:pPr marL="285750" indent="-285750" defTabSz="914400">
              <a:spcBef>
                <a:spcPts val="0"/>
              </a:spcBef>
              <a:buFont typeface="Arial" panose="020B0604020202020204" pitchFamily="34" charset="0"/>
              <a:buChar char="•"/>
            </a:pPr>
            <a:r>
              <a:rPr lang="en-US" sz="1800" dirty="0">
                <a:solidFill>
                  <a:prstClr val="black"/>
                </a:solidFill>
                <a:latin typeface="Arial" panose="020B0604020202020204" pitchFamily="34" charset="0"/>
                <a:cs typeface="Arial" panose="020B0604020202020204" pitchFamily="34" charset="0"/>
              </a:rPr>
              <a:t>Aggressive positioning of GPW will include focused engagements with Departments within the countries, including face to face engagements where COVID 19 status allows</a:t>
            </a:r>
            <a:r>
              <a:rPr lang="en-US" sz="1800" dirty="0" smtClean="0">
                <a:solidFill>
                  <a:prstClr val="black"/>
                </a:solidFill>
                <a:latin typeface="Arial" panose="020B0604020202020204" pitchFamily="34" charset="0"/>
                <a:cs typeface="Arial" panose="020B0604020202020204" pitchFamily="34" charset="0"/>
              </a:rPr>
              <a:t>.</a:t>
            </a:r>
          </a:p>
          <a:p>
            <a:pPr marL="285750" indent="-285750" defTabSz="914400">
              <a:spcBef>
                <a:spcPts val="0"/>
              </a:spcBef>
              <a:buFont typeface="Arial" panose="020B0604020202020204" pitchFamily="34" charset="0"/>
              <a:buChar char="•"/>
            </a:pPr>
            <a:endParaRPr lang="en-US" sz="1800" dirty="0">
              <a:solidFill>
                <a:prstClr val="black"/>
              </a:solidFill>
              <a:latin typeface="Arial" panose="020B0604020202020204" pitchFamily="34" charset="0"/>
              <a:cs typeface="Arial" panose="020B0604020202020204" pitchFamily="34" charset="0"/>
            </a:endParaRPr>
          </a:p>
          <a:p>
            <a:pPr marL="285750" indent="-285750" defTabSz="914400">
              <a:spcBef>
                <a:spcPts val="0"/>
              </a:spcBef>
              <a:buFont typeface="Arial" panose="020B0604020202020204" pitchFamily="34" charset="0"/>
              <a:buChar char="•"/>
            </a:pPr>
            <a:r>
              <a:rPr lang="en-US" sz="1800" dirty="0">
                <a:solidFill>
                  <a:prstClr val="black"/>
                </a:solidFill>
                <a:latin typeface="Arial" panose="020B0604020202020204" pitchFamily="34" charset="0"/>
                <a:cs typeface="Arial" panose="020B0604020202020204" pitchFamily="34" charset="0"/>
              </a:rPr>
              <a:t>The targeted </a:t>
            </a:r>
            <a:r>
              <a:rPr lang="en-US" sz="1800" dirty="0" smtClean="0">
                <a:solidFill>
                  <a:prstClr val="black"/>
                </a:solidFill>
                <a:latin typeface="Arial" panose="020B0604020202020204" pitchFamily="34" charset="0"/>
                <a:cs typeface="Arial" panose="020B0604020202020204" pitchFamily="34" charset="0"/>
              </a:rPr>
              <a:t>countries for this financial year are</a:t>
            </a:r>
            <a:r>
              <a:rPr lang="en-US" sz="1800" dirty="0">
                <a:solidFill>
                  <a:prstClr val="black"/>
                </a:solidFill>
                <a:latin typeface="Arial" panose="020B0604020202020204" pitchFamily="34" charset="0"/>
                <a:cs typeface="Arial" panose="020B0604020202020204" pitchFamily="34" charset="0"/>
              </a:rPr>
              <a:t>: Swaziland</a:t>
            </a:r>
            <a:r>
              <a:rPr lang="en-US" sz="1800" dirty="0" smtClean="0">
                <a:solidFill>
                  <a:prstClr val="black"/>
                </a:solidFill>
                <a:latin typeface="Arial" panose="020B0604020202020204" pitchFamily="34" charset="0"/>
                <a:cs typeface="Arial" panose="020B0604020202020204" pitchFamily="34" charset="0"/>
              </a:rPr>
              <a:t>, Botswana, Lesotho, Zambia, Malawi, DRC, Kenya </a:t>
            </a:r>
            <a:r>
              <a:rPr lang="en-US" sz="1800" dirty="0">
                <a:solidFill>
                  <a:prstClr val="black"/>
                </a:solidFill>
                <a:latin typeface="Arial" panose="020B0604020202020204" pitchFamily="34" charset="0"/>
                <a:cs typeface="Arial" panose="020B0604020202020204" pitchFamily="34" charset="0"/>
              </a:rPr>
              <a:t>and </a:t>
            </a:r>
            <a:r>
              <a:rPr lang="en-US" sz="1800" dirty="0" smtClean="0">
                <a:solidFill>
                  <a:prstClr val="black"/>
                </a:solidFill>
                <a:latin typeface="Arial" panose="020B0604020202020204" pitchFamily="34" charset="0"/>
                <a:cs typeface="Arial" panose="020B0604020202020204" pitchFamily="34" charset="0"/>
              </a:rPr>
              <a:t>Zimbabwe</a:t>
            </a:r>
            <a:endParaRPr lang="en-US" sz="1800"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6EA90C9-3815-364D-8F13-1C3130B69AF4}" type="slidenum">
              <a:rPr lang="en-US" smtClean="0"/>
              <a:t>40</a:t>
            </a:fld>
            <a:endParaRPr lang="en-US" dirty="0"/>
          </a:p>
        </p:txBody>
      </p:sp>
    </p:spTree>
    <p:extLst>
      <p:ext uri="{BB962C8B-B14F-4D97-AF65-F5344CB8AC3E}">
        <p14:creationId xmlns:p14="http://schemas.microsoft.com/office/powerpoint/2010/main" val="19602797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7280" y="2874421"/>
            <a:ext cx="7497097" cy="514665"/>
          </a:xfrm>
          <a:scene3d>
            <a:camera prst="orthographicFront"/>
            <a:lightRig rig="threePt" dir="t"/>
          </a:scene3d>
          <a:sp3d>
            <a:bevelT/>
          </a:sp3d>
        </p:spPr>
        <p:txBody>
          <a:bodyPr/>
          <a:lstStyle/>
          <a:p>
            <a:r>
              <a:rPr lang="en-ZA" sz="3600" b="1" dirty="0">
                <a:solidFill>
                  <a:srgbClr val="002060"/>
                </a:solidFill>
                <a:latin typeface="Arial Rounded MT Bold" panose="020F0704030504030204" pitchFamily="34" charset="0"/>
                <a:cs typeface="Arial" panose="020B0604020202020204" pitchFamily="34" charset="0"/>
              </a:rPr>
              <a:t>THANK YOU</a:t>
            </a:r>
            <a:endParaRPr lang="en-ZA" sz="3600" dirty="0">
              <a:solidFill>
                <a:srgbClr val="002060"/>
              </a:solidFill>
              <a:latin typeface="Arial Rounded MT Bold" panose="020F070403050403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36EA90C9-3815-364D-8F13-1C3130B69AF4}" type="slidenum">
              <a:rPr lang="en-US" smtClean="0"/>
              <a:t>41</a:t>
            </a:fld>
            <a:endParaRPr lang="en-US" dirty="0"/>
          </a:p>
        </p:txBody>
      </p:sp>
      <p:sp>
        <p:nvSpPr>
          <p:cNvPr id="7" name="Subtitle 2"/>
          <p:cNvSpPr txBox="1">
            <a:spLocks/>
          </p:cNvSpPr>
          <p:nvPr/>
        </p:nvSpPr>
        <p:spPr>
          <a:xfrm>
            <a:off x="1946605" y="6179967"/>
            <a:ext cx="6207772" cy="341164"/>
          </a:xfrm>
          <a:prstGeom prst="rect">
            <a:avLst/>
          </a:prstGeom>
        </p:spPr>
        <p:txBody>
          <a:bodyP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000" i="1" dirty="0"/>
              <a:t>Celebrating 130 years</a:t>
            </a:r>
          </a:p>
        </p:txBody>
      </p:sp>
    </p:spTree>
    <p:extLst>
      <p:ext uri="{BB962C8B-B14F-4D97-AF65-F5344CB8AC3E}">
        <p14:creationId xmlns:p14="http://schemas.microsoft.com/office/powerpoint/2010/main" val="793653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91246" y="2371271"/>
            <a:ext cx="8229600" cy="1767840"/>
          </a:xfrm>
        </p:spPr>
        <p:txBody>
          <a:bodyPr/>
          <a:lstStyle/>
          <a:p>
            <a:r>
              <a:rPr lang="en-CA" sz="4000" b="1" spc="-17" dirty="0">
                <a:solidFill>
                  <a:srgbClr val="002060"/>
                </a:solidFill>
                <a:latin typeface="Arial Rounded MT Bold" panose="020F0704030504030204" pitchFamily="34" charset="0"/>
                <a:cs typeface="Arial" panose="020B0604020202020204" pitchFamily="34" charset="0"/>
              </a:rPr>
              <a:t>ANNUAL PERFORMANCE PLAN (APP) 2021/22</a:t>
            </a:r>
            <a:r>
              <a:rPr lang="en-CA" b="1" spc="-17" dirty="0">
                <a:solidFill>
                  <a:srgbClr val="002060"/>
                </a:solidFill>
                <a:latin typeface="Arial" panose="020B0604020202020204" pitchFamily="34" charset="0"/>
                <a:cs typeface="Arial" panose="020B0604020202020204" pitchFamily="34" charset="0"/>
              </a:rPr>
              <a:t/>
            </a:r>
            <a:br>
              <a:rPr lang="en-CA" b="1" spc="-17" dirty="0">
                <a:solidFill>
                  <a:srgbClr val="002060"/>
                </a:solidFill>
                <a:latin typeface="Arial" panose="020B0604020202020204" pitchFamily="34" charset="0"/>
                <a:cs typeface="Arial" panose="020B0604020202020204" pitchFamily="34" charset="0"/>
              </a:rPr>
            </a:br>
            <a:endParaRPr lang="en-ZA" dirty="0">
              <a:solidFill>
                <a:srgbClr val="002060"/>
              </a:solidFill>
            </a:endParaRPr>
          </a:p>
        </p:txBody>
      </p:sp>
      <p:sp>
        <p:nvSpPr>
          <p:cNvPr id="2" name="Slide Number Placeholder 1"/>
          <p:cNvSpPr>
            <a:spLocks noGrp="1"/>
          </p:cNvSpPr>
          <p:nvPr>
            <p:ph type="sldNum" sz="quarter" idx="12"/>
          </p:nvPr>
        </p:nvSpPr>
        <p:spPr/>
        <p:txBody>
          <a:bodyPr/>
          <a:lstStyle/>
          <a:p>
            <a:fld id="{36EA90C9-3815-364D-8F13-1C3130B69AF4}" type="slidenum">
              <a:rPr lang="en-US" smtClean="0"/>
              <a:t>5</a:t>
            </a:fld>
            <a:endParaRPr lang="en-US" dirty="0"/>
          </a:p>
        </p:txBody>
      </p:sp>
      <p:sp>
        <p:nvSpPr>
          <p:cNvPr id="3" name="Rectangle 2"/>
          <p:cNvSpPr/>
          <p:nvPr/>
        </p:nvSpPr>
        <p:spPr>
          <a:xfrm>
            <a:off x="651753" y="2895521"/>
            <a:ext cx="7908587" cy="1066959"/>
          </a:xfrm>
          <a:prstGeom prst="rect">
            <a:avLst/>
          </a:prstGeom>
        </p:spPr>
        <p:txBody>
          <a:bodyPr wrap="square">
            <a:spAutoFit/>
          </a:bodyPr>
          <a:lstStyle/>
          <a:p>
            <a:pPr algn="ctr">
              <a:lnSpc>
                <a:spcPts val="3840"/>
              </a:lnSpc>
            </a:pPr>
            <a:endParaRPr lang="en-CA" sz="3200" b="1" spc="-17" dirty="0">
              <a:latin typeface="Arial" panose="020B0604020202020204" pitchFamily="34" charset="0"/>
              <a:cs typeface="Arial" panose="020B0604020202020204" pitchFamily="34" charset="0"/>
            </a:endParaRPr>
          </a:p>
          <a:p>
            <a:pPr algn="ctr">
              <a:lnSpc>
                <a:spcPts val="3840"/>
              </a:lnSpc>
            </a:pPr>
            <a:endParaRPr lang="en-CA" sz="3200" b="1" spc="-1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912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045" y="196645"/>
            <a:ext cx="8794955" cy="1173368"/>
          </a:xfrm>
        </p:spPr>
        <p:txBody>
          <a:bodyPr/>
          <a:lstStyle/>
          <a:p>
            <a:pPr algn="l"/>
            <a:r>
              <a:rPr lang="en-ZA" sz="3200" b="1" dirty="0" smtClean="0">
                <a:latin typeface="Arial Rounded MT Bold" panose="020F0704030504030204" pitchFamily="34" charset="0"/>
              </a:rPr>
              <a:t>3. Performance </a:t>
            </a:r>
            <a:r>
              <a:rPr lang="en-ZA" sz="3200" b="1" dirty="0">
                <a:latin typeface="Arial Rounded MT Bold" panose="020F0704030504030204" pitchFamily="34" charset="0"/>
              </a:rPr>
              <a:t>targets for the financial </a:t>
            </a:r>
            <a:r>
              <a:rPr lang="en-ZA" sz="3200" b="1" dirty="0" smtClean="0">
                <a:latin typeface="Arial Rounded MT Bold" panose="020F0704030504030204" pitchFamily="34" charset="0"/>
              </a:rPr>
              <a:t>year 2021/22</a:t>
            </a:r>
            <a:r>
              <a:rPr lang="en-ZA" sz="3600" b="1" dirty="0" smtClean="0">
                <a:latin typeface="Arial Rounded MT Bold" panose="020F0704030504030204" pitchFamily="34" charset="0"/>
              </a:rPr>
              <a:t/>
            </a:r>
            <a:br>
              <a:rPr lang="en-ZA" sz="3600" b="1" dirty="0" smtClean="0">
                <a:latin typeface="Arial Rounded MT Bold" panose="020F0704030504030204" pitchFamily="34" charset="0"/>
              </a:rPr>
            </a:br>
            <a:r>
              <a:rPr lang="en-ZA" sz="3600" b="1" dirty="0">
                <a:latin typeface="Arial Rounded MT Bold" panose="020F0704030504030204" pitchFamily="34" charset="0"/>
              </a:rPr>
              <a:t/>
            </a:r>
            <a:br>
              <a:rPr lang="en-ZA" sz="3600" b="1" dirty="0">
                <a:latin typeface="Arial Rounded MT Bold" panose="020F0704030504030204" pitchFamily="34" charset="0"/>
              </a:rPr>
            </a:br>
            <a:endParaRPr lang="en-ZA" sz="3600" dirty="0"/>
          </a:p>
        </p:txBody>
      </p:sp>
      <p:sp>
        <p:nvSpPr>
          <p:cNvPr id="3" name="Content Placeholder 2"/>
          <p:cNvSpPr>
            <a:spLocks noGrp="1"/>
          </p:cNvSpPr>
          <p:nvPr>
            <p:ph idx="1"/>
          </p:nvPr>
        </p:nvSpPr>
        <p:spPr>
          <a:xfrm>
            <a:off x="457200" y="1370013"/>
            <a:ext cx="8229600" cy="5197935"/>
          </a:xfrm>
        </p:spPr>
        <p:txBody>
          <a:bodyPr/>
          <a:lstStyle/>
          <a:p>
            <a:pPr marL="0" indent="0" algn="just">
              <a:buNone/>
            </a:pPr>
            <a:endParaRPr lang="en-ZA" sz="2000" dirty="0" smtClean="0"/>
          </a:p>
          <a:p>
            <a:pPr marL="0" indent="0" algn="just">
              <a:buNone/>
            </a:pPr>
            <a:r>
              <a:rPr lang="en-ZA" sz="2000" dirty="0" smtClean="0"/>
              <a:t>GPW’s </a:t>
            </a:r>
            <a:r>
              <a:rPr lang="en-ZA" sz="2000" dirty="0"/>
              <a:t>APP 2021/22 has a total of </a:t>
            </a:r>
            <a:r>
              <a:rPr lang="en-ZA" sz="2000" b="1" dirty="0"/>
              <a:t>18 performance </a:t>
            </a:r>
            <a:r>
              <a:rPr lang="en-ZA" sz="2000" b="1" dirty="0" smtClean="0"/>
              <a:t>targets, </a:t>
            </a:r>
            <a:r>
              <a:rPr lang="en-ZA" sz="2000" dirty="0"/>
              <a:t>with critical targets aligned to the Strategic Plan, to ensure that all outcomes and desired impacts are achieved. </a:t>
            </a:r>
            <a:endParaRPr lang="en-ZA" sz="2000" dirty="0" smtClean="0"/>
          </a:p>
          <a:p>
            <a:pPr marL="0" indent="0" algn="just">
              <a:buNone/>
            </a:pPr>
            <a:r>
              <a:rPr lang="en-ZA" sz="2000" dirty="0" smtClean="0"/>
              <a:t>The </a:t>
            </a:r>
            <a:r>
              <a:rPr lang="en-ZA" sz="2000" dirty="0"/>
              <a:t>targets are  allocated as follows</a:t>
            </a:r>
            <a:r>
              <a:rPr lang="en-ZA" sz="2000" dirty="0" smtClean="0"/>
              <a:t>:</a:t>
            </a:r>
          </a:p>
          <a:p>
            <a:pPr marL="0" indent="0" algn="just">
              <a:buNone/>
            </a:pPr>
            <a:endParaRPr lang="en-ZA" sz="2000" dirty="0" smtClean="0"/>
          </a:p>
          <a:p>
            <a:pPr marL="0" indent="0" algn="just">
              <a:buNone/>
            </a:pPr>
            <a:endParaRPr lang="en-ZA" sz="2000" dirty="0" smtClean="0"/>
          </a:p>
          <a:p>
            <a:pPr marL="0" indent="0" algn="just">
              <a:buNone/>
            </a:pPr>
            <a:endParaRPr lang="en-ZA" sz="2400" dirty="0"/>
          </a:p>
        </p:txBody>
      </p:sp>
      <p:sp>
        <p:nvSpPr>
          <p:cNvPr id="4" name="Slide Number Placeholder 3"/>
          <p:cNvSpPr>
            <a:spLocks noGrp="1"/>
          </p:cNvSpPr>
          <p:nvPr>
            <p:ph type="sldNum" sz="quarter" idx="12"/>
          </p:nvPr>
        </p:nvSpPr>
        <p:spPr/>
        <p:txBody>
          <a:bodyPr/>
          <a:lstStyle/>
          <a:p>
            <a:fld id="{36EA90C9-3815-364D-8F13-1C3130B69AF4}" type="slidenum">
              <a:rPr lang="en-US" smtClean="0"/>
              <a:t>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745597328"/>
              </p:ext>
            </p:extLst>
          </p:nvPr>
        </p:nvGraphicFramePr>
        <p:xfrm>
          <a:off x="550607" y="3243110"/>
          <a:ext cx="7964128" cy="2819398"/>
        </p:xfrm>
        <a:graphic>
          <a:graphicData uri="http://schemas.openxmlformats.org/drawingml/2006/table">
            <a:tbl>
              <a:tblPr firstRow="1" firstCol="1" bandRow="1"/>
              <a:tblGrid>
                <a:gridCol w="4334761">
                  <a:extLst>
                    <a:ext uri="{9D8B030D-6E8A-4147-A177-3AD203B41FA5}">
                      <a16:colId xmlns:a16="http://schemas.microsoft.com/office/drawing/2014/main" val="1487301372"/>
                    </a:ext>
                  </a:extLst>
                </a:gridCol>
                <a:gridCol w="3629367">
                  <a:extLst>
                    <a:ext uri="{9D8B030D-6E8A-4147-A177-3AD203B41FA5}">
                      <a16:colId xmlns:a16="http://schemas.microsoft.com/office/drawing/2014/main" val="3825798890"/>
                    </a:ext>
                  </a:extLst>
                </a:gridCol>
              </a:tblGrid>
              <a:tr h="401770">
                <a:tc>
                  <a:txBody>
                    <a:bodyPr/>
                    <a:lstStyle/>
                    <a:p>
                      <a:pPr marL="457200" lvl="0">
                        <a:spcAft>
                          <a:spcPts val="0"/>
                        </a:spcAft>
                      </a:pPr>
                      <a:r>
                        <a:rPr lang="en-ZA" sz="1600" b="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Branch/Office</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457200">
                        <a:spcAft>
                          <a:spcPts val="0"/>
                        </a:spcAft>
                      </a:pPr>
                      <a:r>
                        <a:rPr lang="en-ZA" sz="1600" b="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Number </a:t>
                      </a:r>
                      <a:r>
                        <a:rPr lang="en-ZA"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of targets</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extLst>
                  <a:ext uri="{0D108BD9-81ED-4DB2-BD59-A6C34878D82A}">
                    <a16:rowId xmlns:a16="http://schemas.microsoft.com/office/drawing/2014/main" val="3431269062"/>
                  </a:ext>
                </a:extLst>
              </a:tr>
              <a:tr h="408428">
                <a:tc>
                  <a:txBody>
                    <a:bodyPr/>
                    <a:lstStyle/>
                    <a:p>
                      <a:pPr marL="457200" lvl="0">
                        <a:spcAft>
                          <a:spcPts val="0"/>
                        </a:spcAft>
                      </a:pPr>
                      <a:r>
                        <a:rPr lang="en-ZA" sz="16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Office </a:t>
                      </a: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of the CEO </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457200" algn="ctr">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extLst>
                  <a:ext uri="{0D108BD9-81ED-4DB2-BD59-A6C34878D82A}">
                    <a16:rowId xmlns:a16="http://schemas.microsoft.com/office/drawing/2014/main" val="2322233213"/>
                  </a:ext>
                </a:extLst>
              </a:tr>
              <a:tr h="375684">
                <a:tc>
                  <a:txBody>
                    <a:bodyPr/>
                    <a:lstStyle/>
                    <a:p>
                      <a:pPr marL="457200" lvl="0">
                        <a:spcAft>
                          <a:spcPts val="0"/>
                        </a:spcAft>
                      </a:pPr>
                      <a:r>
                        <a:rPr lang="en-ZA" sz="16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Operations </a:t>
                      </a: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 Production</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457200" algn="ctr">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extLst>
                  <a:ext uri="{0D108BD9-81ED-4DB2-BD59-A6C34878D82A}">
                    <a16:rowId xmlns:a16="http://schemas.microsoft.com/office/drawing/2014/main" val="728960633"/>
                  </a:ext>
                </a:extLst>
              </a:tr>
              <a:tr h="408232">
                <a:tc>
                  <a:txBody>
                    <a:bodyPr/>
                    <a:lstStyle/>
                    <a:p>
                      <a:pPr marL="457200" lvl="0">
                        <a:spcAft>
                          <a:spcPts val="0"/>
                        </a:spcAft>
                      </a:pPr>
                      <a:r>
                        <a:rPr lang="en-ZA" sz="16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Strategic </a:t>
                      </a: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Management </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457200" algn="ctr">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extLst>
                  <a:ext uri="{0D108BD9-81ED-4DB2-BD59-A6C34878D82A}">
                    <a16:rowId xmlns:a16="http://schemas.microsoft.com/office/drawing/2014/main" val="663711957"/>
                  </a:ext>
                </a:extLst>
              </a:tr>
              <a:tr h="408428">
                <a:tc>
                  <a:txBody>
                    <a:bodyPr/>
                    <a:lstStyle/>
                    <a:p>
                      <a:pPr marL="457200" lvl="0">
                        <a:spcAft>
                          <a:spcPts val="0"/>
                        </a:spcAft>
                      </a:pPr>
                      <a:r>
                        <a:rPr lang="en-ZA" sz="16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 Financial </a:t>
                      </a: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Services </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457200" algn="ctr">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extLst>
                  <a:ext uri="{0D108BD9-81ED-4DB2-BD59-A6C34878D82A}">
                    <a16:rowId xmlns:a16="http://schemas.microsoft.com/office/drawing/2014/main" val="1108877048"/>
                  </a:ext>
                </a:extLst>
              </a:tr>
              <a:tr h="408428">
                <a:tc>
                  <a:txBody>
                    <a:bodyPr/>
                    <a:lstStyle/>
                    <a:p>
                      <a:pPr marL="457200" lvl="0">
                        <a:spcAft>
                          <a:spcPts val="0"/>
                        </a:spcAft>
                      </a:pPr>
                      <a:r>
                        <a:rPr lang="en-ZA" sz="16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Human Resources</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457200" algn="ctr">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extLst>
                  <a:ext uri="{0D108BD9-81ED-4DB2-BD59-A6C34878D82A}">
                    <a16:rowId xmlns:a16="http://schemas.microsoft.com/office/drawing/2014/main" val="2661399288"/>
                  </a:ext>
                </a:extLst>
              </a:tr>
              <a:tr h="408428">
                <a:tc>
                  <a:txBody>
                    <a:bodyPr/>
                    <a:lstStyle/>
                    <a:p>
                      <a:pPr marL="457200" lvl="0">
                        <a:spcAft>
                          <a:spcPts val="0"/>
                        </a:spcAft>
                      </a:pPr>
                      <a:r>
                        <a:rPr lang="en-ZA"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 number of targets</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457200" algn="ctr">
                        <a:spcAft>
                          <a:spcPts val="0"/>
                        </a:spcAft>
                      </a:pPr>
                      <a:r>
                        <a:rPr lang="en-ZA"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ZA"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tcPr>
                </a:tc>
                <a:extLst>
                  <a:ext uri="{0D108BD9-81ED-4DB2-BD59-A6C34878D82A}">
                    <a16:rowId xmlns:a16="http://schemas.microsoft.com/office/drawing/2014/main" val="3197284178"/>
                  </a:ext>
                </a:extLst>
              </a:tr>
            </a:tbl>
          </a:graphicData>
        </a:graphic>
      </p:graphicFrame>
    </p:spTree>
    <p:extLst>
      <p:ext uri="{BB962C8B-B14F-4D97-AF65-F5344CB8AC3E}">
        <p14:creationId xmlns:p14="http://schemas.microsoft.com/office/powerpoint/2010/main" val="3028943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EA90C9-3815-364D-8F13-1C3130B69AF4}" type="slidenum">
              <a:rPr lang="en-US" smtClean="0"/>
              <a:t>7</a:t>
            </a:fld>
            <a:endParaRPr lang="en-US" dirty="0"/>
          </a:p>
        </p:txBody>
      </p:sp>
      <p:sp>
        <p:nvSpPr>
          <p:cNvPr id="5" name="Content Placeholder 4"/>
          <p:cNvSpPr>
            <a:spLocks noGrp="1"/>
          </p:cNvSpPr>
          <p:nvPr>
            <p:ph idx="1"/>
          </p:nvPr>
        </p:nvSpPr>
        <p:spPr>
          <a:xfrm>
            <a:off x="263978" y="4864462"/>
            <a:ext cx="8229600" cy="707886"/>
          </a:xfrm>
          <a:prstGeom prst="rect">
            <a:avLst/>
          </a:prstGeom>
        </p:spPr>
        <p:txBody>
          <a:bodyPr wrap="square">
            <a:spAutoFit/>
          </a:bodyPr>
          <a:lstStyle/>
          <a:p>
            <a:pPr marL="0" indent="0" algn="ctr" fontAlgn="t">
              <a:buNone/>
            </a:pPr>
            <a:r>
              <a:rPr lang="en-US" sz="4000" b="1" dirty="0">
                <a:solidFill>
                  <a:srgbClr val="002060"/>
                </a:solidFill>
                <a:latin typeface="Arial Rounded MT Bold" panose="020F0704030504030204" pitchFamily="34" charset="0"/>
                <a:cs typeface="Arial" panose="020B0604020202020204" pitchFamily="34" charset="0"/>
              </a:rPr>
              <a:t>OFFICE OF THE CEO</a:t>
            </a:r>
          </a:p>
        </p:txBody>
      </p:sp>
      <p:pic>
        <p:nvPicPr>
          <p:cNvPr id="7" name="Picture 6">
            <a:extLst>
              <a:ext uri="{FF2B5EF4-FFF2-40B4-BE49-F238E27FC236}">
                <a16:creationId xmlns:a16="http://schemas.microsoft.com/office/drawing/2014/main" id="{6C310D6F-5C68-A644-B730-96172A76794B}"/>
              </a:ext>
            </a:extLst>
          </p:cNvPr>
          <p:cNvPicPr preferRelativeResize="0">
            <a:picLocks/>
          </p:cNvPicPr>
          <p:nvPr/>
        </p:nvPicPr>
        <p:blipFill>
          <a:blip r:embed="rId2"/>
          <a:stretch>
            <a:fillRect/>
          </a:stretch>
        </p:blipFill>
        <p:spPr>
          <a:xfrm>
            <a:off x="355601" y="352471"/>
            <a:ext cx="8426379" cy="4263950"/>
          </a:xfrm>
          <a:prstGeom prst="rect">
            <a:avLst/>
          </a:prstGeom>
        </p:spPr>
      </p:pic>
    </p:spTree>
    <p:extLst>
      <p:ext uri="{BB962C8B-B14F-4D97-AF65-F5344CB8AC3E}">
        <p14:creationId xmlns:p14="http://schemas.microsoft.com/office/powerpoint/2010/main" val="921275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EA90C9-3815-364D-8F13-1C3130B69AF4}" type="slidenum">
              <a:rPr lang="en-US" smtClean="0"/>
              <a:t>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65062601"/>
              </p:ext>
            </p:extLst>
          </p:nvPr>
        </p:nvGraphicFramePr>
        <p:xfrm>
          <a:off x="-39331" y="313508"/>
          <a:ext cx="8967021" cy="5870981"/>
        </p:xfrm>
        <a:graphic>
          <a:graphicData uri="http://schemas.openxmlformats.org/drawingml/2006/table">
            <a:tbl>
              <a:tblPr firstRow="1" firstCol="1" bandRow="1"/>
              <a:tblGrid>
                <a:gridCol w="930980">
                  <a:extLst>
                    <a:ext uri="{9D8B030D-6E8A-4147-A177-3AD203B41FA5}">
                      <a16:colId xmlns:a16="http://schemas.microsoft.com/office/drawing/2014/main" val="20000"/>
                    </a:ext>
                  </a:extLst>
                </a:gridCol>
                <a:gridCol w="926942">
                  <a:extLst>
                    <a:ext uri="{9D8B030D-6E8A-4147-A177-3AD203B41FA5}">
                      <a16:colId xmlns:a16="http://schemas.microsoft.com/office/drawing/2014/main" val="199197615"/>
                    </a:ext>
                  </a:extLst>
                </a:gridCol>
                <a:gridCol w="995248">
                  <a:extLst>
                    <a:ext uri="{9D8B030D-6E8A-4147-A177-3AD203B41FA5}">
                      <a16:colId xmlns:a16="http://schemas.microsoft.com/office/drawing/2014/main" val="3635850567"/>
                    </a:ext>
                  </a:extLst>
                </a:gridCol>
                <a:gridCol w="1259492">
                  <a:extLst>
                    <a:ext uri="{9D8B030D-6E8A-4147-A177-3AD203B41FA5}">
                      <a16:colId xmlns:a16="http://schemas.microsoft.com/office/drawing/2014/main" val="1171035331"/>
                    </a:ext>
                  </a:extLst>
                </a:gridCol>
                <a:gridCol w="1206592">
                  <a:extLst>
                    <a:ext uri="{9D8B030D-6E8A-4147-A177-3AD203B41FA5}">
                      <a16:colId xmlns:a16="http://schemas.microsoft.com/office/drawing/2014/main" val="3231999999"/>
                    </a:ext>
                  </a:extLst>
                </a:gridCol>
                <a:gridCol w="983225">
                  <a:extLst>
                    <a:ext uri="{9D8B030D-6E8A-4147-A177-3AD203B41FA5}">
                      <a16:colId xmlns:a16="http://schemas.microsoft.com/office/drawing/2014/main" val="4103344295"/>
                    </a:ext>
                  </a:extLst>
                </a:gridCol>
                <a:gridCol w="875071">
                  <a:extLst>
                    <a:ext uri="{9D8B030D-6E8A-4147-A177-3AD203B41FA5}">
                      <a16:colId xmlns:a16="http://schemas.microsoft.com/office/drawing/2014/main" val="3332940703"/>
                    </a:ext>
                  </a:extLst>
                </a:gridCol>
                <a:gridCol w="918556">
                  <a:extLst>
                    <a:ext uri="{9D8B030D-6E8A-4147-A177-3AD203B41FA5}">
                      <a16:colId xmlns:a16="http://schemas.microsoft.com/office/drawing/2014/main" val="1671378004"/>
                    </a:ext>
                  </a:extLst>
                </a:gridCol>
                <a:gridCol w="870915">
                  <a:extLst>
                    <a:ext uri="{9D8B030D-6E8A-4147-A177-3AD203B41FA5}">
                      <a16:colId xmlns:a16="http://schemas.microsoft.com/office/drawing/2014/main" val="329333529"/>
                    </a:ext>
                  </a:extLst>
                </a:gridCol>
              </a:tblGrid>
              <a:tr h="339835">
                <a:tc gridSpan="9">
                  <a:txBody>
                    <a:bodyPr/>
                    <a:lstStyle/>
                    <a:p>
                      <a:pPr algn="l">
                        <a:spcAft>
                          <a:spcPts val="0"/>
                        </a:spcAft>
                      </a:pPr>
                      <a:r>
                        <a:rPr lang="en-US" sz="1600" b="1" dirty="0" smtClean="0">
                          <a:effectLst/>
                          <a:latin typeface="Arial" panose="020B0604020202020204" pitchFamily="34" charset="0"/>
                          <a:ea typeface="Times New Roman" panose="02020603050405020304" pitchFamily="18" charset="0"/>
                          <a:cs typeface="Arial" panose="020B0604020202020204" pitchFamily="34" charset="0"/>
                        </a:rPr>
                        <a:t>4.1. Office </a:t>
                      </a:r>
                      <a:r>
                        <a:rPr lang="en-US" sz="1600" b="1" dirty="0">
                          <a:effectLst/>
                          <a:latin typeface="Arial" panose="020B0604020202020204" pitchFamily="34" charset="0"/>
                          <a:ea typeface="Times New Roman" panose="02020603050405020304" pitchFamily="18" charset="0"/>
                          <a:cs typeface="Arial" panose="020B0604020202020204" pitchFamily="34" charset="0"/>
                        </a:rPr>
                        <a:t>of the CEO</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42625" marR="4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94338">
                <a:tc rowSpan="2">
                  <a:txBody>
                    <a:bodyPr/>
                    <a:lstStyle/>
                    <a:p>
                      <a:pPr algn="l">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2625" marR="4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2625" marR="4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2625" marR="4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2018/19</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2625" marR="4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2019/20</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2625" marR="4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Estimated Performance 2020/21</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2625" marR="4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2625" marR="4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77735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2021/22</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2625" marR="42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2022/23</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2625" marR="42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2023/24</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2625" marR="42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4496">
                <a:tc gridSpan="9">
                  <a:txBody>
                    <a:bodyPr/>
                    <a:lstStyle/>
                    <a:p>
                      <a:pPr algn="l">
                        <a:lnSpc>
                          <a:spcPct val="115000"/>
                        </a:lnSpc>
                        <a:spcAft>
                          <a:spcPts val="0"/>
                        </a:spcAft>
                      </a:pPr>
                      <a:r>
                        <a:rPr lang="en-ZA" sz="1100" b="1" dirty="0" smtClean="0">
                          <a:effectLst/>
                          <a:latin typeface="Arial" panose="020B0604020202020204" pitchFamily="34" charset="0"/>
                          <a:ea typeface="Times New Roman" panose="02020603050405020304" pitchFamily="18" charset="0"/>
                          <a:cs typeface="Arial" panose="020B0604020202020204" pitchFamily="34" charset="0"/>
                        </a:rPr>
                        <a:t>4.1.1. ICT</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42625" marR="4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2550238">
                <a:tc>
                  <a:txBody>
                    <a:bodyPr/>
                    <a:lstStyle/>
                    <a:p>
                      <a:pPr algn="l">
                        <a:lnSpc>
                          <a:spcPct val="115000"/>
                        </a:lnSpc>
                        <a:spcAft>
                          <a:spcPts val="1000"/>
                        </a:spcAft>
                      </a:pPr>
                      <a:r>
                        <a:rPr lang="en-US" sz="10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Secured and protected ICT environment</a:t>
                      </a:r>
                      <a:endParaRPr lang="en-ZA" sz="10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2625" marR="4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100% security vulnerabilities mitigated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625" marR="4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Percentage of security vulnerabilities detected by security assessments mitigated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625" marR="4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99.67% security vulnerabilities detected by security assessments mitigated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625" marR="4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100% security vulnerabilities detected by security assessments mitigated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625" marR="4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100% security vulnerabilities detected by security assessments mitigated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625" marR="4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100% security vulnerabilities detected by security assessments mitigated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625" marR="4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100% security vulnerabilities detected by security assessments mitigated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625" marR="4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100% security vulnerabilities detected by security assessments mitigated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625" marR="4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069">
                <a:tc gridSpan="9">
                  <a:txBody>
                    <a:bodyPr/>
                    <a:lstStyle/>
                    <a:p>
                      <a:pPr algn="l">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Annual Target Information for 2021/22</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2625" marR="4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5"/>
                  </a:ext>
                </a:extLst>
              </a:tr>
              <a:tr h="212004">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a:t>
                      </a:r>
                      <a:r>
                        <a:rPr lang="en-US" sz="1000" dirty="0">
                          <a:effectLst/>
                          <a:latin typeface="Arial" panose="020B0604020202020204" pitchFamily="34" charset="0"/>
                          <a:ea typeface="Times New Roman" panose="02020603050405020304" pitchFamily="18" charset="0"/>
                          <a:cs typeface="Arial" panose="020B0604020202020204" pitchFamily="34" charset="0"/>
                        </a:rPr>
                        <a:t> Percentage of security vulnerabilities detected by security assessments mitigated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625" marR="4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6"/>
                  </a:ext>
                </a:extLst>
              </a:tr>
              <a:tr h="212004">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Annual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100% security vulnerabilities detected by security assessments mitigated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625" marR="4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7"/>
                  </a:ext>
                </a:extLst>
              </a:tr>
              <a:tr h="212004">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Reporting Period: </a:t>
                      </a:r>
                      <a:r>
                        <a:rPr lang="en-US" sz="1000" dirty="0">
                          <a:effectLst/>
                          <a:latin typeface="Arial" panose="020B0604020202020204" pitchFamily="34" charset="0"/>
                          <a:ea typeface="Times New Roman" panose="02020603050405020304" pitchFamily="18" charset="0"/>
                          <a:cs typeface="Arial" panose="020B0604020202020204" pitchFamily="34" charset="0"/>
                        </a:rPr>
                        <a:t>Quarterly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625" marR="4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8"/>
                  </a:ext>
                </a:extLst>
              </a:tr>
              <a:tr h="212004">
                <a:tc gridSpan="9">
                  <a:txBody>
                    <a:bodyPr/>
                    <a:lstStyle/>
                    <a:p>
                      <a:pPr algn="l">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1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100% Microsoft patches released, applicable to GPW environment</a:t>
                      </a:r>
                      <a:r>
                        <a:rPr lang="en-US" sz="1000" b="1" dirty="0">
                          <a:effectLst/>
                          <a:latin typeface="Arial" panose="020B0604020202020204" pitchFamily="34" charset="0"/>
                          <a:ea typeface="Times New Roman" panose="02020603050405020304" pitchFamily="18" charset="0"/>
                          <a:cs typeface="Arial" panose="020B0604020202020204" pitchFamily="34" charset="0"/>
                        </a:rPr>
                        <a:t>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625" marR="4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9"/>
                  </a:ext>
                </a:extLst>
              </a:tr>
              <a:tr h="212004">
                <a:tc gridSpan="9">
                  <a:txBody>
                    <a:bodyPr/>
                    <a:lstStyle/>
                    <a:p>
                      <a:pPr algn="l">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2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100% Microsoft patches released, applicable to GPW environment</a:t>
                      </a:r>
                      <a:r>
                        <a:rPr lang="en-US" sz="1000" b="1" dirty="0">
                          <a:effectLst/>
                          <a:latin typeface="Arial" panose="020B0604020202020204" pitchFamily="34" charset="0"/>
                          <a:ea typeface="Times New Roman" panose="02020603050405020304" pitchFamily="18" charset="0"/>
                          <a:cs typeface="Arial" panose="020B0604020202020204" pitchFamily="34" charset="0"/>
                        </a:rPr>
                        <a:t>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625" marR="4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0"/>
                  </a:ext>
                </a:extLst>
              </a:tr>
              <a:tr h="252631">
                <a:tc gridSpan="9">
                  <a:txBody>
                    <a:bodyPr/>
                    <a:lstStyle/>
                    <a:p>
                      <a:pPr algn="l">
                        <a:spcAft>
                          <a:spcPts val="6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3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100% Microsoft patches released, applicable to GPW environment</a:t>
                      </a:r>
                      <a:r>
                        <a:rPr lang="en-US" sz="1000" b="1" dirty="0">
                          <a:effectLst/>
                          <a:latin typeface="Arial" panose="020B0604020202020204" pitchFamily="34" charset="0"/>
                          <a:ea typeface="Times New Roman" panose="02020603050405020304" pitchFamily="18" charset="0"/>
                          <a:cs typeface="Arial" panose="020B0604020202020204" pitchFamily="34" charset="0"/>
                        </a:rPr>
                        <a:t>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625" marR="4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1"/>
                  </a:ext>
                </a:extLst>
              </a:tr>
              <a:tr h="212004">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4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100% Microsoft patches released, applicable to GPW environment</a:t>
                      </a:r>
                      <a:r>
                        <a:rPr lang="en-US" sz="1000" b="1" dirty="0">
                          <a:effectLst/>
                          <a:latin typeface="Arial" panose="020B0604020202020204" pitchFamily="34" charset="0"/>
                          <a:ea typeface="Times New Roman" panose="02020603050405020304" pitchFamily="18" charset="0"/>
                          <a:cs typeface="Arial" panose="020B0604020202020204" pitchFamily="34" charset="0"/>
                        </a:rPr>
                        <a:t>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625" marR="4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080287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EA90C9-3815-364D-8F13-1C3130B69AF4}" type="slidenum">
              <a:rPr lang="en-US" smtClean="0"/>
              <a:t>9</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3441702"/>
              </p:ext>
            </p:extLst>
          </p:nvPr>
        </p:nvGraphicFramePr>
        <p:xfrm>
          <a:off x="178527" y="226144"/>
          <a:ext cx="8690168" cy="5909186"/>
        </p:xfrm>
        <a:graphic>
          <a:graphicData uri="http://schemas.openxmlformats.org/drawingml/2006/table">
            <a:tbl>
              <a:tblPr firstRow="1" firstCol="1" bandRow="1"/>
              <a:tblGrid>
                <a:gridCol w="937012">
                  <a:extLst>
                    <a:ext uri="{9D8B030D-6E8A-4147-A177-3AD203B41FA5}">
                      <a16:colId xmlns:a16="http://schemas.microsoft.com/office/drawing/2014/main" val="20000"/>
                    </a:ext>
                  </a:extLst>
                </a:gridCol>
                <a:gridCol w="848876">
                  <a:extLst>
                    <a:ext uri="{9D8B030D-6E8A-4147-A177-3AD203B41FA5}">
                      <a16:colId xmlns:a16="http://schemas.microsoft.com/office/drawing/2014/main" val="20002"/>
                    </a:ext>
                  </a:extLst>
                </a:gridCol>
                <a:gridCol w="969189">
                  <a:extLst>
                    <a:ext uri="{9D8B030D-6E8A-4147-A177-3AD203B41FA5}">
                      <a16:colId xmlns:a16="http://schemas.microsoft.com/office/drawing/2014/main" val="20003"/>
                    </a:ext>
                  </a:extLst>
                </a:gridCol>
                <a:gridCol w="1245106">
                  <a:extLst>
                    <a:ext uri="{9D8B030D-6E8A-4147-A177-3AD203B41FA5}">
                      <a16:colId xmlns:a16="http://schemas.microsoft.com/office/drawing/2014/main" val="20004"/>
                    </a:ext>
                  </a:extLst>
                </a:gridCol>
                <a:gridCol w="1091380">
                  <a:extLst>
                    <a:ext uri="{9D8B030D-6E8A-4147-A177-3AD203B41FA5}">
                      <a16:colId xmlns:a16="http://schemas.microsoft.com/office/drawing/2014/main" val="20006"/>
                    </a:ext>
                  </a:extLst>
                </a:gridCol>
                <a:gridCol w="1091381">
                  <a:extLst>
                    <a:ext uri="{9D8B030D-6E8A-4147-A177-3AD203B41FA5}">
                      <a16:colId xmlns:a16="http://schemas.microsoft.com/office/drawing/2014/main" val="20007"/>
                    </a:ext>
                  </a:extLst>
                </a:gridCol>
                <a:gridCol w="845574">
                  <a:extLst>
                    <a:ext uri="{9D8B030D-6E8A-4147-A177-3AD203B41FA5}">
                      <a16:colId xmlns:a16="http://schemas.microsoft.com/office/drawing/2014/main" val="20008"/>
                    </a:ext>
                  </a:extLst>
                </a:gridCol>
                <a:gridCol w="775069">
                  <a:extLst>
                    <a:ext uri="{9D8B030D-6E8A-4147-A177-3AD203B41FA5}">
                      <a16:colId xmlns:a16="http://schemas.microsoft.com/office/drawing/2014/main" val="20009"/>
                    </a:ext>
                  </a:extLst>
                </a:gridCol>
                <a:gridCol w="886581">
                  <a:extLst>
                    <a:ext uri="{9D8B030D-6E8A-4147-A177-3AD203B41FA5}">
                      <a16:colId xmlns:a16="http://schemas.microsoft.com/office/drawing/2014/main" val="20010"/>
                    </a:ext>
                  </a:extLst>
                </a:gridCol>
              </a:tblGrid>
              <a:tr h="495258">
                <a:tc gridSpan="9">
                  <a:txBody>
                    <a:bodyPr/>
                    <a:lstStyle/>
                    <a:p>
                      <a:pPr algn="l">
                        <a:lnSpc>
                          <a:spcPct val="115000"/>
                        </a:lnSpc>
                        <a:spcAft>
                          <a:spcPts val="0"/>
                        </a:spcAft>
                      </a:pP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4.1. Office </a:t>
                      </a:r>
                      <a:r>
                        <a:rPr lang="en-GB" sz="1600" b="1" dirty="0">
                          <a:effectLst/>
                          <a:latin typeface="Arial" panose="020B0604020202020204" pitchFamily="34" charset="0"/>
                          <a:ea typeface="Times New Roman" panose="02020603050405020304" pitchFamily="18" charset="0"/>
                          <a:cs typeface="Arial" panose="020B0604020202020204" pitchFamily="34" charset="0"/>
                        </a:rPr>
                        <a:t>of the </a:t>
                      </a: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CEO, cont..</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389" marR="6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96173">
                <a:tc rowSpan="2">
                  <a:txBody>
                    <a:bodyPr/>
                    <a:lstStyle/>
                    <a:p>
                      <a:pPr algn="l">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389" marR="6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389" marR="6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389" marR="6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2018/19</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389" marR="6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Audited/</a:t>
                      </a:r>
                    </a:p>
                    <a:p>
                      <a:pPr algn="l">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Actual Performance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2019/20</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389" marR="6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Estimated Performance 2020/21</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389" marR="6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389" marR="6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676653">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2021/22</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389" marR="68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2022/23</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389" marR="68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2023/24</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389" marR="68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53360">
                <a:tc>
                  <a:txBody>
                    <a:bodyPr/>
                    <a:lstStyle/>
                    <a:p>
                      <a:pPr algn="l">
                        <a:lnSpc>
                          <a:spcPct val="115000"/>
                        </a:lnSpc>
                        <a:spcAft>
                          <a:spcPts val="10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ICT  servers uptime availability maintained</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68389" marR="6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95.5% servers uptime availability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389" marR="6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Percentage  servers uptime availability of ICT systems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389" marR="6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97.79% system availability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389" marR="6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99.5% system availability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389" marR="6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95.5% servers uptime availability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389" marR="6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95.5% servers uptime availability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389" marR="6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95.5% servers uptime availability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389" marR="6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95.5% servers uptime availability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389" marR="6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7541">
                <a:tc gridSpan="9">
                  <a:txBody>
                    <a:bodyPr/>
                    <a:lstStyle/>
                    <a:p>
                      <a:pPr algn="l">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Quarterly Target Information for 2021/22</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389" marR="6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312110">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a:t>
                      </a:r>
                      <a:r>
                        <a:rPr lang="en-US" sz="1000" dirty="0">
                          <a:effectLst/>
                          <a:latin typeface="Arial" panose="020B0604020202020204" pitchFamily="34" charset="0"/>
                          <a:ea typeface="Times New Roman" panose="02020603050405020304" pitchFamily="18" charset="0"/>
                          <a:cs typeface="Arial" panose="020B0604020202020204" pitchFamily="34" charset="0"/>
                        </a:rPr>
                        <a:t>  Percentage  servers uptime availability of ICT systems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389" marR="6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5"/>
                  </a:ext>
                </a:extLst>
              </a:tr>
              <a:tr h="312110">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Annual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95.5% servers uptime availability [measuring uptime of the server hosting business</a:t>
                      </a:r>
                      <a:r>
                        <a:rPr lang="en-US" sz="1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a:effectLst/>
                          <a:latin typeface="Arial" panose="020B0604020202020204" pitchFamily="34" charset="0"/>
                          <a:ea typeface="Times New Roman" panose="02020603050405020304" pitchFamily="18" charset="0"/>
                          <a:cs typeface="Arial" panose="020B0604020202020204" pitchFamily="34" charset="0"/>
                        </a:rPr>
                        <a:t>systems]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389" marR="6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6"/>
                  </a:ext>
                </a:extLst>
              </a:tr>
              <a:tr h="312110">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Reporting Period: </a:t>
                      </a:r>
                      <a:r>
                        <a:rPr lang="en-US" sz="1000" dirty="0">
                          <a:effectLst/>
                          <a:latin typeface="Arial" panose="020B0604020202020204" pitchFamily="34" charset="0"/>
                          <a:ea typeface="Times New Roman" panose="02020603050405020304" pitchFamily="18" charset="0"/>
                          <a:cs typeface="Arial" panose="020B0604020202020204" pitchFamily="34" charset="0"/>
                        </a:rPr>
                        <a:t>Quarterly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389" marR="6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7"/>
                  </a:ext>
                </a:extLst>
              </a:tr>
              <a:tr h="312110">
                <a:tc gridSpan="9">
                  <a:txBody>
                    <a:bodyPr/>
                    <a:lstStyle/>
                    <a:p>
                      <a:pPr algn="l">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1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95.5% servers uptime availability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389" marR="6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8"/>
                  </a:ext>
                </a:extLst>
              </a:tr>
              <a:tr h="312110">
                <a:tc gridSpan="9">
                  <a:txBody>
                    <a:bodyPr/>
                    <a:lstStyle/>
                    <a:p>
                      <a:pPr algn="l">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2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95.5% servers uptime availability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389" marR="6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9"/>
                  </a:ext>
                </a:extLst>
              </a:tr>
              <a:tr h="312110">
                <a:tc gridSpan="9">
                  <a:txBody>
                    <a:bodyPr/>
                    <a:lstStyle/>
                    <a:p>
                      <a:pPr algn="l">
                        <a:spcAft>
                          <a:spcPts val="6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3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95.5% servers uptime availability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389" marR="6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0"/>
                  </a:ext>
                </a:extLst>
              </a:tr>
              <a:tr h="257541">
                <a:tc gridSpan="9">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4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95.5% servers uptime availability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389" marR="68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563229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 ma:contentTypeID="0x010100AEEBFCB5B77AB045B8CBF9EE19586875040035F8B6DE664D0245A22C2EF396E42950" ma:contentTypeVersion="3" ma:contentTypeDescription="" ma:contentTypeScope="" ma:versionID="95e48ae24075831517e7ac988fc5e68f">
  <xsd:schema xmlns:xsd="http://www.w3.org/2001/XMLSchema" xmlns:xs="http://www.w3.org/2001/XMLSchema" xmlns:p="http://schemas.microsoft.com/office/2006/metadata/properties" xmlns:ns3="3b5debe2-2f46-4935-bf11-4bcffc6caeae" targetNamespace="http://schemas.microsoft.com/office/2006/metadata/properties" ma:root="true" ma:fieldsID="00308f5834d49f078aa8ee966f046860" ns3:_="">
    <xsd:import namespace="3b5debe2-2f46-4935-bf11-4bcffc6caeae"/>
    <xsd:element name="properties">
      <xsd:complexType>
        <xsd:sequence>
          <xsd:element name="documentManagement">
            <xsd:complexType>
              <xsd:all>
                <xsd:element ref="ns3:GPW_x0020_Department"/>
                <xsd:element ref="ns3:Document_x0020_Date" minOccurs="0"/>
                <xsd:element ref="ns3:Document_x0020_Author" minOccurs="0"/>
                <xsd:element ref="ns3:Document_x0020_Audienc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5debe2-2f46-4935-bf11-4bcffc6caeae" elementFormDefault="qualified">
    <xsd:import namespace="http://schemas.microsoft.com/office/2006/documentManagement/types"/>
    <xsd:import namespace="http://schemas.microsoft.com/office/infopath/2007/PartnerControls"/>
    <xsd:element name="GPW_x0020_Department" ma:index="3" ma:displayName="GPW Department" ma:default="Office of the CEO" ma:format="Dropdown" ma:internalName="GPW_x0020_Department" ma:readOnly="false">
      <xsd:simpleType>
        <xsd:restriction base="dms:Choice">
          <xsd:enumeration value="Office of the CEO"/>
          <xsd:enumeration value="Financial Services"/>
          <xsd:enumeration value="Human Resources"/>
          <xsd:enumeration value="Internal Audit"/>
          <xsd:enumeration value="IT"/>
          <xsd:enumeration value="Marketing"/>
          <xsd:enumeration value="Operations and Production"/>
          <xsd:enumeration value="Publications"/>
          <xsd:enumeration value="Strategic Management"/>
          <xsd:enumeration value="Supply Chain Management"/>
          <xsd:enumeration value="Health and Safety"/>
        </xsd:restriction>
      </xsd:simpleType>
    </xsd:element>
    <xsd:element name="Document_x0020_Date" ma:index="4" nillable="true" ma:displayName="Document Date" ma:description="The date on the document.  E.g. Invoice Date, Date on an external letter etc." ma:format="DateOnly" ma:internalName="Document_x0020_Date">
      <xsd:simpleType>
        <xsd:restriction base="dms:DateTime"/>
      </xsd:simpleType>
    </xsd:element>
    <xsd:element name="Document_x0020_Author" ma:index="5" nillable="true" ma:displayName="Document Author" ma:internalName="Document_x0020_Author">
      <xsd:simpleType>
        <xsd:restriction base="dms:Text">
          <xsd:maxLength value="100"/>
        </xsd:restriction>
      </xsd:simpleType>
    </xsd:element>
    <xsd:element name="Document_x0020_Audience" ma:index="6" ma:displayName="Audience" ma:default="All GPW" ma:format="Dropdown" ma:internalName="Document_x0020_Audience" ma:readOnly="false">
      <xsd:simpleType>
        <xsd:restriction base="dms:Choice">
          <xsd:enumeration value="All GPW"/>
          <xsd:enumeration value="Department Inter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ma:index="2"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Date xmlns="3b5debe2-2f46-4935-bf11-4bcffc6caeae">2014-06-16T22:00:00+00:00</Document_x0020_Date>
    <GPW_x0020_Department xmlns="3b5debe2-2f46-4935-bf11-4bcffc6caeae">Marketing</GPW_x0020_Department>
    <Document_x0020_Audience xmlns="3b5debe2-2f46-4935-bf11-4bcffc6caeae">All GPW</Document_x0020_Audience>
    <Document_x0020_Author xmlns="3b5debe2-2f46-4935-bf11-4bcffc6caeae">Bonakele Mbhele</Document_x0020_Autho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F4DA30-3426-46A3-816E-CE567D3A96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5debe2-2f46-4935-bf11-4bcffc6cae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purl.org/dc/elements/1.1/"/>
    <ds:schemaRef ds:uri="http://schemas.microsoft.com/office/2006/metadata/properties"/>
    <ds:schemaRef ds:uri="http://schemas.microsoft.com/office/2006/documentManagement/types"/>
    <ds:schemaRef ds:uri="3b5debe2-2f46-4935-bf11-4bcffc6caeae"/>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12957</TotalTime>
  <Words>5723</Words>
  <Application>Microsoft Office PowerPoint</Application>
  <PresentationFormat>On-screen Show (4:3)</PresentationFormat>
  <Paragraphs>1085</Paragraphs>
  <Slides>41</Slides>
  <Notes>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52" baseType="lpstr">
      <vt:lpstr>Arial</vt:lpstr>
      <vt:lpstr>Arial Narrow</vt:lpstr>
      <vt:lpstr>Arial Rounded MT Bold</vt:lpstr>
      <vt:lpstr>Calibri</vt:lpstr>
      <vt:lpstr>Courier New</vt:lpstr>
      <vt:lpstr>PTSans-Narrow</vt:lpstr>
      <vt:lpstr>Times New Roman</vt:lpstr>
      <vt:lpstr>Verdana</vt:lpstr>
      <vt:lpstr>Office Theme</vt:lpstr>
      <vt:lpstr>Custom Design</vt:lpstr>
      <vt:lpstr>Worksheet</vt:lpstr>
      <vt:lpstr>PowerPoint Presentation</vt:lpstr>
      <vt:lpstr>Presentation Overview</vt:lpstr>
      <vt:lpstr>1. Purpose</vt:lpstr>
      <vt:lpstr>2. Background</vt:lpstr>
      <vt:lpstr>ANNUAL PERFORMANCE PLAN (APP) 2021/22 </vt:lpstr>
      <vt:lpstr>3. Performance targets for the financial year 2021/22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Budget </vt:lpstr>
      <vt:lpstr>6. Balance Sheet: 2021-2022</vt:lpstr>
      <vt:lpstr>7. Capital Expenditure: 2021-2022</vt:lpstr>
      <vt:lpstr>8. Budget for management of COVID 19  GPW has allocated the budget for management of COVID 19 as follows: </vt:lpstr>
      <vt:lpstr>9. Management of COVID-19 </vt:lpstr>
      <vt:lpstr>9. Management of COVID-19 cont..</vt:lpstr>
      <vt:lpstr>10. Management of Risk and Audit processes </vt:lpstr>
      <vt:lpstr>11. Risks linked to the strategic plan</vt:lpstr>
      <vt:lpstr> 12. Key strategic projects  Strategic priorities include, amongst others, the following: </vt:lpstr>
      <vt:lpstr>12. Key strategic projects, cont.. Strategic priorities include, amongst others, the following: </vt:lpstr>
      <vt:lpstr>12. Key strategic projects, cont..</vt:lpstr>
      <vt:lpstr>THANK YOU</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subject>GPW presentation template</dc:subject>
  <dc:creator>Diana</dc:creator>
  <cp:lastModifiedBy>All users</cp:lastModifiedBy>
  <cp:revision>871</cp:revision>
  <cp:lastPrinted>2021-04-27T07:38:34Z</cp:lastPrinted>
  <dcterms:created xsi:type="dcterms:W3CDTF">2010-04-12T23:12:02Z</dcterms:created>
  <dcterms:modified xsi:type="dcterms:W3CDTF">2021-04-29T06:06:12Z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0x010100AEEBFCB5B77AB045B8CBF9EE19586875040035F8B6DE664D0245A22C2EF396E42950</vt:lpwstr>
  </property>
</Properties>
</file>