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471" r:id="rId2"/>
    <p:sldId id="472" r:id="rId3"/>
    <p:sldId id="473" r:id="rId4"/>
    <p:sldId id="2497" r:id="rId5"/>
    <p:sldId id="2499" r:id="rId6"/>
    <p:sldId id="2500" r:id="rId7"/>
    <p:sldId id="2498" r:id="rId8"/>
    <p:sldId id="2508" r:id="rId9"/>
    <p:sldId id="2488" r:id="rId10"/>
    <p:sldId id="484" r:id="rId11"/>
    <p:sldId id="2490" r:id="rId12"/>
    <p:sldId id="2486" r:id="rId13"/>
    <p:sldId id="485" r:id="rId14"/>
    <p:sldId id="476" r:id="rId15"/>
    <p:sldId id="479" r:id="rId16"/>
    <p:sldId id="480" r:id="rId17"/>
    <p:sldId id="481" r:id="rId18"/>
    <p:sldId id="487" r:id="rId19"/>
    <p:sldId id="2505" r:id="rId20"/>
    <p:sldId id="2506" r:id="rId21"/>
    <p:sldId id="2507" r:id="rId22"/>
    <p:sldId id="259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2394D9B-67BF-4930-A18C-9C3DFEE3119B}">
          <p14:sldIdLst>
            <p14:sldId id="471"/>
            <p14:sldId id="472"/>
            <p14:sldId id="473"/>
            <p14:sldId id="2497"/>
            <p14:sldId id="2499"/>
            <p14:sldId id="2500"/>
            <p14:sldId id="2498"/>
            <p14:sldId id="2508"/>
            <p14:sldId id="2488"/>
            <p14:sldId id="484"/>
            <p14:sldId id="2490"/>
            <p14:sldId id="2486"/>
            <p14:sldId id="485"/>
            <p14:sldId id="476"/>
            <p14:sldId id="479"/>
            <p14:sldId id="480"/>
            <p14:sldId id="481"/>
            <p14:sldId id="487"/>
            <p14:sldId id="2505"/>
            <p14:sldId id="2506"/>
            <p14:sldId id="2507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782">
          <p15:clr>
            <a:srgbClr val="A4A3A4"/>
          </p15:clr>
        </p15:guide>
        <p15:guide id="2" pos="296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ome R. Baloyi" initials="SRB" lastIdx="13" clrIdx="0">
    <p:extLst/>
  </p:cmAuthor>
  <p:cmAuthor id="2" name="Makgomo MC. Thupana" initials="MMT" lastIdx="1" clrIdx="1">
    <p:extLst/>
  </p:cmAuthor>
  <p:cmAuthor id="3" name="Shamila Batohi" initials="SB" lastIdx="3" clrIdx="2">
    <p:extLst>
      <p:ext uri="{19B8F6BF-5375-455C-9EA6-DF929625EA0E}">
        <p15:presenceInfo xmlns:p15="http://schemas.microsoft.com/office/powerpoint/2012/main" userId="S-1-5-21-1275210071-1383384898-854245398-2306" providerId="AD"/>
      </p:ext>
    </p:extLst>
  </p:cmAuthor>
  <p:cmAuthor id="4" name="Marthi Alberts (MAS)" initials="MAS" lastIdx="1" clrIdx="3">
    <p:extLst>
      <p:ext uri="{19B8F6BF-5375-455C-9EA6-DF929625EA0E}">
        <p15:presenceInfo xmlns:p15="http://schemas.microsoft.com/office/powerpoint/2012/main" userId="Marthi Alberts (MAS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728"/>
    <a:srgbClr val="F79946"/>
    <a:srgbClr val="996633"/>
    <a:srgbClr val="D48512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41" autoAdjust="0"/>
    <p:restoredTop sz="95501" autoAdjust="0"/>
  </p:normalViewPr>
  <p:slideViewPr>
    <p:cSldViewPr snapToGrid="0" snapToObjects="1" showGuides="1">
      <p:cViewPr varScale="1">
        <p:scale>
          <a:sx n="73" d="100"/>
          <a:sy n="73" d="100"/>
        </p:scale>
        <p:origin x="1380" y="72"/>
      </p:cViewPr>
      <p:guideLst>
        <p:guide orient="horz" pos="1782"/>
        <p:guide pos="29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E670F-459A-429A-B6AE-D64963ED1BE9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3630A-D146-4E60-85F1-15D807CCA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6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48063D-C778-4288-BA21-9B25B2AAE295}" type="datetimeFigureOut">
              <a:rPr lang="en-ZA" smtClean="0"/>
              <a:t>2021/05/04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FC2A87-3477-43B1-82C5-A8D87E58B2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040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BEF25-0A7C-47FA-9E1D-17738FBC9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33EDC-7852-400F-AF34-270807AD6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31BDD-E63C-4AF1-AEFF-CE9A42E2C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011-4FED-4B41-A49B-65254A3ADD18}" type="datetime1">
              <a:rPr lang="en-ZA" smtClean="0"/>
              <a:t>2021/05/04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FCD15-4643-41DC-B777-F133E06F9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D57A1-2416-47FC-83E7-74EB653BC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472A-1C9E-4A09-9094-CD977CAB99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9556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287F2-6EB9-4958-AC05-93067C677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9FA8A7-40A4-4470-807A-83CBBC8C6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A942A-EC02-49C6-A12F-13893D92A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4F84-574E-4CA7-AB94-F2B260B359E1}" type="datetime1">
              <a:rPr lang="en-ZA" smtClean="0"/>
              <a:t>2021/05/04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865E6-82B5-4D26-B622-C45D785E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0929E-09D5-4EFC-A189-5A65CF773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472A-1C9E-4A09-9094-CD977CAB99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19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258937-E5BA-4EA7-B283-1B3E71F578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4F32B-5926-4C47-BCD2-77407A4F8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04F47-51A6-4B1B-8E3C-26EEB5211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32E9-03C2-4924-B1A2-CE915323BC92}" type="datetime1">
              <a:rPr lang="en-ZA" smtClean="0"/>
              <a:t>2021/05/04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00821-060F-48E8-B360-F289AEBE0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54FD2-E5F1-4835-8DD1-ABC3DE95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472A-1C9E-4A09-9094-CD977CAB99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539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50964-5136-4EE6-A164-9B3BFFCD8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B0320-39E3-4BF2-9DF7-AB05C3012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A5E57-235E-43BD-9238-7038855E9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BEF4-7D89-4134-9959-6555A00D8B97}" type="datetime1">
              <a:rPr lang="en-ZA" smtClean="0"/>
              <a:t>2021/05/04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0B51D-5F18-4C49-B83B-A2E99D8A2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E7A58-7D0B-4E6F-B786-F3570D40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472A-1C9E-4A09-9094-CD977CAB99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608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EC74F-F675-4F6A-B563-6926D659D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A6D61-F348-40AB-B4AD-DA6CE645F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E160-273F-4A80-BF8F-19F59E16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8DFE-4DC0-41A9-891B-2CD5D4B19D7B}" type="datetime1">
              <a:rPr lang="en-ZA" smtClean="0"/>
              <a:t>2021/05/04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A21C3-5582-410F-9D5B-66CA8985D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79D0E-90BB-48EC-9307-5EF7B292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472A-1C9E-4A09-9094-CD977CAB99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5046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667CC-EEF0-438D-B117-E0645C4B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66307-8223-4912-A6DE-317A037CE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C3E8C-B4EA-4C69-92D7-C18D7DA8D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73B4C-EEC8-43F7-82BA-0DA99C600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38FD-176E-436A-8A1D-A748BE23036C}" type="datetime1">
              <a:rPr lang="en-ZA" smtClean="0"/>
              <a:t>2021/05/04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39098-859C-440D-B88F-191C3D0AD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0E918-80B4-47D4-AF75-A7F981F7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472A-1C9E-4A09-9094-CD977CAB99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614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9FFD4-91F7-410C-A65C-0855AB260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077EF-670B-4341-B046-F2089DED6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E78A6E-ADDC-4E03-9B8B-2BC020456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B01438-FBC8-4DBA-9538-6193042244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7A9F2-C237-4D52-802E-BC5543CCE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7B373D-869F-4AAC-8FF6-D65E63442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ACAB-25DC-4BC5-B4AD-9976FABCDB84}" type="datetime1">
              <a:rPr lang="en-ZA" smtClean="0"/>
              <a:t>2021/05/04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DDD2B2-358F-4AFF-928A-FDC0E607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7CEE18-69A1-4F2B-A8CA-5D59085C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472A-1C9E-4A09-9094-CD977CAB99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923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25293-A732-4886-8882-87C1BF0D6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2EB6C8-E47B-4367-8DD8-04CD47A87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FBC1-693C-4669-9194-9413E2815527}" type="datetime1">
              <a:rPr lang="en-ZA" smtClean="0"/>
              <a:t>2021/05/04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DB1F2-71C3-4558-9072-5799F2CD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6B2120-4F9A-4F2F-8EB6-D8F872BCA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472A-1C9E-4A09-9094-CD977CAB99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86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E65D93-ED60-4EC2-8317-3F40CFBE0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BADD-3EBC-4879-ADE9-18DE6F2A9B04}" type="datetime1">
              <a:rPr lang="en-ZA" smtClean="0"/>
              <a:t>2021/05/04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82CF06-9E31-46FC-9700-FC5E94F6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50594-6ACE-4437-B4A8-9C058B280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472A-1C9E-4A09-9094-CD977CAB99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999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6D432-DF8D-4D43-AD70-23C17DE8A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97D8C-755C-4FE6-85E2-B4D37B49C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5CFDA-D521-48CD-8A89-6A6502F2A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91B48-91E7-463C-B8DC-A340BD689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BD2A-31EE-47CD-88D1-9EE8D0BBEEA3}" type="datetime1">
              <a:rPr lang="en-ZA" smtClean="0"/>
              <a:t>2021/05/04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DC17D-0BF8-4C45-B0CF-61BBDEA10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A789C-41E3-4B58-8797-4624B35D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472A-1C9E-4A09-9094-CD977CAB99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4930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E8EEF-57C6-40D7-9315-1A21D168D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122631-2368-464D-A656-E55FB73F57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7A503-21D8-41E3-9C3E-D21E8C040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57AE93-FA14-4617-8F7E-3C27C6CDC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B3FD-7095-4202-87FF-A0693EB892B4}" type="datetime1">
              <a:rPr lang="en-ZA" smtClean="0"/>
              <a:t>2021/05/04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74ACA-C84B-4BE8-8F02-B999F5502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F0102-0560-4A10-90C1-6E29D53F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472A-1C9E-4A09-9094-CD977CAB99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970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43650C-AA54-43A9-812D-BE4BF0C39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E0A9B-E521-4BD8-A8CB-B0F00C2C8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75E26-5C5B-4D5C-B059-19099DD85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38A9A-2FFA-44CE-B9FC-C251A76B28F2}" type="datetime1">
              <a:rPr lang="en-ZA" smtClean="0"/>
              <a:t>2021/05/04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34BBE-E12B-4CF2-8567-11E4F542E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46C9C-5092-4FDF-9A97-4E242CEF39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0472A-1C9E-4A09-9094-CD977CAB99C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2729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375D3-34B6-4CA4-9EA0-BA0867081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45" y="766628"/>
            <a:ext cx="9048307" cy="1347738"/>
          </a:xfrm>
        </p:spPr>
        <p:txBody>
          <a:bodyPr anchor="ctr">
            <a:normAutofit/>
          </a:bodyPr>
          <a:lstStyle/>
          <a:p>
            <a:r>
              <a:rPr lang="en-ZA" sz="30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NPA ANNUAL PERFORMANCE PLAN 2021/22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A2EC9-8F48-4BD6-A306-4B8ED523C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7403" y="2131691"/>
            <a:ext cx="7049193" cy="155084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Z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BRIEFING TO PORTFOLIO COMMITTEE ON JUSTICE AND CORRECTIONAL SERVICES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Z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MAY 2021 </a:t>
            </a:r>
          </a:p>
        </p:txBody>
      </p:sp>
    </p:spTree>
    <p:extLst>
      <p:ext uri="{BB962C8B-B14F-4D97-AF65-F5344CB8AC3E}">
        <p14:creationId xmlns:p14="http://schemas.microsoft.com/office/powerpoint/2010/main" val="1870196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91" y="545231"/>
            <a:ext cx="7583196" cy="4801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STRATEGIC OUTCOMES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691" y="1416258"/>
            <a:ext cx="8716617" cy="4645178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2000" dirty="0">
                <a:solidFill>
                  <a:srgbClr val="223342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As key role-player in CJS, the NPA is committed to delivering on our strategic outcomes in service to the people of SA:</a:t>
            </a:r>
          </a:p>
          <a:p>
            <a:pPr marL="62865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223342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Increased feelings of safety and security</a:t>
            </a:r>
          </a:p>
          <a:p>
            <a:pPr marL="62865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223342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Improved investor confidence through high-impact prosecutions</a:t>
            </a:r>
          </a:p>
          <a:p>
            <a:pPr marL="62865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223342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Improved access to NPA services for all</a:t>
            </a:r>
          </a:p>
          <a:p>
            <a:pPr marL="0" indent="0">
              <a:buNone/>
            </a:pPr>
            <a:endParaRPr lang="en-US" sz="2000" dirty="0">
              <a:solidFill>
                <a:srgbClr val="223342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2CA5DF-F444-4A43-8965-0F51C4B5D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87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91" y="603315"/>
            <a:ext cx="7583196" cy="4801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STRATEGIC OUTCOMES (cont.)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691" y="1247211"/>
            <a:ext cx="8405523" cy="5158303"/>
          </a:xfrm>
        </p:spPr>
        <p:txBody>
          <a:bodyPr>
            <a:normAutofit/>
          </a:bodyPr>
          <a:lstStyle/>
          <a:p>
            <a:pPr marL="62865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Enhancing accountability and service delivery through Office of Complaints &amp; Ethics </a:t>
            </a:r>
          </a:p>
          <a:p>
            <a:pPr marL="914400" lvl="1" indent="-285750" algn="just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Institutionalising our commitment to integrity, ethics, &amp; accountability by drawing on international good practice</a:t>
            </a:r>
          </a:p>
          <a:p>
            <a:pPr marL="914400" lvl="1" indent="-285750" algn="just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Rooting out corruption from within our ranks remains top priority, highest standards of ethics &amp; accountability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cannot be words alone </a:t>
            </a:r>
          </a:p>
          <a:p>
            <a:pPr marL="914400" lvl="1" indent="-285750" algn="just">
              <a:lnSpc>
                <a:spcPct val="150000"/>
              </a:lnSpc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Cultural change already underway of integrity and professionalism </a:t>
            </a:r>
            <a:r>
              <a:rPr lang="en-ZA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i.e. prosecutor being emboldened and empowered to report a very snr member of the organisation</a:t>
            </a:r>
            <a:r>
              <a:rPr lang="en-ZA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285750" algn="just">
              <a:lnSpc>
                <a:spcPct val="150000"/>
              </a:lnSpc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Resulting in enhanced staff morale as per Priority #4 </a:t>
            </a:r>
          </a:p>
          <a:p>
            <a:pPr marL="971550" lvl="2" indent="0" algn="just">
              <a:lnSpc>
                <a:spcPct val="150000"/>
              </a:lnSpc>
              <a:buNone/>
            </a:pPr>
            <a:endParaRPr lang="en-ZA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2865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ZA" dirty="0">
              <a:solidFill>
                <a:srgbClr val="2233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ADD024-D461-4359-B66C-8BED5305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850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054" y="674425"/>
            <a:ext cx="8671891" cy="4247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STRATEGIC  OUTCOMES (cont.)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53" y="1294158"/>
            <a:ext cx="8587436" cy="25147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Moreover, we are making a difference with:</a:t>
            </a:r>
            <a:endParaRPr lang="en-ZA" sz="1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ZA" sz="1800" b="1" dirty="0">
                <a:latin typeface="Arial" panose="020B0604020202020204" pitchFamily="34" charset="0"/>
                <a:cs typeface="Arial" panose="020B0604020202020204" pitchFamily="34" charset="0"/>
              </a:rPr>
              <a:t>The Aspirant Prosecutor Programme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where the lives and prospects of around 425 young South Africans are radically being changed  </a:t>
            </a:r>
          </a:p>
          <a:p>
            <a:pPr>
              <a:lnSpc>
                <a:spcPct val="150000"/>
              </a:lnSpc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The median/average age of aspirant prosecutors is 28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EQUITY PROFILE OF ASPIRANT PROSECUTORS: 2021 INTAKE</a:t>
            </a:r>
            <a:endParaRPr lang="en-ZA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lnSpc>
                <a:spcPct val="150000"/>
              </a:lnSpc>
              <a:buNone/>
            </a:pPr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FBB1BE-DA1B-4A6F-B896-7405F1E4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72188" y="649287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2626546-EDF8-4C7C-B786-73EC5BC97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185772"/>
              </p:ext>
            </p:extLst>
          </p:nvPr>
        </p:nvGraphicFramePr>
        <p:xfrm>
          <a:off x="151597" y="4003952"/>
          <a:ext cx="8671892" cy="24889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5571">
                  <a:extLst>
                    <a:ext uri="{9D8B030D-6E8A-4147-A177-3AD203B41FA5}">
                      <a16:colId xmlns:a16="http://schemas.microsoft.com/office/drawing/2014/main" val="2535982600"/>
                    </a:ext>
                  </a:extLst>
                </a:gridCol>
                <a:gridCol w="830514">
                  <a:extLst>
                    <a:ext uri="{9D8B030D-6E8A-4147-A177-3AD203B41FA5}">
                      <a16:colId xmlns:a16="http://schemas.microsoft.com/office/drawing/2014/main" val="1734507102"/>
                    </a:ext>
                  </a:extLst>
                </a:gridCol>
                <a:gridCol w="975797">
                  <a:extLst>
                    <a:ext uri="{9D8B030D-6E8A-4147-A177-3AD203B41FA5}">
                      <a16:colId xmlns:a16="http://schemas.microsoft.com/office/drawing/2014/main" val="1315337466"/>
                    </a:ext>
                  </a:extLst>
                </a:gridCol>
                <a:gridCol w="1209263">
                  <a:extLst>
                    <a:ext uri="{9D8B030D-6E8A-4147-A177-3AD203B41FA5}">
                      <a16:colId xmlns:a16="http://schemas.microsoft.com/office/drawing/2014/main" val="249260888"/>
                    </a:ext>
                  </a:extLst>
                </a:gridCol>
                <a:gridCol w="1145816">
                  <a:extLst>
                    <a:ext uri="{9D8B030D-6E8A-4147-A177-3AD203B41FA5}">
                      <a16:colId xmlns:a16="http://schemas.microsoft.com/office/drawing/2014/main" val="1175719377"/>
                    </a:ext>
                  </a:extLst>
                </a:gridCol>
                <a:gridCol w="1145816">
                  <a:extLst>
                    <a:ext uri="{9D8B030D-6E8A-4147-A177-3AD203B41FA5}">
                      <a16:colId xmlns:a16="http://schemas.microsoft.com/office/drawing/2014/main" val="1096637917"/>
                    </a:ext>
                  </a:extLst>
                </a:gridCol>
                <a:gridCol w="1145816">
                  <a:extLst>
                    <a:ext uri="{9D8B030D-6E8A-4147-A177-3AD203B41FA5}">
                      <a16:colId xmlns:a16="http://schemas.microsoft.com/office/drawing/2014/main" val="584874394"/>
                    </a:ext>
                  </a:extLst>
                </a:gridCol>
                <a:gridCol w="1183299">
                  <a:extLst>
                    <a:ext uri="{9D8B030D-6E8A-4147-A177-3AD203B41FA5}">
                      <a16:colId xmlns:a16="http://schemas.microsoft.com/office/drawing/2014/main" val="3768360147"/>
                    </a:ext>
                  </a:extLst>
                </a:gridCol>
              </a:tblGrid>
              <a:tr h="323308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RACE, GENDER &amp; DISABILITY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919334"/>
                  </a:ext>
                </a:extLst>
              </a:tr>
              <a:tr h="646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African Male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African Female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Coloured Male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Coloured Female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White Male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White Female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Indian Male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Indian Female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386517"/>
                  </a:ext>
                </a:extLst>
              </a:tr>
              <a:tr h="64625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152 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(2 with disability)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153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24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49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8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19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5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15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612211"/>
                  </a:ext>
                </a:extLst>
              </a:tr>
              <a:tr h="323308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en-ZA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73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27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220839"/>
                  </a:ext>
                </a:extLst>
              </a:tr>
              <a:tr h="323308">
                <a:tc gridSpan="8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Total: 425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9" marR="65819" marT="0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522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876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375D3-34B6-4CA4-9EA0-BA0867081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9126" y="1980861"/>
            <a:ext cx="7225748" cy="1774387"/>
          </a:xfrm>
        </p:spPr>
        <p:txBody>
          <a:bodyPr anchor="ctr">
            <a:normAutofit/>
          </a:bodyPr>
          <a:lstStyle/>
          <a:p>
            <a:r>
              <a:rPr lang="en-ZA" sz="30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NPA ANNUAL PERFORMANCE PLAN INDICATORS AND TARGETS  2021/22</a:t>
            </a:r>
          </a:p>
        </p:txBody>
      </p:sp>
    </p:spTree>
    <p:extLst>
      <p:ext uri="{BB962C8B-B14F-4D97-AF65-F5344CB8AC3E}">
        <p14:creationId xmlns:p14="http://schemas.microsoft.com/office/powerpoint/2010/main" val="2923233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0" y="341633"/>
            <a:ext cx="7583196" cy="4247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APP INDICATORS AND TARGETS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0" y="647677"/>
            <a:ext cx="8726557" cy="513689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en-US" sz="1600" dirty="0">
              <a:solidFill>
                <a:srgbClr val="223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0" algn="just">
              <a:lnSpc>
                <a:spcPct val="150000"/>
              </a:lnSpc>
              <a:buNone/>
            </a:pPr>
            <a:endParaRPr lang="en-US" sz="1600" dirty="0">
              <a:solidFill>
                <a:srgbClr val="223342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en-ZA" dirty="0">
              <a:solidFill>
                <a:srgbClr val="2233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85D781-CDDB-439F-ABAF-A13FBAC34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770401"/>
              </p:ext>
            </p:extLst>
          </p:nvPr>
        </p:nvGraphicFramePr>
        <p:xfrm>
          <a:off x="109330" y="724466"/>
          <a:ext cx="8925341" cy="5768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445">
                  <a:extLst>
                    <a:ext uri="{9D8B030D-6E8A-4147-A177-3AD203B41FA5}">
                      <a16:colId xmlns:a16="http://schemas.microsoft.com/office/drawing/2014/main" val="3951973220"/>
                    </a:ext>
                  </a:extLst>
                </a:gridCol>
                <a:gridCol w="2351154">
                  <a:extLst>
                    <a:ext uri="{9D8B030D-6E8A-4147-A177-3AD203B41FA5}">
                      <a16:colId xmlns:a16="http://schemas.microsoft.com/office/drawing/2014/main" val="3506121815"/>
                    </a:ext>
                  </a:extLst>
                </a:gridCol>
                <a:gridCol w="1236820">
                  <a:extLst>
                    <a:ext uri="{9D8B030D-6E8A-4147-A177-3AD203B41FA5}">
                      <a16:colId xmlns:a16="http://schemas.microsoft.com/office/drawing/2014/main" val="2725978482"/>
                    </a:ext>
                  </a:extLst>
                </a:gridCol>
                <a:gridCol w="1089893">
                  <a:extLst>
                    <a:ext uri="{9D8B030D-6E8A-4147-A177-3AD203B41FA5}">
                      <a16:colId xmlns:a16="http://schemas.microsoft.com/office/drawing/2014/main" val="2077665110"/>
                    </a:ext>
                  </a:extLst>
                </a:gridCol>
                <a:gridCol w="1080075">
                  <a:extLst>
                    <a:ext uri="{9D8B030D-6E8A-4147-A177-3AD203B41FA5}">
                      <a16:colId xmlns:a16="http://schemas.microsoft.com/office/drawing/2014/main" val="3257177343"/>
                    </a:ext>
                  </a:extLst>
                </a:gridCol>
                <a:gridCol w="1040798">
                  <a:extLst>
                    <a:ext uri="{9D8B030D-6E8A-4147-A177-3AD203B41FA5}">
                      <a16:colId xmlns:a16="http://schemas.microsoft.com/office/drawing/2014/main" val="4053287548"/>
                    </a:ext>
                  </a:extLst>
                </a:gridCol>
                <a:gridCol w="913156">
                  <a:extLst>
                    <a:ext uri="{9D8B030D-6E8A-4147-A177-3AD203B41FA5}">
                      <a16:colId xmlns:a16="http://schemas.microsoft.com/office/drawing/2014/main" val="1466907154"/>
                    </a:ext>
                  </a:extLst>
                </a:gridCol>
              </a:tblGrid>
              <a:tr h="328587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Sub-outcome 1: Increased</a:t>
                      </a:r>
                      <a:r>
                        <a:rPr lang="en-ZA" sz="2000" b="1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feelings of safety and security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77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ZA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ZA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ZA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447509"/>
                  </a:ext>
                </a:extLst>
              </a:tr>
              <a:tr h="336331">
                <a:tc rowSpan="2">
                  <a:txBody>
                    <a:bodyPr/>
                    <a:lstStyle/>
                    <a:p>
                      <a:r>
                        <a:rPr lang="en-ZA" sz="1400" b="1" u="sng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Outputs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Output Indicators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Audited/</a:t>
                      </a:r>
                      <a:r>
                        <a:rPr kumimoji="0" lang="en-US" sz="14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Actual Performance 2019/20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Estimated Performance 2020/21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Medium-term targets 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2514595176"/>
                  </a:ext>
                </a:extLst>
              </a:tr>
              <a:tr h="50032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2021/22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2022/23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2023/24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409044"/>
                  </a:ext>
                </a:extLst>
              </a:tr>
              <a:tr h="603633">
                <a:tc rowSpan="5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Effective</a:t>
                      </a:r>
                      <a:r>
                        <a:rPr lang="en-ZA" sz="1600" baseline="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 prosecutions conducted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Conviction</a:t>
                      </a:r>
                      <a:r>
                        <a:rPr lang="en-ZA" sz="1600" baseline="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 rate in High court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90.9%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87%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87%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87%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87%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963826"/>
                  </a:ext>
                </a:extLst>
              </a:tr>
              <a:tr h="603633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Conviction rate in Regional  court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82.5%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74%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74%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3815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8765" algn="l"/>
                        </a:tabLs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74%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3815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74%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80475"/>
                  </a:ext>
                </a:extLst>
              </a:tr>
              <a:tr h="603633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Conviction</a:t>
                      </a:r>
                      <a:r>
                        <a:rPr lang="en-US" sz="1600" baseline="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 rate in District court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95.3%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88%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88%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88%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88%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409409"/>
                  </a:ext>
                </a:extLst>
              </a:tr>
              <a:tr h="603633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6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Conviction rate in cable theft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N/A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N/A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74%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8765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74%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74%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857258"/>
                  </a:ext>
                </a:extLst>
              </a:tr>
              <a:tr h="1164989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Number of witnesses and related persons threatened, harmed or killed whilst on the witness protection </a:t>
                      </a:r>
                      <a:r>
                        <a:rPr lang="en-GB" sz="1600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programme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3815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8765" algn="l"/>
                        </a:tabLs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3815" marR="0" indent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21282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13DAB7-588F-4984-B978-4E9D02BC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063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" y="388576"/>
            <a:ext cx="7583196" cy="4247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APP INDICATORS AND TARGETS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0" y="647676"/>
            <a:ext cx="8726557" cy="5703427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en-US" sz="1600" dirty="0">
              <a:solidFill>
                <a:srgbClr val="223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0" algn="just">
              <a:lnSpc>
                <a:spcPct val="150000"/>
              </a:lnSpc>
              <a:buNone/>
            </a:pPr>
            <a:endParaRPr lang="en-US" sz="1600" dirty="0">
              <a:solidFill>
                <a:srgbClr val="223342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en-ZA" dirty="0">
              <a:solidFill>
                <a:srgbClr val="2233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85D781-CDDB-439F-ABAF-A13FBAC34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352900"/>
              </p:ext>
            </p:extLst>
          </p:nvPr>
        </p:nvGraphicFramePr>
        <p:xfrm>
          <a:off x="109330" y="802164"/>
          <a:ext cx="8925340" cy="5105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855">
                  <a:extLst>
                    <a:ext uri="{9D8B030D-6E8A-4147-A177-3AD203B41FA5}">
                      <a16:colId xmlns:a16="http://schemas.microsoft.com/office/drawing/2014/main" val="3951973220"/>
                    </a:ext>
                  </a:extLst>
                </a:gridCol>
                <a:gridCol w="2146850">
                  <a:extLst>
                    <a:ext uri="{9D8B030D-6E8A-4147-A177-3AD203B41FA5}">
                      <a16:colId xmlns:a16="http://schemas.microsoft.com/office/drawing/2014/main" val="3506121815"/>
                    </a:ext>
                  </a:extLst>
                </a:gridCol>
                <a:gridCol w="1650714">
                  <a:extLst>
                    <a:ext uri="{9D8B030D-6E8A-4147-A177-3AD203B41FA5}">
                      <a16:colId xmlns:a16="http://schemas.microsoft.com/office/drawing/2014/main" val="2725978482"/>
                    </a:ext>
                  </a:extLst>
                </a:gridCol>
                <a:gridCol w="1089892">
                  <a:extLst>
                    <a:ext uri="{9D8B030D-6E8A-4147-A177-3AD203B41FA5}">
                      <a16:colId xmlns:a16="http://schemas.microsoft.com/office/drawing/2014/main" val="2077665110"/>
                    </a:ext>
                  </a:extLst>
                </a:gridCol>
                <a:gridCol w="1080075">
                  <a:extLst>
                    <a:ext uri="{9D8B030D-6E8A-4147-A177-3AD203B41FA5}">
                      <a16:colId xmlns:a16="http://schemas.microsoft.com/office/drawing/2014/main" val="3257177343"/>
                    </a:ext>
                  </a:extLst>
                </a:gridCol>
                <a:gridCol w="1040798">
                  <a:extLst>
                    <a:ext uri="{9D8B030D-6E8A-4147-A177-3AD203B41FA5}">
                      <a16:colId xmlns:a16="http://schemas.microsoft.com/office/drawing/2014/main" val="4053287548"/>
                    </a:ext>
                  </a:extLst>
                </a:gridCol>
                <a:gridCol w="913156">
                  <a:extLst>
                    <a:ext uri="{9D8B030D-6E8A-4147-A177-3AD203B41FA5}">
                      <a16:colId xmlns:a16="http://schemas.microsoft.com/office/drawing/2014/main" val="1466907154"/>
                    </a:ext>
                  </a:extLst>
                </a:gridCol>
              </a:tblGrid>
              <a:tr h="514814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Sub-outcome 2: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Improved investor confidence in South Africa through high impact  prosecution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77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ZA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ZA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ZA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447509"/>
                  </a:ext>
                </a:extLst>
              </a:tr>
              <a:tr h="468602">
                <a:tc rowSpan="2">
                  <a:txBody>
                    <a:bodyPr/>
                    <a:lstStyle/>
                    <a:p>
                      <a:r>
                        <a:rPr lang="en-ZA" sz="1400" b="1" u="sng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Outputs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Output Indicators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Audited/</a:t>
                      </a:r>
                      <a:r>
                        <a:rPr kumimoji="0" lang="en-US" sz="14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Actual Performance 2019/20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Estimated Performance 2020/21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Medium-term targets 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2514595176"/>
                  </a:ext>
                </a:extLst>
              </a:tr>
              <a:tr h="44547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2021/22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2022/23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2023/24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409044"/>
                  </a:ext>
                </a:extLst>
              </a:tr>
              <a:tr h="1016986">
                <a:tc rowSpan="3">
                  <a:txBody>
                    <a:bodyPr/>
                    <a:lstStyle/>
                    <a:p>
                      <a:r>
                        <a:rPr lang="en-ZA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Fraud and corruption dealt with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Conviction rate in complex commercial crime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92.3%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 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93%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93%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93%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93%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963826"/>
                  </a:ext>
                </a:extLst>
              </a:tr>
              <a:tr h="705678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Number of persons convicted of private sector corruption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233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150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158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166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174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80475"/>
                  </a:ext>
                </a:extLst>
              </a:tr>
              <a:tr h="1388917"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Number of government officials convicted of corruption and/or offenses related to corruption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183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 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220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 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232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 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243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 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254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 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40940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B36949-F1BD-46A2-9D48-32BB6C51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57729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10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29" y="354579"/>
            <a:ext cx="7473866" cy="4247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APP INDICATORS AND TARGETS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0" y="647677"/>
            <a:ext cx="8726557" cy="513689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en-US" sz="1600" dirty="0">
              <a:solidFill>
                <a:srgbClr val="223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0" algn="just">
              <a:lnSpc>
                <a:spcPct val="150000"/>
              </a:lnSpc>
              <a:buNone/>
            </a:pPr>
            <a:endParaRPr lang="en-US" sz="1600" dirty="0">
              <a:solidFill>
                <a:srgbClr val="223342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en-ZA" dirty="0">
              <a:solidFill>
                <a:srgbClr val="2233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85D781-CDDB-439F-ABAF-A13FBAC34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36017"/>
              </p:ext>
            </p:extLst>
          </p:nvPr>
        </p:nvGraphicFramePr>
        <p:xfrm>
          <a:off x="109329" y="693872"/>
          <a:ext cx="8925341" cy="535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292">
                  <a:extLst>
                    <a:ext uri="{9D8B030D-6E8A-4147-A177-3AD203B41FA5}">
                      <a16:colId xmlns:a16="http://schemas.microsoft.com/office/drawing/2014/main" val="3951973220"/>
                    </a:ext>
                  </a:extLst>
                </a:gridCol>
                <a:gridCol w="1887370">
                  <a:extLst>
                    <a:ext uri="{9D8B030D-6E8A-4147-A177-3AD203B41FA5}">
                      <a16:colId xmlns:a16="http://schemas.microsoft.com/office/drawing/2014/main" val="3506121815"/>
                    </a:ext>
                  </a:extLst>
                </a:gridCol>
                <a:gridCol w="1153757">
                  <a:extLst>
                    <a:ext uri="{9D8B030D-6E8A-4147-A177-3AD203B41FA5}">
                      <a16:colId xmlns:a16="http://schemas.microsoft.com/office/drawing/2014/main" val="2725978482"/>
                    </a:ext>
                  </a:extLst>
                </a:gridCol>
                <a:gridCol w="1089893">
                  <a:extLst>
                    <a:ext uri="{9D8B030D-6E8A-4147-A177-3AD203B41FA5}">
                      <a16:colId xmlns:a16="http://schemas.microsoft.com/office/drawing/2014/main" val="2077665110"/>
                    </a:ext>
                  </a:extLst>
                </a:gridCol>
                <a:gridCol w="1080075">
                  <a:extLst>
                    <a:ext uri="{9D8B030D-6E8A-4147-A177-3AD203B41FA5}">
                      <a16:colId xmlns:a16="http://schemas.microsoft.com/office/drawing/2014/main" val="3257177343"/>
                    </a:ext>
                  </a:extLst>
                </a:gridCol>
                <a:gridCol w="1040798">
                  <a:extLst>
                    <a:ext uri="{9D8B030D-6E8A-4147-A177-3AD203B41FA5}">
                      <a16:colId xmlns:a16="http://schemas.microsoft.com/office/drawing/2014/main" val="4053287548"/>
                    </a:ext>
                  </a:extLst>
                </a:gridCol>
                <a:gridCol w="913156">
                  <a:extLst>
                    <a:ext uri="{9D8B030D-6E8A-4147-A177-3AD203B41FA5}">
                      <a16:colId xmlns:a16="http://schemas.microsoft.com/office/drawing/2014/main" val="1466907154"/>
                    </a:ext>
                  </a:extLst>
                </a:gridCol>
              </a:tblGrid>
              <a:tr h="456420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Sub-Outcome 2: Improved investor confidence in South Africa through high impact prosecution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77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ZA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ZA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ZA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447509"/>
                  </a:ext>
                </a:extLst>
              </a:tr>
              <a:tr h="386346">
                <a:tc rowSpan="2">
                  <a:txBody>
                    <a:bodyPr/>
                    <a:lstStyle/>
                    <a:p>
                      <a:r>
                        <a:rPr lang="en-ZA" sz="1400" b="1" u="sng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Outputs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Output Indicators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Audited/</a:t>
                      </a:r>
                      <a:r>
                        <a:rPr kumimoji="0" lang="en-US" sz="14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Actual Performance 2019/20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Estimated performance 2020/21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Medium-term targets 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2514595176"/>
                  </a:ext>
                </a:extLst>
              </a:tr>
              <a:tr h="55901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2021/22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2022/23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2023/24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409044"/>
                  </a:ext>
                </a:extLst>
              </a:tr>
              <a:tr h="104950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Fraud and corruption dealt with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900" baseline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Number of cases involving money laundering 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N/A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5565"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90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5565"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100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110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120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963826"/>
                  </a:ext>
                </a:extLst>
              </a:tr>
              <a:tr h="1155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effectLst/>
                          <a:latin typeface="Arial Narrow" panose="020B0606020202030204" pitchFamily="34" charset="0"/>
                          <a:ea typeface="@PMingLiU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reezing of money and assets that are the proceeds of crime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Value of freezing orders obtained for corruption or offences relating to corruption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5565" algn="r" defTabSz="6858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R1.95bn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5565" algn="r" defTabSz="6858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R2.4bn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5565" algn="r" defTabSz="6858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R2.4bn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5565" algn="r" defTabSz="6858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R2.4bn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5565" algn="r" defTabSz="6858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R2.4bn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80475"/>
                  </a:ext>
                </a:extLst>
              </a:tr>
              <a:tr h="987266">
                <a:tc>
                  <a:txBody>
                    <a:bodyPr/>
                    <a:lstStyle/>
                    <a:p>
                      <a:pPr marL="0" marR="0" indent="0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Recovery of money and assets that are the proceeds of crime</a:t>
                      </a:r>
                      <a:endParaRPr lang="en-US" sz="1600" b="0" dirty="0"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Value of recoveries relating to corruption or related offences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5565" algn="r" defTabSz="6858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R3.05bn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5565" algn="r" defTabSz="6858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R1.4bn</a:t>
                      </a:r>
                      <a:endParaRPr lang="en-ZA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5565" algn="r" defTabSz="6858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R1.4bn</a:t>
                      </a:r>
                      <a:endParaRPr lang="en-ZA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5565" algn="r" defTabSz="6858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R1.4bn</a:t>
                      </a:r>
                      <a:endParaRPr lang="en-ZA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5565" algn="r" defTabSz="6858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R1.4bn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40940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C9A32F-1CBE-43E5-B047-419E4F023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960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0" y="444065"/>
            <a:ext cx="7583196" cy="4247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APP INDICATORS AND TARGETS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0" y="813557"/>
            <a:ext cx="8836707" cy="450316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en-US" sz="1600" dirty="0">
              <a:solidFill>
                <a:srgbClr val="223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0" algn="just">
              <a:lnSpc>
                <a:spcPct val="150000"/>
              </a:lnSpc>
              <a:buNone/>
            </a:pPr>
            <a:endParaRPr lang="en-US" sz="1600" dirty="0">
              <a:solidFill>
                <a:srgbClr val="223342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en-ZA" dirty="0">
              <a:solidFill>
                <a:srgbClr val="2233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85D781-CDDB-439F-ABAF-A13FBAC34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38880"/>
              </p:ext>
            </p:extLst>
          </p:nvPr>
        </p:nvGraphicFramePr>
        <p:xfrm>
          <a:off x="109329" y="924037"/>
          <a:ext cx="8925341" cy="4706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748">
                  <a:extLst>
                    <a:ext uri="{9D8B030D-6E8A-4147-A177-3AD203B41FA5}">
                      <a16:colId xmlns:a16="http://schemas.microsoft.com/office/drawing/2014/main" val="3951973220"/>
                    </a:ext>
                  </a:extLst>
                </a:gridCol>
                <a:gridCol w="1935669">
                  <a:extLst>
                    <a:ext uri="{9D8B030D-6E8A-4147-A177-3AD203B41FA5}">
                      <a16:colId xmlns:a16="http://schemas.microsoft.com/office/drawing/2014/main" val="3506121815"/>
                    </a:ext>
                  </a:extLst>
                </a:gridCol>
                <a:gridCol w="1355002">
                  <a:extLst>
                    <a:ext uri="{9D8B030D-6E8A-4147-A177-3AD203B41FA5}">
                      <a16:colId xmlns:a16="http://schemas.microsoft.com/office/drawing/2014/main" val="2725978482"/>
                    </a:ext>
                  </a:extLst>
                </a:gridCol>
                <a:gridCol w="1089893">
                  <a:extLst>
                    <a:ext uri="{9D8B030D-6E8A-4147-A177-3AD203B41FA5}">
                      <a16:colId xmlns:a16="http://schemas.microsoft.com/office/drawing/2014/main" val="2077665110"/>
                    </a:ext>
                  </a:extLst>
                </a:gridCol>
                <a:gridCol w="1080075">
                  <a:extLst>
                    <a:ext uri="{9D8B030D-6E8A-4147-A177-3AD203B41FA5}">
                      <a16:colId xmlns:a16="http://schemas.microsoft.com/office/drawing/2014/main" val="3257177343"/>
                    </a:ext>
                  </a:extLst>
                </a:gridCol>
                <a:gridCol w="1040798">
                  <a:extLst>
                    <a:ext uri="{9D8B030D-6E8A-4147-A177-3AD203B41FA5}">
                      <a16:colId xmlns:a16="http://schemas.microsoft.com/office/drawing/2014/main" val="4053287548"/>
                    </a:ext>
                  </a:extLst>
                </a:gridCol>
                <a:gridCol w="913156">
                  <a:extLst>
                    <a:ext uri="{9D8B030D-6E8A-4147-A177-3AD203B41FA5}">
                      <a16:colId xmlns:a16="http://schemas.microsoft.com/office/drawing/2014/main" val="1466907154"/>
                    </a:ext>
                  </a:extLst>
                </a:gridCol>
              </a:tblGrid>
              <a:tr h="389078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Sub-Outcome 3: Improved access to NPA services for all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77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ZA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ZA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ZA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447509"/>
                  </a:ext>
                </a:extLst>
              </a:tr>
              <a:tr h="334062">
                <a:tc rowSpan="2">
                  <a:txBody>
                    <a:bodyPr/>
                    <a:lstStyle/>
                    <a:p>
                      <a:r>
                        <a:rPr lang="en-ZA" sz="1600" b="1" u="sng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Outputs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Output Indicators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Audited/</a:t>
                      </a:r>
                      <a:r>
                        <a:rPr kumimoji="0" lang="en-US" sz="1600" b="1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Actual Performance 2019/20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Estimated performance 2020/21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Medium-term targets 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2514595176"/>
                  </a:ext>
                </a:extLst>
              </a:tr>
              <a:tr h="69768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2021/22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2022/23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2023/24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409044"/>
                  </a:ext>
                </a:extLst>
              </a:tr>
              <a:tr h="1161187">
                <a:tc rowSpan="3">
                  <a:txBody>
                    <a:bodyPr/>
                    <a:lstStyle/>
                    <a:p>
                      <a:r>
                        <a:rPr lang="en-US" sz="1800" b="0" dirty="0"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Victim-centric services  enhanced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Number of operational TCCs in place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55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58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59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60</a:t>
                      </a:r>
                      <a:endParaRPr lang="en-ZA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61</a:t>
                      </a:r>
                      <a:endParaRPr lang="en-ZA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963826"/>
                  </a:ext>
                </a:extLst>
              </a:tr>
              <a:tr h="89458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Conviction rate in sexual offences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75.2%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70%</a:t>
                      </a:r>
                      <a:endParaRPr lang="en-ZA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70%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70%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70%</a:t>
                      </a:r>
                      <a:endParaRPr lang="en-ZA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80475"/>
                  </a:ext>
                </a:extLst>
              </a:tr>
              <a:tr h="1161187">
                <a:tc vMerge="1">
                  <a:txBody>
                    <a:bodyPr/>
                    <a:lstStyle/>
                    <a:p>
                      <a:pPr marL="0" marR="0" indent="0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3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Number of public awareness sessions conducted 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140</a:t>
                      </a:r>
                      <a:endParaRPr lang="en-ZA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150</a:t>
                      </a:r>
                      <a:endParaRPr lang="en-ZA" sz="1600" kern="120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160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170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40940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8D21C3-B97A-441C-B180-BF421F09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4221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375D3-34B6-4CA4-9EA0-BA0867081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9126" y="2131690"/>
            <a:ext cx="7225748" cy="1774387"/>
          </a:xfrm>
        </p:spPr>
        <p:txBody>
          <a:bodyPr anchor="ctr">
            <a:normAutofit/>
          </a:bodyPr>
          <a:lstStyle/>
          <a:p>
            <a:r>
              <a:rPr lang="en-ZA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NPA BUDGET OVERVIEW</a:t>
            </a:r>
          </a:p>
        </p:txBody>
      </p:sp>
    </p:spTree>
    <p:extLst>
      <p:ext uri="{BB962C8B-B14F-4D97-AF65-F5344CB8AC3E}">
        <p14:creationId xmlns:p14="http://schemas.microsoft.com/office/powerpoint/2010/main" val="4013151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2" y="353510"/>
            <a:ext cx="8676451" cy="7571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400" b="1" dirty="0">
                <a:solidFill>
                  <a:srgbClr val="223342"/>
                </a:solidFill>
                <a:latin typeface="Open Sans"/>
              </a:rPr>
              <a:t>UNAUDITED EXPENDITURE PERFORMANCE – 31 MARCH 2021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0" y="813557"/>
            <a:ext cx="8836707" cy="450316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en-US" sz="1600" dirty="0">
              <a:solidFill>
                <a:srgbClr val="223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0" algn="just">
              <a:lnSpc>
                <a:spcPct val="150000"/>
              </a:lnSpc>
              <a:buNone/>
            </a:pPr>
            <a:endParaRPr lang="en-US" sz="1600" dirty="0">
              <a:solidFill>
                <a:srgbClr val="223342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en-ZA" dirty="0">
              <a:solidFill>
                <a:srgbClr val="2233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8D21C3-B97A-441C-B180-BF421F09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4221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0BE0F-658E-4200-82AC-3A31B67A7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570184"/>
              </p:ext>
            </p:extLst>
          </p:nvPr>
        </p:nvGraphicFramePr>
        <p:xfrm>
          <a:off x="224920" y="1108474"/>
          <a:ext cx="8560863" cy="4400769"/>
        </p:xfrm>
        <a:graphic>
          <a:graphicData uri="http://schemas.openxmlformats.org/drawingml/2006/table">
            <a:tbl>
              <a:tblPr/>
              <a:tblGrid>
                <a:gridCol w="3122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670">
                  <a:extLst>
                    <a:ext uri="{9D8B030D-6E8A-4147-A177-3AD203B41FA5}">
                      <a16:colId xmlns:a16="http://schemas.microsoft.com/office/drawing/2014/main" val="1616621859"/>
                    </a:ext>
                  </a:extLst>
                </a:gridCol>
                <a:gridCol w="1359670">
                  <a:extLst>
                    <a:ext uri="{9D8B030D-6E8A-4147-A177-3AD203B41FA5}">
                      <a16:colId xmlns:a16="http://schemas.microsoft.com/office/drawing/2014/main" val="4141884852"/>
                    </a:ext>
                  </a:extLst>
                </a:gridCol>
                <a:gridCol w="1359670">
                  <a:extLst>
                    <a:ext uri="{9D8B030D-6E8A-4147-A177-3AD203B41FA5}">
                      <a16:colId xmlns:a16="http://schemas.microsoft.com/office/drawing/2014/main" val="3036858433"/>
                    </a:ext>
                  </a:extLst>
                </a:gridCol>
                <a:gridCol w="1359670">
                  <a:extLst>
                    <a:ext uri="{9D8B030D-6E8A-4147-A177-3AD203B41FA5}">
                      <a16:colId xmlns:a16="http://schemas.microsoft.com/office/drawing/2014/main" val="3744120555"/>
                    </a:ext>
                  </a:extLst>
                </a:gridCol>
              </a:tblGrid>
              <a:tr h="42641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PROGRAMME 4:</a:t>
                      </a:r>
                    </a:p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NATIONAL PROSECUTING AUTHORITY</a:t>
                      </a:r>
                    </a:p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R’000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</a:rPr>
                        <a:t>2020/21</a:t>
                      </a:r>
                    </a:p>
                  </a:txBody>
                  <a:tcPr marL="4104" marR="4104" marT="410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83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ZA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FINAL APPROPRIATION</a:t>
                      </a:r>
                    </a:p>
                  </a:txBody>
                  <a:tcPr marL="4104" marR="4104" marT="410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ZA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ACTUAL EXPENDITURE</a:t>
                      </a:r>
                    </a:p>
                  </a:txBody>
                  <a:tcPr marL="4104" marR="4104" marT="410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ZA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VARIANCE</a:t>
                      </a:r>
                    </a:p>
                  </a:txBody>
                  <a:tcPr marL="4104" marR="4104" marT="410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EXPENDITURE AS % OF FINAL APPROPRIATION</a:t>
                      </a:r>
                    </a:p>
                  </a:txBody>
                  <a:tcPr marL="4104" marR="4104" marT="410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851">
                <a:tc>
                  <a:txBody>
                    <a:bodyPr/>
                    <a:lstStyle/>
                    <a:p>
                      <a:pPr marL="92075" indent="0" algn="l" rtl="0" fontAlgn="b"/>
                      <a:r>
                        <a:rPr lang="en-ZA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Compensation of Employees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724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3 659 711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3 552 695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107 016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97,08%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164">
                <a:tc>
                  <a:txBody>
                    <a:bodyPr/>
                    <a:lstStyle/>
                    <a:p>
                      <a:pPr marL="92075" indent="0" algn="l" rtl="0" fontAlgn="b"/>
                      <a:r>
                        <a:rPr lang="en-ZA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Goods and Services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724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437 308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467 236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-29 931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106,84%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038">
                <a:tc>
                  <a:txBody>
                    <a:bodyPr/>
                    <a:lstStyle/>
                    <a:p>
                      <a:pPr marL="92075" indent="0" algn="l" rtl="0" fontAlgn="b"/>
                      <a:r>
                        <a:rPr lang="en-ZA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Transfers &amp; Subsidies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724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19 963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24 692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-4 729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123,69%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053387"/>
                  </a:ext>
                </a:extLst>
              </a:tr>
              <a:tr h="493705">
                <a:tc>
                  <a:txBody>
                    <a:bodyPr/>
                    <a:lstStyle/>
                    <a:p>
                      <a:pPr marL="92075" indent="0" algn="l" rtl="0" fontAlgn="b"/>
                      <a:r>
                        <a:rPr lang="en-ZA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Machinery and Equipment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724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149 897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150 568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-672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100,45%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588211"/>
                  </a:ext>
                </a:extLst>
              </a:tr>
              <a:tr h="425359">
                <a:tc>
                  <a:txBody>
                    <a:bodyPr/>
                    <a:lstStyle/>
                    <a:p>
                      <a:pPr marL="92075" indent="0" algn="l" rtl="0" fontAlgn="b"/>
                      <a:r>
                        <a:rPr lang="en-ZA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</a:t>
                      </a:r>
                      <a:r>
                        <a:rPr lang="en-ZA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Financial Assets</a:t>
                      </a:r>
                      <a:endParaRPr lang="en-ZA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724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1 662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0,00%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340841"/>
                  </a:ext>
                </a:extLst>
              </a:tr>
              <a:tr h="506403">
                <a:tc>
                  <a:txBody>
                    <a:bodyPr/>
                    <a:lstStyle/>
                    <a:p>
                      <a:pPr marL="92075" indent="0" algn="l" rtl="0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724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4 266 879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4 196 853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70 026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98,36%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416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82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81" y="619745"/>
            <a:ext cx="7583196" cy="4801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PRESENTATION OUTLINE</a:t>
            </a:r>
            <a:r>
              <a:rPr lang="en-ZA" sz="2800" b="1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81" y="1402925"/>
            <a:ext cx="8484068" cy="4290864"/>
          </a:xfrm>
        </p:spPr>
        <p:txBody>
          <a:bodyPr>
            <a:normAutofit/>
          </a:bodyPr>
          <a:lstStyle/>
          <a:p>
            <a:pPr marL="342900" lvl="0" indent="-342900" defTabSz="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ENSURING IMPACT AND DELIVERY IN A CHANGING CONTEXT</a:t>
            </a:r>
          </a:p>
          <a:p>
            <a:pPr marL="342900" indent="-342900" defTabSz="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2021/22 PRIORITIES: SHARPENING OUR FOCUS </a:t>
            </a:r>
          </a:p>
          <a:p>
            <a:pPr marL="342900" indent="-342900" defTabSz="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OUTCOMES</a:t>
            </a:r>
          </a:p>
          <a:p>
            <a:pPr marL="342900" indent="-342900" defTabSz="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NPA APP INDICATORS AND TARGETS 2021/22</a:t>
            </a:r>
          </a:p>
          <a:p>
            <a:pPr marL="342900" lvl="0" indent="-342900" defTabSz="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OVERVIEW</a:t>
            </a:r>
          </a:p>
          <a:p>
            <a:pPr marL="342900" lvl="0" indent="-342900" defTabSz="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Z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CONCLUSION: FROM STRATEGY TO ACTION</a:t>
            </a:r>
          </a:p>
          <a:p>
            <a:pPr marL="0" lvl="0" indent="0" defTabSz="457200">
              <a:lnSpc>
                <a:spcPct val="150000"/>
              </a:lnSpc>
              <a:spcBef>
                <a:spcPts val="0"/>
              </a:spcBef>
              <a:buNone/>
            </a:pPr>
            <a:endParaRPr lang="en-ZA" sz="2000" dirty="0">
              <a:solidFill>
                <a:prstClr val="black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>
              <a:solidFill>
                <a:srgbClr val="2233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45D926-B825-47AC-8309-447BB826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42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0" y="621139"/>
            <a:ext cx="8676451" cy="7571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400" b="1" dirty="0">
                <a:solidFill>
                  <a:srgbClr val="223342"/>
                </a:solidFill>
                <a:latin typeface="Open Sans"/>
              </a:rPr>
              <a:t>OVERALL BUDGET GROWTH PER ECONOMIC CLASSIFICATION: MTEF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0" y="813557"/>
            <a:ext cx="8836707" cy="450316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en-US" sz="1600" dirty="0">
              <a:solidFill>
                <a:srgbClr val="223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0" algn="just">
              <a:lnSpc>
                <a:spcPct val="150000"/>
              </a:lnSpc>
              <a:buNone/>
            </a:pPr>
            <a:endParaRPr lang="en-US" sz="1600" dirty="0">
              <a:solidFill>
                <a:srgbClr val="223342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en-ZA" dirty="0">
              <a:solidFill>
                <a:srgbClr val="2233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8D21C3-B97A-441C-B180-BF421F09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4221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2B6CBC-47FF-402B-BA46-543872E15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097377"/>
              </p:ext>
            </p:extLst>
          </p:nvPr>
        </p:nvGraphicFramePr>
        <p:xfrm>
          <a:off x="197963" y="1415687"/>
          <a:ext cx="8836707" cy="4194561"/>
        </p:xfrm>
        <a:graphic>
          <a:graphicData uri="http://schemas.openxmlformats.org/drawingml/2006/table">
            <a:tbl>
              <a:tblPr/>
              <a:tblGrid>
                <a:gridCol w="3013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640">
                  <a:extLst>
                    <a:ext uri="{9D8B030D-6E8A-4147-A177-3AD203B41FA5}">
                      <a16:colId xmlns:a16="http://schemas.microsoft.com/office/drawing/2014/main" val="1616621859"/>
                    </a:ext>
                  </a:extLst>
                </a:gridCol>
                <a:gridCol w="1164640">
                  <a:extLst>
                    <a:ext uri="{9D8B030D-6E8A-4147-A177-3AD203B41FA5}">
                      <a16:colId xmlns:a16="http://schemas.microsoft.com/office/drawing/2014/main" val="4141884852"/>
                    </a:ext>
                  </a:extLst>
                </a:gridCol>
                <a:gridCol w="1164640">
                  <a:extLst>
                    <a:ext uri="{9D8B030D-6E8A-4147-A177-3AD203B41FA5}">
                      <a16:colId xmlns:a16="http://schemas.microsoft.com/office/drawing/2014/main" val="3036858433"/>
                    </a:ext>
                  </a:extLst>
                </a:gridCol>
                <a:gridCol w="1164640">
                  <a:extLst>
                    <a:ext uri="{9D8B030D-6E8A-4147-A177-3AD203B41FA5}">
                      <a16:colId xmlns:a16="http://schemas.microsoft.com/office/drawing/2014/main" val="1787557431"/>
                    </a:ext>
                  </a:extLst>
                </a:gridCol>
                <a:gridCol w="1164640">
                  <a:extLst>
                    <a:ext uri="{9D8B030D-6E8A-4147-A177-3AD203B41FA5}">
                      <a16:colId xmlns:a16="http://schemas.microsoft.com/office/drawing/2014/main" val="3744120555"/>
                    </a:ext>
                  </a:extLst>
                </a:gridCol>
              </a:tblGrid>
              <a:tr h="49172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PROGRAMME 4:</a:t>
                      </a:r>
                    </a:p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NATIONAL PROSECUTING AUTHORITY</a:t>
                      </a:r>
                    </a:p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R’000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ZA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2020/21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ZA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2021/22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ZA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2022/23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2023/24</a:t>
                      </a:r>
                      <a:endParaRPr lang="en-ZA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Average % increase over MTEF</a:t>
                      </a:r>
                    </a:p>
                    <a:p>
                      <a:pPr marL="0" algn="ctr" defTabSz="457200" rtl="0" eaLnBrk="1" fontAlgn="ctr" latinLnBrk="0" hangingPunct="1"/>
                      <a:endParaRPr lang="en-ZA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18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ZA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AENE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Medium Term Estimates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ZA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3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23">
                <a:tc>
                  <a:txBody>
                    <a:bodyPr/>
                    <a:lstStyle/>
                    <a:p>
                      <a:pPr marL="92075" indent="0" algn="l" rtl="0" fontAlgn="b"/>
                      <a:r>
                        <a:rPr lang="en-ZA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Compensation of Employees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72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3 659 711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3 836 640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3 865 145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3 895 885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790">
                <a:tc>
                  <a:txBody>
                    <a:bodyPr/>
                    <a:lstStyle/>
                    <a:p>
                      <a:pPr marL="92075" indent="0" algn="l" rtl="0" fontAlgn="b"/>
                      <a:r>
                        <a:rPr lang="en-ZA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Goods and Services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72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437 308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538 782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560 717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583 257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983">
                <a:tc>
                  <a:txBody>
                    <a:bodyPr/>
                    <a:lstStyle/>
                    <a:p>
                      <a:pPr marL="92075" indent="0" algn="l" rtl="0" fontAlgn="b"/>
                      <a:r>
                        <a:rPr lang="en-ZA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Transfers &amp; Subsidies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72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19 963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21 083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21 970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22 938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053387"/>
                  </a:ext>
                </a:extLst>
              </a:tr>
              <a:tr h="534707">
                <a:tc>
                  <a:txBody>
                    <a:bodyPr/>
                    <a:lstStyle/>
                    <a:p>
                      <a:pPr marL="92075" indent="0" algn="l" rtl="0" fontAlgn="b"/>
                      <a:r>
                        <a:rPr lang="en-ZA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Machinery and Equipment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72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149 897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49 712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52 759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56 012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-18,18%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588211"/>
                  </a:ext>
                </a:extLst>
              </a:tr>
              <a:tr h="460686">
                <a:tc>
                  <a:txBody>
                    <a:bodyPr/>
                    <a:lstStyle/>
                    <a:p>
                      <a:pPr marL="92075" indent="0" algn="l" rtl="0" fontAlgn="b"/>
                      <a:r>
                        <a:rPr lang="en-ZA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</a:t>
                      </a:r>
                      <a:r>
                        <a:rPr lang="en-ZA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Financial Assets</a:t>
                      </a:r>
                      <a:endParaRPr lang="en-ZA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72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340841"/>
                  </a:ext>
                </a:extLst>
              </a:tr>
              <a:tr h="548461">
                <a:tc>
                  <a:txBody>
                    <a:bodyPr/>
                    <a:lstStyle/>
                    <a:p>
                      <a:pPr marL="92075" indent="0" algn="l" rtl="0" fontAlgn="b"/>
                      <a:r>
                        <a:rPr lang="en-Z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72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4 266 879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4 446 217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4 487 591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4 543 592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en-ZA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416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472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91" y="603315"/>
            <a:ext cx="8562664" cy="4801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CONCLUSION: FROM STRATEGY TO ACTION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691" y="1162815"/>
            <a:ext cx="8716617" cy="512816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NPA on the 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path to becoming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 inspired, properly capacitated and modernised prosecution service able to deal with 21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century crime and criminal justice matters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But hard work still lies ahead, and we need to match funding to demand and expectations. Our budget increase is only 2% which is well below inflation. More funding will be required.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DPCI will also need to be capacitated to meet the increase in NPA capacity, and growing complexity of SA’s crime problem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NPA remains committed to delivering through increased innovation, transformation and ethical engagement at all levels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ADD024-D461-4359-B66C-8BED5305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010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06F9-E7F3-4F7B-8DAE-2B5769DC1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4810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ZA" sz="40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D974F6-27A5-40DD-8482-195D8E7DFD85}"/>
              </a:ext>
            </a:extLst>
          </p:cNvPr>
          <p:cNvSpPr txBox="1"/>
          <p:nvPr/>
        </p:nvSpPr>
        <p:spPr>
          <a:xfrm>
            <a:off x="248577" y="4474350"/>
            <a:ext cx="236146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>
                <a:solidFill>
                  <a:srgbClr val="223342"/>
                </a:solidFill>
              </a:rPr>
              <a:t>Victoria &amp; Griffiths Mxenge Building</a:t>
            </a:r>
          </a:p>
          <a:p>
            <a:r>
              <a:rPr lang="en-ZA" sz="1100" dirty="0">
                <a:solidFill>
                  <a:srgbClr val="223342"/>
                </a:solidFill>
              </a:rPr>
              <a:t>123 Westlake Avenue, Weavind Park</a:t>
            </a:r>
          </a:p>
          <a:p>
            <a:r>
              <a:rPr lang="en-ZA" sz="1100" dirty="0">
                <a:solidFill>
                  <a:srgbClr val="223342"/>
                </a:solidFill>
              </a:rPr>
              <a:t>Silverton, Pretoria 0001</a:t>
            </a:r>
          </a:p>
          <a:p>
            <a:r>
              <a:rPr lang="en-ZA" sz="1100" dirty="0">
                <a:solidFill>
                  <a:srgbClr val="223342"/>
                </a:solidFill>
              </a:rPr>
              <a:t>Private Bag X752, Pretoria 0001</a:t>
            </a:r>
          </a:p>
          <a:p>
            <a:r>
              <a:rPr lang="en-ZA" sz="1100" dirty="0">
                <a:solidFill>
                  <a:srgbClr val="223342"/>
                </a:solidFill>
              </a:rPr>
              <a:t>Head Office: 012 845 6000</a:t>
            </a:r>
          </a:p>
          <a:p>
            <a:r>
              <a:rPr lang="en-ZA" sz="1100" dirty="0">
                <a:solidFill>
                  <a:srgbClr val="223342"/>
                </a:solidFill>
              </a:rPr>
              <a:t>E-mail: communication@npa.gov.za</a:t>
            </a:r>
          </a:p>
          <a:p>
            <a:r>
              <a:rPr lang="en-ZA" sz="1100" dirty="0">
                <a:solidFill>
                  <a:srgbClr val="223342"/>
                </a:solidFill>
              </a:rPr>
              <a:t>www.npa.gov.za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E529A6-531D-4D7E-B235-4884B6D3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83942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en-ZA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287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34" y="188877"/>
            <a:ext cx="8824564" cy="125572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/>
            </a:r>
            <a:b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ENSURING IMPACT AND DELIVERY IN A CHALLENGING CONTEXT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48" y="1526926"/>
            <a:ext cx="8890552" cy="5331074"/>
          </a:xfrm>
        </p:spPr>
        <p:txBody>
          <a:bodyPr>
            <a:normAutofit/>
          </a:bodyPr>
          <a:lstStyle/>
          <a:p>
            <a:pPr algn="just" defTabSz="457200">
              <a:lnSpc>
                <a:spcPct val="170000"/>
              </a:lnSpc>
              <a:spcBef>
                <a:spcPts val="0"/>
              </a:spcBef>
            </a:pPr>
            <a:r>
              <a:rPr lang="en-US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NPA is committed to the following:</a:t>
            </a:r>
          </a:p>
          <a:p>
            <a:pPr marL="628650" lvl="1" indent="-285750" algn="just" defTabSz="457200">
              <a:lnSpc>
                <a:spcPct val="170000"/>
              </a:lnSpc>
              <a:spcBef>
                <a:spcPts val="0"/>
              </a:spcBef>
            </a:pPr>
            <a:r>
              <a:rPr lang="en-US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Measurable impact and delivery through innovation and ethical engagement </a:t>
            </a:r>
          </a:p>
          <a:p>
            <a:pPr marL="628650" lvl="1" indent="-285750" algn="just" defTabSz="457200">
              <a:lnSpc>
                <a:spcPct val="170000"/>
              </a:lnSpc>
              <a:spcBef>
                <a:spcPts val="0"/>
              </a:spcBef>
            </a:pPr>
            <a:r>
              <a:rPr lang="en-US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</a:t>
            </a:r>
          </a:p>
          <a:p>
            <a:pPr marL="628650" lvl="1" indent="-285750" algn="just" defTabSz="457200">
              <a:lnSpc>
                <a:spcPct val="170000"/>
              </a:lnSpc>
              <a:spcBef>
                <a:spcPts val="0"/>
              </a:spcBef>
            </a:pPr>
            <a:r>
              <a:rPr lang="en-US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Modernisation</a:t>
            </a:r>
          </a:p>
          <a:p>
            <a:pPr marL="285750" indent="-285750" algn="just" defTabSz="457200">
              <a:lnSpc>
                <a:spcPct val="17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delivering on our mandate in line with NPA’s established values – manifested in our IPAC pillars </a:t>
            </a:r>
          </a:p>
          <a:p>
            <a:pPr marL="285750" indent="-285750" algn="just" defTabSz="457200">
              <a:lnSpc>
                <a:spcPct val="17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APP is ambitious considering the challenges presented by ongoing COVID-19 pandemic (uncertainty remains)</a:t>
            </a:r>
          </a:p>
          <a:p>
            <a:endParaRPr lang="en-ZA" dirty="0">
              <a:solidFill>
                <a:srgbClr val="2233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B0EE2D-4F12-4A07-B127-02C7FFF9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05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48" y="580739"/>
            <a:ext cx="8570041" cy="8679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2021/22 PRIORITIES: SHARPENING OUR FOCUS TO DELIVER IMPACT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48" y="1448669"/>
            <a:ext cx="8637104" cy="572632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deliver on our APP 2021/22, we have committed to the following 4 priorities designed to deliver </a:t>
            </a: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game-changers 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despite the challenging environment: These include:</a:t>
            </a:r>
            <a:endParaRPr lang="en-ZA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11187" indent="-342900" algn="just">
              <a:lnSpc>
                <a:spcPct val="170000"/>
              </a:lnSpc>
              <a:spcBef>
                <a:spcPts val="0"/>
              </a:spcBef>
            </a:pPr>
            <a:r>
              <a:rPr lang="en-GB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Expediting high-profile corruption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cases nationally &amp; provincially</a:t>
            </a:r>
            <a:endParaRPr lang="en-ZA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11187" indent="-342900" algn="just">
              <a:lnSpc>
                <a:spcPct val="170000"/>
              </a:lnSpc>
              <a:spcBef>
                <a:spcPts val="0"/>
              </a:spcBef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Focusing on </a:t>
            </a:r>
            <a:r>
              <a:rPr lang="en-GB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serious violent &amp; organised crime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as well as crimes that disproportionately undermine public safety</a:t>
            </a:r>
            <a:endParaRPr lang="en-ZA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11187" indent="-342900" algn="just">
              <a:lnSpc>
                <a:spcPct val="170000"/>
              </a:lnSpc>
              <a:spcBef>
                <a:spcPts val="0"/>
              </a:spcBef>
            </a:pPr>
            <a:r>
              <a:rPr lang="en-GB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Capacitating the organisation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through recruiting crucial additional skills, expertise and capabilities, to respond to existing and emerging priorities</a:t>
            </a:r>
            <a:endParaRPr lang="en-ZA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11187" indent="-342900" algn="just">
              <a:lnSpc>
                <a:spcPct val="170000"/>
              </a:lnSpc>
              <a:spcBef>
                <a:spcPts val="0"/>
              </a:spcBef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Enhancing staff </a:t>
            </a:r>
            <a:r>
              <a:rPr lang="en-GB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morale &amp; well-being</a:t>
            </a:r>
            <a:endParaRPr lang="en-US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>
              <a:solidFill>
                <a:srgbClr val="2233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B0EE2D-4F12-4A07-B127-02C7FFF9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92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48" y="279081"/>
            <a:ext cx="6750667" cy="8679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/>
            </a:r>
            <a:b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THE ID IS A GAME CHANGER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48" y="1348033"/>
            <a:ext cx="8890552" cy="514484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effective ID will deliver concrete and impactful results in the fight against high-level corruption that will assist in restoring investor confidence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progress has been made in capacitating the ID, despite the hugely complex environment 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Treasury has given undertaking to locate cyber technology of the Zondo Commission in NPA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Strengthened international cooperation starting to show results – Michael Lomas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Poised to make significant progress on priority matters </a:t>
            </a:r>
          </a:p>
          <a:p>
            <a:endParaRPr lang="en-ZA" dirty="0">
              <a:solidFill>
                <a:srgbClr val="2233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B0EE2D-4F12-4A07-B127-02C7FFF9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99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45" y="236010"/>
            <a:ext cx="8522907" cy="125572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/>
            </a:r>
            <a:b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AFU GAME CHANGERS: BRINGING BACK THE MONEY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51" y="1491738"/>
            <a:ext cx="8637104" cy="4616831"/>
          </a:xfrm>
        </p:spPr>
        <p:txBody>
          <a:bodyPr>
            <a:normAutofit fontScale="92500" lnSpcReduction="20000"/>
          </a:bodyPr>
          <a:lstStyle/>
          <a:p>
            <a:pPr fontAlgn="base">
              <a:lnSpc>
                <a:spcPct val="170000"/>
              </a:lnSpc>
              <a:spcAft>
                <a:spcPct val="0"/>
              </a:spcAft>
            </a:pPr>
            <a:r>
              <a:rPr lang="en-ZA" altLang="en-US" sz="1500" dirty="0">
                <a:solidFill>
                  <a:srgbClr val="223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co-location of DPCI investigators in NPA regional offices</a:t>
            </a:r>
            <a:endParaRPr lang="en-US" altLang="en-US" sz="1500" dirty="0">
              <a:solidFill>
                <a:srgbClr val="223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70000"/>
              </a:lnSpc>
              <a:spcAft>
                <a:spcPct val="0"/>
              </a:spcAft>
            </a:pPr>
            <a:r>
              <a:rPr lang="en-ZA" altLang="en-US" sz="1500" dirty="0">
                <a:solidFill>
                  <a:srgbClr val="223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POCA legislative amendments  </a:t>
            </a:r>
            <a:endParaRPr lang="en-US" altLang="en-US" sz="1500" dirty="0">
              <a:solidFill>
                <a:srgbClr val="223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70000"/>
              </a:lnSpc>
              <a:spcAft>
                <a:spcPct val="0"/>
              </a:spcAft>
            </a:pPr>
            <a:r>
              <a:rPr lang="en-ZA" altLang="en-US" sz="1500" dirty="0">
                <a:solidFill>
                  <a:srgbClr val="223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Strengthening and developing stakeholder relationships with SARB &amp; FIC</a:t>
            </a:r>
            <a:endParaRPr lang="en-US" altLang="en-US" sz="1500" dirty="0">
              <a:solidFill>
                <a:srgbClr val="223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70000"/>
              </a:lnSpc>
              <a:spcAft>
                <a:spcPct val="0"/>
              </a:spcAft>
            </a:pPr>
            <a:r>
              <a:rPr lang="en-ZA" altLang="en-US" sz="1500" dirty="0">
                <a:solidFill>
                  <a:srgbClr val="223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West intervention </a:t>
            </a:r>
            <a:endParaRPr lang="en-US" altLang="en-US" sz="1500" dirty="0">
              <a:solidFill>
                <a:srgbClr val="223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70000"/>
              </a:lnSpc>
              <a:spcAft>
                <a:spcPct val="0"/>
              </a:spcAft>
            </a:pPr>
            <a:r>
              <a:rPr lang="en-ZA" altLang="en-US" sz="1500" dirty="0">
                <a:solidFill>
                  <a:srgbClr val="223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Collaborating with ID to bring back stolen money from state capture cases through formal partnership agreement</a:t>
            </a:r>
            <a:endParaRPr lang="en-US" altLang="en-US" sz="1500" dirty="0">
              <a:solidFill>
                <a:srgbClr val="223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70000"/>
              </a:lnSpc>
              <a:spcAft>
                <a:spcPct val="0"/>
              </a:spcAft>
            </a:pPr>
            <a:r>
              <a:rPr lang="en-ZA" altLang="en-US" sz="1500" dirty="0">
                <a:solidFill>
                  <a:srgbClr val="223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Prioritising corruption cases at different levels within the NPA</a:t>
            </a:r>
          </a:p>
          <a:p>
            <a:pPr fontAlgn="base">
              <a:lnSpc>
                <a:spcPct val="170000"/>
              </a:lnSpc>
              <a:spcAft>
                <a:spcPct val="0"/>
              </a:spcAft>
            </a:pPr>
            <a:r>
              <a:rPr lang="en-ZA" sz="1500" dirty="0">
                <a:solidFill>
                  <a:srgbClr val="223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Securing the required capacity for AFU, including f</a:t>
            </a:r>
            <a:r>
              <a:rPr lang="en-ZA" sz="1800" dirty="0">
                <a:solidFill>
                  <a:srgbClr val="223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orensic capability and project managers, aspirant advocates specialising in asset recovery and additional forensic investigators etc.</a:t>
            </a:r>
          </a:p>
          <a:p>
            <a:pPr fontAlgn="base">
              <a:lnSpc>
                <a:spcPct val="170000"/>
              </a:lnSpc>
              <a:spcAft>
                <a:spcPct val="0"/>
              </a:spcAft>
            </a:pPr>
            <a:r>
              <a:rPr lang="en-ZA" sz="1800" dirty="0">
                <a:solidFill>
                  <a:srgbClr val="223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management of curators and related costs </a:t>
            </a:r>
          </a:p>
          <a:p>
            <a:pPr fontAlgn="base">
              <a:lnSpc>
                <a:spcPct val="170000"/>
              </a:lnSpc>
              <a:spcAft>
                <a:spcPct val="0"/>
              </a:spcAft>
            </a:pPr>
            <a:endParaRPr lang="en-ZA" altLang="en-US" sz="1800" dirty="0">
              <a:solidFill>
                <a:srgbClr val="223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>
              <a:solidFill>
                <a:srgbClr val="2233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B0EE2D-4F12-4A07-B127-02C7FFF9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82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48" y="380935"/>
            <a:ext cx="8637104" cy="125572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/>
            </a:r>
            <a:b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OTHER SELECTED EXAMPLES OF GAME-CHANGERS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48" y="1762813"/>
            <a:ext cx="8637104" cy="5320972"/>
          </a:xfrm>
        </p:spPr>
        <p:txBody>
          <a:bodyPr>
            <a:normAutofit/>
          </a:bodyPr>
          <a:lstStyle/>
          <a:p>
            <a:pPr marL="611187" indent="-342900" algn="just">
              <a:lnSpc>
                <a:spcPct val="170000"/>
              </a:lnSpc>
              <a:spcBef>
                <a:spcPts val="0"/>
              </a:spcBef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 prosecution initiative </a:t>
            </a:r>
          </a:p>
          <a:p>
            <a:pPr marL="611187" indent="-342900" algn="just">
              <a:lnSpc>
                <a:spcPct val="170000"/>
              </a:lnSpc>
              <a:spcBef>
                <a:spcPts val="0"/>
              </a:spcBef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Housebreaking prioritised with partners as this affects the quality of life of South Africans </a:t>
            </a:r>
            <a:endParaRPr lang="en-ZA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11187" indent="-342900" algn="just">
              <a:lnSpc>
                <a:spcPct val="170000"/>
              </a:lnSpc>
              <a:spcBef>
                <a:spcPts val="0"/>
              </a:spcBef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a forensic capability for government, including the NPA </a:t>
            </a:r>
          </a:p>
          <a:p>
            <a:pPr marL="611187" indent="-342900" algn="just">
              <a:lnSpc>
                <a:spcPct val="17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Increased use of information technology and digitisation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11187" indent="-342900" algn="just">
              <a:lnSpc>
                <a:spcPct val="170000"/>
              </a:lnSpc>
              <a:spcBef>
                <a:spcPts val="0"/>
              </a:spcBef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Innovation in recruiting, training and retaining the right staff</a:t>
            </a:r>
            <a:endParaRPr lang="en-ZA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11187" indent="-342900" algn="just">
              <a:lnSpc>
                <a:spcPct val="170000"/>
              </a:lnSpc>
              <a:spcBef>
                <a:spcPts val="0"/>
              </a:spcBef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Bold initiatives to ensure that we have a motivated and inspired workforce</a:t>
            </a: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>
              <a:solidFill>
                <a:srgbClr val="2233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B0EE2D-4F12-4A07-B127-02C7FFF9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935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9D4184-AB87-4419-8865-4B52469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48" y="380935"/>
            <a:ext cx="8637104" cy="125572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/>
            </a:r>
            <a:b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en-Z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OTHER SELECTED EXAMPLES OF GAME-CHANGERS (cont.)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C605-6122-45C3-B58C-2177B02C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48" y="1762813"/>
            <a:ext cx="8637104" cy="5320972"/>
          </a:xfrm>
        </p:spPr>
        <p:txBody>
          <a:bodyPr>
            <a:normAutofit/>
          </a:bodyPr>
          <a:lstStyle/>
          <a:p>
            <a:pPr marL="611187" lvl="1" indent="-342900" algn="just">
              <a:lnSpc>
                <a:spcPct val="170000"/>
              </a:lnSpc>
              <a:spcBef>
                <a:spcPts val="0"/>
              </a:spcBef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Reviewing the functioning of all Thuthuzela Care Centres in order to ensure efficiency and capacitation - a uniform approach will be established across and a joint stakeholder training manual developed</a:t>
            </a:r>
          </a:p>
          <a:p>
            <a:pPr marL="611187" lvl="1" indent="-342900" algn="just">
              <a:lnSpc>
                <a:spcPct val="170000"/>
              </a:lnSpc>
              <a:spcBef>
                <a:spcPts val="0"/>
              </a:spcBef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Revitalising process in respect of the National and Provincial TCC coordinating structures is underway</a:t>
            </a:r>
          </a:p>
          <a:p>
            <a:endParaRPr lang="en-ZA" dirty="0">
              <a:solidFill>
                <a:srgbClr val="22334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B0EE2D-4F12-4A07-B127-02C7FFF9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1A30472A-1C9E-4A09-9094-CD977CAB99CE}" type="slidenum">
              <a:rPr lang="en-ZA" sz="11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ZA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388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375D3-34B6-4CA4-9EA0-BA0867081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9126" y="1980861"/>
            <a:ext cx="7225748" cy="1774387"/>
          </a:xfrm>
        </p:spPr>
        <p:txBody>
          <a:bodyPr anchor="ctr">
            <a:normAutofit/>
          </a:bodyPr>
          <a:lstStyle/>
          <a:p>
            <a:r>
              <a:rPr lang="en-ZA" sz="30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NPA STRATEGIC OUTCOMES UNDER 2020 – 2025 STRATEGY</a:t>
            </a:r>
          </a:p>
        </p:txBody>
      </p:sp>
    </p:spTree>
    <p:extLst>
      <p:ext uri="{BB962C8B-B14F-4D97-AF65-F5344CB8AC3E}">
        <p14:creationId xmlns:p14="http://schemas.microsoft.com/office/powerpoint/2010/main" val="392968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7492</TotalTime>
  <Words>1410</Words>
  <Application>Microsoft Office PowerPoint</Application>
  <PresentationFormat>On-screen Show (4:3)</PresentationFormat>
  <Paragraphs>348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ＭＳ Ｐゴシック</vt:lpstr>
      <vt:lpstr>@PMingLiU</vt:lpstr>
      <vt:lpstr>Arial</vt:lpstr>
      <vt:lpstr>Arial Narrow</vt:lpstr>
      <vt:lpstr>Calibri</vt:lpstr>
      <vt:lpstr>Calibri Light</vt:lpstr>
      <vt:lpstr>Open Sans</vt:lpstr>
      <vt:lpstr>Symbol</vt:lpstr>
      <vt:lpstr>Tahoma</vt:lpstr>
      <vt:lpstr>Times New Roman</vt:lpstr>
      <vt:lpstr>Office Theme</vt:lpstr>
      <vt:lpstr>NPA ANNUAL PERFORMANCE PLAN 2021/22</vt:lpstr>
      <vt:lpstr>PRESENTATION OUTLINE </vt:lpstr>
      <vt:lpstr> ENSURING IMPACT AND DELIVERY IN A CHALLENGING CONTEXT</vt:lpstr>
      <vt:lpstr>2021/22 PRIORITIES: SHARPENING OUR FOCUS TO DELIVER IMPACT</vt:lpstr>
      <vt:lpstr> THE ID IS A GAME CHANGER</vt:lpstr>
      <vt:lpstr> AFU GAME CHANGERS: BRINGING BACK THE MONEY</vt:lpstr>
      <vt:lpstr> OTHER SELECTED EXAMPLES OF GAME-CHANGERS</vt:lpstr>
      <vt:lpstr> OTHER SELECTED EXAMPLES OF GAME-CHANGERS (cont.)</vt:lpstr>
      <vt:lpstr>NPA STRATEGIC OUTCOMES UNDER 2020 – 2025 STRATEGY</vt:lpstr>
      <vt:lpstr>STRATEGIC OUTCOMES</vt:lpstr>
      <vt:lpstr>STRATEGIC OUTCOMES (cont.)</vt:lpstr>
      <vt:lpstr>STRATEGIC  OUTCOMES (cont.)</vt:lpstr>
      <vt:lpstr>NPA ANNUAL PERFORMANCE PLAN INDICATORS AND TARGETS  2021/22</vt:lpstr>
      <vt:lpstr>APP INDICATORS AND TARGETS</vt:lpstr>
      <vt:lpstr>APP INDICATORS AND TARGETS</vt:lpstr>
      <vt:lpstr>APP INDICATORS AND TARGETS</vt:lpstr>
      <vt:lpstr>APP INDICATORS AND TARGETS</vt:lpstr>
      <vt:lpstr>NPA BUDGET OVERVIEW</vt:lpstr>
      <vt:lpstr>UNAUDITED EXPENDITURE PERFORMANCE – 31 MARCH 2021</vt:lpstr>
      <vt:lpstr>OVERALL BUDGET GROWTH PER ECONOMIC CLASSIFICATION: MTEF</vt:lpstr>
      <vt:lpstr>CONCLUSION: FROM STRATEGY TO ACTION</vt:lpstr>
      <vt:lpstr>Thank You</vt:lpstr>
    </vt:vector>
  </TitlesOfParts>
  <Company>DOJ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Lynne Hambury</dc:creator>
  <cp:lastModifiedBy>Siyabamkela Mthonjeni</cp:lastModifiedBy>
  <cp:revision>750</cp:revision>
  <cp:lastPrinted>2019-07-03T07:54:15Z</cp:lastPrinted>
  <dcterms:created xsi:type="dcterms:W3CDTF">2015-10-23T07:29:27Z</dcterms:created>
  <dcterms:modified xsi:type="dcterms:W3CDTF">2021-05-04T12:43:50Z</dcterms:modified>
</cp:coreProperties>
</file>