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10" r:id="rId1"/>
  </p:sldMasterIdLst>
  <p:notesMasterIdLst>
    <p:notesMasterId r:id="rId11"/>
  </p:notesMasterIdLst>
  <p:handoutMasterIdLst>
    <p:handoutMasterId r:id="rId12"/>
  </p:handoutMasterIdLst>
  <p:sldIdLst>
    <p:sldId id="384" r:id="rId2"/>
    <p:sldId id="485" r:id="rId3"/>
    <p:sldId id="493" r:id="rId4"/>
    <p:sldId id="494" r:id="rId5"/>
    <p:sldId id="492" r:id="rId6"/>
    <p:sldId id="490" r:id="rId7"/>
    <p:sldId id="491" r:id="rId8"/>
    <p:sldId id="496" r:id="rId9"/>
    <p:sldId id="440" r:id="rId10"/>
  </p:sldIdLst>
  <p:sldSz cx="9144000" cy="6858000" type="screen4x3"/>
  <p:notesSz cx="6794500" cy="9918700"/>
  <p:defaultTex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gh.Aruna" initials="S" lastIdx="0" clrIdx="0">
    <p:extLst>
      <p:ext uri="{19B8F6BF-5375-455C-9EA6-DF929625EA0E}">
        <p15:presenceInfo xmlns:p15="http://schemas.microsoft.com/office/powerpoint/2012/main" xmlns="" userId="S-1-5-21-1437605762-4217847529-2756184241-38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82F"/>
    <a:srgbClr val="009900"/>
    <a:srgbClr val="CCCCFF"/>
    <a:srgbClr val="FFCCFF"/>
    <a:srgbClr val="B2B2B2"/>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40" autoAdjust="0"/>
    <p:restoredTop sz="94660"/>
  </p:normalViewPr>
  <p:slideViewPr>
    <p:cSldViewPr snapToObjects="1">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3438" cy="496491"/>
          </a:xfrm>
          <a:prstGeom prst="rect">
            <a:avLst/>
          </a:prstGeom>
        </p:spPr>
        <p:txBody>
          <a:bodyPr vert="horz" lIns="92408" tIns="46205" rIns="92408" bIns="46205" rtlCol="0"/>
          <a:lstStyle>
            <a:lvl1pPr algn="l">
              <a:defRPr sz="1200" dirty="0">
                <a:latin typeface="Calibri" pitchFamily="34" charset="0"/>
                <a:ea typeface="+mn-ea"/>
                <a:cs typeface="Arial" pitchFamily="34" charset="0"/>
              </a:defRPr>
            </a:lvl1pPr>
          </a:lstStyle>
          <a:p>
            <a:pPr>
              <a:defRPr/>
            </a:pPr>
            <a:endParaRPr lang="en-ZA"/>
          </a:p>
        </p:txBody>
      </p:sp>
      <p:sp>
        <p:nvSpPr>
          <p:cNvPr id="3" name="Date Placeholder 2"/>
          <p:cNvSpPr>
            <a:spLocks noGrp="1"/>
          </p:cNvSpPr>
          <p:nvPr>
            <p:ph type="dt" sz="quarter" idx="1"/>
          </p:nvPr>
        </p:nvSpPr>
        <p:spPr>
          <a:xfrm>
            <a:off x="3849476" y="0"/>
            <a:ext cx="2943438" cy="496491"/>
          </a:xfrm>
          <a:prstGeom prst="rect">
            <a:avLst/>
          </a:prstGeom>
        </p:spPr>
        <p:txBody>
          <a:bodyPr vert="horz" wrap="square" lIns="92408" tIns="46205" rIns="92408" bIns="46205" numCol="1" anchor="t" anchorCtr="0" compatLnSpc="1">
            <a:prstTxWarp prst="textNoShape">
              <a:avLst/>
            </a:prstTxWarp>
          </a:bodyPr>
          <a:lstStyle>
            <a:lvl1pPr algn="r">
              <a:defRPr sz="1200">
                <a:cs typeface="Arial" panose="020B0604020202020204" pitchFamily="34" charset="0"/>
              </a:defRPr>
            </a:lvl1pPr>
          </a:lstStyle>
          <a:p>
            <a:pPr>
              <a:defRPr/>
            </a:pPr>
            <a:fld id="{F0BC5171-B719-45FD-BB6C-69ED829167D9}" type="datetimeFigureOut">
              <a:rPr lang="en-ZA" altLang="en-US"/>
              <a:pPr>
                <a:defRPr/>
              </a:pPr>
              <a:t>2021/05/07</a:t>
            </a:fld>
            <a:endParaRPr lang="en-ZA" altLang="en-US" dirty="0"/>
          </a:p>
        </p:txBody>
      </p:sp>
      <p:sp>
        <p:nvSpPr>
          <p:cNvPr id="4" name="Footer Placeholder 3"/>
          <p:cNvSpPr>
            <a:spLocks noGrp="1"/>
          </p:cNvSpPr>
          <p:nvPr>
            <p:ph type="ftr" sz="quarter" idx="2"/>
          </p:nvPr>
        </p:nvSpPr>
        <p:spPr>
          <a:xfrm>
            <a:off x="0" y="9420624"/>
            <a:ext cx="2943438" cy="496490"/>
          </a:xfrm>
          <a:prstGeom prst="rect">
            <a:avLst/>
          </a:prstGeom>
        </p:spPr>
        <p:txBody>
          <a:bodyPr vert="horz" lIns="92408" tIns="46205" rIns="92408" bIns="46205" rtlCol="0" anchor="b"/>
          <a:lstStyle>
            <a:lvl1pPr algn="l">
              <a:defRPr sz="1200" dirty="0">
                <a:latin typeface="Calibri" pitchFamily="34" charset="0"/>
                <a:ea typeface="+mn-ea"/>
                <a:cs typeface="Arial" pitchFamily="34" charset="0"/>
              </a:defRPr>
            </a:lvl1pPr>
          </a:lstStyle>
          <a:p>
            <a:pPr>
              <a:defRPr/>
            </a:pPr>
            <a:endParaRPr lang="en-ZA"/>
          </a:p>
        </p:txBody>
      </p:sp>
      <p:sp>
        <p:nvSpPr>
          <p:cNvPr id="5" name="Slide Number Placeholder 4"/>
          <p:cNvSpPr>
            <a:spLocks noGrp="1"/>
          </p:cNvSpPr>
          <p:nvPr>
            <p:ph type="sldNum" sz="quarter" idx="3"/>
          </p:nvPr>
        </p:nvSpPr>
        <p:spPr>
          <a:xfrm>
            <a:off x="3849476" y="9420624"/>
            <a:ext cx="2943438" cy="496490"/>
          </a:xfrm>
          <a:prstGeom prst="rect">
            <a:avLst/>
          </a:prstGeom>
        </p:spPr>
        <p:txBody>
          <a:bodyPr vert="horz" wrap="square" lIns="92408" tIns="46205" rIns="92408" bIns="46205" numCol="1" anchor="b" anchorCtr="0" compatLnSpc="1">
            <a:prstTxWarp prst="textNoShape">
              <a:avLst/>
            </a:prstTxWarp>
          </a:bodyPr>
          <a:lstStyle>
            <a:lvl1pPr algn="r">
              <a:defRPr sz="1200">
                <a:cs typeface="Arial" panose="020B0604020202020204" pitchFamily="34" charset="0"/>
              </a:defRPr>
            </a:lvl1pPr>
          </a:lstStyle>
          <a:p>
            <a:pPr>
              <a:defRPr/>
            </a:pPr>
            <a:fld id="{8E23C12B-3D76-4961-9051-D7AD9ABB7820}" type="slidenum">
              <a:rPr lang="en-ZA" altLang="en-US"/>
              <a:pPr>
                <a:defRPr/>
              </a:pPr>
              <a:t>‹#›</a:t>
            </a:fld>
            <a:endParaRPr lang="en-ZA" altLang="en-US" dirty="0"/>
          </a:p>
        </p:txBody>
      </p:sp>
    </p:spTree>
    <p:extLst>
      <p:ext uri="{BB962C8B-B14F-4D97-AF65-F5344CB8AC3E}">
        <p14:creationId xmlns:p14="http://schemas.microsoft.com/office/powerpoint/2010/main" xmlns="" val="1493949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2943438" cy="496491"/>
          </a:xfrm>
          <a:prstGeom prst="rect">
            <a:avLst/>
          </a:prstGeom>
          <a:noFill/>
          <a:ln w="9525">
            <a:noFill/>
            <a:miter lim="800000"/>
            <a:headEnd/>
            <a:tailEnd/>
          </a:ln>
          <a:effectLst/>
        </p:spPr>
        <p:txBody>
          <a:bodyPr vert="horz" wrap="square" lIns="92408" tIns="46205" rIns="92408" bIns="46205" numCol="1" anchor="t" anchorCtr="0" compatLnSpc="1">
            <a:prstTxWarp prst="textNoShape">
              <a:avLst/>
            </a:prstTxWarp>
          </a:bodyPr>
          <a:lstStyle>
            <a:lvl1pPr eaLnBrk="1" hangingPunct="1">
              <a:defRPr sz="1200" dirty="0">
                <a:latin typeface="Calibri" pitchFamily="34" charset="0"/>
                <a:ea typeface="+mn-ea"/>
                <a:cs typeface="+mn-cs"/>
              </a:defRPr>
            </a:lvl1pPr>
          </a:lstStyle>
          <a:p>
            <a:pPr>
              <a:defRPr/>
            </a:pPr>
            <a:endParaRPr lang="en-GB"/>
          </a:p>
        </p:txBody>
      </p:sp>
      <p:sp>
        <p:nvSpPr>
          <p:cNvPr id="172035" name="Rectangle 3"/>
          <p:cNvSpPr>
            <a:spLocks noGrp="1" noChangeArrowheads="1"/>
          </p:cNvSpPr>
          <p:nvPr>
            <p:ph type="dt" idx="1"/>
          </p:nvPr>
        </p:nvSpPr>
        <p:spPr bwMode="auto">
          <a:xfrm>
            <a:off x="3849476" y="0"/>
            <a:ext cx="2943438" cy="496491"/>
          </a:xfrm>
          <a:prstGeom prst="rect">
            <a:avLst/>
          </a:prstGeom>
          <a:noFill/>
          <a:ln w="9525">
            <a:noFill/>
            <a:miter lim="800000"/>
            <a:headEnd/>
            <a:tailEnd/>
          </a:ln>
          <a:effectLst/>
        </p:spPr>
        <p:txBody>
          <a:bodyPr vert="horz" wrap="square" lIns="92408" tIns="46205" rIns="92408" bIns="46205"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8109A851-4FEC-4349-9E74-1CFCD8D8C46C}" type="datetimeFigureOut">
              <a:rPr lang="en-GB" altLang="en-US"/>
              <a:pPr>
                <a:defRPr/>
              </a:pPr>
              <a:t>07/05/2021</a:t>
            </a:fld>
            <a:endParaRPr lang="en-GB" altLang="en-US" dirty="0"/>
          </a:p>
        </p:txBody>
      </p:sp>
      <p:sp>
        <p:nvSpPr>
          <p:cNvPr id="3076" name="Rectangle 4"/>
          <p:cNvSpPr>
            <a:spLocks noGrp="1" noRot="1" noChangeAspect="1" noChangeArrowheads="1" noTextEdit="1"/>
          </p:cNvSpPr>
          <p:nvPr>
            <p:ph type="sldImg" idx="2"/>
          </p:nvPr>
        </p:nvSpPr>
        <p:spPr bwMode="auto">
          <a:xfrm>
            <a:off x="917575" y="744538"/>
            <a:ext cx="4959350" cy="371951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2037" name="Rectangle 5"/>
          <p:cNvSpPr>
            <a:spLocks noGrp="1" noChangeArrowheads="1"/>
          </p:cNvSpPr>
          <p:nvPr>
            <p:ph type="body" sz="quarter" idx="3"/>
          </p:nvPr>
        </p:nvSpPr>
        <p:spPr bwMode="auto">
          <a:xfrm>
            <a:off x="679133" y="4712692"/>
            <a:ext cx="5436235" cy="4462066"/>
          </a:xfrm>
          <a:prstGeom prst="rect">
            <a:avLst/>
          </a:prstGeom>
          <a:noFill/>
          <a:ln w="9525">
            <a:noFill/>
            <a:miter lim="800000"/>
            <a:headEnd/>
            <a:tailEnd/>
          </a:ln>
          <a:effectLst/>
        </p:spPr>
        <p:txBody>
          <a:bodyPr vert="horz" wrap="square" lIns="92408" tIns="46205" rIns="92408" bIns="4620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2038" name="Rectangle 6"/>
          <p:cNvSpPr>
            <a:spLocks noGrp="1" noChangeArrowheads="1"/>
          </p:cNvSpPr>
          <p:nvPr>
            <p:ph type="ftr" sz="quarter" idx="4"/>
          </p:nvPr>
        </p:nvSpPr>
        <p:spPr bwMode="auto">
          <a:xfrm>
            <a:off x="0" y="9420624"/>
            <a:ext cx="2943438" cy="496490"/>
          </a:xfrm>
          <a:prstGeom prst="rect">
            <a:avLst/>
          </a:prstGeom>
          <a:noFill/>
          <a:ln w="9525">
            <a:noFill/>
            <a:miter lim="800000"/>
            <a:headEnd/>
            <a:tailEnd/>
          </a:ln>
          <a:effectLst/>
        </p:spPr>
        <p:txBody>
          <a:bodyPr vert="horz" wrap="square" lIns="92408" tIns="46205" rIns="92408" bIns="46205" numCol="1" anchor="b" anchorCtr="0" compatLnSpc="1">
            <a:prstTxWarp prst="textNoShape">
              <a:avLst/>
            </a:prstTxWarp>
          </a:bodyPr>
          <a:lstStyle>
            <a:lvl1pPr eaLnBrk="1" hangingPunct="1">
              <a:defRPr sz="1200" dirty="0">
                <a:latin typeface="Calibri" pitchFamily="34" charset="0"/>
                <a:ea typeface="+mn-ea"/>
                <a:cs typeface="+mn-cs"/>
              </a:defRPr>
            </a:lvl1pPr>
          </a:lstStyle>
          <a:p>
            <a:pPr>
              <a:defRPr/>
            </a:pPr>
            <a:endParaRPr lang="en-GB"/>
          </a:p>
        </p:txBody>
      </p:sp>
      <p:sp>
        <p:nvSpPr>
          <p:cNvPr id="172039" name="Rectangle 7"/>
          <p:cNvSpPr>
            <a:spLocks noGrp="1" noChangeArrowheads="1"/>
          </p:cNvSpPr>
          <p:nvPr>
            <p:ph type="sldNum" sz="quarter" idx="5"/>
          </p:nvPr>
        </p:nvSpPr>
        <p:spPr bwMode="auto">
          <a:xfrm>
            <a:off x="3849476" y="9420624"/>
            <a:ext cx="2943438" cy="496490"/>
          </a:xfrm>
          <a:prstGeom prst="rect">
            <a:avLst/>
          </a:prstGeom>
          <a:noFill/>
          <a:ln w="9525">
            <a:noFill/>
            <a:miter lim="800000"/>
            <a:headEnd/>
            <a:tailEnd/>
          </a:ln>
          <a:effectLst/>
        </p:spPr>
        <p:txBody>
          <a:bodyPr vert="horz" wrap="square" lIns="92408" tIns="46205" rIns="92408" bIns="46205"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89D8F304-A656-4BA8-86BB-BA4E1F5448D6}" type="slidenum">
              <a:rPr lang="en-GB" altLang="en-US"/>
              <a:pPr>
                <a:defRPr/>
              </a:pPr>
              <a:t>‹#›</a:t>
            </a:fld>
            <a:endParaRPr lang="en-GB" altLang="en-US" dirty="0"/>
          </a:p>
        </p:txBody>
      </p:sp>
    </p:spTree>
    <p:extLst>
      <p:ext uri="{BB962C8B-B14F-4D97-AF65-F5344CB8AC3E}">
        <p14:creationId xmlns:p14="http://schemas.microsoft.com/office/powerpoint/2010/main" xmlns="" val="4158400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dirty="0" smtClean="0"/>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362" indent="-288723">
              <a:defRPr sz="2400">
                <a:solidFill>
                  <a:schemeClr val="tx1"/>
                </a:solidFill>
                <a:latin typeface="Calibri" panose="020F0502020204030204" pitchFamily="34" charset="0"/>
                <a:ea typeface="MS PGothic" panose="020B0600070205080204" pitchFamily="34" charset="-128"/>
              </a:defRPr>
            </a:lvl2pPr>
            <a:lvl3pPr marL="1154891" indent="-230027">
              <a:defRPr sz="2400">
                <a:solidFill>
                  <a:schemeClr val="tx1"/>
                </a:solidFill>
                <a:latin typeface="Calibri" panose="020F0502020204030204" pitchFamily="34" charset="0"/>
                <a:ea typeface="MS PGothic" panose="020B0600070205080204" pitchFamily="34" charset="-128"/>
              </a:defRPr>
            </a:lvl3pPr>
            <a:lvl4pPr marL="1616531" indent="-230027">
              <a:defRPr sz="2400">
                <a:solidFill>
                  <a:schemeClr val="tx1"/>
                </a:solidFill>
                <a:latin typeface="Calibri" panose="020F0502020204030204" pitchFamily="34" charset="0"/>
                <a:ea typeface="MS PGothic" panose="020B0600070205080204" pitchFamily="34" charset="-128"/>
              </a:defRPr>
            </a:lvl4pPr>
            <a:lvl5pPr marL="2078169" indent="-230027">
              <a:defRPr sz="2400">
                <a:solidFill>
                  <a:schemeClr val="tx1"/>
                </a:solidFill>
                <a:latin typeface="Calibri" panose="020F0502020204030204" pitchFamily="34" charset="0"/>
                <a:ea typeface="MS PGothic" panose="020B0600070205080204" pitchFamily="34" charset="-128"/>
              </a:defRPr>
            </a:lvl5pPr>
            <a:lvl6pPr marL="253504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192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4880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568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786DCF85-58DA-482C-890C-C897D11E5178}" type="slidenum">
              <a:rPr lang="en-US" altLang="en-US" sz="1200">
                <a:latin typeface="Arial" panose="020B0604020202020204" pitchFamily="34" charset="0"/>
              </a:rPr>
              <a:pPr/>
              <a:t>1</a:t>
            </a:fld>
            <a:endParaRPr lang="en-US" altLang="en-US" sz="1200" dirty="0">
              <a:latin typeface="Arial" panose="020B0604020202020204" pitchFamily="34" charset="0"/>
            </a:endParaRPr>
          </a:p>
        </p:txBody>
      </p:sp>
      <p:sp>
        <p:nvSpPr>
          <p:cNvPr id="6149" name="Date Placeholder 4"/>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362" indent="-288723">
              <a:defRPr sz="2400">
                <a:solidFill>
                  <a:schemeClr val="tx1"/>
                </a:solidFill>
                <a:latin typeface="Calibri" panose="020F0502020204030204" pitchFamily="34" charset="0"/>
                <a:ea typeface="MS PGothic" panose="020B0600070205080204" pitchFamily="34" charset="-128"/>
              </a:defRPr>
            </a:lvl2pPr>
            <a:lvl3pPr marL="1154891" indent="-230027">
              <a:defRPr sz="2400">
                <a:solidFill>
                  <a:schemeClr val="tx1"/>
                </a:solidFill>
                <a:latin typeface="Calibri" panose="020F0502020204030204" pitchFamily="34" charset="0"/>
                <a:ea typeface="MS PGothic" panose="020B0600070205080204" pitchFamily="34" charset="-128"/>
              </a:defRPr>
            </a:lvl3pPr>
            <a:lvl4pPr marL="1616531" indent="-230027">
              <a:defRPr sz="2400">
                <a:solidFill>
                  <a:schemeClr val="tx1"/>
                </a:solidFill>
                <a:latin typeface="Calibri" panose="020F0502020204030204" pitchFamily="34" charset="0"/>
                <a:ea typeface="MS PGothic" panose="020B0600070205080204" pitchFamily="34" charset="-128"/>
              </a:defRPr>
            </a:lvl4pPr>
            <a:lvl5pPr marL="2078169" indent="-230027">
              <a:defRPr sz="2400">
                <a:solidFill>
                  <a:schemeClr val="tx1"/>
                </a:solidFill>
                <a:latin typeface="Calibri" panose="020F0502020204030204" pitchFamily="34" charset="0"/>
                <a:ea typeface="MS PGothic" panose="020B0600070205080204" pitchFamily="34" charset="-128"/>
              </a:defRPr>
            </a:lvl5pPr>
            <a:lvl6pPr marL="253504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192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4880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568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endParaRPr lang="en-US" altLang="en-US" sz="1200" dirty="0">
              <a:latin typeface="Arial" panose="020B0604020202020204" pitchFamily="34" charset="0"/>
            </a:endParaRPr>
          </a:p>
        </p:txBody>
      </p:sp>
    </p:spTree>
    <p:extLst>
      <p:ext uri="{BB962C8B-B14F-4D97-AF65-F5344CB8AC3E}">
        <p14:creationId xmlns:p14="http://schemas.microsoft.com/office/powerpoint/2010/main" xmlns="" val="25027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362" indent="-288723">
              <a:defRPr sz="2400">
                <a:solidFill>
                  <a:schemeClr val="tx1"/>
                </a:solidFill>
                <a:latin typeface="Calibri" panose="020F0502020204030204" pitchFamily="34" charset="0"/>
                <a:ea typeface="MS PGothic" panose="020B0600070205080204" pitchFamily="34" charset="-128"/>
              </a:defRPr>
            </a:lvl2pPr>
            <a:lvl3pPr marL="1154891" indent="-230027">
              <a:defRPr sz="2400">
                <a:solidFill>
                  <a:schemeClr val="tx1"/>
                </a:solidFill>
                <a:latin typeface="Calibri" panose="020F0502020204030204" pitchFamily="34" charset="0"/>
                <a:ea typeface="MS PGothic" panose="020B0600070205080204" pitchFamily="34" charset="-128"/>
              </a:defRPr>
            </a:lvl3pPr>
            <a:lvl4pPr marL="1616531" indent="-230027">
              <a:defRPr sz="2400">
                <a:solidFill>
                  <a:schemeClr val="tx1"/>
                </a:solidFill>
                <a:latin typeface="Calibri" panose="020F0502020204030204" pitchFamily="34" charset="0"/>
                <a:ea typeface="MS PGothic" panose="020B0600070205080204" pitchFamily="34" charset="-128"/>
              </a:defRPr>
            </a:lvl4pPr>
            <a:lvl5pPr marL="2078169" indent="-230027">
              <a:defRPr sz="2400">
                <a:solidFill>
                  <a:schemeClr val="tx1"/>
                </a:solidFill>
                <a:latin typeface="Calibri" panose="020F0502020204030204" pitchFamily="34" charset="0"/>
                <a:ea typeface="MS PGothic" panose="020B0600070205080204" pitchFamily="34" charset="-128"/>
              </a:defRPr>
            </a:lvl5pPr>
            <a:lvl6pPr marL="253504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192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4880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568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a:latin typeface="Arial" panose="020B0604020202020204" pitchFamily="34" charset="0"/>
              </a:rPr>
              <a:pPr/>
              <a:t>2</a:t>
            </a:fld>
            <a:endParaRPr lang="en-ZA" altLang="en-US" sz="1200">
              <a:latin typeface="Arial" panose="020B0604020202020204" pitchFamily="34" charset="0"/>
            </a:endParaRPr>
          </a:p>
        </p:txBody>
      </p:sp>
    </p:spTree>
    <p:extLst>
      <p:ext uri="{BB962C8B-B14F-4D97-AF65-F5344CB8AC3E}">
        <p14:creationId xmlns:p14="http://schemas.microsoft.com/office/powerpoint/2010/main" xmlns="" val="2912697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362" indent="-288723">
              <a:defRPr sz="2400">
                <a:solidFill>
                  <a:schemeClr val="tx1"/>
                </a:solidFill>
                <a:latin typeface="Calibri" panose="020F0502020204030204" pitchFamily="34" charset="0"/>
                <a:ea typeface="MS PGothic" panose="020B0600070205080204" pitchFamily="34" charset="-128"/>
              </a:defRPr>
            </a:lvl2pPr>
            <a:lvl3pPr marL="1154891" indent="-230027">
              <a:defRPr sz="2400">
                <a:solidFill>
                  <a:schemeClr val="tx1"/>
                </a:solidFill>
                <a:latin typeface="Calibri" panose="020F0502020204030204" pitchFamily="34" charset="0"/>
                <a:ea typeface="MS PGothic" panose="020B0600070205080204" pitchFamily="34" charset="-128"/>
              </a:defRPr>
            </a:lvl3pPr>
            <a:lvl4pPr marL="1616531" indent="-230027">
              <a:defRPr sz="2400">
                <a:solidFill>
                  <a:schemeClr val="tx1"/>
                </a:solidFill>
                <a:latin typeface="Calibri" panose="020F0502020204030204" pitchFamily="34" charset="0"/>
                <a:ea typeface="MS PGothic" panose="020B0600070205080204" pitchFamily="34" charset="-128"/>
              </a:defRPr>
            </a:lvl4pPr>
            <a:lvl5pPr marL="2078169" indent="-230027">
              <a:defRPr sz="2400">
                <a:solidFill>
                  <a:schemeClr val="tx1"/>
                </a:solidFill>
                <a:latin typeface="Calibri" panose="020F0502020204030204" pitchFamily="34" charset="0"/>
                <a:ea typeface="MS PGothic" panose="020B0600070205080204" pitchFamily="34" charset="-128"/>
              </a:defRPr>
            </a:lvl5pPr>
            <a:lvl6pPr marL="253504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192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4880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568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a:latin typeface="Arial" panose="020B0604020202020204" pitchFamily="34" charset="0"/>
              </a:rPr>
              <a:pPr/>
              <a:t>3</a:t>
            </a:fld>
            <a:endParaRPr lang="en-ZA" altLang="en-US" sz="1200">
              <a:latin typeface="Arial" panose="020B0604020202020204" pitchFamily="34" charset="0"/>
            </a:endParaRPr>
          </a:p>
        </p:txBody>
      </p:sp>
    </p:spTree>
    <p:extLst>
      <p:ext uri="{BB962C8B-B14F-4D97-AF65-F5344CB8AC3E}">
        <p14:creationId xmlns:p14="http://schemas.microsoft.com/office/powerpoint/2010/main" xmlns="" val="2328351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362" indent="-288723">
              <a:defRPr sz="2400">
                <a:solidFill>
                  <a:schemeClr val="tx1"/>
                </a:solidFill>
                <a:latin typeface="Calibri" panose="020F0502020204030204" pitchFamily="34" charset="0"/>
                <a:ea typeface="MS PGothic" panose="020B0600070205080204" pitchFamily="34" charset="-128"/>
              </a:defRPr>
            </a:lvl2pPr>
            <a:lvl3pPr marL="1154891" indent="-230027">
              <a:defRPr sz="2400">
                <a:solidFill>
                  <a:schemeClr val="tx1"/>
                </a:solidFill>
                <a:latin typeface="Calibri" panose="020F0502020204030204" pitchFamily="34" charset="0"/>
                <a:ea typeface="MS PGothic" panose="020B0600070205080204" pitchFamily="34" charset="-128"/>
              </a:defRPr>
            </a:lvl3pPr>
            <a:lvl4pPr marL="1616531" indent="-230027">
              <a:defRPr sz="2400">
                <a:solidFill>
                  <a:schemeClr val="tx1"/>
                </a:solidFill>
                <a:latin typeface="Calibri" panose="020F0502020204030204" pitchFamily="34" charset="0"/>
                <a:ea typeface="MS PGothic" panose="020B0600070205080204" pitchFamily="34" charset="-128"/>
              </a:defRPr>
            </a:lvl4pPr>
            <a:lvl5pPr marL="2078169" indent="-230027">
              <a:defRPr sz="2400">
                <a:solidFill>
                  <a:schemeClr val="tx1"/>
                </a:solidFill>
                <a:latin typeface="Calibri" panose="020F0502020204030204" pitchFamily="34" charset="0"/>
                <a:ea typeface="MS PGothic" panose="020B0600070205080204" pitchFamily="34" charset="-128"/>
              </a:defRPr>
            </a:lvl5pPr>
            <a:lvl6pPr marL="253504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192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4880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568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a:latin typeface="Arial" panose="020B0604020202020204" pitchFamily="34" charset="0"/>
              </a:rPr>
              <a:pPr/>
              <a:t>4</a:t>
            </a:fld>
            <a:endParaRPr lang="en-ZA" altLang="en-US" sz="1200">
              <a:latin typeface="Arial" panose="020B0604020202020204" pitchFamily="34" charset="0"/>
            </a:endParaRPr>
          </a:p>
        </p:txBody>
      </p:sp>
    </p:spTree>
    <p:extLst>
      <p:ext uri="{BB962C8B-B14F-4D97-AF65-F5344CB8AC3E}">
        <p14:creationId xmlns:p14="http://schemas.microsoft.com/office/powerpoint/2010/main" xmlns="" val="2478655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362" indent="-288723">
              <a:defRPr sz="2400">
                <a:solidFill>
                  <a:schemeClr val="tx1"/>
                </a:solidFill>
                <a:latin typeface="Calibri" panose="020F0502020204030204" pitchFamily="34" charset="0"/>
                <a:ea typeface="MS PGothic" panose="020B0600070205080204" pitchFamily="34" charset="-128"/>
              </a:defRPr>
            </a:lvl2pPr>
            <a:lvl3pPr marL="1154891" indent="-230027">
              <a:defRPr sz="2400">
                <a:solidFill>
                  <a:schemeClr val="tx1"/>
                </a:solidFill>
                <a:latin typeface="Calibri" panose="020F0502020204030204" pitchFamily="34" charset="0"/>
                <a:ea typeface="MS PGothic" panose="020B0600070205080204" pitchFamily="34" charset="-128"/>
              </a:defRPr>
            </a:lvl3pPr>
            <a:lvl4pPr marL="1616531" indent="-230027">
              <a:defRPr sz="2400">
                <a:solidFill>
                  <a:schemeClr val="tx1"/>
                </a:solidFill>
                <a:latin typeface="Calibri" panose="020F0502020204030204" pitchFamily="34" charset="0"/>
                <a:ea typeface="MS PGothic" panose="020B0600070205080204" pitchFamily="34" charset="-128"/>
              </a:defRPr>
            </a:lvl4pPr>
            <a:lvl5pPr marL="2078169" indent="-230027">
              <a:defRPr sz="2400">
                <a:solidFill>
                  <a:schemeClr val="tx1"/>
                </a:solidFill>
                <a:latin typeface="Calibri" panose="020F0502020204030204" pitchFamily="34" charset="0"/>
                <a:ea typeface="MS PGothic" panose="020B0600070205080204" pitchFamily="34" charset="-128"/>
              </a:defRPr>
            </a:lvl5pPr>
            <a:lvl6pPr marL="253504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192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4880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568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a:latin typeface="Arial" panose="020B0604020202020204" pitchFamily="34" charset="0"/>
              </a:rPr>
              <a:pPr/>
              <a:t>5</a:t>
            </a:fld>
            <a:endParaRPr lang="en-ZA" altLang="en-US" sz="1200">
              <a:latin typeface="Arial" panose="020B0604020202020204" pitchFamily="34" charset="0"/>
            </a:endParaRPr>
          </a:p>
        </p:txBody>
      </p:sp>
    </p:spTree>
    <p:extLst>
      <p:ext uri="{BB962C8B-B14F-4D97-AF65-F5344CB8AC3E}">
        <p14:creationId xmlns:p14="http://schemas.microsoft.com/office/powerpoint/2010/main" xmlns="" val="3551083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362" indent="-288723">
              <a:defRPr sz="2400">
                <a:solidFill>
                  <a:schemeClr val="tx1"/>
                </a:solidFill>
                <a:latin typeface="Calibri" panose="020F0502020204030204" pitchFamily="34" charset="0"/>
                <a:ea typeface="MS PGothic" panose="020B0600070205080204" pitchFamily="34" charset="-128"/>
              </a:defRPr>
            </a:lvl2pPr>
            <a:lvl3pPr marL="1154891" indent="-230027">
              <a:defRPr sz="2400">
                <a:solidFill>
                  <a:schemeClr val="tx1"/>
                </a:solidFill>
                <a:latin typeface="Calibri" panose="020F0502020204030204" pitchFamily="34" charset="0"/>
                <a:ea typeface="MS PGothic" panose="020B0600070205080204" pitchFamily="34" charset="-128"/>
              </a:defRPr>
            </a:lvl3pPr>
            <a:lvl4pPr marL="1616531" indent="-230027">
              <a:defRPr sz="2400">
                <a:solidFill>
                  <a:schemeClr val="tx1"/>
                </a:solidFill>
                <a:latin typeface="Calibri" panose="020F0502020204030204" pitchFamily="34" charset="0"/>
                <a:ea typeface="MS PGothic" panose="020B0600070205080204" pitchFamily="34" charset="-128"/>
              </a:defRPr>
            </a:lvl4pPr>
            <a:lvl5pPr marL="2078169" indent="-230027">
              <a:defRPr sz="2400">
                <a:solidFill>
                  <a:schemeClr val="tx1"/>
                </a:solidFill>
                <a:latin typeface="Calibri" panose="020F0502020204030204" pitchFamily="34" charset="0"/>
                <a:ea typeface="MS PGothic" panose="020B0600070205080204" pitchFamily="34" charset="-128"/>
              </a:defRPr>
            </a:lvl5pPr>
            <a:lvl6pPr marL="253504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192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4880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568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a:latin typeface="Arial" panose="020B0604020202020204" pitchFamily="34" charset="0"/>
              </a:rPr>
              <a:pPr/>
              <a:t>6</a:t>
            </a:fld>
            <a:endParaRPr lang="en-ZA" altLang="en-US" sz="1200">
              <a:latin typeface="Arial" panose="020B0604020202020204" pitchFamily="34" charset="0"/>
            </a:endParaRPr>
          </a:p>
        </p:txBody>
      </p:sp>
    </p:spTree>
    <p:extLst>
      <p:ext uri="{BB962C8B-B14F-4D97-AF65-F5344CB8AC3E}">
        <p14:creationId xmlns:p14="http://schemas.microsoft.com/office/powerpoint/2010/main" xmlns="" val="2260954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362" indent="-288723">
              <a:defRPr sz="2400">
                <a:solidFill>
                  <a:schemeClr val="tx1"/>
                </a:solidFill>
                <a:latin typeface="Calibri" panose="020F0502020204030204" pitchFamily="34" charset="0"/>
                <a:ea typeface="MS PGothic" panose="020B0600070205080204" pitchFamily="34" charset="-128"/>
              </a:defRPr>
            </a:lvl2pPr>
            <a:lvl3pPr marL="1154891" indent="-230027">
              <a:defRPr sz="2400">
                <a:solidFill>
                  <a:schemeClr val="tx1"/>
                </a:solidFill>
                <a:latin typeface="Calibri" panose="020F0502020204030204" pitchFamily="34" charset="0"/>
                <a:ea typeface="MS PGothic" panose="020B0600070205080204" pitchFamily="34" charset="-128"/>
              </a:defRPr>
            </a:lvl3pPr>
            <a:lvl4pPr marL="1616531" indent="-230027">
              <a:defRPr sz="2400">
                <a:solidFill>
                  <a:schemeClr val="tx1"/>
                </a:solidFill>
                <a:latin typeface="Calibri" panose="020F0502020204030204" pitchFamily="34" charset="0"/>
                <a:ea typeface="MS PGothic" panose="020B0600070205080204" pitchFamily="34" charset="-128"/>
              </a:defRPr>
            </a:lvl4pPr>
            <a:lvl5pPr marL="2078169" indent="-230027">
              <a:defRPr sz="2400">
                <a:solidFill>
                  <a:schemeClr val="tx1"/>
                </a:solidFill>
                <a:latin typeface="Calibri" panose="020F0502020204030204" pitchFamily="34" charset="0"/>
                <a:ea typeface="MS PGothic" panose="020B0600070205080204" pitchFamily="34" charset="-128"/>
              </a:defRPr>
            </a:lvl5pPr>
            <a:lvl6pPr marL="253504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192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4880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568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a:latin typeface="Arial" panose="020B0604020202020204" pitchFamily="34" charset="0"/>
              </a:rPr>
              <a:pPr/>
              <a:t>7</a:t>
            </a:fld>
            <a:endParaRPr lang="en-ZA" altLang="en-US" sz="1200">
              <a:latin typeface="Arial" panose="020B0604020202020204" pitchFamily="34" charset="0"/>
            </a:endParaRPr>
          </a:p>
        </p:txBody>
      </p:sp>
    </p:spTree>
    <p:extLst>
      <p:ext uri="{BB962C8B-B14F-4D97-AF65-F5344CB8AC3E}">
        <p14:creationId xmlns:p14="http://schemas.microsoft.com/office/powerpoint/2010/main" xmlns="" val="2403713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362" indent="-288723">
              <a:defRPr sz="2400">
                <a:solidFill>
                  <a:schemeClr val="tx1"/>
                </a:solidFill>
                <a:latin typeface="Calibri" panose="020F0502020204030204" pitchFamily="34" charset="0"/>
                <a:ea typeface="MS PGothic" panose="020B0600070205080204" pitchFamily="34" charset="-128"/>
              </a:defRPr>
            </a:lvl2pPr>
            <a:lvl3pPr marL="1154891" indent="-230027">
              <a:defRPr sz="2400">
                <a:solidFill>
                  <a:schemeClr val="tx1"/>
                </a:solidFill>
                <a:latin typeface="Calibri" panose="020F0502020204030204" pitchFamily="34" charset="0"/>
                <a:ea typeface="MS PGothic" panose="020B0600070205080204" pitchFamily="34" charset="-128"/>
              </a:defRPr>
            </a:lvl3pPr>
            <a:lvl4pPr marL="1616531" indent="-230027">
              <a:defRPr sz="2400">
                <a:solidFill>
                  <a:schemeClr val="tx1"/>
                </a:solidFill>
                <a:latin typeface="Calibri" panose="020F0502020204030204" pitchFamily="34" charset="0"/>
                <a:ea typeface="MS PGothic" panose="020B0600070205080204" pitchFamily="34" charset="-128"/>
              </a:defRPr>
            </a:lvl4pPr>
            <a:lvl5pPr marL="2078169" indent="-230027">
              <a:defRPr sz="2400">
                <a:solidFill>
                  <a:schemeClr val="tx1"/>
                </a:solidFill>
                <a:latin typeface="Calibri" panose="020F0502020204030204" pitchFamily="34" charset="0"/>
                <a:ea typeface="MS PGothic" panose="020B0600070205080204" pitchFamily="34" charset="-128"/>
              </a:defRPr>
            </a:lvl5pPr>
            <a:lvl6pPr marL="253504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192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4880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5689" indent="-230027" defTabSz="45688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a:latin typeface="Arial" panose="020B0604020202020204" pitchFamily="34" charset="0"/>
              </a:rPr>
              <a:pPr/>
              <a:t>8</a:t>
            </a:fld>
            <a:endParaRPr lang="en-ZA" altLang="en-US" sz="1200">
              <a:latin typeface="Arial" panose="020B0604020202020204" pitchFamily="34" charset="0"/>
            </a:endParaRPr>
          </a:p>
        </p:txBody>
      </p:sp>
    </p:spTree>
    <p:extLst>
      <p:ext uri="{BB962C8B-B14F-4D97-AF65-F5344CB8AC3E}">
        <p14:creationId xmlns:p14="http://schemas.microsoft.com/office/powerpoint/2010/main" xmlns="" val="125108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9A19FB27-7FEE-4F2A-9E9E-5D1B33227D7E}" type="datetime1">
              <a:rPr lang="en-US" altLang="en-US"/>
              <a:pPr>
                <a:defRPr/>
              </a:pPr>
              <a:t>5/7/2021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1938530-6F2A-4375-B556-78E5AF86A575}" type="slidenum">
              <a:rPr lang="en-US" altLang="en-US"/>
              <a:pPr>
                <a:defRPr/>
              </a:pPr>
              <a:t>‹#›</a:t>
            </a:fld>
            <a:endParaRPr lang="en-US" altLang="en-US" dirty="0"/>
          </a:p>
        </p:txBody>
      </p:sp>
    </p:spTree>
    <p:extLst>
      <p:ext uri="{BB962C8B-B14F-4D97-AF65-F5344CB8AC3E}">
        <p14:creationId xmlns:p14="http://schemas.microsoft.com/office/powerpoint/2010/main" xmlns="" val="400615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1F725300-4C77-41B6-B971-D51958C78A37}" type="datetime1">
              <a:rPr lang="en-US" altLang="en-US"/>
              <a:pPr>
                <a:defRPr/>
              </a:pPr>
              <a:t>5/7/2021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B17332A-2084-425F-BE84-8DF113F1EED2}" type="slidenum">
              <a:rPr lang="en-US" altLang="en-US"/>
              <a:pPr>
                <a:defRPr/>
              </a:pPr>
              <a:t>‹#›</a:t>
            </a:fld>
            <a:endParaRPr lang="en-US" altLang="en-US" dirty="0"/>
          </a:p>
        </p:txBody>
      </p:sp>
    </p:spTree>
    <p:extLst>
      <p:ext uri="{BB962C8B-B14F-4D97-AF65-F5344CB8AC3E}">
        <p14:creationId xmlns:p14="http://schemas.microsoft.com/office/powerpoint/2010/main" xmlns="" val="2195704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2468F581-0635-4948-B741-721381FF3F6A}" type="datetime1">
              <a:rPr lang="en-US" altLang="en-US"/>
              <a:pPr>
                <a:defRPr/>
              </a:pPr>
              <a:t>5/7/2021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2903F27-EC09-49A7-BEEC-3F0DFF809BA3}" type="slidenum">
              <a:rPr lang="en-US" altLang="en-US"/>
              <a:pPr>
                <a:defRPr/>
              </a:pPr>
              <a:t>‹#›</a:t>
            </a:fld>
            <a:endParaRPr lang="en-US" altLang="en-US" dirty="0"/>
          </a:p>
        </p:txBody>
      </p:sp>
    </p:spTree>
    <p:extLst>
      <p:ext uri="{BB962C8B-B14F-4D97-AF65-F5344CB8AC3E}">
        <p14:creationId xmlns:p14="http://schemas.microsoft.com/office/powerpoint/2010/main" xmlns="" val="1599520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eaLnBrk="0" hangingPunct="0">
              <a:defRPr sz="1400" b="0" dirty="0">
                <a:solidFill>
                  <a:srgbClr val="800080"/>
                </a:solidFill>
                <a:effectLst>
                  <a:outerShdw blurRad="38100" dist="38100" dir="2700000" algn="tl">
                    <a:srgbClr val="C0C0C0"/>
                  </a:outerShdw>
                </a:effectLst>
                <a:latin typeface="Times New Roman" pitchFamily="18" charset="0"/>
              </a:defRPr>
            </a:lvl1pPr>
          </a:lstStyle>
          <a:p>
            <a:pPr>
              <a:defRPr/>
            </a:pPr>
            <a:endParaRPr lang="en-US" altLang="ko-KR"/>
          </a:p>
        </p:txBody>
      </p:sp>
    </p:spTree>
    <p:extLst>
      <p:ext uri="{BB962C8B-B14F-4D97-AF65-F5344CB8AC3E}">
        <p14:creationId xmlns:p14="http://schemas.microsoft.com/office/powerpoint/2010/main" xmlns="" val="121820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1A4E4ECD-F3BD-4459-B870-11D540DFFC79}" type="datetime1">
              <a:rPr lang="en-US" altLang="en-US"/>
              <a:pPr>
                <a:defRPr/>
              </a:pPr>
              <a:t>5/7/2021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03740D6-FF64-40CC-8DA8-93BFB7BF14BD}" type="slidenum">
              <a:rPr lang="en-US" altLang="en-US"/>
              <a:pPr>
                <a:defRPr/>
              </a:pPr>
              <a:t>‹#›</a:t>
            </a:fld>
            <a:endParaRPr lang="en-US" altLang="en-US" dirty="0"/>
          </a:p>
        </p:txBody>
      </p:sp>
    </p:spTree>
    <p:extLst>
      <p:ext uri="{BB962C8B-B14F-4D97-AF65-F5344CB8AC3E}">
        <p14:creationId xmlns:p14="http://schemas.microsoft.com/office/powerpoint/2010/main" xmlns="" val="99010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9EEC6A-3925-42C4-B129-4C0735DA56B3}" type="datetime1">
              <a:rPr lang="en-US" altLang="en-US"/>
              <a:pPr>
                <a:defRPr/>
              </a:pPr>
              <a:t>5/7/2021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35CCA83-BC64-440A-B027-5D0077E9B62C}" type="slidenum">
              <a:rPr lang="en-US" altLang="en-US"/>
              <a:pPr>
                <a:defRPr/>
              </a:pPr>
              <a:t>‹#›</a:t>
            </a:fld>
            <a:endParaRPr lang="en-US" altLang="en-US" dirty="0"/>
          </a:p>
        </p:txBody>
      </p:sp>
    </p:spTree>
    <p:extLst>
      <p:ext uri="{BB962C8B-B14F-4D97-AF65-F5344CB8AC3E}">
        <p14:creationId xmlns:p14="http://schemas.microsoft.com/office/powerpoint/2010/main" xmlns="" val="191806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fld id="{8A541642-6EBE-4E72-AFD1-F1BFC8A2B9EB}" type="datetime1">
              <a:rPr lang="en-US" altLang="en-US"/>
              <a:pPr>
                <a:defRPr/>
              </a:pPr>
              <a:t>5/7/2021</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56BF3CA-9AC4-4093-B295-C0EF38F86527}" type="slidenum">
              <a:rPr lang="en-US" altLang="en-US"/>
              <a:pPr>
                <a:defRPr/>
              </a:pPr>
              <a:t>‹#›</a:t>
            </a:fld>
            <a:endParaRPr lang="en-US" altLang="en-US" dirty="0"/>
          </a:p>
        </p:txBody>
      </p:sp>
    </p:spTree>
    <p:extLst>
      <p:ext uri="{BB962C8B-B14F-4D97-AF65-F5344CB8AC3E}">
        <p14:creationId xmlns:p14="http://schemas.microsoft.com/office/powerpoint/2010/main" xmlns="" val="43501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fld id="{D94BDC1F-AEE6-4323-BFF9-8F250080B51E}" type="datetime1">
              <a:rPr lang="en-US" altLang="en-US"/>
              <a:pPr>
                <a:defRPr/>
              </a:pPr>
              <a:t>5/7/2021</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9A0E664-822A-4C33-AEE6-CF2386BAF3DF}" type="slidenum">
              <a:rPr lang="en-US" altLang="en-US"/>
              <a:pPr>
                <a:defRPr/>
              </a:pPr>
              <a:t>‹#›</a:t>
            </a:fld>
            <a:endParaRPr lang="en-US" altLang="en-US" dirty="0"/>
          </a:p>
        </p:txBody>
      </p:sp>
    </p:spTree>
    <p:extLst>
      <p:ext uri="{BB962C8B-B14F-4D97-AF65-F5344CB8AC3E}">
        <p14:creationId xmlns:p14="http://schemas.microsoft.com/office/powerpoint/2010/main" xmlns="" val="55104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8E6014A2-4EBC-460E-942A-F64D2068433F}" type="datetime1">
              <a:rPr lang="en-US" altLang="en-US"/>
              <a:pPr>
                <a:defRPr/>
              </a:pPr>
              <a:t>5/7/2021</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E8767D1-AFF7-4C15-A24A-99519A3EB5B0}" type="slidenum">
              <a:rPr lang="en-US" altLang="en-US"/>
              <a:pPr>
                <a:defRPr/>
              </a:pPr>
              <a:t>‹#›</a:t>
            </a:fld>
            <a:endParaRPr lang="en-US" altLang="en-US" dirty="0"/>
          </a:p>
        </p:txBody>
      </p:sp>
    </p:spTree>
    <p:extLst>
      <p:ext uri="{BB962C8B-B14F-4D97-AF65-F5344CB8AC3E}">
        <p14:creationId xmlns:p14="http://schemas.microsoft.com/office/powerpoint/2010/main" xmlns="" val="14143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6D51FB-65B7-4B20-86FB-CB6C1871CF6D}" type="datetime1">
              <a:rPr lang="en-US" altLang="en-US"/>
              <a:pPr>
                <a:defRPr/>
              </a:pPr>
              <a:t>5/7/2021</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D50BC63-BE3F-4A89-A739-124E327726F4}" type="slidenum">
              <a:rPr lang="en-US" altLang="en-US"/>
              <a:pPr>
                <a:defRPr/>
              </a:pPr>
              <a:t>‹#›</a:t>
            </a:fld>
            <a:endParaRPr lang="en-US" altLang="en-US" dirty="0"/>
          </a:p>
        </p:txBody>
      </p:sp>
    </p:spTree>
    <p:extLst>
      <p:ext uri="{BB962C8B-B14F-4D97-AF65-F5344CB8AC3E}">
        <p14:creationId xmlns:p14="http://schemas.microsoft.com/office/powerpoint/2010/main" xmlns="" val="244119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52B840-BB4A-4603-B8AE-0F84722F1623}" type="datetime1">
              <a:rPr lang="en-US" altLang="en-US"/>
              <a:pPr>
                <a:defRPr/>
              </a:pPr>
              <a:t>5/7/2021</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CBF6D56-52CA-4F56-9B43-B7A40F837B19}" type="slidenum">
              <a:rPr lang="en-US" altLang="en-US"/>
              <a:pPr>
                <a:defRPr/>
              </a:pPr>
              <a:t>‹#›</a:t>
            </a:fld>
            <a:endParaRPr lang="en-US" altLang="en-US" dirty="0"/>
          </a:p>
        </p:txBody>
      </p:sp>
    </p:spTree>
    <p:extLst>
      <p:ext uri="{BB962C8B-B14F-4D97-AF65-F5344CB8AC3E}">
        <p14:creationId xmlns:p14="http://schemas.microsoft.com/office/powerpoint/2010/main" xmlns="" val="111279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ZA"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1A5798-48EE-4E1C-8A67-B94220F6CCE6}" type="datetime1">
              <a:rPr lang="en-US" altLang="en-US"/>
              <a:pPr>
                <a:defRPr/>
              </a:pPr>
              <a:t>5/7/2021</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BB141FD-A9B6-4B09-BECB-93269D7C51A7}" type="slidenum">
              <a:rPr lang="en-US" altLang="en-US"/>
              <a:pPr>
                <a:defRPr/>
              </a:pPr>
              <a:t>‹#›</a:t>
            </a:fld>
            <a:endParaRPr lang="en-US" altLang="en-US" dirty="0"/>
          </a:p>
        </p:txBody>
      </p:sp>
    </p:spTree>
    <p:extLst>
      <p:ext uri="{BB962C8B-B14F-4D97-AF65-F5344CB8AC3E}">
        <p14:creationId xmlns:p14="http://schemas.microsoft.com/office/powerpoint/2010/main" xmlns="" val="1717706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A" altLang="en-US" smtClean="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smtClean="0">
                <a:solidFill>
                  <a:schemeClr val="tx1">
                    <a:tint val="75000"/>
                  </a:schemeClr>
                </a:solidFill>
              </a:defRPr>
            </a:lvl1pPr>
          </a:lstStyle>
          <a:p>
            <a:pPr>
              <a:defRPr/>
            </a:pPr>
            <a:fld id="{88678C4C-5FCF-4855-B7FE-0E17A99582E3}" type="datetime1">
              <a:rPr lang="en-US" altLang="en-US"/>
              <a:pPr>
                <a:defRPr/>
              </a:pPr>
              <a:t>5/7/2021</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dirty="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smtClean="0">
                <a:solidFill>
                  <a:schemeClr val="tx1">
                    <a:tint val="75000"/>
                  </a:schemeClr>
                </a:solidFill>
              </a:defRPr>
            </a:lvl1pPr>
          </a:lstStyle>
          <a:p>
            <a:pPr>
              <a:defRPr/>
            </a:pPr>
            <a:fld id="{E3E1B1CB-6D6B-4574-9E12-8DD7EA224E7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 id="2147484335" r:id="rId12"/>
  </p:sldLayoutIdLst>
  <p:hf hdr="0" ftr="0" dt="0"/>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346075" y="450304"/>
            <a:ext cx="8077200" cy="5715000"/>
          </a:xfrm>
          <a:prstGeom prst="rect">
            <a:avLst/>
          </a:prstGeom>
        </p:spPr>
        <p:txBody>
          <a:bodyPr/>
          <a:lstStyle/>
          <a:p>
            <a:pPr marL="342900" indent="-342900" algn="ctr">
              <a:lnSpc>
                <a:spcPct val="90000"/>
              </a:lnSpc>
              <a:spcBef>
                <a:spcPct val="20000"/>
              </a:spcBef>
              <a:defRPr/>
            </a:pPr>
            <a:r>
              <a:rPr lang="en-US" sz="3200" b="1" kern="0" dirty="0">
                <a:latin typeface="+mn-lt"/>
                <a:ea typeface="+mn-ea"/>
              </a:rPr>
              <a:t>Department of </a:t>
            </a:r>
          </a:p>
          <a:p>
            <a:pPr marL="342900" indent="-342900" algn="ctr">
              <a:lnSpc>
                <a:spcPct val="90000"/>
              </a:lnSpc>
              <a:spcBef>
                <a:spcPct val="20000"/>
              </a:spcBef>
              <a:defRPr/>
            </a:pPr>
            <a:r>
              <a:rPr lang="en-US" sz="3200" b="1" kern="0" dirty="0">
                <a:latin typeface="+mn-lt"/>
                <a:ea typeface="+mn-ea"/>
              </a:rPr>
              <a:t>Higher Education and Training</a:t>
            </a:r>
            <a:endParaRPr lang="en-US" sz="2800" kern="0" dirty="0">
              <a:solidFill>
                <a:srgbClr val="FF0000"/>
              </a:solidFill>
              <a:latin typeface="+mn-lt"/>
              <a:ea typeface="+mn-ea"/>
            </a:endParaRPr>
          </a:p>
          <a:p>
            <a:pPr marL="342900" indent="-342900" algn="ctr">
              <a:lnSpc>
                <a:spcPct val="90000"/>
              </a:lnSpc>
              <a:spcBef>
                <a:spcPct val="20000"/>
              </a:spcBef>
              <a:defRPr/>
            </a:pPr>
            <a:endParaRPr lang="en-ZA" sz="1100" b="1" dirty="0">
              <a:solidFill>
                <a:srgbClr val="FF0000"/>
              </a:solidFill>
              <a:latin typeface="Arial" panose="020B0604020202020204" pitchFamily="34" charset="0"/>
            </a:endParaRPr>
          </a:p>
          <a:p>
            <a:pPr marL="342900" indent="-342900" algn="ctr" eaLnBrk="1" hangingPunct="1">
              <a:lnSpc>
                <a:spcPct val="90000"/>
              </a:lnSpc>
              <a:spcBef>
                <a:spcPct val="20000"/>
              </a:spcBef>
              <a:defRPr/>
            </a:pPr>
            <a:endParaRPr lang="en-ZA" sz="800" b="1" dirty="0" smtClean="0">
              <a:solidFill>
                <a:srgbClr val="FF0000"/>
              </a:solidFill>
              <a:latin typeface="Calibri" charset="0"/>
              <a:ea typeface="ＭＳ Ｐゴシック" charset="0"/>
              <a:cs typeface="Arial" charset="0"/>
            </a:endParaRPr>
          </a:p>
          <a:p>
            <a:pPr marL="342900" indent="-342900" algn="ctr" eaLnBrk="1" hangingPunct="1">
              <a:lnSpc>
                <a:spcPct val="90000"/>
              </a:lnSpc>
              <a:spcBef>
                <a:spcPct val="20000"/>
              </a:spcBef>
              <a:defRPr/>
            </a:pPr>
            <a:endParaRPr lang="en-ZA" sz="800" b="1" dirty="0">
              <a:solidFill>
                <a:srgbClr val="FF0000"/>
              </a:solidFill>
              <a:latin typeface="Calibri" charset="0"/>
              <a:ea typeface="ＭＳ Ｐゴシック" charset="0"/>
              <a:cs typeface="Arial" charset="0"/>
            </a:endParaRPr>
          </a:p>
          <a:p>
            <a:pPr marL="342900" indent="-342900" algn="ctr" eaLnBrk="1" hangingPunct="1">
              <a:lnSpc>
                <a:spcPct val="90000"/>
              </a:lnSpc>
              <a:spcBef>
                <a:spcPct val="20000"/>
              </a:spcBef>
              <a:defRPr/>
            </a:pPr>
            <a:endParaRPr lang="en-ZA" sz="800" b="1" dirty="0" smtClean="0">
              <a:solidFill>
                <a:srgbClr val="FF0000"/>
              </a:solidFill>
              <a:latin typeface="Calibri" charset="0"/>
              <a:ea typeface="ＭＳ Ｐゴシック" charset="0"/>
              <a:cs typeface="Arial" charset="0"/>
            </a:endParaRPr>
          </a:p>
          <a:p>
            <a:pPr marL="342900" indent="-342900" algn="ctr" eaLnBrk="1" hangingPunct="1">
              <a:lnSpc>
                <a:spcPct val="90000"/>
              </a:lnSpc>
              <a:spcBef>
                <a:spcPct val="20000"/>
              </a:spcBef>
              <a:defRPr/>
            </a:pPr>
            <a:endParaRPr lang="en-ZA" sz="800" b="1" dirty="0">
              <a:solidFill>
                <a:srgbClr val="FF0000"/>
              </a:solidFill>
              <a:latin typeface="Calibri" charset="0"/>
              <a:ea typeface="ＭＳ Ｐゴシック" charset="0"/>
              <a:cs typeface="Arial" charset="0"/>
            </a:endParaRPr>
          </a:p>
          <a:p>
            <a:pPr marL="342900" indent="-342900" algn="ctr" eaLnBrk="1" hangingPunct="1">
              <a:lnSpc>
                <a:spcPct val="90000"/>
              </a:lnSpc>
              <a:spcBef>
                <a:spcPct val="20000"/>
              </a:spcBef>
              <a:defRPr/>
            </a:pPr>
            <a:endParaRPr lang="en-ZA" sz="800" b="1" dirty="0" smtClean="0">
              <a:solidFill>
                <a:srgbClr val="FF0000"/>
              </a:solidFill>
              <a:latin typeface="Calibri" charset="0"/>
              <a:ea typeface="ＭＳ Ｐゴシック" charset="0"/>
              <a:cs typeface="Arial" charset="0"/>
            </a:endParaRPr>
          </a:p>
          <a:p>
            <a:pPr marL="342900" indent="-342900" algn="ctr" eaLnBrk="1" hangingPunct="1">
              <a:lnSpc>
                <a:spcPct val="90000"/>
              </a:lnSpc>
              <a:spcBef>
                <a:spcPct val="20000"/>
              </a:spcBef>
              <a:defRPr/>
            </a:pPr>
            <a:endParaRPr lang="en-ZA" sz="800" b="1" dirty="0">
              <a:solidFill>
                <a:srgbClr val="FF0000"/>
              </a:solidFill>
              <a:latin typeface="Calibri" charset="0"/>
              <a:ea typeface="ＭＳ Ｐゴシック" charset="0"/>
              <a:cs typeface="Arial" charset="0"/>
            </a:endParaRPr>
          </a:p>
          <a:p>
            <a:pPr marL="342900" indent="-342900" algn="ctr" eaLnBrk="1" hangingPunct="1">
              <a:lnSpc>
                <a:spcPct val="90000"/>
              </a:lnSpc>
              <a:spcBef>
                <a:spcPct val="20000"/>
              </a:spcBef>
              <a:defRPr/>
            </a:pPr>
            <a:endParaRPr lang="en-US" sz="800" b="1" dirty="0">
              <a:solidFill>
                <a:srgbClr val="FF0000"/>
              </a:solidFill>
              <a:latin typeface="Calibri" charset="0"/>
              <a:ea typeface="ＭＳ Ｐゴシック" charset="0"/>
              <a:cs typeface="Arial" charset="0"/>
            </a:endParaRPr>
          </a:p>
          <a:p>
            <a:pPr algn="ctr"/>
            <a:r>
              <a:rPr lang="en-US" sz="3200" b="1" dirty="0" smtClean="0">
                <a:solidFill>
                  <a:srgbClr val="FF0000"/>
                </a:solidFill>
                <a:latin typeface="Calibri" charset="0"/>
                <a:ea typeface="ＭＳ Ｐゴシック" charset="0"/>
                <a:cs typeface="Arial" charset="0"/>
              </a:rPr>
              <a:t> </a:t>
            </a:r>
            <a:r>
              <a:rPr lang="en-US" sz="2800" b="1" dirty="0" smtClean="0"/>
              <a:t>Presentation to the Portfolio Committee</a:t>
            </a:r>
            <a:endParaRPr lang="en-US" sz="2800" dirty="0"/>
          </a:p>
          <a:p>
            <a:pPr algn="ctr">
              <a:lnSpc>
                <a:spcPct val="90000"/>
              </a:lnSpc>
              <a:buClr>
                <a:schemeClr val="bg1"/>
              </a:buClr>
              <a:defRPr/>
            </a:pPr>
            <a:endParaRPr lang="en-US" sz="2800" b="1" dirty="0">
              <a:latin typeface="+mn-lt"/>
              <a:ea typeface="ＭＳ Ｐゴシック" charset="0"/>
              <a:cs typeface="Arial" charset="0"/>
            </a:endParaRPr>
          </a:p>
          <a:p>
            <a:pPr algn="ctr">
              <a:lnSpc>
                <a:spcPct val="90000"/>
              </a:lnSpc>
              <a:buClr>
                <a:schemeClr val="bg1"/>
              </a:buClr>
              <a:defRPr/>
            </a:pPr>
            <a:r>
              <a:rPr lang="en-US" sz="2800" b="1" dirty="0" smtClean="0">
                <a:latin typeface="+mn-lt"/>
                <a:ea typeface="ＭＳ Ｐゴシック" charset="0"/>
                <a:cs typeface="Arial" charset="0"/>
              </a:rPr>
              <a:t>7 May 2021</a:t>
            </a:r>
            <a:endParaRPr lang="en-US" sz="2800" b="1" dirty="0">
              <a:latin typeface="+mn-lt"/>
              <a:ea typeface="ＭＳ Ｐゴシック" charset="0"/>
              <a:cs typeface="Arial" charset="0"/>
            </a:endParaRPr>
          </a:p>
          <a:p>
            <a:pPr marL="342900" indent="-342900" algn="ctr">
              <a:lnSpc>
                <a:spcPct val="90000"/>
              </a:lnSpc>
              <a:spcBef>
                <a:spcPct val="20000"/>
              </a:spcBef>
              <a:defRPr/>
            </a:pPr>
            <a:endParaRPr lang="en-ZA" b="1" dirty="0">
              <a:solidFill>
                <a:srgbClr val="FF0000"/>
              </a:solidFill>
              <a:latin typeface="Arial" panose="020B0604020202020204" pitchFamily="34" charset="0"/>
            </a:endParaRPr>
          </a:p>
          <a:p>
            <a:pPr marL="342900" indent="-342900" algn="ctr">
              <a:lnSpc>
                <a:spcPct val="90000"/>
              </a:lnSpc>
              <a:spcBef>
                <a:spcPct val="20000"/>
              </a:spcBef>
              <a:defRPr/>
            </a:pPr>
            <a:endParaRPr lang="en-US" sz="6000" kern="0" dirty="0">
              <a:solidFill>
                <a:srgbClr val="FF0000"/>
              </a:solidFill>
              <a:latin typeface="+mn-lt"/>
              <a:ea typeface="+mn-ea"/>
            </a:endParaRPr>
          </a:p>
        </p:txBody>
      </p:sp>
      <p:pic>
        <p:nvPicPr>
          <p:cNvPr id="5123" name="Picture 6" descr="C:\Users\Lefifi.T\AppData\Local\Microsoft\Windows\Temporary Internet Files\Content.Outlook\XAEMJRW7\Higher Education LOGO (6).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xmlns="" val="0"/>
              </a:ext>
            </a:extLst>
          </a:blip>
          <a:srcRect t="1932" r="67960"/>
          <a:stretch>
            <a:fillRect/>
          </a:stretch>
        </p:blipFill>
        <p:spPr bwMode="auto">
          <a:xfrm>
            <a:off x="7318375" y="4583113"/>
            <a:ext cx="1825625" cy="2203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467545" y="980728"/>
            <a:ext cx="8208912" cy="5400600"/>
          </a:xfrm>
        </p:spPr>
        <p:txBody>
          <a:bodyPr wrap="square" numCol="1" anchor="t" anchorCtr="0" compatLnSpc="1">
            <a:prstTxWarp prst="textNoShape">
              <a:avLst/>
            </a:prstTxWarp>
            <a:noAutofit/>
          </a:bodyPr>
          <a:lstStyle/>
          <a:p>
            <a:pPr marL="271463" indent="-271463" algn="just">
              <a:spcBef>
                <a:spcPts val="1000"/>
              </a:spcBef>
            </a:pPr>
            <a:r>
              <a:rPr lang="en-ZA" sz="1800" dirty="0">
                <a:latin typeface="Arial" panose="020B0604020202020204" pitchFamily="34" charset="0"/>
                <a:cs typeface="Arial" panose="020B0604020202020204" pitchFamily="34" charset="0"/>
              </a:rPr>
              <a:t>The enrolment planning process for the academic years 2020 to 2025 took place between July 2018 and October 2019. This planning process included bilateral discussions between the Department of Higher Education and Training (the Department) and each university in order to reach agreed upon funded headcount enrolments and Full Time Equivalent (FTE) student totals for each university for the academic period up to 2025 and the financial period up to </a:t>
            </a:r>
            <a:r>
              <a:rPr lang="en-ZA" sz="1800" dirty="0" smtClean="0">
                <a:latin typeface="Arial" panose="020B0604020202020204" pitchFamily="34" charset="0"/>
                <a:cs typeface="Arial" panose="020B0604020202020204" pitchFamily="34" charset="0"/>
              </a:rPr>
              <a:t>2027/28, within </a:t>
            </a:r>
            <a:r>
              <a:rPr lang="en-ZA" sz="1800" dirty="0">
                <a:latin typeface="Arial" panose="020B0604020202020204" pitchFamily="34" charset="0"/>
                <a:cs typeface="Arial" panose="020B0604020202020204" pitchFamily="34" charset="0"/>
              </a:rPr>
              <a:t>the context of system parameters and the government </a:t>
            </a:r>
            <a:r>
              <a:rPr lang="en-ZA" sz="1800" dirty="0" smtClean="0">
                <a:latin typeface="Arial" panose="020B0604020202020204" pitchFamily="34" charset="0"/>
                <a:cs typeface="Arial" panose="020B0604020202020204" pitchFamily="34" charset="0"/>
              </a:rPr>
              <a:t>priorities.</a:t>
            </a:r>
          </a:p>
          <a:p>
            <a:pPr marL="271463" indent="-271463" algn="just">
              <a:spcBef>
                <a:spcPts val="1000"/>
              </a:spcBef>
            </a:pPr>
            <a:r>
              <a:rPr lang="en-ZA" sz="1800" dirty="0">
                <a:latin typeface="Arial" panose="020B0604020202020204" pitchFamily="34" charset="0"/>
                <a:cs typeface="Arial" panose="020B0604020202020204" pitchFamily="34" charset="0"/>
              </a:rPr>
              <a:t>Institutions were requested to undertake an initial planning exercise and submit proposed plans to the Department by August 2018</a:t>
            </a:r>
            <a:r>
              <a:rPr lang="en-ZA" sz="1800" dirty="0" smtClean="0">
                <a:latin typeface="Arial" panose="020B0604020202020204" pitchFamily="34" charset="0"/>
                <a:cs typeface="Arial" panose="020B0604020202020204" pitchFamily="34" charset="0"/>
              </a:rPr>
              <a:t>. </a:t>
            </a:r>
            <a:r>
              <a:rPr lang="en-ZA" sz="1800" dirty="0">
                <a:latin typeface="Arial" panose="020B0604020202020204" pitchFamily="34" charset="0"/>
                <a:cs typeface="Arial" panose="020B0604020202020204" pitchFamily="34" charset="0"/>
              </a:rPr>
              <a:t>The Department received these plans and undertook a preliminary analysis to develop a national view and interrogate the proposals.</a:t>
            </a:r>
            <a:r>
              <a:rPr lang="en-ZA" sz="1800" dirty="0" smtClean="0">
                <a:latin typeface="Arial" panose="020B0604020202020204" pitchFamily="34" charset="0"/>
                <a:cs typeface="Arial" panose="020B0604020202020204" pitchFamily="34" charset="0"/>
              </a:rPr>
              <a:t> </a:t>
            </a:r>
          </a:p>
          <a:p>
            <a:pPr marL="271463" indent="-271463" algn="just">
              <a:spcBef>
                <a:spcPts val="1000"/>
              </a:spcBef>
            </a:pPr>
            <a:r>
              <a:rPr lang="en-ZA" sz="1800" dirty="0">
                <a:latin typeface="Arial" panose="020B0604020202020204" pitchFamily="34" charset="0"/>
                <a:cs typeface="Arial" panose="020B0604020202020204" pitchFamily="34" charset="0"/>
              </a:rPr>
              <a:t>The Department organised a National Enrolment Planning workshop, which was held on 31 October 2018. This workshop formed the platform from which the bilateral discussions and negotiations with the Executive Management of each institution took place.</a:t>
            </a:r>
          </a:p>
          <a:p>
            <a:pPr marL="271463" indent="-271463" algn="just">
              <a:spcBef>
                <a:spcPts val="1000"/>
              </a:spcBef>
            </a:pPr>
            <a:r>
              <a:rPr lang="en-ZA" sz="1800" dirty="0">
                <a:latin typeface="Arial" panose="020B0604020202020204" pitchFamily="34" charset="0"/>
                <a:cs typeface="Arial" panose="020B0604020202020204" pitchFamily="34" charset="0"/>
              </a:rPr>
              <a:t>All the plans were analysed and the Department developed a framework against which the submitted plans and targets were discussed with each individual institution and adjusted on a negotiated basis to enable the institutions to collectively achieve the goals for the system by 2025.</a:t>
            </a:r>
            <a:endParaRPr lang="en-ZA" altLang="en-US" sz="1800" dirty="0" smtClean="0">
              <a:latin typeface="Arial" panose="020B0604020202020204" pitchFamily="34" charset="0"/>
              <a:cs typeface="Arial" panose="020B0604020202020204" pitchFamily="34" charset="0"/>
            </a:endParaRPr>
          </a:p>
        </p:txBody>
      </p:sp>
      <p:sp>
        <p:nvSpPr>
          <p:cNvPr id="9" name="Slide Number Placeholder 7"/>
          <p:cNvSpPr txBox="1">
            <a:spLocks/>
          </p:cNvSpPr>
          <p:nvPr/>
        </p:nvSpPr>
        <p:spPr bwMode="auto">
          <a:xfrm>
            <a:off x="6974904" y="6525344"/>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defTabSz="4572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Calibri" panose="020F0502020204030204" pitchFamily="34" charset="0"/>
                <a:ea typeface="MS PGothic" panose="020B0600070205080204" pitchFamily="34" charset="-128"/>
                <a:cs typeface="+mn-cs"/>
              </a:defRPr>
            </a:lvl1pPr>
            <a:lvl2pPr marL="742950" indent="-285750" algn="l" defTabSz="457200" rtl="0" eaLnBrk="0" fontAlgn="base" hangingPunct="0">
              <a:lnSpc>
                <a:spcPct val="90000"/>
              </a:lnSpc>
              <a:spcBef>
                <a:spcPts val="375"/>
              </a:spcBef>
              <a:spcAft>
                <a:spcPct val="0"/>
              </a:spcAft>
              <a:buFont typeface="Arial" panose="020B0604020202020204" pitchFamily="34" charset="0"/>
              <a:buChar char="•"/>
              <a:defRPr sz="2400" kern="1200">
                <a:solidFill>
                  <a:schemeClr val="tx1"/>
                </a:solidFill>
                <a:latin typeface="Calibri" panose="020F0502020204030204" pitchFamily="34" charset="0"/>
                <a:ea typeface="MS PGothic" panose="020B0600070205080204" pitchFamily="34" charset="-128"/>
                <a:cs typeface="+mn-cs"/>
              </a:defRPr>
            </a:lvl2pPr>
            <a:lvl3pPr marL="1143000" indent="-228600" algn="l" defTabSz="4572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Calibri" panose="020F0502020204030204" pitchFamily="34" charset="0"/>
                <a:ea typeface="MS PGothic" panose="020B0600070205080204" pitchFamily="34" charset="-128"/>
                <a:cs typeface="+mn-cs"/>
              </a:defRPr>
            </a:lvl3pPr>
            <a:lvl4pPr marL="16002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4pPr>
            <a:lvl5pPr marL="20574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5pPr>
            <a:lvl6pPr marL="25146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6pPr>
            <a:lvl7pPr marL="29718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7pPr>
            <a:lvl8pPr marL="34290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8pPr>
            <a:lvl9pPr marL="38862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9pPr>
          </a:lstStyle>
          <a:p>
            <a:pPr algn="r">
              <a:lnSpc>
                <a:spcPct val="100000"/>
              </a:lnSpc>
              <a:spcBef>
                <a:spcPct val="0"/>
              </a:spcBef>
              <a:buFontTx/>
              <a:buNone/>
            </a:pPr>
            <a:fld id="{4A6862B2-2F5A-4EBF-A601-622BCE4A9757}" type="slidenum">
              <a:rPr lang="en-US" altLang="en-US" sz="1200" b="1" smtClean="0">
                <a:solidFill>
                  <a:srgbClr val="898989"/>
                </a:solidFill>
                <a:latin typeface="Arial" panose="020B0604020202020204" pitchFamily="34" charset="0"/>
              </a:rPr>
              <a:pPr algn="r">
                <a:lnSpc>
                  <a:spcPct val="100000"/>
                </a:lnSpc>
                <a:spcBef>
                  <a:spcPct val="0"/>
                </a:spcBef>
                <a:buFontTx/>
                <a:buNone/>
              </a:pPr>
              <a:t>2</a:t>
            </a:fld>
            <a:endParaRPr lang="en-US" altLang="en-US" sz="1200" b="1" dirty="0">
              <a:solidFill>
                <a:srgbClr val="898989"/>
              </a:solidFill>
              <a:latin typeface="Arial" panose="020B0604020202020204" pitchFamily="34" charset="0"/>
            </a:endParaRPr>
          </a:p>
        </p:txBody>
      </p:sp>
      <p:sp>
        <p:nvSpPr>
          <p:cNvPr id="10" name="TextBox 9"/>
          <p:cNvSpPr txBox="1"/>
          <p:nvPr/>
        </p:nvSpPr>
        <p:spPr>
          <a:xfrm>
            <a:off x="467545" y="519063"/>
            <a:ext cx="8208912" cy="461665"/>
          </a:xfrm>
          <a:prstGeom prst="rect">
            <a:avLst/>
          </a:prstGeom>
          <a:solidFill>
            <a:srgbClr val="00682F"/>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b="1" dirty="0" smtClean="0">
                <a:latin typeface="Arial" panose="020B0604020202020204" pitchFamily="34" charset="0"/>
                <a:cs typeface="Arial" panose="020B0604020202020204" pitchFamily="34" charset="0"/>
              </a:rPr>
              <a:t>ENROLMENT PLANNING PROCESS</a:t>
            </a:r>
            <a:endParaRPr lang="en-Z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02741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467545" y="980728"/>
            <a:ext cx="8208912" cy="5400600"/>
          </a:xfrm>
        </p:spPr>
        <p:txBody>
          <a:bodyPr wrap="square" numCol="1" anchor="t" anchorCtr="0" compatLnSpc="1">
            <a:prstTxWarp prst="textNoShape">
              <a:avLst/>
            </a:prstTxWarp>
            <a:noAutofit/>
          </a:bodyPr>
          <a:lstStyle/>
          <a:p>
            <a:pPr marL="171450" lvl="1" algn="just"/>
            <a:endParaRPr lang="en-ZA" dirty="0" smtClean="0">
              <a:latin typeface="Arial" panose="020B0604020202020204" pitchFamily="34" charset="0"/>
              <a:cs typeface="Arial" panose="020B0604020202020204" pitchFamily="34" charset="0"/>
            </a:endParaRPr>
          </a:p>
          <a:p>
            <a:pPr marL="171450" lvl="1" algn="just"/>
            <a:r>
              <a:rPr lang="en-ZA" dirty="0" smtClean="0">
                <a:latin typeface="Arial" panose="020B0604020202020204" pitchFamily="34" charset="0"/>
                <a:cs typeface="Arial" panose="020B0604020202020204" pitchFamily="34" charset="0"/>
              </a:rPr>
              <a:t>The </a:t>
            </a:r>
            <a:r>
              <a:rPr lang="en-ZA" dirty="0">
                <a:latin typeface="Arial" panose="020B0604020202020204" pitchFamily="34" charset="0"/>
                <a:cs typeface="Arial" panose="020B0604020202020204" pitchFamily="34" charset="0"/>
              </a:rPr>
              <a:t>discussions with individual institutions focused on the contributions which each institution could make with regard to</a:t>
            </a:r>
            <a:r>
              <a:rPr lang="en-ZA" dirty="0" smtClean="0">
                <a:latin typeface="Arial" panose="020B0604020202020204" pitchFamily="34" charset="0"/>
                <a:cs typeface="Arial" panose="020B0604020202020204" pitchFamily="34" charset="0"/>
              </a:rPr>
              <a:t>:</a:t>
            </a:r>
          </a:p>
          <a:p>
            <a:pPr marL="0" lvl="1" indent="0" algn="just">
              <a:buNone/>
            </a:pPr>
            <a:endParaRPr lang="en-ZA" dirty="0">
              <a:latin typeface="Arial" panose="020B0604020202020204" pitchFamily="34" charset="0"/>
              <a:cs typeface="Arial" panose="020B0604020202020204" pitchFamily="34" charset="0"/>
            </a:endParaRPr>
          </a:p>
          <a:p>
            <a:pPr marL="854075" lvl="0" algn="just"/>
            <a:r>
              <a:rPr lang="en-ZA" sz="1800" dirty="0">
                <a:latin typeface="Arial" panose="020B0604020202020204" pitchFamily="34" charset="0"/>
                <a:cs typeface="Arial" panose="020B0604020202020204" pitchFamily="34" charset="0"/>
              </a:rPr>
              <a:t>Increasing enrolments and/or the number of graduates in the identified Human Resource development priority areas in accordance with the Medium Term Strategic Framework (</a:t>
            </a:r>
            <a:r>
              <a:rPr lang="en-ZA" sz="1800" dirty="0" smtClean="0">
                <a:latin typeface="Arial" panose="020B0604020202020204" pitchFamily="34" charset="0"/>
                <a:cs typeface="Arial" panose="020B0604020202020204" pitchFamily="34" charset="0"/>
              </a:rPr>
              <a:t>MTSF) targets</a:t>
            </a:r>
            <a:r>
              <a:rPr lang="en-ZA" sz="1800" dirty="0">
                <a:latin typeface="Arial" panose="020B0604020202020204" pitchFamily="34" charset="0"/>
                <a:cs typeface="Arial" panose="020B0604020202020204" pitchFamily="34" charset="0"/>
              </a:rPr>
              <a:t>, namely engineering sciences; human and animal health; maritime studies; mining; agriculture and food security and initial teacher education.</a:t>
            </a:r>
          </a:p>
          <a:p>
            <a:pPr marL="854075" algn="just"/>
            <a:r>
              <a:rPr lang="en-ZA" sz="1800" dirty="0">
                <a:latin typeface="Arial" panose="020B0604020202020204" pitchFamily="34" charset="0"/>
                <a:cs typeface="Arial" panose="020B0604020202020204" pitchFamily="34" charset="0"/>
              </a:rPr>
              <a:t>Increase research, development and innovation in human capability for a growing knowledge economy which relates to increasing the output of honours graduates, research masters, and doctoral graduates</a:t>
            </a:r>
            <a:r>
              <a:rPr lang="en-ZA" sz="1800" dirty="0" smtClean="0">
                <a:latin typeface="Arial" panose="020B0604020202020204" pitchFamily="34" charset="0"/>
                <a:cs typeface="Arial" panose="020B0604020202020204" pitchFamily="34" charset="0"/>
              </a:rPr>
              <a:t>.</a:t>
            </a:r>
          </a:p>
          <a:p>
            <a:pPr marL="682625" indent="0" algn="just">
              <a:buNone/>
            </a:pPr>
            <a:endParaRPr lang="en-ZA" sz="1800" dirty="0" smtClean="0">
              <a:latin typeface="Arial" panose="020B0604020202020204" pitchFamily="34" charset="0"/>
              <a:cs typeface="Arial" panose="020B0604020202020204" pitchFamily="34" charset="0"/>
            </a:endParaRPr>
          </a:p>
          <a:p>
            <a:pPr algn="just"/>
            <a:r>
              <a:rPr lang="en-ZA" sz="1800" dirty="0">
                <a:latin typeface="Arial" panose="020B0604020202020204" pitchFamily="34" charset="0"/>
                <a:cs typeface="Arial" panose="020B0604020202020204" pitchFamily="34" charset="0"/>
              </a:rPr>
              <a:t>The discussions took cognisance of the current status of planned and built infrastructure as well as the human resource capacity of institutions. Due consideration was also given to the Programme Qualification Mix (PQM) of institutions, missions and purposes as well as future strategic plans of the institutions</a:t>
            </a:r>
            <a:r>
              <a:rPr lang="en-ZA" sz="1800" dirty="0" smtClean="0">
                <a:latin typeface="Arial" panose="020B0604020202020204" pitchFamily="34" charset="0"/>
                <a:cs typeface="Arial" panose="020B0604020202020204" pitchFamily="34" charset="0"/>
              </a:rPr>
              <a:t>.</a:t>
            </a:r>
          </a:p>
          <a:p>
            <a:endParaRPr lang="en-ZA" sz="1800" dirty="0" smtClean="0">
              <a:latin typeface="Arial" panose="020B0604020202020204" pitchFamily="34" charset="0"/>
              <a:cs typeface="Arial" panose="020B0604020202020204" pitchFamily="34" charset="0"/>
            </a:endParaRPr>
          </a:p>
        </p:txBody>
      </p:sp>
      <p:sp>
        <p:nvSpPr>
          <p:cNvPr id="9" name="Slide Number Placeholder 7"/>
          <p:cNvSpPr txBox="1">
            <a:spLocks/>
          </p:cNvSpPr>
          <p:nvPr/>
        </p:nvSpPr>
        <p:spPr bwMode="auto">
          <a:xfrm>
            <a:off x="6974904" y="6525344"/>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defTabSz="4572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Calibri" panose="020F0502020204030204" pitchFamily="34" charset="0"/>
                <a:ea typeface="MS PGothic" panose="020B0600070205080204" pitchFamily="34" charset="-128"/>
                <a:cs typeface="+mn-cs"/>
              </a:defRPr>
            </a:lvl1pPr>
            <a:lvl2pPr marL="742950" indent="-285750" algn="l" defTabSz="457200" rtl="0" eaLnBrk="0" fontAlgn="base" hangingPunct="0">
              <a:lnSpc>
                <a:spcPct val="90000"/>
              </a:lnSpc>
              <a:spcBef>
                <a:spcPts val="375"/>
              </a:spcBef>
              <a:spcAft>
                <a:spcPct val="0"/>
              </a:spcAft>
              <a:buFont typeface="Arial" panose="020B0604020202020204" pitchFamily="34" charset="0"/>
              <a:buChar char="•"/>
              <a:defRPr sz="2400" kern="1200">
                <a:solidFill>
                  <a:schemeClr val="tx1"/>
                </a:solidFill>
                <a:latin typeface="Calibri" panose="020F0502020204030204" pitchFamily="34" charset="0"/>
                <a:ea typeface="MS PGothic" panose="020B0600070205080204" pitchFamily="34" charset="-128"/>
                <a:cs typeface="+mn-cs"/>
              </a:defRPr>
            </a:lvl2pPr>
            <a:lvl3pPr marL="1143000" indent="-228600" algn="l" defTabSz="4572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Calibri" panose="020F0502020204030204" pitchFamily="34" charset="0"/>
                <a:ea typeface="MS PGothic" panose="020B0600070205080204" pitchFamily="34" charset="-128"/>
                <a:cs typeface="+mn-cs"/>
              </a:defRPr>
            </a:lvl3pPr>
            <a:lvl4pPr marL="16002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4pPr>
            <a:lvl5pPr marL="20574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5pPr>
            <a:lvl6pPr marL="25146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6pPr>
            <a:lvl7pPr marL="29718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7pPr>
            <a:lvl8pPr marL="34290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8pPr>
            <a:lvl9pPr marL="38862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9pPr>
          </a:lstStyle>
          <a:p>
            <a:pPr algn="r">
              <a:lnSpc>
                <a:spcPct val="100000"/>
              </a:lnSpc>
              <a:spcBef>
                <a:spcPct val="0"/>
              </a:spcBef>
              <a:buFontTx/>
              <a:buNone/>
            </a:pPr>
            <a:fld id="{4A6862B2-2F5A-4EBF-A601-622BCE4A9757}" type="slidenum">
              <a:rPr lang="en-US" altLang="en-US" sz="1200" b="1" smtClean="0">
                <a:solidFill>
                  <a:srgbClr val="898989"/>
                </a:solidFill>
                <a:latin typeface="Arial" panose="020B0604020202020204" pitchFamily="34" charset="0"/>
              </a:rPr>
              <a:pPr algn="r">
                <a:lnSpc>
                  <a:spcPct val="100000"/>
                </a:lnSpc>
                <a:spcBef>
                  <a:spcPct val="0"/>
                </a:spcBef>
                <a:buFontTx/>
                <a:buNone/>
              </a:pPr>
              <a:t>3</a:t>
            </a:fld>
            <a:endParaRPr lang="en-US" altLang="en-US" sz="1200" b="1" dirty="0">
              <a:solidFill>
                <a:srgbClr val="898989"/>
              </a:solidFill>
              <a:latin typeface="Arial" panose="020B0604020202020204" pitchFamily="34" charset="0"/>
            </a:endParaRPr>
          </a:p>
        </p:txBody>
      </p:sp>
      <p:sp>
        <p:nvSpPr>
          <p:cNvPr id="10" name="TextBox 9"/>
          <p:cNvSpPr txBox="1"/>
          <p:nvPr/>
        </p:nvSpPr>
        <p:spPr>
          <a:xfrm>
            <a:off x="467545" y="519063"/>
            <a:ext cx="8208912" cy="461665"/>
          </a:xfrm>
          <a:prstGeom prst="rect">
            <a:avLst/>
          </a:prstGeom>
          <a:solidFill>
            <a:srgbClr val="00682F"/>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b="1" dirty="0" smtClean="0">
                <a:latin typeface="Arial" panose="020B0604020202020204" pitchFamily="34" charset="0"/>
                <a:cs typeface="Arial" panose="020B0604020202020204" pitchFamily="34" charset="0"/>
              </a:rPr>
              <a:t>ENROLMENT PLANNING PROCESS</a:t>
            </a:r>
            <a:endParaRPr lang="en-Z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68504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467545" y="908720"/>
            <a:ext cx="8208912" cy="5544616"/>
          </a:xfrm>
        </p:spPr>
        <p:txBody>
          <a:bodyPr wrap="square" numCol="1" anchor="t" anchorCtr="0" compatLnSpc="1">
            <a:prstTxWarp prst="textNoShape">
              <a:avLst/>
            </a:prstTxWarp>
            <a:noAutofit/>
          </a:bodyPr>
          <a:lstStyle/>
          <a:p>
            <a:pPr algn="just"/>
            <a:endParaRPr lang="en-ZA" sz="1800" dirty="0" smtClean="0">
              <a:latin typeface="Arial" panose="020B0604020202020204" pitchFamily="34" charset="0"/>
              <a:cs typeface="Arial" panose="020B0604020202020204" pitchFamily="34" charset="0"/>
            </a:endParaRPr>
          </a:p>
          <a:p>
            <a:pPr algn="just"/>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Department met </a:t>
            </a:r>
            <a:r>
              <a:rPr lang="en-ZA" sz="1800" dirty="0" smtClean="0">
                <a:latin typeface="Arial" panose="020B0604020202020204" pitchFamily="34" charset="0"/>
                <a:cs typeface="Arial" panose="020B0604020202020204" pitchFamily="34" charset="0"/>
              </a:rPr>
              <a:t>a second time with </a:t>
            </a:r>
            <a:r>
              <a:rPr lang="en-ZA" sz="1800" dirty="0">
                <a:latin typeface="Arial" panose="020B0604020202020204" pitchFamily="34" charset="0"/>
                <a:cs typeface="Arial" panose="020B0604020202020204" pitchFamily="34" charset="0"/>
              </a:rPr>
              <a:t>the University of South </a:t>
            </a:r>
            <a:r>
              <a:rPr lang="en-ZA" sz="1800" dirty="0" smtClean="0">
                <a:latin typeface="Arial" panose="020B0604020202020204" pitchFamily="34" charset="0"/>
                <a:cs typeface="Arial" panose="020B0604020202020204" pitchFamily="34" charset="0"/>
              </a:rPr>
              <a:t>Africa (UNISA) </a:t>
            </a:r>
            <a:r>
              <a:rPr lang="en-ZA" sz="1800" dirty="0">
                <a:latin typeface="Arial" panose="020B0604020202020204" pitchFamily="34" charset="0"/>
                <a:cs typeface="Arial" panose="020B0604020202020204" pitchFamily="34" charset="0"/>
              </a:rPr>
              <a:t>Management on 16 October 2019 to discuss the Department’s key concerns regarding the institution’s projections in relation to the teacher education </a:t>
            </a:r>
            <a:r>
              <a:rPr lang="en-ZA" sz="1800" dirty="0" smtClean="0">
                <a:latin typeface="Arial" panose="020B0604020202020204" pitchFamily="34" charset="0"/>
                <a:cs typeface="Arial" panose="020B0604020202020204" pitchFamily="34" charset="0"/>
              </a:rPr>
              <a:t>enrolments and their over enrolment in 2018. </a:t>
            </a:r>
            <a:r>
              <a:rPr lang="en-ZA" sz="1800" dirty="0">
                <a:latin typeface="Arial" panose="020B0604020202020204" pitchFamily="34" charset="0"/>
                <a:cs typeface="Arial" panose="020B0604020202020204" pitchFamily="34" charset="0"/>
              </a:rPr>
              <a:t>The University was requested to reduce its enrolments in the teacher education </a:t>
            </a:r>
            <a:r>
              <a:rPr lang="en-ZA" sz="1800" dirty="0" smtClean="0">
                <a:latin typeface="Arial" panose="020B0604020202020204" pitchFamily="34" charset="0"/>
                <a:cs typeface="Arial" panose="020B0604020202020204" pitchFamily="34" charset="0"/>
              </a:rPr>
              <a:t>field, reduce </a:t>
            </a:r>
            <a:r>
              <a:rPr lang="en-ZA" sz="1800" dirty="0">
                <a:latin typeface="Arial" panose="020B0604020202020204" pitchFamily="34" charset="0"/>
                <a:cs typeface="Arial" panose="020B0604020202020204" pitchFamily="34" charset="0"/>
              </a:rPr>
              <a:t>its overall headcount enrolments and shift the focus to the success of the students already in the system</a:t>
            </a:r>
            <a:r>
              <a:rPr lang="en-ZA" sz="1800" dirty="0" smtClean="0">
                <a:latin typeface="Arial" panose="020B0604020202020204" pitchFamily="34" charset="0"/>
                <a:cs typeface="Arial" panose="020B0604020202020204" pitchFamily="34" charset="0"/>
              </a:rPr>
              <a:t>. The University was also told that they need to adhere to their approved targets.</a:t>
            </a:r>
          </a:p>
          <a:p>
            <a:pPr algn="just"/>
            <a:r>
              <a:rPr lang="en-ZA" sz="1800" dirty="0" smtClean="0">
                <a:latin typeface="Arial" panose="020B0604020202020204" pitchFamily="34" charset="0"/>
                <a:cs typeface="Arial" panose="020B0604020202020204" pitchFamily="34" charset="0"/>
              </a:rPr>
              <a:t>The Ministerial Statement was approved in January 2020 and letters were sent to the Chair of Council of each university with the university’s 2020 to 2025 enrolment planning targets. They were requested to confirm acceptance of these targets. </a:t>
            </a:r>
          </a:p>
          <a:p>
            <a:pPr algn="just"/>
            <a:r>
              <a:rPr lang="en-ZA" sz="1800" dirty="0" smtClean="0">
                <a:latin typeface="Arial" panose="020B0604020202020204" pitchFamily="34" charset="0"/>
                <a:cs typeface="Arial" panose="020B0604020202020204" pitchFamily="34" charset="0"/>
              </a:rPr>
              <a:t>A response was never received from UNISA’s Chair of Council.</a:t>
            </a:r>
          </a:p>
          <a:p>
            <a:pPr algn="just"/>
            <a:r>
              <a:rPr lang="en-ZA" sz="1800" dirty="0" smtClean="0">
                <a:latin typeface="Arial" panose="020B0604020202020204" pitchFamily="34" charset="0"/>
                <a:cs typeface="Arial" panose="020B0604020202020204" pitchFamily="34" charset="0"/>
              </a:rPr>
              <a:t>A midterm review of the enrolment planning targets will take place in 2022.  This will follow a similar process of a workshop with the universities, one on one engagements on the universities’ proposed plans, then a final submission of Council approved plans and this will lead to a revision of the enrolment planning statement with revised targets for the period 2023 to 2025. </a:t>
            </a:r>
          </a:p>
          <a:p>
            <a:pPr algn="just"/>
            <a:endParaRPr lang="en-ZA" sz="1800" dirty="0">
              <a:latin typeface="Arial" panose="020B0604020202020204" pitchFamily="34" charset="0"/>
              <a:cs typeface="Arial" panose="020B0604020202020204" pitchFamily="34" charset="0"/>
            </a:endParaRPr>
          </a:p>
          <a:p>
            <a:pPr algn="just"/>
            <a:endParaRPr lang="en-ZA" sz="1800" dirty="0">
              <a:latin typeface="Arial" panose="020B0604020202020204" pitchFamily="34" charset="0"/>
              <a:cs typeface="Arial" panose="020B0604020202020204" pitchFamily="34" charset="0"/>
            </a:endParaRPr>
          </a:p>
          <a:p>
            <a:endParaRPr lang="en-ZA" sz="1800" dirty="0" smtClean="0">
              <a:latin typeface="Arial" panose="020B0604020202020204" pitchFamily="34" charset="0"/>
              <a:cs typeface="Arial" panose="020B0604020202020204" pitchFamily="34" charset="0"/>
            </a:endParaRPr>
          </a:p>
        </p:txBody>
      </p:sp>
      <p:sp>
        <p:nvSpPr>
          <p:cNvPr id="9" name="Slide Number Placeholder 7"/>
          <p:cNvSpPr txBox="1">
            <a:spLocks/>
          </p:cNvSpPr>
          <p:nvPr/>
        </p:nvSpPr>
        <p:spPr bwMode="auto">
          <a:xfrm>
            <a:off x="6974904" y="6525344"/>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defTabSz="4572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Calibri" panose="020F0502020204030204" pitchFamily="34" charset="0"/>
                <a:ea typeface="MS PGothic" panose="020B0600070205080204" pitchFamily="34" charset="-128"/>
                <a:cs typeface="+mn-cs"/>
              </a:defRPr>
            </a:lvl1pPr>
            <a:lvl2pPr marL="742950" indent="-285750" algn="l" defTabSz="457200" rtl="0" eaLnBrk="0" fontAlgn="base" hangingPunct="0">
              <a:lnSpc>
                <a:spcPct val="90000"/>
              </a:lnSpc>
              <a:spcBef>
                <a:spcPts val="375"/>
              </a:spcBef>
              <a:spcAft>
                <a:spcPct val="0"/>
              </a:spcAft>
              <a:buFont typeface="Arial" panose="020B0604020202020204" pitchFamily="34" charset="0"/>
              <a:buChar char="•"/>
              <a:defRPr sz="2400" kern="1200">
                <a:solidFill>
                  <a:schemeClr val="tx1"/>
                </a:solidFill>
                <a:latin typeface="Calibri" panose="020F0502020204030204" pitchFamily="34" charset="0"/>
                <a:ea typeface="MS PGothic" panose="020B0600070205080204" pitchFamily="34" charset="-128"/>
                <a:cs typeface="+mn-cs"/>
              </a:defRPr>
            </a:lvl2pPr>
            <a:lvl3pPr marL="1143000" indent="-228600" algn="l" defTabSz="4572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Calibri" panose="020F0502020204030204" pitchFamily="34" charset="0"/>
                <a:ea typeface="MS PGothic" panose="020B0600070205080204" pitchFamily="34" charset="-128"/>
                <a:cs typeface="+mn-cs"/>
              </a:defRPr>
            </a:lvl3pPr>
            <a:lvl4pPr marL="16002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4pPr>
            <a:lvl5pPr marL="20574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5pPr>
            <a:lvl6pPr marL="25146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6pPr>
            <a:lvl7pPr marL="29718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7pPr>
            <a:lvl8pPr marL="34290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8pPr>
            <a:lvl9pPr marL="38862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9pPr>
          </a:lstStyle>
          <a:p>
            <a:pPr algn="r">
              <a:lnSpc>
                <a:spcPct val="100000"/>
              </a:lnSpc>
              <a:spcBef>
                <a:spcPct val="0"/>
              </a:spcBef>
              <a:buFontTx/>
              <a:buNone/>
            </a:pPr>
            <a:fld id="{4A6862B2-2F5A-4EBF-A601-622BCE4A9757}" type="slidenum">
              <a:rPr lang="en-US" altLang="en-US" sz="1200" b="1" smtClean="0">
                <a:solidFill>
                  <a:srgbClr val="898989"/>
                </a:solidFill>
                <a:latin typeface="Arial" panose="020B0604020202020204" pitchFamily="34" charset="0"/>
              </a:rPr>
              <a:pPr algn="r">
                <a:lnSpc>
                  <a:spcPct val="100000"/>
                </a:lnSpc>
                <a:spcBef>
                  <a:spcPct val="0"/>
                </a:spcBef>
                <a:buFontTx/>
                <a:buNone/>
              </a:pPr>
              <a:t>4</a:t>
            </a:fld>
            <a:endParaRPr lang="en-US" altLang="en-US" sz="1200" b="1" dirty="0">
              <a:solidFill>
                <a:srgbClr val="898989"/>
              </a:solidFill>
              <a:latin typeface="Arial" panose="020B0604020202020204" pitchFamily="34" charset="0"/>
            </a:endParaRPr>
          </a:p>
        </p:txBody>
      </p:sp>
      <p:sp>
        <p:nvSpPr>
          <p:cNvPr id="10" name="TextBox 9"/>
          <p:cNvSpPr txBox="1"/>
          <p:nvPr/>
        </p:nvSpPr>
        <p:spPr>
          <a:xfrm>
            <a:off x="467545" y="519063"/>
            <a:ext cx="8208912" cy="461665"/>
          </a:xfrm>
          <a:prstGeom prst="rect">
            <a:avLst/>
          </a:prstGeom>
          <a:solidFill>
            <a:srgbClr val="00682F"/>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b="1" dirty="0" smtClean="0">
                <a:latin typeface="Arial" panose="020B0604020202020204" pitchFamily="34" charset="0"/>
                <a:cs typeface="Arial" panose="020B0604020202020204" pitchFamily="34" charset="0"/>
              </a:rPr>
              <a:t>ENROLMENT PLANNING PROCESS</a:t>
            </a:r>
            <a:endParaRPr lang="en-Z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87837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467545" y="1052736"/>
            <a:ext cx="8208912" cy="5328592"/>
          </a:xfrm>
        </p:spPr>
        <p:txBody>
          <a:bodyPr wrap="square" numCol="1" anchor="t" anchorCtr="0" compatLnSpc="1">
            <a:prstTxWarp prst="textNoShape">
              <a:avLst/>
            </a:prstTxWarp>
            <a:noAutofit/>
          </a:bodyPr>
          <a:lstStyle/>
          <a:p>
            <a:pPr marL="271463" indent="-271463" algn="just">
              <a:spcBef>
                <a:spcPts val="1000"/>
              </a:spcBef>
            </a:pPr>
            <a:r>
              <a:rPr lang="en-ZA" sz="1800" dirty="0">
                <a:latin typeface="Arial" panose="020B0604020202020204" pitchFamily="34" charset="0"/>
                <a:cs typeface="Arial" panose="020B0604020202020204" pitchFamily="34" charset="0"/>
              </a:rPr>
              <a:t>On 17 July 2018, the Department of Higher Education and Training (the Department) sent out an invitation letter to the University of South Africa (UNISA) inviting them to prepare the enrolment planning tables and narrative for the cycle 2020 – 2025. In the letter it was flagged that the Department will be having a workshop with the institution in </a:t>
            </a:r>
            <a:r>
              <a:rPr lang="en-ZA" sz="1800" dirty="0" smtClean="0">
                <a:latin typeface="Arial" panose="020B0604020202020204" pitchFamily="34" charset="0"/>
                <a:cs typeface="Arial" panose="020B0604020202020204" pitchFamily="34" charset="0"/>
              </a:rPr>
              <a:t>November 2018.</a:t>
            </a:r>
          </a:p>
          <a:p>
            <a:pPr marL="271463" indent="-271463" algn="just">
              <a:spcBef>
                <a:spcPts val="1000"/>
              </a:spcBef>
            </a:pPr>
            <a:r>
              <a:rPr lang="en-ZA" sz="1800" dirty="0">
                <a:latin typeface="Arial" panose="020B0604020202020204" pitchFamily="34" charset="0"/>
                <a:cs typeface="Arial" panose="020B0604020202020204" pitchFamily="34" charset="0"/>
              </a:rPr>
              <a:t>28 September 2018: UNISA wrote to the Department mentioning that there had been a significant rise in the 2018 numbers due to the large number of walk in applications being processed to accommodate the free education pronouncement at end of </a:t>
            </a:r>
            <a:r>
              <a:rPr lang="en-ZA" sz="1800" dirty="0" smtClean="0">
                <a:latin typeface="Arial" panose="020B0604020202020204" pitchFamily="34" charset="0"/>
                <a:cs typeface="Arial" panose="020B0604020202020204" pitchFamily="34" charset="0"/>
              </a:rPr>
              <a:t>2017.</a:t>
            </a:r>
          </a:p>
          <a:p>
            <a:pPr marL="271463" indent="-271463" algn="just">
              <a:spcBef>
                <a:spcPts val="1000"/>
              </a:spcBef>
            </a:pPr>
            <a:r>
              <a:rPr lang="en-ZA" sz="1800" dirty="0">
                <a:latin typeface="Arial" panose="020B0604020202020204" pitchFamily="34" charset="0"/>
                <a:cs typeface="Arial" panose="020B0604020202020204" pitchFamily="34" charset="0"/>
              </a:rPr>
              <a:t>On 02 November 2018, the Department had an institutional meeting with UNISA. In the meeting it was mentioned that UNISA was supposed to stick to its enrolment targets, the announcement did not give universities carte blanche to enrol. Over enrolments would affect UNISA in terms of its subsidy in </a:t>
            </a:r>
            <a:r>
              <a:rPr lang="en-ZA" sz="1800" dirty="0" smtClean="0">
                <a:latin typeface="Arial" panose="020B0604020202020204" pitchFamily="34" charset="0"/>
                <a:cs typeface="Arial" panose="020B0604020202020204" pitchFamily="34" charset="0"/>
              </a:rPr>
              <a:t>2020.</a:t>
            </a:r>
          </a:p>
          <a:p>
            <a:pPr marL="271463" indent="-271463" algn="just">
              <a:spcBef>
                <a:spcPts val="1000"/>
              </a:spcBef>
            </a:pPr>
            <a:r>
              <a:rPr lang="en-ZA" sz="1800" dirty="0">
                <a:latin typeface="Arial" panose="020B0604020202020204" pitchFamily="34" charset="0"/>
                <a:cs typeface="Arial" panose="020B0604020202020204" pitchFamily="34" charset="0"/>
              </a:rPr>
              <a:t>16 April 2019: UNISA submitted the final enrolment plan approved by the University </a:t>
            </a:r>
            <a:r>
              <a:rPr lang="en-ZA" sz="1800" dirty="0" smtClean="0">
                <a:latin typeface="Arial" panose="020B0604020202020204" pitchFamily="34" charset="0"/>
                <a:cs typeface="Arial" panose="020B0604020202020204" pitchFamily="34" charset="0"/>
              </a:rPr>
              <a:t>Council.</a:t>
            </a:r>
          </a:p>
          <a:p>
            <a:pPr marL="271463" indent="-271463" algn="just">
              <a:spcBef>
                <a:spcPts val="1000"/>
              </a:spcBef>
            </a:pPr>
            <a:r>
              <a:rPr lang="en-ZA" sz="1800" dirty="0">
                <a:latin typeface="Arial" panose="020B0604020202020204" pitchFamily="34" charset="0"/>
                <a:cs typeface="Arial" panose="020B0604020202020204" pitchFamily="34" charset="0"/>
              </a:rPr>
              <a:t>14 October 2019, the Department invited UNISA to a meeting to discuss the final enrolment plan </a:t>
            </a:r>
            <a:r>
              <a:rPr lang="en-ZA" sz="1800" dirty="0" smtClean="0">
                <a:latin typeface="Arial" panose="020B0604020202020204" pitchFamily="34" charset="0"/>
                <a:cs typeface="Arial" panose="020B0604020202020204" pitchFamily="34" charset="0"/>
              </a:rPr>
              <a:t>submitted. </a:t>
            </a:r>
            <a:endParaRPr lang="en-ZA" altLang="en-US" sz="1800" dirty="0" smtClean="0">
              <a:latin typeface="Arial" panose="020B0604020202020204" pitchFamily="34" charset="0"/>
              <a:cs typeface="Arial" panose="020B0604020202020204" pitchFamily="34" charset="0"/>
            </a:endParaRPr>
          </a:p>
        </p:txBody>
      </p:sp>
      <p:sp>
        <p:nvSpPr>
          <p:cNvPr id="9" name="Slide Number Placeholder 7"/>
          <p:cNvSpPr txBox="1">
            <a:spLocks/>
          </p:cNvSpPr>
          <p:nvPr/>
        </p:nvSpPr>
        <p:spPr bwMode="auto">
          <a:xfrm>
            <a:off x="6974904" y="6525344"/>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defTabSz="4572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Calibri" panose="020F0502020204030204" pitchFamily="34" charset="0"/>
                <a:ea typeface="MS PGothic" panose="020B0600070205080204" pitchFamily="34" charset="-128"/>
                <a:cs typeface="+mn-cs"/>
              </a:defRPr>
            </a:lvl1pPr>
            <a:lvl2pPr marL="742950" indent="-285750" algn="l" defTabSz="457200" rtl="0" eaLnBrk="0" fontAlgn="base" hangingPunct="0">
              <a:lnSpc>
                <a:spcPct val="90000"/>
              </a:lnSpc>
              <a:spcBef>
                <a:spcPts val="375"/>
              </a:spcBef>
              <a:spcAft>
                <a:spcPct val="0"/>
              </a:spcAft>
              <a:buFont typeface="Arial" panose="020B0604020202020204" pitchFamily="34" charset="0"/>
              <a:buChar char="•"/>
              <a:defRPr sz="2400" kern="1200">
                <a:solidFill>
                  <a:schemeClr val="tx1"/>
                </a:solidFill>
                <a:latin typeface="Calibri" panose="020F0502020204030204" pitchFamily="34" charset="0"/>
                <a:ea typeface="MS PGothic" panose="020B0600070205080204" pitchFamily="34" charset="-128"/>
                <a:cs typeface="+mn-cs"/>
              </a:defRPr>
            </a:lvl2pPr>
            <a:lvl3pPr marL="1143000" indent="-228600" algn="l" defTabSz="4572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Calibri" panose="020F0502020204030204" pitchFamily="34" charset="0"/>
                <a:ea typeface="MS PGothic" panose="020B0600070205080204" pitchFamily="34" charset="-128"/>
                <a:cs typeface="+mn-cs"/>
              </a:defRPr>
            </a:lvl3pPr>
            <a:lvl4pPr marL="16002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4pPr>
            <a:lvl5pPr marL="20574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5pPr>
            <a:lvl6pPr marL="25146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6pPr>
            <a:lvl7pPr marL="29718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7pPr>
            <a:lvl8pPr marL="34290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8pPr>
            <a:lvl9pPr marL="38862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9pPr>
          </a:lstStyle>
          <a:p>
            <a:pPr algn="r">
              <a:lnSpc>
                <a:spcPct val="100000"/>
              </a:lnSpc>
              <a:spcBef>
                <a:spcPct val="0"/>
              </a:spcBef>
              <a:buFontTx/>
              <a:buNone/>
            </a:pPr>
            <a:fld id="{4A6862B2-2F5A-4EBF-A601-622BCE4A9757}" type="slidenum">
              <a:rPr lang="en-US" altLang="en-US" sz="1200" b="1" smtClean="0">
                <a:solidFill>
                  <a:srgbClr val="898989"/>
                </a:solidFill>
                <a:latin typeface="Arial" panose="020B0604020202020204" pitchFamily="34" charset="0"/>
              </a:rPr>
              <a:pPr algn="r">
                <a:lnSpc>
                  <a:spcPct val="100000"/>
                </a:lnSpc>
                <a:spcBef>
                  <a:spcPct val="0"/>
                </a:spcBef>
                <a:buFontTx/>
                <a:buNone/>
              </a:pPr>
              <a:t>5</a:t>
            </a:fld>
            <a:endParaRPr lang="en-US" altLang="en-US" sz="1200" b="1" dirty="0">
              <a:solidFill>
                <a:srgbClr val="898989"/>
              </a:solidFill>
              <a:latin typeface="Arial" panose="020B0604020202020204" pitchFamily="34" charset="0"/>
            </a:endParaRPr>
          </a:p>
        </p:txBody>
      </p:sp>
      <p:sp>
        <p:nvSpPr>
          <p:cNvPr id="10" name="TextBox 9"/>
          <p:cNvSpPr txBox="1"/>
          <p:nvPr/>
        </p:nvSpPr>
        <p:spPr>
          <a:xfrm>
            <a:off x="467545" y="519063"/>
            <a:ext cx="8208912" cy="461665"/>
          </a:xfrm>
          <a:prstGeom prst="rect">
            <a:avLst/>
          </a:prstGeom>
          <a:solidFill>
            <a:srgbClr val="00682F"/>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b="1" dirty="0" smtClean="0">
                <a:latin typeface="Arial" panose="020B0604020202020204" pitchFamily="34" charset="0"/>
                <a:cs typeface="Arial" panose="020B0604020202020204" pitchFamily="34" charset="0"/>
              </a:rPr>
              <a:t>UNISA TIMELINES</a:t>
            </a:r>
            <a:endParaRPr lang="en-Z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38406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467545" y="1052736"/>
            <a:ext cx="8208912" cy="5328592"/>
          </a:xfrm>
        </p:spPr>
        <p:txBody>
          <a:bodyPr wrap="square" numCol="1" anchor="t" anchorCtr="0" compatLnSpc="1">
            <a:prstTxWarp prst="textNoShape">
              <a:avLst/>
            </a:prstTxWarp>
            <a:noAutofit/>
          </a:bodyPr>
          <a:lstStyle/>
          <a:p>
            <a:pPr marL="271463" indent="-271463" algn="just">
              <a:spcBef>
                <a:spcPts val="1000"/>
              </a:spcBef>
            </a:pPr>
            <a:r>
              <a:rPr lang="en-ZA" sz="1800" dirty="0">
                <a:latin typeface="Arial" panose="020B0604020202020204" pitchFamily="34" charset="0"/>
                <a:cs typeface="Arial" panose="020B0604020202020204" pitchFamily="34" charset="0"/>
              </a:rPr>
              <a:t>In the meeting held by the department and UNISA it was flagged that the University needs to downsize the planned targets for B </a:t>
            </a:r>
            <a:r>
              <a:rPr lang="en-ZA" sz="1800" dirty="0" err="1">
                <a:latin typeface="Arial" panose="020B0604020202020204" pitchFamily="34" charset="0"/>
                <a:cs typeface="Arial" panose="020B0604020202020204" pitchFamily="34" charset="0"/>
              </a:rPr>
              <a:t>Eds</a:t>
            </a:r>
            <a:r>
              <a:rPr lang="en-ZA" sz="1800" dirty="0">
                <a:latin typeface="Arial" panose="020B0604020202020204" pitchFamily="34" charset="0"/>
                <a:cs typeface="Arial" panose="020B0604020202020204" pitchFamily="34" charset="0"/>
              </a:rPr>
              <a:t>, maintain a reasonable increase in the overall total enrolment and since the University has over enrolled in the first time entering (FTEN) numbers for 2018. The Department will be implementing a </a:t>
            </a:r>
            <a:r>
              <a:rPr lang="en-ZA" sz="1800" dirty="0" smtClean="0">
                <a:latin typeface="Arial" panose="020B0604020202020204" pitchFamily="34" charset="0"/>
                <a:cs typeface="Arial" panose="020B0604020202020204" pitchFamily="34" charset="0"/>
              </a:rPr>
              <a:t>penalisation.</a:t>
            </a:r>
          </a:p>
          <a:p>
            <a:pPr marL="271463" indent="-271463" algn="just">
              <a:spcBef>
                <a:spcPts val="1000"/>
              </a:spcBef>
            </a:pPr>
            <a:r>
              <a:rPr lang="en-ZA" sz="1800" dirty="0">
                <a:latin typeface="Arial" panose="020B0604020202020204" pitchFamily="34" charset="0"/>
                <a:cs typeface="Arial" panose="020B0604020202020204" pitchFamily="34" charset="0"/>
              </a:rPr>
              <a:t>On 31 October 2019, UNISA submitted the revised plan and indicated a downward revision of the </a:t>
            </a:r>
            <a:r>
              <a:rPr lang="en-ZA" sz="1800" dirty="0" smtClean="0">
                <a:latin typeface="Arial" panose="020B0604020202020204" pitchFamily="34" charset="0"/>
                <a:cs typeface="Arial" panose="020B0604020202020204" pitchFamily="34" charset="0"/>
              </a:rPr>
              <a:t>targets.</a:t>
            </a:r>
          </a:p>
          <a:p>
            <a:pPr marL="271463" indent="-271463" algn="just">
              <a:spcBef>
                <a:spcPts val="1000"/>
              </a:spcBef>
            </a:pPr>
            <a:r>
              <a:rPr lang="en-ZA" sz="1800" dirty="0">
                <a:latin typeface="Arial" panose="020B0604020202020204" pitchFamily="34" charset="0"/>
                <a:cs typeface="Arial" panose="020B0604020202020204" pitchFamily="34" charset="0"/>
              </a:rPr>
              <a:t>29 November 2019: the Department wrote to UNISA indicating that the university should not grow their B Eds. In the letter the Department did not support the growth in B Ed and the University was required to drop their numbers. The University needs to increase the proportion of postgraduate qualifications given the nature of the institution’s mode of </a:t>
            </a:r>
            <a:r>
              <a:rPr lang="en-ZA" sz="1800" dirty="0" smtClean="0">
                <a:latin typeface="Arial" panose="020B0604020202020204" pitchFamily="34" charset="0"/>
                <a:cs typeface="Arial" panose="020B0604020202020204" pitchFamily="34" charset="0"/>
              </a:rPr>
              <a:t>delivery.</a:t>
            </a:r>
          </a:p>
          <a:p>
            <a:pPr marL="271463" indent="-271463" algn="just">
              <a:spcBef>
                <a:spcPts val="1000"/>
              </a:spcBef>
            </a:pPr>
            <a:r>
              <a:rPr lang="en-ZA" sz="1800" dirty="0">
                <a:latin typeface="Arial" panose="020B0604020202020204" pitchFamily="34" charset="0"/>
                <a:cs typeface="Arial" panose="020B0604020202020204" pitchFamily="34" charset="0"/>
              </a:rPr>
              <a:t>On 29 January 2020, the letter approving the Ministerial Enrolment Targets for 2020 to 2025 was signed and sent to </a:t>
            </a:r>
            <a:r>
              <a:rPr lang="en-ZA" sz="1800" dirty="0" smtClean="0">
                <a:latin typeface="Arial" panose="020B0604020202020204" pitchFamily="34" charset="0"/>
                <a:cs typeface="Arial" panose="020B0604020202020204" pitchFamily="34" charset="0"/>
              </a:rPr>
              <a:t>UNISA.</a:t>
            </a:r>
          </a:p>
          <a:p>
            <a:pPr marL="271463" indent="-271463" algn="just">
              <a:spcBef>
                <a:spcPts val="1000"/>
              </a:spcBef>
            </a:pPr>
            <a:r>
              <a:rPr lang="en-ZA" sz="1800" dirty="0">
                <a:latin typeface="Arial" panose="020B0604020202020204" pitchFamily="34" charset="0"/>
                <a:cs typeface="Arial" panose="020B0604020202020204" pitchFamily="34" charset="0"/>
              </a:rPr>
              <a:t>On 20 February 2020, UNISA submitted an applications and registration report to the Department. In the report the University mentions that they have already over enrolled on their FTEN </a:t>
            </a:r>
            <a:r>
              <a:rPr lang="en-ZA" sz="1800" dirty="0" smtClean="0">
                <a:latin typeface="Arial" panose="020B0604020202020204" pitchFamily="34" charset="0"/>
                <a:cs typeface="Arial" panose="020B0604020202020204" pitchFamily="34" charset="0"/>
              </a:rPr>
              <a:t>numbers.  </a:t>
            </a:r>
          </a:p>
        </p:txBody>
      </p:sp>
      <p:sp>
        <p:nvSpPr>
          <p:cNvPr id="9" name="Slide Number Placeholder 7"/>
          <p:cNvSpPr txBox="1">
            <a:spLocks/>
          </p:cNvSpPr>
          <p:nvPr/>
        </p:nvSpPr>
        <p:spPr bwMode="auto">
          <a:xfrm>
            <a:off x="6974904" y="6525344"/>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defTabSz="4572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Calibri" panose="020F0502020204030204" pitchFamily="34" charset="0"/>
                <a:ea typeface="MS PGothic" panose="020B0600070205080204" pitchFamily="34" charset="-128"/>
                <a:cs typeface="+mn-cs"/>
              </a:defRPr>
            </a:lvl1pPr>
            <a:lvl2pPr marL="742950" indent="-285750" algn="l" defTabSz="457200" rtl="0" eaLnBrk="0" fontAlgn="base" hangingPunct="0">
              <a:lnSpc>
                <a:spcPct val="90000"/>
              </a:lnSpc>
              <a:spcBef>
                <a:spcPts val="375"/>
              </a:spcBef>
              <a:spcAft>
                <a:spcPct val="0"/>
              </a:spcAft>
              <a:buFont typeface="Arial" panose="020B0604020202020204" pitchFamily="34" charset="0"/>
              <a:buChar char="•"/>
              <a:defRPr sz="2400" kern="1200">
                <a:solidFill>
                  <a:schemeClr val="tx1"/>
                </a:solidFill>
                <a:latin typeface="Calibri" panose="020F0502020204030204" pitchFamily="34" charset="0"/>
                <a:ea typeface="MS PGothic" panose="020B0600070205080204" pitchFamily="34" charset="-128"/>
                <a:cs typeface="+mn-cs"/>
              </a:defRPr>
            </a:lvl2pPr>
            <a:lvl3pPr marL="1143000" indent="-228600" algn="l" defTabSz="4572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Calibri" panose="020F0502020204030204" pitchFamily="34" charset="0"/>
                <a:ea typeface="MS PGothic" panose="020B0600070205080204" pitchFamily="34" charset="-128"/>
                <a:cs typeface="+mn-cs"/>
              </a:defRPr>
            </a:lvl3pPr>
            <a:lvl4pPr marL="16002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4pPr>
            <a:lvl5pPr marL="20574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5pPr>
            <a:lvl6pPr marL="25146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6pPr>
            <a:lvl7pPr marL="29718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7pPr>
            <a:lvl8pPr marL="34290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8pPr>
            <a:lvl9pPr marL="38862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9pPr>
          </a:lstStyle>
          <a:p>
            <a:pPr algn="r">
              <a:lnSpc>
                <a:spcPct val="100000"/>
              </a:lnSpc>
              <a:spcBef>
                <a:spcPct val="0"/>
              </a:spcBef>
              <a:buFontTx/>
              <a:buNone/>
            </a:pPr>
            <a:fld id="{4A6862B2-2F5A-4EBF-A601-622BCE4A9757}" type="slidenum">
              <a:rPr lang="en-US" altLang="en-US" sz="1200" b="1" smtClean="0">
                <a:solidFill>
                  <a:srgbClr val="898989"/>
                </a:solidFill>
                <a:latin typeface="Arial" panose="020B0604020202020204" pitchFamily="34" charset="0"/>
              </a:rPr>
              <a:pPr algn="r">
                <a:lnSpc>
                  <a:spcPct val="100000"/>
                </a:lnSpc>
                <a:spcBef>
                  <a:spcPct val="0"/>
                </a:spcBef>
                <a:buFontTx/>
                <a:buNone/>
              </a:pPr>
              <a:t>6</a:t>
            </a:fld>
            <a:endParaRPr lang="en-US" altLang="en-US" sz="1200" b="1" dirty="0">
              <a:solidFill>
                <a:srgbClr val="898989"/>
              </a:solidFill>
              <a:latin typeface="Arial" panose="020B0604020202020204" pitchFamily="34" charset="0"/>
            </a:endParaRPr>
          </a:p>
        </p:txBody>
      </p:sp>
      <p:sp>
        <p:nvSpPr>
          <p:cNvPr id="10" name="TextBox 9"/>
          <p:cNvSpPr txBox="1"/>
          <p:nvPr/>
        </p:nvSpPr>
        <p:spPr>
          <a:xfrm>
            <a:off x="467545" y="519063"/>
            <a:ext cx="8208912" cy="461665"/>
          </a:xfrm>
          <a:prstGeom prst="rect">
            <a:avLst/>
          </a:prstGeom>
          <a:solidFill>
            <a:srgbClr val="00682F"/>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b="1" dirty="0" smtClean="0">
                <a:latin typeface="Arial" panose="020B0604020202020204" pitchFamily="34" charset="0"/>
                <a:cs typeface="Arial" panose="020B0604020202020204" pitchFamily="34" charset="0"/>
              </a:rPr>
              <a:t>UNISA TIMELINES</a:t>
            </a:r>
            <a:endParaRPr lang="en-Z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66149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467545" y="1052736"/>
            <a:ext cx="8208912" cy="5328592"/>
          </a:xfrm>
        </p:spPr>
        <p:txBody>
          <a:bodyPr wrap="square" numCol="1" anchor="t" anchorCtr="0" compatLnSpc="1">
            <a:prstTxWarp prst="textNoShape">
              <a:avLst/>
            </a:prstTxWarp>
            <a:noAutofit/>
          </a:bodyPr>
          <a:lstStyle/>
          <a:p>
            <a:pPr marL="271463" indent="-271463" algn="just">
              <a:spcBef>
                <a:spcPts val="1000"/>
              </a:spcBef>
            </a:pPr>
            <a:r>
              <a:rPr lang="en-ZA" sz="1800" dirty="0">
                <a:latin typeface="Arial" panose="020B0604020202020204" pitchFamily="34" charset="0"/>
                <a:cs typeface="Arial" panose="020B0604020202020204" pitchFamily="34" charset="0"/>
              </a:rPr>
              <a:t>20 March 2020, the Department provided a response to the application and registrations report. In the letter it was mentioned that if UNISA over-enrolled they will be </a:t>
            </a:r>
            <a:r>
              <a:rPr lang="en-ZA" sz="1800" dirty="0" smtClean="0">
                <a:latin typeface="Arial" panose="020B0604020202020204" pitchFamily="34" charset="0"/>
                <a:cs typeface="Arial" panose="020B0604020202020204" pitchFamily="34" charset="0"/>
              </a:rPr>
              <a:t>penalised.</a:t>
            </a:r>
          </a:p>
          <a:p>
            <a:pPr marL="271463" indent="-271463" algn="just">
              <a:spcBef>
                <a:spcPts val="1000"/>
              </a:spcBef>
            </a:pPr>
            <a:r>
              <a:rPr lang="en-ZA" sz="1800" dirty="0">
                <a:latin typeface="Arial" panose="020B0604020202020204" pitchFamily="34" charset="0"/>
                <a:cs typeface="Arial" panose="020B0604020202020204" pitchFamily="34" charset="0"/>
              </a:rPr>
              <a:t>On 05 October 2020, the Department wrote to UNISA requesting an Executive Management Meeting to discuss the reports of increased numbers of funded students at NSFAS and the current over enrolment at the U</a:t>
            </a:r>
            <a:r>
              <a:rPr lang="en-ZA" sz="1800" dirty="0" smtClean="0">
                <a:latin typeface="Arial" panose="020B0604020202020204" pitchFamily="34" charset="0"/>
                <a:cs typeface="Arial" panose="020B0604020202020204" pitchFamily="34" charset="0"/>
              </a:rPr>
              <a:t>niversity.</a:t>
            </a:r>
          </a:p>
          <a:p>
            <a:pPr marL="271463" indent="-271463" algn="just">
              <a:spcBef>
                <a:spcPts val="1000"/>
              </a:spcBef>
            </a:pPr>
            <a:r>
              <a:rPr lang="en-ZA" sz="1800" dirty="0">
                <a:latin typeface="Arial" panose="020B0604020202020204" pitchFamily="34" charset="0"/>
                <a:cs typeface="Arial" panose="020B0604020202020204" pitchFamily="34" charset="0"/>
              </a:rPr>
              <a:t>On 06 November 2020, the Department met with UNISA and it was mentioned that the Department cannot afford the current over enrolment by the </a:t>
            </a:r>
            <a:r>
              <a:rPr lang="en-ZA" sz="1800" dirty="0" smtClean="0">
                <a:latin typeface="Arial" panose="020B0604020202020204" pitchFamily="34" charset="0"/>
                <a:cs typeface="Arial" panose="020B0604020202020204" pitchFamily="34" charset="0"/>
              </a:rPr>
              <a:t>University.</a:t>
            </a:r>
          </a:p>
          <a:p>
            <a:pPr marL="271463" indent="-271463" algn="just">
              <a:spcBef>
                <a:spcPts val="1000"/>
              </a:spcBef>
            </a:pPr>
            <a:r>
              <a:rPr lang="en-ZA" sz="1800" dirty="0">
                <a:latin typeface="Arial" panose="020B0604020202020204" pitchFamily="34" charset="0"/>
                <a:cs typeface="Arial" panose="020B0604020202020204" pitchFamily="34" charset="0"/>
              </a:rPr>
              <a:t>On 28 December 2020, the Minister wrote to UNISA informing them that the FTEN numbers for 2021 will be reduced by 20 000. Due to the fact that the University has a long history of over enrolments in FTENs. UNISA was requested to delay the return of the 2021 academic year to March </a:t>
            </a:r>
            <a:r>
              <a:rPr lang="en-ZA" sz="1800" dirty="0" smtClean="0">
                <a:latin typeface="Arial" panose="020B0604020202020204" pitchFamily="34" charset="0"/>
                <a:cs typeface="Arial" panose="020B0604020202020204" pitchFamily="34" charset="0"/>
              </a:rPr>
              <a:t>2021.</a:t>
            </a:r>
          </a:p>
          <a:p>
            <a:pPr marL="271463" indent="-271463" algn="just">
              <a:spcBef>
                <a:spcPts val="1000"/>
              </a:spcBef>
            </a:pPr>
            <a:r>
              <a:rPr lang="en-ZA" sz="1800" dirty="0">
                <a:latin typeface="Arial" panose="020B0604020202020204" pitchFamily="34" charset="0"/>
                <a:cs typeface="Arial" panose="020B0604020202020204" pitchFamily="34" charset="0"/>
              </a:rPr>
              <a:t>On 2 January 2021, UNISA Council </a:t>
            </a:r>
            <a:r>
              <a:rPr lang="en-ZA" sz="1800" dirty="0" smtClean="0">
                <a:latin typeface="Arial" panose="020B0604020202020204" pitchFamily="34" charset="0"/>
                <a:cs typeface="Arial" panose="020B0604020202020204" pitchFamily="34" charset="0"/>
              </a:rPr>
              <a:t>Chairperson </a:t>
            </a:r>
            <a:r>
              <a:rPr lang="en-ZA" sz="1800" dirty="0">
                <a:latin typeface="Arial" panose="020B0604020202020204" pitchFamily="34" charset="0"/>
                <a:cs typeface="Arial" panose="020B0604020202020204" pitchFamily="34" charset="0"/>
              </a:rPr>
              <a:t>responded to the </a:t>
            </a:r>
            <a:r>
              <a:rPr lang="en-ZA" sz="1800" dirty="0" smtClean="0">
                <a:latin typeface="Arial" panose="020B0604020202020204" pitchFamily="34" charset="0"/>
                <a:cs typeface="Arial" panose="020B0604020202020204" pitchFamily="34" charset="0"/>
              </a:rPr>
              <a:t>Minister.  </a:t>
            </a:r>
            <a:r>
              <a:rPr lang="en-ZA" sz="1800" b="1" dirty="0" smtClean="0">
                <a:latin typeface="Arial" panose="020B0604020202020204" pitchFamily="34" charset="0"/>
                <a:cs typeface="Arial" panose="020B0604020202020204" pitchFamily="34" charset="0"/>
              </a:rPr>
              <a:t> </a:t>
            </a:r>
            <a:endParaRPr lang="en-ZA" sz="1800" dirty="0" smtClean="0">
              <a:latin typeface="Arial" panose="020B0604020202020204" pitchFamily="34" charset="0"/>
              <a:cs typeface="Arial" panose="020B0604020202020204" pitchFamily="34" charset="0"/>
            </a:endParaRPr>
          </a:p>
        </p:txBody>
      </p:sp>
      <p:sp>
        <p:nvSpPr>
          <p:cNvPr id="9" name="Slide Number Placeholder 7"/>
          <p:cNvSpPr txBox="1">
            <a:spLocks/>
          </p:cNvSpPr>
          <p:nvPr/>
        </p:nvSpPr>
        <p:spPr bwMode="auto">
          <a:xfrm>
            <a:off x="6974904" y="6525344"/>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defTabSz="4572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Calibri" panose="020F0502020204030204" pitchFamily="34" charset="0"/>
                <a:ea typeface="MS PGothic" panose="020B0600070205080204" pitchFamily="34" charset="-128"/>
                <a:cs typeface="+mn-cs"/>
              </a:defRPr>
            </a:lvl1pPr>
            <a:lvl2pPr marL="742950" indent="-285750" algn="l" defTabSz="457200" rtl="0" eaLnBrk="0" fontAlgn="base" hangingPunct="0">
              <a:lnSpc>
                <a:spcPct val="90000"/>
              </a:lnSpc>
              <a:spcBef>
                <a:spcPts val="375"/>
              </a:spcBef>
              <a:spcAft>
                <a:spcPct val="0"/>
              </a:spcAft>
              <a:buFont typeface="Arial" panose="020B0604020202020204" pitchFamily="34" charset="0"/>
              <a:buChar char="•"/>
              <a:defRPr sz="2400" kern="1200">
                <a:solidFill>
                  <a:schemeClr val="tx1"/>
                </a:solidFill>
                <a:latin typeface="Calibri" panose="020F0502020204030204" pitchFamily="34" charset="0"/>
                <a:ea typeface="MS PGothic" panose="020B0600070205080204" pitchFamily="34" charset="-128"/>
                <a:cs typeface="+mn-cs"/>
              </a:defRPr>
            </a:lvl2pPr>
            <a:lvl3pPr marL="1143000" indent="-228600" algn="l" defTabSz="4572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Calibri" panose="020F0502020204030204" pitchFamily="34" charset="0"/>
                <a:ea typeface="MS PGothic" panose="020B0600070205080204" pitchFamily="34" charset="-128"/>
                <a:cs typeface="+mn-cs"/>
              </a:defRPr>
            </a:lvl3pPr>
            <a:lvl4pPr marL="16002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4pPr>
            <a:lvl5pPr marL="20574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5pPr>
            <a:lvl6pPr marL="25146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6pPr>
            <a:lvl7pPr marL="29718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7pPr>
            <a:lvl8pPr marL="34290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8pPr>
            <a:lvl9pPr marL="38862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9pPr>
          </a:lstStyle>
          <a:p>
            <a:pPr algn="r">
              <a:lnSpc>
                <a:spcPct val="100000"/>
              </a:lnSpc>
              <a:spcBef>
                <a:spcPct val="0"/>
              </a:spcBef>
              <a:buFontTx/>
              <a:buNone/>
            </a:pPr>
            <a:fld id="{4A6862B2-2F5A-4EBF-A601-622BCE4A9757}" type="slidenum">
              <a:rPr lang="en-US" altLang="en-US" sz="1200" b="1" smtClean="0">
                <a:solidFill>
                  <a:srgbClr val="898989"/>
                </a:solidFill>
                <a:latin typeface="Arial" panose="020B0604020202020204" pitchFamily="34" charset="0"/>
              </a:rPr>
              <a:pPr algn="r">
                <a:lnSpc>
                  <a:spcPct val="100000"/>
                </a:lnSpc>
                <a:spcBef>
                  <a:spcPct val="0"/>
                </a:spcBef>
                <a:buFontTx/>
                <a:buNone/>
              </a:pPr>
              <a:t>7</a:t>
            </a:fld>
            <a:endParaRPr lang="en-US" altLang="en-US" sz="1200" b="1" dirty="0">
              <a:solidFill>
                <a:srgbClr val="898989"/>
              </a:solidFill>
              <a:latin typeface="Arial" panose="020B0604020202020204" pitchFamily="34" charset="0"/>
            </a:endParaRPr>
          </a:p>
        </p:txBody>
      </p:sp>
      <p:sp>
        <p:nvSpPr>
          <p:cNvPr id="10" name="TextBox 9"/>
          <p:cNvSpPr txBox="1"/>
          <p:nvPr/>
        </p:nvSpPr>
        <p:spPr>
          <a:xfrm>
            <a:off x="467545" y="519063"/>
            <a:ext cx="8208912" cy="461665"/>
          </a:xfrm>
          <a:prstGeom prst="rect">
            <a:avLst/>
          </a:prstGeom>
          <a:solidFill>
            <a:srgbClr val="00682F"/>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b="1" dirty="0" smtClean="0">
                <a:latin typeface="Arial" panose="020B0604020202020204" pitchFamily="34" charset="0"/>
                <a:cs typeface="Arial" panose="020B0604020202020204" pitchFamily="34" charset="0"/>
              </a:rPr>
              <a:t>UNISA TIMELINES</a:t>
            </a:r>
            <a:endParaRPr lang="en-Z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13898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467545" y="1268760"/>
            <a:ext cx="8208912" cy="5112568"/>
          </a:xfrm>
        </p:spPr>
        <p:txBody>
          <a:bodyPr wrap="square" numCol="1" anchor="t" anchorCtr="0" compatLnSpc="1">
            <a:prstTxWarp prst="textNoShape">
              <a:avLst/>
            </a:prstTxWarp>
            <a:noAutofit/>
          </a:bodyPr>
          <a:lstStyle/>
          <a:p>
            <a:pPr>
              <a:spcBef>
                <a:spcPts val="1000"/>
              </a:spcBef>
            </a:pPr>
            <a:r>
              <a:rPr lang="en-US" sz="1800" dirty="0">
                <a:latin typeface="Arial" panose="020B0604020202020204" pitchFamily="34" charset="0"/>
                <a:cs typeface="Arial" panose="020B0604020202020204" pitchFamily="34" charset="0"/>
              </a:rPr>
              <a:t>The EFF Student Council Command and the Black </a:t>
            </a:r>
            <a:r>
              <a:rPr lang="en-US" sz="1800" dirty="0" smtClean="0">
                <a:latin typeface="Arial" panose="020B0604020202020204" pitchFamily="34" charset="0"/>
                <a:cs typeface="Arial" panose="020B0604020202020204" pitchFamily="34" charset="0"/>
              </a:rPr>
              <a:t>Law Students </a:t>
            </a:r>
            <a:r>
              <a:rPr lang="en-US" sz="1800" dirty="0">
                <a:latin typeface="Arial" panose="020B0604020202020204" pitchFamily="34" charset="0"/>
                <a:cs typeface="Arial" panose="020B0604020202020204" pitchFamily="34" charset="0"/>
              </a:rPr>
              <a:t>Council, both took the Minister to the Pretoria High Court </a:t>
            </a:r>
            <a:r>
              <a:rPr lang="en-US" sz="1800" dirty="0" smtClean="0">
                <a:latin typeface="Arial" panose="020B0604020202020204" pitchFamily="34" charset="0"/>
                <a:cs typeface="Arial" panose="020B0604020202020204" pitchFamily="34" charset="0"/>
              </a:rPr>
              <a:t>on </a:t>
            </a:r>
            <a:r>
              <a:rPr lang="en-US" sz="1800" dirty="0">
                <a:latin typeface="Arial" panose="020B0604020202020204" pitchFamily="34" charset="0"/>
                <a:cs typeface="Arial" panose="020B0604020202020204" pitchFamily="34" charset="0"/>
              </a:rPr>
              <a:t>an urgent basis seeking that the Minister's decision that UNISA should reduce the intake for the first year students by 20 000 be reviewed and set aside as this was going to deprive the students of their constitutional right to </a:t>
            </a:r>
            <a:r>
              <a:rPr lang="en-US" sz="1800" dirty="0" smtClean="0">
                <a:latin typeface="Arial" panose="020B0604020202020204" pitchFamily="34" charset="0"/>
                <a:cs typeface="Arial" panose="020B0604020202020204" pitchFamily="34" charset="0"/>
              </a:rPr>
              <a:t>education.</a:t>
            </a:r>
            <a:endParaRPr lang="en-US" sz="1800" dirty="0">
              <a:latin typeface="Arial" panose="020B0604020202020204" pitchFamily="34" charset="0"/>
              <a:cs typeface="Arial" panose="020B0604020202020204" pitchFamily="34" charset="0"/>
            </a:endParaRPr>
          </a:p>
          <a:p>
            <a:pPr>
              <a:lnSpc>
                <a:spcPct val="100000"/>
              </a:lnSpc>
              <a:spcBef>
                <a:spcPts val="0"/>
              </a:spcBef>
            </a:pPr>
            <a:r>
              <a:rPr lang="en-US" sz="1800" dirty="0">
                <a:latin typeface="Arial" panose="020B0604020202020204" pitchFamily="34" charset="0"/>
                <a:cs typeface="Arial" panose="020B0604020202020204" pitchFamily="34" charset="0"/>
              </a:rPr>
              <a:t>The facts for both cases were the same, hence they were joined </a:t>
            </a:r>
            <a:r>
              <a:rPr lang="en-US" sz="1800" dirty="0" smtClean="0">
                <a:latin typeface="Arial" panose="020B0604020202020204" pitchFamily="34" charset="0"/>
                <a:cs typeface="Arial" panose="020B0604020202020204" pitchFamily="34" charset="0"/>
              </a:rPr>
              <a:t>as </a:t>
            </a:r>
            <a:r>
              <a:rPr lang="en-US" sz="1800" dirty="0">
                <a:latin typeface="Arial" panose="020B0604020202020204" pitchFamily="34" charset="0"/>
                <a:cs typeface="Arial" panose="020B0604020202020204" pitchFamily="34" charset="0"/>
              </a:rPr>
              <a:t>one </a:t>
            </a:r>
            <a:r>
              <a:rPr lang="en-US" sz="1800" dirty="0" smtClean="0">
                <a:latin typeface="Arial" panose="020B0604020202020204" pitchFamily="34" charset="0"/>
                <a:cs typeface="Arial" panose="020B0604020202020204" pitchFamily="34" charset="0"/>
              </a:rPr>
              <a:t>case and </a:t>
            </a:r>
            <a:r>
              <a:rPr lang="en-US" sz="1800" dirty="0">
                <a:latin typeface="Arial" panose="020B0604020202020204" pitchFamily="34" charset="0"/>
                <a:cs typeface="Arial" panose="020B0604020202020204" pitchFamily="34" charset="0"/>
              </a:rPr>
              <a:t>appeared before one judge. </a:t>
            </a:r>
          </a:p>
          <a:p>
            <a:r>
              <a:rPr lang="en-US" sz="1800" dirty="0">
                <a:latin typeface="Arial" panose="020B0604020202020204" pitchFamily="34" charset="0"/>
                <a:cs typeface="Arial" panose="020B0604020202020204" pitchFamily="34" charset="0"/>
              </a:rPr>
              <a:t>The judge decided against the Minister and ordered </a:t>
            </a:r>
            <a:r>
              <a:rPr lang="en-US" sz="1800" dirty="0" smtClean="0">
                <a:latin typeface="Arial" panose="020B0604020202020204" pitchFamily="34" charset="0"/>
                <a:cs typeface="Arial" panose="020B0604020202020204" pitchFamily="34" charset="0"/>
              </a:rPr>
              <a:t>on 11 March 2021 that </a:t>
            </a:r>
            <a:r>
              <a:rPr lang="en-US" sz="1800" dirty="0">
                <a:latin typeface="Arial" panose="020B0604020202020204" pitchFamily="34" charset="0"/>
                <a:cs typeface="Arial" panose="020B0604020202020204" pitchFamily="34" charset="0"/>
              </a:rPr>
              <a:t>his decision was unlawful and therefore be set aside. </a:t>
            </a:r>
            <a:endParaRPr lang="en-US" sz="1800" dirty="0" smtClean="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Following the court order, the Minister awaited the full judgement, which was received on April 6 2021. </a:t>
            </a:r>
            <a:endParaRPr lang="en-US" sz="1800" dirty="0">
              <a:latin typeface="Arial" panose="020B0604020202020204" pitchFamily="34" charset="0"/>
              <a:cs typeface="Arial" panose="020B0604020202020204" pitchFamily="34" charset="0"/>
            </a:endParaRPr>
          </a:p>
          <a:p>
            <a:pPr>
              <a:spcBef>
                <a:spcPts val="1200"/>
              </a:spcBef>
            </a:pPr>
            <a:r>
              <a:rPr lang="en-US" sz="1800" dirty="0">
                <a:latin typeface="Arial" panose="020B0604020202020204" pitchFamily="34" charset="0"/>
                <a:cs typeface="Arial" panose="020B0604020202020204" pitchFamily="34" charset="0"/>
              </a:rPr>
              <a:t>The two counsels who appeared on behalf of the Minister are now preparing a legal opinion on the way forward and </a:t>
            </a:r>
            <a:r>
              <a:rPr lang="en-US" sz="1800" dirty="0" smtClean="0">
                <a:latin typeface="Arial" panose="020B0604020202020204" pitchFamily="34" charset="0"/>
                <a:cs typeface="Arial" panose="020B0604020202020204" pitchFamily="34" charset="0"/>
              </a:rPr>
              <a:t>whether there are grounds </a:t>
            </a:r>
            <a:r>
              <a:rPr lang="en-US" sz="1800" dirty="0">
                <a:latin typeface="Arial" panose="020B0604020202020204" pitchFamily="34" charset="0"/>
                <a:cs typeface="Arial" panose="020B0604020202020204" pitchFamily="34" charset="0"/>
              </a:rPr>
              <a:t>for a successful case should </a:t>
            </a:r>
            <a:r>
              <a:rPr lang="en-US" sz="1800" dirty="0" smtClean="0">
                <a:latin typeface="Arial" panose="020B0604020202020204" pitchFamily="34" charset="0"/>
                <a:cs typeface="Arial" panose="020B0604020202020204" pitchFamily="34" charset="0"/>
              </a:rPr>
              <a:t>the Minister </a:t>
            </a:r>
            <a:r>
              <a:rPr lang="en-US" sz="1800" dirty="0">
                <a:latin typeface="Arial" panose="020B0604020202020204" pitchFamily="34" charset="0"/>
                <a:cs typeface="Arial" panose="020B0604020202020204" pitchFamily="34" charset="0"/>
              </a:rPr>
              <a:t>opt for an appeal.</a:t>
            </a:r>
          </a:p>
        </p:txBody>
      </p:sp>
      <p:sp>
        <p:nvSpPr>
          <p:cNvPr id="9" name="Slide Number Placeholder 7"/>
          <p:cNvSpPr txBox="1">
            <a:spLocks/>
          </p:cNvSpPr>
          <p:nvPr/>
        </p:nvSpPr>
        <p:spPr bwMode="auto">
          <a:xfrm>
            <a:off x="6974904" y="6525344"/>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defTabSz="4572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Calibri" panose="020F0502020204030204" pitchFamily="34" charset="0"/>
                <a:ea typeface="MS PGothic" panose="020B0600070205080204" pitchFamily="34" charset="-128"/>
                <a:cs typeface="+mn-cs"/>
              </a:defRPr>
            </a:lvl1pPr>
            <a:lvl2pPr marL="742950" indent="-285750" algn="l" defTabSz="457200" rtl="0" eaLnBrk="0" fontAlgn="base" hangingPunct="0">
              <a:lnSpc>
                <a:spcPct val="90000"/>
              </a:lnSpc>
              <a:spcBef>
                <a:spcPts val="375"/>
              </a:spcBef>
              <a:spcAft>
                <a:spcPct val="0"/>
              </a:spcAft>
              <a:buFont typeface="Arial" panose="020B0604020202020204" pitchFamily="34" charset="0"/>
              <a:buChar char="•"/>
              <a:defRPr sz="2400" kern="1200">
                <a:solidFill>
                  <a:schemeClr val="tx1"/>
                </a:solidFill>
                <a:latin typeface="Calibri" panose="020F0502020204030204" pitchFamily="34" charset="0"/>
                <a:ea typeface="MS PGothic" panose="020B0600070205080204" pitchFamily="34" charset="-128"/>
                <a:cs typeface="+mn-cs"/>
              </a:defRPr>
            </a:lvl2pPr>
            <a:lvl3pPr marL="1143000" indent="-228600" algn="l" defTabSz="4572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Calibri" panose="020F0502020204030204" pitchFamily="34" charset="0"/>
                <a:ea typeface="MS PGothic" panose="020B0600070205080204" pitchFamily="34" charset="-128"/>
                <a:cs typeface="+mn-cs"/>
              </a:defRPr>
            </a:lvl3pPr>
            <a:lvl4pPr marL="16002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4pPr>
            <a:lvl5pPr marL="2057400" indent="-228600" algn="l" defTabSz="4572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5pPr>
            <a:lvl6pPr marL="25146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6pPr>
            <a:lvl7pPr marL="29718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7pPr>
            <a:lvl8pPr marL="34290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8pPr>
            <a:lvl9pPr marL="3886200" indent="-228600" algn="l" defTabSz="457200" rtl="0" eaLnBrk="1" fontAlgn="base" latinLnBrk="0" hangingPunct="1">
              <a:lnSpc>
                <a:spcPct val="90000"/>
              </a:lnSpc>
              <a:spcBef>
                <a:spcPts val="375"/>
              </a:spcBef>
              <a:spcAft>
                <a:spcPct val="0"/>
              </a:spcAft>
              <a:buFont typeface="Arial" panose="020B0604020202020204" pitchFamily="34" charset="0"/>
              <a:buChar char="•"/>
              <a:defRPr sz="1300" kern="1200">
                <a:solidFill>
                  <a:schemeClr val="tx1"/>
                </a:solidFill>
                <a:latin typeface="Calibri" panose="020F0502020204030204" pitchFamily="34" charset="0"/>
                <a:ea typeface="MS PGothic" panose="020B0600070205080204" pitchFamily="34" charset="-128"/>
                <a:cs typeface="+mn-cs"/>
              </a:defRPr>
            </a:lvl9pPr>
          </a:lstStyle>
          <a:p>
            <a:pPr algn="r">
              <a:lnSpc>
                <a:spcPct val="100000"/>
              </a:lnSpc>
              <a:spcBef>
                <a:spcPct val="0"/>
              </a:spcBef>
              <a:buFontTx/>
              <a:buNone/>
            </a:pPr>
            <a:fld id="{4A6862B2-2F5A-4EBF-A601-622BCE4A9757}" type="slidenum">
              <a:rPr lang="en-US" altLang="en-US" sz="1200" b="1" smtClean="0">
                <a:solidFill>
                  <a:srgbClr val="898989"/>
                </a:solidFill>
                <a:latin typeface="Arial" panose="020B0604020202020204" pitchFamily="34" charset="0"/>
              </a:rPr>
              <a:pPr algn="r">
                <a:lnSpc>
                  <a:spcPct val="100000"/>
                </a:lnSpc>
                <a:spcBef>
                  <a:spcPct val="0"/>
                </a:spcBef>
                <a:buFontTx/>
                <a:buNone/>
              </a:pPr>
              <a:t>8</a:t>
            </a:fld>
            <a:endParaRPr lang="en-US" altLang="en-US" sz="1200" b="1" dirty="0">
              <a:solidFill>
                <a:srgbClr val="898989"/>
              </a:solidFill>
              <a:latin typeface="Arial" panose="020B0604020202020204" pitchFamily="34" charset="0"/>
            </a:endParaRPr>
          </a:p>
        </p:txBody>
      </p:sp>
      <p:sp>
        <p:nvSpPr>
          <p:cNvPr id="10" name="TextBox 9"/>
          <p:cNvSpPr txBox="1"/>
          <p:nvPr/>
        </p:nvSpPr>
        <p:spPr>
          <a:xfrm>
            <a:off x="467545" y="519063"/>
            <a:ext cx="8208912" cy="461665"/>
          </a:xfrm>
          <a:prstGeom prst="rect">
            <a:avLst/>
          </a:prstGeom>
          <a:solidFill>
            <a:srgbClr val="00682F"/>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b="1" dirty="0" smtClean="0">
                <a:latin typeface="Arial" panose="020B0604020202020204" pitchFamily="34" charset="0"/>
                <a:cs typeface="Arial" panose="020B0604020202020204" pitchFamily="34" charset="0"/>
              </a:rPr>
              <a:t>LEGAL OPINION</a:t>
            </a:r>
            <a:endParaRPr lang="en-Z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38337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4" descr="SLIDE LAYOUT.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4515" name="Picture 6" descr="C:\Users\Lefifi.T\AppData\Local\Microsoft\Windows\Temporary Internet Files\Content.Outlook\XAEMJRW7\Higher Education LOGO (6).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55775" y="1557338"/>
            <a:ext cx="5695950"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16" name="TextBox 7"/>
          <p:cNvSpPr txBox="1">
            <a:spLocks noChangeArrowheads="1"/>
          </p:cNvSpPr>
          <p:nvPr/>
        </p:nvSpPr>
        <p:spPr bwMode="auto">
          <a:xfrm>
            <a:off x="2484438" y="4005263"/>
            <a:ext cx="4103687"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6000" b="1" i="1"/>
              <a:t>Thank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14019</TotalTime>
  <Words>1356</Words>
  <Application>Microsoft Office PowerPoint</Application>
  <PresentationFormat>On-screen Show (4:3)</PresentationFormat>
  <Paragraphs>73</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African Graphix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Phillia Vukea</dc:creator>
  <cp:lastModifiedBy>USER</cp:lastModifiedBy>
  <cp:revision>1141</cp:revision>
  <cp:lastPrinted>2021-02-22T09:34:35Z</cp:lastPrinted>
  <dcterms:created xsi:type="dcterms:W3CDTF">2010-05-07T06:42:18Z</dcterms:created>
  <dcterms:modified xsi:type="dcterms:W3CDTF">2021-05-07T16:53:48Z</dcterms:modified>
</cp:coreProperties>
</file>