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76" r:id="rId2"/>
    <p:sldId id="375" r:id="rId3"/>
    <p:sldId id="390" r:id="rId4"/>
    <p:sldId id="391" r:id="rId5"/>
    <p:sldId id="389" r:id="rId6"/>
    <p:sldId id="393" r:id="rId7"/>
    <p:sldId id="392" r:id="rId8"/>
    <p:sldId id="394" r:id="rId9"/>
    <p:sldId id="395" r:id="rId10"/>
    <p:sldId id="396" r:id="rId11"/>
    <p:sldId id="397" r:id="rId12"/>
    <p:sldId id="398" r:id="rId13"/>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B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260" autoAdjust="0"/>
    <p:restoredTop sz="80271" autoAdjust="0"/>
  </p:normalViewPr>
  <p:slideViewPr>
    <p:cSldViewPr snapToGrid="0" snapToObjects="1">
      <p:cViewPr varScale="1">
        <p:scale>
          <a:sx n="59" d="100"/>
          <a:sy n="59" d="100"/>
        </p:scale>
        <p:origin x="1218"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07A8F-D4EE-9B46-A644-35CE8348EE99}" type="datetimeFigureOut">
              <a:rPr lang="en-US" smtClean="0"/>
              <a:t>5/6/2021</a:t>
            </a:fld>
            <a:endParaRPr lang="en-US" dirty="0"/>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3C886D-0CC8-C040-92BC-ABE325B3ECC7}" type="slidenum">
              <a:rPr lang="en-US" smtClean="0"/>
              <a:t>‹#›</a:t>
            </a:fld>
            <a:endParaRPr lang="en-US" dirty="0"/>
          </a:p>
        </p:txBody>
      </p:sp>
    </p:spTree>
    <p:extLst>
      <p:ext uri="{BB962C8B-B14F-4D97-AF65-F5344CB8AC3E}">
        <p14:creationId xmlns:p14="http://schemas.microsoft.com/office/powerpoint/2010/main" val="1874790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3C886D-0CC8-C040-92BC-ABE325B3ECC7}" type="slidenum">
              <a:rPr lang="en-US" smtClean="0"/>
              <a:t>1</a:t>
            </a:fld>
            <a:endParaRPr lang="en-US" dirty="0"/>
          </a:p>
        </p:txBody>
      </p:sp>
    </p:spTree>
    <p:extLst>
      <p:ext uri="{BB962C8B-B14F-4D97-AF65-F5344CB8AC3E}">
        <p14:creationId xmlns:p14="http://schemas.microsoft.com/office/powerpoint/2010/main" val="1725024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ZA" sz="3600" dirty="0" smtClean="0"/>
              <a:t>Wording of Slide 13 referred to:</a:t>
            </a:r>
          </a:p>
          <a:p>
            <a:pPr algn="just"/>
            <a:endParaRPr lang="en-ZA" sz="3600" dirty="0" smtClean="0"/>
          </a:p>
          <a:p>
            <a:pPr algn="just"/>
            <a:r>
              <a:rPr lang="en-ZA" sz="3600" dirty="0" smtClean="0"/>
              <a:t>An amendment is required (various drafts were proposed). We propose:</a:t>
            </a:r>
          </a:p>
          <a:p>
            <a:pPr marL="0" indent="0" algn="just">
              <a:buNone/>
            </a:pPr>
            <a:r>
              <a:rPr lang="en-US" sz="3600" i="1" dirty="0" smtClean="0"/>
              <a:t>(a)</a:t>
            </a:r>
            <a:r>
              <a:rPr lang="en-US" sz="3600" dirty="0" smtClean="0"/>
              <a:t>  by the</a:t>
            </a:r>
            <a:r>
              <a:rPr lang="en-US" sz="3600" i="1" dirty="0" smtClean="0"/>
              <a:t> </a:t>
            </a:r>
            <a:r>
              <a:rPr lang="en-US" sz="3600" dirty="0" smtClean="0"/>
              <a:t>substitution in subsection (2) for paragraph (b)</a:t>
            </a:r>
            <a:r>
              <a:rPr lang="en-US" sz="3600" i="1" dirty="0" smtClean="0"/>
              <a:t> </a:t>
            </a:r>
            <a:r>
              <a:rPr lang="en-US" sz="3600" dirty="0" smtClean="0"/>
              <a:t>of the following paragraph:</a:t>
            </a:r>
            <a:endParaRPr lang="en-GB" sz="3600" dirty="0" smtClean="0"/>
          </a:p>
          <a:p>
            <a:pPr marL="1262063" indent="-630238" algn="just">
              <a:buNone/>
            </a:pPr>
            <a:r>
              <a:rPr lang="en-US" sz="3600" i="1" dirty="0" smtClean="0"/>
              <a:t>‘‘</a:t>
            </a:r>
            <a:r>
              <a:rPr lang="en-US" sz="3600" dirty="0" smtClean="0"/>
              <a:t>(b)</a:t>
            </a:r>
            <a:r>
              <a:rPr lang="en-US" sz="3600" i="1" dirty="0" smtClean="0"/>
              <a:t>	</a:t>
            </a:r>
            <a:r>
              <a:rPr lang="en-US" sz="3600" dirty="0" smtClean="0"/>
              <a:t>subject to compensation, the amount of which and the time and manner of payment of which have either been agreed to by those affected or decided or approved by a court</a:t>
            </a:r>
            <a:r>
              <a:rPr lang="en-US" sz="3600" u="sng" dirty="0" smtClean="0"/>
              <a:t>: Provided that in accordance with subsection (3A) </a:t>
            </a:r>
            <a:r>
              <a:rPr lang="en-US" sz="3600" u="sng" strike="sngStrike" dirty="0" smtClean="0">
                <a:solidFill>
                  <a:srgbClr val="0070C0"/>
                </a:solidFill>
              </a:rPr>
              <a:t>a court may</a:t>
            </a:r>
            <a:r>
              <a:rPr lang="en-US" sz="3600" u="sng" dirty="0" smtClean="0"/>
              <a:t>, where land and any improvements thereon are expropriated for the purposes of land reform, </a:t>
            </a:r>
            <a:r>
              <a:rPr lang="en-US" sz="3600" u="sng" strike="sngStrike" dirty="0" smtClean="0">
                <a:solidFill>
                  <a:srgbClr val="0070C0"/>
                </a:solidFill>
              </a:rPr>
              <a:t>determine that </a:t>
            </a:r>
            <a:r>
              <a:rPr lang="en-US" sz="3600" u="sng" dirty="0" smtClean="0"/>
              <a:t>the amount of compensation </a:t>
            </a:r>
            <a:r>
              <a:rPr lang="en-US" sz="3600" u="sng" strike="sngStrike" dirty="0" smtClean="0">
                <a:solidFill>
                  <a:srgbClr val="0070C0"/>
                </a:solidFill>
              </a:rPr>
              <a:t>is </a:t>
            </a:r>
            <a:r>
              <a:rPr lang="en-US" sz="3600" u="sng" dirty="0" smtClean="0">
                <a:solidFill>
                  <a:srgbClr val="0070C0"/>
                </a:solidFill>
              </a:rPr>
              <a:t>may be </a:t>
            </a:r>
            <a:r>
              <a:rPr lang="en-US" sz="3600" u="sng" dirty="0" smtClean="0"/>
              <a:t>nil</a:t>
            </a:r>
            <a:r>
              <a:rPr lang="en-US" sz="3600" dirty="0" smtClean="0"/>
              <a:t>.’’;</a:t>
            </a:r>
          </a:p>
          <a:p>
            <a:pPr marL="0" indent="0" algn="just">
              <a:buNone/>
            </a:pPr>
            <a:r>
              <a:rPr lang="en-US" sz="3600" i="1" dirty="0" smtClean="0"/>
              <a:t>(c) </a:t>
            </a:r>
            <a:r>
              <a:rPr lang="en-US" sz="3600" dirty="0" smtClean="0"/>
              <a:t>by the insertion after subsection (3) of the following subsection:</a:t>
            </a:r>
            <a:endParaRPr lang="en-GB" sz="3600" dirty="0" smtClean="0"/>
          </a:p>
          <a:p>
            <a:pPr marL="631825" indent="269875" algn="just">
              <a:buNone/>
            </a:pPr>
            <a:r>
              <a:rPr lang="en-US" sz="3600" dirty="0" smtClean="0"/>
              <a:t>‘‘</a:t>
            </a:r>
            <a:r>
              <a:rPr lang="en-US" sz="3600" u="sng" dirty="0" smtClean="0"/>
              <a:t>(3A)	National legislation must, subject to subsections (2) and (3), set out specific circumstances where </a:t>
            </a:r>
            <a:r>
              <a:rPr lang="en-US" sz="3600" u="sng" strike="sngStrike" dirty="0" smtClean="0">
                <a:solidFill>
                  <a:srgbClr val="0070C0"/>
                </a:solidFill>
              </a:rPr>
              <a:t>a court may determine that </a:t>
            </a:r>
            <a:r>
              <a:rPr lang="en-US" sz="3600" u="sng" dirty="0" smtClean="0"/>
              <a:t>the amount of compensation </a:t>
            </a:r>
            <a:r>
              <a:rPr lang="en-US" sz="3600" u="sng" strike="sngStrike" dirty="0" smtClean="0">
                <a:solidFill>
                  <a:srgbClr val="0070C0"/>
                </a:solidFill>
              </a:rPr>
              <a:t>is</a:t>
            </a:r>
            <a:r>
              <a:rPr lang="en-US" sz="3600" u="sng" dirty="0" smtClean="0">
                <a:solidFill>
                  <a:srgbClr val="0070C0"/>
                </a:solidFill>
              </a:rPr>
              <a:t> may be </a:t>
            </a:r>
            <a:r>
              <a:rPr lang="en-US" sz="3600" u="sng" dirty="0" smtClean="0"/>
              <a:t>nil.</a:t>
            </a:r>
            <a:r>
              <a:rPr lang="en-US" sz="3600" dirty="0" smtClean="0"/>
              <a:t>’’.</a:t>
            </a:r>
            <a:endParaRPr lang="en-GB" sz="3600" dirty="0" smtClean="0"/>
          </a:p>
          <a:p>
            <a:pPr algn="just"/>
            <a:endParaRPr lang="en-ZA" sz="3600" dirty="0" smtClean="0">
              <a:solidFill>
                <a:srgbClr val="C00000"/>
              </a:solidFill>
            </a:endParaRPr>
          </a:p>
          <a:p>
            <a:pPr algn="just"/>
            <a:r>
              <a:rPr lang="en-ZA" sz="3600" dirty="0" smtClean="0">
                <a:solidFill>
                  <a:srgbClr val="0070C0"/>
                </a:solidFill>
              </a:rPr>
              <a:t>This amendment (NOT the whole Bill) will have to be advertised:</a:t>
            </a:r>
          </a:p>
          <a:p>
            <a:pPr algn="just"/>
            <a:r>
              <a:rPr lang="en-ZA" sz="3300" i="1" dirty="0" smtClean="0">
                <a:solidFill>
                  <a:srgbClr val="0070C0"/>
                </a:solidFill>
              </a:rPr>
              <a:t>Doctors for Life International v Speaker of the National Assembly [2006] ZACC 11 – </a:t>
            </a:r>
            <a:r>
              <a:rPr lang="en-ZA" sz="3300" dirty="0" smtClean="0">
                <a:solidFill>
                  <a:srgbClr val="0070C0"/>
                </a:solidFill>
              </a:rPr>
              <a:t>Factors to be considered:</a:t>
            </a:r>
          </a:p>
          <a:p>
            <a:pPr marL="457200" indent="-457200" algn="just">
              <a:buFontTx/>
              <a:buChar char="-"/>
            </a:pPr>
            <a:r>
              <a:rPr lang="en-ZA" sz="3300" dirty="0" smtClean="0">
                <a:solidFill>
                  <a:srgbClr val="0070C0"/>
                </a:solidFill>
              </a:rPr>
              <a:t>nature and importance of the legislation </a:t>
            </a:r>
          </a:p>
          <a:p>
            <a:pPr marL="457200" indent="-457200" algn="just">
              <a:buFontTx/>
              <a:buChar char="-"/>
            </a:pPr>
            <a:r>
              <a:rPr lang="en-ZA" sz="3300" dirty="0" smtClean="0">
                <a:solidFill>
                  <a:srgbClr val="0070C0"/>
                </a:solidFill>
              </a:rPr>
              <a:t>intensity of its impact on the public</a:t>
            </a:r>
          </a:p>
          <a:p>
            <a:pPr marL="457200" indent="-457200" algn="just">
              <a:buFontTx/>
              <a:buChar char="-"/>
            </a:pPr>
            <a:r>
              <a:rPr lang="en-ZA" sz="3300" dirty="0" smtClean="0">
                <a:solidFill>
                  <a:srgbClr val="0070C0"/>
                </a:solidFill>
              </a:rPr>
              <a:t>what Parliament itself considered to be appropriate public involvement in the light of the legislation’s content, importance and urgency. </a:t>
            </a:r>
          </a:p>
          <a:p>
            <a:pPr marL="0" indent="0" algn="just">
              <a:buFontTx/>
              <a:buNone/>
            </a:pPr>
            <a:r>
              <a:rPr lang="en-ZA" sz="3600" dirty="0" smtClean="0">
                <a:solidFill>
                  <a:srgbClr val="0070C0"/>
                </a:solidFill>
              </a:rPr>
              <a:t>As the public incorrectly interpreted the proposed amendments, they may have refrained from responding during the first call for comments.</a:t>
            </a:r>
          </a:p>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3</a:t>
            </a:fld>
            <a:endParaRPr lang="en-US" dirty="0"/>
          </a:p>
        </p:txBody>
      </p:sp>
    </p:spTree>
    <p:extLst>
      <p:ext uri="{BB962C8B-B14F-4D97-AF65-F5344CB8AC3E}">
        <p14:creationId xmlns:p14="http://schemas.microsoft.com/office/powerpoint/2010/main" val="3776929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4</a:t>
            </a:fld>
            <a:endParaRPr lang="en-US" dirty="0"/>
          </a:p>
        </p:txBody>
      </p:sp>
    </p:spTree>
    <p:extLst>
      <p:ext uri="{BB962C8B-B14F-4D97-AF65-F5344CB8AC3E}">
        <p14:creationId xmlns:p14="http://schemas.microsoft.com/office/powerpoint/2010/main" val="1346771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kern="1200" baseline="0" dirty="0" smtClean="0">
                <a:solidFill>
                  <a:schemeClr val="tx1"/>
                </a:solidFill>
                <a:latin typeface="+mn-lt"/>
                <a:ea typeface="+mn-ea"/>
                <a:cs typeface="+mn-cs"/>
              </a:rPr>
              <a:t>Expropriation Bill – B23-2020</a:t>
            </a:r>
          </a:p>
          <a:p>
            <a:endParaRPr lang="en-GB" sz="1200" b="1" i="0" u="none" strike="noStrike" kern="1200" baseline="0" dirty="0" smtClean="0">
              <a:solidFill>
                <a:schemeClr val="tx1"/>
              </a:solidFill>
              <a:latin typeface="+mn-lt"/>
              <a:ea typeface="+mn-ea"/>
              <a:cs typeface="+mn-cs"/>
            </a:endParaRPr>
          </a:p>
          <a:p>
            <a:r>
              <a:rPr lang="en-GB" sz="1200" b="1" i="0" u="none" strike="noStrike" kern="1200" baseline="0" dirty="0" smtClean="0">
                <a:solidFill>
                  <a:schemeClr val="tx1"/>
                </a:solidFill>
                <a:latin typeface="+mn-lt"/>
                <a:ea typeface="+mn-ea"/>
                <a:cs typeface="+mn-cs"/>
              </a:rPr>
              <a:t>Proposed wording:</a:t>
            </a:r>
          </a:p>
          <a:p>
            <a:r>
              <a:rPr lang="en-GB" sz="1200" b="1" i="0" u="none" strike="noStrike" kern="1200" baseline="0" dirty="0" smtClean="0">
                <a:solidFill>
                  <a:schemeClr val="tx1"/>
                </a:solidFill>
                <a:latin typeface="+mn-lt"/>
                <a:ea typeface="+mn-ea"/>
                <a:cs typeface="+mn-cs"/>
              </a:rPr>
              <a:t>Determination of compensation</a:t>
            </a:r>
          </a:p>
          <a:p>
            <a:r>
              <a:rPr lang="en-GB" sz="1200" b="1" i="0" u="none" strike="noStrike" kern="1200" baseline="0" dirty="0" smtClean="0">
                <a:solidFill>
                  <a:schemeClr val="tx1"/>
                </a:solidFill>
                <a:latin typeface="+mn-lt"/>
                <a:ea typeface="+mn-ea"/>
                <a:cs typeface="+mn-cs"/>
              </a:rPr>
              <a:t>12. </a:t>
            </a:r>
            <a:r>
              <a:rPr lang="en-GB" sz="1200" b="0" i="0" u="none" strike="noStrike" kern="1200" baseline="0" dirty="0" smtClean="0">
                <a:solidFill>
                  <a:schemeClr val="tx1"/>
                </a:solidFill>
                <a:latin typeface="+mn-lt"/>
                <a:ea typeface="+mn-ea"/>
                <a:cs typeface="+mn-cs"/>
              </a:rPr>
              <a:t>(</a:t>
            </a:r>
            <a:r>
              <a:rPr lang="en-ZA" sz="1200" b="0" i="0" u="none" strike="noStrike" kern="1200" baseline="0" dirty="0" smtClean="0">
                <a:solidFill>
                  <a:schemeClr val="tx1"/>
                </a:solidFill>
                <a:latin typeface="+mn-lt"/>
                <a:ea typeface="+mn-ea"/>
                <a:cs typeface="+mn-cs"/>
              </a:rPr>
              <a:t>3) It may be just and equitable for nil compensation to be paid where land is expropriated in the public interest, having regard to all relevant circumstances, including </a:t>
            </a:r>
            <a:r>
              <a:rPr lang="en-GB" sz="1200" b="0" i="0" u="none" strike="noStrike" kern="1200" baseline="0" dirty="0" smtClean="0">
                <a:solidFill>
                  <a:schemeClr val="tx1"/>
                </a:solidFill>
                <a:latin typeface="+mn-lt"/>
                <a:ea typeface="+mn-ea"/>
                <a:cs typeface="+mn-cs"/>
              </a:rPr>
              <a:t>but not limited to—</a:t>
            </a:r>
          </a:p>
          <a:p>
            <a:r>
              <a:rPr lang="en-ZA" sz="1200" b="0" i="1" u="none" strike="noStrike" kern="1200" baseline="0" dirty="0" smtClean="0">
                <a:solidFill>
                  <a:schemeClr val="tx1"/>
                </a:solidFill>
                <a:latin typeface="+mn-lt"/>
                <a:ea typeface="+mn-ea"/>
                <a:cs typeface="+mn-cs"/>
              </a:rPr>
              <a:t>(a) </a:t>
            </a:r>
            <a:r>
              <a:rPr lang="en-ZA" sz="1200" b="0" i="0" u="none" strike="noStrike" kern="1200" baseline="0" dirty="0" smtClean="0">
                <a:solidFill>
                  <a:schemeClr val="tx1"/>
                </a:solidFill>
                <a:latin typeface="+mn-lt"/>
                <a:ea typeface="+mn-ea"/>
                <a:cs typeface="+mn-cs"/>
              </a:rPr>
              <a:t>where the land is not being used and the owner’s main purpose is not to develop the land or use it to generate income, but to benefit from appreciation </a:t>
            </a:r>
            <a:r>
              <a:rPr lang="en-GB" sz="1200" b="0" i="0" u="none" strike="noStrike" kern="1200" baseline="0" dirty="0" smtClean="0">
                <a:solidFill>
                  <a:schemeClr val="tx1"/>
                </a:solidFill>
                <a:latin typeface="+mn-lt"/>
                <a:ea typeface="+mn-ea"/>
                <a:cs typeface="+mn-cs"/>
              </a:rPr>
              <a:t>of its market value;</a:t>
            </a:r>
          </a:p>
          <a:p>
            <a:r>
              <a:rPr lang="en-ZA" sz="1200" b="0" i="1" u="none" strike="noStrike" kern="1200" baseline="0" dirty="0" smtClean="0">
                <a:solidFill>
                  <a:schemeClr val="tx1"/>
                </a:solidFill>
                <a:latin typeface="+mn-lt"/>
                <a:ea typeface="+mn-ea"/>
                <a:cs typeface="+mn-cs"/>
              </a:rPr>
              <a:t>(b) </a:t>
            </a:r>
            <a:r>
              <a:rPr lang="en-ZA" sz="1200" b="0" i="0" u="none" strike="noStrike" kern="1200" baseline="0" dirty="0" smtClean="0">
                <a:solidFill>
                  <a:schemeClr val="tx1"/>
                </a:solidFill>
                <a:latin typeface="+mn-lt"/>
                <a:ea typeface="+mn-ea"/>
                <a:cs typeface="+mn-cs"/>
              </a:rPr>
              <a:t>where an organ of state holds land that it is not using for its core functions and is not reasonably likely to require the land for its future activities in that regard, and the organ of state acquired the land for no consideration;</a:t>
            </a:r>
          </a:p>
          <a:p>
            <a:r>
              <a:rPr lang="en-ZA" sz="1200" b="0" i="1" u="none" strike="noStrike" kern="1200" baseline="0" dirty="0" smtClean="0">
                <a:solidFill>
                  <a:schemeClr val="tx1"/>
                </a:solidFill>
                <a:latin typeface="+mn-lt"/>
                <a:ea typeface="+mn-ea"/>
                <a:cs typeface="+mn-cs"/>
              </a:rPr>
              <a:t>(c) </a:t>
            </a:r>
            <a:r>
              <a:rPr lang="en-ZA" sz="1200" b="0" i="0" u="none" strike="noStrike" kern="1200" baseline="0" dirty="0" smtClean="0">
                <a:solidFill>
                  <a:schemeClr val="tx1"/>
                </a:solidFill>
                <a:latin typeface="+mn-lt"/>
                <a:ea typeface="+mn-ea"/>
                <a:cs typeface="+mn-cs"/>
              </a:rPr>
              <a:t>notwithstanding registration of ownership in terms of the Deeds Registries Act, 1937 (Act No. 47 of 1937), where an owner has abandoned the land by failing to exercise control over it;</a:t>
            </a:r>
          </a:p>
          <a:p>
            <a:r>
              <a:rPr lang="en-ZA" sz="1200" b="0" i="1" u="none" strike="noStrike" kern="1200" baseline="0" dirty="0" smtClean="0">
                <a:solidFill>
                  <a:schemeClr val="tx1"/>
                </a:solidFill>
                <a:latin typeface="+mn-lt"/>
                <a:ea typeface="+mn-ea"/>
                <a:cs typeface="+mn-cs"/>
              </a:rPr>
              <a:t>(d) </a:t>
            </a:r>
            <a:r>
              <a:rPr lang="en-ZA" sz="1200" b="0" i="0" u="none" strike="noStrike" kern="1200" baseline="0" dirty="0" smtClean="0">
                <a:solidFill>
                  <a:schemeClr val="tx1"/>
                </a:solidFill>
                <a:latin typeface="+mn-lt"/>
                <a:ea typeface="+mn-ea"/>
                <a:cs typeface="+mn-cs"/>
              </a:rPr>
              <a:t>where the market value of the land is equivalent to, or less than, the present value of direct state investment or subsidy in the acquisition and beneficial capital improvement of the land; and</a:t>
            </a:r>
          </a:p>
          <a:p>
            <a:r>
              <a:rPr lang="en-ZA" sz="1200" b="0" i="1" u="none" strike="noStrike" kern="1200" baseline="0" dirty="0" smtClean="0">
                <a:solidFill>
                  <a:schemeClr val="tx1"/>
                </a:solidFill>
                <a:latin typeface="+mn-lt"/>
                <a:ea typeface="+mn-ea"/>
                <a:cs typeface="+mn-cs"/>
              </a:rPr>
              <a:t>(e) </a:t>
            </a:r>
            <a:r>
              <a:rPr lang="en-ZA" sz="1200" b="0" i="0" u="none" strike="noStrike" kern="1200" baseline="0" dirty="0" smtClean="0">
                <a:solidFill>
                  <a:schemeClr val="tx1"/>
                </a:solidFill>
                <a:latin typeface="+mn-lt"/>
                <a:ea typeface="+mn-ea"/>
                <a:cs typeface="+mn-cs"/>
              </a:rPr>
              <a:t>when the nature or condition of the property poses a health, safety or physical risk to persons or other property.</a:t>
            </a:r>
          </a:p>
          <a:p>
            <a:r>
              <a:rPr lang="en-ZA" sz="1200" b="0" i="0" u="none" strike="noStrike" kern="1200" baseline="0" dirty="0" smtClean="0">
                <a:solidFill>
                  <a:schemeClr val="tx1"/>
                </a:solidFill>
                <a:latin typeface="+mn-lt"/>
                <a:ea typeface="+mn-ea"/>
                <a:cs typeface="+mn-cs"/>
              </a:rPr>
              <a:t>(4) When a court or arbitrator determines the amount of compensation in terms of section 23 of the Land Reform (Labour Tenants) Act, 1996 (Act No. 3 of 1996), it may be just and equitable for nil compensation to be paid, having regard to all relevant </a:t>
            </a:r>
            <a:r>
              <a:rPr lang="en-GB" sz="1200" b="0" i="0" u="none" strike="noStrike" kern="1200" baseline="0" dirty="0" smtClean="0">
                <a:solidFill>
                  <a:schemeClr val="tx1"/>
                </a:solidFill>
                <a:latin typeface="+mn-lt"/>
                <a:ea typeface="+mn-ea"/>
                <a:cs typeface="+mn-cs"/>
              </a:rPr>
              <a:t>circumstances.</a:t>
            </a:r>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5</a:t>
            </a:fld>
            <a:endParaRPr lang="en-US" dirty="0"/>
          </a:p>
        </p:txBody>
      </p:sp>
    </p:spTree>
    <p:extLst>
      <p:ext uri="{BB962C8B-B14F-4D97-AF65-F5344CB8AC3E}">
        <p14:creationId xmlns:p14="http://schemas.microsoft.com/office/powerpoint/2010/main" val="105202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kern="1200" baseline="0" dirty="0" smtClean="0">
                <a:solidFill>
                  <a:schemeClr val="tx1"/>
                </a:solidFill>
                <a:latin typeface="+mn-lt"/>
                <a:ea typeface="+mn-ea"/>
                <a:cs typeface="+mn-cs"/>
              </a:rPr>
              <a:t>Expropriation Bill – B23-2020</a:t>
            </a:r>
          </a:p>
          <a:p>
            <a:endParaRPr lang="en-GB" sz="1200" b="1" i="0" u="none" strike="noStrike" kern="1200" baseline="0" dirty="0" smtClean="0">
              <a:solidFill>
                <a:schemeClr val="tx1"/>
              </a:solidFill>
              <a:latin typeface="+mn-lt"/>
              <a:ea typeface="+mn-ea"/>
              <a:cs typeface="+mn-cs"/>
            </a:endParaRPr>
          </a:p>
          <a:p>
            <a:r>
              <a:rPr lang="en-GB" sz="1200" b="1" i="0" u="none" strike="noStrike" kern="1200" baseline="0" dirty="0" smtClean="0">
                <a:solidFill>
                  <a:schemeClr val="tx1"/>
                </a:solidFill>
                <a:latin typeface="+mn-lt"/>
                <a:ea typeface="+mn-ea"/>
                <a:cs typeface="+mn-cs"/>
              </a:rPr>
              <a:t>Proposed wording:</a:t>
            </a:r>
          </a:p>
          <a:p>
            <a:r>
              <a:rPr lang="en-GB" sz="1200" b="1" i="0" u="none" strike="noStrike" kern="1200" baseline="0" dirty="0" smtClean="0">
                <a:solidFill>
                  <a:schemeClr val="tx1"/>
                </a:solidFill>
                <a:latin typeface="+mn-lt"/>
                <a:ea typeface="+mn-ea"/>
                <a:cs typeface="+mn-cs"/>
              </a:rPr>
              <a:t>Determination of compensation</a:t>
            </a:r>
          </a:p>
          <a:p>
            <a:r>
              <a:rPr lang="en-GB" sz="1200" b="1" i="0" u="none" strike="noStrike" kern="1200" baseline="0" dirty="0" smtClean="0">
                <a:solidFill>
                  <a:schemeClr val="tx1"/>
                </a:solidFill>
                <a:latin typeface="+mn-lt"/>
                <a:ea typeface="+mn-ea"/>
                <a:cs typeface="+mn-cs"/>
              </a:rPr>
              <a:t>12. </a:t>
            </a:r>
            <a:r>
              <a:rPr lang="en-GB" sz="1200" b="0" i="0" u="none" strike="noStrike" kern="1200" baseline="0" dirty="0" smtClean="0">
                <a:solidFill>
                  <a:schemeClr val="tx1"/>
                </a:solidFill>
                <a:latin typeface="+mn-lt"/>
                <a:ea typeface="+mn-ea"/>
                <a:cs typeface="+mn-cs"/>
              </a:rPr>
              <a:t>(</a:t>
            </a:r>
            <a:r>
              <a:rPr lang="en-ZA" sz="1200" b="0" i="0" u="none" strike="noStrike" kern="1200" baseline="0" dirty="0" smtClean="0">
                <a:solidFill>
                  <a:schemeClr val="tx1"/>
                </a:solidFill>
                <a:latin typeface="+mn-lt"/>
                <a:ea typeface="+mn-ea"/>
                <a:cs typeface="+mn-cs"/>
              </a:rPr>
              <a:t>3) It may be just and equitable for nil compensation to be paid where land is expropriated in the public interest, having regard to all relevant circumstances, including </a:t>
            </a:r>
            <a:r>
              <a:rPr lang="en-GB" sz="1200" b="0" i="0" u="none" strike="noStrike" kern="1200" baseline="0" dirty="0" smtClean="0">
                <a:solidFill>
                  <a:schemeClr val="tx1"/>
                </a:solidFill>
                <a:latin typeface="+mn-lt"/>
                <a:ea typeface="+mn-ea"/>
                <a:cs typeface="+mn-cs"/>
              </a:rPr>
              <a:t>but not limited to—</a:t>
            </a:r>
          </a:p>
          <a:p>
            <a:r>
              <a:rPr lang="en-ZA" sz="1200" b="0" i="1" u="none" strike="noStrike" kern="1200" baseline="0" dirty="0" smtClean="0">
                <a:solidFill>
                  <a:schemeClr val="tx1"/>
                </a:solidFill>
                <a:latin typeface="+mn-lt"/>
                <a:ea typeface="+mn-ea"/>
                <a:cs typeface="+mn-cs"/>
              </a:rPr>
              <a:t>(a) </a:t>
            </a:r>
            <a:r>
              <a:rPr lang="en-ZA" sz="1200" b="0" i="0" u="none" strike="noStrike" kern="1200" baseline="0" dirty="0" smtClean="0">
                <a:solidFill>
                  <a:schemeClr val="tx1"/>
                </a:solidFill>
                <a:latin typeface="+mn-lt"/>
                <a:ea typeface="+mn-ea"/>
                <a:cs typeface="+mn-cs"/>
              </a:rPr>
              <a:t>where the land is not being used and the owner’s main purpose is not to develop the land or use it to generate income, but to benefit from appreciation </a:t>
            </a:r>
            <a:r>
              <a:rPr lang="en-GB" sz="1200" b="0" i="0" u="none" strike="noStrike" kern="1200" baseline="0" dirty="0" smtClean="0">
                <a:solidFill>
                  <a:schemeClr val="tx1"/>
                </a:solidFill>
                <a:latin typeface="+mn-lt"/>
                <a:ea typeface="+mn-ea"/>
                <a:cs typeface="+mn-cs"/>
              </a:rPr>
              <a:t>of its market value;</a:t>
            </a:r>
          </a:p>
          <a:p>
            <a:r>
              <a:rPr lang="en-ZA" sz="1200" b="0" i="1" u="none" strike="noStrike" kern="1200" baseline="0" dirty="0" smtClean="0">
                <a:solidFill>
                  <a:schemeClr val="tx1"/>
                </a:solidFill>
                <a:latin typeface="+mn-lt"/>
                <a:ea typeface="+mn-ea"/>
                <a:cs typeface="+mn-cs"/>
              </a:rPr>
              <a:t>(b) </a:t>
            </a:r>
            <a:r>
              <a:rPr lang="en-ZA" sz="1200" b="0" i="0" u="none" strike="noStrike" kern="1200" baseline="0" dirty="0" smtClean="0">
                <a:solidFill>
                  <a:schemeClr val="tx1"/>
                </a:solidFill>
                <a:latin typeface="+mn-lt"/>
                <a:ea typeface="+mn-ea"/>
                <a:cs typeface="+mn-cs"/>
              </a:rPr>
              <a:t>where an organ of state holds land that it is not using for its core functions and is not reasonably likely to require the land for its future activities in that regard, and the organ of state acquired the land for no consideration;</a:t>
            </a:r>
          </a:p>
          <a:p>
            <a:r>
              <a:rPr lang="en-ZA" sz="1200" b="0" i="1" u="none" strike="noStrike" kern="1200" baseline="0" dirty="0" smtClean="0">
                <a:solidFill>
                  <a:schemeClr val="tx1"/>
                </a:solidFill>
                <a:latin typeface="+mn-lt"/>
                <a:ea typeface="+mn-ea"/>
                <a:cs typeface="+mn-cs"/>
              </a:rPr>
              <a:t>(c) </a:t>
            </a:r>
            <a:r>
              <a:rPr lang="en-ZA" sz="1200" b="0" i="0" u="none" strike="noStrike" kern="1200" baseline="0" dirty="0" smtClean="0">
                <a:solidFill>
                  <a:schemeClr val="tx1"/>
                </a:solidFill>
                <a:latin typeface="+mn-lt"/>
                <a:ea typeface="+mn-ea"/>
                <a:cs typeface="+mn-cs"/>
              </a:rPr>
              <a:t>notwithstanding registration of ownership in terms of the Deeds Registries Act, 1937 (Act No. 47 of 1937), where an owner has abandoned the land by failing to exercise control over it;</a:t>
            </a:r>
          </a:p>
          <a:p>
            <a:r>
              <a:rPr lang="en-ZA" sz="1200" b="0" i="1" u="none" strike="noStrike" kern="1200" baseline="0" dirty="0" smtClean="0">
                <a:solidFill>
                  <a:schemeClr val="tx1"/>
                </a:solidFill>
                <a:latin typeface="+mn-lt"/>
                <a:ea typeface="+mn-ea"/>
                <a:cs typeface="+mn-cs"/>
              </a:rPr>
              <a:t>(d) </a:t>
            </a:r>
            <a:r>
              <a:rPr lang="en-ZA" sz="1200" b="0" i="0" u="none" strike="noStrike" kern="1200" baseline="0" dirty="0" smtClean="0">
                <a:solidFill>
                  <a:schemeClr val="tx1"/>
                </a:solidFill>
                <a:latin typeface="+mn-lt"/>
                <a:ea typeface="+mn-ea"/>
                <a:cs typeface="+mn-cs"/>
              </a:rPr>
              <a:t>where the market value of the land is equivalent to, or less than, the present value of direct state investment or subsidy in the acquisition and beneficial capital improvement of the land; and</a:t>
            </a:r>
          </a:p>
          <a:p>
            <a:r>
              <a:rPr lang="en-ZA" sz="1200" b="0" i="1" u="none" strike="noStrike" kern="1200" baseline="0" dirty="0" smtClean="0">
                <a:solidFill>
                  <a:schemeClr val="tx1"/>
                </a:solidFill>
                <a:latin typeface="+mn-lt"/>
                <a:ea typeface="+mn-ea"/>
                <a:cs typeface="+mn-cs"/>
              </a:rPr>
              <a:t>(e) </a:t>
            </a:r>
            <a:r>
              <a:rPr lang="en-ZA" sz="1200" b="0" i="0" u="none" strike="noStrike" kern="1200" baseline="0" dirty="0" smtClean="0">
                <a:solidFill>
                  <a:schemeClr val="tx1"/>
                </a:solidFill>
                <a:latin typeface="+mn-lt"/>
                <a:ea typeface="+mn-ea"/>
                <a:cs typeface="+mn-cs"/>
              </a:rPr>
              <a:t>when the nature or condition of the property poses a health, safety or physical risk to persons or other property.</a:t>
            </a:r>
          </a:p>
          <a:p>
            <a:r>
              <a:rPr lang="en-ZA" sz="1200" b="0" i="0" u="none" strike="noStrike" kern="1200" baseline="0" dirty="0" smtClean="0">
                <a:solidFill>
                  <a:schemeClr val="tx1"/>
                </a:solidFill>
                <a:latin typeface="+mn-lt"/>
                <a:ea typeface="+mn-ea"/>
                <a:cs typeface="+mn-cs"/>
              </a:rPr>
              <a:t>(4) When a court or arbitrator determines the amount of compensation in terms of section 23 of the Land Reform (Labour Tenants) Act, 1996 (Act No. 3 of 1996), it may be just and equitable for nil compensation to be paid, having regard to all relevant </a:t>
            </a:r>
            <a:r>
              <a:rPr lang="en-GB" sz="1200" b="0" i="0" u="none" strike="noStrike" kern="1200" baseline="0" dirty="0" smtClean="0">
                <a:solidFill>
                  <a:schemeClr val="tx1"/>
                </a:solidFill>
                <a:latin typeface="+mn-lt"/>
                <a:ea typeface="+mn-ea"/>
                <a:cs typeface="+mn-cs"/>
              </a:rPr>
              <a:t>circumstances.</a:t>
            </a:r>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t>6</a:t>
            </a:fld>
            <a:endParaRPr lang="en-US" dirty="0"/>
          </a:p>
        </p:txBody>
      </p:sp>
    </p:spTree>
    <p:extLst>
      <p:ext uri="{BB962C8B-B14F-4D97-AF65-F5344CB8AC3E}">
        <p14:creationId xmlns:p14="http://schemas.microsoft.com/office/powerpoint/2010/main" val="2731710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dirty="0"/>
          </a:p>
        </p:txBody>
      </p:sp>
    </p:spTree>
    <p:extLst>
      <p:ext uri="{BB962C8B-B14F-4D97-AF65-F5344CB8AC3E}">
        <p14:creationId xmlns:p14="http://schemas.microsoft.com/office/powerpoint/2010/main" val="48822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dirty="0"/>
          </a:p>
        </p:txBody>
      </p:sp>
    </p:spTree>
    <p:extLst>
      <p:ext uri="{BB962C8B-B14F-4D97-AF65-F5344CB8AC3E}">
        <p14:creationId xmlns:p14="http://schemas.microsoft.com/office/powerpoint/2010/main" val="197789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dirty="0"/>
          </a:p>
        </p:txBody>
      </p:sp>
    </p:spTree>
    <p:extLst>
      <p:ext uri="{BB962C8B-B14F-4D97-AF65-F5344CB8AC3E}">
        <p14:creationId xmlns:p14="http://schemas.microsoft.com/office/powerpoint/2010/main" val="158717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dirty="0"/>
          </a:p>
        </p:txBody>
      </p:sp>
    </p:spTree>
    <p:extLst>
      <p:ext uri="{BB962C8B-B14F-4D97-AF65-F5344CB8AC3E}">
        <p14:creationId xmlns:p14="http://schemas.microsoft.com/office/powerpoint/2010/main" val="9740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61A7F0-67EA-7440-A0BE-244BC994C7A8}" type="datetimeFigureOut">
              <a:rPr lang="en-US" smtClean="0"/>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dirty="0"/>
          </a:p>
        </p:txBody>
      </p:sp>
    </p:spTree>
    <p:extLst>
      <p:ext uri="{BB962C8B-B14F-4D97-AF65-F5344CB8AC3E}">
        <p14:creationId xmlns:p14="http://schemas.microsoft.com/office/powerpoint/2010/main" val="63142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61A7F0-67EA-7440-A0BE-244BC994C7A8}" type="datetimeFigureOut">
              <a:rPr lang="en-US" smtClean="0"/>
              <a:t>5/6/2021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72CB22-D7A4-7547-B048-02B7C821FF3F}" type="slidenum">
              <a:rPr lang="en-US" smtClean="0"/>
              <a:t>‹#›</a:t>
            </a:fld>
            <a:endParaRPr lang="en-US" dirty="0"/>
          </a:p>
        </p:txBody>
      </p:sp>
    </p:spTree>
    <p:extLst>
      <p:ext uri="{BB962C8B-B14F-4D97-AF65-F5344CB8AC3E}">
        <p14:creationId xmlns:p14="http://schemas.microsoft.com/office/powerpoint/2010/main" val="171477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61A7F0-67EA-7440-A0BE-244BC994C7A8}" type="datetimeFigureOut">
              <a:rPr lang="en-US" smtClean="0"/>
              <a:t>5/6/2021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72CB22-D7A4-7547-B048-02B7C821FF3F}" type="slidenum">
              <a:rPr lang="en-US" smtClean="0"/>
              <a:t>‹#›</a:t>
            </a:fld>
            <a:endParaRPr lang="en-US" dirty="0"/>
          </a:p>
        </p:txBody>
      </p:sp>
    </p:spTree>
    <p:extLst>
      <p:ext uri="{BB962C8B-B14F-4D97-AF65-F5344CB8AC3E}">
        <p14:creationId xmlns:p14="http://schemas.microsoft.com/office/powerpoint/2010/main" val="94499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61A7F0-67EA-7440-A0BE-244BC994C7A8}" type="datetimeFigureOut">
              <a:rPr lang="en-US" smtClean="0"/>
              <a:t>5/6/2021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C72CB22-D7A4-7547-B048-02B7C821FF3F}" type="slidenum">
              <a:rPr lang="en-US" smtClean="0"/>
              <a:t>‹#›</a:t>
            </a:fld>
            <a:endParaRPr lang="en-US" dirty="0"/>
          </a:p>
        </p:txBody>
      </p:sp>
    </p:spTree>
    <p:extLst>
      <p:ext uri="{BB962C8B-B14F-4D97-AF65-F5344CB8AC3E}">
        <p14:creationId xmlns:p14="http://schemas.microsoft.com/office/powerpoint/2010/main" val="195858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1A7F0-67EA-7440-A0BE-244BC994C7A8}" type="datetimeFigureOut">
              <a:rPr lang="en-US" smtClean="0"/>
              <a:t>5/6/2021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C72CB22-D7A4-7547-B048-02B7C821FF3F}" type="slidenum">
              <a:rPr lang="en-US" smtClean="0"/>
              <a:t>‹#›</a:t>
            </a:fld>
            <a:endParaRPr lang="en-US" dirty="0"/>
          </a:p>
        </p:txBody>
      </p:sp>
    </p:spTree>
    <p:extLst>
      <p:ext uri="{BB962C8B-B14F-4D97-AF65-F5344CB8AC3E}">
        <p14:creationId xmlns:p14="http://schemas.microsoft.com/office/powerpoint/2010/main" val="139033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61A7F0-67EA-7440-A0BE-244BC994C7A8}" type="datetimeFigureOut">
              <a:rPr lang="en-US" smtClean="0"/>
              <a:t>5/6/2021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72CB22-D7A4-7547-B048-02B7C821FF3F}" type="slidenum">
              <a:rPr lang="en-US" smtClean="0"/>
              <a:t>‹#›</a:t>
            </a:fld>
            <a:endParaRPr lang="en-US" dirty="0"/>
          </a:p>
        </p:txBody>
      </p:sp>
    </p:spTree>
    <p:extLst>
      <p:ext uri="{BB962C8B-B14F-4D97-AF65-F5344CB8AC3E}">
        <p14:creationId xmlns:p14="http://schemas.microsoft.com/office/powerpoint/2010/main" val="59014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61A7F0-67EA-7440-A0BE-244BC994C7A8}" type="datetimeFigureOut">
              <a:rPr lang="en-US" smtClean="0"/>
              <a:t>5/6/2021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72CB22-D7A4-7547-B048-02B7C821FF3F}" type="slidenum">
              <a:rPr lang="en-US" smtClean="0"/>
              <a:t>‹#›</a:t>
            </a:fld>
            <a:endParaRPr lang="en-US" dirty="0"/>
          </a:p>
        </p:txBody>
      </p:sp>
    </p:spTree>
    <p:extLst>
      <p:ext uri="{BB962C8B-B14F-4D97-AF65-F5344CB8AC3E}">
        <p14:creationId xmlns:p14="http://schemas.microsoft.com/office/powerpoint/2010/main" val="145941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1A7F0-67EA-7440-A0BE-244BC994C7A8}" type="datetimeFigureOut">
              <a:rPr lang="en-US" smtClean="0"/>
              <a:t>5/6/2021</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CB22-D7A4-7547-B048-02B7C821FF3F}" type="slidenum">
              <a:rPr lang="en-US" smtClean="0"/>
              <a:t>‹#›</a:t>
            </a:fld>
            <a:endParaRPr lang="en-US" dirty="0"/>
          </a:p>
        </p:txBody>
      </p:sp>
    </p:spTree>
    <p:extLst>
      <p:ext uri="{BB962C8B-B14F-4D97-AF65-F5344CB8AC3E}">
        <p14:creationId xmlns:p14="http://schemas.microsoft.com/office/powerpoint/2010/main" val="892013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noChangeAspect="1"/>
          </p:cNvSpPr>
          <p:nvPr>
            <p:ph type="title"/>
          </p:nvPr>
        </p:nvSpPr>
        <p:spPr>
          <a:xfrm>
            <a:off x="1319704" y="1709783"/>
            <a:ext cx="8037770" cy="2068286"/>
          </a:xfrm>
        </p:spPr>
        <p:txBody>
          <a:bodyPr>
            <a:normAutofit fontScale="90000"/>
          </a:bodyPr>
          <a:lstStyle/>
          <a:p>
            <a:r>
              <a:rPr lang="en-ZA" sz="3600" dirty="0"/>
              <a:t>Responses to inputs from Departments on the</a:t>
            </a:r>
            <a:br>
              <a:rPr lang="en-ZA" sz="3600" dirty="0"/>
            </a:br>
            <a:r>
              <a:rPr lang="en-ZA" sz="3600" dirty="0"/>
              <a:t>Constitutional 18</a:t>
            </a:r>
            <a:r>
              <a:rPr lang="en-ZA" sz="3600" baseline="30000" dirty="0"/>
              <a:t>th</a:t>
            </a:r>
            <a:r>
              <a:rPr lang="en-ZA" sz="3600" dirty="0"/>
              <a:t> Amendment </a:t>
            </a:r>
            <a:r>
              <a:rPr lang="en-ZA" sz="3600" dirty="0" smtClean="0"/>
              <a:t>Bill</a:t>
            </a: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t>
            </a:r>
          </a:p>
        </p:txBody>
      </p:sp>
      <p:sp useBgFill="1">
        <p:nvSpPr>
          <p:cNvPr id="3" name="Title 1"/>
          <p:cNvSpPr txBox="1">
            <a:spLocks/>
          </p:cNvSpPr>
          <p:nvPr/>
        </p:nvSpPr>
        <p:spPr>
          <a:xfrm>
            <a:off x="6607403" y="5356749"/>
            <a:ext cx="2884231" cy="125405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lumMod val="85000"/>
                  </a:schemeClr>
                </a:solidFill>
              </a:rPr>
              <a:t/>
            </a:r>
            <a:br>
              <a:rPr lang="en-US" b="1" dirty="0">
                <a:solidFill>
                  <a:schemeClr val="bg1">
                    <a:lumMod val="85000"/>
                  </a:schemeClr>
                </a:solidFill>
              </a:rPr>
            </a:br>
            <a:endParaRPr lang="en-US" b="1" dirty="0">
              <a:solidFill>
                <a:schemeClr val="bg1">
                  <a:lumMod val="85000"/>
                </a:schemeClr>
              </a:solidFill>
            </a:endParaRPr>
          </a:p>
          <a:p>
            <a:endParaRPr lang="en-US" b="1" dirty="0">
              <a:solidFill>
                <a:schemeClr val="bg1">
                  <a:lumMod val="85000"/>
                </a:schemeClr>
              </a:solidFill>
            </a:endParaRPr>
          </a:p>
        </p:txBody>
      </p:sp>
    </p:spTree>
    <p:extLst>
      <p:ext uri="{BB962C8B-B14F-4D97-AF65-F5344CB8AC3E}">
        <p14:creationId xmlns:p14="http://schemas.microsoft.com/office/powerpoint/2010/main" val="1211865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714703"/>
            <a:ext cx="8543925" cy="975987"/>
          </a:xfrm>
        </p:spPr>
        <p:txBody>
          <a:bodyPr>
            <a:normAutofit/>
          </a:bodyPr>
          <a:lstStyle/>
          <a:p>
            <a:r>
              <a:rPr lang="en-ZA" sz="3200" b="1" dirty="0" smtClean="0"/>
              <a:t>Inputs from DMRE and responses</a:t>
            </a:r>
            <a:endParaRPr lang="en-ZA" sz="3200" b="1" dirty="0"/>
          </a:p>
        </p:txBody>
      </p:sp>
      <p:sp>
        <p:nvSpPr>
          <p:cNvPr id="3" name="Content Placeholder 2"/>
          <p:cNvSpPr>
            <a:spLocks noGrp="1"/>
          </p:cNvSpPr>
          <p:nvPr>
            <p:ph idx="1"/>
          </p:nvPr>
        </p:nvSpPr>
        <p:spPr/>
        <p:txBody>
          <a:bodyPr>
            <a:normAutofit/>
          </a:bodyPr>
          <a:lstStyle/>
          <a:p>
            <a:r>
              <a:rPr lang="en-ZA" sz="2400" dirty="0" smtClean="0"/>
              <a:t>The Bill is fully supported as its main objective is to accelerate land reform and bring about legal certainty.</a:t>
            </a:r>
          </a:p>
          <a:p>
            <a:endParaRPr lang="en-ZA" sz="2400" dirty="0"/>
          </a:p>
          <a:p>
            <a:r>
              <a:rPr lang="en-ZA" sz="2400" i="1" dirty="0" smtClean="0">
                <a:solidFill>
                  <a:srgbClr val="0070C0"/>
                </a:solidFill>
              </a:rPr>
              <a:t>No legal questions raised with regard to the 18</a:t>
            </a:r>
            <a:r>
              <a:rPr lang="en-ZA" sz="2400" i="1" baseline="30000" dirty="0" smtClean="0">
                <a:solidFill>
                  <a:srgbClr val="0070C0"/>
                </a:solidFill>
              </a:rPr>
              <a:t>th</a:t>
            </a:r>
            <a:r>
              <a:rPr lang="en-ZA" sz="2400" i="1" dirty="0" smtClean="0">
                <a:solidFill>
                  <a:srgbClr val="0070C0"/>
                </a:solidFill>
              </a:rPr>
              <a:t> CAB. </a:t>
            </a:r>
          </a:p>
          <a:p>
            <a:endParaRPr lang="en-ZA" sz="2400" dirty="0"/>
          </a:p>
        </p:txBody>
      </p:sp>
    </p:spTree>
    <p:extLst>
      <p:ext uri="{BB962C8B-B14F-4D97-AF65-F5344CB8AC3E}">
        <p14:creationId xmlns:p14="http://schemas.microsoft.com/office/powerpoint/2010/main" val="4254355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627886"/>
            <a:ext cx="8543925" cy="1325563"/>
          </a:xfrm>
        </p:spPr>
        <p:txBody>
          <a:bodyPr>
            <a:normAutofit/>
          </a:bodyPr>
          <a:lstStyle/>
          <a:p>
            <a:r>
              <a:rPr lang="en-ZA" sz="3200" b="1" dirty="0" smtClean="0"/>
              <a:t>Inputs from DOJ and Responses (1)</a:t>
            </a:r>
            <a:endParaRPr lang="en-ZA" sz="3200" b="1" dirty="0"/>
          </a:p>
        </p:txBody>
      </p:sp>
      <p:sp>
        <p:nvSpPr>
          <p:cNvPr id="3" name="Content Placeholder 2"/>
          <p:cNvSpPr>
            <a:spLocks noGrp="1"/>
          </p:cNvSpPr>
          <p:nvPr>
            <p:ph idx="1"/>
          </p:nvPr>
        </p:nvSpPr>
        <p:spPr>
          <a:xfrm>
            <a:off x="681038" y="1690690"/>
            <a:ext cx="8543925" cy="4810618"/>
          </a:xfrm>
        </p:spPr>
        <p:txBody>
          <a:bodyPr>
            <a:normAutofit/>
          </a:bodyPr>
          <a:lstStyle/>
          <a:p>
            <a:r>
              <a:rPr lang="en-ZA" sz="2400" dirty="0" smtClean="0"/>
              <a:t>Highlighted the challenges of the Land Claims Court which included </a:t>
            </a:r>
            <a:r>
              <a:rPr lang="en-ZA" sz="2400" i="1" dirty="0" smtClean="0"/>
              <a:t>inter alia – </a:t>
            </a:r>
            <a:r>
              <a:rPr lang="en-ZA" sz="2400" dirty="0" smtClean="0"/>
              <a:t>the lack of permanence of the court, the processing of land claims is slow and there are backlogs, judges are either appointed by seconded or are acting – this is not ideal.</a:t>
            </a:r>
          </a:p>
          <a:p>
            <a:r>
              <a:rPr lang="en-ZA" sz="2400" dirty="0" smtClean="0"/>
              <a:t>Explained the purpose behind the Land Court Bill.</a:t>
            </a:r>
          </a:p>
          <a:p>
            <a:endParaRPr lang="en-ZA" sz="2400" dirty="0"/>
          </a:p>
          <a:p>
            <a:pPr marL="0" indent="0">
              <a:buNone/>
            </a:pPr>
            <a:r>
              <a:rPr lang="en-ZA" sz="2400" i="1" dirty="0" smtClean="0">
                <a:solidFill>
                  <a:srgbClr val="0070C0"/>
                </a:solidFill>
              </a:rPr>
              <a:t>No legal questions or comments raised with regard to 18</a:t>
            </a:r>
            <a:r>
              <a:rPr lang="en-ZA" sz="2400" i="1" baseline="30000" dirty="0" smtClean="0">
                <a:solidFill>
                  <a:srgbClr val="0070C0"/>
                </a:solidFill>
              </a:rPr>
              <a:t>th</a:t>
            </a:r>
            <a:r>
              <a:rPr lang="en-ZA" sz="2400" i="1" dirty="0" smtClean="0">
                <a:solidFill>
                  <a:srgbClr val="0070C0"/>
                </a:solidFill>
              </a:rPr>
              <a:t> CAB</a:t>
            </a:r>
            <a:endParaRPr lang="en-ZA" sz="2400" i="1" dirty="0">
              <a:solidFill>
                <a:srgbClr val="0070C0"/>
              </a:solidFill>
            </a:endParaRPr>
          </a:p>
        </p:txBody>
      </p:sp>
    </p:spTree>
    <p:extLst>
      <p:ext uri="{BB962C8B-B14F-4D97-AF65-F5344CB8AC3E}">
        <p14:creationId xmlns:p14="http://schemas.microsoft.com/office/powerpoint/2010/main" val="3647803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378" y="3244804"/>
            <a:ext cx="8543925" cy="1325563"/>
          </a:xfrm>
        </p:spPr>
        <p:txBody>
          <a:bodyPr/>
          <a:lstStyle/>
          <a:p>
            <a:pPr algn="ctr"/>
            <a:r>
              <a:rPr lang="en-ZA" dirty="0" smtClean="0"/>
              <a:t>END</a:t>
            </a:r>
            <a:endParaRPr lang="en-GB" dirty="0"/>
          </a:p>
        </p:txBody>
      </p:sp>
    </p:spTree>
    <p:extLst>
      <p:ext uri="{BB962C8B-B14F-4D97-AF65-F5344CB8AC3E}">
        <p14:creationId xmlns:p14="http://schemas.microsoft.com/office/powerpoint/2010/main" val="3888019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a:solidFill>
                <a:schemeClr val="accent4"/>
              </a:solidFill>
            </a:endParaRPr>
          </a:p>
          <a:p>
            <a:pPr marL="457200" indent="-457200">
              <a:buFont typeface="Arial" charset="0"/>
              <a:buChar char="•"/>
            </a:pPr>
            <a:endParaRPr lang="en-US" sz="3200" b="1" dirty="0">
              <a:solidFill>
                <a:schemeClr val="accent4"/>
              </a:solidFill>
            </a:endParaRPr>
          </a:p>
        </p:txBody>
      </p:sp>
      <p:sp>
        <p:nvSpPr>
          <p:cNvPr id="7" name="Rectangle 6"/>
          <p:cNvSpPr/>
          <p:nvPr/>
        </p:nvSpPr>
        <p:spPr>
          <a:xfrm>
            <a:off x="423291" y="1312168"/>
            <a:ext cx="9077579" cy="4770537"/>
          </a:xfrm>
          <a:prstGeom prst="rect">
            <a:avLst/>
          </a:prstGeom>
        </p:spPr>
        <p:txBody>
          <a:bodyPr wrap="square">
            <a:spAutoFit/>
          </a:bodyPr>
          <a:lstStyle/>
          <a:p>
            <a:pPr algn="just">
              <a:spcAft>
                <a:spcPts val="0"/>
              </a:spcAft>
            </a:pPr>
            <a:r>
              <a:rPr lang="en-ZA" b="1" u="sng" dirty="0" smtClean="0">
                <a:latin typeface="Calibri" panose="020F0502020204030204" pitchFamily="34" charset="0"/>
                <a:ea typeface="Calibri" panose="020F0502020204030204" pitchFamily="34" charset="0"/>
                <a:cs typeface="Times New Roman" panose="02020603050405020304" pitchFamily="18" charset="0"/>
              </a:rPr>
              <a:t>3 main inputs:</a:t>
            </a:r>
          </a:p>
          <a:p>
            <a:pPr algn="just">
              <a:spcAft>
                <a:spcPts val="0"/>
              </a:spcAft>
            </a:pPr>
            <a:r>
              <a:rPr lang="en-ZA" b="1" dirty="0" smtClean="0">
                <a:latin typeface="Calibri" panose="020F0502020204030204" pitchFamily="34" charset="0"/>
                <a:ea typeface="Calibri" panose="020F0502020204030204" pitchFamily="34" charset="0"/>
                <a:cs typeface="Times New Roman" panose="02020603050405020304" pitchFamily="18" charset="0"/>
              </a:rPr>
              <a:t>1. Role of the Executive versus that of the Courts:</a:t>
            </a:r>
          </a:p>
          <a:p>
            <a:pPr marL="0" lvl="1" algn="just">
              <a:spcBef>
                <a:spcPts val="0"/>
              </a:spcBef>
            </a:pPr>
            <a:r>
              <a:rPr lang="en-ZA" b="1" dirty="0" smtClean="0">
                <a:latin typeface="Calibri" panose="020F0502020204030204" pitchFamily="34" charset="0"/>
                <a:ea typeface="Calibri" panose="020F0502020204030204" pitchFamily="34" charset="0"/>
                <a:cs typeface="Times New Roman" panose="02020603050405020304" pitchFamily="18" charset="0"/>
              </a:rPr>
              <a:t>Inputs: </a:t>
            </a:r>
          </a:p>
          <a:p>
            <a:pPr marL="342900" lvl="1" indent="-342900" algn="just">
              <a:spcBef>
                <a:spcPts val="0"/>
              </a:spcBef>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It is the role of the Executive to </a:t>
            </a:r>
            <a:r>
              <a:rPr lang="en-US" dirty="0" smtClean="0"/>
              <a:t>determine </a:t>
            </a:r>
            <a:r>
              <a:rPr lang="en-US" dirty="0"/>
              <a:t>whether </a:t>
            </a:r>
            <a:r>
              <a:rPr lang="en-US" dirty="0" smtClean="0"/>
              <a:t>expropriation </a:t>
            </a:r>
            <a:r>
              <a:rPr lang="en-US" dirty="0"/>
              <a:t>is for land reform </a:t>
            </a:r>
            <a:r>
              <a:rPr lang="en-US" dirty="0" smtClean="0"/>
              <a:t>purposes and to determine the </a:t>
            </a:r>
            <a:r>
              <a:rPr lang="en-US" dirty="0"/>
              <a:t>specific </a:t>
            </a:r>
            <a:r>
              <a:rPr lang="en-US" dirty="0" smtClean="0"/>
              <a:t>circumstances </a:t>
            </a:r>
            <a:r>
              <a:rPr lang="en-US" dirty="0"/>
              <a:t>where compensation may be nil </a:t>
            </a:r>
            <a:r>
              <a:rPr lang="en-US" dirty="0" smtClean="0"/>
              <a:t>(set </a:t>
            </a:r>
            <a:r>
              <a:rPr lang="en-US" dirty="0"/>
              <a:t>out in national </a:t>
            </a:r>
            <a:r>
              <a:rPr lang="en-US" dirty="0" smtClean="0"/>
              <a:t>legislation).</a:t>
            </a:r>
          </a:p>
          <a:p>
            <a:pPr marL="800100" lvl="2" indent="-342900" algn="just">
              <a:buFont typeface="Arial" panose="020B0604020202020204" pitchFamily="34" charset="0"/>
              <a:buChar char="•"/>
            </a:pPr>
            <a:r>
              <a:rPr lang="en-ZA" sz="1600" dirty="0" smtClean="0">
                <a:latin typeface="Calibri" panose="020F0502020204030204" pitchFamily="34" charset="0"/>
                <a:ea typeface="Calibri" panose="020F0502020204030204" pitchFamily="34" charset="0"/>
                <a:cs typeface="Times New Roman" panose="02020603050405020304" pitchFamily="18" charset="0"/>
              </a:rPr>
              <a:t>The role of the Courts in the Bill is judicial overreach and violates the principle </a:t>
            </a:r>
            <a:r>
              <a:rPr lang="en-ZA" sz="1600" dirty="0">
                <a:latin typeface="Calibri" panose="020F0502020204030204" pitchFamily="34" charset="0"/>
                <a:ea typeface="Calibri" panose="020F0502020204030204" pitchFamily="34" charset="0"/>
                <a:cs typeface="Times New Roman" panose="02020603050405020304" pitchFamily="18" charset="0"/>
              </a:rPr>
              <a:t>of separation of </a:t>
            </a:r>
            <a:r>
              <a:rPr lang="en-ZA" sz="1600" dirty="0" smtClean="0">
                <a:latin typeface="Calibri" panose="020F0502020204030204" pitchFamily="34" charset="0"/>
                <a:ea typeface="Calibri" panose="020F0502020204030204" pitchFamily="34" charset="0"/>
                <a:cs typeface="Times New Roman" panose="02020603050405020304" pitchFamily="18" charset="0"/>
              </a:rPr>
              <a:t>powers.</a:t>
            </a:r>
          </a:p>
          <a:p>
            <a:pPr marL="800100" lvl="2" indent="-342900" algn="just">
              <a:buFont typeface="Arial" panose="020B0604020202020204" pitchFamily="34" charset="0"/>
              <a:buChar char="•"/>
            </a:pPr>
            <a:r>
              <a:rPr lang="en-ZA" sz="1600" dirty="0" smtClean="0">
                <a:latin typeface="Calibri" panose="020F0502020204030204" pitchFamily="34" charset="0"/>
                <a:ea typeface="Calibri" panose="020F0502020204030204" pitchFamily="34" charset="0"/>
                <a:cs typeface="Times New Roman" panose="02020603050405020304" pitchFamily="18" charset="0"/>
              </a:rPr>
              <a:t>Courts </a:t>
            </a:r>
            <a:r>
              <a:rPr lang="en-ZA" sz="1600" dirty="0">
                <a:latin typeface="Calibri" panose="020F0502020204030204" pitchFamily="34" charset="0"/>
                <a:ea typeface="Calibri" panose="020F0502020204030204" pitchFamily="34" charset="0"/>
                <a:cs typeface="Times New Roman" panose="02020603050405020304" pitchFamily="18" charset="0"/>
              </a:rPr>
              <a:t>must </a:t>
            </a:r>
            <a:r>
              <a:rPr lang="en-ZA" sz="1600" dirty="0" smtClean="0">
                <a:latin typeface="Calibri" panose="020F0502020204030204" pitchFamily="34" charset="0"/>
                <a:ea typeface="Calibri" panose="020F0502020204030204" pitchFamily="34" charset="0"/>
                <a:cs typeface="Times New Roman" panose="02020603050405020304" pitchFamily="18" charset="0"/>
              </a:rPr>
              <a:t>resolve </a:t>
            </a:r>
            <a:r>
              <a:rPr lang="en-ZA" sz="1600" dirty="0">
                <a:latin typeface="Calibri" panose="020F0502020204030204" pitchFamily="34" charset="0"/>
                <a:ea typeface="Calibri" panose="020F0502020204030204" pitchFamily="34" charset="0"/>
                <a:cs typeface="Times New Roman" panose="02020603050405020304" pitchFamily="18" charset="0"/>
              </a:rPr>
              <a:t>disputes that are referred to </a:t>
            </a:r>
            <a:r>
              <a:rPr lang="en-ZA" sz="1600" dirty="0" smtClean="0">
                <a:latin typeface="Calibri" panose="020F0502020204030204" pitchFamily="34" charset="0"/>
                <a:ea typeface="Calibri" panose="020F0502020204030204" pitchFamily="34" charset="0"/>
                <a:cs typeface="Times New Roman" panose="02020603050405020304" pitchFamily="18" charset="0"/>
              </a:rPr>
              <a:t>them. </a:t>
            </a:r>
          </a:p>
          <a:p>
            <a:pPr marL="342900" lvl="1" indent="-342900" algn="jus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Amendment proposed by DPW (changes in red font):</a:t>
            </a:r>
          </a:p>
          <a:p>
            <a:pPr marL="355600" lvl="0" algn="just"/>
            <a:r>
              <a:rPr lang="en-US" sz="1600" dirty="0"/>
              <a:t>25(2)(b</a:t>
            </a:r>
            <a:r>
              <a:rPr lang="en-US" sz="1600" dirty="0" smtClean="0"/>
              <a:t>): “subject </a:t>
            </a:r>
            <a:r>
              <a:rPr lang="en-US" sz="1600" dirty="0"/>
              <a:t>to compensation, the amount of which and the </a:t>
            </a:r>
            <a:r>
              <a:rPr lang="en-US" sz="1600" dirty="0" smtClean="0"/>
              <a:t>time and manner </a:t>
            </a:r>
            <a:r>
              <a:rPr lang="en-US" sz="1600" dirty="0"/>
              <a:t>of payment of which have either been agreed to by those affected or decided or approved by a court</a:t>
            </a:r>
            <a:r>
              <a:rPr lang="en-US" sz="1600" u="sng" dirty="0"/>
              <a:t>: Provided that in accordance with subsection (3A</a:t>
            </a:r>
            <a:r>
              <a:rPr lang="en-US" sz="1600" u="sng" dirty="0" smtClean="0"/>
              <a:t>)</a:t>
            </a:r>
            <a:r>
              <a:rPr lang="en-US" sz="1600" u="sng" strike="sngStrike" dirty="0">
                <a:solidFill>
                  <a:srgbClr val="FF0000"/>
                </a:solidFill>
              </a:rPr>
              <a:t> a court may </a:t>
            </a:r>
            <a:r>
              <a:rPr lang="en-US" sz="1600" u="sng" dirty="0" smtClean="0"/>
              <a:t>, where </a:t>
            </a:r>
            <a:r>
              <a:rPr lang="en-US" sz="1600" u="sng" dirty="0"/>
              <a:t>land and any improvements thereon </a:t>
            </a:r>
            <a:r>
              <a:rPr lang="en-US" sz="1600" u="sng" dirty="0" smtClean="0"/>
              <a:t>are expropriated </a:t>
            </a:r>
            <a:r>
              <a:rPr lang="en-US" sz="1600" u="sng" dirty="0"/>
              <a:t>for the purposes of land reform, </a:t>
            </a:r>
            <a:r>
              <a:rPr lang="en-US" sz="1600" u="sng" strike="sngStrike" dirty="0" smtClean="0">
                <a:solidFill>
                  <a:srgbClr val="FF0000"/>
                </a:solidFill>
              </a:rPr>
              <a:t>determine that</a:t>
            </a:r>
            <a:r>
              <a:rPr lang="en-US" sz="1600" u="sng" dirty="0" smtClean="0"/>
              <a:t> the </a:t>
            </a:r>
            <a:r>
              <a:rPr lang="en-US" sz="1600" u="sng" dirty="0"/>
              <a:t>amount of </a:t>
            </a:r>
            <a:r>
              <a:rPr lang="en-US" sz="1600" u="sng" dirty="0" smtClean="0"/>
              <a:t>compensation </a:t>
            </a:r>
            <a:r>
              <a:rPr lang="en-US" sz="1600" u="sng" dirty="0" smtClean="0">
                <a:solidFill>
                  <a:srgbClr val="FF0000"/>
                </a:solidFill>
              </a:rPr>
              <a:t>that </a:t>
            </a:r>
            <a:r>
              <a:rPr lang="en-US" sz="1600" u="sng" dirty="0">
                <a:solidFill>
                  <a:srgbClr val="FF0000"/>
                </a:solidFill>
              </a:rPr>
              <a:t>may be paid </a:t>
            </a:r>
            <a:r>
              <a:rPr lang="en-US" sz="1600" u="sng" dirty="0"/>
              <a:t>is nil</a:t>
            </a:r>
            <a:r>
              <a:rPr lang="en-US" sz="1600" dirty="0"/>
              <a:t>.  </a:t>
            </a:r>
            <a:endParaRPr lang="en-ZA" sz="1600" dirty="0"/>
          </a:p>
          <a:p>
            <a:pPr marL="355600" algn="just"/>
            <a:r>
              <a:rPr lang="en-US" sz="1600" b="1" dirty="0"/>
              <a:t> </a:t>
            </a:r>
            <a:r>
              <a:rPr lang="en-US" sz="1600" dirty="0" smtClean="0"/>
              <a:t>25(3A): “</a:t>
            </a:r>
            <a:r>
              <a:rPr lang="en-US" sz="1600" u="sng" dirty="0" smtClean="0"/>
              <a:t>National </a:t>
            </a:r>
            <a:r>
              <a:rPr lang="en-US" sz="1600" u="sng" dirty="0"/>
              <a:t>legislation must, subject to subsections (2) and (3), set out specific circumstances where </a:t>
            </a:r>
            <a:r>
              <a:rPr lang="en-US" sz="1600" u="sng" strike="sngStrike" dirty="0" smtClean="0">
                <a:solidFill>
                  <a:srgbClr val="FF0000"/>
                </a:solidFill>
              </a:rPr>
              <a:t>a court may determine that </a:t>
            </a:r>
            <a:r>
              <a:rPr lang="en-US" sz="1600" u="sng" dirty="0" smtClean="0"/>
              <a:t>the </a:t>
            </a:r>
            <a:r>
              <a:rPr lang="en-US" sz="1600" u="sng" dirty="0"/>
              <a:t>amount of compensation </a:t>
            </a:r>
            <a:r>
              <a:rPr lang="en-US" sz="1600" u="sng" dirty="0">
                <a:solidFill>
                  <a:srgbClr val="FF0000"/>
                </a:solidFill>
              </a:rPr>
              <a:t>that may </a:t>
            </a:r>
            <a:r>
              <a:rPr lang="en-US" sz="1600" u="sng" dirty="0" smtClean="0">
                <a:solidFill>
                  <a:srgbClr val="FF0000"/>
                </a:solidFill>
              </a:rPr>
              <a:t>be </a:t>
            </a:r>
            <a:r>
              <a:rPr lang="en-US" sz="1600" u="sng" dirty="0">
                <a:solidFill>
                  <a:srgbClr val="FF0000"/>
                </a:solidFill>
              </a:rPr>
              <a:t>paid </a:t>
            </a:r>
            <a:r>
              <a:rPr lang="en-US" sz="1600" u="sng" dirty="0"/>
              <a:t>is nil</a:t>
            </a:r>
            <a:r>
              <a:rPr lang="en-US" sz="1600" u="sng" dirty="0" smtClean="0"/>
              <a:t>.” </a:t>
            </a:r>
            <a:endParaRPr lang="en-ZA" sz="1600" u="sng" dirty="0"/>
          </a:p>
          <a:p>
            <a:pPr algn="just">
              <a:spcAft>
                <a:spcPts val="0"/>
              </a:spcAft>
            </a:pPr>
            <a:endParaRPr lang="en-ZA"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a:xfrm>
            <a:off x="503301" y="454567"/>
            <a:ext cx="8543925" cy="419549"/>
          </a:xfrm>
        </p:spPr>
        <p:txBody>
          <a:bodyPr>
            <a:noAutofit/>
          </a:bodyPr>
          <a:lstStyle/>
          <a:p>
            <a:r>
              <a:rPr lang="en-ZA" sz="3200" dirty="0" smtClean="0">
                <a:latin typeface="Arial" panose="020B0604020202020204" pitchFamily="34" charset="0"/>
                <a:cs typeface="Arial" panose="020B0604020202020204" pitchFamily="34" charset="0"/>
              </a:rPr>
              <a:t>Inputs from DALRRD and responses (1)</a:t>
            </a:r>
            <a:endParaRPr lang="en-ZA"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5338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a:solidFill>
                <a:schemeClr val="accent4"/>
              </a:solidFill>
            </a:endParaRPr>
          </a:p>
          <a:p>
            <a:pPr marL="457200" indent="-457200">
              <a:buFont typeface="Arial" charset="0"/>
              <a:buChar char="•"/>
            </a:pPr>
            <a:endParaRPr lang="en-US" sz="3200" b="1" dirty="0">
              <a:solidFill>
                <a:schemeClr val="accent4"/>
              </a:solidFill>
            </a:endParaRPr>
          </a:p>
        </p:txBody>
      </p:sp>
      <p:sp>
        <p:nvSpPr>
          <p:cNvPr id="7" name="Rectangle 6"/>
          <p:cNvSpPr/>
          <p:nvPr/>
        </p:nvSpPr>
        <p:spPr>
          <a:xfrm>
            <a:off x="411861" y="759816"/>
            <a:ext cx="9077579" cy="6032421"/>
          </a:xfrm>
          <a:prstGeom prst="rect">
            <a:avLst/>
          </a:prstGeom>
        </p:spPr>
        <p:txBody>
          <a:bodyPr wrap="square">
            <a:spAutoFit/>
          </a:bodyPr>
          <a:lstStyle/>
          <a:p>
            <a:pPr marL="457200" indent="-457200" algn="just">
              <a:spcAft>
                <a:spcPts val="0"/>
              </a:spcAft>
              <a:buAutoNum type="arabicPeriod"/>
            </a:pPr>
            <a:r>
              <a:rPr lang="en-ZA" sz="2000" b="1" dirty="0" smtClean="0">
                <a:latin typeface="Calibri" panose="020F0502020204030204" pitchFamily="34" charset="0"/>
                <a:ea typeface="Calibri" panose="020F0502020204030204" pitchFamily="34" charset="0"/>
                <a:cs typeface="Times New Roman" panose="02020603050405020304" pitchFamily="18" charset="0"/>
              </a:rPr>
              <a:t>Role of the Executive versus that of the Courts:</a:t>
            </a:r>
          </a:p>
          <a:p>
            <a:pPr algn="just">
              <a:spcAft>
                <a:spcPts val="0"/>
              </a:spcAft>
            </a:pPr>
            <a:r>
              <a:rPr lang="en-ZA" sz="2000" b="1" dirty="0" smtClean="0">
                <a:latin typeface="Calibri" panose="020F0502020204030204" pitchFamily="34" charset="0"/>
                <a:ea typeface="Calibri" panose="020F0502020204030204" pitchFamily="34" charset="0"/>
                <a:cs typeface="Times New Roman" panose="02020603050405020304" pitchFamily="18" charset="0"/>
              </a:rPr>
              <a:t>Response:</a:t>
            </a:r>
          </a:p>
          <a:p>
            <a:pPr marL="342900" lvl="1" indent="-342900" algn="just">
              <a:buFont typeface="Arial" panose="020B0604020202020204" pitchFamily="34" charset="0"/>
              <a:buChar char="•"/>
            </a:pPr>
            <a:r>
              <a:rPr lang="en-ZA" sz="2000" b="1" dirty="0" smtClean="0">
                <a:latin typeface="Calibri" panose="020F0502020204030204" pitchFamily="34" charset="0"/>
                <a:ea typeface="Calibri" panose="020F0502020204030204" pitchFamily="34" charset="0"/>
                <a:cs typeface="Times New Roman" panose="02020603050405020304" pitchFamily="18" charset="0"/>
              </a:rPr>
              <a:t> </a:t>
            </a:r>
            <a:r>
              <a:rPr lang="en-ZA" sz="2000" dirty="0" smtClean="0">
                <a:latin typeface="Calibri" panose="020F0502020204030204" pitchFamily="34" charset="0"/>
                <a:ea typeface="Calibri" panose="020F0502020204030204" pitchFamily="34" charset="0"/>
                <a:cs typeface="Times New Roman" panose="02020603050405020304" pitchFamily="18" charset="0"/>
              </a:rPr>
              <a:t>Current </a:t>
            </a:r>
            <a:r>
              <a:rPr lang="en-ZA" sz="2000" dirty="0">
                <a:latin typeface="Calibri" panose="020F0502020204030204" pitchFamily="34" charset="0"/>
                <a:ea typeface="Calibri" panose="020F0502020204030204" pitchFamily="34" charset="0"/>
                <a:cs typeface="Times New Roman" panose="02020603050405020304" pitchFamily="18" charset="0"/>
              </a:rPr>
              <a:t>process: The state is the initial decision maker and the Courts act as a “safety valve” where the expropriation can be challenged.</a:t>
            </a:r>
          </a:p>
          <a:p>
            <a:pPr marL="342900" lvl="1" indent="-342900" algn="just">
              <a:buFont typeface="Arial" panose="020B0604020202020204" pitchFamily="34" charset="0"/>
              <a:buChar char="•"/>
            </a:pPr>
            <a:r>
              <a:rPr lang="en-ZA" sz="2000" dirty="0">
                <a:latin typeface="Calibri" panose="020F0502020204030204" pitchFamily="34" charset="0"/>
                <a:ea typeface="Calibri" panose="020F0502020204030204" pitchFamily="34" charset="0"/>
                <a:cs typeface="Times New Roman" panose="02020603050405020304" pitchFamily="18" charset="0"/>
              </a:rPr>
              <a:t>This is in line with the Promotion of Administrative Justice Act 3 of 2000 in that all administrative decisions are subject to judicial oversight and review. </a:t>
            </a:r>
          </a:p>
          <a:p>
            <a:pPr marL="342900" lvl="1" indent="-342900" algn="just">
              <a:buFont typeface="Arial" panose="020B0604020202020204" pitchFamily="34" charset="0"/>
              <a:buChar char="•"/>
            </a:pPr>
            <a:r>
              <a:rPr lang="en-ZA" sz="2000" dirty="0">
                <a:latin typeface="Calibri" panose="020F0502020204030204" pitchFamily="34" charset="0"/>
                <a:ea typeface="Calibri" panose="020F0502020204030204" pitchFamily="34" charset="0"/>
                <a:cs typeface="Times New Roman" panose="02020603050405020304" pitchFamily="18" charset="0"/>
              </a:rPr>
              <a:t>The Committee’s mandate and instruction did not include an amendment to this role of the courts.</a:t>
            </a:r>
          </a:p>
          <a:p>
            <a:pPr marL="800100" lvl="2" indent="-342900" algn="just">
              <a:buFont typeface="Arial" panose="020B0604020202020204" pitchFamily="34" charset="0"/>
              <a:buChar char="•"/>
            </a:pPr>
            <a:r>
              <a:rPr lang="en-ZA" dirty="0">
                <a:latin typeface="Calibri" panose="020F0502020204030204" pitchFamily="34" charset="0"/>
                <a:ea typeface="Calibri" panose="020F0502020204030204" pitchFamily="34" charset="0"/>
                <a:cs typeface="Times New Roman" panose="02020603050405020304" pitchFamily="18" charset="0"/>
              </a:rPr>
              <a:t>This is reflected in the long title of the Bill.</a:t>
            </a:r>
          </a:p>
          <a:p>
            <a:pPr marL="800100" lvl="2" indent="-342900" algn="just">
              <a:buFont typeface="Arial" panose="020B0604020202020204" pitchFamily="34" charset="0"/>
              <a:buChar char="•"/>
            </a:pPr>
            <a:r>
              <a:rPr lang="en-ZA" dirty="0">
                <a:latin typeface="Calibri" panose="020F0502020204030204" pitchFamily="34" charset="0"/>
                <a:ea typeface="Calibri" panose="020F0502020204030204" pitchFamily="34" charset="0"/>
                <a:cs typeface="Times New Roman" panose="02020603050405020304" pitchFamily="18" charset="0"/>
              </a:rPr>
              <a:t>The clause only addressed nil compensation iro courts, as there is no doubt that parties can agree to nil compensation – the hindrance is thus that courts may be hesitant to order nil compensation.</a:t>
            </a:r>
          </a:p>
          <a:p>
            <a:pPr marL="342900" lvl="1" indent="-342900" algn="just">
              <a:buFont typeface="Arial" panose="020B0604020202020204" pitchFamily="34" charset="0"/>
              <a:buChar char="•"/>
            </a:pPr>
            <a:r>
              <a:rPr lang="en-ZA" sz="2000" dirty="0">
                <a:latin typeface="Calibri" panose="020F0502020204030204" pitchFamily="34" charset="0"/>
                <a:ea typeface="Calibri" panose="020F0502020204030204" pitchFamily="34" charset="0"/>
                <a:cs typeface="Times New Roman" panose="02020603050405020304" pitchFamily="18" charset="0"/>
              </a:rPr>
              <a:t>An interpretation is however possible that is contrary to the mandate, instruction and long title → “ONLY courts may allow compensation to be nil.”</a:t>
            </a:r>
          </a:p>
          <a:p>
            <a:pPr marL="342900" lvl="1" indent="-342900" algn="just">
              <a:buFont typeface="Arial" panose="020B0604020202020204" pitchFamily="34" charset="0"/>
              <a:buChar char="•"/>
            </a:pPr>
            <a:endParaRPr lang="en-ZA" sz="2000" dirty="0" smtClean="0">
              <a:latin typeface="Calibri" panose="020F0502020204030204" pitchFamily="34" charset="0"/>
              <a:ea typeface="Calibri" panose="020F0502020204030204" pitchFamily="34" charset="0"/>
              <a:cs typeface="Times New Roman" panose="02020603050405020304" pitchFamily="18" charset="0"/>
            </a:endParaRPr>
          </a:p>
          <a:p>
            <a:pPr marL="342900" lvl="1" indent="-342900" algn="just">
              <a:buFont typeface="Arial" panose="020B0604020202020204" pitchFamily="34" charset="0"/>
              <a:buChar char="•"/>
            </a:pPr>
            <a:r>
              <a:rPr lang="en-ZA" sz="2000" dirty="0" smtClean="0">
                <a:latin typeface="Calibri" panose="020F0502020204030204" pitchFamily="34" charset="0"/>
                <a:ea typeface="Calibri" panose="020F0502020204030204" pitchFamily="34" charset="0"/>
                <a:cs typeface="Times New Roman" panose="02020603050405020304" pitchFamily="18" charset="0"/>
              </a:rPr>
              <a:t>Unless the Committee decides that the Courts SHOULD be the only decision maker in respect of nil compensation, an </a:t>
            </a:r>
            <a:r>
              <a:rPr lang="en-ZA" sz="2000" dirty="0">
                <a:latin typeface="Calibri" panose="020F0502020204030204" pitchFamily="34" charset="0"/>
                <a:ea typeface="Calibri" panose="020F0502020204030204" pitchFamily="34" charset="0"/>
                <a:cs typeface="Times New Roman" panose="02020603050405020304" pitchFamily="18" charset="0"/>
              </a:rPr>
              <a:t>amendment is </a:t>
            </a:r>
            <a:r>
              <a:rPr lang="en-ZA" sz="2000" dirty="0" smtClean="0">
                <a:latin typeface="Calibri" panose="020F0502020204030204" pitchFamily="34" charset="0"/>
                <a:ea typeface="Calibri" panose="020F0502020204030204" pitchFamily="34" charset="0"/>
                <a:cs typeface="Times New Roman" panose="02020603050405020304" pitchFamily="18" charset="0"/>
              </a:rPr>
              <a:t>required.</a:t>
            </a:r>
          </a:p>
          <a:p>
            <a:pPr marL="800100" lvl="2" indent="-342900" algn="jus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See slide 13 of the presentation on written submissions for proposed wording and a discussion on the requirement to advertise this amendment again.</a:t>
            </a:r>
          </a:p>
          <a:p>
            <a:pPr marL="800100" lvl="2" indent="-342900" algn="just">
              <a:buFont typeface="Arial" panose="020B0604020202020204" pitchFamily="34" charset="0"/>
              <a:buChar char="•"/>
            </a:pPr>
            <a:r>
              <a:rPr lang="en-ZA"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An instruction is requested</a:t>
            </a:r>
            <a:endParaRPr lang="en-ZA"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a:xfrm>
            <a:off x="503301" y="319689"/>
            <a:ext cx="8543925" cy="419549"/>
          </a:xfrm>
        </p:spPr>
        <p:txBody>
          <a:bodyPr>
            <a:noAutofit/>
          </a:bodyPr>
          <a:lstStyle/>
          <a:p>
            <a:r>
              <a:rPr lang="en-ZA" sz="3200" dirty="0" smtClean="0">
                <a:latin typeface="Arial" panose="020B0604020202020204" pitchFamily="34" charset="0"/>
                <a:cs typeface="Arial" panose="020B0604020202020204" pitchFamily="34" charset="0"/>
              </a:rPr>
              <a:t>Inputs from DALRRD and responses (2)</a:t>
            </a:r>
            <a:endParaRPr lang="en-ZA"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0791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a:solidFill>
                <a:schemeClr val="accent4"/>
              </a:solidFill>
            </a:endParaRPr>
          </a:p>
          <a:p>
            <a:pPr marL="457200" indent="-457200">
              <a:buFont typeface="Arial" charset="0"/>
              <a:buChar char="•"/>
            </a:pPr>
            <a:endParaRPr lang="en-US" sz="3200" b="1" dirty="0">
              <a:solidFill>
                <a:schemeClr val="accent4"/>
              </a:solidFill>
            </a:endParaRPr>
          </a:p>
        </p:txBody>
      </p:sp>
      <p:sp>
        <p:nvSpPr>
          <p:cNvPr id="7" name="Rectangle 6"/>
          <p:cNvSpPr/>
          <p:nvPr/>
        </p:nvSpPr>
        <p:spPr>
          <a:xfrm>
            <a:off x="408708" y="1051766"/>
            <a:ext cx="9077579" cy="5324535"/>
          </a:xfrm>
          <a:prstGeom prst="rect">
            <a:avLst/>
          </a:prstGeom>
        </p:spPr>
        <p:txBody>
          <a:bodyPr wrap="square">
            <a:spAutoFit/>
          </a:bodyPr>
          <a:lstStyle/>
          <a:p>
            <a:pPr algn="just">
              <a:spcAft>
                <a:spcPts val="0"/>
              </a:spcAft>
            </a:pPr>
            <a:r>
              <a:rPr lang="en-ZA" b="1" dirty="0" smtClean="0">
                <a:latin typeface="Calibri" panose="020F0502020204030204" pitchFamily="34" charset="0"/>
                <a:ea typeface="Calibri" panose="020F0502020204030204" pitchFamily="34" charset="0"/>
                <a:cs typeface="Times New Roman" panose="02020603050405020304" pitchFamily="18" charset="0"/>
              </a:rPr>
              <a:t>2. Include </a:t>
            </a:r>
            <a:r>
              <a:rPr lang="en-ZA" b="1" dirty="0">
                <a:latin typeface="Calibri" panose="020F0502020204030204" pitchFamily="34" charset="0"/>
                <a:ea typeface="Calibri" panose="020F0502020204030204" pitchFamily="34" charset="0"/>
                <a:cs typeface="Times New Roman" panose="02020603050405020304" pitchFamily="18" charset="0"/>
              </a:rPr>
              <a:t>a definition for “land reform</a:t>
            </a:r>
            <a:r>
              <a:rPr lang="en-ZA" b="1" dirty="0" smtClean="0">
                <a:latin typeface="Calibri" panose="020F0502020204030204" pitchFamily="34" charset="0"/>
                <a:ea typeface="Calibri" panose="020F0502020204030204" pitchFamily="34" charset="0"/>
                <a:cs typeface="Times New Roman" panose="02020603050405020304" pitchFamily="18" charset="0"/>
              </a:rPr>
              <a:t>”:</a:t>
            </a:r>
          </a:p>
          <a:p>
            <a:pPr algn="just">
              <a:spcAft>
                <a:spcPts val="0"/>
              </a:spcAft>
            </a:pPr>
            <a:r>
              <a:rPr lang="en-ZA" b="1" dirty="0" smtClean="0">
                <a:latin typeface="Calibri" panose="020F0502020204030204" pitchFamily="34" charset="0"/>
                <a:ea typeface="Calibri" panose="020F0502020204030204" pitchFamily="34" charset="0"/>
                <a:cs typeface="Times New Roman" panose="02020603050405020304" pitchFamily="18" charset="0"/>
              </a:rPr>
              <a:t>Inputs:</a:t>
            </a:r>
            <a:endParaRPr lang="en-ZA"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Tx/>
              <a:buChar char="-"/>
            </a:pPr>
            <a:r>
              <a:rPr lang="en-US" dirty="0"/>
              <a:t>25(4)(c): “</a:t>
            </a:r>
            <a:r>
              <a:rPr lang="en-US" u="sng" dirty="0"/>
              <a:t>land reform includes but is not limited to restitution, redistribution and land tenure</a:t>
            </a:r>
            <a:r>
              <a:rPr lang="en-US" u="sng" dirty="0" smtClean="0"/>
              <a:t>.</a:t>
            </a:r>
            <a:r>
              <a:rPr lang="en-US" dirty="0" smtClean="0"/>
              <a:t>”</a:t>
            </a:r>
            <a:endParaRPr lang="en-ZA" dirty="0" smtClean="0"/>
          </a:p>
          <a:p>
            <a:pPr algn="just"/>
            <a:r>
              <a:rPr lang="en-ZA" b="1" dirty="0" smtClean="0"/>
              <a:t>Response</a:t>
            </a:r>
            <a:r>
              <a:rPr lang="en-ZA" dirty="0" smtClean="0"/>
              <a:t>: </a:t>
            </a:r>
          </a:p>
          <a:p>
            <a:pPr marL="285750" indent="-285750" algn="just">
              <a:buFont typeface="Arial" panose="020B0604020202020204" pitchFamily="34" charset="0"/>
              <a:buChar char="•"/>
            </a:pPr>
            <a:r>
              <a:rPr lang="en-ZA" dirty="0" smtClean="0"/>
              <a:t>A definition can be included.</a:t>
            </a:r>
            <a:endParaRPr lang="en-ZA" sz="1600" dirty="0" smtClean="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Arial" panose="020B0604020202020204" pitchFamily="34" charset="0"/>
              <a:buChar char="•"/>
            </a:pPr>
            <a:r>
              <a:rPr lang="en-ZA" sz="1600" dirty="0" smtClean="0">
                <a:latin typeface="Calibri" panose="020F0502020204030204" pitchFamily="34" charset="0"/>
                <a:cs typeface="Times New Roman" panose="02020603050405020304" pitchFamily="18" charset="0"/>
              </a:rPr>
              <a:t>A new definition will have to be advertised</a:t>
            </a:r>
            <a:r>
              <a:rPr lang="en-ZA" sz="1600" dirty="0" smtClean="0"/>
              <a:t>.</a:t>
            </a:r>
          </a:p>
          <a:p>
            <a:pPr marL="285750" indent="-285750" algn="just">
              <a:buFont typeface="Arial" panose="020B0604020202020204" pitchFamily="34" charset="0"/>
              <a:buChar char="•"/>
            </a:pPr>
            <a:r>
              <a:rPr lang="en-ZA" dirty="0" smtClean="0"/>
              <a:t>Many public submissions </a:t>
            </a:r>
            <a:r>
              <a:rPr lang="en-ZA" dirty="0"/>
              <a:t>expressed concern about “land reform” being vague. </a:t>
            </a:r>
            <a:endParaRPr lang="en-ZA" dirty="0" smtClean="0"/>
          </a:p>
          <a:p>
            <a:pPr marL="285750" indent="-285750" algn="just">
              <a:buFont typeface="Arial" panose="020B0604020202020204" pitchFamily="34" charset="0"/>
              <a:buChar char="•"/>
            </a:pPr>
            <a:r>
              <a:rPr lang="en-ZA" dirty="0">
                <a:solidFill>
                  <a:srgbClr val="0070C0"/>
                </a:solidFill>
                <a:latin typeface="Calibri" panose="020F0502020204030204" pitchFamily="34" charset="0"/>
                <a:ea typeface="Calibri" panose="020F0502020204030204" pitchFamily="34" charset="0"/>
                <a:cs typeface="Times New Roman" panose="02020603050405020304" pitchFamily="18" charset="0"/>
              </a:rPr>
              <a:t>An instruction is requested</a:t>
            </a:r>
            <a:endParaRPr lang="en-ZA" dirty="0"/>
          </a:p>
          <a:p>
            <a:pPr marL="285750" indent="-285750" algn="just">
              <a:spcAft>
                <a:spcPts val="0"/>
              </a:spcAft>
              <a:buFontTx/>
              <a:buChar char="-"/>
            </a:pPr>
            <a:endParaRPr lang="en-ZA"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ZA" b="1" dirty="0" smtClean="0">
                <a:latin typeface="Calibri" panose="020F0502020204030204" pitchFamily="34" charset="0"/>
                <a:ea typeface="Calibri" panose="020F0502020204030204" pitchFamily="34" charset="0"/>
                <a:cs typeface="Times New Roman" panose="02020603050405020304" pitchFamily="18" charset="0"/>
              </a:rPr>
              <a:t>3. Input: Circumstances </a:t>
            </a:r>
            <a:r>
              <a:rPr lang="en-ZA" b="1" dirty="0">
                <a:latin typeface="Calibri" panose="020F0502020204030204" pitchFamily="34" charset="0"/>
                <a:ea typeface="Calibri" panose="020F0502020204030204" pitchFamily="34" charset="0"/>
                <a:cs typeface="Times New Roman" panose="02020603050405020304" pitchFamily="18" charset="0"/>
              </a:rPr>
              <a:t>for nil compensation to be contained in national legislation</a:t>
            </a:r>
            <a:r>
              <a:rPr lang="en-ZA" b="1" dirty="0" smtClean="0">
                <a:latin typeface="Calibri" panose="020F0502020204030204" pitchFamily="34" charset="0"/>
                <a:ea typeface="Calibri" panose="020F0502020204030204" pitchFamily="34" charset="0"/>
                <a:cs typeface="Times New Roman" panose="02020603050405020304" pitchFamily="18" charset="0"/>
              </a:rPr>
              <a:t>.</a:t>
            </a:r>
            <a:endParaRPr lang="en-ZA" sz="1600"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en-ZA" b="1" dirty="0" smtClean="0"/>
              <a:t>Response</a:t>
            </a:r>
            <a:r>
              <a:rPr lang="en-ZA" dirty="0" smtClean="0"/>
              <a:t>:</a:t>
            </a:r>
          </a:p>
          <a:p>
            <a:pPr marL="285750" indent="-285750" algn="just">
              <a:buFont typeface="Arial" panose="020B0604020202020204" pitchFamily="34" charset="0"/>
              <a:buChar char="•"/>
            </a:pPr>
            <a:r>
              <a:rPr lang="en-ZA" dirty="0" smtClean="0"/>
              <a:t>Many differing views were expressed in public submissions on whether--</a:t>
            </a:r>
          </a:p>
          <a:p>
            <a:pPr marL="742950" lvl="1" indent="-285750" algn="just">
              <a:buFont typeface="Arial" panose="020B0604020202020204" pitchFamily="34" charset="0"/>
              <a:buChar char="•"/>
            </a:pPr>
            <a:r>
              <a:rPr lang="en-ZA" dirty="0" smtClean="0"/>
              <a:t>circumstances should be </a:t>
            </a:r>
            <a:r>
              <a:rPr lang="en-ZA" dirty="0"/>
              <a:t>spelled out in subsection (3A</a:t>
            </a:r>
            <a:r>
              <a:rPr lang="en-ZA" dirty="0" smtClean="0"/>
              <a:t>); </a:t>
            </a:r>
          </a:p>
          <a:p>
            <a:pPr marL="742950" lvl="1" indent="-285750" algn="just">
              <a:buFont typeface="Arial" panose="020B0604020202020204" pitchFamily="34" charset="0"/>
              <a:buChar char="•"/>
            </a:pPr>
            <a:r>
              <a:rPr lang="en-ZA" dirty="0" smtClean="0"/>
              <a:t>subsection (3A) is necessary to include at all as section 25 allows for circumstances to be set out in national legislation by implication; or </a:t>
            </a:r>
          </a:p>
          <a:p>
            <a:pPr marL="742950" lvl="1" indent="-285750" algn="just">
              <a:buFont typeface="Arial" panose="020B0604020202020204" pitchFamily="34" charset="0"/>
              <a:buChar char="•"/>
            </a:pPr>
            <a:r>
              <a:rPr lang="en-ZA" dirty="0" smtClean="0"/>
              <a:t>Subsection (3A) is to remain as is, allowing for circumstances to be set out in national legislation.</a:t>
            </a:r>
          </a:p>
          <a:p>
            <a:pPr marL="285750" indent="-285750" algn="just">
              <a:buFont typeface="Arial" panose="020B0604020202020204" pitchFamily="34" charset="0"/>
              <a:buChar char="•"/>
            </a:pPr>
            <a:r>
              <a:rPr lang="en-ZA" dirty="0">
                <a:solidFill>
                  <a:srgbClr val="0070C0"/>
                </a:solidFill>
                <a:latin typeface="Calibri" panose="020F0502020204030204" pitchFamily="34" charset="0"/>
                <a:ea typeface="Calibri" panose="020F0502020204030204" pitchFamily="34" charset="0"/>
                <a:cs typeface="Times New Roman" panose="02020603050405020304" pitchFamily="18" charset="0"/>
              </a:rPr>
              <a:t>An instruction is requested</a:t>
            </a:r>
            <a:endParaRPr lang="en-ZA"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a:xfrm>
            <a:off x="503301" y="319689"/>
            <a:ext cx="8543925" cy="419549"/>
          </a:xfrm>
        </p:spPr>
        <p:txBody>
          <a:bodyPr>
            <a:noAutofit/>
          </a:bodyPr>
          <a:lstStyle/>
          <a:p>
            <a:r>
              <a:rPr lang="en-ZA" sz="3200" dirty="0">
                <a:latin typeface="Arial" panose="020B0604020202020204" pitchFamily="34" charset="0"/>
                <a:cs typeface="Arial" panose="020B0604020202020204" pitchFamily="34" charset="0"/>
              </a:rPr>
              <a:t>Response to </a:t>
            </a:r>
            <a:r>
              <a:rPr lang="en-ZA" sz="3200" dirty="0" smtClean="0">
                <a:latin typeface="Arial" panose="020B0604020202020204" pitchFamily="34" charset="0"/>
                <a:cs typeface="Arial" panose="020B0604020202020204" pitchFamily="34" charset="0"/>
              </a:rPr>
              <a:t>inputs from DALRRD (2)</a:t>
            </a:r>
            <a:endParaRPr lang="en-ZA"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6900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14350" y="1044773"/>
            <a:ext cx="8879032" cy="5663089"/>
          </a:xfrm>
          <a:prstGeom prst="rect">
            <a:avLst/>
          </a:prstGeom>
        </p:spPr>
        <p:txBody>
          <a:bodyPr wrap="square">
            <a:spAutoFit/>
          </a:bodyPr>
          <a:lstStyle/>
          <a:p>
            <a:pPr algn="just">
              <a:spcAft>
                <a:spcPts val="0"/>
              </a:spcAft>
            </a:pPr>
            <a:r>
              <a:rPr lang="en-ZA" b="1" u="sng" dirty="0" smtClean="0">
                <a:latin typeface="Calibri" panose="020F0502020204030204" pitchFamily="34" charset="0"/>
                <a:ea typeface="Calibri" panose="020F0502020204030204" pitchFamily="34" charset="0"/>
                <a:cs typeface="Times New Roman" panose="02020603050405020304" pitchFamily="18" charset="0"/>
              </a:rPr>
              <a:t>9 main inputs:</a:t>
            </a:r>
          </a:p>
          <a:p>
            <a:pPr marL="342900" indent="-342900" algn="just">
              <a:spcAft>
                <a:spcPts val="0"/>
              </a:spcAft>
              <a:buAutoNum type="arabicPeriod"/>
            </a:pPr>
            <a:r>
              <a:rPr lang="en-ZA" b="1" dirty="0" smtClean="0">
                <a:latin typeface="Calibri" panose="020F0502020204030204" pitchFamily="34" charset="0"/>
                <a:ea typeface="Calibri" panose="020F0502020204030204" pitchFamily="34" charset="0"/>
                <a:cs typeface="Times New Roman" panose="02020603050405020304" pitchFamily="18" charset="0"/>
              </a:rPr>
              <a:t>The wording of the Bill limits expropriation for nil compensation to land and improvements thereon being expropriated for land reform</a:t>
            </a:r>
          </a:p>
          <a:p>
            <a:pPr algn="just">
              <a:spcAft>
                <a:spcPts val="0"/>
              </a:spcAft>
            </a:pPr>
            <a:r>
              <a:rPr lang="en-ZA" b="1" dirty="0" smtClean="0">
                <a:latin typeface="Calibri" panose="020F0502020204030204" pitchFamily="34" charset="0"/>
                <a:ea typeface="Calibri" panose="020F0502020204030204" pitchFamily="34" charset="0"/>
                <a:cs typeface="Times New Roman" panose="02020603050405020304" pitchFamily="18" charset="0"/>
              </a:rPr>
              <a:t>Input:</a:t>
            </a:r>
          </a:p>
          <a:p>
            <a:pPr marL="285750" indent="-285750" algn="just">
              <a:spcAft>
                <a:spcPts val="0"/>
              </a:spcAf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The current wording of section 25 allows expropriation for nil compensation of any property as long as it is in the public interest.</a:t>
            </a:r>
          </a:p>
          <a:p>
            <a:pPr algn="just">
              <a:spcAft>
                <a:spcPts val="0"/>
              </a:spcAft>
            </a:pPr>
            <a:r>
              <a:rPr lang="en-ZA" b="1" dirty="0" smtClean="0">
                <a:latin typeface="Calibri" panose="020F0502020204030204" pitchFamily="34" charset="0"/>
                <a:ea typeface="Calibri" panose="020F0502020204030204" pitchFamily="34" charset="0"/>
                <a:cs typeface="Times New Roman" panose="02020603050405020304" pitchFamily="18" charset="0"/>
              </a:rPr>
              <a:t>Response:</a:t>
            </a:r>
            <a:endParaRPr lang="en-ZA" b="1"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spcAft>
                <a:spcPts val="0"/>
              </a:spcAf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The mandate of the ad hoc committee was to make explicit was it is implicit in section 25, so that it is </a:t>
            </a:r>
            <a:r>
              <a:rPr lang="en-ZA" dirty="0">
                <a:latin typeface="Calibri" panose="020F0502020204030204" pitchFamily="34" charset="0"/>
                <a:ea typeface="Calibri" panose="020F0502020204030204" pitchFamily="34" charset="0"/>
                <a:cs typeface="Times New Roman" panose="02020603050405020304" pitchFamily="18" charset="0"/>
              </a:rPr>
              <a:t>explicitly stated </a:t>
            </a:r>
            <a:r>
              <a:rPr lang="en-ZA" dirty="0" smtClean="0">
                <a:latin typeface="Calibri" panose="020F0502020204030204" pitchFamily="34" charset="0"/>
                <a:ea typeface="Calibri" panose="020F0502020204030204" pitchFamily="34" charset="0"/>
                <a:cs typeface="Times New Roman" panose="02020603050405020304" pitchFamily="18" charset="0"/>
              </a:rPr>
              <a:t>that an amount of nil compensation is a legitimate option for land reform.</a:t>
            </a:r>
          </a:p>
          <a:p>
            <a:pPr marL="285750" indent="-285750" algn="just">
              <a:spcAft>
                <a:spcPts val="0"/>
              </a:spcAf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With land circumstances may be such that it would be just and equitable to expropriate such other property against nil compensation – This is because of the history attached to land in this country. </a:t>
            </a:r>
          </a:p>
          <a:p>
            <a:pPr marL="285750" indent="-285750" algn="just">
              <a:spcAft>
                <a:spcPts val="0"/>
              </a:spcAf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Whether to include all property is a policy decision.</a:t>
            </a:r>
          </a:p>
          <a:p>
            <a:pPr marL="742950" lvl="1" indent="-285750" algn="just">
              <a:buFont typeface="Arial" panose="020B0604020202020204" pitchFamily="34" charset="0"/>
              <a:buChar char="•"/>
            </a:pPr>
            <a:r>
              <a:rPr lang="en-ZA" sz="1600" dirty="0" smtClean="0">
                <a:latin typeface="Calibri" panose="020F0502020204030204" pitchFamily="34" charset="0"/>
                <a:ea typeface="Calibri" panose="020F0502020204030204" pitchFamily="34" charset="0"/>
                <a:cs typeface="Times New Roman" panose="02020603050405020304" pitchFamily="18" charset="0"/>
              </a:rPr>
              <a:t>If the Committee decides to use the broad wording so that the compensation for expropriation may be nil in respect of any property and for any reason, provided it is done in the public interest, that amendment will have to be advertised. </a:t>
            </a:r>
          </a:p>
          <a:p>
            <a:pPr marL="742950" lvl="1" indent="-285750" algn="just">
              <a:buFont typeface="Arial" panose="020B0604020202020204" pitchFamily="34" charset="0"/>
              <a:buChar char="•"/>
            </a:pPr>
            <a:r>
              <a:rPr lang="en-ZA" sz="1600" dirty="0" smtClean="0">
                <a:latin typeface="Calibri" panose="020F0502020204030204" pitchFamily="34" charset="0"/>
                <a:ea typeface="Calibri" panose="020F0502020204030204" pitchFamily="34" charset="0"/>
                <a:cs typeface="Times New Roman" panose="02020603050405020304" pitchFamily="18" charset="0"/>
              </a:rPr>
              <a:t>Permission from the House may also be required as this would go broader than the mandate that is attached to land reform.</a:t>
            </a:r>
            <a:r>
              <a:rPr lang="en-ZA" dirty="0" smtClean="0">
                <a:latin typeface="Calibri" panose="020F0502020204030204" pitchFamily="34" charset="0"/>
                <a:ea typeface="Calibri" panose="020F0502020204030204" pitchFamily="34" charset="0"/>
                <a:cs typeface="Times New Roman" panose="02020603050405020304" pitchFamily="18" charset="0"/>
              </a:rPr>
              <a:t> </a:t>
            </a:r>
          </a:p>
          <a:p>
            <a:pPr marL="285750" indent="-285750" algn="just">
              <a:buFont typeface="Arial" panose="020B0604020202020204" pitchFamily="34" charset="0"/>
              <a:buChar char="•"/>
            </a:pPr>
            <a:r>
              <a:rPr lang="en-ZA" sz="2000"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An instruction is requested</a:t>
            </a:r>
            <a:endParaRPr lang="en-ZA" sz="20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a:xfrm>
            <a:off x="681038" y="458279"/>
            <a:ext cx="8543925" cy="419549"/>
          </a:xfrm>
        </p:spPr>
        <p:txBody>
          <a:bodyPr>
            <a:noAutofit/>
          </a:bodyPr>
          <a:lstStyle/>
          <a:p>
            <a:r>
              <a:rPr lang="en-ZA" sz="3200" dirty="0">
                <a:latin typeface="Arial" panose="020B0604020202020204" pitchFamily="34" charset="0"/>
                <a:cs typeface="Arial" panose="020B0604020202020204" pitchFamily="34" charset="0"/>
              </a:rPr>
              <a:t>Inputs from </a:t>
            </a:r>
            <a:r>
              <a:rPr lang="en-ZA" sz="3200" dirty="0" smtClean="0">
                <a:latin typeface="Arial" panose="020B0604020202020204" pitchFamily="34" charset="0"/>
                <a:cs typeface="Arial" panose="020B0604020202020204" pitchFamily="34" charset="0"/>
              </a:rPr>
              <a:t>DPW and responses (1)</a:t>
            </a:r>
            <a:endParaRPr lang="en-ZA"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6218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a:solidFill>
                <a:schemeClr val="accent4"/>
              </a:solidFill>
            </a:endParaRPr>
          </a:p>
          <a:p>
            <a:pPr marL="457200" indent="-457200">
              <a:buFont typeface="Arial" charset="0"/>
              <a:buChar char="•"/>
            </a:pPr>
            <a:endParaRPr lang="en-US" sz="3200" b="1" dirty="0">
              <a:solidFill>
                <a:schemeClr val="accent4"/>
              </a:solidFill>
            </a:endParaRPr>
          </a:p>
        </p:txBody>
      </p:sp>
      <p:sp>
        <p:nvSpPr>
          <p:cNvPr id="7" name="Rectangle 6"/>
          <p:cNvSpPr/>
          <p:nvPr/>
        </p:nvSpPr>
        <p:spPr>
          <a:xfrm>
            <a:off x="503301" y="1044773"/>
            <a:ext cx="8721662" cy="5201424"/>
          </a:xfrm>
          <a:prstGeom prst="rect">
            <a:avLst/>
          </a:prstGeom>
        </p:spPr>
        <p:txBody>
          <a:bodyPr wrap="square">
            <a:spAutoFit/>
          </a:bodyPr>
          <a:lstStyle/>
          <a:p>
            <a:pPr algn="just">
              <a:spcAft>
                <a:spcPts val="0"/>
              </a:spcAft>
            </a:pPr>
            <a:r>
              <a:rPr lang="en-ZA" b="1" dirty="0" smtClean="0">
                <a:latin typeface="Calibri" panose="020F0502020204030204" pitchFamily="34" charset="0"/>
                <a:ea typeface="Calibri" panose="020F0502020204030204" pitchFamily="34" charset="0"/>
                <a:cs typeface="Times New Roman" panose="02020603050405020304" pitchFamily="18" charset="0"/>
              </a:rPr>
              <a:t>2 and 9. The role of the courts</a:t>
            </a:r>
          </a:p>
          <a:p>
            <a:pPr algn="just">
              <a:spcAft>
                <a:spcPts val="0"/>
              </a:spcAft>
            </a:pPr>
            <a:r>
              <a:rPr lang="en-ZA" b="1" dirty="0" smtClean="0">
                <a:latin typeface="Calibri" panose="020F0502020204030204" pitchFamily="34" charset="0"/>
                <a:ea typeface="Calibri" panose="020F0502020204030204" pitchFamily="34" charset="0"/>
                <a:cs typeface="Times New Roman" panose="02020603050405020304" pitchFamily="18" charset="0"/>
              </a:rPr>
              <a:t>Input:</a:t>
            </a:r>
          </a:p>
          <a:p>
            <a:pPr marL="285750" indent="-285750" algn="just">
              <a:spcAft>
                <a:spcPts val="0"/>
              </a:spcAf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The Bill appears to require that a Court must decide on nil compensation.</a:t>
            </a:r>
          </a:p>
          <a:p>
            <a:pPr algn="just">
              <a:spcAft>
                <a:spcPts val="0"/>
              </a:spcAft>
            </a:pPr>
            <a:r>
              <a:rPr lang="en-ZA" b="1" dirty="0" smtClean="0">
                <a:latin typeface="Calibri" panose="020F0502020204030204" pitchFamily="34" charset="0"/>
                <a:ea typeface="Calibri" panose="020F0502020204030204" pitchFamily="34" charset="0"/>
                <a:cs typeface="Times New Roman" panose="02020603050405020304" pitchFamily="18" charset="0"/>
              </a:rPr>
              <a:t>Response:</a:t>
            </a:r>
            <a:endParaRPr lang="en-ZA" b="1"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spcAft>
                <a:spcPts val="0"/>
              </a:spcAf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See response above to DALRRD on the role of courts (slide 3).</a:t>
            </a:r>
          </a:p>
          <a:p>
            <a:pPr algn="just">
              <a:spcAft>
                <a:spcPts val="0"/>
              </a:spcAft>
            </a:pPr>
            <a:endParaRPr lang="en-ZA" dirty="0" smtClean="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ZA" b="1" dirty="0" smtClean="0">
                <a:latin typeface="Calibri" panose="020F0502020204030204" pitchFamily="34" charset="0"/>
                <a:ea typeface="Calibri" panose="020F0502020204030204" pitchFamily="34" charset="0"/>
                <a:cs typeface="Times New Roman" panose="02020603050405020304" pitchFamily="18" charset="0"/>
              </a:rPr>
              <a:t>3. Amending by way of a proviso, renders subsection (8) logically problematic</a:t>
            </a:r>
          </a:p>
          <a:p>
            <a:pPr algn="just">
              <a:spcAft>
                <a:spcPts val="0"/>
              </a:spcAft>
            </a:pPr>
            <a:r>
              <a:rPr lang="en-ZA" b="1" dirty="0" smtClean="0">
                <a:latin typeface="Calibri" panose="020F0502020204030204" pitchFamily="34" charset="0"/>
                <a:ea typeface="Calibri" panose="020F0502020204030204" pitchFamily="34" charset="0"/>
                <a:cs typeface="Times New Roman" panose="02020603050405020304" pitchFamily="18" charset="0"/>
              </a:rPr>
              <a:t>Input:</a:t>
            </a:r>
          </a:p>
          <a:p>
            <a:pPr marL="285750" indent="-285750" algn="jus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a:t>
            </a:r>
            <a:r>
              <a:rPr lang="en-ZA" dirty="0"/>
              <a:t>By referring to the general limitations clause as a threshold for defining </a:t>
            </a:r>
            <a:r>
              <a:rPr lang="en-ZA" dirty="0" smtClean="0"/>
              <a:t>the ambit </a:t>
            </a:r>
            <a:r>
              <a:rPr lang="en-ZA" dirty="0"/>
              <a:t>of subsection (8) itself, the drafters unintentionally rendered this </a:t>
            </a:r>
            <a:r>
              <a:rPr lang="en-ZA" dirty="0" smtClean="0"/>
              <a:t>provision </a:t>
            </a:r>
            <a:r>
              <a:rPr lang="en-GB" dirty="0" smtClean="0"/>
              <a:t>logically </a:t>
            </a:r>
            <a:r>
              <a:rPr lang="en-GB" dirty="0"/>
              <a:t>problematic</a:t>
            </a:r>
            <a:r>
              <a:rPr lang="en-GB" dirty="0" smtClean="0"/>
              <a:t>.”</a:t>
            </a:r>
          </a:p>
          <a:p>
            <a:pPr algn="just"/>
            <a:r>
              <a:rPr lang="en-ZA" b="1" dirty="0" smtClean="0">
                <a:latin typeface="Calibri" panose="020F0502020204030204" pitchFamily="34" charset="0"/>
                <a:ea typeface="Calibri" panose="020F0502020204030204" pitchFamily="34" charset="0"/>
                <a:cs typeface="Times New Roman" panose="02020603050405020304" pitchFamily="18" charset="0"/>
              </a:rPr>
              <a:t>Response</a:t>
            </a:r>
            <a:endParaRPr lang="en-ZA" b="1"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The draft Bill does not affect subsection (8) at all. </a:t>
            </a:r>
          </a:p>
          <a:p>
            <a:pPr marL="285750" indent="-285750" algn="jus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Subsection (8) states “No provision of this section may impede…”. </a:t>
            </a:r>
          </a:p>
          <a:p>
            <a:pPr marL="742950" lvl="1" indent="-285750" algn="just">
              <a:buFont typeface="Arial" panose="020B0604020202020204" pitchFamily="34" charset="0"/>
              <a:buChar char="•"/>
            </a:pPr>
            <a:r>
              <a:rPr lang="en-ZA" sz="1600" dirty="0" smtClean="0">
                <a:latin typeface="Calibri" panose="020F0502020204030204" pitchFamily="34" charset="0"/>
                <a:ea typeface="Calibri" panose="020F0502020204030204" pitchFamily="34" charset="0"/>
                <a:cs typeface="Times New Roman" panose="02020603050405020304" pitchFamily="18" charset="0"/>
              </a:rPr>
              <a:t>It is not clear how making it explicit in section 25 that nil compensation is a legitimate option for land reform and providing for legal certainty by allowing circumstances to be determined in national legislation affects the words “no provision” in subsection (8).</a:t>
            </a:r>
          </a:p>
          <a:p>
            <a:pPr marL="742950" lvl="1" indent="-285750" algn="just">
              <a:buFont typeface="Arial" panose="020B0604020202020204" pitchFamily="34" charset="0"/>
              <a:buChar char="•"/>
            </a:pPr>
            <a:r>
              <a:rPr lang="en-ZA" sz="1600" dirty="0" smtClean="0">
                <a:latin typeface="Calibri" panose="020F0502020204030204" pitchFamily="34" charset="0"/>
                <a:ea typeface="Calibri" panose="020F0502020204030204" pitchFamily="34" charset="0"/>
                <a:cs typeface="Times New Roman" panose="02020603050405020304" pitchFamily="18" charset="0"/>
              </a:rPr>
              <a:t>Subsection (8) is still a valid source for the state to take legislative and other measures to achieve land, water and related reform.</a:t>
            </a:r>
            <a:endParaRPr lang="en-ZA"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a:xfrm>
            <a:off x="681038" y="458279"/>
            <a:ext cx="8543925" cy="419549"/>
          </a:xfrm>
        </p:spPr>
        <p:txBody>
          <a:bodyPr>
            <a:noAutofit/>
          </a:bodyPr>
          <a:lstStyle/>
          <a:p>
            <a:r>
              <a:rPr lang="en-ZA" sz="3200" dirty="0">
                <a:latin typeface="Arial" panose="020B0604020202020204" pitchFamily="34" charset="0"/>
                <a:cs typeface="Arial" panose="020B0604020202020204" pitchFamily="34" charset="0"/>
              </a:rPr>
              <a:t>Inputs from </a:t>
            </a:r>
            <a:r>
              <a:rPr lang="en-ZA" sz="3200" dirty="0" smtClean="0">
                <a:latin typeface="Arial" panose="020B0604020202020204" pitchFamily="34" charset="0"/>
                <a:cs typeface="Arial" panose="020B0604020202020204" pitchFamily="34" charset="0"/>
              </a:rPr>
              <a:t>DPW and responses (2)</a:t>
            </a:r>
            <a:endParaRPr lang="en-ZA"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6582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74320" y="648520"/>
            <a:ext cx="9464040" cy="6247864"/>
          </a:xfrm>
          <a:prstGeom prst="rect">
            <a:avLst/>
          </a:prstGeom>
        </p:spPr>
        <p:txBody>
          <a:bodyPr wrap="square">
            <a:spAutoFit/>
          </a:bodyPr>
          <a:lstStyle/>
          <a:p>
            <a:pPr marL="92075" algn="just">
              <a:spcAft>
                <a:spcPts val="0"/>
              </a:spcAft>
            </a:pPr>
            <a:r>
              <a:rPr lang="en-ZA" sz="1600" b="1" dirty="0" smtClean="0">
                <a:latin typeface="Calibri" panose="020F0502020204030204" pitchFamily="34" charset="0"/>
                <a:ea typeface="Calibri" panose="020F0502020204030204" pitchFamily="34" charset="0"/>
                <a:cs typeface="Times New Roman" panose="02020603050405020304" pitchFamily="18" charset="0"/>
              </a:rPr>
              <a:t>4. Placement of the amendment</a:t>
            </a:r>
          </a:p>
          <a:p>
            <a:pPr marL="92075" algn="just">
              <a:spcAft>
                <a:spcPts val="0"/>
              </a:spcAft>
            </a:pPr>
            <a:r>
              <a:rPr lang="en-ZA" sz="1600" b="1" dirty="0" smtClean="0">
                <a:latin typeface="Calibri" panose="020F0502020204030204" pitchFamily="34" charset="0"/>
                <a:ea typeface="Calibri" panose="020F0502020204030204" pitchFamily="34" charset="0"/>
                <a:cs typeface="Times New Roman" panose="02020603050405020304" pitchFamily="18" charset="0"/>
              </a:rPr>
              <a:t>Inputs:</a:t>
            </a:r>
          </a:p>
          <a:p>
            <a:pPr marL="377825" indent="-285750" algn="just">
              <a:spcAft>
                <a:spcPts val="0"/>
              </a:spcAft>
              <a:buFont typeface="Arial" panose="020B0604020202020204" pitchFamily="34" charset="0"/>
              <a:buChar char="•"/>
            </a:pPr>
            <a:r>
              <a:rPr lang="en-ZA" sz="1600" dirty="0" smtClean="0">
                <a:latin typeface="Calibri" panose="020F0502020204030204" pitchFamily="34" charset="0"/>
                <a:ea typeface="Calibri" panose="020F0502020204030204" pitchFamily="34" charset="0"/>
                <a:cs typeface="Times New Roman" panose="02020603050405020304" pitchFamily="18" charset="0"/>
              </a:rPr>
              <a:t>Section 25(2)(b) deals with the concept of compensation, while subsection (3) deals with quantification of compensation.</a:t>
            </a:r>
          </a:p>
          <a:p>
            <a:pPr marL="377825" indent="-285750" algn="just">
              <a:spcAft>
                <a:spcPts val="0"/>
              </a:spcAft>
              <a:buFont typeface="Arial" panose="020B0604020202020204" pitchFamily="34" charset="0"/>
              <a:buChar char="•"/>
            </a:pPr>
            <a:r>
              <a:rPr lang="en-ZA" sz="1600" dirty="0" smtClean="0">
                <a:latin typeface="Calibri" panose="020F0502020204030204" pitchFamily="34" charset="0"/>
                <a:ea typeface="Calibri" panose="020F0502020204030204" pitchFamily="34" charset="0"/>
                <a:cs typeface="Times New Roman" panose="02020603050405020304" pitchFamily="18" charset="0"/>
              </a:rPr>
              <a:t>The amendment should rather be housed in a separate subsection.</a:t>
            </a:r>
            <a:r>
              <a:rPr lang="en-ZA" sz="1600" dirty="0">
                <a:latin typeface="Calibri" panose="020F0502020204030204" pitchFamily="34" charset="0"/>
                <a:ea typeface="Calibri" panose="020F0502020204030204" pitchFamily="34" charset="0"/>
                <a:cs typeface="Times New Roman" panose="02020603050405020304" pitchFamily="18" charset="0"/>
              </a:rPr>
              <a:t> </a:t>
            </a:r>
            <a:endParaRPr lang="en-ZA" sz="1600" dirty="0" smtClean="0">
              <a:latin typeface="Calibri" panose="020F0502020204030204" pitchFamily="34" charset="0"/>
              <a:ea typeface="Calibri" panose="020F0502020204030204" pitchFamily="34" charset="0"/>
              <a:cs typeface="Times New Roman" panose="02020603050405020304" pitchFamily="18" charset="0"/>
            </a:endParaRPr>
          </a:p>
          <a:p>
            <a:pPr marL="377825" indent="-285750" algn="just">
              <a:spcAft>
                <a:spcPts val="0"/>
              </a:spcAft>
              <a:buFont typeface="Arial" panose="020B0604020202020204" pitchFamily="34" charset="0"/>
              <a:buChar char="•"/>
            </a:pPr>
            <a:r>
              <a:rPr lang="en-ZA" sz="1600" dirty="0" smtClean="0">
                <a:latin typeface="Calibri" panose="020F0502020204030204" pitchFamily="34" charset="0"/>
                <a:ea typeface="Calibri" panose="020F0502020204030204" pitchFamily="34" charset="0"/>
                <a:cs typeface="Times New Roman" panose="02020603050405020304" pitchFamily="18" charset="0"/>
              </a:rPr>
              <a:t>Proposed amendment:</a:t>
            </a:r>
          </a:p>
          <a:p>
            <a:pPr marL="354013" indent="-354013" algn="just"/>
            <a:r>
              <a:rPr lang="en-ZA" sz="1600" dirty="0" smtClean="0"/>
              <a:t>	“(</a:t>
            </a:r>
            <a:r>
              <a:rPr lang="en-ZA" sz="1600" dirty="0"/>
              <a:t>4A) Expropriation of land for land reform purposes for nil compensation, </a:t>
            </a:r>
            <a:r>
              <a:rPr lang="en-ZA" sz="1600" dirty="0" smtClean="0"/>
              <a:t>in circumstances </a:t>
            </a:r>
            <a:r>
              <a:rPr lang="en-ZA" sz="1600" dirty="0"/>
              <a:t>provided for by an Act of Parliament, may be agreed to by </a:t>
            </a:r>
            <a:r>
              <a:rPr lang="en-ZA" sz="1600" dirty="0" smtClean="0"/>
              <a:t>those affected </a:t>
            </a:r>
            <a:r>
              <a:rPr lang="en-ZA" sz="1600" dirty="0"/>
              <a:t>or decided or approved by a court, subject to subsection (3</a:t>
            </a:r>
            <a:r>
              <a:rPr lang="en-ZA" sz="1600" dirty="0" smtClean="0"/>
              <a:t>).</a:t>
            </a:r>
          </a:p>
          <a:p>
            <a:pPr marL="354013"/>
            <a:r>
              <a:rPr lang="en-ZA" sz="1600" dirty="0" smtClean="0"/>
              <a:t>(</a:t>
            </a:r>
            <a:r>
              <a:rPr lang="en-ZA" sz="1600" dirty="0"/>
              <a:t>9) Parliament must enact legislation referred to in subsections </a:t>
            </a:r>
            <a:r>
              <a:rPr lang="en-ZA" sz="1600" u="sng" dirty="0"/>
              <a:t>(4A) and </a:t>
            </a:r>
            <a:r>
              <a:rPr lang="en-ZA" sz="1600" dirty="0"/>
              <a:t>(6</a:t>
            </a:r>
            <a:r>
              <a:rPr lang="en-ZA" sz="1600" dirty="0" smtClean="0"/>
              <a:t>).”</a:t>
            </a:r>
            <a:endParaRPr lang="en-ZA" sz="16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gn="just"/>
            <a:r>
              <a:rPr lang="en-ZA" sz="1600" b="1" dirty="0" smtClean="0">
                <a:latin typeface="Calibri" panose="020F0502020204030204" pitchFamily="34" charset="0"/>
                <a:ea typeface="Calibri" panose="020F0502020204030204" pitchFamily="34" charset="0"/>
                <a:cs typeface="Times New Roman" panose="02020603050405020304" pitchFamily="18" charset="0"/>
              </a:rPr>
              <a:t>Response:</a:t>
            </a:r>
          </a:p>
          <a:p>
            <a:pPr marL="285750" indent="-285750" algn="just">
              <a:buFont typeface="Arial" panose="020B0604020202020204" pitchFamily="34" charset="0"/>
              <a:buChar char="•"/>
            </a:pPr>
            <a:r>
              <a:rPr lang="en-ZA" sz="1600" dirty="0" smtClean="0">
                <a:latin typeface="Calibri" panose="020F0502020204030204" pitchFamily="34" charset="0"/>
                <a:ea typeface="Calibri" panose="020F0502020204030204" pitchFamily="34" charset="0"/>
                <a:cs typeface="Times New Roman" panose="02020603050405020304" pitchFamily="18" charset="0"/>
              </a:rPr>
              <a:t>The Bill opted for a proviso rather than a stand alone clause because it is difficult to provide clarity and not diverge from the essence of section 25 when drafting a stand-alone subsection.</a:t>
            </a:r>
          </a:p>
          <a:p>
            <a:pPr marL="742950" lvl="1" indent="-285750" algn="just">
              <a:buFont typeface="Arial" panose="020B0604020202020204" pitchFamily="34" charset="0"/>
              <a:buChar char="•"/>
            </a:pPr>
            <a:r>
              <a:rPr lang="en-ZA" sz="1600" dirty="0" smtClean="0">
                <a:latin typeface="Calibri" panose="020F0502020204030204" pitchFamily="34" charset="0"/>
                <a:ea typeface="Calibri" panose="020F0502020204030204" pitchFamily="34" charset="0"/>
                <a:cs typeface="Times New Roman" panose="02020603050405020304" pitchFamily="18" charset="0"/>
              </a:rPr>
              <a:t>The proposed wording does not include improvements to land, but that can easily be rectified.</a:t>
            </a:r>
          </a:p>
          <a:p>
            <a:pPr marL="742950" lvl="1" indent="-285750" algn="just">
              <a:buFont typeface="Arial" panose="020B0604020202020204" pitchFamily="34" charset="0"/>
              <a:buChar char="•"/>
            </a:pPr>
            <a:r>
              <a:rPr lang="en-ZA" sz="1600" dirty="0" smtClean="0">
                <a:latin typeface="Calibri" panose="020F0502020204030204" pitchFamily="34" charset="0"/>
                <a:ea typeface="Calibri" panose="020F0502020204030204" pitchFamily="34" charset="0"/>
                <a:cs typeface="Times New Roman" panose="02020603050405020304" pitchFamily="18" charset="0"/>
              </a:rPr>
              <a:t>The proposed wording causes two anomalies:</a:t>
            </a:r>
          </a:p>
          <a:p>
            <a:pPr marL="1200150" lvl="2" indent="-285750" algn="just">
              <a:buFont typeface="Arial" panose="020B0604020202020204" pitchFamily="34" charset="0"/>
              <a:buChar char="•"/>
            </a:pPr>
            <a:r>
              <a:rPr lang="en-ZA" sz="1600" dirty="0" smtClean="0">
                <a:latin typeface="Calibri" panose="020F0502020204030204" pitchFamily="34" charset="0"/>
                <a:ea typeface="Calibri" panose="020F0502020204030204" pitchFamily="34" charset="0"/>
                <a:cs typeface="Times New Roman" panose="02020603050405020304" pitchFamily="18" charset="0"/>
              </a:rPr>
              <a:t>What is being agreed on / decided or approved by a court: Is it the expropriation or the nil compensation? Or both?</a:t>
            </a:r>
          </a:p>
          <a:p>
            <a:pPr marL="1200150" lvl="2" indent="-285750" algn="just">
              <a:buFont typeface="Arial" panose="020B0604020202020204" pitchFamily="34" charset="0"/>
              <a:buChar char="•"/>
            </a:pPr>
            <a:r>
              <a:rPr lang="en-ZA" sz="1600" dirty="0" smtClean="0">
                <a:latin typeface="Calibri" panose="020F0502020204030204" pitchFamily="34" charset="0"/>
                <a:ea typeface="Calibri" panose="020F0502020204030204" pitchFamily="34" charset="0"/>
                <a:cs typeface="Times New Roman" panose="02020603050405020304" pitchFamily="18" charset="0"/>
              </a:rPr>
              <a:t>What circumstances would be determined in an Act of Parliament? When land can be expropriated for land reform purposes, or when such expropriation can be for an amount of nil Rand? Or both?</a:t>
            </a:r>
          </a:p>
          <a:p>
            <a:pPr marL="742950" lvl="1" indent="-285750" algn="just">
              <a:buFont typeface="Arial" panose="020B0604020202020204" pitchFamily="34" charset="0"/>
              <a:buChar char="•"/>
            </a:pPr>
            <a:r>
              <a:rPr lang="en-ZA" sz="1600" dirty="0" smtClean="0">
                <a:latin typeface="Calibri" panose="020F0502020204030204" pitchFamily="34" charset="0"/>
                <a:ea typeface="Calibri" panose="020F0502020204030204" pitchFamily="34" charset="0"/>
                <a:cs typeface="Times New Roman" panose="02020603050405020304" pitchFamily="18" charset="0"/>
              </a:rPr>
              <a:t>The subsection cannot be changed to fix the above concerns so that the sentence still reads well, and is clear about what is being agreed / decided / approved and what national legislation should deal with.</a:t>
            </a:r>
          </a:p>
          <a:p>
            <a:pPr marL="285750" indent="-285750" algn="just">
              <a:buFont typeface="Arial" panose="020B0604020202020204" pitchFamily="34" charset="0"/>
              <a:buChar char="•"/>
            </a:pPr>
            <a:r>
              <a:rPr lang="en-ZA" sz="1600" dirty="0" smtClean="0">
                <a:latin typeface="Calibri" panose="020F0502020204030204" pitchFamily="34" charset="0"/>
                <a:ea typeface="Calibri" panose="020F0502020204030204" pitchFamily="34" charset="0"/>
                <a:cs typeface="Times New Roman" panose="02020603050405020304" pitchFamily="18" charset="0"/>
              </a:rPr>
              <a:t>If the Committee prefers a stand alone subsection, it could be developed, but will probably require a number of paragraphs spelling out each aspect. </a:t>
            </a:r>
          </a:p>
          <a:p>
            <a:pPr marL="285750" indent="-285750" algn="just">
              <a:buFont typeface="Arial" panose="020B0604020202020204" pitchFamily="34" charset="0"/>
              <a:buChar char="•"/>
            </a:pPr>
            <a:r>
              <a:rPr lang="en-ZA" sz="1600"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An instruction is requested.</a:t>
            </a:r>
            <a:endParaRPr lang="en-ZA"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a:xfrm>
            <a:off x="681038" y="248504"/>
            <a:ext cx="8543925" cy="419549"/>
          </a:xfrm>
        </p:spPr>
        <p:txBody>
          <a:bodyPr>
            <a:noAutofit/>
          </a:bodyPr>
          <a:lstStyle/>
          <a:p>
            <a:r>
              <a:rPr lang="en-ZA" sz="3200" dirty="0">
                <a:latin typeface="Arial" panose="020B0604020202020204" pitchFamily="34" charset="0"/>
                <a:cs typeface="Arial" panose="020B0604020202020204" pitchFamily="34" charset="0"/>
              </a:rPr>
              <a:t>Inputs from DPW and responses </a:t>
            </a:r>
            <a:r>
              <a:rPr lang="en-ZA" sz="3200" dirty="0" smtClean="0">
                <a:latin typeface="Arial" panose="020B0604020202020204" pitchFamily="34" charset="0"/>
                <a:cs typeface="Arial" panose="020B0604020202020204" pitchFamily="34" charset="0"/>
              </a:rPr>
              <a:t>(3)</a:t>
            </a:r>
            <a:endParaRPr lang="en-ZA"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2986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7210" y="893901"/>
            <a:ext cx="9018098" cy="5909310"/>
          </a:xfrm>
          <a:prstGeom prst="rect">
            <a:avLst/>
          </a:prstGeom>
        </p:spPr>
        <p:txBody>
          <a:bodyPr wrap="square">
            <a:spAutoFit/>
          </a:bodyPr>
          <a:lstStyle/>
          <a:p>
            <a:pPr marL="92075" algn="just">
              <a:spcAft>
                <a:spcPts val="0"/>
              </a:spcAft>
            </a:pPr>
            <a:r>
              <a:rPr lang="en-ZA" b="1" dirty="0" smtClean="0">
                <a:latin typeface="Calibri" panose="020F0502020204030204" pitchFamily="34" charset="0"/>
                <a:ea typeface="Calibri" panose="020F0502020204030204" pitchFamily="34" charset="0"/>
                <a:cs typeface="Times New Roman" panose="02020603050405020304" pitchFamily="18" charset="0"/>
              </a:rPr>
              <a:t>5. The words “</a:t>
            </a:r>
            <a:r>
              <a:rPr lang="en-ZA" b="1" dirty="0" smtClean="0"/>
              <a:t>as </a:t>
            </a:r>
            <a:r>
              <a:rPr lang="en-ZA" b="1" dirty="0"/>
              <a:t>contemplated in subsection (2)(b</a:t>
            </a:r>
            <a:r>
              <a:rPr lang="en-ZA" b="1" dirty="0" smtClean="0"/>
              <a:t>)” in subsection (3)</a:t>
            </a:r>
            <a:endParaRPr lang="en-ZA" b="1" dirty="0" smtClean="0">
              <a:latin typeface="Calibri" panose="020F0502020204030204" pitchFamily="34" charset="0"/>
              <a:ea typeface="Calibri" panose="020F0502020204030204" pitchFamily="34" charset="0"/>
              <a:cs typeface="Times New Roman" panose="02020603050405020304" pitchFamily="18" charset="0"/>
            </a:endParaRPr>
          </a:p>
          <a:p>
            <a:pPr marL="92075" algn="just">
              <a:spcAft>
                <a:spcPts val="0"/>
              </a:spcAft>
            </a:pPr>
            <a:r>
              <a:rPr lang="en-ZA" b="1" dirty="0" smtClean="0">
                <a:latin typeface="Calibri" panose="020F0502020204030204" pitchFamily="34" charset="0"/>
                <a:ea typeface="Calibri" panose="020F0502020204030204" pitchFamily="34" charset="0"/>
                <a:cs typeface="Times New Roman" panose="02020603050405020304" pitchFamily="18" charset="0"/>
              </a:rPr>
              <a:t>Inputs:</a:t>
            </a:r>
          </a:p>
          <a:p>
            <a:pPr marL="377825" indent="-285750" algn="just">
              <a:spcAft>
                <a:spcPts val="0"/>
              </a:spcAft>
              <a:buFont typeface="Arial" panose="020B0604020202020204" pitchFamily="34" charset="0"/>
              <a:buChar char="•"/>
            </a:pPr>
            <a:r>
              <a:rPr lang="en-ZA" dirty="0" smtClean="0"/>
              <a:t>The insertion is </a:t>
            </a:r>
            <a:r>
              <a:rPr lang="en-GB" dirty="0" smtClean="0"/>
              <a:t>unnecessary verbiage - </a:t>
            </a:r>
            <a:r>
              <a:rPr lang="en-ZA" dirty="0"/>
              <a:t>the words ‘the amount of compensation’ in subsection (3) could </a:t>
            </a:r>
            <a:r>
              <a:rPr lang="en-ZA" dirty="0" smtClean="0"/>
              <a:t>only be </a:t>
            </a:r>
            <a:r>
              <a:rPr lang="en-ZA" dirty="0"/>
              <a:t>a reference to subsection (2)(b</a:t>
            </a:r>
            <a:r>
              <a:rPr lang="en-ZA" dirty="0" smtClean="0"/>
              <a:t>).</a:t>
            </a:r>
          </a:p>
          <a:p>
            <a:pPr marL="92075" algn="just">
              <a:spcAft>
                <a:spcPts val="0"/>
              </a:spcAft>
            </a:pPr>
            <a:r>
              <a:rPr lang="en-ZA" b="1" dirty="0" smtClean="0">
                <a:latin typeface="Calibri" panose="020F0502020204030204" pitchFamily="34" charset="0"/>
                <a:ea typeface="Calibri" panose="020F0502020204030204" pitchFamily="34" charset="0"/>
                <a:cs typeface="Times New Roman" panose="02020603050405020304" pitchFamily="18" charset="0"/>
              </a:rPr>
              <a:t>Response:</a:t>
            </a:r>
          </a:p>
          <a:p>
            <a:pPr marL="377825" indent="-285750" algn="just">
              <a:spcAft>
                <a:spcPts val="0"/>
              </a:spcAf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Although we agree with the principle, many submissions were concerned that the link between the proviso in (2)(b) and the criteria contained in subsection (3) was not clear enough.</a:t>
            </a:r>
          </a:p>
          <a:p>
            <a:pPr marL="377825" indent="-285750" algn="just">
              <a:spcAft>
                <a:spcPts val="0"/>
              </a:spcAf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Following the rules of legislative interpretation, this phrase can be removed and the Bill’s substance would not have changed.</a:t>
            </a:r>
            <a:endParaRPr lang="en-ZA" dirty="0">
              <a:latin typeface="Calibri" panose="020F0502020204030204" pitchFamily="34" charset="0"/>
              <a:ea typeface="Calibri" panose="020F0502020204030204" pitchFamily="34" charset="0"/>
              <a:cs typeface="Times New Roman" panose="02020603050405020304" pitchFamily="18" charset="0"/>
            </a:endParaRPr>
          </a:p>
          <a:p>
            <a:pPr marL="835025" lvl="1" indent="-285750" algn="jus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However, that would remove the express link that even though it is included, had so many submitters concerned.</a:t>
            </a:r>
          </a:p>
          <a:p>
            <a:pPr marL="835025" lvl="1" indent="-285750" algn="jus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Retaining the link, would not negatively affect the interpretation of section 25.</a:t>
            </a:r>
          </a:p>
          <a:p>
            <a:pPr marL="377825" indent="-285750" algn="just">
              <a:buFont typeface="Arial" panose="020B0604020202020204" pitchFamily="34" charset="0"/>
              <a:buChar char="•"/>
            </a:pPr>
            <a:r>
              <a:rPr lang="en-ZA"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An instruction is requested</a:t>
            </a:r>
          </a:p>
          <a:p>
            <a:pPr marL="92075" algn="just"/>
            <a:endParaRPr lang="en-ZA"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92075" algn="just"/>
            <a:r>
              <a:rPr lang="en-ZA" b="1" dirty="0" smtClean="0">
                <a:latin typeface="Calibri" panose="020F0502020204030204" pitchFamily="34" charset="0"/>
                <a:ea typeface="Calibri" panose="020F0502020204030204" pitchFamily="34" charset="0"/>
                <a:cs typeface="Times New Roman" panose="02020603050405020304" pitchFamily="18" charset="0"/>
              </a:rPr>
              <a:t>6. “</a:t>
            </a:r>
            <a:r>
              <a:rPr lang="en-ZA" b="1" u="sng" dirty="0" smtClean="0">
                <a:latin typeface="Calibri" panose="020F0502020204030204" pitchFamily="34" charset="0"/>
                <a:ea typeface="Calibri" panose="020F0502020204030204" pitchFamily="34" charset="0"/>
                <a:cs typeface="Times New Roman" panose="02020603050405020304" pitchFamily="18" charset="0"/>
              </a:rPr>
              <a:t>Any</a:t>
            </a:r>
            <a:r>
              <a:rPr lang="en-ZA" b="1" dirty="0" smtClean="0">
                <a:latin typeface="Calibri" panose="020F0502020204030204" pitchFamily="34" charset="0"/>
                <a:ea typeface="Calibri" panose="020F0502020204030204" pitchFamily="34" charset="0"/>
                <a:cs typeface="Times New Roman" panose="02020603050405020304" pitchFamily="18" charset="0"/>
              </a:rPr>
              <a:t> payment” in subsection (3)</a:t>
            </a:r>
          </a:p>
          <a:p>
            <a:pPr marL="92075" algn="just"/>
            <a:r>
              <a:rPr lang="en-ZA" b="1" dirty="0" smtClean="0">
                <a:latin typeface="Calibri" panose="020F0502020204030204" pitchFamily="34" charset="0"/>
                <a:ea typeface="Calibri" panose="020F0502020204030204" pitchFamily="34" charset="0"/>
                <a:cs typeface="Times New Roman" panose="02020603050405020304" pitchFamily="18" charset="0"/>
              </a:rPr>
              <a:t>Inputs:</a:t>
            </a:r>
          </a:p>
          <a:p>
            <a:pPr marL="377825" indent="-285750" algn="jus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“Any” should qualify </a:t>
            </a:r>
            <a:r>
              <a:rPr lang="en-ZA" dirty="0">
                <a:latin typeface="Calibri" panose="020F0502020204030204" pitchFamily="34" charset="0"/>
                <a:ea typeface="Calibri" panose="020F0502020204030204" pitchFamily="34" charset="0"/>
                <a:cs typeface="Times New Roman" panose="02020603050405020304" pitchFamily="18" charset="0"/>
              </a:rPr>
              <a:t>‘amount’ </a:t>
            </a:r>
            <a:r>
              <a:rPr lang="en-ZA" dirty="0" smtClean="0">
                <a:latin typeface="Calibri" panose="020F0502020204030204" pitchFamily="34" charset="0"/>
                <a:ea typeface="Calibri" panose="020F0502020204030204" pitchFamily="34" charset="0"/>
                <a:cs typeface="Times New Roman" panose="02020603050405020304" pitchFamily="18" charset="0"/>
              </a:rPr>
              <a:t>and not </a:t>
            </a:r>
            <a:r>
              <a:rPr lang="en-ZA" dirty="0">
                <a:latin typeface="Calibri" panose="020F0502020204030204" pitchFamily="34" charset="0"/>
                <a:ea typeface="Calibri" panose="020F0502020204030204" pitchFamily="34" charset="0"/>
                <a:cs typeface="Times New Roman" panose="02020603050405020304" pitchFamily="18" charset="0"/>
              </a:rPr>
              <a:t>‘payment</a:t>
            </a:r>
            <a:r>
              <a:rPr lang="en-ZA" dirty="0" smtClean="0">
                <a:latin typeface="Calibri" panose="020F0502020204030204" pitchFamily="34" charset="0"/>
                <a:ea typeface="Calibri" panose="020F0502020204030204" pitchFamily="34" charset="0"/>
                <a:cs typeface="Times New Roman" panose="02020603050405020304" pitchFamily="18" charset="0"/>
              </a:rPr>
              <a:t>’: It may be </a:t>
            </a:r>
            <a:r>
              <a:rPr lang="en-ZA" dirty="0">
                <a:latin typeface="Calibri" panose="020F0502020204030204" pitchFamily="34" charset="0"/>
                <a:ea typeface="Calibri" panose="020F0502020204030204" pitchFamily="34" charset="0"/>
                <a:cs typeface="Times New Roman" panose="02020603050405020304" pitchFamily="18" charset="0"/>
              </a:rPr>
              <a:t>misinterpreted </a:t>
            </a:r>
            <a:r>
              <a:rPr lang="en-ZA" dirty="0" smtClean="0">
                <a:latin typeface="Calibri" panose="020F0502020204030204" pitchFamily="34" charset="0"/>
                <a:ea typeface="Calibri" panose="020F0502020204030204" pitchFamily="34" charset="0"/>
                <a:cs typeface="Times New Roman" panose="02020603050405020304" pitchFamily="18" charset="0"/>
              </a:rPr>
              <a:t>to suggest </a:t>
            </a:r>
            <a:r>
              <a:rPr lang="en-ZA" dirty="0">
                <a:latin typeface="Calibri" panose="020F0502020204030204" pitchFamily="34" charset="0"/>
                <a:ea typeface="Calibri" panose="020F0502020204030204" pitchFamily="34" charset="0"/>
                <a:cs typeface="Times New Roman" panose="02020603050405020304" pitchFamily="18" charset="0"/>
              </a:rPr>
              <a:t>that payment of </a:t>
            </a:r>
            <a:r>
              <a:rPr lang="en-ZA" dirty="0" smtClean="0">
                <a:latin typeface="Calibri" panose="020F0502020204030204" pitchFamily="34" charset="0"/>
                <a:ea typeface="Calibri" panose="020F0502020204030204" pitchFamily="34" charset="0"/>
                <a:cs typeface="Times New Roman" panose="02020603050405020304" pitchFamily="18" charset="0"/>
              </a:rPr>
              <a:t>compensation is </a:t>
            </a:r>
            <a:r>
              <a:rPr lang="en-ZA" dirty="0">
                <a:latin typeface="Calibri" panose="020F0502020204030204" pitchFamily="34" charset="0"/>
                <a:ea typeface="Calibri" panose="020F0502020204030204" pitchFamily="34" charset="0"/>
                <a:cs typeface="Times New Roman" panose="02020603050405020304" pitchFamily="18" charset="0"/>
              </a:rPr>
              <a:t>optional.</a:t>
            </a:r>
          </a:p>
          <a:p>
            <a:pPr marL="92075" algn="just"/>
            <a:r>
              <a:rPr lang="en-ZA" b="1" dirty="0" smtClean="0">
                <a:latin typeface="Calibri" panose="020F0502020204030204" pitchFamily="34" charset="0"/>
                <a:ea typeface="Calibri" panose="020F0502020204030204" pitchFamily="34" charset="0"/>
                <a:cs typeface="Times New Roman" panose="02020603050405020304" pitchFamily="18" charset="0"/>
              </a:rPr>
              <a:t>Response:</a:t>
            </a:r>
            <a:endParaRPr lang="en-ZA" b="1" dirty="0">
              <a:latin typeface="Calibri" panose="020F0502020204030204" pitchFamily="34" charset="0"/>
              <a:ea typeface="Calibri" panose="020F0502020204030204" pitchFamily="34" charset="0"/>
              <a:cs typeface="Times New Roman" panose="02020603050405020304" pitchFamily="18" charset="0"/>
            </a:endParaRPr>
          </a:p>
          <a:p>
            <a:pPr marL="377825" indent="-285750" algn="jus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This interpretation seems unlikely.</a:t>
            </a:r>
          </a:p>
        </p:txBody>
      </p:sp>
      <p:sp>
        <p:nvSpPr>
          <p:cNvPr id="3" name="Title 2"/>
          <p:cNvSpPr>
            <a:spLocks noGrp="1"/>
          </p:cNvSpPr>
          <p:nvPr>
            <p:ph type="title"/>
          </p:nvPr>
        </p:nvSpPr>
        <p:spPr>
          <a:xfrm>
            <a:off x="681038" y="458279"/>
            <a:ext cx="8543925" cy="419549"/>
          </a:xfrm>
        </p:spPr>
        <p:txBody>
          <a:bodyPr>
            <a:noAutofit/>
          </a:bodyPr>
          <a:lstStyle/>
          <a:p>
            <a:r>
              <a:rPr lang="en-ZA" sz="3200" dirty="0">
                <a:latin typeface="Arial" panose="020B0604020202020204" pitchFamily="34" charset="0"/>
                <a:cs typeface="Arial" panose="020B0604020202020204" pitchFamily="34" charset="0"/>
              </a:rPr>
              <a:t>Inputs from DPW and responses </a:t>
            </a:r>
            <a:r>
              <a:rPr lang="en-ZA" sz="3200" dirty="0" smtClean="0">
                <a:latin typeface="Arial" panose="020B0604020202020204" pitchFamily="34" charset="0"/>
                <a:cs typeface="Arial" panose="020B0604020202020204" pitchFamily="34" charset="0"/>
              </a:rPr>
              <a:t>(4)</a:t>
            </a:r>
            <a:endParaRPr lang="en-ZA"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0001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7210" y="1088211"/>
            <a:ext cx="9018098" cy="5355312"/>
          </a:xfrm>
          <a:prstGeom prst="rect">
            <a:avLst/>
          </a:prstGeom>
        </p:spPr>
        <p:txBody>
          <a:bodyPr wrap="square">
            <a:spAutoFit/>
          </a:bodyPr>
          <a:lstStyle/>
          <a:p>
            <a:r>
              <a:rPr lang="en-ZA" b="1" dirty="0" smtClean="0">
                <a:latin typeface="Calibri" panose="020F0502020204030204" pitchFamily="34" charset="0"/>
                <a:ea typeface="Calibri" panose="020F0502020204030204" pitchFamily="34" charset="0"/>
                <a:cs typeface="Times New Roman" panose="02020603050405020304" pitchFamily="18" charset="0"/>
              </a:rPr>
              <a:t>7 and 8. Subsection</a:t>
            </a:r>
            <a:r>
              <a:rPr lang="en-ZA" b="1" dirty="0" smtClean="0"/>
              <a:t> </a:t>
            </a:r>
            <a:r>
              <a:rPr lang="en-ZA" b="1" dirty="0"/>
              <a:t>(3A) is not limited to land expropriated for </a:t>
            </a:r>
            <a:r>
              <a:rPr lang="en-ZA" b="1" dirty="0" smtClean="0"/>
              <a:t>land </a:t>
            </a:r>
            <a:r>
              <a:rPr lang="en-GB" b="1" dirty="0" smtClean="0"/>
              <a:t>reform </a:t>
            </a:r>
            <a:r>
              <a:rPr lang="en-GB" b="1" dirty="0"/>
              <a:t>purposes</a:t>
            </a:r>
            <a:endParaRPr lang="en-ZA" b="1" dirty="0" smtClean="0">
              <a:latin typeface="Calibri" panose="020F0502020204030204" pitchFamily="34" charset="0"/>
              <a:ea typeface="Calibri" panose="020F0502020204030204" pitchFamily="34" charset="0"/>
              <a:cs typeface="Times New Roman" panose="02020603050405020304" pitchFamily="18" charset="0"/>
            </a:endParaRPr>
          </a:p>
          <a:p>
            <a:pPr marL="92075" algn="just">
              <a:spcAft>
                <a:spcPts val="0"/>
              </a:spcAft>
            </a:pPr>
            <a:r>
              <a:rPr lang="en-ZA" b="1" dirty="0" smtClean="0">
                <a:latin typeface="Calibri" panose="020F0502020204030204" pitchFamily="34" charset="0"/>
                <a:ea typeface="Calibri" panose="020F0502020204030204" pitchFamily="34" charset="0"/>
                <a:cs typeface="Times New Roman" panose="02020603050405020304" pitchFamily="18" charset="0"/>
              </a:rPr>
              <a:t>Input:</a:t>
            </a:r>
          </a:p>
          <a:p>
            <a:pPr marL="285750" indent="-285750">
              <a:buFont typeface="Arial" panose="020B0604020202020204" pitchFamily="34" charset="0"/>
              <a:buChar char="•"/>
            </a:pPr>
            <a:r>
              <a:rPr lang="en-ZA" dirty="0" smtClean="0"/>
              <a:t>Subsection (3A) is linked to subsection (2), which clearly states that nil compensation is in respect of land and improvements expropriated for purposes of land reform. </a:t>
            </a:r>
          </a:p>
          <a:p>
            <a:pPr marL="285750" indent="-285750">
              <a:buFont typeface="Arial" panose="020B0604020202020204" pitchFamily="34" charset="0"/>
              <a:buChar char="•"/>
            </a:pPr>
            <a:r>
              <a:rPr lang="en-ZA" dirty="0" smtClean="0"/>
              <a:t>That link thus limits the circumstances that are required.</a:t>
            </a:r>
          </a:p>
          <a:p>
            <a:pPr marL="92075" algn="just">
              <a:spcAft>
                <a:spcPts val="0"/>
              </a:spcAft>
            </a:pPr>
            <a:r>
              <a:rPr lang="en-ZA" b="1" dirty="0">
                <a:latin typeface="Calibri" panose="020F0502020204030204" pitchFamily="34" charset="0"/>
                <a:ea typeface="Calibri" panose="020F0502020204030204" pitchFamily="34" charset="0"/>
                <a:cs typeface="Times New Roman" panose="02020603050405020304" pitchFamily="18" charset="0"/>
              </a:rPr>
              <a:t>Response:</a:t>
            </a:r>
          </a:p>
          <a:p>
            <a:pPr marL="377825" indent="-285750" algn="just">
              <a:spcAft>
                <a:spcPts val="0"/>
              </a:spcAft>
              <a:buFont typeface="Arial" panose="020B0604020202020204" pitchFamily="34" charset="0"/>
              <a:buChar char="•"/>
            </a:pPr>
            <a:r>
              <a:rPr lang="en-ZA" dirty="0">
                <a:latin typeface="Calibri" panose="020F0502020204030204" pitchFamily="34" charset="0"/>
                <a:ea typeface="Calibri" panose="020F0502020204030204" pitchFamily="34" charset="0"/>
                <a:cs typeface="Times New Roman" panose="02020603050405020304" pitchFamily="18" charset="0"/>
              </a:rPr>
              <a:t>See slide 5 iro all property v land reform only.</a:t>
            </a:r>
          </a:p>
          <a:p>
            <a:endParaRPr lang="en-ZA" b="1" dirty="0" smtClean="0"/>
          </a:p>
          <a:p>
            <a:r>
              <a:rPr lang="en-ZA" b="1" dirty="0" smtClean="0"/>
              <a:t>Input</a:t>
            </a:r>
            <a:r>
              <a:rPr lang="en-ZA" dirty="0" smtClean="0"/>
              <a:t>:</a:t>
            </a:r>
          </a:p>
          <a:p>
            <a:pPr marL="285750" indent="-285750">
              <a:buFont typeface="Arial" panose="020B0604020202020204" pitchFamily="34" charset="0"/>
              <a:buChar char="•"/>
            </a:pPr>
            <a:r>
              <a:rPr lang="en-ZA" dirty="0"/>
              <a:t>The subsection suggests that Parliament is required to enact legislation for all circumstances – i.e. in respect of all property expropriated for a public purpose or in the public interest.</a:t>
            </a:r>
          </a:p>
          <a:p>
            <a:pPr marL="285750" indent="-285750">
              <a:buFont typeface="Arial" panose="020B0604020202020204" pitchFamily="34" charset="0"/>
              <a:buChar char="•"/>
            </a:pPr>
            <a:r>
              <a:rPr lang="en-ZA" dirty="0" smtClean="0"/>
              <a:t>The effect of subsection (3A) is that no expropriation for nil compensation may take place until this legislation has been passed.</a:t>
            </a:r>
          </a:p>
          <a:p>
            <a:pPr marL="92075" algn="just">
              <a:spcAft>
                <a:spcPts val="0"/>
              </a:spcAft>
            </a:pPr>
            <a:r>
              <a:rPr lang="en-ZA" b="1" dirty="0" smtClean="0">
                <a:latin typeface="Calibri" panose="020F0502020204030204" pitchFamily="34" charset="0"/>
                <a:ea typeface="Calibri" panose="020F0502020204030204" pitchFamily="34" charset="0"/>
                <a:cs typeface="Times New Roman" panose="02020603050405020304" pitchFamily="18" charset="0"/>
              </a:rPr>
              <a:t>Response:</a:t>
            </a:r>
          </a:p>
          <a:p>
            <a:pPr marL="377825" indent="-285750" algn="just">
              <a:spcAft>
                <a:spcPts val="0"/>
              </a:spcAf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This is correct – however the Expropriation Bill is already before Parliament.</a:t>
            </a:r>
          </a:p>
          <a:p>
            <a:pPr marL="377825" indent="-285750" algn="just">
              <a:spcAft>
                <a:spcPts val="0"/>
              </a:spcAf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However, the subsection could be amended to read “may”.</a:t>
            </a:r>
          </a:p>
          <a:p>
            <a:pPr marL="835025" lvl="1" indent="-285750" algn="just">
              <a:buFont typeface="Arial" panose="020B0604020202020204" pitchFamily="34" charset="0"/>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Such an amendment will require to be advertised.</a:t>
            </a:r>
            <a:endParaRPr lang="en-ZA" dirty="0">
              <a:latin typeface="Calibri" panose="020F0502020204030204" pitchFamily="34" charset="0"/>
              <a:ea typeface="Calibri" panose="020F0502020204030204" pitchFamily="34" charset="0"/>
              <a:cs typeface="Times New Roman" panose="02020603050405020304" pitchFamily="18" charset="0"/>
            </a:endParaRPr>
          </a:p>
          <a:p>
            <a:pPr marL="377825" indent="-285750" algn="just">
              <a:buFont typeface="Arial" panose="020B0604020202020204" pitchFamily="34" charset="0"/>
              <a:buChar char="•"/>
            </a:pPr>
            <a:r>
              <a:rPr lang="en-ZA"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An instruction is requested</a:t>
            </a:r>
          </a:p>
          <a:p>
            <a:pPr marL="92075" algn="just"/>
            <a:endParaRPr lang="en-ZA"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a:xfrm>
            <a:off x="681038" y="458279"/>
            <a:ext cx="8543925" cy="419549"/>
          </a:xfrm>
        </p:spPr>
        <p:txBody>
          <a:bodyPr>
            <a:noAutofit/>
          </a:bodyPr>
          <a:lstStyle/>
          <a:p>
            <a:r>
              <a:rPr lang="en-ZA" sz="3200" dirty="0">
                <a:latin typeface="Arial" panose="020B0604020202020204" pitchFamily="34" charset="0"/>
                <a:cs typeface="Arial" panose="020B0604020202020204" pitchFamily="34" charset="0"/>
              </a:rPr>
              <a:t>Inputs from DPW and responses </a:t>
            </a:r>
            <a:r>
              <a:rPr lang="en-ZA" sz="3200" dirty="0" smtClean="0">
                <a:latin typeface="Arial" panose="020B0604020202020204" pitchFamily="34" charset="0"/>
                <a:cs typeface="Arial" panose="020B0604020202020204" pitchFamily="34" charset="0"/>
              </a:rPr>
              <a:t>(5)</a:t>
            </a:r>
            <a:endParaRPr lang="en-ZA"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06956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42937</TotalTime>
  <Words>2167</Words>
  <Application>Microsoft Office PowerPoint</Application>
  <PresentationFormat>A4 Paper (210x297 mm)</PresentationFormat>
  <Paragraphs>169</Paragraphs>
  <Slides>12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Responses to inputs from Departments on the Constitutional 18th Amendment Bill   </vt:lpstr>
      <vt:lpstr>Inputs from DALRRD and responses (1)</vt:lpstr>
      <vt:lpstr>Inputs from DALRRD and responses (2)</vt:lpstr>
      <vt:lpstr>Response to inputs from DALRRD (2)</vt:lpstr>
      <vt:lpstr>Inputs from DPW and responses (1)</vt:lpstr>
      <vt:lpstr>Inputs from DPW and responses (2)</vt:lpstr>
      <vt:lpstr>Inputs from DPW and responses (3)</vt:lpstr>
      <vt:lpstr>Inputs from DPW and responses (4)</vt:lpstr>
      <vt:lpstr>Inputs from DPW and responses (5)</vt:lpstr>
      <vt:lpstr>Inputs from DMRE and responses</vt:lpstr>
      <vt:lpstr>Inputs from DOJ and Responses (1)</vt:lpstr>
      <vt:lpstr>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Vhonani Ramaano</cp:lastModifiedBy>
  <cp:revision>297</cp:revision>
  <cp:lastPrinted>2019-01-14T13:21:45Z</cp:lastPrinted>
  <dcterms:created xsi:type="dcterms:W3CDTF">2018-09-19T18:24:14Z</dcterms:created>
  <dcterms:modified xsi:type="dcterms:W3CDTF">2021-05-06T10:58:22Z</dcterms:modified>
</cp:coreProperties>
</file>