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48"/>
  </p:notesMasterIdLst>
  <p:sldIdLst>
    <p:sldId id="257" r:id="rId2"/>
    <p:sldId id="731" r:id="rId3"/>
    <p:sldId id="928" r:id="rId4"/>
    <p:sldId id="908" r:id="rId5"/>
    <p:sldId id="909" r:id="rId6"/>
    <p:sldId id="905" r:id="rId7"/>
    <p:sldId id="843" r:id="rId8"/>
    <p:sldId id="927" r:id="rId9"/>
    <p:sldId id="889" r:id="rId10"/>
    <p:sldId id="873" r:id="rId11"/>
    <p:sldId id="910" r:id="rId12"/>
    <p:sldId id="875" r:id="rId13"/>
    <p:sldId id="911" r:id="rId14"/>
    <p:sldId id="912" r:id="rId15"/>
    <p:sldId id="929" r:id="rId16"/>
    <p:sldId id="937" r:id="rId17"/>
    <p:sldId id="733" r:id="rId18"/>
    <p:sldId id="936" r:id="rId19"/>
    <p:sldId id="918" r:id="rId20"/>
    <p:sldId id="931" r:id="rId21"/>
    <p:sldId id="932" r:id="rId22"/>
    <p:sldId id="828" r:id="rId23"/>
    <p:sldId id="853" r:id="rId24"/>
    <p:sldId id="860" r:id="rId25"/>
    <p:sldId id="878" r:id="rId26"/>
    <p:sldId id="862" r:id="rId27"/>
    <p:sldId id="861" r:id="rId28"/>
    <p:sldId id="923" r:id="rId29"/>
    <p:sldId id="899" r:id="rId30"/>
    <p:sldId id="924" r:id="rId31"/>
    <p:sldId id="863" r:id="rId32"/>
    <p:sldId id="864" r:id="rId33"/>
    <p:sldId id="900" r:id="rId34"/>
    <p:sldId id="933" r:id="rId35"/>
    <p:sldId id="865" r:id="rId36"/>
    <p:sldId id="901" r:id="rId37"/>
    <p:sldId id="925" r:id="rId38"/>
    <p:sldId id="866" r:id="rId39"/>
    <p:sldId id="902" r:id="rId40"/>
    <p:sldId id="926" r:id="rId41"/>
    <p:sldId id="867" r:id="rId42"/>
    <p:sldId id="894" r:id="rId43"/>
    <p:sldId id="869" r:id="rId44"/>
    <p:sldId id="870" r:id="rId45"/>
    <p:sldId id="903" r:id="rId46"/>
    <p:sldId id="726" r:id="rId47"/>
  </p:sldIdLst>
  <p:sldSz cx="9906000" cy="6858000" type="A4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93" userDrawn="1">
          <p15:clr>
            <a:srgbClr val="A4A3A4"/>
          </p15:clr>
        </p15:guide>
        <p15:guide id="3" orient="horz" pos="680">
          <p15:clr>
            <a:srgbClr val="A4A3A4"/>
          </p15:clr>
        </p15:guide>
        <p15:guide id="4" pos="1487" userDrawn="1">
          <p15:clr>
            <a:srgbClr val="A4A3A4"/>
          </p15:clr>
        </p15:guide>
        <p15:guide id="5" pos="432">
          <p15:clr>
            <a:srgbClr val="A4A3A4"/>
          </p15:clr>
        </p15:guide>
        <p15:guide id="6" pos="82">
          <p15:clr>
            <a:srgbClr val="A4A3A4"/>
          </p15:clr>
        </p15:guide>
        <p15:guide id="7" pos="1296">
          <p15:clr>
            <a:srgbClr val="A4A3A4"/>
          </p15:clr>
        </p15:guide>
        <p15:guide id="8" orient="horz" pos="1525" userDrawn="1">
          <p15:clr>
            <a:srgbClr val="A4A3A4"/>
          </p15:clr>
        </p15:guide>
        <p15:guide id="9" pos="4073" userDrawn="1">
          <p15:clr>
            <a:srgbClr val="A4A3A4"/>
          </p15:clr>
        </p15:guide>
        <p15:guide id="10" pos="355">
          <p15:clr>
            <a:srgbClr val="A4A3A4"/>
          </p15:clr>
        </p15:guide>
        <p15:guide id="11" pos="4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zimasi Gcukumana" initials="MG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C02F"/>
    <a:srgbClr val="EBF1DE"/>
    <a:srgbClr val="3366CC"/>
    <a:srgbClr val="DDA29F"/>
    <a:srgbClr val="003300"/>
    <a:srgbClr val="CCFF33"/>
    <a:srgbClr val="FFFF00"/>
    <a:srgbClr val="663300"/>
    <a:srgbClr val="0000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96" autoAdjust="0"/>
    <p:restoredTop sz="84223" autoAdjust="0"/>
  </p:normalViewPr>
  <p:slideViewPr>
    <p:cSldViewPr snapToObjects="1" showGuides="1">
      <p:cViewPr varScale="1">
        <p:scale>
          <a:sx n="62" d="100"/>
          <a:sy n="62" d="100"/>
        </p:scale>
        <p:origin x="1074" y="60"/>
      </p:cViewPr>
      <p:guideLst>
        <p:guide orient="horz" pos="2160"/>
        <p:guide pos="2893"/>
        <p:guide orient="horz" pos="680"/>
        <p:guide pos="1487"/>
        <p:guide pos="432"/>
        <p:guide pos="82"/>
        <p:guide pos="1296"/>
        <p:guide orient="horz" pos="1525"/>
        <p:guide pos="4073"/>
        <p:guide pos="355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4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Arial" panose="020B0604020202020204" pitchFamily="34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0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BDB1F9-7F40-0F44-96E7-B085EB2F6728}" type="datetimeFigureOut">
              <a:rPr lang="en-GB"/>
              <a:pPr/>
              <a:t>06/05/2021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Arial" panose="020B0604020202020204" pitchFamily="34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E683D1-C184-5E43-9E2F-C91C0EBC5B8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725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683D1-C184-5E43-9E2F-C91C0EBC5B8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759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E683D1-C184-5E43-9E2F-C91C0EBC5B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12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5299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E683D1-C184-5E43-9E2F-C91C0EBC5B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12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3096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E683D1-C184-5E43-9E2F-C91C0EBC5B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12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5547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683D1-C184-5E43-9E2F-C91C0EBC5B8B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269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683D1-C184-5E43-9E2F-C91C0EBC5B8B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480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683D1-C184-5E43-9E2F-C91C0EBC5B8B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635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683D1-C184-5E43-9E2F-C91C0EBC5B8B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316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683D1-C184-5E43-9E2F-C91C0EBC5B8B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381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683D1-C184-5E43-9E2F-C91C0EBC5B8B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188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683D1-C184-5E43-9E2F-C91C0EBC5B8B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898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683D1-C184-5E43-9E2F-C91C0EBC5B8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035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683D1-C184-5E43-9E2F-C91C0EBC5B8B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931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683D1-C184-5E43-9E2F-C91C0EBC5B8B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6640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E683D1-C184-5E43-9E2F-C91C0EBC5B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12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0977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683D1-C184-5E43-9E2F-C91C0EBC5B8B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55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683D1-C184-5E43-9E2F-C91C0EBC5B8B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2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683D1-C184-5E43-9E2F-C91C0EBC5B8B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4296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683D1-C184-5E43-9E2F-C91C0EBC5B8B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2596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683D1-C184-5E43-9E2F-C91C0EBC5B8B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3197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683D1-C184-5E43-9E2F-C91C0EBC5B8B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2471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683D1-C184-5E43-9E2F-C91C0EBC5B8B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849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683D1-C184-5E43-9E2F-C91C0EBC5B8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4505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683D1-C184-5E43-9E2F-C91C0EBC5B8B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949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683D1-C184-5E43-9E2F-C91C0EBC5B8B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4646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683D1-C184-5E43-9E2F-C91C0EBC5B8B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9877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683D1-C184-5E43-9E2F-C91C0EBC5B8B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081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683D1-C184-5E43-9E2F-C91C0EBC5B8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214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683D1-C184-5E43-9E2F-C91C0EBC5B8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383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Break into 2 slides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683D1-C184-5E43-9E2F-C91C0EBC5B8B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33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E683D1-C184-5E43-9E2F-C91C0EBC5B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12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9295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E683D1-C184-5E43-9E2F-C91C0EBC5B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12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1756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E683D1-C184-5E43-9E2F-C91C0EBC5B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12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0241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8E3587-EC5B-40EC-9C3A-A2D6774D33AD}" type="datetime1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010C5-0EEE-CC4E-8E27-1E2C290F58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E4B96C-D2B6-4284-89AC-AEAF67D1E20D}" type="datetime1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E1B6C-4729-AA46-952D-75385F84A9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EBC28C-6697-4943-ACFF-351496371ACB}" type="datetime1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17F6C-264B-3B44-844D-DACDEC2096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9C7C9C-678B-4733-A69A-6166081D0377}" type="datetime1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C568C-B8AB-0442-8D42-FB084974AD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8E7B52-7E39-47D0-9047-4CB51C1CDEBE}" type="datetime1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BE887-CC5B-874E-AEB3-55DC3899B2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927B00-8712-4C57-BF1A-F7AC7ADADFE4}" type="datetime1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71292-3452-0C44-935E-0BB544132C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3CF18E-0131-429D-9C7B-C145BB32E5F0}" type="datetime1">
              <a:rPr lang="en-US" smtClean="0"/>
              <a:t>5/6/2021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76A29-E48C-8140-AF7E-4D4BC093A3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72B84-4C04-44D7-9B4E-8ADF2E7736D2}" type="datetime1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ED5D8-9607-744F-8B63-1B9F6B1A39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6C375-1A26-4E19-8FD3-1F75D64E55DF}" type="datetime1">
              <a:rPr lang="en-US" smtClean="0"/>
              <a:t>5/6/2021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BD334-3D89-854D-9492-250A063FE7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0A9CE6-B056-4593-82F2-473496F0B24F}" type="datetime1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1EEFB-FCA6-5F4A-98B0-DF641C7772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E7AAB1-2226-4495-9A04-4D7CA021BD16}" type="datetime1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E805A-A7B6-1E49-867E-FA8878088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EFC99DB1-33B1-409F-9493-B4E3D05C84A8}" type="datetime1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CF0157F4-3347-BD40-BE06-2E133042258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2" charset="-128"/>
          <a:cs typeface="ＭＳ Ｐゴシック" pitchFamily="-10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2" charset="0"/>
          <a:ea typeface="ＭＳ Ｐゴシック" pitchFamily="-102" charset="-128"/>
          <a:cs typeface="ＭＳ Ｐゴシック" pitchFamily="-10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2" charset="0"/>
          <a:ea typeface="ＭＳ Ｐゴシック" pitchFamily="-102" charset="-128"/>
          <a:cs typeface="ＭＳ Ｐゴシック" pitchFamily="-10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2" charset="0"/>
          <a:ea typeface="ＭＳ Ｐゴシック" pitchFamily="-102" charset="-128"/>
          <a:cs typeface="ＭＳ Ｐゴシック" pitchFamily="-10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2" charset="0"/>
          <a:ea typeface="ＭＳ Ｐゴシック" pitchFamily="-102" charset="-128"/>
          <a:cs typeface="ＭＳ Ｐゴシック" pitchFamily="-10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2" charset="0"/>
          <a:ea typeface="ＭＳ Ｐゴシック" pitchFamily="-102" charset="-128"/>
          <a:cs typeface="ＭＳ Ｐゴシック" pitchFamily="-10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2" charset="0"/>
          <a:ea typeface="ＭＳ Ｐゴシック" pitchFamily="-102" charset="-128"/>
          <a:cs typeface="ＭＳ Ｐゴシック" pitchFamily="-10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2" charset="0"/>
          <a:ea typeface="ＭＳ Ｐゴシック" pitchFamily="-102" charset="-128"/>
          <a:cs typeface="ＭＳ Ｐゴシック" pitchFamily="-10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2" charset="0"/>
          <a:ea typeface="ＭＳ Ｐゴシック" pitchFamily="-102" charset="-128"/>
          <a:cs typeface="ＭＳ Ｐゴシック" pitchFamily="-10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•"/>
        <a:defRPr sz="3200" kern="1200">
          <a:solidFill>
            <a:schemeClr val="tx1"/>
          </a:solidFill>
          <a:latin typeface="+mn-lt"/>
          <a:ea typeface="ＭＳ Ｐゴシック" pitchFamily="-102" charset="-128"/>
          <a:cs typeface="ＭＳ Ｐゴシック" pitchFamily="-10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–"/>
        <a:defRPr sz="2800" kern="1200">
          <a:solidFill>
            <a:schemeClr val="tx1"/>
          </a:solidFill>
          <a:latin typeface="+mn-lt"/>
          <a:ea typeface="ＭＳ Ｐゴシック" pitchFamily="-10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•"/>
        <a:defRPr sz="2400" kern="1200">
          <a:solidFill>
            <a:schemeClr val="tx1"/>
          </a:solidFill>
          <a:latin typeface="+mn-lt"/>
          <a:ea typeface="ＭＳ Ｐゴシック" pitchFamily="-10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–"/>
        <a:defRPr sz="2000" kern="1200">
          <a:solidFill>
            <a:schemeClr val="tx1"/>
          </a:solidFill>
          <a:latin typeface="+mn-lt"/>
          <a:ea typeface="ＭＳ Ｐゴシック" pitchFamily="-10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»"/>
        <a:defRPr sz="2000" kern="1200">
          <a:solidFill>
            <a:schemeClr val="tx1"/>
          </a:solidFill>
          <a:latin typeface="+mn-lt"/>
          <a:ea typeface="ＭＳ Ｐゴシック" pitchFamily="-10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/>
          </p:cNvSpPr>
          <p:nvPr/>
        </p:nvSpPr>
        <p:spPr bwMode="auto">
          <a:xfrm>
            <a:off x="-576063" y="2348880"/>
            <a:ext cx="5673079" cy="221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en-US" sz="3000" b="1" dirty="0">
                <a:solidFill>
                  <a:prstClr val="black"/>
                </a:solidFill>
                <a:ea typeface="Arial" pitchFamily="-112" charset="0"/>
                <a:cs typeface="Arial" pitchFamily="-112" charset="0"/>
              </a:rPr>
              <a:t>NHLS </a:t>
            </a:r>
            <a:r>
              <a:rPr lang="en-US" sz="3000" b="1" dirty="0" smtClean="0">
                <a:solidFill>
                  <a:prstClr val="black"/>
                </a:solidFill>
                <a:ea typeface="Arial" pitchFamily="-112" charset="0"/>
                <a:cs typeface="Arial" pitchFamily="-112" charset="0"/>
              </a:rPr>
              <a:t>ANNUAL PERFORMANCE </a:t>
            </a:r>
            <a:r>
              <a:rPr lang="en-US" sz="3000" b="1" dirty="0">
                <a:solidFill>
                  <a:prstClr val="black"/>
                </a:solidFill>
                <a:ea typeface="Arial" pitchFamily="-112" charset="0"/>
                <a:cs typeface="Arial" pitchFamily="-112" charset="0"/>
              </a:rPr>
              <a:t>PLAN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prstClr val="black"/>
                </a:solidFill>
                <a:ea typeface="Arial" pitchFamily="-112" charset="0"/>
                <a:cs typeface="Arial" pitchFamily="-112" charset="0"/>
              </a:rPr>
              <a:t>2021 </a:t>
            </a:r>
            <a:r>
              <a:rPr lang="en-US" sz="3600" b="1" dirty="0">
                <a:solidFill>
                  <a:prstClr val="black"/>
                </a:solidFill>
                <a:ea typeface="Arial" pitchFamily="-112" charset="0"/>
                <a:cs typeface="Arial" pitchFamily="-112" charset="0"/>
              </a:rPr>
              <a:t>– </a:t>
            </a:r>
            <a:r>
              <a:rPr lang="en-US" sz="3600" b="1" dirty="0" smtClean="0">
                <a:solidFill>
                  <a:prstClr val="black"/>
                </a:solidFill>
                <a:ea typeface="Arial" pitchFamily="-112" charset="0"/>
                <a:cs typeface="Arial" pitchFamily="-112" charset="0"/>
              </a:rPr>
              <a:t>2022</a:t>
            </a:r>
            <a:endParaRPr lang="en-US" sz="3600" b="1" dirty="0">
              <a:solidFill>
                <a:prstClr val="black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10C5-0EEE-CC4E-8E27-1E2C290F580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8161" y="658489"/>
            <a:ext cx="6677000" cy="5847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itchFamily="-112" charset="0"/>
                <a:ea typeface="Arial" pitchFamily="-112" charset="0"/>
                <a:cs typeface="Arial" pitchFamily="-112" charset="0"/>
              </a:rPr>
              <a:t>Overview (</a:t>
            </a:r>
            <a:r>
              <a:rPr kumimoji="0" lang="en-Z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itchFamily="-112" charset="0"/>
                <a:ea typeface="Arial" pitchFamily="-112" charset="0"/>
                <a:cs typeface="Arial" pitchFamily="-112" charset="0"/>
              </a:rPr>
              <a:t>Cont</a:t>
            </a:r>
            <a:r>
              <a:rPr kumimoji="0" lang="en-Z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itchFamily="-112" charset="0"/>
                <a:ea typeface="Arial" pitchFamily="-112" charset="0"/>
                <a:cs typeface="Arial" pitchFamily="-112" charset="0"/>
              </a:rPr>
              <a:t>)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-18107" y="1306557"/>
            <a:ext cx="7163268" cy="1146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8504" y="1661313"/>
            <a:ext cx="777686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GB" sz="1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NHLS will be operating in an increasingly competitive and demanding environment because of the implementation of the National Health Insurance Fund. </a:t>
            </a:r>
          </a:p>
          <a:p>
            <a:pPr marL="285750" lvl="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GB" sz="1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2021/2022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Annual performance plan represents the priorities and programmes which will make the NHLS to have a strong, sustainable and efficient service to deliver for the NHI. </a:t>
            </a:r>
            <a:endParaRPr lang="en-GB" sz="18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GB" sz="1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deliver for the NHI, the NHLS </a:t>
            </a:r>
            <a:r>
              <a:rPr lang="en-GB" sz="1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continues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strengthen the value-adding services, such as, providing competitive prices, with quick turnaround times, increased efficiency, high-quality service through accelerated accreditation of the laboratories. </a:t>
            </a:r>
          </a:p>
          <a:p>
            <a:pPr lvl="0" algn="just">
              <a:spcBef>
                <a:spcPts val="1200"/>
              </a:spcBef>
              <a:spcAft>
                <a:spcPts val="1200"/>
              </a:spcAft>
              <a:defRPr/>
            </a:pPr>
            <a:endParaRPr kumimoji="0" lang="en-Z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2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40632" y="2782669"/>
            <a:ext cx="6677000" cy="64633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n-GB" sz="3600" b="1" cap="all" dirty="0" smtClean="0">
                <a:solidFill>
                  <a:srgbClr val="0D0D0D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PART A: OUR MANDATE</a:t>
            </a:r>
            <a:endParaRPr lang="en-GB" sz="3600" b="1" cap="all" dirty="0">
              <a:solidFill>
                <a:srgbClr val="0D0D0D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pic>
        <p:nvPicPr>
          <p:cNvPr id="11" name="Picture 10" descr="NHLS Mandate icon-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824" y="1382536"/>
            <a:ext cx="2098763" cy="2046464"/>
          </a:xfrm>
          <a:prstGeom prst="rect">
            <a:avLst/>
          </a:prstGeom>
        </p:spPr>
      </p:pic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472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8160" y="658488"/>
            <a:ext cx="7797207" cy="5847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sz="3200" b="1" dirty="0" smtClean="0">
                <a:solidFill>
                  <a:srgbClr val="0D0D0D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LEGISLATIVE AND OTHER </a:t>
            </a:r>
            <a:r>
              <a:rPr kumimoji="0" lang="en-Z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itchFamily="-112" charset="0"/>
                <a:ea typeface="Arial" pitchFamily="-112" charset="0"/>
                <a:cs typeface="Arial" pitchFamily="-112" charset="0"/>
              </a:rPr>
              <a:t>MANDATE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-18108" y="1306556"/>
            <a:ext cx="7707412" cy="1233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8504" y="1661313"/>
            <a:ext cx="90010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/>
              <a:defRPr/>
            </a:pPr>
            <a:endParaRPr kumimoji="0" lang="en-ZA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9138" marR="0" lvl="0" indent="-285750" algn="just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Constitutional mandate and Bill of Rights.</a:t>
            </a:r>
            <a:endParaRPr kumimoji="0" lang="en-ZA" sz="2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  <a:defRPr/>
            </a:pP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Public Finance Management Act (PFMA), 1999 (as amended).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§"/>
              <a:defRPr/>
            </a:pP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National Health Laboratory Service </a:t>
            </a:r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Amendment </a:t>
            </a: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Act, 5 of 2019.</a:t>
            </a:r>
          </a:p>
          <a:p>
            <a:pPr marL="800100" lvl="1" indent="-342900" algn="just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27051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National Health Act, 61 of 2003.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ZA" sz="2000" dirty="0">
                <a:solidFill>
                  <a:prstClr val="black"/>
                </a:solidFill>
              </a:rPr>
              <a:t>National Health Insurance Bill</a:t>
            </a:r>
          </a:p>
          <a:p>
            <a:pPr marL="800100" lvl="1" indent="-342900" algn="just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270510" algn="l"/>
              </a:tabLst>
              <a:defRPr/>
            </a:pPr>
            <a:endParaRPr kumimoji="0" lang="en-Z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675" y="166575"/>
            <a:ext cx="8445280" cy="107721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ZA" sz="3200" b="1" dirty="0">
                <a:solidFill>
                  <a:prstClr val="black"/>
                </a:solidFill>
                <a:latin typeface="Arial"/>
                <a:ea typeface="ＭＳ Ｐゴシック" pitchFamily="-109" charset="-128"/>
                <a:cs typeface="Arial"/>
              </a:rPr>
              <a:t>APPLICABLE POLICIES AND PLANNED </a:t>
            </a:r>
          </a:p>
          <a:p>
            <a:pPr lvl="0">
              <a:defRPr/>
            </a:pPr>
            <a:r>
              <a:rPr lang="en-ZA" sz="3200" b="1" dirty="0">
                <a:solidFill>
                  <a:prstClr val="black"/>
                </a:solidFill>
                <a:latin typeface="Arial"/>
                <a:ea typeface="ＭＳ Ｐゴシック" pitchFamily="-109" charset="-128"/>
                <a:cs typeface="Arial"/>
              </a:rPr>
              <a:t>LEGISLATIVE POLICIES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-18108" y="1306556"/>
            <a:ext cx="7707412" cy="1233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8504" y="1661313"/>
            <a:ext cx="9001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ZA" sz="2000" dirty="0" smtClean="0">
                <a:solidFill>
                  <a:prstClr val="black"/>
                </a:solidFill>
              </a:rPr>
              <a:t>National </a:t>
            </a:r>
            <a:r>
              <a:rPr lang="en-ZA" sz="2000" dirty="0">
                <a:solidFill>
                  <a:prstClr val="black"/>
                </a:solidFill>
              </a:rPr>
              <a:t>Development Plan (NDP): Vision 2030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ZA" sz="2000" dirty="0">
                <a:solidFill>
                  <a:prstClr val="black"/>
                </a:solidFill>
              </a:rPr>
              <a:t>Sustainable Development Goals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ZA" sz="2000" dirty="0" err="1">
                <a:solidFill>
                  <a:prstClr val="black"/>
                </a:solidFill>
              </a:rPr>
              <a:t>NDoH</a:t>
            </a:r>
            <a:r>
              <a:rPr lang="en-ZA" sz="2000" dirty="0">
                <a:solidFill>
                  <a:prstClr val="black"/>
                </a:solidFill>
              </a:rPr>
              <a:t> Medium Term Strategic Framework and NDP Implementation </a:t>
            </a:r>
            <a:r>
              <a:rPr lang="en-ZA" sz="2000" dirty="0" smtClean="0">
                <a:solidFill>
                  <a:prstClr val="black"/>
                </a:solidFill>
              </a:rPr>
              <a:t>Plan 2019-2024</a:t>
            </a:r>
            <a:endParaRPr lang="en-ZA" sz="2000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ZA" sz="2000" dirty="0">
                <a:solidFill>
                  <a:prstClr val="black"/>
                </a:solidFill>
              </a:rPr>
              <a:t>Framework for Managing Programme Performance Information (2007)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ZA" sz="2000" dirty="0">
                <a:solidFill>
                  <a:prstClr val="black"/>
                </a:solidFill>
              </a:rPr>
              <a:t>Policy Framework for the Government-Wide Monitoring and </a:t>
            </a:r>
            <a:r>
              <a:rPr lang="en-ZA" sz="2000" dirty="0" smtClean="0">
                <a:solidFill>
                  <a:prstClr val="black"/>
                </a:solidFill>
              </a:rPr>
              <a:t>Evaluation System </a:t>
            </a:r>
            <a:r>
              <a:rPr lang="en-ZA" sz="2000" dirty="0">
                <a:solidFill>
                  <a:prstClr val="black"/>
                </a:solidFill>
              </a:rPr>
              <a:t>(2005)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ZA" sz="2000" dirty="0">
                <a:solidFill>
                  <a:prstClr val="black"/>
                </a:solidFill>
              </a:rPr>
              <a:t>National Public Health Institute of South Africa (NAPHISA) 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ZA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Z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0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56656" y="2636912"/>
            <a:ext cx="7272808" cy="64633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n-GB" sz="3600" b="1" cap="all" dirty="0" smtClean="0">
                <a:solidFill>
                  <a:srgbClr val="0D0D0D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VISION, MISSION AND VALUES</a:t>
            </a:r>
            <a:endParaRPr lang="en-GB" sz="3600" b="1" cap="all" dirty="0">
              <a:solidFill>
                <a:srgbClr val="0D0D0D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pic>
        <p:nvPicPr>
          <p:cNvPr id="11" name="Picture 10" descr="NHLS Mandate icon-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824" y="1382536"/>
            <a:ext cx="2098763" cy="2046464"/>
          </a:xfrm>
          <a:prstGeom prst="rect">
            <a:avLst/>
          </a:prstGeom>
        </p:spPr>
      </p:pic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94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5016" y="1802107"/>
            <a:ext cx="8439472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ZA" sz="1800" dirty="0">
                <a:solidFill>
                  <a:prstClr val="black"/>
                </a:solidFill>
              </a:rPr>
              <a:t>To provide high-quality pathology and </a:t>
            </a:r>
            <a:r>
              <a:rPr lang="en-ZA" sz="1800" dirty="0" smtClean="0">
                <a:solidFill>
                  <a:prstClr val="black"/>
                </a:solidFill>
              </a:rPr>
              <a:t>laboratory </a:t>
            </a:r>
            <a:r>
              <a:rPr lang="en-ZA" sz="1800" dirty="0">
                <a:solidFill>
                  <a:prstClr val="black"/>
                </a:solidFill>
              </a:rPr>
              <a:t>service that is </a:t>
            </a:r>
            <a:endParaRPr lang="en-ZA" sz="1800" dirty="0" smtClean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ZA" sz="1800" dirty="0" smtClean="0">
                <a:solidFill>
                  <a:prstClr val="black"/>
                </a:solidFill>
              </a:rPr>
              <a:t>clinically </a:t>
            </a:r>
            <a:r>
              <a:rPr lang="en-ZA" sz="1800" dirty="0">
                <a:solidFill>
                  <a:prstClr val="black"/>
                </a:solidFill>
              </a:rPr>
              <a:t>efficient </a:t>
            </a:r>
            <a:r>
              <a:rPr lang="en-ZA" sz="1800" dirty="0" smtClean="0">
                <a:solidFill>
                  <a:prstClr val="black"/>
                </a:solidFill>
              </a:rPr>
              <a:t>and </a:t>
            </a:r>
            <a:r>
              <a:rPr lang="en-ZA" sz="1800" dirty="0">
                <a:solidFill>
                  <a:prstClr val="black"/>
                </a:solidFill>
              </a:rPr>
              <a:t>cost-effective.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64869" y="908720"/>
            <a:ext cx="1275763" cy="1275763"/>
            <a:chOff x="368421" y="2331527"/>
            <a:chExt cx="779173" cy="779173"/>
          </a:xfrm>
        </p:grpSpPr>
        <p:sp>
          <p:nvSpPr>
            <p:cNvPr id="11" name="Oval 10"/>
            <p:cNvSpPr/>
            <p:nvPr/>
          </p:nvSpPr>
          <p:spPr>
            <a:xfrm>
              <a:off x="368421" y="2331527"/>
              <a:ext cx="779173" cy="77917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6DA4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12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29" y="2435906"/>
              <a:ext cx="554142" cy="55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1776629" y="980728"/>
            <a:ext cx="6677000" cy="76944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400" b="1" i="0" u="none" strike="noStrike" kern="1200" cap="all" spc="0" normalizeH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itchFamily="-112" charset="0"/>
                <a:ea typeface="Arial" pitchFamily="-112" charset="0"/>
                <a:cs typeface="Arial" pitchFamily="-112" charset="0"/>
              </a:rPr>
              <a:t>Vision</a:t>
            </a:r>
            <a:endParaRPr kumimoji="0" lang="en-GB" sz="4400" b="1" i="0" u="none" strike="noStrike" kern="1200" cap="all" spc="0" normalizeH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64869" y="3284984"/>
            <a:ext cx="1296144" cy="1296144"/>
            <a:chOff x="4356521" y="3984207"/>
            <a:chExt cx="779173" cy="779173"/>
          </a:xfrm>
        </p:grpSpPr>
        <p:sp>
          <p:nvSpPr>
            <p:cNvPr id="16" name="Oval 15"/>
            <p:cNvSpPr/>
            <p:nvPr/>
          </p:nvSpPr>
          <p:spPr>
            <a:xfrm>
              <a:off x="4356521" y="3984207"/>
              <a:ext cx="779173" cy="77917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D6DA4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1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318" y="4181868"/>
              <a:ext cx="473075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1784648" y="4119751"/>
            <a:ext cx="8784976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ZA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The NHLS will provide pathology and laboratory services </a:t>
            </a:r>
            <a:endParaRPr lang="en-ZA" sz="1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ZA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through </a:t>
            </a:r>
            <a:r>
              <a:rPr lang="en-ZA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competent professionals and state-of-the-art technology, </a:t>
            </a:r>
            <a:endParaRPr lang="en-ZA" sz="1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ZA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supported </a:t>
            </a:r>
            <a:r>
              <a:rPr lang="en-ZA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by evidence-based research, training, and innovation </a:t>
            </a:r>
            <a:endParaRPr lang="en-ZA" sz="1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ZA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to </a:t>
            </a:r>
            <a:r>
              <a:rPr lang="en-ZA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enhance integrated service delivery to meet the needs of the </a:t>
            </a:r>
            <a:endParaRPr lang="en-ZA" sz="1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ZA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population</a:t>
            </a:r>
            <a:r>
              <a:rPr lang="en-ZA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  <a:endParaRPr lang="en-ZA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4648" y="3284984"/>
            <a:ext cx="6677000" cy="76944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400" b="1" i="0" u="none" strike="noStrike" kern="1200" cap="all" spc="0" normalizeH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itchFamily="-112" charset="0"/>
                <a:ea typeface="Arial" pitchFamily="-112" charset="0"/>
                <a:cs typeface="Arial" pitchFamily="-112" charset="0"/>
              </a:rPr>
              <a:t>MISSION</a:t>
            </a:r>
            <a:endParaRPr kumimoji="0" lang="en-GB" sz="4400" b="1" i="0" u="none" strike="noStrike" kern="1200" cap="all" spc="0" normalizeH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0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908720"/>
            <a:ext cx="10104320" cy="604867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384563" y="1160312"/>
            <a:ext cx="2416149" cy="76944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itchFamily="-112" charset="0"/>
                <a:ea typeface="Arial" pitchFamily="-112" charset="0"/>
                <a:cs typeface="Arial" pitchFamily="-112" charset="0"/>
              </a:rPr>
              <a:t>VALUES</a:t>
            </a:r>
            <a:endParaRPr kumimoji="0" lang="en-GB" sz="4400" b="1" i="0" u="none" strike="noStrike" kern="1200" cap="all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8504" y="2492896"/>
            <a:ext cx="632011" cy="24622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itchFamily="-112" charset="0"/>
                <a:ea typeface="Arial" pitchFamily="-112" charset="0"/>
                <a:cs typeface="Arial" pitchFamily="-112" charset="0"/>
              </a:rPr>
              <a:t>CARE</a:t>
            </a:r>
            <a:endParaRPr kumimoji="0" lang="en-GB" sz="1000" b="1" i="0" u="none" strike="noStrike" kern="1200" cap="all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12640" y="2227367"/>
            <a:ext cx="1007734" cy="70788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itchFamily="-112" charset="0"/>
                <a:ea typeface="Arial" pitchFamily="-112" charset="0"/>
                <a:cs typeface="Arial" pitchFamily="-112" charset="0"/>
              </a:rPr>
              <a:t>UNITY OF PURPOSE SHARED VISION</a:t>
            </a:r>
            <a:endParaRPr kumimoji="0" lang="en-GB" sz="1000" b="1" i="0" u="none" strike="noStrike" kern="1200" cap="all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36776" y="2323619"/>
            <a:ext cx="1331859" cy="40011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itchFamily="-112" charset="0"/>
                <a:ea typeface="Arial" pitchFamily="-112" charset="0"/>
                <a:cs typeface="Arial" pitchFamily="-112" charset="0"/>
              </a:rPr>
              <a:t>SERVICE EXCELLENCE</a:t>
            </a:r>
            <a:endParaRPr kumimoji="0" lang="en-GB" sz="1000" b="1" i="0" u="none" strike="noStrike" kern="1200" cap="all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32920" y="2539062"/>
            <a:ext cx="1331859" cy="21544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itchFamily="-112" charset="0"/>
                <a:ea typeface="Arial" pitchFamily="-112" charset="0"/>
                <a:cs typeface="Arial" pitchFamily="-112" charset="0"/>
              </a:rPr>
              <a:t>transformation</a:t>
            </a:r>
            <a:endParaRPr kumimoji="0" lang="en-GB" sz="800" b="1" i="0" u="none" strike="noStrike" kern="1200" cap="all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01072" y="2465894"/>
            <a:ext cx="1331859" cy="24622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itchFamily="-112" charset="0"/>
                <a:ea typeface="Arial" pitchFamily="-112" charset="0"/>
                <a:cs typeface="Arial" pitchFamily="-112" charset="0"/>
              </a:rPr>
              <a:t>innovation</a:t>
            </a:r>
            <a:endParaRPr kumimoji="0" lang="en-GB" sz="1000" b="1" i="0" u="none" strike="noStrike" kern="1200" cap="all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90750" y="2465894"/>
            <a:ext cx="1331859" cy="24622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itchFamily="-112" charset="0"/>
                <a:ea typeface="Arial" pitchFamily="-112" charset="0"/>
                <a:cs typeface="Arial" pitchFamily="-112" charset="0"/>
              </a:rPr>
              <a:t>INTEGRITY</a:t>
            </a:r>
            <a:endParaRPr kumimoji="0" lang="en-GB" sz="1000" b="1" i="0" u="none" strike="noStrike" kern="1200" cap="all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73669" y="2381255"/>
            <a:ext cx="1331859" cy="40011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itchFamily="-112" charset="0"/>
                <a:ea typeface="Arial" pitchFamily="-112" charset="0"/>
                <a:cs typeface="Arial" pitchFamily="-112" charset="0"/>
              </a:rPr>
              <a:t>CONTINUOUS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itchFamily="-112" charset="0"/>
                <a:ea typeface="Arial" pitchFamily="-112" charset="0"/>
                <a:cs typeface="Arial" pitchFamily="-112" charset="0"/>
              </a:rPr>
              <a:t>IMPROVEMENT</a:t>
            </a:r>
            <a:endParaRPr kumimoji="0" lang="en-GB" sz="1000" b="1" i="0" u="none" strike="noStrike" kern="1200" cap="all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0320" y="3216747"/>
            <a:ext cx="1036296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primary goal of the NHLS is to ensure the overall care and well- being of patients by supporting a strong and eﬀective public healthcare </a:t>
            </a:r>
            <a:r>
              <a:rPr kumimoji="0" lang="en-ZA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system.</a:t>
            </a:r>
            <a:endParaRPr kumimoji="0" lang="en-GB" sz="10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itchFamily="-112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84648" y="3219454"/>
            <a:ext cx="1036296" cy="16312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employees should be united by a common vision and support </a:t>
            </a:r>
            <a:r>
              <a:rPr kumimoji="0" lang="en-ZA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each other </a:t>
            </a: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contribute to a beneﬁcial and safe working environment.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108976" y="3207762"/>
            <a:ext cx="1036296" cy="2554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represents being committed to working with customers and building good relationships with them by understanding their needs,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responding quickly and providing appropriate solutions.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433304" y="3207762"/>
            <a:ext cx="1036296" cy="24006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will invest in the professional growth of staﬀ by sharing knowledge and experience,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peer networking, education through training and seeking opportunities to develop.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757631" y="3207762"/>
            <a:ext cx="1092868" cy="28623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</a:t>
            </a:r>
            <a:r>
              <a:rPr kumimoji="0" lang="en-ZA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committed </a:t>
            </a: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fostering an environment that supports research, with particular emphasis on innovative approaches to diagnostics, surveillance and the strengthening of health systems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support national programmes.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138531" y="3221102"/>
            <a:ext cx="1036296" cy="16312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will set and achieve goals, consistently delivering business results while complying with standards and </a:t>
            </a:r>
            <a:r>
              <a:rPr kumimoji="0" lang="en-ZA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meeting deadlines.</a:t>
            </a: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462858" y="3221102"/>
            <a:ext cx="1098653" cy="3016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constant drive of process improvement is the key to a successful organisation.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NHLS </a:t>
            </a:r>
            <a:r>
              <a:rPr kumimoji="0" lang="en-ZA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needs to </a:t>
            </a: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a culture of continuous improvement by empowering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team members within the organisation to continuously </a:t>
            </a:r>
            <a:r>
              <a:rPr kumimoji="0" lang="en-ZA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seek opportunities </a:t>
            </a:r>
            <a:r>
              <a:rPr kumimoji="0" lang="en-Z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improvement.</a:t>
            </a:r>
          </a:p>
        </p:txBody>
      </p:sp>
    </p:spTree>
    <p:extLst>
      <p:ext uri="{BB962C8B-B14F-4D97-AF65-F5344CB8AC3E}">
        <p14:creationId xmlns:p14="http://schemas.microsoft.com/office/powerpoint/2010/main" val="413322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4648" y="2695422"/>
            <a:ext cx="7973144" cy="64633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itchFamily="-112" charset="0"/>
                <a:ea typeface="Arial" pitchFamily="-112" charset="0"/>
                <a:cs typeface="Arial" pitchFamily="-112" charset="0"/>
              </a:rPr>
              <a:t>PART B: OUR STRATEGIC FOCUS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pic>
        <p:nvPicPr>
          <p:cNvPr id="4" name="Picture 3" descr="NHLS Mandate icon-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824" y="1382536"/>
            <a:ext cx="2098763" cy="204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6496" y="261474"/>
            <a:ext cx="9619531" cy="5847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2" charset="0"/>
                <a:ea typeface="ＭＳ Ｐゴシック" pitchFamily="-112" charset="-128"/>
                <a:cs typeface="+mn-cs"/>
              </a:rPr>
              <a:t>SITUATIONAL ANALYSIS (External</a:t>
            </a:r>
            <a:r>
              <a:rPr kumimoji="0" lang="en-ZA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2" charset="0"/>
                <a:ea typeface="ＭＳ Ｐゴシック" pitchFamily="-112" charset="-128"/>
                <a:cs typeface="+mn-cs"/>
              </a:rPr>
              <a:t> Factors)</a:t>
            </a:r>
            <a:r>
              <a:rPr kumimoji="0" lang="en-ZA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2" charset="0"/>
                <a:ea typeface="ＭＳ Ｐゴシック" pitchFamily="-112" charset="-128"/>
                <a:cs typeface="+mn-cs"/>
              </a:rPr>
              <a:t> </a:t>
            </a:r>
            <a:endParaRPr kumimoji="0" lang="en-Z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12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alphaModFix amt="53000"/>
          </a:blip>
          <a:stretch>
            <a:fillRect/>
          </a:stretch>
        </p:blipFill>
        <p:spPr>
          <a:xfrm>
            <a:off x="-18107" y="1306557"/>
            <a:ext cx="7163268" cy="1146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6496" y="2492896"/>
            <a:ext cx="7992888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Role of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pathology and laboratory services in health care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000" baseline="0" dirty="0" smtClean="0">
                <a:solidFill>
                  <a:prstClr val="black"/>
                </a:solidFill>
              </a:rPr>
              <a:t>Population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Burden of Disease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sz="2000" baseline="0" dirty="0" smtClean="0">
                <a:solidFill>
                  <a:prstClr val="black"/>
                </a:solidFill>
              </a:rPr>
              <a:t>Communicable</a:t>
            </a:r>
            <a:r>
              <a:rPr lang="en-GB" sz="2000" dirty="0" smtClean="0">
                <a:solidFill>
                  <a:prstClr val="black"/>
                </a:solidFill>
              </a:rPr>
              <a:t> Diseases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Non-Communicable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Diseases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sz="2000" baseline="0" dirty="0" smtClean="0">
                <a:solidFill>
                  <a:prstClr val="black"/>
                </a:solidFill>
              </a:rPr>
              <a:t>Causes</a:t>
            </a:r>
            <a:r>
              <a:rPr lang="en-GB" sz="2000" dirty="0" smtClean="0">
                <a:solidFill>
                  <a:prstClr val="black"/>
                </a:solidFill>
              </a:rPr>
              <a:t> of death in South Africa</a:t>
            </a: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6496" y="1628800"/>
            <a:ext cx="6728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ZA" dirty="0">
                <a:solidFill>
                  <a:prstClr val="black"/>
                </a:solidFill>
              </a:rPr>
              <a:t>The following </a:t>
            </a:r>
            <a:r>
              <a:rPr lang="en-ZA" dirty="0" smtClean="0">
                <a:solidFill>
                  <a:prstClr val="black"/>
                </a:solidFill>
              </a:rPr>
              <a:t>External </a:t>
            </a:r>
            <a:r>
              <a:rPr lang="en-ZA" dirty="0">
                <a:solidFill>
                  <a:prstClr val="black"/>
                </a:solidFill>
              </a:rPr>
              <a:t>factors were analysed:</a:t>
            </a:r>
          </a:p>
        </p:txBody>
      </p:sp>
    </p:spTree>
    <p:extLst>
      <p:ext uri="{BB962C8B-B14F-4D97-AF65-F5344CB8AC3E}">
        <p14:creationId xmlns:p14="http://schemas.microsoft.com/office/powerpoint/2010/main" val="28913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8504" y="592574"/>
            <a:ext cx="9619531" cy="5847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2" charset="0"/>
                <a:ea typeface="ＭＳ Ｐゴシック" pitchFamily="-112" charset="-128"/>
                <a:cs typeface="+mn-cs"/>
              </a:rPr>
              <a:t>SITUATIONAL </a:t>
            </a:r>
            <a:r>
              <a:rPr kumimoji="0" lang="en-ZA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2" charset="0"/>
                <a:ea typeface="ＭＳ Ｐゴシック" pitchFamily="-112" charset="-128"/>
                <a:cs typeface="+mn-cs"/>
              </a:rPr>
              <a:t>ANALYSIS (</a:t>
            </a:r>
            <a:r>
              <a:rPr lang="en-ZA" sz="3200" b="1" dirty="0" smtClean="0">
                <a:solidFill>
                  <a:prstClr val="black"/>
                </a:solidFill>
                <a:latin typeface="Arial" pitchFamily="-112" charset="0"/>
                <a:ea typeface="ＭＳ Ｐゴシック" pitchFamily="-112" charset="-128"/>
              </a:rPr>
              <a:t>Internal Factors</a:t>
            </a:r>
            <a:r>
              <a:rPr kumimoji="0" lang="en-ZA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2" charset="0"/>
                <a:ea typeface="ＭＳ Ｐゴシック" pitchFamily="-112" charset="-128"/>
                <a:cs typeface="+mn-cs"/>
              </a:rPr>
              <a:t>)</a:t>
            </a:r>
            <a:endParaRPr kumimoji="0" lang="en-Z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12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alphaModFix amt="53000"/>
          </a:blip>
          <a:stretch>
            <a:fillRect/>
          </a:stretch>
        </p:blipFill>
        <p:spPr>
          <a:xfrm>
            <a:off x="-18107" y="1306557"/>
            <a:ext cx="7163268" cy="1146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3419" y="1563638"/>
            <a:ext cx="73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2" charset="0"/>
                <a:ea typeface="ＭＳ Ｐゴシック" pitchFamily="-112" charset="-128"/>
              </a:rPr>
              <a:t>The following Internal factors were analysed:</a:t>
            </a:r>
            <a:endParaRPr kumimoji="0" lang="en-ZA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78" y="2150473"/>
            <a:ext cx="7992888" cy="471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base" latinLnBrk="0" hangingPunct="1">
              <a:spcBef>
                <a:spcPts val="4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Laboratory Service</a:t>
            </a:r>
          </a:p>
          <a:p>
            <a:pPr marL="342900" marR="0" lvl="0" indent="-342900" algn="l" defTabSz="457200" rtl="0" eaLnBrk="1" fontAlgn="base" latinLnBrk="0" hangingPunct="1">
              <a:spcBef>
                <a:spcPts val="4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Academic Affairs, Research and Quality Assurance</a:t>
            </a:r>
          </a:p>
          <a:p>
            <a:pPr marL="342900" marR="0" lvl="0" indent="-342900" algn="l" defTabSz="457200" rtl="0" eaLnBrk="1" fontAlgn="base" latinLnBrk="0" hangingPunct="1">
              <a:spcBef>
                <a:spcPts val="4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National Institute for Communicable Disease</a:t>
            </a:r>
          </a:p>
          <a:p>
            <a:pPr marL="342900" marR="0" lvl="0" indent="-342900" algn="l" defTabSz="457200" rtl="0" eaLnBrk="1" fontAlgn="base" latinLnBrk="0" hangingPunct="1">
              <a:spcBef>
                <a:spcPts val="4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National Institute for Occupational Health</a:t>
            </a:r>
          </a:p>
          <a:p>
            <a:pPr marL="342900" marR="0" lvl="0" indent="-342900" algn="l" defTabSz="457200" rtl="0" eaLnBrk="1" fontAlgn="base" latinLnBrk="0" hangingPunct="1">
              <a:spcBef>
                <a:spcPts val="4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South African Vaccine Producers</a:t>
            </a:r>
          </a:p>
          <a:p>
            <a:pPr marL="342900" marR="0" lvl="0" indent="-342900" algn="l" defTabSz="457200" rtl="0" eaLnBrk="1" fontAlgn="base" latinLnBrk="0" hangingPunct="1">
              <a:spcBef>
                <a:spcPts val="4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Diagnostic Media Products</a:t>
            </a:r>
          </a:p>
          <a:p>
            <a:pPr marL="342900" marR="0" lvl="0" indent="-342900" algn="l" defTabSz="457200" rtl="0" eaLnBrk="1" fontAlgn="base" latinLnBrk="0" hangingPunct="1">
              <a:spcBef>
                <a:spcPts val="4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Administration:</a:t>
            </a:r>
          </a:p>
          <a:p>
            <a:pPr marL="800100" lvl="1" indent="-342900">
              <a:spcBef>
                <a:spcPts val="400"/>
              </a:spcBef>
              <a:buFont typeface="Courier New" panose="02070309020205020404" pitchFamily="49" charset="0"/>
              <a:buChar char="o"/>
              <a:defRPr/>
            </a:pP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Finance</a:t>
            </a:r>
            <a:endParaRPr lang="en-ZA" sz="2000" dirty="0">
              <a:solidFill>
                <a:prstClr val="black"/>
              </a:solidFill>
            </a:endParaRPr>
          </a:p>
          <a:p>
            <a:pPr marL="800100" lvl="1" indent="-342900">
              <a:spcBef>
                <a:spcPts val="400"/>
              </a:spcBef>
              <a:buFont typeface="Courier New" panose="02070309020205020404" pitchFamily="49" charset="0"/>
              <a:buChar char="o"/>
              <a:defRPr/>
            </a:pP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Information and Communication Technology</a:t>
            </a:r>
          </a:p>
          <a:p>
            <a:pPr marL="800100" lvl="1" indent="-342900">
              <a:spcBef>
                <a:spcPts val="400"/>
              </a:spcBef>
              <a:buFont typeface="Courier New" panose="02070309020205020404" pitchFamily="49" charset="0"/>
              <a:buChar char="o"/>
              <a:defRPr/>
            </a:pP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Human Resources</a:t>
            </a:r>
          </a:p>
          <a:p>
            <a:pPr marL="800100" lvl="1" indent="-342900">
              <a:spcBef>
                <a:spcPts val="400"/>
              </a:spcBef>
              <a:buFont typeface="Courier New" panose="02070309020205020404" pitchFamily="49" charset="0"/>
              <a:buChar char="o"/>
              <a:defRPr/>
            </a:pP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Governance</a:t>
            </a:r>
            <a:endParaRPr lang="en-ZA" sz="2000" dirty="0">
              <a:solidFill>
                <a:prstClr val="black"/>
              </a:solidFill>
            </a:endParaRPr>
          </a:p>
          <a:p>
            <a:pPr marL="800100" lvl="1" indent="-342900">
              <a:spcBef>
                <a:spcPts val="400"/>
              </a:spcBef>
              <a:buFont typeface="Courier New" panose="02070309020205020404" pitchFamily="49" charset="0"/>
              <a:buChar char="o"/>
              <a:defRPr/>
            </a:pP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Planning, Monitoring and Evaluation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12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731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8160" y="658488"/>
            <a:ext cx="8301263" cy="5847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cap="all" dirty="0" smtClean="0">
                <a:solidFill>
                  <a:srgbClr val="0D0D0D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Structure of the Presentation</a:t>
            </a:r>
            <a:endParaRPr kumimoji="0" lang="en-GB" sz="3200" b="1" i="0" u="none" strike="noStrike" kern="1200" cap="all" spc="0" normalizeH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-18107" y="1306557"/>
            <a:ext cx="7163268" cy="1146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9735" y="1848460"/>
            <a:ext cx="9001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NHLS Vision, Mission and </a:t>
            </a:r>
            <a:r>
              <a:rPr lang="en-GB" sz="1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Values</a:t>
            </a:r>
          </a:p>
          <a:p>
            <a:pPr marL="285750" lvl="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GB" sz="1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Overview of the NHLS</a:t>
            </a:r>
            <a:endParaRPr lang="en-GB" sz="1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GB" sz="1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Our Mandate</a:t>
            </a:r>
          </a:p>
          <a:p>
            <a:pPr marL="285750" lvl="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 B: Our Strategic Focus</a:t>
            </a:r>
          </a:p>
          <a:p>
            <a:pPr marL="627063" lvl="0" indent="-285750" algn="just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GB" sz="1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NHLS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Expenditure Estimates</a:t>
            </a:r>
          </a:p>
          <a:p>
            <a:pPr marL="285750" lvl="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 C:  Measuring Performance</a:t>
            </a:r>
          </a:p>
          <a:p>
            <a:pPr lvl="0" algn="just">
              <a:spcBef>
                <a:spcPts val="1200"/>
              </a:spcBef>
              <a:spcAft>
                <a:spcPts val="1200"/>
              </a:spcAft>
              <a:defRPr/>
            </a:pPr>
            <a:endParaRPr lang="en-GB" sz="18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sz="1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ZA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30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504" y="611977"/>
            <a:ext cx="7973144" cy="5847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2" charset="0"/>
                <a:ea typeface="ＭＳ Ｐゴシック" pitchFamily="-112" charset="-128"/>
                <a:cs typeface="+mn-cs"/>
              </a:rPr>
              <a:t>SWOT ANALYSIS </a:t>
            </a:r>
            <a:endParaRPr kumimoji="0" lang="en-Z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12" charset="0"/>
              <a:ea typeface="ＭＳ Ｐゴシック" pitchFamily="-112" charset="-128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320181"/>
              </p:ext>
            </p:extLst>
          </p:nvPr>
        </p:nvGraphicFramePr>
        <p:xfrm>
          <a:off x="563563" y="1881034"/>
          <a:ext cx="8295174" cy="3762954"/>
        </p:xfrm>
        <a:graphic>
          <a:graphicData uri="http://schemas.openxmlformats.org/drawingml/2006/table">
            <a:tbl>
              <a:tblPr firstRow="1" firstCol="1" bandRow="1"/>
              <a:tblGrid>
                <a:gridCol w="4147587">
                  <a:extLst>
                    <a:ext uri="{9D8B030D-6E8A-4147-A177-3AD203B41FA5}">
                      <a16:colId xmlns:a16="http://schemas.microsoft.com/office/drawing/2014/main" val="945314129"/>
                    </a:ext>
                  </a:extLst>
                </a:gridCol>
                <a:gridCol w="4147587">
                  <a:extLst>
                    <a:ext uri="{9D8B030D-6E8A-4147-A177-3AD203B41FA5}">
                      <a16:colId xmlns:a16="http://schemas.microsoft.com/office/drawing/2014/main" val="3632105315"/>
                    </a:ext>
                  </a:extLst>
                </a:gridCol>
              </a:tblGrid>
              <a:tr h="3958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Strengths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Weaknesses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221073"/>
                  </a:ext>
                </a:extLst>
              </a:tr>
              <a:tr h="336711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 academic base;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partnerships through</a:t>
                      </a:r>
                      <a:r>
                        <a:rPr lang="en-ZA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research outputs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Renowned 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intellectual capital;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pathology laboratory footprint;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 data warehouse;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Largest 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employer of pathology </a:t>
                      </a: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workers;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Leader in laboratory medicine in Africa – national and regional societies;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Experts in dealing with the outbreaks.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en-ZA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 of succession </a:t>
                      </a: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planning;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 of workload standards;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high failure rate of registrars;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Inadequate 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 infrastructure capacity;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Inadequate communication;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inadequate interface between LIS and billing;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limited performance monitoring system.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en-GB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en-ZA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08" marR="67908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03444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-18107" y="1306557"/>
            <a:ext cx="7163268" cy="11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8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496" y="368995"/>
            <a:ext cx="7973144" cy="5847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2" charset="0"/>
                <a:ea typeface="ＭＳ Ｐゴシック" pitchFamily="-112" charset="-128"/>
                <a:cs typeface="+mn-cs"/>
              </a:rPr>
              <a:t>SWOT ANALYSIS </a:t>
            </a:r>
            <a:endParaRPr kumimoji="0" lang="en-Z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12" charset="0"/>
              <a:ea typeface="ＭＳ Ｐゴシック" pitchFamily="-112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-24895" y="1079500"/>
            <a:ext cx="7163268" cy="11460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862827"/>
              </p:ext>
            </p:extLst>
          </p:nvPr>
        </p:nvGraphicFramePr>
        <p:xfrm>
          <a:off x="543041" y="1484784"/>
          <a:ext cx="9181386" cy="4520560"/>
        </p:xfrm>
        <a:graphic>
          <a:graphicData uri="http://schemas.openxmlformats.org/drawingml/2006/table">
            <a:tbl>
              <a:tblPr firstRow="1" firstCol="1" bandRow="1"/>
              <a:tblGrid>
                <a:gridCol w="4464496">
                  <a:extLst>
                    <a:ext uri="{9D8B030D-6E8A-4147-A177-3AD203B41FA5}">
                      <a16:colId xmlns:a16="http://schemas.microsoft.com/office/drawing/2014/main" val="3392550937"/>
                    </a:ext>
                  </a:extLst>
                </a:gridCol>
                <a:gridCol w="4716890">
                  <a:extLst>
                    <a:ext uri="{9D8B030D-6E8A-4147-A177-3AD203B41FA5}">
                      <a16:colId xmlns:a16="http://schemas.microsoft.com/office/drawing/2014/main" val="356305371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Opportunities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Threats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894504"/>
                  </a:ext>
                </a:extLst>
              </a:tr>
              <a:tr h="315981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 sectorial </a:t>
                      </a: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partnerships;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sources of income to enhance </a:t>
                      </a: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revenue;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</a:t>
                      </a: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regional laboratory network</a:t>
                      </a: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Health Insurance;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Ability to have remote oversight of laboratories; 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Automation and digitisation of technology;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Advances in logistics systems.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en-ZA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reduction in grant allocation;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Private-sector </a:t>
                      </a: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competition;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inflation higher 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 CPI;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Exchange rates;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 of investment in IT infrastructure;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Opening of new medical </a:t>
                      </a: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schools; 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 costs higher than tariff increases;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competition with the NHI;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 in budget allocations from National Treasury;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Perceived inefficiencies and high costs;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 pandemic and its impact.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endParaRPr lang="en-ZA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61" marR="62861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370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8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978" y="590218"/>
            <a:ext cx="9701336" cy="5847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2" charset="0"/>
                <a:ea typeface="ＭＳ Ｐゴシック" pitchFamily="-112" charset="-128"/>
              </a:rPr>
              <a:t>Internal Environment </a:t>
            </a:r>
            <a:r>
              <a:rPr kumimoji="0" lang="en-ZA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12" charset="0"/>
                <a:ea typeface="ＭＳ Ｐゴシック" pitchFamily="-112" charset="-128"/>
              </a:rPr>
              <a:t>Analysis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alphaModFix amt="53000"/>
          </a:blip>
          <a:stretch>
            <a:fillRect/>
          </a:stretch>
        </p:blipFill>
        <p:spPr>
          <a:xfrm>
            <a:off x="-18107" y="1306557"/>
            <a:ext cx="7163268" cy="114602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 flipV="1">
            <a:off x="218905" y="1988837"/>
            <a:ext cx="1282547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8125" y="142115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6911" y="1516722"/>
            <a:ext cx="2768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Stakeholder Analysis</a:t>
            </a: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3843" y="1961346"/>
            <a:ext cx="8367180" cy="506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600"/>
              </a:spcAft>
            </a:pPr>
            <a:r>
              <a:rPr lang="en-ZA" sz="18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The NHLS Strategy will </a:t>
            </a:r>
            <a:r>
              <a:rPr lang="en-ZA" sz="18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require significant </a:t>
            </a:r>
            <a:r>
              <a:rPr lang="en-ZA" sz="18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stakeholder buy-in to achieve the impact envisioned in the strategy. To do this, the NHLS continues to:</a:t>
            </a:r>
            <a:endParaRPr lang="en-ZA" sz="1800" dirty="0">
              <a:latin typeface="Calibri" panose="020F0502020204030204" pitchFamily="34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ZA" sz="1800" dirty="0">
                <a:latin typeface="Arial" panose="020B0604020202020204" pitchFamily="34" charset="0"/>
              </a:rPr>
              <a:t>create a shared understanding of stakeholder engagement;</a:t>
            </a:r>
            <a:endParaRPr lang="en-ZA" sz="1800" dirty="0"/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ZA" sz="1800" dirty="0">
                <a:latin typeface="Arial" panose="020B0604020202020204" pitchFamily="34" charset="0"/>
              </a:rPr>
              <a:t>provide a set of principles to which the NHLS commits in the management of its stakeholder relations;</a:t>
            </a:r>
            <a:endParaRPr lang="en-ZA" sz="1800" dirty="0"/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ZA" sz="1800" dirty="0">
                <a:latin typeface="Arial" panose="020B0604020202020204" pitchFamily="34" charset="0"/>
              </a:rPr>
              <a:t>identify and categorising stakeholders;</a:t>
            </a:r>
            <a:endParaRPr lang="en-ZA" sz="1800" dirty="0"/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ZA" sz="1800" dirty="0">
                <a:latin typeface="Arial" panose="020B0604020202020204" pitchFamily="34" charset="0"/>
              </a:rPr>
              <a:t>define the engagement models for the different stakeholders; and</a:t>
            </a:r>
            <a:endParaRPr lang="en-ZA" sz="1800" dirty="0"/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ZA" sz="1800" dirty="0">
                <a:latin typeface="Arial" panose="020B0604020202020204" pitchFamily="34" charset="0"/>
              </a:rPr>
              <a:t>provide a high-level programme and plan for engagement with 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ZA" sz="1800" dirty="0" smtClean="0">
                <a:latin typeface="Arial" panose="020B0604020202020204" pitchFamily="34" charset="0"/>
              </a:rPr>
              <a:t>      each </a:t>
            </a:r>
            <a:r>
              <a:rPr lang="en-ZA" sz="1800" dirty="0">
                <a:latin typeface="Arial" panose="020B0604020202020204" pitchFamily="34" charset="0"/>
              </a:rPr>
              <a:t>group of stakeholders.</a:t>
            </a:r>
            <a:endParaRPr lang="en-ZA" sz="1800" dirty="0"/>
          </a:p>
          <a:p>
            <a:pPr marL="457200">
              <a:lnSpc>
                <a:spcPct val="150000"/>
              </a:lnSpc>
              <a:spcAft>
                <a:spcPts val="800"/>
              </a:spcAft>
            </a:pPr>
            <a:r>
              <a:rPr lang="en-ZA" sz="1800" dirty="0">
                <a:latin typeface="Arial" panose="020B0604020202020204" pitchFamily="34" charset="0"/>
              </a:rPr>
              <a:t> </a:t>
            </a: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26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28664" y="2782669"/>
            <a:ext cx="7632848" cy="120032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1" i="0" u="none" strike="noStrike" kern="1200" cap="all" spc="0" normalizeH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itchFamily="-112" charset="0"/>
                <a:ea typeface="Arial" pitchFamily="-112" charset="0"/>
                <a:cs typeface="Arial" pitchFamily="-112" charset="0"/>
              </a:rPr>
              <a:t>Expenditure Estimates 2021/202</a:t>
            </a:r>
            <a:r>
              <a:rPr kumimoji="0" lang="en-Z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itchFamily="-112" charset="0"/>
                <a:ea typeface="Arial" pitchFamily="-112" charset="0"/>
                <a:cs typeface="Arial" pitchFamily="-112" charset="0"/>
              </a:rPr>
              <a:t>2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pic>
        <p:nvPicPr>
          <p:cNvPr id="11" name="Picture 10" descr="NHLS Mandate icon-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824" y="1382536"/>
            <a:ext cx="2098763" cy="2046464"/>
          </a:xfrm>
          <a:prstGeom prst="rect">
            <a:avLst/>
          </a:prstGeom>
        </p:spPr>
      </p:pic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881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504" y="611977"/>
            <a:ext cx="7973144" cy="5847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ZA" sz="3200" b="1" dirty="0" smtClean="0">
                <a:solidFill>
                  <a:prstClr val="black"/>
                </a:solidFill>
                <a:latin typeface="Arial" pitchFamily="-112" charset="0"/>
                <a:ea typeface="ＭＳ Ｐゴシック" pitchFamily="-112" charset="-128"/>
              </a:rPr>
              <a:t>Expenditure </a:t>
            </a:r>
            <a:r>
              <a:rPr lang="en-ZA" sz="3200" b="1" dirty="0">
                <a:solidFill>
                  <a:prstClr val="black"/>
                </a:solidFill>
                <a:latin typeface="Arial" pitchFamily="-112" charset="0"/>
                <a:ea typeface="ＭＳ Ｐゴシック" pitchFamily="-112" charset="-128"/>
              </a:rPr>
              <a:t>Estimates</a:t>
            </a:r>
            <a:endParaRPr lang="en-GB" sz="1600" b="1" dirty="0">
              <a:solidFill>
                <a:srgbClr val="0D0D0D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512" y="1345807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Budget 2021 – 2022 </a:t>
            </a:r>
            <a:endParaRPr lang="en-ZA" sz="1800"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676024" y="1790491"/>
            <a:ext cx="8309424" cy="48068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alphaModFix amt="53000"/>
          </a:blip>
          <a:stretch>
            <a:fillRect/>
          </a:stretch>
        </p:blipFill>
        <p:spPr>
          <a:xfrm>
            <a:off x="-15552" y="1226166"/>
            <a:ext cx="7163268" cy="11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5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12640" y="2876743"/>
            <a:ext cx="8049344" cy="60016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itchFamily="-112" charset="0"/>
                <a:ea typeface="Arial" pitchFamily="-112" charset="0"/>
                <a:cs typeface="Arial" pitchFamily="-112" charset="0"/>
              </a:rPr>
              <a:t>PART C: </a:t>
            </a:r>
            <a:r>
              <a:rPr kumimoji="0" lang="en-ZA" sz="3300" b="1" i="0" u="none" strike="noStrike" kern="1200" cap="all" spc="0" normalizeH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itchFamily="-112" charset="0"/>
                <a:ea typeface="Arial" pitchFamily="-112" charset="0"/>
                <a:cs typeface="Arial" pitchFamily="-112" charset="0"/>
              </a:rPr>
              <a:t>Measuring Performance</a:t>
            </a:r>
            <a:endParaRPr kumimoji="0" lang="en-GB" sz="3300" b="1" i="0" u="none" strike="noStrike" kern="1200" cap="all" spc="0" normalizeH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pic>
        <p:nvPicPr>
          <p:cNvPr id="11" name="Picture 10" descr="NHLS Mandate icon-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824" y="1382536"/>
            <a:ext cx="2098763" cy="2046464"/>
          </a:xfrm>
          <a:prstGeom prst="rect">
            <a:avLst/>
          </a:prstGeom>
        </p:spPr>
      </p:pic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909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8504" y="705291"/>
            <a:ext cx="9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PROGRAMME 1: Laboratory Service</a:t>
            </a:r>
            <a:endParaRPr lang="en-ZA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-15552" y="1271077"/>
            <a:ext cx="8856984" cy="141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0" y="1950967"/>
            <a:ext cx="842493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GB" sz="18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This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programme represents the core business of the NHLS as mandated by the NHLS Act </a:t>
            </a:r>
            <a:r>
              <a:rPr lang="en-GB" sz="18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to: </a:t>
            </a:r>
          </a:p>
          <a:p>
            <a:pPr marL="360363" indent="-28575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8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provide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cost-effective and efficient health laboratory services to all public sector health care providers; </a:t>
            </a:r>
            <a:endParaRPr lang="en-GB" sz="1800" dirty="0" smtClean="0">
              <a:latin typeface="Arial" panose="020B0604020202020204" pitchFamily="34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360363" indent="-28575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8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any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other government institution inside and outside of the South Africa that may require such </a:t>
            </a:r>
            <a:r>
              <a:rPr lang="en-GB" sz="18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services;</a:t>
            </a:r>
          </a:p>
          <a:p>
            <a:pPr marL="360363" indent="-28575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8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any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private health care provider that requests such services; and</a:t>
            </a:r>
          </a:p>
          <a:p>
            <a:pPr marL="360363" indent="-28575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8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provide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equitable, comprehensive, quality, timeous and cost-effective pathology service resulting in improved patient care.</a:t>
            </a:r>
            <a:r>
              <a:rPr lang="en-GB" sz="1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504" y="1435736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prstClr val="black"/>
                </a:solidFill>
              </a:rPr>
              <a:t>Programme purpose</a:t>
            </a:r>
            <a:endParaRPr lang="en-ZA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8504" y="188640"/>
            <a:ext cx="9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PROGRAMME 1: Laboratory Service Performance Indicators and Quarterly Targets</a:t>
            </a:r>
            <a:endParaRPr lang="en-ZA" sz="28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91243"/>
              </p:ext>
            </p:extLst>
          </p:nvPr>
        </p:nvGraphicFramePr>
        <p:xfrm>
          <a:off x="546259" y="1646778"/>
          <a:ext cx="8267143" cy="4590534"/>
        </p:xfrm>
        <a:graphic>
          <a:graphicData uri="http://schemas.openxmlformats.org/drawingml/2006/table">
            <a:tbl>
              <a:tblPr firstRow="1" firstCol="1" bandRow="1"/>
              <a:tblGrid>
                <a:gridCol w="2801331">
                  <a:extLst>
                    <a:ext uri="{9D8B030D-6E8A-4147-A177-3AD203B41FA5}">
                      <a16:colId xmlns:a16="http://schemas.microsoft.com/office/drawing/2014/main" val="1314916138"/>
                    </a:ext>
                  </a:extLst>
                </a:gridCol>
                <a:gridCol w="923814">
                  <a:extLst>
                    <a:ext uri="{9D8B030D-6E8A-4147-A177-3AD203B41FA5}">
                      <a16:colId xmlns:a16="http://schemas.microsoft.com/office/drawing/2014/main" val="2338421333"/>
                    </a:ext>
                  </a:extLst>
                </a:gridCol>
                <a:gridCol w="964220">
                  <a:extLst>
                    <a:ext uri="{9D8B030D-6E8A-4147-A177-3AD203B41FA5}">
                      <a16:colId xmlns:a16="http://schemas.microsoft.com/office/drawing/2014/main" val="1340199217"/>
                    </a:ext>
                  </a:extLst>
                </a:gridCol>
                <a:gridCol w="734443">
                  <a:extLst>
                    <a:ext uri="{9D8B030D-6E8A-4147-A177-3AD203B41FA5}">
                      <a16:colId xmlns:a16="http://schemas.microsoft.com/office/drawing/2014/main" val="793788676"/>
                    </a:ext>
                  </a:extLst>
                </a:gridCol>
                <a:gridCol w="943167">
                  <a:extLst>
                    <a:ext uri="{9D8B030D-6E8A-4147-A177-3AD203B41FA5}">
                      <a16:colId xmlns:a16="http://schemas.microsoft.com/office/drawing/2014/main" val="2661461310"/>
                    </a:ext>
                  </a:extLst>
                </a:gridCol>
                <a:gridCol w="880610">
                  <a:extLst>
                    <a:ext uri="{9D8B030D-6E8A-4147-A177-3AD203B41FA5}">
                      <a16:colId xmlns:a16="http://schemas.microsoft.com/office/drawing/2014/main" val="3244260345"/>
                    </a:ext>
                  </a:extLst>
                </a:gridCol>
                <a:gridCol w="1019558">
                  <a:extLst>
                    <a:ext uri="{9D8B030D-6E8A-4147-A177-3AD203B41FA5}">
                      <a16:colId xmlns:a16="http://schemas.microsoft.com/office/drawing/2014/main" val="1550706048"/>
                    </a:ext>
                  </a:extLst>
                </a:gridCol>
              </a:tblGrid>
              <a:tr h="32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Output Indicator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Reporting Period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 target 2021/2022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Quarterly targets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70723"/>
                  </a:ext>
                </a:extLst>
              </a:tr>
              <a:tr h="1768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GB" sz="1200" b="1" baseline="30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st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GB" sz="1200" b="1" baseline="30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GB" sz="12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rd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en-GB" sz="12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TH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503555"/>
                  </a:ext>
                </a:extLst>
              </a:tr>
              <a:tr h="4933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Develop and Implement a service delivery model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Annually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Service delivery model developed 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Service delivery model developed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980465"/>
                  </a:ext>
                </a:extLst>
              </a:tr>
              <a:tr h="4933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Develop and implement the specimen tracking system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Annually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Specimen tracking system developed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Specimen tracking system developed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730267"/>
                  </a:ext>
                </a:extLst>
              </a:tr>
              <a:tr h="3289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Percentage of TB Microscopy tests performed within 40 hours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Quarterly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92%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92%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92%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92%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92%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112883"/>
                  </a:ext>
                </a:extLst>
              </a:tr>
              <a:tr h="3342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Percentage of TB </a:t>
                      </a:r>
                      <a:r>
                        <a:rPr lang="en-ZA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GeneXpert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 tests performed within 40 hours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Quarterly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92%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92%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92%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92%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92%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959741"/>
                  </a:ext>
                </a:extLst>
              </a:tr>
              <a:tr h="3342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Percentage of CD4 tests performed within 40 hours 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Quarterly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93%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93%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93%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93%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93%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194239"/>
                  </a:ext>
                </a:extLst>
              </a:tr>
              <a:tr h="3842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Percentage of HIV Viral Load tests performed within 96 hours 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Quarterly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80%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80%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80%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80%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80%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186606"/>
                  </a:ext>
                </a:extLst>
              </a:tr>
              <a:tr h="3342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Percentage of HIV PCR tests performed within 96 hours 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Quarterly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80%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80%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80%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80%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80%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399476"/>
                  </a:ext>
                </a:extLst>
              </a:tr>
              <a:tr h="3342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Percentage of Cervical Smear screening performed within 5weeks 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Quarterly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90%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90%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90%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90%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90%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2625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-15552" y="1271077"/>
            <a:ext cx="8856984" cy="14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8504" y="188640"/>
            <a:ext cx="9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PROGRAMME 1: Laboratory Service Performance Indicators and Quarterly </a:t>
            </a:r>
            <a:r>
              <a:rPr lang="en-GB" sz="2800" b="1" dirty="0" smtClean="0"/>
              <a:t>Targets (Cont.)</a:t>
            </a:r>
            <a:endParaRPr lang="en-ZA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661416"/>
              </p:ext>
            </p:extLst>
          </p:nvPr>
        </p:nvGraphicFramePr>
        <p:xfrm>
          <a:off x="596528" y="1988840"/>
          <a:ext cx="8316912" cy="2377440"/>
        </p:xfrm>
        <a:graphic>
          <a:graphicData uri="http://schemas.openxmlformats.org/drawingml/2006/table">
            <a:tbl>
              <a:tblPr firstRow="1" firstCol="1" bandRow="1"/>
              <a:tblGrid>
                <a:gridCol w="2880320">
                  <a:extLst>
                    <a:ext uri="{9D8B030D-6E8A-4147-A177-3AD203B41FA5}">
                      <a16:colId xmlns:a16="http://schemas.microsoft.com/office/drawing/2014/main" val="131491613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33842133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3401992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79378867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661461310"/>
                    </a:ext>
                  </a:extLst>
                </a:gridCol>
                <a:gridCol w="788506">
                  <a:extLst>
                    <a:ext uri="{9D8B030D-6E8A-4147-A177-3AD203B41FA5}">
                      <a16:colId xmlns:a16="http://schemas.microsoft.com/office/drawing/2014/main" val="3244260345"/>
                    </a:ext>
                  </a:extLst>
                </a:gridCol>
                <a:gridCol w="1047686">
                  <a:extLst>
                    <a:ext uri="{9D8B030D-6E8A-4147-A177-3AD203B41FA5}">
                      <a16:colId xmlns:a16="http://schemas.microsoft.com/office/drawing/2014/main" val="1550706048"/>
                    </a:ext>
                  </a:extLst>
                </a:gridCol>
              </a:tblGrid>
              <a:tr h="3328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Output Indicator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Reporting Period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 target 2021/2022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Quarterly targets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70723"/>
                  </a:ext>
                </a:extLst>
              </a:tr>
              <a:tr h="179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GB" sz="1200" b="1" baseline="30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st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GB" sz="12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GB" sz="12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rd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en-GB" sz="12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TH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503555"/>
                  </a:ext>
                </a:extLst>
              </a:tr>
              <a:tr h="3382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Percentage of laboratory tests (FBC) performed within eight (8) hours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Quarterly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93%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93%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93%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93%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93%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917497"/>
                  </a:ext>
                </a:extLst>
              </a:tr>
              <a:tr h="3382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Percentage of laboratory tests (U&amp;E) performed within eight (8) hours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Quarterly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93%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93%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93%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93%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93%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208429"/>
                  </a:ext>
                </a:extLst>
              </a:tr>
              <a:tr h="4993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Develop and implement Point of Care Testing plan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Annually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Point of Care testing plan developed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Point of Care testing plan developed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47970"/>
                  </a:ext>
                </a:extLst>
              </a:tr>
              <a:tr h="4993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Implement digital pathology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Annually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Develop an implementation plan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Develop an implementation plan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5301" marR="65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87981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-15552" y="1271077"/>
            <a:ext cx="8856984" cy="14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-15552" y="1271077"/>
            <a:ext cx="8856984" cy="14169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95300" y="18864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2" charset="-128"/>
                <a:cs typeface="ＭＳ Ｐゴシック" pitchFamily="-102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9pPr>
          </a:lstStyle>
          <a:p>
            <a:pPr algn="l"/>
            <a:r>
              <a:rPr lang="en-GB" sz="2800" b="1" smtClean="0">
                <a:latin typeface="Arial" panose="020B0604020202020204" pitchFamily="34" charset="0"/>
                <a:cs typeface="Arial" panose="020B0604020202020204" pitchFamily="34" charset="0"/>
              </a:rPr>
              <a:t>Reconciling performance targets with the budget and MTEF</a:t>
            </a:r>
            <a:endParaRPr lang="en-Z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411544"/>
              </p:ext>
            </p:extLst>
          </p:nvPr>
        </p:nvGraphicFramePr>
        <p:xfrm>
          <a:off x="344490" y="2602284"/>
          <a:ext cx="9289030" cy="1972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4530">
                  <a:extLst>
                    <a:ext uri="{9D8B030D-6E8A-4147-A177-3AD203B41FA5}">
                      <a16:colId xmlns:a16="http://schemas.microsoft.com/office/drawing/2014/main" val="4259758601"/>
                    </a:ext>
                  </a:extLst>
                </a:gridCol>
                <a:gridCol w="955748">
                  <a:extLst>
                    <a:ext uri="{9D8B030D-6E8A-4147-A177-3AD203B41FA5}">
                      <a16:colId xmlns:a16="http://schemas.microsoft.com/office/drawing/2014/main" val="282141548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5947298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2985748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2234461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90366594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96018344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86963393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943868488"/>
                    </a:ext>
                  </a:extLst>
                </a:gridCol>
              </a:tblGrid>
              <a:tr h="288553"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1 - Laboratory Service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11084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Laboratory </a:t>
                      </a: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Audited 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Audited 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Audited 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Forecast 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Medium-Term Estimate </a:t>
                      </a:r>
                      <a:endParaRPr lang="en-ZA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90733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R000's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2017/18 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2018/19 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2019/20 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2020/21 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2020/21 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2021/22 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C0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2022/23 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2023/24 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848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Expenses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5 472 642 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6 545 031 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7 202 729 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7 966 083 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7 863 329 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8 964 389 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C0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8 761 481 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9 215 316 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805676"/>
                  </a:ext>
                </a:extLst>
              </a:tr>
              <a:tr h="53332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Compensation of employees 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2 714 171 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2 960 864 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3 218 694 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3 923 224 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3 923 224 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3 917 587 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C0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4 104 940 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4 289 662 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6599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Goods and services 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2 758 471 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3 584 167 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3 984 035 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4 042 859 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3 940 105 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5 046 802 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C02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4 656 541 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4 925 654 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67581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4528" y="170080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Programme 1: Laboratory Service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828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40632" y="2782669"/>
            <a:ext cx="6677000" cy="64633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n-ZA" sz="3600" b="1" cap="all" dirty="0" smtClean="0">
                <a:solidFill>
                  <a:srgbClr val="0D0D0D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Overview of the </a:t>
            </a:r>
            <a:r>
              <a:rPr lang="en-ZA" sz="3600" b="1" cap="all" dirty="0" err="1" smtClean="0">
                <a:solidFill>
                  <a:srgbClr val="0D0D0D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nhls</a:t>
            </a:r>
            <a:endParaRPr lang="en-GB" sz="3600" b="1" cap="all" dirty="0">
              <a:solidFill>
                <a:srgbClr val="0D0D0D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pic>
        <p:nvPicPr>
          <p:cNvPr id="11" name="Picture 10" descr="NHLS Mandate icon-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824" y="1382536"/>
            <a:ext cx="2098763" cy="2046464"/>
          </a:xfrm>
          <a:prstGeom prst="rect">
            <a:avLst/>
          </a:prstGeom>
        </p:spPr>
      </p:pic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64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-15552" y="1271077"/>
            <a:ext cx="8856984" cy="14169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95300" y="18864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2" charset="-128"/>
                <a:cs typeface="ＭＳ Ｐゴシック" pitchFamily="-102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9pPr>
          </a:lstStyle>
          <a:p>
            <a:pPr algn="l"/>
            <a:r>
              <a:rPr lang="en-GB" sz="2800" b="1" dirty="0"/>
              <a:t>PROGRAMME 2: Academic Affairs, Research and </a:t>
            </a:r>
            <a:r>
              <a:rPr lang="en-GB" sz="2800" b="1" dirty="0" smtClean="0"/>
              <a:t>Quality Assurance</a:t>
            </a:r>
            <a:endParaRPr lang="en-ZA" sz="2800" dirty="0"/>
          </a:p>
        </p:txBody>
      </p:sp>
      <p:sp>
        <p:nvSpPr>
          <p:cNvPr id="11" name="Rectangle 10"/>
          <p:cNvSpPr/>
          <p:nvPr/>
        </p:nvSpPr>
        <p:spPr>
          <a:xfrm>
            <a:off x="615646" y="1991802"/>
            <a:ext cx="851567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The main purpose of this programme is to strengthen the mandate of the NHLS </a:t>
            </a:r>
            <a:r>
              <a:rPr lang="en-GB" sz="18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by:</a:t>
            </a:r>
          </a:p>
          <a:p>
            <a:pPr marL="534988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8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maintaining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and providing quality assured and accredited laboratory medicine and the academic </a:t>
            </a:r>
            <a:r>
              <a:rPr lang="en-GB" sz="18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platform;  </a:t>
            </a:r>
          </a:p>
          <a:p>
            <a:pPr marL="534988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8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ensuring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that research is conducted to contribute to service delivery improvement and </a:t>
            </a:r>
            <a:r>
              <a:rPr lang="en-GB" sz="18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quality;</a:t>
            </a:r>
          </a:p>
          <a:p>
            <a:pPr marL="534988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ensuring </a:t>
            </a:r>
            <a:r>
              <a:rPr lang="en-GB" sz="18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national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coverage by NHLS </a:t>
            </a:r>
            <a:r>
              <a:rPr lang="en-GB" sz="18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pathologists; and</a:t>
            </a:r>
          </a:p>
          <a:p>
            <a:pPr marL="534988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8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overseeing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and </a:t>
            </a:r>
            <a:r>
              <a:rPr lang="en-GB" sz="18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collaborating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with various training institutions that contribute to the development of qualified and skilled people operating within the scientific field of pathology services.</a:t>
            </a:r>
            <a:endParaRPr lang="en-ZA" sz="1800" dirty="0">
              <a:latin typeface="Calibri" panose="020F0502020204030204" pitchFamily="34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646" y="1471456"/>
            <a:ext cx="419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prstClr val="black"/>
                </a:solidFill>
              </a:rPr>
              <a:t>Programme purpose</a:t>
            </a:r>
            <a:endParaRPr lang="en-ZA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6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8504" y="188640"/>
            <a:ext cx="92890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PROGRAMME 2: Academic Affairs, Research and Quality Assurance(AARQA) Performance Indicators and Quarterly Targets</a:t>
            </a:r>
            <a:endParaRPr lang="en-ZA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068357"/>
              </p:ext>
            </p:extLst>
          </p:nvPr>
        </p:nvGraphicFramePr>
        <p:xfrm>
          <a:off x="563343" y="1975516"/>
          <a:ext cx="8422105" cy="4261796"/>
        </p:xfrm>
        <a:graphic>
          <a:graphicData uri="http://schemas.openxmlformats.org/drawingml/2006/table">
            <a:tbl>
              <a:tblPr firstRow="1" firstCol="1" bandRow="1"/>
              <a:tblGrid>
                <a:gridCol w="2520280">
                  <a:extLst>
                    <a:ext uri="{9D8B030D-6E8A-4147-A177-3AD203B41FA5}">
                      <a16:colId xmlns:a16="http://schemas.microsoft.com/office/drawing/2014/main" val="333792518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18495965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11020277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40377041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61988757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415971001"/>
                    </a:ext>
                  </a:extLst>
                </a:gridCol>
                <a:gridCol w="1005281">
                  <a:extLst>
                    <a:ext uri="{9D8B030D-6E8A-4147-A177-3AD203B41FA5}">
                      <a16:colId xmlns:a16="http://schemas.microsoft.com/office/drawing/2014/main" val="1260025909"/>
                    </a:ext>
                  </a:extLst>
                </a:gridCol>
              </a:tblGrid>
              <a:tr h="353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Output Indicators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Reporting Period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 target 2021/2022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Quarterly targets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858328"/>
                  </a:ext>
                </a:extLst>
              </a:tr>
              <a:tr h="1986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GB" sz="1200" b="1" baseline="30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st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GB" sz="1200" b="1" baseline="30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GB" sz="12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rd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en-GB" sz="12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TH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70401"/>
                  </a:ext>
                </a:extLst>
              </a:tr>
              <a:tr h="3752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Percentage compliance achieved by laboratories during annual quality compliance audits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Annually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92%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92%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5767"/>
                  </a:ext>
                </a:extLst>
              </a:tr>
              <a:tr h="3752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Percentage of laboratories achieving proficiency testing scheme performance standards of 80%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Quarterly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90%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90%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90%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90%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90%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469011"/>
                  </a:ext>
                </a:extLst>
              </a:tr>
              <a:tr h="3535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Number of National Central laboratories that are SANAS Accredited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Annually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52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52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657009"/>
                  </a:ext>
                </a:extLst>
              </a:tr>
              <a:tr h="3752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Number of Provincial Tertiary laboratories that are SANAS Accredited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Annually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15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15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990020"/>
                  </a:ext>
                </a:extLst>
              </a:tr>
              <a:tr h="3752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Number of Regional  laboratories that are SANAS Accredited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Annually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28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28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413030"/>
                  </a:ext>
                </a:extLst>
              </a:tr>
              <a:tr h="3866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Number of District  laboratories that are SANAS Accredited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Annually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28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28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083520"/>
                  </a:ext>
                </a:extLst>
              </a:tr>
              <a:tr h="3752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Number of ISO 9001 certified departments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Annually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4 departments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4 departments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495389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-15552" y="1632275"/>
            <a:ext cx="8856984" cy="14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206081"/>
              </p:ext>
            </p:extLst>
          </p:nvPr>
        </p:nvGraphicFramePr>
        <p:xfrm>
          <a:off x="560512" y="2043687"/>
          <a:ext cx="8384041" cy="3761577"/>
        </p:xfrm>
        <a:graphic>
          <a:graphicData uri="http://schemas.openxmlformats.org/drawingml/2006/table">
            <a:tbl>
              <a:tblPr firstRow="1" firstCol="1" bandRow="1"/>
              <a:tblGrid>
                <a:gridCol w="2520280">
                  <a:extLst>
                    <a:ext uri="{9D8B030D-6E8A-4147-A177-3AD203B41FA5}">
                      <a16:colId xmlns:a16="http://schemas.microsoft.com/office/drawing/2014/main" val="333792518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8495965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11020277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40377041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619887579"/>
                    </a:ext>
                  </a:extLst>
                </a:gridCol>
                <a:gridCol w="828863">
                  <a:extLst>
                    <a:ext uri="{9D8B030D-6E8A-4147-A177-3AD203B41FA5}">
                      <a16:colId xmlns:a16="http://schemas.microsoft.com/office/drawing/2014/main" val="3415971001"/>
                    </a:ext>
                  </a:extLst>
                </a:gridCol>
                <a:gridCol w="1218474">
                  <a:extLst>
                    <a:ext uri="{9D8B030D-6E8A-4147-A177-3AD203B41FA5}">
                      <a16:colId xmlns:a16="http://schemas.microsoft.com/office/drawing/2014/main" val="1260025909"/>
                    </a:ext>
                  </a:extLst>
                </a:gridCol>
              </a:tblGrid>
              <a:tr h="780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Output Indicators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Reporting Period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 target 2021/2022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Quarterly targets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858328"/>
                  </a:ext>
                </a:extLst>
              </a:tr>
              <a:tr h="2825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GB" sz="12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st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GB" sz="12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GB" sz="12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rd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en-GB" sz="12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TH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70401"/>
                  </a:ext>
                </a:extLst>
              </a:tr>
              <a:tr h="5337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Develop and implement the pathologists' national coverage plan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Annually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20% implementation of the pathologists’ national coverage plan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20% implementation of the pathologists’ national coverage plan 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365776"/>
                  </a:ext>
                </a:extLst>
              </a:tr>
              <a:tr h="5337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Number of articles published in the peer-reviewed journals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Annually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640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640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08333"/>
                  </a:ext>
                </a:extLst>
              </a:tr>
              <a:tr h="5337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Number of pathology registrars admitted and trained in the NHLS 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Annually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30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30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5598605"/>
                  </a:ext>
                </a:extLst>
              </a:tr>
              <a:tr h="5337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Number of intern medical scientists admitted and trained in the NHLS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Annually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50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50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71982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88504" y="188640"/>
            <a:ext cx="92890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PROGRAMME 2: Academic Affairs, Research and Quality Assurance(AARQA) Performance Indicators and Quarterly </a:t>
            </a:r>
            <a:r>
              <a:rPr lang="en-GB" sz="2800" b="1" dirty="0" smtClean="0"/>
              <a:t>Targets (Cont.)</a:t>
            </a:r>
            <a:endParaRPr lang="en-ZA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-15552" y="1666961"/>
            <a:ext cx="9217024" cy="14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-15552" y="1268760"/>
            <a:ext cx="9217024" cy="14745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95300" y="18864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2" charset="-128"/>
                <a:cs typeface="ＭＳ Ｐゴシック" pitchFamily="-102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9pPr>
          </a:lstStyle>
          <a:p>
            <a:pPr algn="l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Reconciling performance targets with the budget and MTEF</a:t>
            </a:r>
            <a:endParaRPr lang="en-Z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81523"/>
              </p:ext>
            </p:extLst>
          </p:nvPr>
        </p:nvGraphicFramePr>
        <p:xfrm>
          <a:off x="563563" y="2928075"/>
          <a:ext cx="8915400" cy="1934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9893">
                  <a:extLst>
                    <a:ext uri="{9D8B030D-6E8A-4147-A177-3AD203B41FA5}">
                      <a16:colId xmlns:a16="http://schemas.microsoft.com/office/drawing/2014/main" val="1015900417"/>
                    </a:ext>
                  </a:extLst>
                </a:gridCol>
                <a:gridCol w="835643">
                  <a:extLst>
                    <a:ext uri="{9D8B030D-6E8A-4147-A177-3AD203B41FA5}">
                      <a16:colId xmlns:a16="http://schemas.microsoft.com/office/drawing/2014/main" val="2044211382"/>
                    </a:ext>
                  </a:extLst>
                </a:gridCol>
                <a:gridCol w="883626">
                  <a:extLst>
                    <a:ext uri="{9D8B030D-6E8A-4147-A177-3AD203B41FA5}">
                      <a16:colId xmlns:a16="http://schemas.microsoft.com/office/drawing/2014/main" val="2875271690"/>
                    </a:ext>
                  </a:extLst>
                </a:gridCol>
                <a:gridCol w="883003">
                  <a:extLst>
                    <a:ext uri="{9D8B030D-6E8A-4147-A177-3AD203B41FA5}">
                      <a16:colId xmlns:a16="http://schemas.microsoft.com/office/drawing/2014/main" val="853885039"/>
                    </a:ext>
                  </a:extLst>
                </a:gridCol>
                <a:gridCol w="971490">
                  <a:extLst>
                    <a:ext uri="{9D8B030D-6E8A-4147-A177-3AD203B41FA5}">
                      <a16:colId xmlns:a16="http://schemas.microsoft.com/office/drawing/2014/main" val="2510188678"/>
                    </a:ext>
                  </a:extLst>
                </a:gridCol>
                <a:gridCol w="883626">
                  <a:extLst>
                    <a:ext uri="{9D8B030D-6E8A-4147-A177-3AD203B41FA5}">
                      <a16:colId xmlns:a16="http://schemas.microsoft.com/office/drawing/2014/main" val="3198336837"/>
                    </a:ext>
                  </a:extLst>
                </a:gridCol>
                <a:gridCol w="971490">
                  <a:extLst>
                    <a:ext uri="{9D8B030D-6E8A-4147-A177-3AD203B41FA5}">
                      <a16:colId xmlns:a16="http://schemas.microsoft.com/office/drawing/2014/main" val="1545613787"/>
                    </a:ext>
                  </a:extLst>
                </a:gridCol>
                <a:gridCol w="883626">
                  <a:extLst>
                    <a:ext uri="{9D8B030D-6E8A-4147-A177-3AD203B41FA5}">
                      <a16:colId xmlns:a16="http://schemas.microsoft.com/office/drawing/2014/main" val="3773294667"/>
                    </a:ext>
                  </a:extLst>
                </a:gridCol>
                <a:gridCol w="883003">
                  <a:extLst>
                    <a:ext uri="{9D8B030D-6E8A-4147-A177-3AD203B41FA5}">
                      <a16:colId xmlns:a16="http://schemas.microsoft.com/office/drawing/2014/main" val="2528885003"/>
                    </a:ext>
                  </a:extLst>
                </a:gridCol>
              </a:tblGrid>
              <a:tr h="288553"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2 - Academic </a:t>
                      </a: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Affairs,</a:t>
                      </a:r>
                      <a:r>
                        <a:rPr lang="en-ZA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</a:t>
                      </a: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Quality Assurance (AARQA)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713586"/>
                  </a:ext>
                </a:extLst>
              </a:tr>
              <a:tr h="18694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AARQA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Audited 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Audited 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Audited 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Budget </a:t>
                      </a:r>
                      <a:endParaRPr lang="en-ZA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Forecast </a:t>
                      </a:r>
                      <a:endParaRPr lang="en-ZA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Medium-Term Estimate 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194449"/>
                  </a:ext>
                </a:extLst>
              </a:tr>
              <a:tr h="18694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R000's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2021/22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2022/23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2023/24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897367"/>
                  </a:ext>
                </a:extLst>
              </a:tr>
              <a:tr h="18694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Expenses </a:t>
                      </a:r>
                      <a:endParaRPr lang="en-Z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438 400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196 769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180 777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351 006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315 006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343 190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365 082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381 511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132413"/>
                  </a:ext>
                </a:extLst>
              </a:tr>
              <a:tr h="18694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Compensation of employees 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85 900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71 131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40 174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103 387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103 387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111 170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121 175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126 628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675700"/>
                  </a:ext>
                </a:extLst>
              </a:tr>
              <a:tr h="1962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Goods and services 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352 500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125 638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140 603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247 619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211 619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232 020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243 907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254 883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300" marR="673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762591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4528" y="177281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Programme 2: Academic Affairs, Research and Quality Assurance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9903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-15552" y="1271077"/>
            <a:ext cx="8856984" cy="14169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95300" y="18864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2" charset="-128"/>
                <a:cs typeface="ＭＳ Ｐゴシック" pitchFamily="-102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102" charset="-128"/>
              </a:rPr>
              <a:t>PROGRAMME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102" charset="-128"/>
              </a:rPr>
              <a:t>3: Surveillance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102" charset="-128"/>
              </a:rPr>
              <a:t> of Communicable Diseases</a:t>
            </a:r>
            <a:endParaRPr kumimoji="0" lang="en-Z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-102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5646" y="1991802"/>
            <a:ext cx="8515672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646" y="1471456"/>
            <a:ext cx="419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prstClr val="black"/>
                </a:solidFill>
              </a:rPr>
              <a:t>Programme purpose</a:t>
            </a:r>
            <a:endParaRPr lang="en-ZA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4528" y="2132856"/>
            <a:ext cx="8208912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The National Institute for Communicable Diseases (NICD) is a national public health institute for South Africa </a:t>
            </a: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providing: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reference microbiology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, virology, epidemiology, surveillance and public health research to support the government’s response to communicable disease threats.</a:t>
            </a:r>
            <a:endParaRPr lang="en-ZA" dirty="0">
              <a:effectLst/>
              <a:latin typeface="Calibri" panose="020F0502020204030204" pitchFamily="34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8504" y="188640"/>
            <a:ext cx="9289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PROGRAMME 3: Surveillance of Communicable Diseases Performance Indicators and Quarterly Targets</a:t>
            </a:r>
            <a:endParaRPr lang="en-ZA" sz="1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685703"/>
              </p:ext>
            </p:extLst>
          </p:nvPr>
        </p:nvGraphicFramePr>
        <p:xfrm>
          <a:off x="718121" y="1458830"/>
          <a:ext cx="8266413" cy="5138522"/>
        </p:xfrm>
        <a:graphic>
          <a:graphicData uri="http://schemas.openxmlformats.org/drawingml/2006/table">
            <a:tbl>
              <a:tblPr firstRow="1" firstCol="1" bandRow="1"/>
              <a:tblGrid>
                <a:gridCol w="2515194">
                  <a:extLst>
                    <a:ext uri="{9D8B030D-6E8A-4147-A177-3AD203B41FA5}">
                      <a16:colId xmlns:a16="http://schemas.microsoft.com/office/drawing/2014/main" val="2863533762"/>
                    </a:ext>
                  </a:extLst>
                </a:gridCol>
                <a:gridCol w="931025">
                  <a:extLst>
                    <a:ext uri="{9D8B030D-6E8A-4147-A177-3AD203B41FA5}">
                      <a16:colId xmlns:a16="http://schemas.microsoft.com/office/drawing/2014/main" val="2974190508"/>
                    </a:ext>
                  </a:extLst>
                </a:gridCol>
                <a:gridCol w="931619">
                  <a:extLst>
                    <a:ext uri="{9D8B030D-6E8A-4147-A177-3AD203B41FA5}">
                      <a16:colId xmlns:a16="http://schemas.microsoft.com/office/drawing/2014/main" val="3294071436"/>
                    </a:ext>
                  </a:extLst>
                </a:gridCol>
                <a:gridCol w="946463">
                  <a:extLst>
                    <a:ext uri="{9D8B030D-6E8A-4147-A177-3AD203B41FA5}">
                      <a16:colId xmlns:a16="http://schemas.microsoft.com/office/drawing/2014/main" val="4094724529"/>
                    </a:ext>
                  </a:extLst>
                </a:gridCol>
                <a:gridCol w="841367">
                  <a:extLst>
                    <a:ext uri="{9D8B030D-6E8A-4147-A177-3AD203B41FA5}">
                      <a16:colId xmlns:a16="http://schemas.microsoft.com/office/drawing/2014/main" val="2372042449"/>
                    </a:ext>
                  </a:extLst>
                </a:gridCol>
                <a:gridCol w="1006434">
                  <a:extLst>
                    <a:ext uri="{9D8B030D-6E8A-4147-A177-3AD203B41FA5}">
                      <a16:colId xmlns:a16="http://schemas.microsoft.com/office/drawing/2014/main" val="2496862559"/>
                    </a:ext>
                  </a:extLst>
                </a:gridCol>
                <a:gridCol w="1094311">
                  <a:extLst>
                    <a:ext uri="{9D8B030D-6E8A-4147-A177-3AD203B41FA5}">
                      <a16:colId xmlns:a16="http://schemas.microsoft.com/office/drawing/2014/main" val="2973683248"/>
                    </a:ext>
                  </a:extLst>
                </a:gridCol>
              </a:tblGrid>
              <a:tr h="484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Output Indicator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Reporting Period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 target 2021/2022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Quarterly targets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308592"/>
                  </a:ext>
                </a:extLst>
              </a:tr>
              <a:tr h="2739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GB" sz="12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st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GB" sz="1200" b="1" baseline="30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GB" sz="1200" b="1" baseline="30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rd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en-GB" sz="12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TH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921435"/>
                  </a:ext>
                </a:extLst>
              </a:tr>
              <a:tr h="6196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Percentage of identified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prioritised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 diseases under surveillance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Quarterly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90%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90%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90%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90%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90%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219470"/>
                  </a:ext>
                </a:extLst>
              </a:tr>
              <a:tr h="4849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Percentage of outbreaks responded to within 24 hours after notification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Quarterly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100%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100%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100%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100%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100%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189807"/>
                  </a:ext>
                </a:extLst>
              </a:tr>
              <a:tr h="5175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Percentage of NICD laboratories that are SANAS accredited 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Annually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100%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100%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245363"/>
                  </a:ext>
                </a:extLst>
              </a:tr>
              <a:tr h="5175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Annual report of population-based cancer surveillance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Annually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1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34707"/>
                  </a:ext>
                </a:extLst>
              </a:tr>
              <a:tr h="1077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Number of NICD laboratories with WHO reference status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Annually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7 laboratories with WHO reference status.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7 laboratories with WHO reference status.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761883"/>
                  </a:ext>
                </a:extLst>
              </a:tr>
              <a:tr h="5175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Number of articles published in the peer reviewed journals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Annually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150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150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814951"/>
                  </a:ext>
                </a:extLst>
              </a:tr>
              <a:tr h="5175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Number of field epidemiologists qualified	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Annually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7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7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4127" marR="64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68345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-15552" y="1079500"/>
            <a:ext cx="8856984" cy="14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-15552" y="1340768"/>
            <a:ext cx="9217024" cy="14745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95300" y="18864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2" charset="-128"/>
                <a:cs typeface="ＭＳ Ｐゴシック" pitchFamily="-102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9pPr>
          </a:lstStyle>
          <a:p>
            <a:pPr algn="l"/>
            <a:r>
              <a:rPr lang="en-GB" sz="2800" b="1" smtClean="0">
                <a:latin typeface="Arial" panose="020B0604020202020204" pitchFamily="34" charset="0"/>
                <a:cs typeface="Arial" panose="020B0604020202020204" pitchFamily="34" charset="0"/>
              </a:rPr>
              <a:t>Reconciling performance targets with the budget and MTEF</a:t>
            </a:r>
            <a:endParaRPr lang="en-Z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942858"/>
              </p:ext>
            </p:extLst>
          </p:nvPr>
        </p:nvGraphicFramePr>
        <p:xfrm>
          <a:off x="563563" y="2996952"/>
          <a:ext cx="8815070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8325">
                  <a:extLst>
                    <a:ext uri="{9D8B030D-6E8A-4147-A177-3AD203B41FA5}">
                      <a16:colId xmlns:a16="http://schemas.microsoft.com/office/drawing/2014/main" val="1540378542"/>
                    </a:ext>
                  </a:extLst>
                </a:gridCol>
                <a:gridCol w="855980">
                  <a:extLst>
                    <a:ext uri="{9D8B030D-6E8A-4147-A177-3AD203B41FA5}">
                      <a16:colId xmlns:a16="http://schemas.microsoft.com/office/drawing/2014/main" val="3249306100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50836527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3106854853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4267408601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97297273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1978129568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1314914197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1369639250"/>
                    </a:ext>
                  </a:extLst>
                </a:gridCol>
              </a:tblGrid>
              <a:tr h="190500"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3 - Surveillance of Communicable Diseases (NICD)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1065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Surveillance of communicable diseases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Audited 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Audited 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Audited 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Budget 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Forecast 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Medium-Term Estimate 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6701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R000's </a:t>
                      </a:r>
                      <a:endParaRPr lang="en-Z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2017/18 </a:t>
                      </a:r>
                      <a:endParaRPr lang="en-Z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2018/19 </a:t>
                      </a:r>
                      <a:endParaRPr lang="en-Z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2019/20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2020/21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2020/21 </a:t>
                      </a:r>
                      <a:endParaRPr lang="en-Z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2021/22 </a:t>
                      </a:r>
                      <a:endParaRPr lang="en-Z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2022/23 </a:t>
                      </a:r>
                      <a:endParaRPr lang="en-Z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2023/24 </a:t>
                      </a:r>
                      <a:endParaRPr lang="en-Z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7135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Expenses </a:t>
                      </a:r>
                      <a:endParaRPr lang="en-Z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326 176</a:t>
                      </a:r>
                      <a:endParaRPr lang="en-Z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403 836</a:t>
                      </a:r>
                      <a:endParaRPr lang="en-Z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420 410</a:t>
                      </a:r>
                      <a:endParaRPr lang="en-Z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394 841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394 841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443 244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466 995</a:t>
                      </a:r>
                      <a:endParaRPr lang="en-Z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488 010</a:t>
                      </a:r>
                      <a:endParaRPr lang="en-Z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7908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Compensation of employees  </a:t>
                      </a:r>
                      <a:endParaRPr lang="en-Z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213 379</a:t>
                      </a:r>
                      <a:endParaRPr lang="en-Z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247 337</a:t>
                      </a:r>
                      <a:endParaRPr lang="en-Z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270 804</a:t>
                      </a:r>
                      <a:endParaRPr lang="en-Z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243 452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243 452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284 344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298 561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311 997</a:t>
                      </a:r>
                      <a:endParaRPr lang="en-Z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610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Goods and services 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112 797</a:t>
                      </a:r>
                      <a:endParaRPr lang="en-Z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156 499</a:t>
                      </a:r>
                      <a:endParaRPr lang="en-Z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149 606</a:t>
                      </a:r>
                      <a:endParaRPr lang="en-Z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151 389</a:t>
                      </a:r>
                      <a:endParaRPr lang="en-Z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151 389</a:t>
                      </a:r>
                      <a:endParaRPr lang="en-Z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158 900</a:t>
                      </a:r>
                      <a:endParaRPr lang="en-Z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168 434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176 013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63486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4528" y="162880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Programme 3: Surveillance of Communicable Diseases (NICD)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719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-15552" y="1340768"/>
            <a:ext cx="9217024" cy="14745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95300" y="18864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2" charset="-128"/>
                <a:cs typeface="ＭＳ Ｐゴシック" pitchFamily="-102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9pPr>
          </a:lstStyle>
          <a:p>
            <a:pPr lvl="0" algn="l" eaLnBrk="1" hangingPunct="1"/>
            <a:r>
              <a:rPr lang="en-GB" sz="2400" b="1" dirty="0">
                <a:solidFill>
                  <a:prstClr val="black"/>
                </a:solidFill>
                <a:latin typeface="Arial" pitchFamily="-112" charset="0"/>
                <a:ea typeface="ＭＳ Ｐゴシック" pitchFamily="-112" charset="-128"/>
              </a:rPr>
              <a:t>PROGRAMME 4: Occupational and Environmental Health and Safety </a:t>
            </a:r>
            <a:r>
              <a:rPr lang="en-GB" sz="2400" b="1" dirty="0" smtClean="0">
                <a:solidFill>
                  <a:prstClr val="black"/>
                </a:solidFill>
                <a:latin typeface="Arial" pitchFamily="-112" charset="0"/>
                <a:ea typeface="ＭＳ Ｐゴシック" pitchFamily="-112" charset="-128"/>
              </a:rPr>
              <a:t>Performance</a:t>
            </a:r>
            <a:endParaRPr lang="en-ZA" sz="1800" dirty="0">
              <a:solidFill>
                <a:prstClr val="black"/>
              </a:solidFill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048" y="1936353"/>
            <a:ext cx="8515672" cy="4837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600"/>
              </a:spcAft>
            </a:pPr>
            <a:r>
              <a:rPr lang="en-ZA" sz="18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T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he National Institute for Occupational Health (NIOH) is a National Public Health </a:t>
            </a:r>
            <a:r>
              <a:rPr lang="en-GB" sz="18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Institute which provides: </a:t>
            </a:r>
          </a:p>
          <a:p>
            <a:pPr marL="627063" indent="-285750" algn="just">
              <a:spcBef>
                <a:spcPts val="600"/>
              </a:spcBef>
              <a:spcAft>
                <a:spcPts val="1600"/>
              </a:spcAft>
              <a:buFont typeface="Courier New" panose="02070309020205020404" pitchFamily="49" charset="0"/>
              <a:buChar char="o"/>
            </a:pPr>
            <a:r>
              <a:rPr lang="en-GB" sz="18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occupational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and environmental health and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safety support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across all sectors of the economy to improve and promote workers’ health and </a:t>
            </a:r>
            <a:r>
              <a:rPr lang="en-GB" sz="18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safety.</a:t>
            </a:r>
          </a:p>
          <a:p>
            <a:pPr marL="627063" indent="-285750" algn="just">
              <a:spcBef>
                <a:spcPts val="600"/>
              </a:spcBef>
              <a:spcAft>
                <a:spcPts val="1600"/>
              </a:spcAft>
              <a:buFont typeface="Courier New" panose="02070309020205020404" pitchFamily="49" charset="0"/>
              <a:buChar char="o"/>
            </a:pPr>
            <a:r>
              <a:rPr lang="en-GB" sz="18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The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Institute achieves this </a:t>
            </a:r>
            <a:r>
              <a:rPr lang="en-GB" sz="18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by: </a:t>
            </a:r>
          </a:p>
          <a:p>
            <a:pPr marL="1385888" indent="-400050" algn="just">
              <a:spcBef>
                <a:spcPts val="600"/>
              </a:spcBef>
              <a:spcAft>
                <a:spcPts val="1600"/>
              </a:spcAft>
              <a:buAutoNum type="romanLcParenR"/>
            </a:pPr>
            <a:r>
              <a:rPr lang="en-GB" sz="18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providing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occupational medicine, hygiene, advisory,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statutory </a:t>
            </a:r>
            <a:r>
              <a:rPr lang="en-GB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</a:p>
          <a:p>
            <a:pPr marL="985838" algn="just">
              <a:spcBef>
                <a:spcPts val="600"/>
              </a:spcBef>
              <a:spcAft>
                <a:spcPts val="1600"/>
              </a:spcAft>
            </a:pPr>
            <a:r>
              <a:rPr lang="en-GB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     pathology</a:t>
            </a:r>
            <a:r>
              <a:rPr lang="en-GB" sz="18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and laboratory </a:t>
            </a:r>
            <a:r>
              <a:rPr lang="en-GB" sz="18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services; </a:t>
            </a:r>
          </a:p>
          <a:p>
            <a:pPr marL="985838" algn="just">
              <a:spcBef>
                <a:spcPts val="600"/>
              </a:spcBef>
              <a:spcAft>
                <a:spcPts val="1600"/>
              </a:spcAft>
            </a:pPr>
            <a:r>
              <a:rPr lang="en-GB" sz="18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ii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) </a:t>
            </a:r>
            <a:r>
              <a:rPr lang="en-GB" sz="18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 conducting research;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and </a:t>
            </a:r>
            <a:endParaRPr lang="en-GB" sz="1800" dirty="0" smtClean="0">
              <a:latin typeface="Arial" panose="020B0604020202020204" pitchFamily="34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985838" algn="just">
              <a:spcBef>
                <a:spcPts val="600"/>
              </a:spcBef>
              <a:spcAft>
                <a:spcPts val="1600"/>
              </a:spcAft>
            </a:pPr>
            <a:r>
              <a:rPr lang="en-GB" sz="18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iii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) </a:t>
            </a:r>
            <a:r>
              <a:rPr lang="en-GB" sz="18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 providing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teaching and training in occupational and </a:t>
            </a:r>
            <a:r>
              <a:rPr lang="en-GB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environmental</a:t>
            </a:r>
          </a:p>
          <a:p>
            <a:pPr marL="985838" algn="just">
              <a:spcBef>
                <a:spcPts val="600"/>
              </a:spcBef>
              <a:spcAft>
                <a:spcPts val="1600"/>
              </a:spcAft>
            </a:pPr>
            <a:r>
              <a:rPr lang="en-GB" sz="18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     health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and safety.  </a:t>
            </a:r>
            <a:endParaRPr lang="en-ZA" sz="1800" dirty="0">
              <a:latin typeface="Calibri" panose="020F0502020204030204" pitchFamily="34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6260" y="1481247"/>
            <a:ext cx="491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prstClr val="black"/>
                </a:solidFill>
              </a:rPr>
              <a:t>Programme purpose</a:t>
            </a:r>
            <a:endParaRPr lang="en-ZA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8504" y="188640"/>
            <a:ext cx="9289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PROGRAMME 4: Occupational and Environmental Health and Safety Performance Indicators and Quarterly Targets</a:t>
            </a:r>
            <a:endParaRPr lang="en-ZA" sz="1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638074"/>
              </p:ext>
            </p:extLst>
          </p:nvPr>
        </p:nvGraphicFramePr>
        <p:xfrm>
          <a:off x="567307" y="1556793"/>
          <a:ext cx="8364068" cy="4680519"/>
        </p:xfrm>
        <a:graphic>
          <a:graphicData uri="http://schemas.openxmlformats.org/drawingml/2006/table">
            <a:tbl>
              <a:tblPr firstRow="1" firstCol="1" bandRow="1"/>
              <a:tblGrid>
                <a:gridCol w="2387404">
                  <a:extLst>
                    <a:ext uri="{9D8B030D-6E8A-4147-A177-3AD203B41FA5}">
                      <a16:colId xmlns:a16="http://schemas.microsoft.com/office/drawing/2014/main" val="382987058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21798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767838772"/>
                    </a:ext>
                  </a:extLst>
                </a:gridCol>
                <a:gridCol w="850980">
                  <a:extLst>
                    <a:ext uri="{9D8B030D-6E8A-4147-A177-3AD203B41FA5}">
                      <a16:colId xmlns:a16="http://schemas.microsoft.com/office/drawing/2014/main" val="230412174"/>
                    </a:ext>
                  </a:extLst>
                </a:gridCol>
                <a:gridCol w="877212">
                  <a:extLst>
                    <a:ext uri="{9D8B030D-6E8A-4147-A177-3AD203B41FA5}">
                      <a16:colId xmlns:a16="http://schemas.microsoft.com/office/drawing/2014/main" val="176233886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21866888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243073343"/>
                    </a:ext>
                  </a:extLst>
                </a:gridCol>
              </a:tblGrid>
              <a:tr h="7528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Output Indicator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Reporting Period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 target 2021/2022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Quarterly targets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706868"/>
                  </a:ext>
                </a:extLst>
              </a:tr>
              <a:tr h="422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GB" sz="1200" b="1" baseline="30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st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GB" sz="1200" b="1" baseline="30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GB" sz="12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rd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en-GB" sz="12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TH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624918"/>
                  </a:ext>
                </a:extLst>
              </a:tr>
              <a:tr h="11292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Percentage of 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occupational, and  environmental health laboratory</a:t>
                      </a: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 tests conducted within the predefined turn-around time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Quarterly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90%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90%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90%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90%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90%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191809"/>
                  </a:ext>
                </a:extLst>
              </a:tr>
              <a:tr h="7528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Number of occupational, environmental health and safety assessments completed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Annually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15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15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820176"/>
                  </a:ext>
                </a:extLst>
              </a:tr>
              <a:tr h="7991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Number of occupational health surveillance reports  produced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Annually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4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4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697288"/>
                  </a:ext>
                </a:extLst>
              </a:tr>
              <a:tr h="823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Percentage of NIOH laboratories that are SANAS accredited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Annually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100%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100%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01791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-15552" y="1181857"/>
            <a:ext cx="9433048" cy="15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4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-15552" y="1340768"/>
            <a:ext cx="9217024" cy="14745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95300" y="19776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2" charset="-128"/>
                <a:cs typeface="ＭＳ Ｐゴシック" pitchFamily="-102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9pPr>
          </a:lstStyle>
          <a:p>
            <a:pPr algn="l"/>
            <a:r>
              <a:rPr lang="en-GB" sz="2800" b="1" smtClean="0">
                <a:latin typeface="Arial" panose="020B0604020202020204" pitchFamily="34" charset="0"/>
                <a:cs typeface="Arial" panose="020B0604020202020204" pitchFamily="34" charset="0"/>
              </a:rPr>
              <a:t>Reconciling performance targets with the budget and MTEF</a:t>
            </a:r>
            <a:endParaRPr lang="en-Z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804364"/>
              </p:ext>
            </p:extLst>
          </p:nvPr>
        </p:nvGraphicFramePr>
        <p:xfrm>
          <a:off x="546260" y="2631227"/>
          <a:ext cx="8815070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3875">
                  <a:extLst>
                    <a:ext uri="{9D8B030D-6E8A-4147-A177-3AD203B41FA5}">
                      <a16:colId xmlns:a16="http://schemas.microsoft.com/office/drawing/2014/main" val="1407005705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186157453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1252530949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1017768887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471573280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2638162731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3133349764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76074233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156033412"/>
                    </a:ext>
                  </a:extLst>
                </a:gridCol>
              </a:tblGrid>
              <a:tr h="190500"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4- Occupational Health (NIOH)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645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Occupational health 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Audited 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Audited 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Audited 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Budget 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Forecast  </a:t>
                      </a:r>
                      <a:endParaRPr lang="en-ZA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Medium-Term Estimate 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8752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R000's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2021/22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2022/23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2023/24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9925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Expenses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114 014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125 954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137 787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140 273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140 273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157 717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166 046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173 518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9813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Compensation of employees 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84 787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98 188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108 067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98 118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98 118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113 470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119 144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124 505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6379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Goods and services 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29 227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27 766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29 720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42 155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42 155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44 247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46 902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49 013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3544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0700" y="153186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Programme 4: Occupational and Environmental Health and Safety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676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-18107" y="1514198"/>
            <a:ext cx="7163268" cy="1146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0168" y="335558"/>
            <a:ext cx="8661304" cy="107721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32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sz="32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National Health </a:t>
            </a:r>
          </a:p>
          <a:p>
            <a:pPr lvl="0">
              <a:defRPr/>
            </a:pPr>
            <a:r>
              <a:rPr lang="en-US" sz="32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 Service (</a:t>
            </a:r>
            <a:r>
              <a:rPr lang="en-US" sz="3200" b="1" cap="al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nhls</a:t>
            </a:r>
            <a:r>
              <a:rPr lang="en-US" sz="32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GB" sz="3200" b="1" i="0" u="none" strike="noStrike" kern="1200" cap="all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" pitchFamily="-112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8504" y="1730222"/>
            <a:ext cx="9001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ZA" sz="1800" dirty="0"/>
              <a:t>The National Health Laboratory Service (NHLS) is a schedule 3A Public Entity which was established in 2001 by an Act of Parliament to </a:t>
            </a:r>
            <a:r>
              <a:rPr lang="en-ZA" sz="1800" dirty="0" smtClean="0"/>
              <a:t>-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ZA" sz="1800" dirty="0" smtClean="0"/>
              <a:t>provide cost-effective and efficient health diagnostic health laboratory services to:</a:t>
            </a:r>
          </a:p>
          <a:p>
            <a:pPr marL="857250" lvl="1" indent="-40005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GB" sz="1600" i="1" dirty="0"/>
              <a:t>a</a:t>
            </a:r>
            <a:r>
              <a:rPr lang="en-GB" sz="1600" i="1" dirty="0" smtClean="0"/>
              <a:t>ll public sector health care providers;</a:t>
            </a:r>
          </a:p>
          <a:p>
            <a:pPr marL="857250" lvl="1" indent="-40005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GB" sz="1600" i="1" dirty="0"/>
              <a:t>a</a:t>
            </a:r>
            <a:r>
              <a:rPr lang="en-GB" sz="1600" i="1" dirty="0" smtClean="0"/>
              <a:t>ny other government institution inside and outside of the Republic that may require such services; and</a:t>
            </a:r>
          </a:p>
          <a:p>
            <a:pPr marL="857250" lvl="1" indent="-40005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GB" sz="1600" i="1" dirty="0"/>
              <a:t>a</a:t>
            </a:r>
            <a:r>
              <a:rPr lang="en-GB" sz="1600" i="1" dirty="0" smtClean="0"/>
              <a:t>ny private health care provider that requests such services;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GB" sz="1600" dirty="0"/>
              <a:t>s</a:t>
            </a:r>
            <a:r>
              <a:rPr lang="en-GB" sz="1600" dirty="0" smtClean="0"/>
              <a:t>upport health research; and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GB" sz="1600" dirty="0"/>
              <a:t>s</a:t>
            </a:r>
            <a:r>
              <a:rPr lang="en-GB" sz="1600" dirty="0" smtClean="0"/>
              <a:t>upport training for health science education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ZA" sz="16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/>
              <a:t>South </a:t>
            </a:r>
            <a:r>
              <a:rPr lang="en-US" sz="1800" dirty="0"/>
              <a:t>Africa’s largest public health laboratory service with 233 laboratories in nine provinces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kumimoji="0" lang="en-Z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-15552" y="1340768"/>
            <a:ext cx="9217024" cy="14745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95300" y="19776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2" charset="-128"/>
                <a:cs typeface="ＭＳ Ｐゴシック" pitchFamily="-102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9pPr>
          </a:lstStyle>
          <a:p>
            <a:pPr lvl="0" algn="l" eaLnBrk="1" hangingPunct="1"/>
            <a:r>
              <a:rPr lang="en-GB" sz="2800" b="1" dirty="0">
                <a:solidFill>
                  <a:prstClr val="black"/>
                </a:solidFill>
                <a:latin typeface="Arial" pitchFamily="-112" charset="0"/>
                <a:ea typeface="ＭＳ Ｐゴシック" pitchFamily="-112" charset="-128"/>
              </a:rPr>
              <a:t>PROGRAMME 5: Administration Key Performance </a:t>
            </a:r>
            <a:r>
              <a:rPr lang="en-GB" sz="2800" b="1" dirty="0" smtClean="0">
                <a:solidFill>
                  <a:prstClr val="black"/>
                </a:solidFill>
                <a:latin typeface="Arial" pitchFamily="-112" charset="0"/>
                <a:ea typeface="ＭＳ Ｐゴシック" pitchFamily="-112" charset="-128"/>
              </a:rPr>
              <a:t>Indicators</a:t>
            </a:r>
            <a:endParaRPr lang="en-ZA" sz="2800" b="1" dirty="0">
              <a:solidFill>
                <a:prstClr val="black"/>
              </a:solidFill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4980" y="1937533"/>
            <a:ext cx="851567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The administration programme plays a crucial role in the delivery of the NHLS services </a:t>
            </a:r>
            <a:r>
              <a:rPr lang="en-GB" sz="16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through: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a range of support services, such as organisational development, HR and labour relations, information technology, property management, security services, legal, communication and the integrated planning function;  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h</a:t>
            </a:r>
            <a:r>
              <a:rPr lang="en-GB" sz="16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ighly effective 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management of financial resources and procurement </a:t>
            </a:r>
            <a:r>
              <a:rPr lang="en-GB" sz="16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processes 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as administered within the financial </a:t>
            </a:r>
            <a:r>
              <a:rPr lang="en-GB" sz="16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department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;</a:t>
            </a:r>
            <a:r>
              <a:rPr lang="en-GB" sz="16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and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generating 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sufficient </a:t>
            </a:r>
            <a:r>
              <a:rPr lang="en-GB" sz="16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revenue to 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ensure financial viability and sustainability. </a:t>
            </a:r>
            <a:endParaRPr lang="en-GB" sz="1600" dirty="0" smtClean="0">
              <a:latin typeface="Arial" panose="020B0604020202020204" pitchFamily="34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6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There 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are </a:t>
            </a:r>
            <a:r>
              <a:rPr lang="en-GB" sz="1600" dirty="0" smtClean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three 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sub-programmes, namely:</a:t>
            </a:r>
          </a:p>
          <a:p>
            <a:pPr marL="627063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Financial Management</a:t>
            </a:r>
          </a:p>
          <a:p>
            <a:pPr marL="627063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Information Technology</a:t>
            </a:r>
          </a:p>
          <a:p>
            <a:pPr marL="627063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Human Resources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4528" y="1488227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Programme purpose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32665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8504" y="188640"/>
            <a:ext cx="9289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PROGRAMME 5: Administration Key Performance Indicators and Quarterly Targets</a:t>
            </a:r>
            <a:endParaRPr lang="en-ZA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7753" y="1682151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Sub-Programme: Financial Management</a:t>
            </a:r>
            <a:endParaRPr lang="en-ZA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647992"/>
              </p:ext>
            </p:extLst>
          </p:nvPr>
        </p:nvGraphicFramePr>
        <p:xfrm>
          <a:off x="776536" y="2420888"/>
          <a:ext cx="8177921" cy="3065078"/>
        </p:xfrm>
        <a:graphic>
          <a:graphicData uri="http://schemas.openxmlformats.org/drawingml/2006/table">
            <a:tbl>
              <a:tblPr firstRow="1" firstCol="1" bandRow="1"/>
              <a:tblGrid>
                <a:gridCol w="2280061">
                  <a:extLst>
                    <a:ext uri="{9D8B030D-6E8A-4147-A177-3AD203B41FA5}">
                      <a16:colId xmlns:a16="http://schemas.microsoft.com/office/drawing/2014/main" val="1791447515"/>
                    </a:ext>
                  </a:extLst>
                </a:gridCol>
                <a:gridCol w="1145332">
                  <a:extLst>
                    <a:ext uri="{9D8B030D-6E8A-4147-A177-3AD203B41FA5}">
                      <a16:colId xmlns:a16="http://schemas.microsoft.com/office/drawing/2014/main" val="2070922383"/>
                    </a:ext>
                  </a:extLst>
                </a:gridCol>
                <a:gridCol w="1091393">
                  <a:extLst>
                    <a:ext uri="{9D8B030D-6E8A-4147-A177-3AD203B41FA5}">
                      <a16:colId xmlns:a16="http://schemas.microsoft.com/office/drawing/2014/main" val="3597670359"/>
                    </a:ext>
                  </a:extLst>
                </a:gridCol>
                <a:gridCol w="902501">
                  <a:extLst>
                    <a:ext uri="{9D8B030D-6E8A-4147-A177-3AD203B41FA5}">
                      <a16:colId xmlns:a16="http://schemas.microsoft.com/office/drawing/2014/main" val="4181470127"/>
                    </a:ext>
                  </a:extLst>
                </a:gridCol>
                <a:gridCol w="886426">
                  <a:extLst>
                    <a:ext uri="{9D8B030D-6E8A-4147-A177-3AD203B41FA5}">
                      <a16:colId xmlns:a16="http://schemas.microsoft.com/office/drawing/2014/main" val="294727919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48886295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40245516"/>
                    </a:ext>
                  </a:extLst>
                </a:gridCol>
              </a:tblGrid>
              <a:tr h="344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Output Indicator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Reporting Period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 target 2021/2022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Quarterly targets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476534"/>
                  </a:ext>
                </a:extLst>
              </a:tr>
              <a:tr h="2110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GB" sz="12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st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GB" sz="12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GB" sz="12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rd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en-GB" sz="12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TH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341306"/>
                  </a:ext>
                </a:extLst>
              </a:tr>
              <a:tr h="3986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Ratio of current assets to current liabilities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Quarterly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2:1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2:1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2:1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2:1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2:1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7283"/>
                  </a:ext>
                </a:extLst>
              </a:tr>
              <a:tr h="3755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Cash flow coverage ratio (Operating cash in-flows / total debt)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Quarterly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2:1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2:1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2:1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2:1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2:1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35519"/>
                  </a:ext>
                </a:extLst>
              </a:tr>
              <a:tr h="3986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Number of Creditor days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Quarterly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30 days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30 days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30 days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30 days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30 days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572150"/>
                  </a:ext>
                </a:extLst>
              </a:tr>
              <a:tr h="4107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Number of Debtors days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Quarterly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115 days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115 days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115 days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115 days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115 days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674824"/>
                  </a:ext>
                </a:extLst>
              </a:tr>
              <a:tr h="3986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Percentage turnaround time for awarding tenders within 90 days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.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Quarterly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90%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90%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90%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90%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90%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605508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-15552" y="1271077"/>
            <a:ext cx="8856984" cy="14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8504" y="188640"/>
            <a:ext cx="9289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PROGRAMME 5: Administration Key Performance Indicators and Quarterly </a:t>
            </a:r>
            <a:r>
              <a:rPr lang="en-GB" sz="2800" b="1" dirty="0" smtClean="0"/>
              <a:t>Targets (</a:t>
            </a:r>
            <a:r>
              <a:rPr lang="en-GB" sz="2800" b="1" dirty="0" err="1" smtClean="0"/>
              <a:t>Cont</a:t>
            </a:r>
            <a:r>
              <a:rPr lang="en-GB" sz="2800" b="1" dirty="0" smtClean="0"/>
              <a:t>)</a:t>
            </a:r>
            <a:endParaRPr lang="en-ZA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0611" y="1695901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Sub-Programme: Financial Management</a:t>
            </a:r>
            <a:endParaRPr lang="en-ZA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633678"/>
              </p:ext>
            </p:extLst>
          </p:nvPr>
        </p:nvGraphicFramePr>
        <p:xfrm>
          <a:off x="776536" y="2426967"/>
          <a:ext cx="8177921" cy="2828840"/>
        </p:xfrm>
        <a:graphic>
          <a:graphicData uri="http://schemas.openxmlformats.org/drawingml/2006/table">
            <a:tbl>
              <a:tblPr firstRow="1" firstCol="1" bandRow="1"/>
              <a:tblGrid>
                <a:gridCol w="2280061">
                  <a:extLst>
                    <a:ext uri="{9D8B030D-6E8A-4147-A177-3AD203B41FA5}">
                      <a16:colId xmlns:a16="http://schemas.microsoft.com/office/drawing/2014/main" val="1791447515"/>
                    </a:ext>
                  </a:extLst>
                </a:gridCol>
                <a:gridCol w="1145332">
                  <a:extLst>
                    <a:ext uri="{9D8B030D-6E8A-4147-A177-3AD203B41FA5}">
                      <a16:colId xmlns:a16="http://schemas.microsoft.com/office/drawing/2014/main" val="2070922383"/>
                    </a:ext>
                  </a:extLst>
                </a:gridCol>
                <a:gridCol w="1091393">
                  <a:extLst>
                    <a:ext uri="{9D8B030D-6E8A-4147-A177-3AD203B41FA5}">
                      <a16:colId xmlns:a16="http://schemas.microsoft.com/office/drawing/2014/main" val="3597670359"/>
                    </a:ext>
                  </a:extLst>
                </a:gridCol>
                <a:gridCol w="902501">
                  <a:extLst>
                    <a:ext uri="{9D8B030D-6E8A-4147-A177-3AD203B41FA5}">
                      <a16:colId xmlns:a16="http://schemas.microsoft.com/office/drawing/2014/main" val="4181470127"/>
                    </a:ext>
                  </a:extLst>
                </a:gridCol>
                <a:gridCol w="886426">
                  <a:extLst>
                    <a:ext uri="{9D8B030D-6E8A-4147-A177-3AD203B41FA5}">
                      <a16:colId xmlns:a16="http://schemas.microsoft.com/office/drawing/2014/main" val="294727919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48886295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40245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Output Indicator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Reporting Period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 target 2021/2022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Quarterly targets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476534"/>
                  </a:ext>
                </a:extLst>
              </a:tr>
              <a:tr h="2110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GB" sz="12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st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GB" sz="1200" b="1" baseline="30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GB" sz="12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rd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en-GB" sz="12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TH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341306"/>
                  </a:ext>
                </a:extLst>
              </a:tr>
              <a:tr h="9389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Develop and implement revenue and costing strategy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Annually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Implement 30% of the revenue and costing strategy.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Implement 30% of the revenue and costing strategy.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532496"/>
                  </a:ext>
                </a:extLst>
              </a:tr>
              <a:tr h="3986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Clean audit opinion of the Auditor general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Annually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Unqualified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Unqualified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203542"/>
                  </a:ext>
                </a:extLst>
              </a:tr>
              <a:tr h="5633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Percentage of allegations reported through the NHLS tipoff platform that are investigated within 180 days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Annually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90%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90%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938866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-15552" y="1341926"/>
            <a:ext cx="8856984" cy="14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8504" y="188640"/>
            <a:ext cx="9289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PROGRAMME 5: Administration Key Performance Indicators and Quarterly Targets</a:t>
            </a:r>
            <a:endParaRPr lang="en-ZA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3563" y="1491171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Sub-Programme: Information and Communication Technology</a:t>
            </a:r>
            <a:endParaRPr lang="en-ZA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088915"/>
              </p:ext>
            </p:extLst>
          </p:nvPr>
        </p:nvGraphicFramePr>
        <p:xfrm>
          <a:off x="762000" y="2141357"/>
          <a:ext cx="8138802" cy="4672019"/>
        </p:xfrm>
        <a:graphic>
          <a:graphicData uri="http://schemas.openxmlformats.org/drawingml/2006/table">
            <a:tbl>
              <a:tblPr firstRow="1" firstCol="1" bandRow="1"/>
              <a:tblGrid>
                <a:gridCol w="2090130">
                  <a:extLst>
                    <a:ext uri="{9D8B030D-6E8A-4147-A177-3AD203B41FA5}">
                      <a16:colId xmlns:a16="http://schemas.microsoft.com/office/drawing/2014/main" val="392870867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71970098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31485864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54008882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20558108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22269098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456022486"/>
                    </a:ext>
                  </a:extLst>
                </a:gridCol>
              </a:tblGrid>
              <a:tr h="429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Output Indicator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Reporting Period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 target 2021/2022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Quarterly targets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308306"/>
                  </a:ext>
                </a:extLst>
              </a:tr>
              <a:tr h="2405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GB" sz="1200" b="1" baseline="30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st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GB" sz="1200" b="1" baseline="30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GB" sz="12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rd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en-GB" sz="12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TH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614143"/>
                  </a:ext>
                </a:extLst>
              </a:tr>
              <a:tr h="13034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Develop and implement a real-time communication system with patients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Annually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Send SMS to 20% of patients who provided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cell phone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numbers and gave consent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Send SMS to 20% of patients who provided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cell phone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numbers and gave consent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946860"/>
                  </a:ext>
                </a:extLst>
              </a:tr>
              <a:tr h="6448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Implement the interface between NHLS LIS and the HPRS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Annually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40% implementation of the HPRS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40% implementation of the HPRS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778321"/>
                  </a:ext>
                </a:extLst>
              </a:tr>
              <a:tr h="15046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Develop and implement the order entry system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Annually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Implementation of the order entry system in 20% of facilities that have internet connectivity.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Implementation of the order entry system in 20% of facilities that have internet connectivity.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523986"/>
                  </a:ext>
                </a:extLst>
              </a:tr>
              <a:tr h="4543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Percentage System Uptime for Critical Systems at laboratory level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Quarterly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99%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99%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99%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99%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99%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7927" marR="67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561523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-15552" y="1271077"/>
            <a:ext cx="8856984" cy="14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5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8504" y="188640"/>
            <a:ext cx="9289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PROGRAMME 5:Administration Performance Indicators and Quarterly Targets</a:t>
            </a:r>
            <a:endParaRPr lang="en-ZA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0" y="1226166"/>
            <a:ext cx="8265367" cy="1322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0512" y="1370965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Sub-Programme: Human Resources</a:t>
            </a:r>
            <a:endParaRPr lang="en-ZA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059075"/>
              </p:ext>
            </p:extLst>
          </p:nvPr>
        </p:nvGraphicFramePr>
        <p:xfrm>
          <a:off x="659438" y="1853573"/>
          <a:ext cx="8224935" cy="4536503"/>
        </p:xfrm>
        <a:graphic>
          <a:graphicData uri="http://schemas.openxmlformats.org/drawingml/2006/table">
            <a:tbl>
              <a:tblPr firstRow="1" firstCol="1" bandRow="1"/>
              <a:tblGrid>
                <a:gridCol w="2675947">
                  <a:extLst>
                    <a:ext uri="{9D8B030D-6E8A-4147-A177-3AD203B41FA5}">
                      <a16:colId xmlns:a16="http://schemas.microsoft.com/office/drawing/2014/main" val="1570056804"/>
                    </a:ext>
                  </a:extLst>
                </a:gridCol>
                <a:gridCol w="990530">
                  <a:extLst>
                    <a:ext uri="{9D8B030D-6E8A-4147-A177-3AD203B41FA5}">
                      <a16:colId xmlns:a16="http://schemas.microsoft.com/office/drawing/2014/main" val="3926805492"/>
                    </a:ext>
                  </a:extLst>
                </a:gridCol>
                <a:gridCol w="991161">
                  <a:extLst>
                    <a:ext uri="{9D8B030D-6E8A-4147-A177-3AD203B41FA5}">
                      <a16:colId xmlns:a16="http://schemas.microsoft.com/office/drawing/2014/main" val="3605239234"/>
                    </a:ext>
                  </a:extLst>
                </a:gridCol>
                <a:gridCol w="792803">
                  <a:extLst>
                    <a:ext uri="{9D8B030D-6E8A-4147-A177-3AD203B41FA5}">
                      <a16:colId xmlns:a16="http://schemas.microsoft.com/office/drawing/2014/main" val="1776024135"/>
                    </a:ext>
                  </a:extLst>
                </a:gridCol>
                <a:gridCol w="990530">
                  <a:extLst>
                    <a:ext uri="{9D8B030D-6E8A-4147-A177-3AD203B41FA5}">
                      <a16:colId xmlns:a16="http://schemas.microsoft.com/office/drawing/2014/main" val="2806741753"/>
                    </a:ext>
                  </a:extLst>
                </a:gridCol>
                <a:gridCol w="891982">
                  <a:extLst>
                    <a:ext uri="{9D8B030D-6E8A-4147-A177-3AD203B41FA5}">
                      <a16:colId xmlns:a16="http://schemas.microsoft.com/office/drawing/2014/main" val="1741466699"/>
                    </a:ext>
                  </a:extLst>
                </a:gridCol>
                <a:gridCol w="891982">
                  <a:extLst>
                    <a:ext uri="{9D8B030D-6E8A-4147-A177-3AD203B41FA5}">
                      <a16:colId xmlns:a16="http://schemas.microsoft.com/office/drawing/2014/main" val="865582324"/>
                    </a:ext>
                  </a:extLst>
                </a:gridCol>
              </a:tblGrid>
              <a:tr h="626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Output Indicator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Reporting Period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 target 2021/2022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Quarterly targets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09699"/>
                  </a:ext>
                </a:extLst>
              </a:tr>
              <a:tr h="3517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 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GB" sz="1200" b="1" baseline="30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st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GB" sz="12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GB" sz="12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rd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en-GB" sz="12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TH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002426"/>
                  </a:ext>
                </a:extLst>
              </a:tr>
              <a:tr h="6645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Staff Turnover ratio 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Quarterly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5%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5%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5%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5%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5%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900212"/>
                  </a:ext>
                </a:extLst>
              </a:tr>
              <a:tr h="626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Average staff recruitment turnaround  within 90 days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Quarterly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90%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90%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90%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90%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90%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10762"/>
                  </a:ext>
                </a:extLst>
              </a:tr>
              <a:tr h="6645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BBBEE compliance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Annually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Level 5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Level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5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28464"/>
                  </a:ext>
                </a:extLst>
              </a:tr>
              <a:tr h="9390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Number of intern medical technologists and student medical technicians admitted and trained in the NHLS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Annually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250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250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831867"/>
                  </a:ext>
                </a:extLst>
              </a:tr>
              <a:tr h="6645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Percentage of employees with approved and evaluated performance agreements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Semester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98%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98%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N/A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98%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216" marR="682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00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95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0" y="1226166"/>
            <a:ext cx="8265367" cy="13223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95300" y="18864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2" charset="-128"/>
                <a:cs typeface="ＭＳ Ｐゴシック" pitchFamily="-102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2" charset="0"/>
                <a:ea typeface="ＭＳ Ｐゴシック" pitchFamily="-102" charset="-128"/>
                <a:cs typeface="ＭＳ Ｐゴシック" pitchFamily="-102" charset="-128"/>
              </a:defRPr>
            </a:lvl9pPr>
          </a:lstStyle>
          <a:p>
            <a:pPr algn="l"/>
            <a:r>
              <a:rPr lang="en-GB" sz="2800" b="1" smtClean="0">
                <a:latin typeface="Arial" panose="020B0604020202020204" pitchFamily="34" charset="0"/>
                <a:cs typeface="Arial" panose="020B0604020202020204" pitchFamily="34" charset="0"/>
              </a:rPr>
              <a:t>Reconciling performance targets with the budget and MTEF</a:t>
            </a:r>
            <a:endParaRPr lang="en-Z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190849"/>
              </p:ext>
            </p:extLst>
          </p:nvPr>
        </p:nvGraphicFramePr>
        <p:xfrm>
          <a:off x="563563" y="2420938"/>
          <a:ext cx="8815070" cy="1717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6250">
                  <a:extLst>
                    <a:ext uri="{9D8B030D-6E8A-4147-A177-3AD203B41FA5}">
                      <a16:colId xmlns:a16="http://schemas.microsoft.com/office/drawing/2014/main" val="2579268165"/>
                    </a:ext>
                  </a:extLst>
                </a:gridCol>
                <a:gridCol w="857885">
                  <a:extLst>
                    <a:ext uri="{9D8B030D-6E8A-4147-A177-3AD203B41FA5}">
                      <a16:colId xmlns:a16="http://schemas.microsoft.com/office/drawing/2014/main" val="1465994364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1911477606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1976948771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1938805261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2367700165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1802292674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3925292491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2263802598"/>
                    </a:ext>
                  </a:extLst>
                </a:gridCol>
              </a:tblGrid>
              <a:tr h="190500"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5 - Administration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2478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Administration </a:t>
                      </a:r>
                      <a:endParaRPr lang="en-Z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Audited 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Audited 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Audited 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Budget 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Forecast 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Medium-Term Estimate 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7554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R000's</a:t>
                      </a:r>
                      <a:endParaRPr lang="en-Z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2021/22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2022/23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2023/24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8212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Expenses</a:t>
                      </a:r>
                      <a:endParaRPr lang="en-ZA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691 318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717 798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795 262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945 093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945 093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1 006 670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1 065 625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1 113 578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797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Compensation of employees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227 955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270 498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292 904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379 434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379 434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407 998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432 478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451 939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08809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Goods and services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463 363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447 300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502 358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565 659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565 659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598 672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633 147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661 639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22964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6536" y="162880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Programme 5: Administration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8654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 txBox="1">
            <a:spLocks/>
          </p:cNvSpPr>
          <p:nvPr/>
        </p:nvSpPr>
        <p:spPr bwMode="auto">
          <a:xfrm>
            <a:off x="977890" y="2394446"/>
            <a:ext cx="7797535" cy="189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accent3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Arial"/>
                <a:ea typeface="Myriad Pro" pitchFamily="-112" charset="0"/>
                <a:cs typeface="Arial"/>
              </a:rPr>
              <a:t>THANK YOU</a:t>
            </a:r>
            <a:r>
              <a:rPr lang="en-US" sz="6000" b="1" dirty="0" smtClean="0">
                <a:solidFill>
                  <a:schemeClr val="accent3"/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  <a:latin typeface="Arial"/>
                <a:ea typeface="Myriad Pro" pitchFamily="-112" charset="0"/>
                <a:cs typeface="Arial"/>
              </a:rPr>
              <a:t>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10C5-0EEE-CC4E-8E27-1E2C290F580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8504" y="548680"/>
            <a:ext cx="6677000" cy="64633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1" i="0" u="none" strike="noStrike" kern="1200" cap="all" spc="0" normalizeH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itchFamily="-112" charset="0"/>
                <a:ea typeface="Arial" pitchFamily="-112" charset="0"/>
                <a:cs typeface="Arial" pitchFamily="-112" charset="0"/>
              </a:rPr>
              <a:t>INSTITUTES OF THE </a:t>
            </a:r>
            <a:r>
              <a:rPr kumimoji="0" lang="en-ZA" sz="3600" b="1" i="0" u="none" strike="noStrike" kern="1200" cap="all" spc="0" normalizeH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itchFamily="-112" charset="0"/>
                <a:ea typeface="Arial" pitchFamily="-112" charset="0"/>
                <a:cs typeface="Arial" pitchFamily="-112" charset="0"/>
              </a:rPr>
              <a:t>nhls</a:t>
            </a:r>
            <a:endParaRPr kumimoji="0" lang="en-GB" sz="3600" b="1" i="0" u="none" strike="noStrike" kern="1200" cap="all" spc="0" normalizeH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504" y="1340768"/>
            <a:ext cx="8439472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</a:rPr>
              <a:t>The NHLS Divisions include:</a:t>
            </a:r>
          </a:p>
          <a:p>
            <a:pPr marL="0" lvl="1" fontAlgn="auto">
              <a:lnSpc>
                <a:spcPct val="150000"/>
              </a:lnSpc>
              <a:spcAft>
                <a:spcPts val="0"/>
              </a:spcAft>
              <a:buSzPct val="130000"/>
            </a:pPr>
            <a:r>
              <a:rPr lang="en-ZA" alt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Institute for  Communicable Diseases (NICD)</a:t>
            </a:r>
          </a:p>
          <a:p>
            <a:pPr marL="552450" lvl="3" indent="-28575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ZA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Surveillance and monitoring of communicable diseases;</a:t>
            </a:r>
          </a:p>
          <a:p>
            <a:pPr marL="552450" lvl="3" indent="-28575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National Cancer Registry; and </a:t>
            </a:r>
          </a:p>
          <a:p>
            <a:pPr marL="552450" lvl="3" indent="-28575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only bio safety level 4 laboratory in </a:t>
            </a:r>
            <a:r>
              <a:rPr lang="en-GB" alt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  <a:endParaRPr lang="en-ZA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en-ZA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ZA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Institute for Occupational Health (NIOH)</a:t>
            </a:r>
          </a:p>
          <a:p>
            <a:pPr marL="552450" lvl="2" indent="-28575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Investigates </a:t>
            </a:r>
            <a:r>
              <a:rPr lang="en-GB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 diseases and provides services to </a:t>
            </a:r>
          </a:p>
          <a:p>
            <a:pPr marL="552450" lvl="2" indent="-28575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GB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 health</a:t>
            </a:r>
            <a:r>
              <a:rPr lang="en-ZA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1" fontAlgn="auto">
              <a:lnSpc>
                <a:spcPct val="150000"/>
              </a:lnSpc>
              <a:spcAft>
                <a:spcPts val="0"/>
              </a:spcAft>
              <a:buSzPct val="130000"/>
            </a:pPr>
            <a:r>
              <a:rPr lang="en-GB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South </a:t>
            </a:r>
            <a:r>
              <a:rPr lang="en-GB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African Vaccine Producers (SAVP)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sz="18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627063" lvl="2" indent="-28575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ZA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ZA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Southern African producer of equine anti-venoms </a:t>
            </a:r>
            <a:r>
              <a:rPr lang="en-ZA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snake </a:t>
            </a:r>
          </a:p>
          <a:p>
            <a:pPr marL="341313" lvl="2" fontAlgn="auto">
              <a:lnSpc>
                <a:spcPct val="150000"/>
              </a:lnSpc>
              <a:spcAft>
                <a:spcPts val="0"/>
              </a:spcAft>
              <a:buClr>
                <a:srgbClr val="9BBB59"/>
              </a:buClr>
            </a:pPr>
            <a:r>
              <a:rPr lang="en-ZA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bites</a:t>
            </a:r>
            <a:r>
              <a:rPr lang="en-ZA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spider and scorpion </a:t>
            </a:r>
            <a:r>
              <a:rPr lang="en-ZA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stings</a:t>
            </a:r>
            <a:r>
              <a:rPr lang="en-ZA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SzPct val="130000"/>
            </a:pPr>
            <a:r>
              <a:rPr lang="en-ZA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Diagnostic </a:t>
            </a:r>
            <a:r>
              <a:rPr lang="en-ZA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Media Products (</a:t>
            </a:r>
            <a:r>
              <a:rPr lang="en-ZA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DMP)</a:t>
            </a:r>
          </a:p>
          <a:p>
            <a:pPr marL="627063" lvl="2" indent="-28575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ZA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supplier of culture media and reagents to the NHLS </a:t>
            </a:r>
          </a:p>
          <a:p>
            <a:pPr marL="341313" lvl="2" fontAlgn="auto">
              <a:lnSpc>
                <a:spcPct val="150000"/>
              </a:lnSpc>
              <a:spcAft>
                <a:spcPts val="0"/>
              </a:spcAft>
              <a:buClr>
                <a:srgbClr val="9BBB59"/>
              </a:buClr>
            </a:pPr>
            <a:r>
              <a:rPr lang="en-ZA" alt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laboratories</a:t>
            </a:r>
            <a:endParaRPr lang="en-ZA" altLang="en-US" sz="1600" b="1" dirty="0" smtClean="0">
              <a:solidFill>
                <a:srgbClr val="9BBB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-18107" y="1306557"/>
            <a:ext cx="7163268" cy="11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5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8160" y="627945"/>
            <a:ext cx="8661304" cy="5847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32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statutory functions</a:t>
            </a:r>
            <a:endParaRPr kumimoji="0" lang="en-GB" sz="3200" b="1" i="0" u="none" strike="noStrike" kern="1200" cap="all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" pitchFamily="-112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alphaModFix amt="53000"/>
          </a:blip>
          <a:stretch>
            <a:fillRect/>
          </a:stretch>
        </p:blipFill>
        <p:spPr>
          <a:xfrm>
            <a:off x="-18107" y="1298174"/>
            <a:ext cx="7163268" cy="1146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3880" y="1988840"/>
            <a:ext cx="170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1475">
              <a:defRPr/>
            </a:pPr>
            <a:r>
              <a:rPr lang="en-ZA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</a:t>
            </a:r>
            <a:r>
              <a:rPr lang="en-ZA" sz="1625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8280" y="1989748"/>
            <a:ext cx="166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1475">
              <a:defRPr/>
            </a:pPr>
            <a:r>
              <a:rPr lang="en-ZA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21406" y="2001491"/>
            <a:ext cx="149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1475">
              <a:defRPr/>
            </a:pPr>
            <a:r>
              <a:rPr lang="en-ZA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3448" y="4852429"/>
            <a:ext cx="701585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429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NHLS trains pathologists, scientists, medical technologists and technicians in conjunction with university medical schools and universities of technology. 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6" descr="C:\Users\patience.dabula.NHLSDOMAIN.000\Pictures\Quality%20Assuranc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9"/>
          <a:stretch/>
        </p:blipFill>
        <p:spPr bwMode="auto">
          <a:xfrm>
            <a:off x="790923" y="2507166"/>
            <a:ext cx="2108508" cy="1907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4" descr="C:\Users\patience.dabula.NHLSDOMAIN.000\Pictures\7908035-group-of-scientists-working-at-the-laborator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686" y="2507167"/>
            <a:ext cx="2108508" cy="1907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3" descr="C:\Users\patience.dabula.NHLSDOMAIN.000\Pictures\PeopleTraining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449" y="2507167"/>
            <a:ext cx="1984308" cy="1873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803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504" y="611977"/>
            <a:ext cx="7973144" cy="5847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GB" sz="3200" b="1" dirty="0" smtClean="0">
                <a:solidFill>
                  <a:prstClr val="black"/>
                </a:solidFill>
                <a:latin typeface="Arial" pitchFamily="-112" charset="0"/>
                <a:ea typeface="ＭＳ Ｐゴシック" pitchFamily="-112" charset="-128"/>
              </a:rPr>
              <a:t>NATIONAL FOOTPRINT BY DISTRICT</a:t>
            </a:r>
            <a:endParaRPr lang="en-ZA" sz="3200" b="1" dirty="0">
              <a:solidFill>
                <a:prstClr val="black"/>
              </a:solidFill>
              <a:latin typeface="Arial" pitchFamily="-112" charset="0"/>
              <a:ea typeface="ＭＳ Ｐゴシック" pitchFamily="-112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-18107" y="1306557"/>
            <a:ext cx="7163268" cy="114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" y="1719636"/>
            <a:ext cx="8047385" cy="451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4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504" y="611977"/>
            <a:ext cx="7973144" cy="5847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32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NHLS OPERATING MODEL</a:t>
            </a:r>
            <a:endParaRPr lang="en-GB" sz="3200" b="1" cap="all" dirty="0">
              <a:solidFill>
                <a:schemeClr val="tx1"/>
              </a:solidFill>
              <a:latin typeface="Arial" panose="020B0604020202020204" pitchFamily="34" charset="0"/>
              <a:ea typeface="Arial" pitchFamily="-112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-18107" y="1306557"/>
            <a:ext cx="7163268" cy="1146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8504" y="1534428"/>
            <a:ext cx="8352928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700" dirty="0"/>
              <a:t>National Presence</a:t>
            </a:r>
          </a:p>
          <a:p>
            <a:pPr marL="582414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ZA" sz="1700" dirty="0">
                <a:solidFill>
                  <a:prstClr val="black"/>
                </a:solidFill>
                <a:cs typeface="Arial" panose="020B0604020202020204" pitchFamily="34" charset="0"/>
              </a:rPr>
              <a:t>233 Laboratories </a:t>
            </a:r>
            <a:r>
              <a:rPr lang="en-ZA" sz="1700" dirty="0" smtClean="0">
                <a:solidFill>
                  <a:prstClr val="black"/>
                </a:solidFill>
                <a:cs typeface="Arial" panose="020B0604020202020204" pitchFamily="34" charset="0"/>
              </a:rPr>
              <a:t>nationwide, servicing ~4 997 health facilities</a:t>
            </a:r>
            <a:endParaRPr lang="en-ZA" sz="17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582414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ZA" sz="1700" dirty="0">
                <a:solidFill>
                  <a:prstClr val="black"/>
                </a:solidFill>
                <a:cs typeface="Arial" panose="020B0604020202020204" pitchFamily="34" charset="0"/>
              </a:rPr>
              <a:t>Corporate / Administration</a:t>
            </a:r>
          </a:p>
          <a:p>
            <a:pPr marL="582414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ZA" sz="1700" dirty="0">
                <a:solidFill>
                  <a:prstClr val="black"/>
                </a:solidFill>
                <a:cs typeface="Arial" panose="020B0604020202020204" pitchFamily="34" charset="0"/>
              </a:rPr>
              <a:t>Institutes and </a:t>
            </a:r>
            <a:r>
              <a:rPr lang="en-ZA" sz="1700" dirty="0" smtClean="0">
                <a:solidFill>
                  <a:prstClr val="black"/>
                </a:solidFill>
                <a:cs typeface="Arial" panose="020B0604020202020204" pitchFamily="34" charset="0"/>
              </a:rPr>
              <a:t>subsidiaries</a:t>
            </a:r>
          </a:p>
          <a:p>
            <a:pPr marL="296664" lvl="1">
              <a:spcBef>
                <a:spcPts val="0"/>
              </a:spcBef>
              <a:spcAft>
                <a:spcPts val="0"/>
              </a:spcAft>
            </a:pPr>
            <a:endParaRPr lang="en-ZA" sz="17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ZA" sz="1700" dirty="0"/>
              <a:t>Regional Presence</a:t>
            </a:r>
          </a:p>
          <a:p>
            <a:pPr marL="582414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700" dirty="0"/>
              <a:t>Six regions led by Area Managers</a:t>
            </a:r>
          </a:p>
          <a:p>
            <a:pPr marL="1039614" lvl="2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700" dirty="0"/>
              <a:t>Eastern Cape; Free State and North West; Gauteng; KwaZulu-Natal; Limpopo and Mpumalanga; Western Cape and Northern Cape</a:t>
            </a:r>
            <a:r>
              <a:rPr lang="en-US" sz="1700" dirty="0" smtClean="0"/>
              <a:t>.</a:t>
            </a:r>
          </a:p>
          <a:p>
            <a:pPr marL="296664" lvl="1">
              <a:spcBef>
                <a:spcPts val="0"/>
              </a:spcBef>
              <a:spcAft>
                <a:spcPts val="0"/>
              </a:spcAft>
            </a:pPr>
            <a:endParaRPr lang="en-US" sz="17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700" dirty="0"/>
              <a:t>Business Units</a:t>
            </a:r>
          </a:p>
          <a:p>
            <a:pPr marL="582414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700" dirty="0"/>
              <a:t>Eastern Cape – Five business units (1 academic and 4 regional)</a:t>
            </a:r>
          </a:p>
          <a:p>
            <a:pPr marL="582414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700" dirty="0"/>
              <a:t>Free State and North West – Three business units (1 academic and 2 regional)</a:t>
            </a:r>
          </a:p>
          <a:p>
            <a:pPr marL="582414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700" dirty="0"/>
              <a:t>Gauteng – Six business units (4 academic and 2 regional)</a:t>
            </a:r>
          </a:p>
          <a:p>
            <a:pPr marL="582414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700" dirty="0"/>
              <a:t>KZN – Seven business units (1 academic and 6 regional)</a:t>
            </a:r>
          </a:p>
          <a:p>
            <a:pPr marL="582414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700" dirty="0"/>
              <a:t>Limpopo and Mpumalanga – Five business units (1 academic and 4 regional)</a:t>
            </a:r>
          </a:p>
          <a:p>
            <a:pPr marL="582414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700" dirty="0"/>
              <a:t>Western Cape and Northern Cape – Four business units (2 academic and 2 regional)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8161" y="658489"/>
            <a:ext cx="6677000" cy="5847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itchFamily="-112" charset="0"/>
                <a:ea typeface="Arial" pitchFamily="-112" charset="0"/>
                <a:cs typeface="Arial" pitchFamily="-112" charset="0"/>
              </a:rPr>
              <a:t>Overview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" y="6374338"/>
            <a:ext cx="546259" cy="365125"/>
          </a:xfrm>
          <a:solidFill>
            <a:schemeClr val="accent3"/>
          </a:solidFill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5066E-11D2-3649-9021-E6FFC8BCA7C9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2" charset="0"/>
              <a:ea typeface="ＭＳ Ｐゴシック" pitchFamily="-112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alphaModFix amt="53000"/>
          </a:blip>
          <a:stretch>
            <a:fillRect/>
          </a:stretch>
        </p:blipFill>
        <p:spPr>
          <a:xfrm>
            <a:off x="-18107" y="1306557"/>
            <a:ext cx="7163268" cy="1146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8504" y="1661313"/>
            <a:ext cx="784887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GB" sz="1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Approximately seventy percent (70%) (some estimates 85% -100%) of the clinical decisions and patient diagnosis are linked to pathology and laboratory services. </a:t>
            </a:r>
          </a:p>
          <a:p>
            <a:pPr marL="285750" lvl="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GB" sz="1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NHLS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plays a </a:t>
            </a:r>
            <a:r>
              <a:rPr lang="en-GB" sz="1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central role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providing </a:t>
            </a:r>
            <a:r>
              <a:rPr lang="en-GB" sz="1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diagnostic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services to approximately 80% of the South </a:t>
            </a:r>
            <a:r>
              <a:rPr lang="en-GB" sz="1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African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population. </a:t>
            </a:r>
            <a:endParaRPr lang="en-GB" sz="18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GB" sz="1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NHLS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played a pivotal </a:t>
            </a:r>
            <a:r>
              <a:rPr lang="en-GB" sz="1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role in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providing </a:t>
            </a:r>
            <a:r>
              <a:rPr lang="en-GB" sz="1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testing and surveillance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en-GB" sz="1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COVID-19 in the public </a:t>
            </a:r>
            <a:r>
              <a:rPr lang="en-GB" sz="1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sector. </a:t>
            </a:r>
          </a:p>
          <a:p>
            <a:pPr marL="285750" lvl="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GB" sz="1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NHLS continues to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practice good governance by maintaining an unqualified audit opinion of the Auditor General and ensuring a </a:t>
            </a:r>
            <a:r>
              <a:rPr lang="en-GB" sz="1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corrupt-free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organisation</a:t>
            </a:r>
            <a:r>
              <a:rPr lang="en-GB" sz="18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ZA" sz="24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Z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96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ms PPT Template _Mr T. Seate_Oct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30632</TotalTime>
  <Words>3700</Words>
  <Application>Microsoft Office PowerPoint</Application>
  <PresentationFormat>A4 Paper (210x297 mm)</PresentationFormat>
  <Paragraphs>1025</Paragraphs>
  <Slides>46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ＭＳ Ｐゴシック</vt:lpstr>
      <vt:lpstr>Arial</vt:lpstr>
      <vt:lpstr>Calibri</vt:lpstr>
      <vt:lpstr>Courier New</vt:lpstr>
      <vt:lpstr>Myriad Pro</vt:lpstr>
      <vt:lpstr>Times New Roman</vt:lpstr>
      <vt:lpstr>Wingdings</vt:lpstr>
      <vt:lpstr>Comms PPT Template _Mr T. Seate_Oct2016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YY-COMMSMAC</dc:creator>
  <cp:lastModifiedBy>Vuyokazi Majalamba</cp:lastModifiedBy>
  <cp:revision>866</cp:revision>
  <cp:lastPrinted>2021-05-05T07:58:09Z</cp:lastPrinted>
  <dcterms:created xsi:type="dcterms:W3CDTF">2019-10-21T13:04:28Z</dcterms:created>
  <dcterms:modified xsi:type="dcterms:W3CDTF">2021-05-06T10:55:06Z</dcterms:modified>
</cp:coreProperties>
</file>