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7023100" cy="93091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ZA"/>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DB488C5-D5B8-46FE-AA6B-9469EF887927}" type="datetimeFigureOut">
              <a:rPr lang="en-ZA" smtClean="0"/>
              <a:pPr/>
              <a:t>2021/05/05</a:t>
            </a:fld>
            <a:endParaRPr lang="en-ZA"/>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ZA"/>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ZA"/>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91EBDC4-5092-4610-9E11-DEDC55DA6BE1}" type="slidenum">
              <a:rPr lang="en-ZA" smtClean="0"/>
              <a:pPr/>
              <a:t>‹#›</a:t>
            </a:fld>
            <a:endParaRPr lang="en-ZA"/>
          </a:p>
        </p:txBody>
      </p:sp>
    </p:spTree>
    <p:extLst>
      <p:ext uri="{BB962C8B-B14F-4D97-AF65-F5344CB8AC3E}">
        <p14:creationId xmlns:p14="http://schemas.microsoft.com/office/powerpoint/2010/main" xmlns="" val="137981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CC1F782-AD1B-4819-8CB1-AB6361FD4C6A}" type="datetime1">
              <a:rPr lang="en-ZA" smtClean="0"/>
              <a:pPr/>
              <a:t>2021/05/05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367392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8BF287B-79B7-4384-B902-C0F8996E90A1}" type="datetime1">
              <a:rPr lang="en-ZA" smtClean="0"/>
              <a:pPr/>
              <a:t>2021/05/05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134502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58ADEFE-3CEC-4F94-8A1B-C0C5A2A498E8}" type="datetime1">
              <a:rPr lang="en-ZA" smtClean="0"/>
              <a:pPr/>
              <a:t>2021/05/05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1459817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102B6FF0-09B7-4FA3-9D81-04F1DC91B213}" type="datetime1">
              <a:rPr lang="en-ZA" smtClean="0"/>
              <a:pPr/>
              <a:t>2021/05/05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50083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D2497-CF60-45C6-A79D-E89708C2D7C5}" type="datetime1">
              <a:rPr lang="en-ZA" smtClean="0"/>
              <a:pPr/>
              <a:t>2021/05/05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393342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D929C28-A1B6-401E-8535-3B3EB1802578}" type="datetime1">
              <a:rPr lang="en-ZA" smtClean="0"/>
              <a:pPr/>
              <a:t>2021/05/05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235672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857120FD-0BEE-4AE5-92F5-BEEA7B211918}" type="datetime1">
              <a:rPr lang="en-ZA" smtClean="0"/>
              <a:pPr/>
              <a:t>2021/05/05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293138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CD12C26-257C-4BBC-9040-86904194F3C7}" type="datetime1">
              <a:rPr lang="en-ZA" smtClean="0"/>
              <a:pPr/>
              <a:t>2021/05/05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236426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BBD14-7E93-4E84-9EC2-1E468B164E10}" type="datetime1">
              <a:rPr lang="en-ZA" smtClean="0"/>
              <a:pPr/>
              <a:t>2021/05/05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183545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1E35F8-ED9A-4AF3-AC00-8AA5D9DF4850}" type="datetime1">
              <a:rPr lang="en-ZA" smtClean="0"/>
              <a:pPr/>
              <a:t>2021/05/05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1141646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2329E6-152C-4BDF-977E-48343369A0B5}" type="datetime1">
              <a:rPr lang="en-ZA" smtClean="0"/>
              <a:pPr/>
              <a:t>2021/05/05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93403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CDA07-94CA-433C-A843-C35A92B9EBB7}" type="datetime1">
              <a:rPr lang="en-ZA" smtClean="0"/>
              <a:pPr/>
              <a:t>2021/05/05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2619B-E9F6-4002-8F95-E8AFA5AE3C53}" type="slidenum">
              <a:rPr lang="en-ZA" smtClean="0"/>
              <a:pPr/>
              <a:t>‹#›</a:t>
            </a:fld>
            <a:endParaRPr lang="en-ZA"/>
          </a:p>
        </p:txBody>
      </p:sp>
    </p:spTree>
    <p:extLst>
      <p:ext uri="{BB962C8B-B14F-4D97-AF65-F5344CB8AC3E}">
        <p14:creationId xmlns:p14="http://schemas.microsoft.com/office/powerpoint/2010/main" xmlns="" val="604171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813" y="27676"/>
            <a:ext cx="654677" cy="671043"/>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35498" y="5969958"/>
            <a:ext cx="2210139" cy="761958"/>
          </a:xfrm>
          <a:prstGeom prst="rect">
            <a:avLst/>
          </a:prstGeom>
        </p:spPr>
      </p:pic>
      <p:grpSp>
        <p:nvGrpSpPr>
          <p:cNvPr id="7" name="Group 6"/>
          <p:cNvGrpSpPr/>
          <p:nvPr/>
        </p:nvGrpSpPr>
        <p:grpSpPr>
          <a:xfrm>
            <a:off x="0" y="664151"/>
            <a:ext cx="12192000" cy="5305807"/>
            <a:chOff x="0" y="612806"/>
            <a:chExt cx="12192000" cy="5305807"/>
          </a:xfrm>
        </p:grpSpPr>
        <p:sp>
          <p:nvSpPr>
            <p:cNvPr id="5" name="Rectangle 4"/>
            <p:cNvSpPr/>
            <p:nvPr/>
          </p:nvSpPr>
          <p:spPr>
            <a:xfrm>
              <a:off x="0" y="688954"/>
              <a:ext cx="12192000" cy="5163902"/>
            </a:xfrm>
            <a:prstGeom prst="rect">
              <a:avLst/>
            </a:prstGeom>
            <a:solidFill>
              <a:srgbClr val="005D28"/>
            </a:solidFill>
            <a:ln>
              <a:solidFill>
                <a:srgbClr val="005D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grpSp>
          <p:nvGrpSpPr>
            <p:cNvPr id="4" name="Group 3"/>
            <p:cNvGrpSpPr/>
            <p:nvPr/>
          </p:nvGrpSpPr>
          <p:grpSpPr>
            <a:xfrm>
              <a:off x="0" y="612806"/>
              <a:ext cx="12192000" cy="128623"/>
              <a:chOff x="0" y="612806"/>
              <a:chExt cx="12192000" cy="128623"/>
            </a:xfrm>
          </p:grpSpPr>
          <p:sp>
            <p:nvSpPr>
              <p:cNvPr id="6" name="Rectangle 5"/>
              <p:cNvSpPr/>
              <p:nvPr/>
            </p:nvSpPr>
            <p:spPr>
              <a:xfrm>
                <a:off x="0" y="672507"/>
                <a:ext cx="6194738" cy="6892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pic>
            <p:nvPicPr>
              <p:cNvPr id="2" name="Picture 1"/>
              <p:cNvPicPr>
                <a:picLocks noChangeAspect="1"/>
              </p:cNvPicPr>
              <p:nvPr/>
            </p:nvPicPr>
            <p:blipFill>
              <a:blip r:embed="rId4"/>
              <a:stretch>
                <a:fillRect/>
              </a:stretch>
            </p:blipFill>
            <p:spPr>
              <a:xfrm>
                <a:off x="6194738" y="612806"/>
                <a:ext cx="5997262" cy="76586"/>
              </a:xfrm>
              <a:prstGeom prst="rect">
                <a:avLst/>
              </a:prstGeom>
            </p:spPr>
          </p:pic>
        </p:grpSp>
        <p:grpSp>
          <p:nvGrpSpPr>
            <p:cNvPr id="3" name="Group 2"/>
            <p:cNvGrpSpPr/>
            <p:nvPr/>
          </p:nvGrpSpPr>
          <p:grpSpPr>
            <a:xfrm>
              <a:off x="0" y="5787909"/>
              <a:ext cx="12192000" cy="130704"/>
              <a:chOff x="0" y="5798300"/>
              <a:chExt cx="12192000" cy="130704"/>
            </a:xfrm>
          </p:grpSpPr>
          <p:sp>
            <p:nvSpPr>
              <p:cNvPr id="13" name="Rectangle 12"/>
              <p:cNvSpPr/>
              <p:nvPr/>
            </p:nvSpPr>
            <p:spPr>
              <a:xfrm>
                <a:off x="0" y="5870881"/>
                <a:ext cx="5985734" cy="5812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pic>
            <p:nvPicPr>
              <p:cNvPr id="18" name="Picture 17"/>
              <p:cNvPicPr>
                <a:picLocks noChangeAspect="1"/>
              </p:cNvPicPr>
              <p:nvPr/>
            </p:nvPicPr>
            <p:blipFill>
              <a:blip r:embed="rId4"/>
              <a:stretch>
                <a:fillRect/>
              </a:stretch>
            </p:blipFill>
            <p:spPr>
              <a:xfrm>
                <a:off x="5985734" y="5798300"/>
                <a:ext cx="6206266" cy="79255"/>
              </a:xfrm>
              <a:prstGeom prst="rect">
                <a:avLst/>
              </a:prstGeom>
            </p:spPr>
          </p:pic>
        </p:grpSp>
      </p:grpSp>
      <p:sp>
        <p:nvSpPr>
          <p:cNvPr id="8" name="Rectangle 7"/>
          <p:cNvSpPr/>
          <p:nvPr/>
        </p:nvSpPr>
        <p:spPr>
          <a:xfrm>
            <a:off x="669979" y="1644480"/>
            <a:ext cx="10631510" cy="1754326"/>
          </a:xfrm>
          <a:prstGeom prst="rect">
            <a:avLst/>
          </a:prstGeom>
        </p:spPr>
        <p:txBody>
          <a:bodyPr wrap="square">
            <a:spAutoFit/>
          </a:bodyPr>
          <a:lstStyle/>
          <a:p>
            <a:pPr algn="ctr"/>
            <a:endParaRPr lang="en-GB" sz="3600" b="1" dirty="0">
              <a:solidFill>
                <a:prstClr val="white"/>
              </a:solidFill>
            </a:endParaRPr>
          </a:p>
          <a:p>
            <a:pPr algn="ctr"/>
            <a:r>
              <a:rPr lang="en-GB" sz="3600" b="1" dirty="0">
                <a:solidFill>
                  <a:prstClr val="white"/>
                </a:solidFill>
              </a:rPr>
              <a:t>SEDA STRATEGIC PLAN </a:t>
            </a:r>
          </a:p>
          <a:p>
            <a:pPr algn="ctr"/>
            <a:r>
              <a:rPr lang="en-GB" sz="3600" b="1" dirty="0">
                <a:solidFill>
                  <a:prstClr val="white"/>
                </a:solidFill>
              </a:rPr>
              <a:t>2021/22 – 2023/24</a:t>
            </a:r>
          </a:p>
        </p:txBody>
      </p:sp>
      <p:sp>
        <p:nvSpPr>
          <p:cNvPr id="11" name="Slide Number Placeholder 10"/>
          <p:cNvSpPr>
            <a:spLocks noGrp="1"/>
          </p:cNvSpPr>
          <p:nvPr>
            <p:ph type="sldNum" sz="quarter" idx="12"/>
          </p:nvPr>
        </p:nvSpPr>
        <p:spPr/>
        <p:txBody>
          <a:bodyPr/>
          <a:lstStyle/>
          <a:p>
            <a:fld id="{2A32619B-E9F6-4002-8F95-E8AFA5AE3C53}" type="slidenum">
              <a:rPr lang="en-ZA" smtClean="0"/>
              <a:pPr/>
              <a:t>1</a:t>
            </a:fld>
            <a:endParaRPr lang="en-ZA"/>
          </a:p>
        </p:txBody>
      </p:sp>
      <p:sp>
        <p:nvSpPr>
          <p:cNvPr id="12" name="Rectangle 11"/>
          <p:cNvSpPr/>
          <p:nvPr/>
        </p:nvSpPr>
        <p:spPr>
          <a:xfrm>
            <a:off x="10183416" y="5259532"/>
            <a:ext cx="1449435" cy="369332"/>
          </a:xfrm>
          <a:prstGeom prst="rect">
            <a:avLst/>
          </a:prstGeom>
        </p:spPr>
        <p:txBody>
          <a:bodyPr wrap="none">
            <a:spAutoFit/>
          </a:bodyPr>
          <a:lstStyle/>
          <a:p>
            <a:pPr algn="ctr"/>
            <a:r>
              <a:rPr lang="en-ZA" b="1" dirty="0">
                <a:solidFill>
                  <a:prstClr val="white"/>
                </a:solidFill>
              </a:rPr>
              <a:t>22 April 2021</a:t>
            </a:r>
          </a:p>
        </p:txBody>
      </p:sp>
    </p:spTree>
    <p:extLst>
      <p:ext uri="{BB962C8B-B14F-4D97-AF65-F5344CB8AC3E}">
        <p14:creationId xmlns:p14="http://schemas.microsoft.com/office/powerpoint/2010/main" xmlns="" val="3502172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96838" y="684068"/>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xmlns="" val="1059314349"/>
              </p:ext>
            </p:extLst>
          </p:nvPr>
        </p:nvGraphicFramePr>
        <p:xfrm>
          <a:off x="175491" y="953442"/>
          <a:ext cx="11794836" cy="5669030"/>
        </p:xfrm>
        <a:graphic>
          <a:graphicData uri="http://schemas.openxmlformats.org/drawingml/2006/table">
            <a:tbl>
              <a:tblPr firstRow="1" firstCol="1" bandRow="1">
                <a:tableStyleId>{ED083AE6-46FA-4A59-8FB0-9F97EB10719F}</a:tableStyleId>
              </a:tblPr>
              <a:tblGrid>
                <a:gridCol w="2637943">
                  <a:extLst>
                    <a:ext uri="{9D8B030D-6E8A-4147-A177-3AD203B41FA5}">
                      <a16:colId xmlns:a16="http://schemas.microsoft.com/office/drawing/2014/main" xmlns="" val="191476929"/>
                    </a:ext>
                  </a:extLst>
                </a:gridCol>
                <a:gridCol w="3956915">
                  <a:extLst>
                    <a:ext uri="{9D8B030D-6E8A-4147-A177-3AD203B41FA5}">
                      <a16:colId xmlns:a16="http://schemas.microsoft.com/office/drawing/2014/main" xmlns="" val="1113900707"/>
                    </a:ext>
                  </a:extLst>
                </a:gridCol>
                <a:gridCol w="2909360">
                  <a:extLst>
                    <a:ext uri="{9D8B030D-6E8A-4147-A177-3AD203B41FA5}">
                      <a16:colId xmlns:a16="http://schemas.microsoft.com/office/drawing/2014/main" xmlns="" val="3440243044"/>
                    </a:ext>
                  </a:extLst>
                </a:gridCol>
                <a:gridCol w="2290618">
                  <a:extLst>
                    <a:ext uri="{9D8B030D-6E8A-4147-A177-3AD203B41FA5}">
                      <a16:colId xmlns:a16="http://schemas.microsoft.com/office/drawing/2014/main" xmlns="" val="2662947151"/>
                    </a:ext>
                  </a:extLst>
                </a:gridCol>
              </a:tblGrid>
              <a:tr h="972508">
                <a:tc>
                  <a:txBody>
                    <a:bodyPr/>
                    <a:lstStyle/>
                    <a:p>
                      <a:pPr marL="0" lvl="0" indent="0" algn="ctr" defTabSz="914400" rtl="0" eaLnBrk="1" latinLnBrk="0" hangingPunct="1">
                        <a:lnSpc>
                          <a:spcPct val="150000"/>
                        </a:lnSpc>
                        <a:spcAft>
                          <a:spcPts val="0"/>
                        </a:spcAft>
                        <a:buFont typeface="Symbol" panose="05050102010706020507" pitchFamily="18" charset="2"/>
                        <a:buNone/>
                      </a:pPr>
                      <a:r>
                        <a:rPr lang="en-ZA" sz="2000" kern="1200" dirty="0">
                          <a:effectLst/>
                        </a:rPr>
                        <a:t>Seda</a:t>
                      </a:r>
                    </a:p>
                    <a:p>
                      <a:pPr marL="0" lvl="0" indent="0" algn="ctr" defTabSz="914400" rtl="0" eaLnBrk="1" latinLnBrk="0" hangingPunct="1">
                        <a:lnSpc>
                          <a:spcPct val="150000"/>
                        </a:lnSpc>
                        <a:spcAft>
                          <a:spcPts val="0"/>
                        </a:spcAft>
                        <a:buFont typeface="Symbol" panose="05050102010706020507" pitchFamily="18" charset="2"/>
                        <a:buNone/>
                      </a:pPr>
                      <a:r>
                        <a:rPr lang="en-ZA" sz="2000" kern="1200" dirty="0">
                          <a:effectLst/>
                        </a:rPr>
                        <a:t>Impact Statement</a:t>
                      </a:r>
                      <a:endParaRPr lang="en-ZA" sz="2000" b="1" kern="1200" dirty="0">
                        <a:solidFill>
                          <a:schemeClr val="tx1"/>
                        </a:solidFill>
                        <a:effectLst/>
                        <a:latin typeface="+mn-lt"/>
                        <a:ea typeface="+mn-ea"/>
                        <a:cs typeface="+mn-cs"/>
                      </a:endParaRPr>
                    </a:p>
                  </a:txBody>
                  <a:tcPr marL="62221" marR="62221" marT="4609" marB="4609" anchor="ctr"/>
                </a:tc>
                <a:tc>
                  <a:txBody>
                    <a:bodyPr/>
                    <a:lstStyle/>
                    <a:p>
                      <a:pPr marL="0" lvl="0" indent="0" algn="ctr" defTabSz="914400" rtl="0" eaLnBrk="1" latinLnBrk="0" hangingPunct="1">
                        <a:lnSpc>
                          <a:spcPct val="150000"/>
                        </a:lnSpc>
                        <a:spcAft>
                          <a:spcPts val="0"/>
                        </a:spcAft>
                        <a:buFont typeface="Symbol" panose="05050102010706020507" pitchFamily="18" charset="2"/>
                        <a:buNone/>
                      </a:pPr>
                      <a:r>
                        <a:rPr lang="en-ZA" sz="2000" kern="1200">
                          <a:effectLst/>
                        </a:rPr>
                        <a:t>Seda</a:t>
                      </a:r>
                    </a:p>
                    <a:p>
                      <a:pPr marL="0" lvl="0" indent="0" algn="ctr" defTabSz="914400" rtl="0" eaLnBrk="1" latinLnBrk="0" hangingPunct="1">
                        <a:lnSpc>
                          <a:spcPct val="150000"/>
                        </a:lnSpc>
                        <a:spcAft>
                          <a:spcPts val="0"/>
                        </a:spcAft>
                        <a:buFont typeface="Symbol" panose="05050102010706020507" pitchFamily="18" charset="2"/>
                        <a:buNone/>
                      </a:pPr>
                      <a:r>
                        <a:rPr lang="en-ZA" sz="2000" kern="1200">
                          <a:effectLst/>
                        </a:rPr>
                        <a:t>Outcomes</a:t>
                      </a:r>
                      <a:endParaRPr lang="en-ZA" sz="2000" b="1" kern="1200">
                        <a:solidFill>
                          <a:schemeClr val="tx1"/>
                        </a:solidFill>
                        <a:effectLst/>
                        <a:latin typeface="+mn-lt"/>
                        <a:ea typeface="+mn-ea"/>
                        <a:cs typeface="+mn-cs"/>
                      </a:endParaRPr>
                    </a:p>
                  </a:txBody>
                  <a:tcPr marL="62221" marR="62221" marT="4609" marB="4609" anchor="ctr"/>
                </a:tc>
                <a:tc>
                  <a:txBody>
                    <a:bodyPr/>
                    <a:lstStyle/>
                    <a:p>
                      <a:pPr marL="0" lvl="0" indent="0" algn="ctr" defTabSz="914400" rtl="0" eaLnBrk="1" latinLnBrk="0" hangingPunct="1">
                        <a:lnSpc>
                          <a:spcPct val="150000"/>
                        </a:lnSpc>
                        <a:spcAft>
                          <a:spcPts val="0"/>
                        </a:spcAft>
                        <a:buFont typeface="Symbol" panose="05050102010706020507" pitchFamily="18" charset="2"/>
                        <a:buNone/>
                      </a:pPr>
                      <a:r>
                        <a:rPr lang="en-ZA" sz="2000" kern="1200">
                          <a:effectLst/>
                        </a:rPr>
                        <a:t>DSBD</a:t>
                      </a:r>
                    </a:p>
                    <a:p>
                      <a:pPr marL="0" lvl="0" indent="0" algn="ctr" defTabSz="914400" rtl="0" eaLnBrk="1" latinLnBrk="0" hangingPunct="1">
                        <a:lnSpc>
                          <a:spcPct val="150000"/>
                        </a:lnSpc>
                        <a:spcAft>
                          <a:spcPts val="0"/>
                        </a:spcAft>
                        <a:buFont typeface="Symbol" panose="05050102010706020507" pitchFamily="18" charset="2"/>
                        <a:buNone/>
                      </a:pPr>
                      <a:r>
                        <a:rPr lang="en-ZA" sz="2000" kern="1200">
                          <a:effectLst/>
                        </a:rPr>
                        <a:t>Outcomes</a:t>
                      </a:r>
                      <a:endParaRPr lang="en-ZA" sz="2000" b="1" kern="1200">
                        <a:solidFill>
                          <a:schemeClr val="tx1"/>
                        </a:solidFill>
                        <a:effectLst/>
                        <a:latin typeface="+mn-lt"/>
                        <a:ea typeface="+mn-ea"/>
                        <a:cs typeface="+mn-cs"/>
                      </a:endParaRPr>
                    </a:p>
                  </a:txBody>
                  <a:tcPr marL="0" marR="0" marT="0" marB="0" anchor="ctr"/>
                </a:tc>
                <a:tc>
                  <a:txBody>
                    <a:bodyPr/>
                    <a:lstStyle/>
                    <a:p>
                      <a:pPr marL="0" lvl="0" indent="0" algn="ctr" defTabSz="914400" rtl="0" eaLnBrk="1" latinLnBrk="0" hangingPunct="1">
                        <a:lnSpc>
                          <a:spcPct val="150000"/>
                        </a:lnSpc>
                        <a:spcAft>
                          <a:spcPts val="0"/>
                        </a:spcAft>
                        <a:buFont typeface="Symbol" panose="05050102010706020507" pitchFamily="18" charset="2"/>
                        <a:buNone/>
                      </a:pPr>
                      <a:r>
                        <a:rPr lang="en-ZA" sz="2000" kern="1200" dirty="0">
                          <a:effectLst/>
                        </a:rPr>
                        <a:t>Seda</a:t>
                      </a:r>
                    </a:p>
                    <a:p>
                      <a:pPr marL="0" lvl="0" indent="0" algn="ctr" defTabSz="914400" rtl="0" eaLnBrk="1" latinLnBrk="0" hangingPunct="1">
                        <a:lnSpc>
                          <a:spcPct val="150000"/>
                        </a:lnSpc>
                        <a:spcAft>
                          <a:spcPts val="0"/>
                        </a:spcAft>
                        <a:buFont typeface="Symbol" panose="05050102010706020507" pitchFamily="18" charset="2"/>
                        <a:buNone/>
                      </a:pPr>
                      <a:r>
                        <a:rPr lang="en-ZA" sz="2000" kern="1200" dirty="0">
                          <a:effectLst/>
                        </a:rPr>
                        <a:t>Programme</a:t>
                      </a:r>
                      <a:endParaRPr lang="en-ZA" sz="2000" b="1" kern="1200" dirty="0">
                        <a:solidFill>
                          <a:schemeClr val="tx1"/>
                        </a:solidFill>
                        <a:effectLst/>
                        <a:latin typeface="+mn-lt"/>
                        <a:ea typeface="+mn-ea"/>
                        <a:cs typeface="+mn-cs"/>
                      </a:endParaRPr>
                    </a:p>
                  </a:txBody>
                  <a:tcPr marL="62221" marR="62221" marT="4609" marB="4609" anchor="ctr"/>
                </a:tc>
                <a:extLst>
                  <a:ext uri="{0D108BD9-81ED-4DB2-BD59-A6C34878D82A}">
                    <a16:rowId xmlns:a16="http://schemas.microsoft.com/office/drawing/2014/main" xmlns="" val="3776945922"/>
                  </a:ext>
                </a:extLst>
              </a:tr>
              <a:tr h="1145593">
                <a:tc rowSpan="4">
                  <a:txBody>
                    <a:bodyPr/>
                    <a:lstStyle/>
                    <a:p>
                      <a:pPr marL="0" algn="ctr" defTabSz="914400" rtl="0" eaLnBrk="1" latinLnBrk="0" hangingPunct="1">
                        <a:lnSpc>
                          <a:spcPct val="100000"/>
                        </a:lnSpc>
                        <a:spcAft>
                          <a:spcPts val="0"/>
                        </a:spcAft>
                      </a:pPr>
                      <a:endParaRPr lang="en-ZA" sz="1600" kern="1200" dirty="0">
                        <a:effectLst/>
                      </a:endParaRPr>
                    </a:p>
                    <a:p>
                      <a:pPr marL="0" algn="ctr" defTabSz="914400" rtl="0" eaLnBrk="1" latinLnBrk="0" hangingPunct="1">
                        <a:lnSpc>
                          <a:spcPct val="100000"/>
                        </a:lnSpc>
                        <a:spcAft>
                          <a:spcPts val="0"/>
                        </a:spcAft>
                      </a:pPr>
                      <a:r>
                        <a:rPr lang="en-ZA" sz="1600" kern="1200" dirty="0">
                          <a:effectLst/>
                        </a:rPr>
                        <a:t>Competitive and innovative SMMEs, particularly from within rural and township communities, are producing products and services that are traded in local and international markets, within a supportive, integrated ecosystem and are creating decent jobs and contribute to inclusive economic recovery.</a:t>
                      </a:r>
                      <a:endParaRPr lang="en-ZA" sz="1600" kern="1200" dirty="0">
                        <a:solidFill>
                          <a:schemeClr val="tx1"/>
                        </a:solidFill>
                        <a:effectLst/>
                        <a:latin typeface="+mn-lt"/>
                        <a:ea typeface="+mn-ea"/>
                        <a:cs typeface="+mn-cs"/>
                      </a:endParaRPr>
                    </a:p>
                  </a:txBody>
                  <a:tcPr marL="62221" marR="62221" marT="4609" marB="4609" anchor="ctr"/>
                </a:tc>
                <a:tc>
                  <a:txBody>
                    <a:bodyPr/>
                    <a:lstStyle/>
                    <a:p>
                      <a:pPr marL="0" lvl="0" indent="0" algn="ctr" defTabSz="914400" rtl="0" eaLnBrk="1" latinLnBrk="0" hangingPunct="1">
                        <a:lnSpc>
                          <a:spcPct val="100000"/>
                        </a:lnSpc>
                        <a:spcAft>
                          <a:spcPts val="0"/>
                        </a:spcAft>
                        <a:buFont typeface="Arial" panose="020B0604020202020204" pitchFamily="34" charset="0"/>
                        <a:buNone/>
                      </a:pPr>
                      <a:r>
                        <a:rPr lang="en-ZA" sz="1600" kern="1200" dirty="0">
                          <a:effectLst/>
                        </a:rPr>
                        <a:t>Improve SMMEs’ and Cooperatives’ growth through the development of competitive local products and services with access to local and international markets</a:t>
                      </a:r>
                      <a:endParaRPr lang="en-ZA" sz="1600" kern="1200" dirty="0">
                        <a:solidFill>
                          <a:schemeClr val="tx1"/>
                        </a:solidFill>
                        <a:effectLst/>
                        <a:latin typeface="+mn-lt"/>
                        <a:ea typeface="+mn-ea"/>
                        <a:cs typeface="+mn-cs"/>
                      </a:endParaRPr>
                    </a:p>
                  </a:txBody>
                  <a:tcPr marL="62221" marR="62221" marT="4609" marB="4609" anchor="ctr"/>
                </a:tc>
                <a:tc>
                  <a:txBody>
                    <a:bodyPr/>
                    <a:lstStyle/>
                    <a:p>
                      <a:pPr marL="0" lvl="0" indent="0" algn="ctr" defTabSz="914400" rtl="0" eaLnBrk="1" latinLnBrk="0" hangingPunct="1">
                        <a:lnSpc>
                          <a:spcPct val="100000"/>
                        </a:lnSpc>
                        <a:spcAft>
                          <a:spcPts val="0"/>
                        </a:spcAft>
                        <a:buFont typeface="Arial" panose="020B0604020202020204" pitchFamily="34" charset="0"/>
                        <a:buNone/>
                      </a:pPr>
                      <a:r>
                        <a:rPr lang="en-ZA" sz="1600" kern="1200" dirty="0">
                          <a:effectLst/>
                        </a:rPr>
                        <a:t>Increased participation of SMMEs and co-operatives in domestic and international markets.</a:t>
                      </a:r>
                      <a:endParaRPr lang="en-ZA" sz="1600" kern="1200" dirty="0">
                        <a:solidFill>
                          <a:schemeClr val="tx1"/>
                        </a:solidFill>
                        <a:effectLst/>
                        <a:latin typeface="+mn-lt"/>
                        <a:ea typeface="+mn-ea"/>
                        <a:cs typeface="+mn-cs"/>
                      </a:endParaRPr>
                    </a:p>
                  </a:txBody>
                  <a:tcPr marL="0" marR="0" marT="0" marB="0" anchor="ctr"/>
                </a:tc>
                <a:tc>
                  <a:txBody>
                    <a:bodyPr/>
                    <a:lstStyle/>
                    <a:p>
                      <a:pPr marL="0" algn="ctr" defTabSz="914400" rtl="0" eaLnBrk="1" latinLnBrk="0" hangingPunct="1">
                        <a:lnSpc>
                          <a:spcPct val="100000"/>
                        </a:lnSpc>
                        <a:spcAft>
                          <a:spcPts val="0"/>
                        </a:spcAft>
                      </a:pPr>
                      <a:r>
                        <a:rPr lang="en-ZA" sz="1600" kern="1200" dirty="0">
                          <a:effectLst/>
                        </a:rPr>
                        <a:t>Programme Two: Business Competitiveness and Viability </a:t>
                      </a:r>
                      <a:endParaRPr lang="en-ZA" sz="1600" kern="1200" dirty="0">
                        <a:solidFill>
                          <a:schemeClr val="tx1"/>
                        </a:solidFill>
                        <a:effectLst/>
                        <a:latin typeface="+mn-lt"/>
                        <a:ea typeface="+mn-ea"/>
                        <a:cs typeface="+mn-cs"/>
                      </a:endParaRPr>
                    </a:p>
                  </a:txBody>
                  <a:tcPr marL="62221" marR="62221" marT="4609" marB="4609" anchor="ctr"/>
                </a:tc>
                <a:extLst>
                  <a:ext uri="{0D108BD9-81ED-4DB2-BD59-A6C34878D82A}">
                    <a16:rowId xmlns:a16="http://schemas.microsoft.com/office/drawing/2014/main" xmlns="" val="2902563535"/>
                  </a:ext>
                </a:extLst>
              </a:tr>
              <a:tr h="1098115">
                <a:tc vMerge="1">
                  <a:txBody>
                    <a:bodyPr/>
                    <a:lstStyle/>
                    <a:p>
                      <a:endParaRPr lang="en-ZA"/>
                    </a:p>
                  </a:txBody>
                  <a:tcPr/>
                </a:tc>
                <a:tc>
                  <a:txBody>
                    <a:bodyPr/>
                    <a:lstStyle/>
                    <a:p>
                      <a:pPr marL="0" lvl="0" indent="0" algn="ctr" defTabSz="914400" rtl="0" eaLnBrk="1" latinLnBrk="0" hangingPunct="1">
                        <a:lnSpc>
                          <a:spcPct val="100000"/>
                        </a:lnSpc>
                        <a:spcAft>
                          <a:spcPts val="0"/>
                        </a:spcAft>
                        <a:buFont typeface="Arial" panose="020B0604020202020204" pitchFamily="34" charset="0"/>
                        <a:buNone/>
                      </a:pPr>
                      <a:r>
                        <a:rPr lang="en-ZA" sz="1600" kern="1200" dirty="0">
                          <a:effectLst/>
                        </a:rPr>
                        <a:t>Improve competitiveness and innovation of SMMEs and Cooperative through the facilitation of enterprise development ecosystem focusing on targeted sectors</a:t>
                      </a:r>
                      <a:endParaRPr lang="en-ZA" sz="1600" kern="1200" dirty="0">
                        <a:solidFill>
                          <a:schemeClr val="tx1"/>
                        </a:solidFill>
                        <a:effectLst/>
                        <a:latin typeface="+mn-lt"/>
                        <a:ea typeface="+mn-ea"/>
                        <a:cs typeface="+mn-cs"/>
                      </a:endParaRPr>
                    </a:p>
                  </a:txBody>
                  <a:tcPr marL="62221" marR="62221" marT="4609" marB="4609" anchor="ctr"/>
                </a:tc>
                <a:tc rowSpan="2">
                  <a:txBody>
                    <a:bodyPr/>
                    <a:lstStyle/>
                    <a:p>
                      <a:pPr marL="0" lvl="0" indent="0" algn="ctr" defTabSz="914400" rtl="0" eaLnBrk="1" latinLnBrk="0" hangingPunct="1">
                        <a:lnSpc>
                          <a:spcPct val="100000"/>
                        </a:lnSpc>
                        <a:spcAft>
                          <a:spcPts val="0"/>
                        </a:spcAft>
                        <a:buFont typeface="Arial" panose="020B0604020202020204" pitchFamily="34" charset="0"/>
                        <a:buNone/>
                      </a:pPr>
                      <a:r>
                        <a:rPr lang="en-ZA" sz="1600" kern="1200" dirty="0">
                          <a:effectLst/>
                        </a:rPr>
                        <a:t>Expanded access to financial and non-financial support and implemented responsive programmes to new and existing SMMEs and Co-operatives.</a:t>
                      </a:r>
                      <a:endParaRPr lang="en-ZA" sz="1600" kern="1200" dirty="0">
                        <a:solidFill>
                          <a:schemeClr val="tx1"/>
                        </a:solidFill>
                        <a:effectLst/>
                        <a:latin typeface="+mn-lt"/>
                        <a:ea typeface="+mn-ea"/>
                        <a:cs typeface="+mn-cs"/>
                      </a:endParaRPr>
                    </a:p>
                  </a:txBody>
                  <a:tcPr marL="0" marR="0" marT="0" marB="0" anchor="ctr"/>
                </a:tc>
                <a:tc rowSpan="2">
                  <a:txBody>
                    <a:bodyPr/>
                    <a:lstStyle/>
                    <a:p>
                      <a:pPr marL="0" algn="ctr" defTabSz="914400" rtl="0" eaLnBrk="1" latinLnBrk="0" hangingPunct="1">
                        <a:lnSpc>
                          <a:spcPct val="100000"/>
                        </a:lnSpc>
                        <a:spcAft>
                          <a:spcPts val="0"/>
                        </a:spcAft>
                      </a:pPr>
                      <a:r>
                        <a:rPr lang="en-ZA" sz="1600" kern="1200" dirty="0">
                          <a:effectLst/>
                        </a:rPr>
                        <a:t>Programme Two: Business Competitiveness and Viability </a:t>
                      </a:r>
                    </a:p>
                    <a:p>
                      <a:pPr marL="0" algn="ctr" defTabSz="914400" rtl="0" eaLnBrk="1" latinLnBrk="0" hangingPunct="1">
                        <a:lnSpc>
                          <a:spcPct val="100000"/>
                        </a:lnSpc>
                        <a:spcAft>
                          <a:spcPts val="0"/>
                        </a:spcAft>
                      </a:pPr>
                      <a:r>
                        <a:rPr lang="en-ZA" sz="1600" kern="1200" dirty="0">
                          <a:effectLst/>
                        </a:rPr>
                        <a:t>Programme One: Township, Rural and Informal Business Support Programmes</a:t>
                      </a:r>
                      <a:endParaRPr lang="en-ZA" sz="1600" kern="1200" dirty="0">
                        <a:solidFill>
                          <a:schemeClr val="tx1"/>
                        </a:solidFill>
                        <a:effectLst/>
                        <a:latin typeface="+mn-lt"/>
                        <a:ea typeface="+mn-ea"/>
                        <a:cs typeface="+mn-cs"/>
                      </a:endParaRPr>
                    </a:p>
                  </a:txBody>
                  <a:tcPr marL="62221" marR="62221" marT="4609" marB="4609" anchor="ctr"/>
                </a:tc>
                <a:extLst>
                  <a:ext uri="{0D108BD9-81ED-4DB2-BD59-A6C34878D82A}">
                    <a16:rowId xmlns:a16="http://schemas.microsoft.com/office/drawing/2014/main" xmlns="" val="4003786853"/>
                  </a:ext>
                </a:extLst>
              </a:tr>
              <a:tr h="1240636">
                <a:tc vMerge="1">
                  <a:txBody>
                    <a:bodyPr/>
                    <a:lstStyle/>
                    <a:p>
                      <a:endParaRPr lang="en-ZA"/>
                    </a:p>
                  </a:txBody>
                  <a:tcPr/>
                </a:tc>
                <a:tc>
                  <a:txBody>
                    <a:bodyPr/>
                    <a:lstStyle/>
                    <a:p>
                      <a:pPr marL="0" lvl="0" indent="0" algn="ctr" defTabSz="914400" rtl="0" eaLnBrk="1" latinLnBrk="0" hangingPunct="1">
                        <a:lnSpc>
                          <a:spcPct val="100000"/>
                        </a:lnSpc>
                        <a:spcAft>
                          <a:spcPts val="0"/>
                        </a:spcAft>
                        <a:buFont typeface="Arial" panose="020B0604020202020204" pitchFamily="34" charset="0"/>
                        <a:buNone/>
                      </a:pPr>
                      <a:r>
                        <a:rPr lang="en-ZA" sz="1600" kern="1200" dirty="0">
                          <a:effectLst/>
                        </a:rPr>
                        <a:t>Promote entrepreneurship and provide targeted support to rural and township based SMMEs and Cooperatives to be competitive and create decent jobs</a:t>
                      </a:r>
                      <a:endParaRPr lang="en-ZA" sz="1600" kern="1200" dirty="0">
                        <a:solidFill>
                          <a:schemeClr val="tx1"/>
                        </a:solidFill>
                        <a:effectLst/>
                        <a:latin typeface="+mn-lt"/>
                        <a:ea typeface="+mn-ea"/>
                        <a:cs typeface="+mn-cs"/>
                      </a:endParaRPr>
                    </a:p>
                  </a:txBody>
                  <a:tcPr marL="0" marR="0" marT="0" marB="0" anchor="ct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3372904827"/>
                  </a:ext>
                </a:extLst>
              </a:tr>
              <a:tr h="1212178">
                <a:tc vMerge="1">
                  <a:txBody>
                    <a:bodyPr/>
                    <a:lstStyle/>
                    <a:p>
                      <a:endParaRPr lang="en-ZA"/>
                    </a:p>
                  </a:txBody>
                  <a:tcPr/>
                </a:tc>
                <a:tc>
                  <a:txBody>
                    <a:bodyPr/>
                    <a:lstStyle/>
                    <a:p>
                      <a:pPr marL="0" lvl="0" indent="0" algn="ctr" defTabSz="914400" rtl="0" eaLnBrk="1" latinLnBrk="0" hangingPunct="1">
                        <a:lnSpc>
                          <a:spcPct val="100000"/>
                        </a:lnSpc>
                        <a:spcAft>
                          <a:spcPts val="0"/>
                        </a:spcAft>
                        <a:buFont typeface="Arial" panose="020B0604020202020204" pitchFamily="34" charset="0"/>
                        <a:buNone/>
                      </a:pPr>
                      <a:r>
                        <a:rPr lang="en-ZA" sz="1600" kern="1200" dirty="0">
                          <a:effectLst/>
                        </a:rPr>
                        <a:t>Ensure the delivery of the SEDA mandate through an agile, innovative, excellent and customer-centric organisation</a:t>
                      </a:r>
                      <a:endParaRPr lang="en-ZA" sz="1600" kern="1200" dirty="0">
                        <a:solidFill>
                          <a:schemeClr val="tx1"/>
                        </a:solidFill>
                        <a:effectLst/>
                        <a:latin typeface="+mn-lt"/>
                        <a:ea typeface="+mn-ea"/>
                        <a:cs typeface="+mn-cs"/>
                      </a:endParaRPr>
                    </a:p>
                  </a:txBody>
                  <a:tcPr marL="0" marR="0" marT="0" marB="0" anchor="ctr"/>
                </a:tc>
                <a:tc>
                  <a:txBody>
                    <a:bodyPr/>
                    <a:lstStyle/>
                    <a:p>
                      <a:pPr marL="0" indent="0" algn="ctr" defTabSz="914400" rtl="0" eaLnBrk="1" latinLnBrk="0" hangingPunct="1">
                        <a:lnSpc>
                          <a:spcPct val="100000"/>
                        </a:lnSpc>
                        <a:spcAft>
                          <a:spcPts val="0"/>
                        </a:spcAft>
                        <a:buFont typeface="Arial" panose="020B0604020202020204" pitchFamily="34" charset="0"/>
                        <a:buNone/>
                      </a:pPr>
                      <a:r>
                        <a:rPr lang="en-ZA" sz="1600" kern="1200" dirty="0">
                          <a:effectLst/>
                        </a:rPr>
                        <a:t> </a:t>
                      </a:r>
                      <a:endParaRPr lang="en-ZA" sz="1600" kern="1200" dirty="0">
                        <a:solidFill>
                          <a:schemeClr val="tx1"/>
                        </a:solidFill>
                        <a:effectLst/>
                        <a:latin typeface="+mn-lt"/>
                        <a:ea typeface="+mn-ea"/>
                        <a:cs typeface="+mn-cs"/>
                      </a:endParaRPr>
                    </a:p>
                  </a:txBody>
                  <a:tcPr marL="0" marR="0" marT="0" marB="0" anchor="ctr"/>
                </a:tc>
                <a:tc>
                  <a:txBody>
                    <a:bodyPr/>
                    <a:lstStyle/>
                    <a:p>
                      <a:pPr marL="0" algn="ctr" defTabSz="914400" rtl="0" eaLnBrk="1" latinLnBrk="0" hangingPunct="1">
                        <a:lnSpc>
                          <a:spcPct val="100000"/>
                        </a:lnSpc>
                        <a:spcAft>
                          <a:spcPts val="0"/>
                        </a:spcAft>
                      </a:pPr>
                      <a:r>
                        <a:rPr lang="en-ZA" sz="1600" kern="1200" dirty="0">
                          <a:effectLst/>
                        </a:rPr>
                        <a:t>Programme Three: Administration </a:t>
                      </a:r>
                      <a:endParaRPr lang="en-ZA" sz="1600" kern="1200" dirty="0">
                        <a:solidFill>
                          <a:schemeClr val="tx1"/>
                        </a:solidFill>
                        <a:effectLst/>
                        <a:latin typeface="+mn-lt"/>
                        <a:ea typeface="+mn-ea"/>
                        <a:cs typeface="+mn-cs"/>
                      </a:endParaRPr>
                    </a:p>
                  </a:txBody>
                  <a:tcPr marL="62221" marR="62221" marT="4609" marB="4609" anchor="ctr"/>
                </a:tc>
                <a:extLst>
                  <a:ext uri="{0D108BD9-81ED-4DB2-BD59-A6C34878D82A}">
                    <a16:rowId xmlns:a16="http://schemas.microsoft.com/office/drawing/2014/main" xmlns="" val="2640239984"/>
                  </a:ext>
                </a:extLst>
              </a:tr>
            </a:tbl>
          </a:graphicData>
        </a:graphic>
      </p:graphicFrame>
      <p:sp>
        <p:nvSpPr>
          <p:cNvPr id="5" name="Rectangle 4"/>
          <p:cNvSpPr/>
          <p:nvPr/>
        </p:nvSpPr>
        <p:spPr>
          <a:xfrm>
            <a:off x="1339273" y="129521"/>
            <a:ext cx="8543636" cy="517065"/>
          </a:xfrm>
          <a:prstGeom prst="rect">
            <a:avLst/>
          </a:prstGeom>
        </p:spPr>
        <p:txBody>
          <a:bodyPr wrap="square">
            <a:spAutoFit/>
          </a:bodyPr>
          <a:lstStyle/>
          <a:p>
            <a:pPr algn="just">
              <a:lnSpc>
                <a:spcPct val="115000"/>
              </a:lnSpc>
              <a:spcAft>
                <a:spcPts val="1050"/>
              </a:spcAft>
            </a:pPr>
            <a:r>
              <a:rPr lang="en-ZA" sz="2400" b="1" dirty="0">
                <a:latin typeface="Arial" panose="020B0604020202020204" pitchFamily="34" charset="0"/>
                <a:ea typeface="Arial" panose="020B0604020202020204" pitchFamily="34" charset="0"/>
              </a:rPr>
              <a:t>6. Seda and DSBD Outcomes and Programme Alignment</a:t>
            </a:r>
            <a:endParaRPr lang="en-ZA"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607609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Rectangle 4"/>
          <p:cNvSpPr/>
          <p:nvPr/>
        </p:nvSpPr>
        <p:spPr>
          <a:xfrm>
            <a:off x="1320799" y="129522"/>
            <a:ext cx="8349674" cy="517065"/>
          </a:xfrm>
          <a:prstGeom prst="rect">
            <a:avLst/>
          </a:prstGeom>
        </p:spPr>
        <p:txBody>
          <a:bodyPr wrap="square">
            <a:spAutoFit/>
          </a:bodyPr>
          <a:lstStyle/>
          <a:p>
            <a:pPr algn="just">
              <a:lnSpc>
                <a:spcPct val="115000"/>
              </a:lnSpc>
              <a:spcAft>
                <a:spcPts val="1050"/>
              </a:spcAft>
            </a:pPr>
            <a:r>
              <a:rPr lang="en-ZA" sz="2400" b="1" dirty="0">
                <a:latin typeface="Arial" panose="020B0604020202020204" pitchFamily="34" charset="0"/>
                <a:ea typeface="Arial" panose="020B0604020202020204" pitchFamily="34" charset="0"/>
              </a:rPr>
              <a:t>Seda Outputs and linked outcomes </a:t>
            </a:r>
          </a:p>
        </p:txBody>
      </p:sp>
      <p:graphicFrame>
        <p:nvGraphicFramePr>
          <p:cNvPr id="4" name="Table 3"/>
          <p:cNvGraphicFramePr>
            <a:graphicFrameLocks noGrp="1"/>
          </p:cNvGraphicFramePr>
          <p:nvPr>
            <p:extLst>
              <p:ext uri="{D42A27DB-BD31-4B8C-83A1-F6EECF244321}">
                <p14:modId xmlns:p14="http://schemas.microsoft.com/office/powerpoint/2010/main" xmlns="" val="4213811933"/>
              </p:ext>
            </p:extLst>
          </p:nvPr>
        </p:nvGraphicFramePr>
        <p:xfrm>
          <a:off x="96838" y="868647"/>
          <a:ext cx="11993561" cy="5919365"/>
        </p:xfrm>
        <a:graphic>
          <a:graphicData uri="http://schemas.openxmlformats.org/drawingml/2006/table">
            <a:tbl>
              <a:tblPr firstRow="1" bandRow="1">
                <a:tableStyleId>{ED083AE6-46FA-4A59-8FB0-9F97EB10719F}</a:tableStyleId>
              </a:tblPr>
              <a:tblGrid>
                <a:gridCol w="2259943">
                  <a:extLst>
                    <a:ext uri="{9D8B030D-6E8A-4147-A177-3AD203B41FA5}">
                      <a16:colId xmlns:a16="http://schemas.microsoft.com/office/drawing/2014/main" xmlns="" val="2416562644"/>
                    </a:ext>
                  </a:extLst>
                </a:gridCol>
                <a:gridCol w="4728200">
                  <a:extLst>
                    <a:ext uri="{9D8B030D-6E8A-4147-A177-3AD203B41FA5}">
                      <a16:colId xmlns:a16="http://schemas.microsoft.com/office/drawing/2014/main" xmlns="" val="3853167890"/>
                    </a:ext>
                  </a:extLst>
                </a:gridCol>
                <a:gridCol w="5005418">
                  <a:extLst>
                    <a:ext uri="{9D8B030D-6E8A-4147-A177-3AD203B41FA5}">
                      <a16:colId xmlns:a16="http://schemas.microsoft.com/office/drawing/2014/main" xmlns="" val="2012805466"/>
                    </a:ext>
                  </a:extLst>
                </a:gridCol>
              </a:tblGrid>
              <a:tr h="545738">
                <a:tc rowSpan="2">
                  <a:txBody>
                    <a:bodyPr/>
                    <a:lstStyle/>
                    <a:p>
                      <a:pPr marL="0" lvl="0" indent="0" algn="ctr" defTabSz="914400" rtl="0" eaLnBrk="1" latinLnBrk="0" hangingPunct="1">
                        <a:lnSpc>
                          <a:spcPct val="150000"/>
                        </a:lnSpc>
                        <a:spcBef>
                          <a:spcPts val="370"/>
                        </a:spcBef>
                        <a:spcAft>
                          <a:spcPts val="0"/>
                        </a:spcAft>
                        <a:buFont typeface="Symbol" panose="05050102010706020507" pitchFamily="18" charset="2"/>
                        <a:buNone/>
                        <a:tabLst>
                          <a:tab pos="162560" algn="l"/>
                        </a:tabLst>
                      </a:pPr>
                      <a:r>
                        <a:rPr lang="en-ZA" sz="2000" kern="1200" dirty="0">
                          <a:effectLst/>
                        </a:rPr>
                        <a:t>Outcome 1</a:t>
                      </a:r>
                      <a:endParaRPr lang="en-ZA" sz="2000" b="1" kern="1200" dirty="0">
                        <a:solidFill>
                          <a:schemeClr val="tx1"/>
                        </a:solidFill>
                        <a:effectLst/>
                        <a:latin typeface="+mn-lt"/>
                        <a:ea typeface="+mn-ea"/>
                        <a:cs typeface="+mn-cs"/>
                      </a:endParaRPr>
                    </a:p>
                  </a:txBody>
                  <a:tcPr marL="0" marR="0" marT="0" marB="0" anchor="ctr"/>
                </a:tc>
                <a:tc>
                  <a:txBody>
                    <a:bodyPr/>
                    <a:lstStyle/>
                    <a:p>
                      <a:pPr marL="0" lvl="0" indent="0" algn="ctr" defTabSz="914400" rtl="0" eaLnBrk="1" latinLnBrk="0" hangingPunct="1">
                        <a:lnSpc>
                          <a:spcPct val="150000"/>
                        </a:lnSpc>
                        <a:spcBef>
                          <a:spcPts val="370"/>
                        </a:spcBef>
                        <a:spcAft>
                          <a:spcPts val="0"/>
                        </a:spcAft>
                        <a:buFont typeface="Symbol" panose="05050102010706020507" pitchFamily="18" charset="2"/>
                        <a:buNone/>
                        <a:tabLst>
                          <a:tab pos="162560" algn="l"/>
                        </a:tabLst>
                      </a:pPr>
                      <a:r>
                        <a:rPr lang="en-ZA" sz="2000" kern="1200">
                          <a:effectLst/>
                        </a:rPr>
                        <a:t>Outcomes </a:t>
                      </a:r>
                      <a:endParaRPr lang="en-ZA" sz="2000" b="1" kern="1200">
                        <a:solidFill>
                          <a:schemeClr val="tx1"/>
                        </a:solidFill>
                        <a:effectLst/>
                        <a:latin typeface="+mn-lt"/>
                        <a:ea typeface="+mn-ea"/>
                        <a:cs typeface="+mn-cs"/>
                      </a:endParaRPr>
                    </a:p>
                  </a:txBody>
                  <a:tcPr marL="69862" marR="69862" marT="34931" marB="34931" anchor="ctr"/>
                </a:tc>
                <a:tc>
                  <a:txBody>
                    <a:bodyPr/>
                    <a:lstStyle/>
                    <a:p>
                      <a:pPr marL="0" lvl="0" indent="0" algn="ctr" defTabSz="914400" rtl="0" eaLnBrk="1" latinLnBrk="0" hangingPunct="1">
                        <a:lnSpc>
                          <a:spcPct val="150000"/>
                        </a:lnSpc>
                        <a:spcBef>
                          <a:spcPts val="370"/>
                        </a:spcBef>
                        <a:spcAft>
                          <a:spcPts val="0"/>
                        </a:spcAft>
                        <a:buFont typeface="Symbol" panose="05050102010706020507" pitchFamily="18" charset="2"/>
                        <a:buNone/>
                        <a:tabLst>
                          <a:tab pos="162560" algn="l"/>
                        </a:tabLst>
                      </a:pPr>
                      <a:r>
                        <a:rPr lang="en-ZA" sz="2000" kern="1200" dirty="0">
                          <a:effectLst/>
                        </a:rPr>
                        <a:t>Output</a:t>
                      </a:r>
                      <a:endParaRPr lang="en-ZA" sz="2000" b="1" kern="1200" dirty="0">
                        <a:solidFill>
                          <a:schemeClr val="tx1"/>
                        </a:solidFill>
                        <a:effectLst/>
                        <a:latin typeface="+mn-lt"/>
                        <a:ea typeface="+mn-ea"/>
                        <a:cs typeface="+mn-cs"/>
                      </a:endParaRPr>
                    </a:p>
                  </a:txBody>
                  <a:tcPr marL="69862" marR="69862" marT="34931" marB="34931" anchor="ctr"/>
                </a:tc>
                <a:extLst>
                  <a:ext uri="{0D108BD9-81ED-4DB2-BD59-A6C34878D82A}">
                    <a16:rowId xmlns:a16="http://schemas.microsoft.com/office/drawing/2014/main" xmlns="" val="853207030"/>
                  </a:ext>
                </a:extLst>
              </a:tr>
              <a:tr h="891556">
                <a:tc vMerge="1">
                  <a:txBody>
                    <a:bodyPr/>
                    <a:lstStyle/>
                    <a:p>
                      <a:endParaRPr lang="en-ZA"/>
                    </a:p>
                  </a:txBody>
                  <a:tcPr/>
                </a:tc>
                <a:tc>
                  <a:txBody>
                    <a:bodyPr/>
                    <a:lstStyle/>
                    <a:p>
                      <a:pPr algn="ctr">
                        <a:spcBef>
                          <a:spcPts val="370"/>
                        </a:spcBef>
                        <a:spcAft>
                          <a:spcPts val="0"/>
                        </a:spcAft>
                        <a:tabLst>
                          <a:tab pos="162560" algn="l"/>
                        </a:tabLst>
                      </a:pPr>
                      <a:r>
                        <a:rPr lang="en-ZA" sz="1600" kern="1200" dirty="0">
                          <a:effectLst/>
                        </a:rPr>
                        <a:t>Improve SMMEs and Cooperatives growth through the development of competitive local products and services with access to local and international markets</a:t>
                      </a:r>
                      <a:endParaRPr lang="en-ZA" sz="1600" kern="1200" dirty="0">
                        <a:solidFill>
                          <a:schemeClr val="tx1"/>
                        </a:solidFill>
                        <a:effectLst/>
                        <a:latin typeface="+mn-lt"/>
                        <a:ea typeface="+mn-ea"/>
                        <a:cs typeface="+mn-cs"/>
                      </a:endParaRPr>
                    </a:p>
                  </a:txBody>
                  <a:tcPr marL="50456" marR="50456" marT="7277" marB="0"/>
                </a:tc>
                <a:tc>
                  <a:txBody>
                    <a:bodyPr/>
                    <a:lstStyle/>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a:effectLst/>
                        </a:rPr>
                        <a:t>Facilitate access to local markets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a:effectLst/>
                        </a:rPr>
                        <a:t>Facilitate access to international markets</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a:effectLst/>
                        </a:rPr>
                        <a:t>Facilitate import replacement</a:t>
                      </a:r>
                      <a:endParaRPr lang="en-ZA" sz="1600" kern="1200">
                        <a:solidFill>
                          <a:schemeClr val="tx1"/>
                        </a:solidFill>
                        <a:effectLst/>
                        <a:latin typeface="+mn-lt"/>
                        <a:ea typeface="+mn-ea"/>
                        <a:cs typeface="+mn-cs"/>
                      </a:endParaRPr>
                    </a:p>
                  </a:txBody>
                  <a:tcPr marL="52397" marR="52397" marT="7277" marB="0"/>
                </a:tc>
                <a:extLst>
                  <a:ext uri="{0D108BD9-81ED-4DB2-BD59-A6C34878D82A}">
                    <a16:rowId xmlns:a16="http://schemas.microsoft.com/office/drawing/2014/main" xmlns="" val="1070504709"/>
                  </a:ext>
                </a:extLst>
              </a:tr>
              <a:tr h="1116944">
                <a:tc>
                  <a:txBody>
                    <a:bodyPr/>
                    <a:lstStyle/>
                    <a:p>
                      <a:pPr marL="0" lvl="0" indent="0" algn="ctr" defTabSz="914400" rtl="0" eaLnBrk="1" latinLnBrk="0" hangingPunct="1">
                        <a:lnSpc>
                          <a:spcPct val="150000"/>
                        </a:lnSpc>
                        <a:spcBef>
                          <a:spcPts val="370"/>
                        </a:spcBef>
                        <a:spcAft>
                          <a:spcPts val="0"/>
                        </a:spcAft>
                        <a:buFont typeface="Symbol" panose="05050102010706020507" pitchFamily="18" charset="2"/>
                        <a:buNone/>
                        <a:tabLst>
                          <a:tab pos="162560" algn="l"/>
                        </a:tabLst>
                      </a:pPr>
                      <a:r>
                        <a:rPr lang="en-ZA" sz="2000" kern="1200" dirty="0">
                          <a:effectLst/>
                        </a:rPr>
                        <a:t>Outcome 2</a:t>
                      </a:r>
                      <a:endParaRPr lang="en-ZA" sz="2000" b="1" kern="1200" dirty="0">
                        <a:solidFill>
                          <a:schemeClr val="tx1"/>
                        </a:solidFill>
                        <a:effectLst/>
                        <a:latin typeface="+mn-lt"/>
                        <a:ea typeface="+mn-ea"/>
                        <a:cs typeface="+mn-cs"/>
                      </a:endParaRPr>
                    </a:p>
                  </a:txBody>
                  <a:tcPr marL="0" marR="0" marT="0" marB="0"/>
                </a:tc>
                <a:tc>
                  <a:txBody>
                    <a:bodyPr/>
                    <a:lstStyle/>
                    <a:p>
                      <a:pPr algn="ctr">
                        <a:spcBef>
                          <a:spcPts val="370"/>
                        </a:spcBef>
                        <a:spcAft>
                          <a:spcPts val="0"/>
                        </a:spcAft>
                        <a:tabLst>
                          <a:tab pos="162560" algn="l"/>
                        </a:tabLst>
                      </a:pPr>
                      <a:r>
                        <a:rPr lang="en-ZA" sz="1600" kern="1200" dirty="0">
                          <a:effectLst/>
                        </a:rPr>
                        <a:t>Improve competitiveness and innovation of SMMEs and Cooperatives through the facilitation of enterprise development ecosystem focusing on targeted sectors</a:t>
                      </a:r>
                      <a:endParaRPr lang="en-ZA" sz="1600" kern="1200" dirty="0">
                        <a:solidFill>
                          <a:schemeClr val="tx1"/>
                        </a:solidFill>
                        <a:effectLst/>
                        <a:latin typeface="+mn-lt"/>
                        <a:ea typeface="+mn-ea"/>
                        <a:cs typeface="+mn-cs"/>
                      </a:endParaRPr>
                    </a:p>
                  </a:txBody>
                  <a:tcPr marL="0" marR="0" marT="0" marB="0"/>
                </a:tc>
                <a:tc>
                  <a:txBody>
                    <a:bodyPr/>
                    <a:lstStyle/>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Facilitate business development through ecosystem support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Improve stakeholder management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Improve SMMEs &amp; Cooperatives competitiveness</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Facilitate Sector specific Support </a:t>
                      </a:r>
                      <a:endParaRPr lang="en-ZA" sz="1600" kern="1200" dirty="0">
                        <a:solidFill>
                          <a:schemeClr val="tx1"/>
                        </a:solidFill>
                        <a:effectLst/>
                        <a:latin typeface="+mn-lt"/>
                        <a:ea typeface="+mn-ea"/>
                        <a:cs typeface="+mn-cs"/>
                      </a:endParaRPr>
                    </a:p>
                  </a:txBody>
                  <a:tcPr marL="52397" marR="52397" marT="7277" marB="0"/>
                </a:tc>
                <a:extLst>
                  <a:ext uri="{0D108BD9-81ED-4DB2-BD59-A6C34878D82A}">
                    <a16:rowId xmlns:a16="http://schemas.microsoft.com/office/drawing/2014/main" xmlns="" val="669489021"/>
                  </a:ext>
                </a:extLst>
              </a:tr>
              <a:tr h="1255172">
                <a:tc>
                  <a:txBody>
                    <a:bodyPr/>
                    <a:lstStyle/>
                    <a:p>
                      <a:pPr marL="0" lvl="0" indent="0" algn="ctr" defTabSz="914400" rtl="0" eaLnBrk="1" latinLnBrk="0" hangingPunct="1">
                        <a:lnSpc>
                          <a:spcPct val="150000"/>
                        </a:lnSpc>
                        <a:spcBef>
                          <a:spcPts val="370"/>
                        </a:spcBef>
                        <a:spcAft>
                          <a:spcPts val="0"/>
                        </a:spcAft>
                        <a:buFont typeface="Symbol" panose="05050102010706020507" pitchFamily="18" charset="2"/>
                        <a:buNone/>
                        <a:tabLst>
                          <a:tab pos="162560" algn="l"/>
                        </a:tabLst>
                      </a:pPr>
                      <a:r>
                        <a:rPr lang="en-ZA" sz="2000" kern="1200" dirty="0">
                          <a:effectLst/>
                        </a:rPr>
                        <a:t>Outcome 3</a:t>
                      </a:r>
                      <a:endParaRPr lang="en-ZA" sz="2000" b="1" kern="1200" dirty="0">
                        <a:solidFill>
                          <a:schemeClr val="tx1"/>
                        </a:solidFill>
                        <a:effectLst/>
                        <a:latin typeface="+mn-lt"/>
                        <a:ea typeface="+mn-ea"/>
                        <a:cs typeface="+mn-cs"/>
                      </a:endParaRPr>
                    </a:p>
                  </a:txBody>
                  <a:tcPr marL="0" marR="0" marT="0" marB="0"/>
                </a:tc>
                <a:tc>
                  <a:txBody>
                    <a:bodyPr/>
                    <a:lstStyle/>
                    <a:p>
                      <a:pPr algn="ctr">
                        <a:spcBef>
                          <a:spcPts val="370"/>
                        </a:spcBef>
                        <a:spcAft>
                          <a:spcPts val="0"/>
                        </a:spcAft>
                        <a:tabLst>
                          <a:tab pos="162560" algn="l"/>
                        </a:tabLst>
                      </a:pPr>
                      <a:r>
                        <a:rPr lang="en-ZA" sz="1600" kern="1200" dirty="0">
                          <a:effectLst/>
                        </a:rPr>
                        <a:t>Promote entrepreneurship and provide targeted support to rural and township-based SMMEs and Cooperatives to be competitive and create decent jobs</a:t>
                      </a:r>
                      <a:endParaRPr lang="en-ZA" sz="1600" kern="1200" dirty="0">
                        <a:solidFill>
                          <a:schemeClr val="tx1"/>
                        </a:solidFill>
                        <a:effectLst/>
                        <a:latin typeface="+mn-lt"/>
                        <a:ea typeface="+mn-ea"/>
                        <a:cs typeface="+mn-cs"/>
                      </a:endParaRPr>
                    </a:p>
                  </a:txBody>
                  <a:tcPr marL="0" marR="0" marT="0" marB="0"/>
                </a:tc>
                <a:tc>
                  <a:txBody>
                    <a:bodyPr/>
                    <a:lstStyle/>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Facilitate entrepreneurship awareness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Improve informal business support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Facilitate Township &amp; Rural-based SMMEs &amp; Cooperatives support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Facilitate job creation</a:t>
                      </a:r>
                      <a:endParaRPr lang="en-ZA" sz="1600" kern="1200" dirty="0">
                        <a:solidFill>
                          <a:schemeClr val="tx1"/>
                        </a:solidFill>
                        <a:effectLst/>
                        <a:latin typeface="+mn-lt"/>
                        <a:ea typeface="+mn-ea"/>
                        <a:cs typeface="+mn-cs"/>
                      </a:endParaRPr>
                    </a:p>
                  </a:txBody>
                  <a:tcPr marL="52397" marR="52397" marT="7277" marB="0"/>
                </a:tc>
                <a:extLst>
                  <a:ext uri="{0D108BD9-81ED-4DB2-BD59-A6C34878D82A}">
                    <a16:rowId xmlns:a16="http://schemas.microsoft.com/office/drawing/2014/main" xmlns="" val="4276799871"/>
                  </a:ext>
                </a:extLst>
              </a:tr>
              <a:tr h="1493566">
                <a:tc>
                  <a:txBody>
                    <a:bodyPr/>
                    <a:lstStyle/>
                    <a:p>
                      <a:pPr marL="0" lvl="0" indent="0" algn="ctr" defTabSz="914400" rtl="0" eaLnBrk="1" latinLnBrk="0" hangingPunct="1">
                        <a:lnSpc>
                          <a:spcPct val="150000"/>
                        </a:lnSpc>
                        <a:spcBef>
                          <a:spcPts val="370"/>
                        </a:spcBef>
                        <a:spcAft>
                          <a:spcPts val="0"/>
                        </a:spcAft>
                        <a:buFont typeface="Symbol" panose="05050102010706020507" pitchFamily="18" charset="2"/>
                        <a:buNone/>
                        <a:tabLst>
                          <a:tab pos="162560" algn="l"/>
                        </a:tabLst>
                      </a:pPr>
                      <a:r>
                        <a:rPr lang="en-ZA" sz="2000" kern="1200" dirty="0">
                          <a:effectLst/>
                        </a:rPr>
                        <a:t>Outcome 4</a:t>
                      </a:r>
                      <a:endParaRPr lang="en-ZA" sz="2000" b="1" kern="1200" dirty="0">
                        <a:solidFill>
                          <a:schemeClr val="tx1"/>
                        </a:solidFill>
                        <a:effectLst/>
                        <a:latin typeface="+mn-lt"/>
                        <a:ea typeface="+mn-ea"/>
                        <a:cs typeface="+mn-cs"/>
                      </a:endParaRPr>
                    </a:p>
                  </a:txBody>
                  <a:tcPr marL="0" marR="0" marT="0" marB="0"/>
                </a:tc>
                <a:tc>
                  <a:txBody>
                    <a:bodyPr/>
                    <a:lstStyle/>
                    <a:p>
                      <a:pPr algn="ctr">
                        <a:spcBef>
                          <a:spcPts val="370"/>
                        </a:spcBef>
                        <a:spcAft>
                          <a:spcPts val="0"/>
                        </a:spcAft>
                        <a:tabLst>
                          <a:tab pos="162560" algn="l"/>
                        </a:tabLst>
                      </a:pPr>
                      <a:r>
                        <a:rPr lang="en-ZA" sz="1600" kern="1200" dirty="0">
                          <a:effectLst/>
                        </a:rPr>
                        <a:t>Ensure the delivery of the SEDA mandate through an agile, innovative, excellent and customer-centric organisation</a:t>
                      </a:r>
                      <a:endParaRPr lang="en-ZA" sz="1600" kern="1200" dirty="0">
                        <a:solidFill>
                          <a:schemeClr val="tx1"/>
                        </a:solidFill>
                        <a:effectLst/>
                        <a:latin typeface="+mn-lt"/>
                        <a:ea typeface="+mn-ea"/>
                        <a:cs typeface="+mn-cs"/>
                      </a:endParaRPr>
                    </a:p>
                  </a:txBody>
                  <a:tcPr marL="0" marR="0" marT="0" marB="0"/>
                </a:tc>
                <a:tc>
                  <a:txBody>
                    <a:bodyPr/>
                    <a:lstStyle/>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Increase innovation within the organisation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Improve staff recognition &amp; engagement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Improve customer satisfaction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Improve stakeholder satisfaction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Reduce vacancy rate </a:t>
                      </a:r>
                    </a:p>
                    <a:p>
                      <a:pPr marL="342900" lvl="0" indent="-342900">
                        <a:lnSpc>
                          <a:spcPct val="100000"/>
                        </a:lnSpc>
                        <a:spcBef>
                          <a:spcPts val="370"/>
                        </a:spcBef>
                        <a:spcAft>
                          <a:spcPts val="0"/>
                        </a:spcAft>
                        <a:buClr>
                          <a:srgbClr val="000000"/>
                        </a:buClr>
                        <a:buFont typeface="+mj-lt"/>
                        <a:buAutoNum type="arabicPeriod"/>
                        <a:tabLst>
                          <a:tab pos="162560" algn="l"/>
                        </a:tabLst>
                      </a:pPr>
                      <a:r>
                        <a:rPr lang="en-ZA" sz="1600" kern="1200" dirty="0">
                          <a:effectLst/>
                        </a:rPr>
                        <a:t>Allocate most funds to core delivery</a:t>
                      </a:r>
                      <a:endParaRPr lang="en-ZA" sz="1600" kern="1200" dirty="0">
                        <a:solidFill>
                          <a:schemeClr val="tx1"/>
                        </a:solidFill>
                        <a:effectLst/>
                        <a:latin typeface="+mn-lt"/>
                        <a:ea typeface="+mn-ea"/>
                        <a:cs typeface="+mn-cs"/>
                      </a:endParaRPr>
                    </a:p>
                  </a:txBody>
                  <a:tcPr marL="52397" marR="52397" marT="7277" marB="0"/>
                </a:tc>
                <a:extLst>
                  <a:ext uri="{0D108BD9-81ED-4DB2-BD59-A6C34878D82A}">
                    <a16:rowId xmlns:a16="http://schemas.microsoft.com/office/drawing/2014/main" xmlns="" val="2931403147"/>
                  </a:ext>
                </a:extLst>
              </a:tr>
            </a:tbl>
          </a:graphicData>
        </a:graphic>
      </p:graphicFrame>
    </p:spTree>
    <p:extLst>
      <p:ext uri="{BB962C8B-B14F-4D97-AF65-F5344CB8AC3E}">
        <p14:creationId xmlns:p14="http://schemas.microsoft.com/office/powerpoint/2010/main" xmlns="" val="122293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038744" y="0"/>
            <a:ext cx="10863811"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b="1" dirty="0">
                <a:solidFill>
                  <a:schemeClr val="tx1"/>
                </a:solidFill>
                <a:latin typeface="+mn-lt"/>
              </a:rPr>
              <a:t>7</a:t>
            </a:r>
            <a:r>
              <a:rPr lang="en-ZA" sz="2800" dirty="0">
                <a:solidFill>
                  <a:schemeClr val="tx1"/>
                </a:solidFill>
                <a:latin typeface="+mn-lt"/>
              </a:rPr>
              <a:t>. </a:t>
            </a:r>
            <a:r>
              <a:rPr lang="en-ZA" sz="2400" b="1" dirty="0">
                <a:solidFill>
                  <a:schemeClr val="tx1"/>
                </a:solidFill>
                <a:latin typeface="Arial" panose="020B0604020202020204" pitchFamily="34" charset="0"/>
                <a:ea typeface="Arial" panose="020B0604020202020204" pitchFamily="34" charset="0"/>
                <a:cs typeface="+mn-cs"/>
              </a:rPr>
              <a:t>Institutional Performance Information </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2A32619B-E9F6-4002-8F95-E8AFA5AE3C53}" type="slidenum">
              <a:rPr lang="en-ZA" smtClean="0"/>
              <a:pPr/>
              <a:t>12</a:t>
            </a:fld>
            <a:endParaRPr lang="en-ZA"/>
          </a:p>
        </p:txBody>
      </p:sp>
      <p:graphicFrame>
        <p:nvGraphicFramePr>
          <p:cNvPr id="2" name="Table 1"/>
          <p:cNvGraphicFramePr>
            <a:graphicFrameLocks noGrp="1"/>
          </p:cNvGraphicFramePr>
          <p:nvPr>
            <p:extLst>
              <p:ext uri="{D42A27DB-BD31-4B8C-83A1-F6EECF244321}">
                <p14:modId xmlns:p14="http://schemas.microsoft.com/office/powerpoint/2010/main" xmlns="" val="3348126476"/>
              </p:ext>
            </p:extLst>
          </p:nvPr>
        </p:nvGraphicFramePr>
        <p:xfrm>
          <a:off x="358414" y="2807855"/>
          <a:ext cx="11286835" cy="2074429"/>
        </p:xfrm>
        <a:graphic>
          <a:graphicData uri="http://schemas.openxmlformats.org/drawingml/2006/table">
            <a:tbl>
              <a:tblPr firstRow="1" firstCol="1" bandRow="1">
                <a:tableStyleId>{E8B1032C-EA38-4F05-BA0D-38AFFFC7BED3}</a:tableStyleId>
              </a:tblPr>
              <a:tblGrid>
                <a:gridCol w="2169036">
                  <a:extLst>
                    <a:ext uri="{9D8B030D-6E8A-4147-A177-3AD203B41FA5}">
                      <a16:colId xmlns:a16="http://schemas.microsoft.com/office/drawing/2014/main" xmlns="" val="102930424"/>
                    </a:ext>
                  </a:extLst>
                </a:gridCol>
                <a:gridCol w="9117799">
                  <a:extLst>
                    <a:ext uri="{9D8B030D-6E8A-4147-A177-3AD203B41FA5}">
                      <a16:colId xmlns:a16="http://schemas.microsoft.com/office/drawing/2014/main" xmlns="" val="2200171047"/>
                    </a:ext>
                  </a:extLst>
                </a:gridCol>
              </a:tblGrid>
              <a:tr h="2074429">
                <a:tc>
                  <a:txBody>
                    <a:bodyPr/>
                    <a:lstStyle/>
                    <a:p>
                      <a:pPr marL="0" algn="ctr" defTabSz="914400" rtl="0" eaLnBrk="1" latinLnBrk="0" hangingPunct="1">
                        <a:lnSpc>
                          <a:spcPct val="150000"/>
                        </a:lnSpc>
                        <a:spcAft>
                          <a:spcPts val="0"/>
                        </a:spcAft>
                      </a:pPr>
                      <a:r>
                        <a:rPr lang="en-GB" sz="2000" kern="1200" dirty="0">
                          <a:effectLst/>
                        </a:rPr>
                        <a:t>Impact Statement </a:t>
                      </a:r>
                      <a:endParaRPr lang="en-GB" sz="2000" b="1" kern="1200" dirty="0">
                        <a:solidFill>
                          <a:schemeClr val="lt1"/>
                        </a:solidFill>
                        <a:effectLst/>
                        <a:latin typeface="+mn-lt"/>
                        <a:ea typeface="+mn-ea"/>
                        <a:cs typeface="+mn-cs"/>
                      </a:endParaRPr>
                    </a:p>
                  </a:txBody>
                  <a:tcPr marL="48953" marR="48953" marT="0" marB="0" anchor="ctr">
                    <a:solidFill>
                      <a:srgbClr val="E2EFDA"/>
                    </a:solidFill>
                  </a:tcPr>
                </a:tc>
                <a:tc>
                  <a:txBody>
                    <a:bodyPr/>
                    <a:lstStyle/>
                    <a:p>
                      <a:pPr marL="0" lvl="0" indent="0" algn="ctr" defTabSz="914400" rtl="0" eaLnBrk="1" latinLnBrk="0" hangingPunct="1">
                        <a:lnSpc>
                          <a:spcPct val="150000"/>
                        </a:lnSpc>
                        <a:spcAft>
                          <a:spcPts val="0"/>
                        </a:spcAft>
                        <a:buFont typeface="Symbol" panose="05050102010706020507" pitchFamily="18" charset="2"/>
                        <a:buNone/>
                      </a:pPr>
                      <a:r>
                        <a:rPr lang="en-ZA" sz="1800" b="0" kern="1200" dirty="0">
                          <a:effectLst/>
                        </a:rPr>
                        <a:t>Competitive and innovative SMMEs, particularly from rural and township communities, are producing products and services that are traded in local and international markets, within a supportive integrated ecosystem and are creating decent jobs and contribute to inclusive economic recovery.</a:t>
                      </a:r>
                      <a:endParaRPr lang="en-GB" sz="1800" b="0" kern="1200" dirty="0">
                        <a:solidFill>
                          <a:schemeClr val="dk1"/>
                        </a:solidFill>
                        <a:effectLst/>
                        <a:latin typeface="+mn-lt"/>
                        <a:ea typeface="+mn-ea"/>
                        <a:cs typeface="+mn-cs"/>
                      </a:endParaRPr>
                    </a:p>
                  </a:txBody>
                  <a:tcPr marL="48953" marR="48953" marT="0" marB="0" anchor="ctr"/>
                </a:tc>
                <a:extLst>
                  <a:ext uri="{0D108BD9-81ED-4DB2-BD59-A6C34878D82A}">
                    <a16:rowId xmlns:a16="http://schemas.microsoft.com/office/drawing/2014/main" xmlns="" val="1293056913"/>
                  </a:ext>
                </a:extLst>
              </a:tr>
            </a:tbl>
          </a:graphicData>
        </a:graphic>
      </p:graphicFrame>
      <p:sp>
        <p:nvSpPr>
          <p:cNvPr id="4" name="Rectangle 3"/>
          <p:cNvSpPr/>
          <p:nvPr/>
        </p:nvSpPr>
        <p:spPr>
          <a:xfrm>
            <a:off x="277091" y="1038153"/>
            <a:ext cx="11368157" cy="816249"/>
          </a:xfrm>
          <a:prstGeom prst="rect">
            <a:avLst/>
          </a:prstGeom>
        </p:spPr>
        <p:txBody>
          <a:bodyPr wrap="square">
            <a:spAutoFit/>
          </a:bodyPr>
          <a:lstStyle/>
          <a:p>
            <a:pPr marR="12700" algn="just">
              <a:lnSpc>
                <a:spcPct val="147000"/>
              </a:lnSpc>
              <a:spcAft>
                <a:spcPts val="0"/>
              </a:spcAft>
            </a:pPr>
            <a:r>
              <a:rPr lang="en-ZA" sz="1600" dirty="0">
                <a:solidFill>
                  <a:srgbClr val="000000"/>
                </a:solidFill>
                <a:latin typeface="Trebuchet MS" panose="020B0603020202020204" pitchFamily="34" charset="0"/>
                <a:ea typeface="Trebuchet MS" panose="020B0603020202020204" pitchFamily="34" charset="0"/>
              </a:rPr>
              <a:t>The organisation’s mandate is to increase economic growth, thereby reducing unemployment and contributing to equitable growth. </a:t>
            </a:r>
            <a:endParaRPr lang="en-Z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280510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Trebuchet MS" pitchFamily="34" charset="0"/>
              </a:rPr>
              <a:t>7. Institutional Performance Information</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2A32619B-E9F6-4002-8F95-E8AFA5AE3C53}" type="slidenum">
              <a:rPr lang="en-ZA" smtClean="0"/>
              <a:pPr/>
              <a:t>13</a:t>
            </a:fld>
            <a:endParaRPr lang="en-ZA"/>
          </a:p>
        </p:txBody>
      </p:sp>
      <p:graphicFrame>
        <p:nvGraphicFramePr>
          <p:cNvPr id="2" name="Table 1"/>
          <p:cNvGraphicFramePr>
            <a:graphicFrameLocks noGrp="1"/>
          </p:cNvGraphicFramePr>
          <p:nvPr>
            <p:extLst>
              <p:ext uri="{D42A27DB-BD31-4B8C-83A1-F6EECF244321}">
                <p14:modId xmlns:p14="http://schemas.microsoft.com/office/powerpoint/2010/main" xmlns="" val="3140208600"/>
              </p:ext>
            </p:extLst>
          </p:nvPr>
        </p:nvGraphicFramePr>
        <p:xfrm>
          <a:off x="304799" y="1216025"/>
          <a:ext cx="11565774" cy="4365782"/>
        </p:xfrm>
        <a:graphic>
          <a:graphicData uri="http://schemas.openxmlformats.org/drawingml/2006/table">
            <a:tbl>
              <a:tblPr firstRow="1" bandRow="1">
                <a:tableStyleId>{E8B1032C-EA38-4F05-BA0D-38AFFFC7BED3}</a:tableStyleId>
              </a:tblPr>
              <a:tblGrid>
                <a:gridCol w="3153312">
                  <a:extLst>
                    <a:ext uri="{9D8B030D-6E8A-4147-A177-3AD203B41FA5}">
                      <a16:colId xmlns:a16="http://schemas.microsoft.com/office/drawing/2014/main" xmlns="" val="2622301641"/>
                    </a:ext>
                  </a:extLst>
                </a:gridCol>
                <a:gridCol w="5291886">
                  <a:extLst>
                    <a:ext uri="{9D8B030D-6E8A-4147-A177-3AD203B41FA5}">
                      <a16:colId xmlns:a16="http://schemas.microsoft.com/office/drawing/2014/main" xmlns="" val="996230811"/>
                    </a:ext>
                  </a:extLst>
                </a:gridCol>
                <a:gridCol w="1735885">
                  <a:extLst>
                    <a:ext uri="{9D8B030D-6E8A-4147-A177-3AD203B41FA5}">
                      <a16:colId xmlns:a16="http://schemas.microsoft.com/office/drawing/2014/main" xmlns="" val="3890960168"/>
                    </a:ext>
                  </a:extLst>
                </a:gridCol>
                <a:gridCol w="1384691">
                  <a:extLst>
                    <a:ext uri="{9D8B030D-6E8A-4147-A177-3AD203B41FA5}">
                      <a16:colId xmlns:a16="http://schemas.microsoft.com/office/drawing/2014/main" xmlns="" val="1326259828"/>
                    </a:ext>
                  </a:extLst>
                </a:gridCol>
              </a:tblGrid>
              <a:tr h="917575">
                <a:tc>
                  <a:txBody>
                    <a:bodyPr/>
                    <a:lstStyle/>
                    <a:p>
                      <a:pPr algn="ctr">
                        <a:lnSpc>
                          <a:spcPct val="107000"/>
                        </a:lnSpc>
                        <a:spcAft>
                          <a:spcPts val="0"/>
                        </a:spcAft>
                      </a:pPr>
                      <a:r>
                        <a:rPr lang="en-ZA" sz="2000" kern="1200" dirty="0">
                          <a:effectLst/>
                        </a:rPr>
                        <a:t>Outcomes </a:t>
                      </a:r>
                      <a:endParaRPr lang="en-ZA" sz="20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a:txBody>
                    <a:bodyPr/>
                    <a:lstStyle/>
                    <a:p>
                      <a:pPr algn="ctr">
                        <a:lnSpc>
                          <a:spcPct val="107000"/>
                        </a:lnSpc>
                        <a:spcAft>
                          <a:spcPts val="0"/>
                        </a:spcAft>
                      </a:pPr>
                      <a:r>
                        <a:rPr lang="en-ZA" sz="2000" kern="1200" dirty="0">
                          <a:effectLst/>
                        </a:rPr>
                        <a:t>Outcome</a:t>
                      </a:r>
                      <a:r>
                        <a:rPr lang="en-ZA" sz="2000" kern="1200" baseline="0" dirty="0">
                          <a:effectLst/>
                        </a:rPr>
                        <a:t> </a:t>
                      </a:r>
                      <a:r>
                        <a:rPr lang="en-ZA" sz="2000" kern="1200" dirty="0">
                          <a:effectLst/>
                        </a:rPr>
                        <a:t>Indicator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Aft>
                          <a:spcPts val="0"/>
                        </a:spcAft>
                      </a:pPr>
                      <a:r>
                        <a:rPr lang="en-ZA" sz="2000" kern="1200" dirty="0">
                          <a:effectLst/>
                        </a:rPr>
                        <a:t>Baseline</a:t>
                      </a:r>
                      <a:endParaRPr lang="en-ZA" sz="20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ZA" sz="2000" kern="1200" dirty="0">
                          <a:effectLst/>
                        </a:rPr>
                        <a:t>5</a:t>
                      </a:r>
                      <a:r>
                        <a:rPr lang="en-ZA" sz="2000" kern="1200" baseline="0" dirty="0">
                          <a:effectLst/>
                        </a:rPr>
                        <a:t> year</a:t>
                      </a:r>
                      <a:r>
                        <a:rPr lang="en-ZA" sz="2000" kern="1200" dirty="0">
                          <a:effectLst/>
                        </a:rPr>
                        <a:t>  Targets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xmlns="" val="2807546591"/>
                  </a:ext>
                </a:extLst>
              </a:tr>
              <a:tr h="1194367">
                <a:tc rowSpan="3">
                  <a:txBody>
                    <a:bodyPr/>
                    <a:lstStyle/>
                    <a:p>
                      <a:pPr algn="ctr">
                        <a:lnSpc>
                          <a:spcPct val="200000"/>
                        </a:lnSpc>
                      </a:pPr>
                      <a:r>
                        <a:rPr lang="en-ZA" sz="1800" kern="1200" dirty="0">
                          <a:effectLst/>
                        </a:rPr>
                        <a:t>Improve SMMEs and Cooperatives growth through the development of competitive local products and services with access to local and international markets. </a:t>
                      </a:r>
                      <a:endParaRPr lang="en-ZA" sz="1800" kern="1200"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effectLst/>
                        </a:rPr>
                        <a:t>Number of SMMEs and Cooperatives with products </a:t>
                      </a:r>
                    </a:p>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effectLst/>
                        </a:rPr>
                        <a:t>and services that are competitive in</a:t>
                      </a:r>
                      <a:r>
                        <a:rPr lang="en-ZA" sz="1800" kern="1200" baseline="0" dirty="0">
                          <a:effectLst/>
                        </a:rPr>
                        <a:t> </a:t>
                      </a:r>
                      <a:r>
                        <a:rPr lang="en-ZA" sz="1800" kern="1200" dirty="0">
                          <a:effectLst/>
                        </a:rPr>
                        <a:t>local markets</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effectLst/>
                        </a:rPr>
                        <a:t>New indicator </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effectLst/>
                        </a:rPr>
                        <a:t>12 750</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2627294660"/>
                  </a:ext>
                </a:extLst>
              </a:tr>
              <a:tr h="1126920">
                <a:tc vMerge="1">
                  <a:txBody>
                    <a:bodyPr/>
                    <a:lstStyle/>
                    <a:p>
                      <a:endParaRPr lang="en-ZA"/>
                    </a:p>
                  </a:txBody>
                  <a:tcP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effectLst/>
                        </a:rPr>
                        <a:t>Number of SMMEs and Cooperatives with products</a:t>
                      </a:r>
                      <a:r>
                        <a:rPr lang="en-ZA" sz="1800" kern="1200" baseline="0" dirty="0">
                          <a:effectLst/>
                        </a:rPr>
                        <a:t> </a:t>
                      </a:r>
                      <a:r>
                        <a:rPr lang="en-ZA" sz="1800" kern="1200" dirty="0">
                          <a:effectLst/>
                        </a:rPr>
                        <a:t>and services that are competitive in international markets</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a:effectLst/>
                        </a:rPr>
                        <a:t>New indicator </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7 500</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3007200300"/>
                  </a:ext>
                </a:extLst>
              </a:tr>
              <a:tr h="1126920">
                <a:tc vMerge="1">
                  <a:txBody>
                    <a:bodyPr/>
                    <a:lstStyle/>
                    <a:p>
                      <a:endParaRPr lang="en-ZA"/>
                    </a:p>
                  </a:txBody>
                  <a:tcP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effectLst/>
                        </a:rPr>
                        <a:t>Number of competitive SMMEs and Cooperatives</a:t>
                      </a:r>
                    </a:p>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effectLst/>
                        </a:rPr>
                        <a:t>supported in import replacement</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New indicator </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33 700</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3981263937"/>
                  </a:ext>
                </a:extLst>
              </a:tr>
            </a:tbl>
          </a:graphicData>
        </a:graphic>
      </p:graphicFrame>
    </p:spTree>
    <p:extLst>
      <p:ext uri="{BB962C8B-B14F-4D97-AF65-F5344CB8AC3E}">
        <p14:creationId xmlns:p14="http://schemas.microsoft.com/office/powerpoint/2010/main" xmlns="" val="3100485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Trebuchet MS" pitchFamily="34" charset="0"/>
              </a:rPr>
              <a:t>7. Institutional Performance Information</a:t>
            </a:r>
          </a:p>
        </p:txBody>
      </p:sp>
      <p:sp>
        <p:nvSpPr>
          <p:cNvPr id="3" name="Slide Number Placeholder 2"/>
          <p:cNvSpPr>
            <a:spLocks noGrp="1"/>
          </p:cNvSpPr>
          <p:nvPr>
            <p:ph type="sldNum" sz="quarter" idx="12"/>
          </p:nvPr>
        </p:nvSpPr>
        <p:spPr/>
        <p:txBody>
          <a:bodyPr/>
          <a:lstStyle/>
          <a:p>
            <a:fld id="{2A32619B-E9F6-4002-8F95-E8AFA5AE3C53}" type="slidenum">
              <a:rPr lang="en-ZA" smtClean="0"/>
              <a:pPr/>
              <a:t>14</a:t>
            </a:fld>
            <a:endParaRPr lang="en-ZA"/>
          </a:p>
        </p:txBody>
      </p:sp>
      <p:graphicFrame>
        <p:nvGraphicFramePr>
          <p:cNvPr id="9" name="Table 8"/>
          <p:cNvGraphicFramePr>
            <a:graphicFrameLocks noGrp="1"/>
          </p:cNvGraphicFramePr>
          <p:nvPr>
            <p:extLst>
              <p:ext uri="{D42A27DB-BD31-4B8C-83A1-F6EECF244321}">
                <p14:modId xmlns:p14="http://schemas.microsoft.com/office/powerpoint/2010/main" xmlns="" val="3211480030"/>
              </p:ext>
            </p:extLst>
          </p:nvPr>
        </p:nvGraphicFramePr>
        <p:xfrm>
          <a:off x="184724" y="1339274"/>
          <a:ext cx="11748657" cy="5126181"/>
        </p:xfrm>
        <a:graphic>
          <a:graphicData uri="http://schemas.openxmlformats.org/drawingml/2006/table">
            <a:tbl>
              <a:tblPr firstRow="1" bandRow="1">
                <a:tableStyleId>{E8B1032C-EA38-4F05-BA0D-38AFFFC7BED3}</a:tableStyleId>
              </a:tblPr>
              <a:tblGrid>
                <a:gridCol w="2770912">
                  <a:extLst>
                    <a:ext uri="{9D8B030D-6E8A-4147-A177-3AD203B41FA5}">
                      <a16:colId xmlns:a16="http://schemas.microsoft.com/office/drawing/2014/main" xmlns="" val="1065284738"/>
                    </a:ext>
                  </a:extLst>
                </a:gridCol>
                <a:gridCol w="5985164">
                  <a:extLst>
                    <a:ext uri="{9D8B030D-6E8A-4147-A177-3AD203B41FA5}">
                      <a16:colId xmlns:a16="http://schemas.microsoft.com/office/drawing/2014/main" xmlns="" val="3334180747"/>
                    </a:ext>
                  </a:extLst>
                </a:gridCol>
                <a:gridCol w="1585995">
                  <a:extLst>
                    <a:ext uri="{9D8B030D-6E8A-4147-A177-3AD203B41FA5}">
                      <a16:colId xmlns:a16="http://schemas.microsoft.com/office/drawing/2014/main" xmlns="" val="2354273138"/>
                    </a:ext>
                  </a:extLst>
                </a:gridCol>
                <a:gridCol w="1406586">
                  <a:extLst>
                    <a:ext uri="{9D8B030D-6E8A-4147-A177-3AD203B41FA5}">
                      <a16:colId xmlns:a16="http://schemas.microsoft.com/office/drawing/2014/main" xmlns="" val="2231549791"/>
                    </a:ext>
                  </a:extLst>
                </a:gridCol>
              </a:tblGrid>
              <a:tr h="1114870">
                <a:tc>
                  <a:txBody>
                    <a:bodyPr/>
                    <a:lstStyle/>
                    <a:p>
                      <a:pPr algn="ctr">
                        <a:lnSpc>
                          <a:spcPct val="107000"/>
                        </a:lnSpc>
                        <a:spcAft>
                          <a:spcPts val="0"/>
                        </a:spcAft>
                      </a:pPr>
                      <a:r>
                        <a:rPr lang="en-ZA" sz="2400" kern="1200" dirty="0">
                          <a:effectLst/>
                        </a:rPr>
                        <a:t>Outcomes </a:t>
                      </a:r>
                      <a:endParaRPr lang="en-ZA" sz="24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a:txBody>
                    <a:bodyPr/>
                    <a:lstStyle/>
                    <a:p>
                      <a:pPr algn="ctr">
                        <a:lnSpc>
                          <a:spcPct val="107000"/>
                        </a:lnSpc>
                        <a:spcAft>
                          <a:spcPts val="0"/>
                        </a:spcAft>
                      </a:pPr>
                      <a:r>
                        <a:rPr lang="en-ZA" sz="2400" kern="1200" dirty="0">
                          <a:effectLst/>
                        </a:rPr>
                        <a:t>Outcome</a:t>
                      </a:r>
                      <a:r>
                        <a:rPr lang="en-ZA" sz="2400" kern="1200" baseline="0" dirty="0">
                          <a:effectLst/>
                        </a:rPr>
                        <a:t> </a:t>
                      </a:r>
                      <a:r>
                        <a:rPr lang="en-ZA" sz="2400" kern="1200" dirty="0">
                          <a:effectLst/>
                        </a:rPr>
                        <a:t>Indicator</a:t>
                      </a:r>
                      <a:r>
                        <a:rPr lang="en-ZA" sz="1200" kern="12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ZA" sz="2400" kern="1200" dirty="0">
                          <a:effectLst/>
                        </a:rPr>
                        <a:t>Baseline</a:t>
                      </a:r>
                      <a:endParaRPr lang="en-ZA" sz="2400" b="1"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algn="ctr">
                        <a:lnSpc>
                          <a:spcPct val="107000"/>
                        </a:lnSpc>
                        <a:spcAft>
                          <a:spcPts val="0"/>
                        </a:spcAft>
                      </a:pPr>
                      <a:r>
                        <a:rPr lang="en-ZA" sz="2400" kern="1200" dirty="0">
                          <a:effectLst/>
                        </a:rPr>
                        <a:t>5</a:t>
                      </a:r>
                      <a:r>
                        <a:rPr lang="en-ZA" sz="2400" kern="1200" baseline="0" dirty="0">
                          <a:effectLst/>
                        </a:rPr>
                        <a:t> year</a:t>
                      </a:r>
                      <a:r>
                        <a:rPr lang="en-ZA" sz="1200" kern="1200" dirty="0">
                          <a:effectLst/>
                        </a:rPr>
                        <a:t>  </a:t>
                      </a:r>
                      <a:r>
                        <a:rPr lang="en-ZA" sz="2400" kern="1200" dirty="0">
                          <a:effectLst/>
                        </a:rPr>
                        <a:t>Targets</a:t>
                      </a:r>
                      <a:r>
                        <a:rPr lang="en-ZA" sz="1200" kern="12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727376206"/>
                  </a:ext>
                </a:extLst>
              </a:tr>
              <a:tr h="1047179">
                <a:tc rowSpan="4">
                  <a:txBody>
                    <a:bodyPr/>
                    <a:lstStyle/>
                    <a:p>
                      <a:pPr marL="0" algn="ctr" defTabSz="914400" rtl="0" eaLnBrk="1" latinLnBrk="0" hangingPunct="1">
                        <a:lnSpc>
                          <a:spcPct val="200000"/>
                        </a:lnSpc>
                        <a:spcBef>
                          <a:spcPts val="370"/>
                        </a:spcBef>
                        <a:spcAft>
                          <a:spcPts val="0"/>
                        </a:spcAft>
                        <a:tabLst>
                          <a:tab pos="162560" algn="l"/>
                        </a:tabLst>
                      </a:pPr>
                      <a:r>
                        <a:rPr lang="en-ZA" sz="1800" kern="1200" dirty="0">
                          <a:effectLst/>
                        </a:rPr>
                        <a:t>Improve competitiveness and innovation of SMMEs and Cooperatives through the facilitation of enterprise development ecosystem focusing on targeted sectors. </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effectLst/>
                        </a:rPr>
                        <a:t>Number of competitive SMMEs and Cooperatives</a:t>
                      </a:r>
                    </a:p>
                    <a:p>
                      <a:pPr marL="0" lvl="0" indent="0" algn="ctr" defTabSz="914400" rtl="0" eaLnBrk="1" latinLnBrk="0" hangingPunct="1">
                        <a:lnSpc>
                          <a:spcPct val="107000"/>
                        </a:lnSpc>
                        <a:spcBef>
                          <a:spcPts val="370"/>
                        </a:spcBef>
                        <a:spcAft>
                          <a:spcPts val="0"/>
                        </a:spcAft>
                        <a:buClr>
                          <a:srgbClr val="000000"/>
                        </a:buClr>
                        <a:buFont typeface="Symbol" panose="05050102010706020507" pitchFamily="18" charset="2"/>
                        <a:buNone/>
                        <a:tabLst>
                          <a:tab pos="162560" algn="l"/>
                        </a:tabLst>
                      </a:pPr>
                      <a:r>
                        <a:rPr lang="en-ZA" sz="1800" kern="1200" dirty="0">
                          <a:effectLst/>
                        </a:rPr>
                        <a:t>assisted through the ecosystem support </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225 000</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3924409578"/>
                  </a:ext>
                </a:extLst>
              </a:tr>
              <a:tr h="98804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lang="en-ZA" sz="1800" kern="1200" dirty="0">
                          <a:effectLst/>
                        </a:rPr>
                        <a:t>Percentage</a:t>
                      </a:r>
                      <a:r>
                        <a:rPr lang="en-ZA" sz="1800" kern="1200" baseline="0" dirty="0">
                          <a:effectLst/>
                        </a:rPr>
                        <a:t> </a:t>
                      </a:r>
                      <a:r>
                        <a:rPr lang="en-ZA" sz="1800" kern="1200" dirty="0">
                          <a:effectLst/>
                        </a:rPr>
                        <a:t>of identified stakeholder participating in the ecosystem </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75%</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1161104220"/>
                  </a:ext>
                </a:extLst>
              </a:tr>
              <a:tr h="98804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a:lnSpc>
                          <a:spcPct val="107000"/>
                        </a:lnSpc>
                        <a:spcBef>
                          <a:spcPts val="370"/>
                        </a:spcBef>
                        <a:spcAft>
                          <a:spcPts val="0"/>
                        </a:spcAft>
                        <a:buClr>
                          <a:srgbClr val="000000"/>
                        </a:buClr>
                        <a:buFont typeface="+mj-lt"/>
                        <a:buNone/>
                        <a:tabLst>
                          <a:tab pos="162560" algn="l"/>
                        </a:tabLst>
                      </a:pPr>
                      <a:r>
                        <a:rPr lang="en-ZA" sz="1800" kern="1200" dirty="0">
                          <a:effectLst/>
                        </a:rPr>
                        <a:t>Number</a:t>
                      </a:r>
                      <a:r>
                        <a:rPr lang="en-ZA" sz="1800" kern="1200" baseline="0" dirty="0">
                          <a:effectLst/>
                        </a:rPr>
                        <a:t> of </a:t>
                      </a:r>
                      <a:r>
                        <a:rPr lang="en-ZA" sz="1800" kern="1200" dirty="0">
                          <a:effectLst/>
                        </a:rPr>
                        <a:t>SMMEs &amp; Cooperatives whose turnover has increased</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12 128</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2327338117"/>
                  </a:ext>
                </a:extLst>
              </a:tr>
              <a:tr h="98804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lang="en-ZA" sz="1800" kern="1200" dirty="0">
                          <a:effectLst/>
                        </a:rPr>
                        <a:t>Number</a:t>
                      </a:r>
                      <a:r>
                        <a:rPr lang="en-ZA" sz="1800" kern="1200" baseline="0" dirty="0">
                          <a:effectLst/>
                        </a:rPr>
                        <a:t> of </a:t>
                      </a:r>
                      <a:r>
                        <a:rPr lang="en-ZA" sz="1800" kern="1200" dirty="0">
                          <a:effectLst/>
                        </a:rPr>
                        <a:t>SMMEs &amp; Cooperatives supported</a:t>
                      </a:r>
                      <a:r>
                        <a:rPr lang="en-ZA" sz="1800" kern="1200" baseline="0" dirty="0">
                          <a:effectLst/>
                        </a:rPr>
                        <a:t> in targeted sectors </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dirty="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36 384</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1840884999"/>
                  </a:ext>
                </a:extLst>
              </a:tr>
            </a:tbl>
          </a:graphicData>
        </a:graphic>
      </p:graphicFrame>
    </p:spTree>
    <p:extLst>
      <p:ext uri="{BB962C8B-B14F-4D97-AF65-F5344CB8AC3E}">
        <p14:creationId xmlns:p14="http://schemas.microsoft.com/office/powerpoint/2010/main" xmlns="" val="3670435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Trebuchet MS" pitchFamily="34" charset="0"/>
              </a:rPr>
              <a:t>7. Institutional Performance Information</a:t>
            </a:r>
          </a:p>
        </p:txBody>
      </p:sp>
      <p:sp>
        <p:nvSpPr>
          <p:cNvPr id="3" name="Slide Number Placeholder 2"/>
          <p:cNvSpPr>
            <a:spLocks noGrp="1"/>
          </p:cNvSpPr>
          <p:nvPr>
            <p:ph type="sldNum" sz="quarter" idx="12"/>
          </p:nvPr>
        </p:nvSpPr>
        <p:spPr/>
        <p:txBody>
          <a:bodyPr/>
          <a:lstStyle/>
          <a:p>
            <a:fld id="{2A32619B-E9F6-4002-8F95-E8AFA5AE3C53}" type="slidenum">
              <a:rPr lang="en-ZA" smtClean="0"/>
              <a:pPr/>
              <a:t>15</a:t>
            </a:fld>
            <a:endParaRPr lang="en-ZA"/>
          </a:p>
        </p:txBody>
      </p:sp>
      <p:graphicFrame>
        <p:nvGraphicFramePr>
          <p:cNvPr id="9" name="Table 8"/>
          <p:cNvGraphicFramePr>
            <a:graphicFrameLocks noGrp="1"/>
          </p:cNvGraphicFramePr>
          <p:nvPr>
            <p:extLst>
              <p:ext uri="{D42A27DB-BD31-4B8C-83A1-F6EECF244321}">
                <p14:modId xmlns:p14="http://schemas.microsoft.com/office/powerpoint/2010/main" xmlns="" val="3658506467"/>
              </p:ext>
            </p:extLst>
          </p:nvPr>
        </p:nvGraphicFramePr>
        <p:xfrm>
          <a:off x="184724" y="1339274"/>
          <a:ext cx="11748657" cy="5126181"/>
        </p:xfrm>
        <a:graphic>
          <a:graphicData uri="http://schemas.openxmlformats.org/drawingml/2006/table">
            <a:tbl>
              <a:tblPr firstRow="1" bandRow="1">
                <a:tableStyleId>{E8B1032C-EA38-4F05-BA0D-38AFFFC7BED3}</a:tableStyleId>
              </a:tblPr>
              <a:tblGrid>
                <a:gridCol w="2974112">
                  <a:extLst>
                    <a:ext uri="{9D8B030D-6E8A-4147-A177-3AD203B41FA5}">
                      <a16:colId xmlns:a16="http://schemas.microsoft.com/office/drawing/2014/main" xmlns="" val="1065284738"/>
                    </a:ext>
                  </a:extLst>
                </a:gridCol>
                <a:gridCol w="5689600">
                  <a:extLst>
                    <a:ext uri="{9D8B030D-6E8A-4147-A177-3AD203B41FA5}">
                      <a16:colId xmlns:a16="http://schemas.microsoft.com/office/drawing/2014/main" xmlns="" val="3334180747"/>
                    </a:ext>
                  </a:extLst>
                </a:gridCol>
                <a:gridCol w="1678359">
                  <a:extLst>
                    <a:ext uri="{9D8B030D-6E8A-4147-A177-3AD203B41FA5}">
                      <a16:colId xmlns:a16="http://schemas.microsoft.com/office/drawing/2014/main" xmlns="" val="2354273138"/>
                    </a:ext>
                  </a:extLst>
                </a:gridCol>
                <a:gridCol w="1406586">
                  <a:extLst>
                    <a:ext uri="{9D8B030D-6E8A-4147-A177-3AD203B41FA5}">
                      <a16:colId xmlns:a16="http://schemas.microsoft.com/office/drawing/2014/main" xmlns="" val="2231549791"/>
                    </a:ext>
                  </a:extLst>
                </a:gridCol>
              </a:tblGrid>
              <a:tr h="1114870">
                <a:tc>
                  <a:txBody>
                    <a:bodyPr/>
                    <a:lstStyle/>
                    <a:p>
                      <a:pPr algn="ctr">
                        <a:lnSpc>
                          <a:spcPct val="107000"/>
                        </a:lnSpc>
                        <a:spcAft>
                          <a:spcPts val="0"/>
                        </a:spcAft>
                      </a:pPr>
                      <a:r>
                        <a:rPr lang="en-ZA" sz="2400" kern="1200" dirty="0">
                          <a:effectLst/>
                        </a:rPr>
                        <a:t>Outcomes </a:t>
                      </a:r>
                      <a:endParaRPr lang="en-ZA" sz="24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a:txBody>
                    <a:bodyPr/>
                    <a:lstStyle/>
                    <a:p>
                      <a:pPr algn="ctr">
                        <a:lnSpc>
                          <a:spcPct val="107000"/>
                        </a:lnSpc>
                        <a:spcAft>
                          <a:spcPts val="0"/>
                        </a:spcAft>
                      </a:pPr>
                      <a:r>
                        <a:rPr lang="en-ZA" sz="2400" kern="1200" dirty="0">
                          <a:effectLst/>
                        </a:rPr>
                        <a:t>Outcome</a:t>
                      </a:r>
                      <a:r>
                        <a:rPr lang="en-ZA" sz="2400" kern="1200" baseline="0" dirty="0">
                          <a:effectLst/>
                        </a:rPr>
                        <a:t> </a:t>
                      </a:r>
                      <a:r>
                        <a:rPr lang="en-ZA" sz="2400" kern="1200" dirty="0">
                          <a:effectLst/>
                        </a:rPr>
                        <a:t>Indicator</a:t>
                      </a:r>
                      <a:r>
                        <a:rPr lang="en-ZA" sz="1200" kern="12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ZA" sz="2400" kern="1200" dirty="0">
                          <a:effectLst/>
                        </a:rPr>
                        <a:t>Baseline</a:t>
                      </a:r>
                      <a:endParaRPr lang="en-ZA" sz="2400" b="1"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algn="ctr">
                        <a:lnSpc>
                          <a:spcPct val="107000"/>
                        </a:lnSpc>
                        <a:spcAft>
                          <a:spcPts val="0"/>
                        </a:spcAft>
                      </a:pPr>
                      <a:r>
                        <a:rPr lang="en-ZA" sz="2400" kern="1200" dirty="0">
                          <a:effectLst/>
                        </a:rPr>
                        <a:t>5</a:t>
                      </a:r>
                      <a:r>
                        <a:rPr lang="en-ZA" sz="2400" kern="1200" baseline="0" dirty="0">
                          <a:effectLst/>
                        </a:rPr>
                        <a:t> year</a:t>
                      </a:r>
                      <a:r>
                        <a:rPr lang="en-ZA" sz="1200" kern="1200" dirty="0">
                          <a:effectLst/>
                        </a:rPr>
                        <a:t>  </a:t>
                      </a:r>
                      <a:r>
                        <a:rPr lang="en-ZA" sz="2400" kern="1200" dirty="0">
                          <a:effectLst/>
                        </a:rPr>
                        <a:t>Targets</a:t>
                      </a:r>
                      <a:r>
                        <a:rPr lang="en-ZA" sz="1200" kern="12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727376206"/>
                  </a:ext>
                </a:extLst>
              </a:tr>
              <a:tr h="1047179">
                <a:tc rowSpan="4">
                  <a:txBody>
                    <a:bodyPr/>
                    <a:lstStyle/>
                    <a:p>
                      <a:pPr marL="0" marR="0" lvl="0" indent="0" algn="ctr" defTabSz="914400" rtl="0" eaLnBrk="1" fontAlgn="auto" latinLnBrk="0" hangingPunct="1">
                        <a:lnSpc>
                          <a:spcPct val="200000"/>
                        </a:lnSpc>
                        <a:spcBef>
                          <a:spcPts val="370"/>
                        </a:spcBef>
                        <a:spcAft>
                          <a:spcPts val="0"/>
                        </a:spcAft>
                        <a:buClrTx/>
                        <a:buSzTx/>
                        <a:buFontTx/>
                        <a:buNone/>
                        <a:tabLst>
                          <a:tab pos="162560" algn="l"/>
                        </a:tabLst>
                        <a:defRPr/>
                      </a:pPr>
                      <a:r>
                        <a:rPr lang="en-ZA" sz="1800" kern="1200" dirty="0">
                          <a:effectLst/>
                        </a:rPr>
                        <a:t>Promote entrepreneurship and provide targeted support to rural and township based SMME and Cooperatives to be competitive and create decent jobs</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effectLst/>
                        </a:rPr>
                        <a:t>Number of people supported with entrepreneurship awareness </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122 104</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3924409578"/>
                  </a:ext>
                </a:extLst>
              </a:tr>
              <a:tr h="98804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lang="en-ZA" sz="1800" kern="1200" dirty="0">
                          <a:effectLst/>
                        </a:rPr>
                        <a:t>Number of informal business supported</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64 190</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1161104220"/>
                  </a:ext>
                </a:extLst>
              </a:tr>
              <a:tr h="98804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effectLst/>
                        </a:rPr>
                        <a:t>Number</a:t>
                      </a:r>
                      <a:r>
                        <a:rPr lang="en-ZA" sz="1800" kern="1200" baseline="0" dirty="0">
                          <a:effectLst/>
                        </a:rPr>
                        <a:t> of </a:t>
                      </a:r>
                      <a:r>
                        <a:rPr lang="en-ZA" sz="1800" kern="1200" dirty="0">
                          <a:effectLst/>
                        </a:rPr>
                        <a:t>SMMEs &amp; Cooperatives supported </a:t>
                      </a:r>
                    </a:p>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effectLst/>
                        </a:rPr>
                        <a:t>based in Rural</a:t>
                      </a:r>
                      <a:r>
                        <a:rPr lang="en-ZA" sz="1800" kern="1200" baseline="0" dirty="0">
                          <a:effectLst/>
                        </a:rPr>
                        <a:t> and Township areas</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40 314</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2327338117"/>
                  </a:ext>
                </a:extLst>
              </a:tr>
              <a:tr h="98804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effectLst/>
                        </a:rPr>
                        <a:t>Number of jobs created prioritising township and</a:t>
                      </a:r>
                    </a:p>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effectLst/>
                        </a:rPr>
                        <a:t>rural areas</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dirty="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effectLst/>
                        </a:rPr>
                        <a:t>20</a:t>
                      </a:r>
                      <a:r>
                        <a:rPr lang="en-ZA" sz="1800" kern="1200" baseline="0" dirty="0">
                          <a:effectLst/>
                        </a:rPr>
                        <a:t> 214</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1840884999"/>
                  </a:ext>
                </a:extLst>
              </a:tr>
            </a:tbl>
          </a:graphicData>
        </a:graphic>
      </p:graphicFrame>
    </p:spTree>
    <p:extLst>
      <p:ext uri="{BB962C8B-B14F-4D97-AF65-F5344CB8AC3E}">
        <p14:creationId xmlns:p14="http://schemas.microsoft.com/office/powerpoint/2010/main" xmlns="" val="99557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Trebuchet MS" pitchFamily="34" charset="0"/>
              </a:rPr>
              <a:t>7. Institutional Performance Information</a:t>
            </a:r>
          </a:p>
        </p:txBody>
      </p:sp>
      <p:graphicFrame>
        <p:nvGraphicFramePr>
          <p:cNvPr id="9" name="Table 8"/>
          <p:cNvGraphicFramePr>
            <a:graphicFrameLocks noGrp="1"/>
          </p:cNvGraphicFramePr>
          <p:nvPr>
            <p:extLst>
              <p:ext uri="{D42A27DB-BD31-4B8C-83A1-F6EECF244321}">
                <p14:modId xmlns:p14="http://schemas.microsoft.com/office/powerpoint/2010/main" xmlns="" val="3797192723"/>
              </p:ext>
            </p:extLst>
          </p:nvPr>
        </p:nvGraphicFramePr>
        <p:xfrm>
          <a:off x="212433" y="932875"/>
          <a:ext cx="11748657" cy="5800433"/>
        </p:xfrm>
        <a:graphic>
          <a:graphicData uri="http://schemas.openxmlformats.org/drawingml/2006/table">
            <a:tbl>
              <a:tblPr firstRow="1" bandRow="1">
                <a:tableStyleId>{E8B1032C-EA38-4F05-BA0D-38AFFFC7BED3}</a:tableStyleId>
              </a:tblPr>
              <a:tblGrid>
                <a:gridCol w="2974112">
                  <a:extLst>
                    <a:ext uri="{9D8B030D-6E8A-4147-A177-3AD203B41FA5}">
                      <a16:colId xmlns:a16="http://schemas.microsoft.com/office/drawing/2014/main" xmlns="" val="1065284738"/>
                    </a:ext>
                  </a:extLst>
                </a:gridCol>
                <a:gridCol w="5541819">
                  <a:extLst>
                    <a:ext uri="{9D8B030D-6E8A-4147-A177-3AD203B41FA5}">
                      <a16:colId xmlns:a16="http://schemas.microsoft.com/office/drawing/2014/main" xmlns="" val="3334180747"/>
                    </a:ext>
                  </a:extLst>
                </a:gridCol>
                <a:gridCol w="1826140">
                  <a:extLst>
                    <a:ext uri="{9D8B030D-6E8A-4147-A177-3AD203B41FA5}">
                      <a16:colId xmlns:a16="http://schemas.microsoft.com/office/drawing/2014/main" xmlns="" val="2354273138"/>
                    </a:ext>
                  </a:extLst>
                </a:gridCol>
                <a:gridCol w="1406586">
                  <a:extLst>
                    <a:ext uri="{9D8B030D-6E8A-4147-A177-3AD203B41FA5}">
                      <a16:colId xmlns:a16="http://schemas.microsoft.com/office/drawing/2014/main" xmlns="" val="2231549791"/>
                    </a:ext>
                  </a:extLst>
                </a:gridCol>
              </a:tblGrid>
              <a:tr h="829492">
                <a:tc>
                  <a:txBody>
                    <a:bodyPr/>
                    <a:lstStyle/>
                    <a:p>
                      <a:pPr algn="ctr">
                        <a:lnSpc>
                          <a:spcPct val="107000"/>
                        </a:lnSpc>
                        <a:spcAft>
                          <a:spcPts val="0"/>
                        </a:spcAft>
                      </a:pPr>
                      <a:r>
                        <a:rPr lang="en-ZA" sz="2400" kern="1200" dirty="0">
                          <a:effectLst/>
                        </a:rPr>
                        <a:t>Outcomes </a:t>
                      </a:r>
                      <a:endParaRPr lang="en-ZA" sz="24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a:txBody>
                    <a:bodyPr/>
                    <a:lstStyle/>
                    <a:p>
                      <a:pPr algn="ctr">
                        <a:lnSpc>
                          <a:spcPct val="107000"/>
                        </a:lnSpc>
                        <a:spcAft>
                          <a:spcPts val="0"/>
                        </a:spcAft>
                      </a:pPr>
                      <a:r>
                        <a:rPr lang="en-ZA" sz="2400" kern="1200" dirty="0">
                          <a:effectLst/>
                        </a:rPr>
                        <a:t>Outcome</a:t>
                      </a:r>
                      <a:r>
                        <a:rPr lang="en-ZA" sz="2400" kern="1200" baseline="0" dirty="0">
                          <a:effectLst/>
                        </a:rPr>
                        <a:t> </a:t>
                      </a:r>
                      <a:r>
                        <a:rPr lang="en-ZA" sz="2400" kern="1200" dirty="0">
                          <a:effectLst/>
                        </a:rPr>
                        <a:t>Indicator</a:t>
                      </a:r>
                      <a:r>
                        <a:rPr lang="en-ZA" sz="1200" kern="12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ZA" sz="2400" kern="1200" dirty="0">
                          <a:effectLst/>
                        </a:rPr>
                        <a:t>Baseline</a:t>
                      </a:r>
                      <a:endParaRPr lang="en-ZA" sz="2400" b="1"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algn="ctr">
                        <a:lnSpc>
                          <a:spcPct val="107000"/>
                        </a:lnSpc>
                        <a:spcAft>
                          <a:spcPts val="0"/>
                        </a:spcAft>
                      </a:pPr>
                      <a:r>
                        <a:rPr lang="en-ZA" sz="2400" kern="1200" dirty="0">
                          <a:effectLst/>
                        </a:rPr>
                        <a:t>5</a:t>
                      </a:r>
                      <a:r>
                        <a:rPr lang="en-ZA" sz="2400" kern="1200" baseline="0" dirty="0">
                          <a:effectLst/>
                        </a:rPr>
                        <a:t> year</a:t>
                      </a:r>
                      <a:r>
                        <a:rPr lang="en-ZA" sz="1200" kern="1200" dirty="0">
                          <a:effectLst/>
                        </a:rPr>
                        <a:t>  </a:t>
                      </a:r>
                      <a:r>
                        <a:rPr lang="en-ZA" sz="2400" kern="1200" dirty="0">
                          <a:effectLst/>
                        </a:rPr>
                        <a:t>Targets</a:t>
                      </a:r>
                      <a:r>
                        <a:rPr lang="en-ZA" sz="1200" kern="12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727376206"/>
                  </a:ext>
                </a:extLst>
              </a:tr>
              <a:tr h="746257">
                <a:tc rowSpan="7">
                  <a:txBody>
                    <a:bodyPr/>
                    <a:lstStyle/>
                    <a:p>
                      <a:pPr marL="0" marR="0" lvl="0" indent="0" algn="ctr" defTabSz="914400" rtl="0" eaLnBrk="1" fontAlgn="auto" latinLnBrk="0" hangingPunct="1">
                        <a:lnSpc>
                          <a:spcPct val="200000"/>
                        </a:lnSpc>
                        <a:spcBef>
                          <a:spcPts val="370"/>
                        </a:spcBef>
                        <a:spcAft>
                          <a:spcPts val="0"/>
                        </a:spcAft>
                        <a:buClrTx/>
                        <a:buSzTx/>
                        <a:buFontTx/>
                        <a:buNone/>
                        <a:tabLst>
                          <a:tab pos="162560" algn="l"/>
                        </a:tabLst>
                        <a:defRPr/>
                      </a:pPr>
                      <a:r>
                        <a:rPr lang="en-ZA" sz="1800" kern="1200" dirty="0">
                          <a:solidFill>
                            <a:schemeClr val="tx1"/>
                          </a:solidFill>
                          <a:effectLst/>
                          <a:latin typeface="+mn-lt"/>
                          <a:ea typeface="+mn-ea"/>
                          <a:cs typeface="+mn-cs"/>
                        </a:rPr>
                        <a:t>Ensure the delivery of the Seda mandate through an agile, innovative, excellent and customer-centric organisation</a:t>
                      </a: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solidFill>
                            <a:schemeClr val="tx1"/>
                          </a:solidFill>
                          <a:effectLst/>
                          <a:latin typeface="+mn-lt"/>
                          <a:ea typeface="+mn-ea"/>
                          <a:cs typeface="+mn-cs"/>
                        </a:rPr>
                        <a:t>Percentage of innovative ideas implemented </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dirty="0">
                          <a:ln>
                            <a:noFill/>
                          </a:ln>
                          <a:solidFill>
                            <a:schemeClr val="tx1"/>
                          </a:solidFill>
                          <a:effectLst/>
                          <a:uLnTx/>
                          <a:uFillTx/>
                          <a:latin typeface="+mn-lt"/>
                          <a:ea typeface="+mn-ea"/>
                          <a:cs typeface="+mn-cs"/>
                        </a:rPr>
                        <a:t>35%</a:t>
                      </a:r>
                    </a:p>
                  </a:txBody>
                  <a:tcPr marL="0" marR="0" marT="0" marB="0" anchor="ctr"/>
                </a:tc>
                <a:extLst>
                  <a:ext uri="{0D108BD9-81ED-4DB2-BD59-A6C34878D82A}">
                    <a16:rowId xmlns:a16="http://schemas.microsoft.com/office/drawing/2014/main" xmlns="" val="3924409578"/>
                  </a:ext>
                </a:extLst>
              </a:tr>
              <a:tr h="70411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solidFill>
                            <a:schemeClr val="tx1"/>
                          </a:solidFill>
                          <a:effectLst/>
                          <a:latin typeface="+mn-lt"/>
                          <a:ea typeface="+mn-ea"/>
                          <a:cs typeface="+mn-cs"/>
                        </a:rPr>
                        <a:t>Percentage of staff recognised for excellence</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dirty="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dirty="0">
                          <a:ln>
                            <a:noFill/>
                          </a:ln>
                          <a:solidFill>
                            <a:schemeClr val="tx1"/>
                          </a:solidFill>
                          <a:effectLst/>
                          <a:uLnTx/>
                          <a:uFillTx/>
                          <a:latin typeface="+mn-lt"/>
                          <a:ea typeface="+mn-ea"/>
                          <a:cs typeface="+mn-cs"/>
                        </a:rPr>
                        <a:t>35%</a:t>
                      </a:r>
                    </a:p>
                  </a:txBody>
                  <a:tcPr marL="0" marR="0" marT="0" marB="0" anchor="ctr"/>
                </a:tc>
                <a:extLst>
                  <a:ext uri="{0D108BD9-81ED-4DB2-BD59-A6C34878D82A}">
                    <a16:rowId xmlns:a16="http://schemas.microsoft.com/office/drawing/2014/main" xmlns="" val="1161104220"/>
                  </a:ext>
                </a:extLst>
              </a:tr>
              <a:tr h="70411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solidFill>
                            <a:schemeClr val="tx1"/>
                          </a:solidFill>
                          <a:effectLst/>
                          <a:latin typeface="+mn-lt"/>
                          <a:ea typeface="+mn-ea"/>
                          <a:cs typeface="+mn-cs"/>
                        </a:rPr>
                        <a:t>Percentage of staff satisfaction</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dirty="0">
                          <a:ln>
                            <a:noFill/>
                          </a:ln>
                          <a:solidFill>
                            <a:schemeClr val="tx1"/>
                          </a:solidFill>
                          <a:effectLst/>
                          <a:uLnTx/>
                          <a:uFillTx/>
                          <a:latin typeface="+mn-lt"/>
                          <a:ea typeface="+mn-ea"/>
                          <a:cs typeface="+mn-cs"/>
                        </a:rPr>
                        <a:t>85%</a:t>
                      </a:r>
                    </a:p>
                  </a:txBody>
                  <a:tcPr marL="0" marR="0" marT="0" marB="0" anchor="ctr"/>
                </a:tc>
                <a:extLst>
                  <a:ext uri="{0D108BD9-81ED-4DB2-BD59-A6C34878D82A}">
                    <a16:rowId xmlns:a16="http://schemas.microsoft.com/office/drawing/2014/main" xmlns="" val="2327338117"/>
                  </a:ext>
                </a:extLst>
              </a:tr>
              <a:tr h="704114">
                <a:tc vMerge="1">
                  <a:txBody>
                    <a:bodyPr/>
                    <a:lstStyle/>
                    <a:p>
                      <a:pPr algn="ct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solidFill>
                            <a:schemeClr val="tx1"/>
                          </a:solidFill>
                          <a:effectLst/>
                          <a:latin typeface="+mn-lt"/>
                          <a:ea typeface="+mn-ea"/>
                          <a:cs typeface="+mn-cs"/>
                        </a:rPr>
                        <a:t>Percentage of customer satisfaction</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noProof="0" dirty="0">
                          <a:ln>
                            <a:noFill/>
                          </a:ln>
                          <a:effectLst/>
                          <a:uLnTx/>
                          <a:uFillTx/>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dirty="0">
                          <a:ln>
                            <a:noFill/>
                          </a:ln>
                          <a:solidFill>
                            <a:schemeClr val="tx1"/>
                          </a:solidFill>
                          <a:effectLst/>
                          <a:uLnTx/>
                          <a:uFillTx/>
                          <a:latin typeface="+mn-lt"/>
                          <a:ea typeface="+mn-ea"/>
                          <a:cs typeface="+mn-cs"/>
                        </a:rPr>
                        <a:t>85%</a:t>
                      </a:r>
                    </a:p>
                  </a:txBody>
                  <a:tcPr marL="0" marR="0" marT="0" marB="0" anchor="ctr"/>
                </a:tc>
                <a:extLst>
                  <a:ext uri="{0D108BD9-81ED-4DB2-BD59-A6C34878D82A}">
                    <a16:rowId xmlns:a16="http://schemas.microsoft.com/office/drawing/2014/main" xmlns="" val="1840884999"/>
                  </a:ext>
                </a:extLst>
              </a:tr>
              <a:tr h="704114">
                <a:tc vMerge="1">
                  <a:txBody>
                    <a:bodyPr/>
                    <a:lstStyle/>
                    <a:p>
                      <a:pPr marL="0" marR="0" lvl="0" indent="0" algn="ctr" defTabSz="914400" rtl="0" eaLnBrk="1" fontAlgn="auto" latinLnBrk="0" hangingPunct="1">
                        <a:lnSpc>
                          <a:spcPct val="200000"/>
                        </a:lnSpc>
                        <a:spcBef>
                          <a:spcPts val="370"/>
                        </a:spcBef>
                        <a:spcAft>
                          <a:spcPts val="0"/>
                        </a:spcAft>
                        <a:buClrTx/>
                        <a:buSzTx/>
                        <a:buFontTx/>
                        <a:buNone/>
                        <a:tabLst>
                          <a:tab pos="162560" algn="l"/>
                        </a:tabLst>
                        <a:defRPr/>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solidFill>
                            <a:schemeClr val="tx1"/>
                          </a:solidFill>
                          <a:effectLst/>
                          <a:latin typeface="+mn-lt"/>
                          <a:ea typeface="+mn-ea"/>
                          <a:cs typeface="+mn-cs"/>
                        </a:rPr>
                        <a:t>Percentage of stakeholder satisfaction</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dirty="0">
                          <a:ln>
                            <a:noFill/>
                          </a:ln>
                          <a:solidFill>
                            <a:schemeClr val="tx1"/>
                          </a:solidFill>
                          <a:effectLst/>
                          <a:uLnTx/>
                          <a:uFillTx/>
                          <a:latin typeface="+mn-lt"/>
                          <a:ea typeface="+mn-ea"/>
                          <a:cs typeface="+mn-cs"/>
                        </a:rPr>
                        <a:t>85%</a:t>
                      </a:r>
                    </a:p>
                  </a:txBody>
                  <a:tcPr marL="0" marR="0" marT="0" marB="0" anchor="ctr"/>
                </a:tc>
                <a:extLst>
                  <a:ext uri="{0D108BD9-81ED-4DB2-BD59-A6C34878D82A}">
                    <a16:rowId xmlns:a16="http://schemas.microsoft.com/office/drawing/2014/main" xmlns="" val="3565567893"/>
                  </a:ext>
                </a:extLst>
              </a:tr>
              <a:tr h="704114">
                <a:tc vMerge="1">
                  <a:txBody>
                    <a:bodyPr/>
                    <a:lstStyle/>
                    <a:p>
                      <a:pPr marL="0" marR="0" lvl="0" indent="0" algn="ctr" defTabSz="914400" rtl="0" eaLnBrk="1" fontAlgn="auto" latinLnBrk="0" hangingPunct="1">
                        <a:lnSpc>
                          <a:spcPct val="200000"/>
                        </a:lnSpc>
                        <a:spcBef>
                          <a:spcPts val="370"/>
                        </a:spcBef>
                        <a:spcAft>
                          <a:spcPts val="0"/>
                        </a:spcAft>
                        <a:buClrTx/>
                        <a:buSzTx/>
                        <a:buFontTx/>
                        <a:buNone/>
                        <a:tabLst>
                          <a:tab pos="162560" algn="l"/>
                        </a:tabLst>
                        <a:defRPr/>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solidFill>
                            <a:schemeClr val="tx1"/>
                          </a:solidFill>
                          <a:effectLst/>
                          <a:latin typeface="+mn-lt"/>
                          <a:ea typeface="+mn-ea"/>
                          <a:cs typeface="+mn-cs"/>
                        </a:rPr>
                        <a:t>Percentage of vacancy rate </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b="0" i="0" u="none" strike="noStrike" kern="1200" cap="none" spc="0" normalizeH="0" baseline="0" noProof="0">
                          <a:ln>
                            <a:noFill/>
                          </a:ln>
                          <a:solidFill>
                            <a:prstClr val="black"/>
                          </a:solidFill>
                          <a:effectLst/>
                          <a:uLnTx/>
                          <a:uFillTx/>
                          <a:latin typeface="Calibri" panose="020F0502020204030204"/>
                          <a:ea typeface="+mn-ea"/>
                          <a:cs typeface="+mn-cs"/>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dirty="0">
                          <a:ln>
                            <a:noFill/>
                          </a:ln>
                          <a:solidFill>
                            <a:schemeClr val="tx1"/>
                          </a:solidFill>
                          <a:effectLst/>
                          <a:uLnTx/>
                          <a:uFillTx/>
                          <a:latin typeface="+mn-lt"/>
                          <a:ea typeface="+mn-ea"/>
                          <a:cs typeface="+mn-cs"/>
                        </a:rPr>
                        <a:t>10%</a:t>
                      </a:r>
                    </a:p>
                  </a:txBody>
                  <a:tcPr marL="0" marR="0" marT="0" marB="0" anchor="ctr"/>
                </a:tc>
                <a:extLst>
                  <a:ext uri="{0D108BD9-81ED-4DB2-BD59-A6C34878D82A}">
                    <a16:rowId xmlns:a16="http://schemas.microsoft.com/office/drawing/2014/main" xmlns="" val="214504981"/>
                  </a:ext>
                </a:extLst>
              </a:tr>
              <a:tr h="704114">
                <a:tc vMerge="1">
                  <a:txBody>
                    <a:bodyPr/>
                    <a:lstStyle/>
                    <a:p>
                      <a:pPr marL="0" marR="0" lvl="0" indent="0" algn="ctr" defTabSz="914400" rtl="0" eaLnBrk="1" fontAlgn="auto" latinLnBrk="0" hangingPunct="1">
                        <a:lnSpc>
                          <a:spcPct val="200000"/>
                        </a:lnSpc>
                        <a:spcBef>
                          <a:spcPts val="370"/>
                        </a:spcBef>
                        <a:spcAft>
                          <a:spcPts val="0"/>
                        </a:spcAft>
                        <a:buClrTx/>
                        <a:buSzTx/>
                        <a:buFontTx/>
                        <a:buNone/>
                        <a:tabLst>
                          <a:tab pos="162560" algn="l"/>
                        </a:tabLst>
                        <a:defRPr/>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
                          <a:srgbClr val="000000"/>
                        </a:buClr>
                        <a:buSzTx/>
                        <a:buFont typeface="Symbol" panose="05050102010706020507" pitchFamily="18" charset="2"/>
                        <a:buNone/>
                        <a:tabLst>
                          <a:tab pos="162560" algn="l"/>
                        </a:tabLst>
                        <a:defRPr/>
                      </a:pPr>
                      <a:r>
                        <a:rPr lang="en-ZA" sz="1800" kern="1200" dirty="0">
                          <a:solidFill>
                            <a:schemeClr val="tx1"/>
                          </a:solidFill>
                          <a:effectLst/>
                          <a:latin typeface="+mn-lt"/>
                          <a:ea typeface="+mn-ea"/>
                          <a:cs typeface="+mn-cs"/>
                        </a:rPr>
                        <a:t>Percentage of funds allocated to core delivery </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New indicator </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u="none" strike="noStrike" kern="1200" cap="none" spc="0" normalizeH="0" baseline="0" dirty="0">
                          <a:ln>
                            <a:noFill/>
                          </a:ln>
                          <a:solidFill>
                            <a:schemeClr val="tx1"/>
                          </a:solidFill>
                          <a:effectLst/>
                          <a:uLnTx/>
                          <a:uFillTx/>
                          <a:latin typeface="+mn-lt"/>
                          <a:ea typeface="+mn-ea"/>
                          <a:cs typeface="+mn-cs"/>
                        </a:rPr>
                        <a:t>75%</a:t>
                      </a:r>
                    </a:p>
                  </a:txBody>
                  <a:tcPr marL="0" marR="0" marT="0" marB="0" anchor="ctr"/>
                </a:tc>
                <a:extLst>
                  <a:ext uri="{0D108BD9-81ED-4DB2-BD59-A6C34878D82A}">
                    <a16:rowId xmlns:a16="http://schemas.microsoft.com/office/drawing/2014/main" xmlns="" val="3469018561"/>
                  </a:ext>
                </a:extLst>
              </a:tr>
            </a:tbl>
          </a:graphicData>
        </a:graphic>
      </p:graphicFrame>
    </p:spTree>
    <p:extLst>
      <p:ext uri="{BB962C8B-B14F-4D97-AF65-F5344CB8AC3E}">
        <p14:creationId xmlns:p14="http://schemas.microsoft.com/office/powerpoint/2010/main" xmlns="" val="1924766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2A32619B-E9F6-4002-8F95-E8AFA5AE3C53}" type="slidenum">
              <a:rPr lang="en-ZA" smtClean="0"/>
              <a:pPr/>
              <a:t>17</a:t>
            </a:fld>
            <a:endParaRPr lang="en-ZA"/>
          </a:p>
        </p:txBody>
      </p:sp>
      <p:graphicFrame>
        <p:nvGraphicFramePr>
          <p:cNvPr id="9" name="Table 8"/>
          <p:cNvGraphicFramePr>
            <a:graphicFrameLocks noGrp="1"/>
          </p:cNvGraphicFramePr>
          <p:nvPr>
            <p:extLst>
              <p:ext uri="{D42A27DB-BD31-4B8C-83A1-F6EECF244321}">
                <p14:modId xmlns:p14="http://schemas.microsoft.com/office/powerpoint/2010/main" xmlns="" val="142434800"/>
              </p:ext>
            </p:extLst>
          </p:nvPr>
        </p:nvGraphicFramePr>
        <p:xfrm>
          <a:off x="150668" y="945663"/>
          <a:ext cx="11882726" cy="5612156"/>
        </p:xfrm>
        <a:graphic>
          <a:graphicData uri="http://schemas.openxmlformats.org/drawingml/2006/table">
            <a:tbl>
              <a:tblPr firstRow="1" firstCol="1" bandRow="1">
                <a:tableStyleId>{BDBED569-4797-4DF1-A0F4-6AAB3CD982D8}</a:tableStyleId>
              </a:tblPr>
              <a:tblGrid>
                <a:gridCol w="3516168">
                  <a:extLst>
                    <a:ext uri="{9D8B030D-6E8A-4147-A177-3AD203B41FA5}">
                      <a16:colId xmlns:a16="http://schemas.microsoft.com/office/drawing/2014/main" xmlns="" val="3409561371"/>
                    </a:ext>
                  </a:extLst>
                </a:gridCol>
                <a:gridCol w="4267200">
                  <a:extLst>
                    <a:ext uri="{9D8B030D-6E8A-4147-A177-3AD203B41FA5}">
                      <a16:colId xmlns:a16="http://schemas.microsoft.com/office/drawing/2014/main" xmlns="" val="1397668482"/>
                    </a:ext>
                  </a:extLst>
                </a:gridCol>
                <a:gridCol w="4099358">
                  <a:extLst>
                    <a:ext uri="{9D8B030D-6E8A-4147-A177-3AD203B41FA5}">
                      <a16:colId xmlns:a16="http://schemas.microsoft.com/office/drawing/2014/main" xmlns="" val="2565983551"/>
                    </a:ext>
                  </a:extLst>
                </a:gridCol>
              </a:tblGrid>
              <a:tr h="626305">
                <a:tc>
                  <a:txBody>
                    <a:bodyPr/>
                    <a:lstStyle/>
                    <a:p>
                      <a:pPr marL="0" indent="0" algn="ctr">
                        <a:spcAft>
                          <a:spcPts val="0"/>
                        </a:spcAft>
                        <a:buFont typeface="Arial" panose="020B0604020202020204" pitchFamily="34" charset="0"/>
                        <a:buNone/>
                      </a:pPr>
                      <a:r>
                        <a:rPr lang="en-ZA" sz="1800" dirty="0">
                          <a:effectLst/>
                        </a:rPr>
                        <a:t>Outcomes</a:t>
                      </a:r>
                      <a:endParaRPr lang="en-ZA" sz="1800" dirty="0">
                        <a:solidFill>
                          <a:srgbClr val="000000"/>
                        </a:solidFill>
                        <a:effectLst/>
                        <a:latin typeface="Trebuchet MS" panose="020B0603020202020204" pitchFamily="34" charset="0"/>
                        <a:ea typeface="Calibri" panose="020F0502020204030204" pitchFamily="34" charset="0"/>
                        <a:cs typeface="Trebuchet MS" panose="020B0603020202020204" pitchFamily="34" charset="0"/>
                      </a:endParaRPr>
                    </a:p>
                  </a:txBody>
                  <a:tcPr marL="68580" marR="68580" marT="0" marB="0" anchor="ctr"/>
                </a:tc>
                <a:tc>
                  <a:txBody>
                    <a:bodyPr/>
                    <a:lstStyle/>
                    <a:p>
                      <a:pPr marL="0" indent="0" algn="ctr" defTabSz="914400" rtl="0" eaLnBrk="1" latinLnBrk="0" hangingPunct="1">
                        <a:lnSpc>
                          <a:spcPts val="1305"/>
                        </a:lnSpc>
                        <a:spcAft>
                          <a:spcPts val="0"/>
                        </a:spcAft>
                        <a:buFont typeface="Arial" panose="020B0604020202020204" pitchFamily="34" charset="0"/>
                        <a:buNone/>
                      </a:pPr>
                      <a:r>
                        <a:rPr lang="en-ZA" sz="1800" kern="1200" dirty="0">
                          <a:effectLst/>
                        </a:rPr>
                        <a:t>Key Risks</a:t>
                      </a:r>
                      <a:endParaRPr lang="en-ZA" sz="1800" b="1" kern="1200" dirty="0">
                        <a:solidFill>
                          <a:schemeClr val="lt1"/>
                        </a:solidFill>
                        <a:effectLst/>
                        <a:latin typeface="+mn-lt"/>
                        <a:ea typeface="+mn-ea"/>
                        <a:cs typeface="+mn-cs"/>
                      </a:endParaRPr>
                    </a:p>
                  </a:txBody>
                  <a:tcPr marL="0" marR="0" marT="0" marB="0" anchor="ctr"/>
                </a:tc>
                <a:tc>
                  <a:txBody>
                    <a:bodyPr/>
                    <a:lstStyle/>
                    <a:p>
                      <a:pPr marL="0" indent="0" algn="ctr" defTabSz="914400" rtl="0" eaLnBrk="1" latinLnBrk="0" hangingPunct="1">
                        <a:lnSpc>
                          <a:spcPts val="1305"/>
                        </a:lnSpc>
                        <a:spcAft>
                          <a:spcPts val="0"/>
                        </a:spcAft>
                        <a:buFont typeface="Arial" panose="020B0604020202020204" pitchFamily="34" charset="0"/>
                        <a:buNone/>
                      </a:pPr>
                      <a:r>
                        <a:rPr lang="en-ZA" sz="1800" kern="1200" dirty="0">
                          <a:effectLst/>
                        </a:rPr>
                        <a:t>Risk Mitigation</a:t>
                      </a:r>
                      <a:endParaRPr lang="en-ZA" sz="1800" b="1" kern="1200" dirty="0">
                        <a:solidFill>
                          <a:schemeClr val="lt1"/>
                        </a:solidFill>
                        <a:effectLst/>
                        <a:latin typeface="+mn-lt"/>
                        <a:ea typeface="+mn-ea"/>
                        <a:cs typeface="+mn-cs"/>
                      </a:endParaRPr>
                    </a:p>
                  </a:txBody>
                  <a:tcPr marL="0" marR="0" marT="0" marB="0" anchor="ctr"/>
                </a:tc>
                <a:extLst>
                  <a:ext uri="{0D108BD9-81ED-4DB2-BD59-A6C34878D82A}">
                    <a16:rowId xmlns:a16="http://schemas.microsoft.com/office/drawing/2014/main" xmlns="" val="635534978"/>
                  </a:ext>
                </a:extLst>
              </a:tr>
              <a:tr h="2198772">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chemeClr val="tx1"/>
                          </a:solidFill>
                          <a:effectLst/>
                          <a:latin typeface="+mn-lt"/>
                          <a:ea typeface="+mn-ea"/>
                          <a:cs typeface="+mn-cs"/>
                        </a:rPr>
                        <a:t>Improve SMMEs’ and Cooperatives’ growth through the development of competitive local products and services with access to local and international markets</a:t>
                      </a:r>
                    </a:p>
                  </a:txBody>
                  <a:tcPr marL="68580" marR="68580" marT="0" marB="0" anchor="ctr"/>
                </a:tc>
                <a:tc>
                  <a:txBody>
                    <a:bodyPr/>
                    <a:lstStyle/>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Inadequate business growth</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Limited access to Seda service by SMMEs &amp; Coops </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Insufficient resources to deliver on planned initiatives</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Inability to produce a desired quality by SMMEs and Coops</a:t>
                      </a:r>
                    </a:p>
                  </a:txBody>
                  <a:tcPr marL="68580" marR="68580" marT="0" marB="0"/>
                </a:tc>
                <a:tc>
                  <a:txBody>
                    <a:bodyPr/>
                    <a:lstStyle/>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Identify SMMEs in high growth sectors and support them</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Expand service access points </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Leverage funding from partners </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Provide mentoring and coaching including quality testing and certification interventions</a:t>
                      </a:r>
                    </a:p>
                  </a:txBody>
                  <a:tcPr marL="68580" marR="68580" marT="0" marB="0"/>
                </a:tc>
                <a:extLst>
                  <a:ext uri="{0D108BD9-81ED-4DB2-BD59-A6C34878D82A}">
                    <a16:rowId xmlns:a16="http://schemas.microsoft.com/office/drawing/2014/main" xmlns="" val="782509608"/>
                  </a:ext>
                </a:extLst>
              </a:tr>
              <a:tr h="2787079">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chemeClr val="tx1"/>
                          </a:solidFill>
                          <a:effectLst/>
                          <a:latin typeface="+mn-lt"/>
                          <a:ea typeface="+mn-ea"/>
                          <a:cs typeface="+mn-cs"/>
                        </a:rPr>
                        <a:t>Improve competitiveness and innovation of SMMEs and Cooperative through the facilitation of enterprise development ecosystem focusing on targeted sectors</a:t>
                      </a:r>
                    </a:p>
                  </a:txBody>
                  <a:tcPr marL="68580" marR="68580" marT="0" marB="0" anchor="ctr"/>
                </a:tc>
                <a:tc>
                  <a:txBody>
                    <a:bodyPr/>
                    <a:lstStyle/>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Limited access by SMMEs and Cooperatives to opportunities and barriers to participate in priority sectors</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Non-alignment of Seda offerings to the market</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Insufficient collaboration from public and private sector</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Failure to integrate technology with Ecosystem partners</a:t>
                      </a:r>
                    </a:p>
                  </a:txBody>
                  <a:tcPr marL="68580" marR="68580" marT="0" marB="0"/>
                </a:tc>
                <a:tc>
                  <a:txBody>
                    <a:bodyPr/>
                    <a:lstStyle/>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Enable support through business linkages </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Conduct SMME needs analysis and benchmark with the market</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Actively pursue stakeholder engagement</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Identify win-win benefits for Seda and targeted partners  </a:t>
                      </a:r>
                    </a:p>
                  </a:txBody>
                  <a:tcPr marL="68580" marR="68580" marT="0" marB="0"/>
                </a:tc>
                <a:extLst>
                  <a:ext uri="{0D108BD9-81ED-4DB2-BD59-A6C34878D82A}">
                    <a16:rowId xmlns:a16="http://schemas.microsoft.com/office/drawing/2014/main" xmlns="" val="1471675935"/>
                  </a:ext>
                </a:extLst>
              </a:tr>
            </a:tbl>
          </a:graphicData>
        </a:graphic>
      </p:graphicFrame>
      <p:sp>
        <p:nvSpPr>
          <p:cNvPr id="8"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Trebuchet MS" pitchFamily="34" charset="0"/>
              </a:rPr>
              <a:t>8. Key Risks</a:t>
            </a:r>
          </a:p>
        </p:txBody>
      </p:sp>
    </p:spTree>
    <p:extLst>
      <p:ext uri="{BB962C8B-B14F-4D97-AF65-F5344CB8AC3E}">
        <p14:creationId xmlns:p14="http://schemas.microsoft.com/office/powerpoint/2010/main" xmlns="" val="3710785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xmlns="" val="943438604"/>
              </p:ext>
            </p:extLst>
          </p:nvPr>
        </p:nvGraphicFramePr>
        <p:xfrm>
          <a:off x="150668" y="945663"/>
          <a:ext cx="11882726" cy="5625872"/>
        </p:xfrm>
        <a:graphic>
          <a:graphicData uri="http://schemas.openxmlformats.org/drawingml/2006/table">
            <a:tbl>
              <a:tblPr firstRow="1" firstCol="1" bandRow="1">
                <a:tableStyleId>{BDBED569-4797-4DF1-A0F4-6AAB3CD982D8}</a:tableStyleId>
              </a:tblPr>
              <a:tblGrid>
                <a:gridCol w="3386859">
                  <a:extLst>
                    <a:ext uri="{9D8B030D-6E8A-4147-A177-3AD203B41FA5}">
                      <a16:colId xmlns:a16="http://schemas.microsoft.com/office/drawing/2014/main" xmlns="" val="3409561371"/>
                    </a:ext>
                  </a:extLst>
                </a:gridCol>
                <a:gridCol w="4285673">
                  <a:extLst>
                    <a:ext uri="{9D8B030D-6E8A-4147-A177-3AD203B41FA5}">
                      <a16:colId xmlns:a16="http://schemas.microsoft.com/office/drawing/2014/main" xmlns="" val="1397668482"/>
                    </a:ext>
                  </a:extLst>
                </a:gridCol>
                <a:gridCol w="4210194">
                  <a:extLst>
                    <a:ext uri="{9D8B030D-6E8A-4147-A177-3AD203B41FA5}">
                      <a16:colId xmlns:a16="http://schemas.microsoft.com/office/drawing/2014/main" xmlns="" val="2565983551"/>
                    </a:ext>
                  </a:extLst>
                </a:gridCol>
              </a:tblGrid>
              <a:tr h="626305">
                <a:tc>
                  <a:txBody>
                    <a:bodyPr/>
                    <a:lstStyle/>
                    <a:p>
                      <a:pPr marL="0" indent="0" algn="ctr">
                        <a:spcAft>
                          <a:spcPts val="0"/>
                        </a:spcAft>
                        <a:buFont typeface="Arial" panose="020B0604020202020204" pitchFamily="34" charset="0"/>
                        <a:buNone/>
                      </a:pPr>
                      <a:r>
                        <a:rPr lang="en-ZA" sz="1800" dirty="0">
                          <a:effectLst/>
                        </a:rPr>
                        <a:t>Outcomes</a:t>
                      </a:r>
                      <a:endParaRPr lang="en-ZA" sz="1800" dirty="0">
                        <a:solidFill>
                          <a:srgbClr val="000000"/>
                        </a:solidFill>
                        <a:effectLst/>
                        <a:latin typeface="Trebuchet MS" panose="020B0603020202020204" pitchFamily="34" charset="0"/>
                        <a:ea typeface="Calibri" panose="020F0502020204030204" pitchFamily="34" charset="0"/>
                        <a:cs typeface="Trebuchet MS" panose="020B0603020202020204" pitchFamily="34" charset="0"/>
                      </a:endParaRPr>
                    </a:p>
                  </a:txBody>
                  <a:tcPr marL="68580" marR="68580" marT="0" marB="0" anchor="ctr"/>
                </a:tc>
                <a:tc>
                  <a:txBody>
                    <a:bodyPr/>
                    <a:lstStyle/>
                    <a:p>
                      <a:pPr marL="0" indent="0" algn="ctr" defTabSz="914400" rtl="0" eaLnBrk="1" latinLnBrk="0" hangingPunct="1">
                        <a:lnSpc>
                          <a:spcPts val="1305"/>
                        </a:lnSpc>
                        <a:spcAft>
                          <a:spcPts val="0"/>
                        </a:spcAft>
                        <a:buFont typeface="Arial" panose="020B0604020202020204" pitchFamily="34" charset="0"/>
                        <a:buNone/>
                      </a:pPr>
                      <a:r>
                        <a:rPr lang="en-ZA" sz="1800" kern="1200" dirty="0">
                          <a:effectLst/>
                        </a:rPr>
                        <a:t>Key Risks</a:t>
                      </a:r>
                      <a:endParaRPr lang="en-ZA" sz="1800" b="1" kern="1200" dirty="0">
                        <a:solidFill>
                          <a:schemeClr val="lt1"/>
                        </a:solidFill>
                        <a:effectLst/>
                        <a:latin typeface="+mn-lt"/>
                        <a:ea typeface="+mn-ea"/>
                        <a:cs typeface="+mn-cs"/>
                      </a:endParaRPr>
                    </a:p>
                  </a:txBody>
                  <a:tcPr marL="0" marR="0" marT="0" marB="0" anchor="ctr"/>
                </a:tc>
                <a:tc>
                  <a:txBody>
                    <a:bodyPr/>
                    <a:lstStyle/>
                    <a:p>
                      <a:pPr marL="0" indent="0" algn="ctr" defTabSz="914400" rtl="0" eaLnBrk="1" latinLnBrk="0" hangingPunct="1">
                        <a:lnSpc>
                          <a:spcPts val="1305"/>
                        </a:lnSpc>
                        <a:spcAft>
                          <a:spcPts val="0"/>
                        </a:spcAft>
                        <a:buFont typeface="Arial" panose="020B0604020202020204" pitchFamily="34" charset="0"/>
                        <a:buNone/>
                      </a:pPr>
                      <a:r>
                        <a:rPr lang="en-ZA" sz="1800" kern="1200" dirty="0">
                          <a:effectLst/>
                        </a:rPr>
                        <a:t>Risk Mitigation</a:t>
                      </a:r>
                      <a:endParaRPr lang="en-ZA" sz="1800" b="1" kern="1200" dirty="0">
                        <a:solidFill>
                          <a:schemeClr val="lt1"/>
                        </a:solidFill>
                        <a:effectLst/>
                        <a:latin typeface="+mn-lt"/>
                        <a:ea typeface="+mn-ea"/>
                        <a:cs typeface="+mn-cs"/>
                      </a:endParaRPr>
                    </a:p>
                  </a:txBody>
                  <a:tcPr marL="0" marR="0" marT="0" marB="0" anchor="ctr"/>
                </a:tc>
                <a:extLst>
                  <a:ext uri="{0D108BD9-81ED-4DB2-BD59-A6C34878D82A}">
                    <a16:rowId xmlns:a16="http://schemas.microsoft.com/office/drawing/2014/main" xmlns="" val="635534978"/>
                  </a:ext>
                </a:extLst>
              </a:tr>
              <a:tr h="2198772">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b="1" kern="1200" dirty="0">
                          <a:solidFill>
                            <a:schemeClr val="tx1"/>
                          </a:solidFill>
                          <a:effectLst/>
                          <a:latin typeface="+mn-lt"/>
                          <a:ea typeface="+mn-ea"/>
                          <a:cs typeface="+mn-cs"/>
                        </a:rPr>
                        <a:t>Promote entrepreneurship and provide targeted support to rural and township based SMMEs and Cooperatives to be competitive and create decent jobs</a:t>
                      </a:r>
                    </a:p>
                  </a:txBody>
                  <a:tcPr marL="68580" marR="68580" marT="0" marB="0" anchor="ctr"/>
                </a:tc>
                <a:tc>
                  <a:txBody>
                    <a:bodyPr/>
                    <a:lstStyle/>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Inadequate customisation of Seda services to an identified or profiled Rural Areas and Townships</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Poorly designed initiatives </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Lack of Market development                                     </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Lack of industry standards and requirements</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Limited buy-in from big cooperatives </a:t>
                      </a:r>
                    </a:p>
                  </a:txBody>
                  <a:tcPr marL="68580" marR="68580" marT="0" marB="0"/>
                </a:tc>
                <a:tc>
                  <a:txBody>
                    <a:bodyPr/>
                    <a:lstStyle/>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Conduct needs analysis for rural and township based businesses and craft interventions that are suitable to their needs</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Develop industry standards through collaboration</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Identify cooperatives who can benefit from Seda interventions  </a:t>
                      </a:r>
                    </a:p>
                  </a:txBody>
                  <a:tcPr marL="68580" marR="68580" marT="0" marB="0"/>
                </a:tc>
                <a:extLst>
                  <a:ext uri="{0D108BD9-81ED-4DB2-BD59-A6C34878D82A}">
                    <a16:rowId xmlns:a16="http://schemas.microsoft.com/office/drawing/2014/main" xmlns="" val="782509608"/>
                  </a:ext>
                </a:extLst>
              </a:tr>
              <a:tr h="2787079">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b="1" kern="1200" dirty="0">
                          <a:solidFill>
                            <a:schemeClr val="tx1"/>
                          </a:solidFill>
                          <a:effectLst/>
                          <a:latin typeface="+mn-lt"/>
                          <a:ea typeface="+mn-ea"/>
                          <a:cs typeface="+mn-cs"/>
                        </a:rPr>
                        <a:t>Ensure the delivery of the SEDA mandate through an agile, innovative, excellent and customer-centric organisation</a:t>
                      </a:r>
                    </a:p>
                  </a:txBody>
                  <a:tcPr marL="68580" marR="68580" marT="0" marB="0" anchor="ctr"/>
                </a:tc>
                <a:tc>
                  <a:txBody>
                    <a:bodyPr/>
                    <a:lstStyle/>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Lack of Seda innovation strategy</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Inadequate ICT systems, infrastructure </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Incoherent performance focused culture</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Lack of skills alignment with organisational goals </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High dependency on service providers</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a:solidFill>
                            <a:schemeClr val="tx1"/>
                          </a:solidFill>
                          <a:effectLst/>
                          <a:latin typeface="+mn-lt"/>
                          <a:ea typeface="+mn-ea"/>
                          <a:cs typeface="+mn-cs"/>
                        </a:rPr>
                        <a:t>Uncertainty of organisational efficiency post-merger with sefa</a:t>
                      </a:r>
                    </a:p>
                  </a:txBody>
                  <a:tcPr marL="68580" marR="68580" marT="0" marB="0"/>
                </a:tc>
                <a:tc>
                  <a:txBody>
                    <a:bodyPr/>
                    <a:lstStyle/>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Develop and implement innovation plan</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Identify required infrastructure and consolidate resources to develop or acquire it</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Identify skills deficiencies and develop a skills plan to mitigate deficiencies</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Identify service provider replacement through capacity increases and skills development</a:t>
                      </a:r>
                    </a:p>
                    <a:p>
                      <a:pPr marL="285750" lvl="0" indent="-285750" algn="l" defTabSz="914400" rtl="0" eaLnBrk="1" latinLnBrk="0" hangingPunct="1">
                        <a:lnSpc>
                          <a:spcPct val="107000"/>
                        </a:lnSpc>
                        <a:spcBef>
                          <a:spcPts val="370"/>
                        </a:spcBef>
                        <a:spcAft>
                          <a:spcPts val="0"/>
                        </a:spcAft>
                        <a:buFont typeface="Arial" panose="020B0604020202020204" pitchFamily="34" charset="0"/>
                        <a:buChar char="•"/>
                        <a:tabLst>
                          <a:tab pos="162560" algn="l"/>
                        </a:tabLst>
                      </a:pPr>
                      <a:r>
                        <a:rPr lang="en-ZA" sz="1600" kern="1200" dirty="0">
                          <a:solidFill>
                            <a:schemeClr val="tx1"/>
                          </a:solidFill>
                          <a:effectLst/>
                          <a:latin typeface="+mn-lt"/>
                          <a:ea typeface="+mn-ea"/>
                          <a:cs typeface="+mn-cs"/>
                        </a:rPr>
                        <a:t>Engage with DSBD and ministry on the way forward</a:t>
                      </a:r>
                    </a:p>
                  </a:txBody>
                  <a:tcPr marL="68580" marR="68580" marT="0" marB="0"/>
                </a:tc>
                <a:extLst>
                  <a:ext uri="{0D108BD9-81ED-4DB2-BD59-A6C34878D82A}">
                    <a16:rowId xmlns:a16="http://schemas.microsoft.com/office/drawing/2014/main" xmlns="" val="1471675935"/>
                  </a:ext>
                </a:extLst>
              </a:tr>
            </a:tbl>
          </a:graphicData>
        </a:graphic>
      </p:graphicFrame>
      <p:sp>
        <p:nvSpPr>
          <p:cNvPr id="8"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Trebuchet MS" pitchFamily="34" charset="0"/>
              </a:rPr>
              <a:t>8. Key Risks</a:t>
            </a:r>
          </a:p>
        </p:txBody>
      </p:sp>
    </p:spTree>
    <p:extLst>
      <p:ext uri="{BB962C8B-B14F-4D97-AF65-F5344CB8AC3E}">
        <p14:creationId xmlns:p14="http://schemas.microsoft.com/office/powerpoint/2010/main" xmlns="" val="4237992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813" y="27676"/>
            <a:ext cx="654677" cy="671043"/>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35498" y="5969958"/>
            <a:ext cx="2210139" cy="761958"/>
          </a:xfrm>
          <a:prstGeom prst="rect">
            <a:avLst/>
          </a:prstGeom>
        </p:spPr>
      </p:pic>
      <p:grpSp>
        <p:nvGrpSpPr>
          <p:cNvPr id="7" name="Group 6"/>
          <p:cNvGrpSpPr/>
          <p:nvPr/>
        </p:nvGrpSpPr>
        <p:grpSpPr>
          <a:xfrm>
            <a:off x="0" y="698719"/>
            <a:ext cx="12192000" cy="5305807"/>
            <a:chOff x="0" y="612806"/>
            <a:chExt cx="12192000" cy="5305807"/>
          </a:xfrm>
        </p:grpSpPr>
        <p:sp>
          <p:nvSpPr>
            <p:cNvPr id="5" name="Rectangle 4"/>
            <p:cNvSpPr/>
            <p:nvPr/>
          </p:nvSpPr>
          <p:spPr>
            <a:xfrm>
              <a:off x="0" y="688954"/>
              <a:ext cx="12192000" cy="5163902"/>
            </a:xfrm>
            <a:prstGeom prst="rect">
              <a:avLst/>
            </a:prstGeom>
            <a:solidFill>
              <a:srgbClr val="005D28"/>
            </a:solidFill>
            <a:ln>
              <a:solidFill>
                <a:srgbClr val="005D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grpSp>
          <p:nvGrpSpPr>
            <p:cNvPr id="4" name="Group 3"/>
            <p:cNvGrpSpPr/>
            <p:nvPr/>
          </p:nvGrpSpPr>
          <p:grpSpPr>
            <a:xfrm>
              <a:off x="0" y="612806"/>
              <a:ext cx="12192000" cy="128623"/>
              <a:chOff x="0" y="612806"/>
              <a:chExt cx="12192000" cy="128623"/>
            </a:xfrm>
          </p:grpSpPr>
          <p:sp>
            <p:nvSpPr>
              <p:cNvPr id="6" name="Rectangle 5"/>
              <p:cNvSpPr/>
              <p:nvPr/>
            </p:nvSpPr>
            <p:spPr>
              <a:xfrm>
                <a:off x="0" y="672507"/>
                <a:ext cx="6194738" cy="6892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pic>
            <p:nvPicPr>
              <p:cNvPr id="2" name="Picture 1"/>
              <p:cNvPicPr>
                <a:picLocks noChangeAspect="1"/>
              </p:cNvPicPr>
              <p:nvPr/>
            </p:nvPicPr>
            <p:blipFill>
              <a:blip r:embed="rId4"/>
              <a:stretch>
                <a:fillRect/>
              </a:stretch>
            </p:blipFill>
            <p:spPr>
              <a:xfrm>
                <a:off x="6194738" y="612806"/>
                <a:ext cx="5997262" cy="76586"/>
              </a:xfrm>
              <a:prstGeom prst="rect">
                <a:avLst/>
              </a:prstGeom>
            </p:spPr>
          </p:pic>
        </p:grpSp>
        <p:grpSp>
          <p:nvGrpSpPr>
            <p:cNvPr id="3" name="Group 2"/>
            <p:cNvGrpSpPr/>
            <p:nvPr/>
          </p:nvGrpSpPr>
          <p:grpSpPr>
            <a:xfrm>
              <a:off x="0" y="5787909"/>
              <a:ext cx="12192000" cy="130704"/>
              <a:chOff x="0" y="5798300"/>
              <a:chExt cx="12192000" cy="130704"/>
            </a:xfrm>
          </p:grpSpPr>
          <p:sp>
            <p:nvSpPr>
              <p:cNvPr id="13" name="Rectangle 12"/>
              <p:cNvSpPr/>
              <p:nvPr/>
            </p:nvSpPr>
            <p:spPr>
              <a:xfrm>
                <a:off x="0" y="5870881"/>
                <a:ext cx="5985734" cy="5812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pic>
            <p:nvPicPr>
              <p:cNvPr id="18" name="Picture 17"/>
              <p:cNvPicPr>
                <a:picLocks noChangeAspect="1"/>
              </p:cNvPicPr>
              <p:nvPr/>
            </p:nvPicPr>
            <p:blipFill>
              <a:blip r:embed="rId4"/>
              <a:stretch>
                <a:fillRect/>
              </a:stretch>
            </p:blipFill>
            <p:spPr>
              <a:xfrm>
                <a:off x="5985734" y="5798300"/>
                <a:ext cx="6206266" cy="79255"/>
              </a:xfrm>
              <a:prstGeom prst="rect">
                <a:avLst/>
              </a:prstGeom>
            </p:spPr>
          </p:pic>
        </p:grpSp>
      </p:grpSp>
      <p:sp>
        <p:nvSpPr>
          <p:cNvPr id="8" name="Rectangle 7"/>
          <p:cNvSpPr/>
          <p:nvPr/>
        </p:nvSpPr>
        <p:spPr>
          <a:xfrm>
            <a:off x="669979" y="1644480"/>
            <a:ext cx="10631510" cy="2862322"/>
          </a:xfrm>
          <a:prstGeom prst="rect">
            <a:avLst/>
          </a:prstGeom>
        </p:spPr>
        <p:txBody>
          <a:bodyPr wrap="square">
            <a:spAutoFit/>
          </a:bodyPr>
          <a:lstStyle/>
          <a:p>
            <a:pPr algn="ctr"/>
            <a:endParaRPr lang="en-GB" sz="3600" b="1" dirty="0">
              <a:solidFill>
                <a:prstClr val="white"/>
              </a:solidFill>
            </a:endParaRPr>
          </a:p>
          <a:p>
            <a:pPr algn="ctr"/>
            <a:r>
              <a:rPr lang="en-GB" sz="3600" b="1" dirty="0">
                <a:solidFill>
                  <a:prstClr val="white"/>
                </a:solidFill>
              </a:rPr>
              <a:t>SEDA ANNUAL PERFORMANCE PLAN </a:t>
            </a:r>
          </a:p>
          <a:p>
            <a:pPr algn="ctr"/>
            <a:endParaRPr lang="en-GB" sz="3600" b="1" dirty="0">
              <a:solidFill>
                <a:prstClr val="white"/>
              </a:solidFill>
            </a:endParaRPr>
          </a:p>
          <a:p>
            <a:pPr algn="ctr"/>
            <a:r>
              <a:rPr lang="en-GB" sz="3600" b="1" dirty="0">
                <a:solidFill>
                  <a:prstClr val="white"/>
                </a:solidFill>
              </a:rPr>
              <a:t> </a:t>
            </a:r>
          </a:p>
          <a:p>
            <a:pPr algn="ctr"/>
            <a:endParaRPr lang="en-GB" sz="3600" b="1" dirty="0">
              <a:solidFill>
                <a:prstClr val="white"/>
              </a:solidFill>
            </a:endParaRPr>
          </a:p>
        </p:txBody>
      </p:sp>
      <p:sp>
        <p:nvSpPr>
          <p:cNvPr id="11" name="Slide Number Placeholder 10"/>
          <p:cNvSpPr>
            <a:spLocks noGrp="1"/>
          </p:cNvSpPr>
          <p:nvPr>
            <p:ph type="sldNum" sz="quarter" idx="12"/>
          </p:nvPr>
        </p:nvSpPr>
        <p:spPr/>
        <p:txBody>
          <a:bodyPr/>
          <a:lstStyle/>
          <a:p>
            <a:fld id="{2A32619B-E9F6-4002-8F95-E8AFA5AE3C53}" type="slidenum">
              <a:rPr lang="en-ZA" smtClean="0"/>
              <a:pPr/>
              <a:t>19</a:t>
            </a:fld>
            <a:endParaRPr lang="en-ZA"/>
          </a:p>
        </p:txBody>
      </p:sp>
    </p:spTree>
    <p:extLst>
      <p:ext uri="{BB962C8B-B14F-4D97-AF65-F5344CB8AC3E}">
        <p14:creationId xmlns:p14="http://schemas.microsoft.com/office/powerpoint/2010/main" xmlns="" val="4047104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167383" y="0"/>
            <a:ext cx="9792537"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mn-lt"/>
              </a:rPr>
              <a:t>Presentation Outline</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Content Placeholder 2"/>
          <p:cNvSpPr txBox="1">
            <a:spLocks/>
          </p:cNvSpPr>
          <p:nvPr/>
        </p:nvSpPr>
        <p:spPr bwMode="auto">
          <a:xfrm>
            <a:off x="890292" y="324574"/>
            <a:ext cx="7886700" cy="5430029"/>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0" indent="0">
              <a:lnSpc>
                <a:spcPct val="150000"/>
              </a:lnSpc>
              <a:buClr>
                <a:srgbClr val="EE7700"/>
              </a:buClr>
              <a:buNone/>
            </a:pPr>
            <a:endParaRPr lang="en-ZA" b="0" dirty="0">
              <a:latin typeface="+mn-lt"/>
            </a:endParaRPr>
          </a:p>
          <a:p>
            <a:pPr marL="457200" indent="-457200">
              <a:lnSpc>
                <a:spcPct val="150000"/>
              </a:lnSpc>
              <a:buClr>
                <a:srgbClr val="EE7700"/>
              </a:buClr>
              <a:buFont typeface="+mj-lt"/>
              <a:buAutoNum type="arabicPeriod"/>
            </a:pPr>
            <a:r>
              <a:rPr lang="en-ZA" b="0" dirty="0">
                <a:latin typeface="+mn-lt"/>
              </a:rPr>
              <a:t>Constitutional Mandate  </a:t>
            </a:r>
          </a:p>
          <a:p>
            <a:pPr marL="457200" indent="-457200">
              <a:lnSpc>
                <a:spcPct val="150000"/>
              </a:lnSpc>
              <a:buClr>
                <a:srgbClr val="EE7700"/>
              </a:buClr>
              <a:buFont typeface="+mj-lt"/>
              <a:buAutoNum type="arabicPeriod"/>
            </a:pPr>
            <a:r>
              <a:rPr lang="en-ZA" b="0" dirty="0">
                <a:latin typeface="+mn-lt"/>
              </a:rPr>
              <a:t>Legislative and Policy Mandates</a:t>
            </a:r>
          </a:p>
          <a:p>
            <a:pPr marL="457200" indent="-457200">
              <a:lnSpc>
                <a:spcPct val="150000"/>
              </a:lnSpc>
              <a:buClr>
                <a:srgbClr val="EE7700"/>
              </a:buClr>
              <a:buFont typeface="+mj-lt"/>
              <a:buAutoNum type="arabicPeriod"/>
            </a:pPr>
            <a:r>
              <a:rPr lang="en-ZA" b="0" dirty="0">
                <a:latin typeface="+mn-lt"/>
              </a:rPr>
              <a:t>National Small Enterprise Act 1996, (No.102 of 1996)</a:t>
            </a:r>
          </a:p>
          <a:p>
            <a:pPr marL="457200" indent="-457200">
              <a:lnSpc>
                <a:spcPct val="150000"/>
              </a:lnSpc>
              <a:buClr>
                <a:srgbClr val="EE7700"/>
              </a:buClr>
              <a:buFont typeface="+mj-lt"/>
              <a:buAutoNum type="arabicPeriod"/>
            </a:pPr>
            <a:r>
              <a:rPr lang="en-ZA" b="0" dirty="0">
                <a:latin typeface="+mn-lt"/>
              </a:rPr>
              <a:t>Our Strategic Focus </a:t>
            </a:r>
          </a:p>
          <a:p>
            <a:pPr marL="457200" indent="-457200">
              <a:lnSpc>
                <a:spcPct val="150000"/>
              </a:lnSpc>
              <a:buClr>
                <a:srgbClr val="EE7700"/>
              </a:buClr>
              <a:buFont typeface="+mj-lt"/>
              <a:buAutoNum type="arabicPeriod"/>
            </a:pPr>
            <a:r>
              <a:rPr lang="en-ZA" b="0" dirty="0">
                <a:latin typeface="+mn-lt"/>
              </a:rPr>
              <a:t>Situational Analysis (External and Internal)</a:t>
            </a:r>
          </a:p>
          <a:p>
            <a:pPr marL="457200" indent="-457200">
              <a:lnSpc>
                <a:spcPct val="150000"/>
              </a:lnSpc>
              <a:buClr>
                <a:srgbClr val="EE7700"/>
              </a:buClr>
              <a:buFont typeface="+mj-lt"/>
              <a:buAutoNum type="arabicPeriod"/>
            </a:pPr>
            <a:r>
              <a:rPr lang="en-ZA" b="0" dirty="0">
                <a:latin typeface="+mn-lt"/>
              </a:rPr>
              <a:t>Seda and DSBD Outcomes and Programme Alignment</a:t>
            </a:r>
          </a:p>
          <a:p>
            <a:pPr marL="457200" indent="-457200">
              <a:lnSpc>
                <a:spcPct val="150000"/>
              </a:lnSpc>
              <a:buClr>
                <a:srgbClr val="EE7700"/>
              </a:buClr>
              <a:buFont typeface="+mj-lt"/>
              <a:buAutoNum type="arabicPeriod"/>
            </a:pPr>
            <a:r>
              <a:rPr lang="en-ZA" b="0" dirty="0">
                <a:latin typeface="+mn-lt"/>
              </a:rPr>
              <a:t>Institutional Performance Information</a:t>
            </a:r>
          </a:p>
          <a:p>
            <a:pPr marL="457200" indent="-457200">
              <a:lnSpc>
                <a:spcPct val="150000"/>
              </a:lnSpc>
              <a:buClr>
                <a:srgbClr val="EE7700"/>
              </a:buClr>
              <a:buFont typeface="+mj-lt"/>
              <a:buAutoNum type="arabicPeriod"/>
            </a:pPr>
            <a:r>
              <a:rPr lang="en-ZA" b="0" dirty="0">
                <a:latin typeface="+mn-lt"/>
              </a:rPr>
              <a:t>Key Risks</a:t>
            </a:r>
          </a:p>
          <a:p>
            <a:pPr marL="457200" indent="-457200">
              <a:lnSpc>
                <a:spcPct val="150000"/>
              </a:lnSpc>
              <a:buClr>
                <a:srgbClr val="EE7700"/>
              </a:buClr>
              <a:buFont typeface="+mj-lt"/>
              <a:buAutoNum type="arabicPeriod"/>
            </a:pPr>
            <a:r>
              <a:rPr lang="en-ZA" b="0" dirty="0">
                <a:latin typeface="+mn-lt"/>
              </a:rPr>
              <a:t>Measuring Our Performance  </a:t>
            </a:r>
          </a:p>
          <a:p>
            <a:pPr marL="457200" indent="-457200">
              <a:lnSpc>
                <a:spcPct val="150000"/>
              </a:lnSpc>
              <a:buClr>
                <a:srgbClr val="EE7700"/>
              </a:buClr>
              <a:buFont typeface="+mj-lt"/>
              <a:buAutoNum type="arabicPeriod"/>
            </a:pPr>
            <a:r>
              <a:rPr lang="en-ZA" b="0" dirty="0">
                <a:latin typeface="+mn-lt"/>
              </a:rPr>
              <a:t>Programme Resource Considerations </a:t>
            </a:r>
          </a:p>
          <a:p>
            <a:pPr marL="0" indent="0">
              <a:lnSpc>
                <a:spcPct val="150000"/>
              </a:lnSpc>
              <a:buClr>
                <a:srgbClr val="EE7700"/>
              </a:buClr>
              <a:buNone/>
            </a:pPr>
            <a:endParaRPr lang="en-ZA" b="0" dirty="0">
              <a:latin typeface="+mn-lt"/>
              <a:cs typeface="Arial" pitchFamily="34" charset="0"/>
            </a:endParaRPr>
          </a:p>
          <a:p>
            <a:pPr marL="457200" indent="-457200">
              <a:lnSpc>
                <a:spcPct val="150000"/>
              </a:lnSpc>
              <a:buClr>
                <a:srgbClr val="EE7700"/>
              </a:buClr>
              <a:buAutoNum type="arabicPeriod" startAt="9"/>
            </a:pPr>
            <a:endParaRPr lang="en-ZA" b="0" dirty="0">
              <a:latin typeface="+mn-lt"/>
              <a:cs typeface="Arial" pitchFamily="34" charset="0"/>
            </a:endParaRPr>
          </a:p>
          <a:p>
            <a:pPr marL="457200" indent="-457200">
              <a:lnSpc>
                <a:spcPct val="150000"/>
              </a:lnSpc>
              <a:buClr>
                <a:srgbClr val="EE7700"/>
              </a:buClr>
              <a:buAutoNum type="arabicPeriod" startAt="5"/>
            </a:pPr>
            <a:endParaRPr lang="en-ZA" b="0" dirty="0">
              <a:latin typeface="+mn-lt"/>
              <a:cs typeface="Arial" pitchFamily="34" charset="0"/>
            </a:endParaRPr>
          </a:p>
          <a:p>
            <a:pPr marL="0" indent="0">
              <a:lnSpc>
                <a:spcPct val="150000"/>
              </a:lnSpc>
              <a:buClr>
                <a:srgbClr val="EE7700"/>
              </a:buClr>
              <a:buNone/>
            </a:pPr>
            <a:endParaRPr lang="en-ZA" b="0" dirty="0">
              <a:latin typeface="+mn-lt"/>
              <a:cs typeface="Arial" pitchFamily="34" charset="0"/>
            </a:endParaRPr>
          </a:p>
          <a:p>
            <a:pPr marL="0" indent="0">
              <a:lnSpc>
                <a:spcPct val="150000"/>
              </a:lnSpc>
              <a:buClr>
                <a:srgbClr val="EE7700"/>
              </a:buClr>
              <a:buNone/>
            </a:pPr>
            <a:endParaRPr lang="en-GB" b="0" dirty="0">
              <a:latin typeface="+mn-lt"/>
              <a:cs typeface="Arial" pitchFamily="34" charset="0"/>
            </a:endParaRPr>
          </a:p>
          <a:p>
            <a:pPr marL="457200" indent="-457200">
              <a:lnSpc>
                <a:spcPct val="150000"/>
              </a:lnSpc>
              <a:buClr>
                <a:srgbClr val="EE7700"/>
              </a:buClr>
              <a:buFont typeface="+mj-lt"/>
              <a:buAutoNum type="arabicPeriod"/>
            </a:pPr>
            <a:endParaRPr lang="en-GB" b="0" dirty="0">
              <a:latin typeface="+mn-lt"/>
              <a:cs typeface="Arial" pitchFamily="34" charset="0"/>
            </a:endParaRPr>
          </a:p>
          <a:p>
            <a:pPr marL="457200" indent="-457200">
              <a:lnSpc>
                <a:spcPct val="150000"/>
              </a:lnSpc>
              <a:buClr>
                <a:srgbClr val="EE7700"/>
              </a:buClr>
              <a:buFont typeface="+mj-lt"/>
              <a:buAutoNum type="arabicPeriod"/>
            </a:pPr>
            <a:endParaRPr lang="en-GB" b="0" dirty="0">
              <a:latin typeface="+mn-lt"/>
              <a:cs typeface="Arial" pitchFamily="34" charset="0"/>
            </a:endParaRPr>
          </a:p>
          <a:p>
            <a:pPr marL="457200" indent="-457200">
              <a:lnSpc>
                <a:spcPct val="150000"/>
              </a:lnSpc>
              <a:buClr>
                <a:srgbClr val="EE7700"/>
              </a:buClr>
              <a:buFont typeface="+mj-lt"/>
              <a:buAutoNum type="arabicPeriod"/>
            </a:pPr>
            <a:endParaRPr lang="en-GB" b="0" dirty="0">
              <a:latin typeface="+mn-lt"/>
              <a:cs typeface="Arial" pitchFamily="34" charset="0"/>
            </a:endParaRPr>
          </a:p>
        </p:txBody>
      </p:sp>
      <p:sp>
        <p:nvSpPr>
          <p:cNvPr id="2" name="Slide Number Placeholder 1"/>
          <p:cNvSpPr>
            <a:spLocks noGrp="1"/>
          </p:cNvSpPr>
          <p:nvPr>
            <p:ph type="sldNum" sz="quarter" idx="12"/>
          </p:nvPr>
        </p:nvSpPr>
        <p:spPr/>
        <p:txBody>
          <a:bodyPr/>
          <a:lstStyle/>
          <a:p>
            <a:fld id="{2A32619B-E9F6-4002-8F95-E8AFA5AE3C53}" type="slidenum">
              <a:rPr lang="en-ZA" smtClean="0"/>
              <a:pPr/>
              <a:t>2</a:t>
            </a:fld>
            <a:endParaRPr lang="en-ZA"/>
          </a:p>
        </p:txBody>
      </p:sp>
    </p:spTree>
    <p:extLst>
      <p:ext uri="{BB962C8B-B14F-4D97-AF65-F5344CB8AC3E}">
        <p14:creationId xmlns:p14="http://schemas.microsoft.com/office/powerpoint/2010/main" xmlns="" val="1462095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mn-lt"/>
              </a:rPr>
              <a:t>9. MEASURING OUR PERFORMANCE </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Content Placeholder 2"/>
          <p:cNvSpPr txBox="1">
            <a:spLocks/>
          </p:cNvSpPr>
          <p:nvPr/>
        </p:nvSpPr>
        <p:spPr bwMode="auto">
          <a:xfrm>
            <a:off x="522571" y="1380375"/>
            <a:ext cx="11133719" cy="4380345"/>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rm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0" indent="0">
              <a:lnSpc>
                <a:spcPct val="100000"/>
              </a:lnSpc>
              <a:buNone/>
            </a:pPr>
            <a:r>
              <a:rPr lang="en-ZA" sz="1800" dirty="0">
                <a:latin typeface="+mn-lt"/>
              </a:rPr>
              <a:t>PROGRAMME 1: TOWNSHIP, RURAL AND INFORMAL BUSINESSES’ PROGRAMME</a:t>
            </a:r>
          </a:p>
          <a:p>
            <a:pPr marL="0" indent="0">
              <a:lnSpc>
                <a:spcPct val="100000"/>
              </a:lnSpc>
              <a:buNone/>
            </a:pPr>
            <a:endParaRPr lang="en-ZA" sz="1800" b="0" dirty="0">
              <a:latin typeface="+mn-lt"/>
            </a:endParaRPr>
          </a:p>
          <a:p>
            <a:pPr marL="0" indent="0">
              <a:lnSpc>
                <a:spcPct val="100000"/>
              </a:lnSpc>
              <a:buNone/>
            </a:pPr>
            <a:r>
              <a:rPr lang="en-ZA" sz="1800" dirty="0">
                <a:latin typeface="+mn-lt"/>
              </a:rPr>
              <a:t>Purpose</a:t>
            </a:r>
            <a:r>
              <a:rPr lang="en-ZA" sz="1800" b="0" dirty="0">
                <a:latin typeface="+mn-lt"/>
              </a:rPr>
              <a:t>: To support township, rural based enterprises and informal businesses to ensure that they are competitive and contribute meaningfully. This includes providing compliance support to aid business formalization to enable business growth by providing necessary support to ensure that they are competitive. </a:t>
            </a:r>
          </a:p>
          <a:p>
            <a:pPr marL="0" lvl="0" indent="0">
              <a:lnSpc>
                <a:spcPct val="100000"/>
              </a:lnSpc>
              <a:buNone/>
            </a:pPr>
            <a:endParaRPr lang="en-ZA" sz="1800" b="0" dirty="0">
              <a:solidFill>
                <a:prstClr val="black"/>
              </a:solidFill>
              <a:latin typeface="+mn-lt"/>
            </a:endParaRPr>
          </a:p>
          <a:p>
            <a:pPr marL="0" lvl="0" indent="0">
              <a:lnSpc>
                <a:spcPct val="100000"/>
              </a:lnSpc>
              <a:buNone/>
            </a:pPr>
            <a:endParaRPr lang="en-ZA" sz="1800" b="0" dirty="0">
              <a:solidFill>
                <a:prstClr val="black"/>
              </a:solidFill>
              <a:latin typeface="+mn-lt"/>
            </a:endParaRPr>
          </a:p>
          <a:p>
            <a:pPr marL="0" lvl="1" indent="0">
              <a:lnSpc>
                <a:spcPct val="100000"/>
              </a:lnSpc>
              <a:buNone/>
            </a:pPr>
            <a:r>
              <a:rPr lang="en-ZA" sz="1800" dirty="0">
                <a:latin typeface="+mn-lt"/>
                <a:cs typeface="Arial" panose="020B0604020202020204" pitchFamily="34" charset="0"/>
                <a:sym typeface="Arial"/>
              </a:rPr>
              <a:t> </a:t>
            </a:r>
          </a:p>
        </p:txBody>
      </p:sp>
      <p:sp>
        <p:nvSpPr>
          <p:cNvPr id="3" name="Slide Number Placeholder 2"/>
          <p:cNvSpPr>
            <a:spLocks noGrp="1"/>
          </p:cNvSpPr>
          <p:nvPr>
            <p:ph type="sldNum" sz="quarter" idx="12"/>
          </p:nvPr>
        </p:nvSpPr>
        <p:spPr/>
        <p:txBody>
          <a:bodyPr/>
          <a:lstStyle/>
          <a:p>
            <a:fld id="{2A32619B-E9F6-4002-8F95-E8AFA5AE3C53}" type="slidenum">
              <a:rPr lang="en-ZA" smtClean="0"/>
              <a:pPr/>
              <a:t>20</a:t>
            </a:fld>
            <a:endParaRPr lang="en-ZA"/>
          </a:p>
        </p:txBody>
      </p:sp>
    </p:spTree>
    <p:extLst>
      <p:ext uri="{BB962C8B-B14F-4D97-AF65-F5344CB8AC3E}">
        <p14:creationId xmlns:p14="http://schemas.microsoft.com/office/powerpoint/2010/main" xmlns="" val="3070217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53" y="741481"/>
            <a:ext cx="12199153" cy="134124"/>
          </a:xfrm>
          <a:prstGeom prst="rect">
            <a:avLst/>
          </a:prstGeom>
        </p:spPr>
      </p:pic>
      <p:pic>
        <p:nvPicPr>
          <p:cNvPr id="5" name="Picture 4"/>
          <p:cNvPicPr>
            <a:picLocks noChangeAspect="1"/>
          </p:cNvPicPr>
          <p:nvPr/>
        </p:nvPicPr>
        <p:blipFill>
          <a:blip r:embed="rId3"/>
          <a:stretch>
            <a:fillRect/>
          </a:stretch>
        </p:blipFill>
        <p:spPr>
          <a:xfrm>
            <a:off x="96393" y="0"/>
            <a:ext cx="652329" cy="670618"/>
          </a:xfrm>
          <a:prstGeom prst="rect">
            <a:avLst/>
          </a:prstGeom>
        </p:spPr>
      </p:pic>
      <p:sp>
        <p:nvSpPr>
          <p:cNvPr id="7" name="Content Placeholder 2"/>
          <p:cNvSpPr txBox="1">
            <a:spLocks/>
          </p:cNvSpPr>
          <p:nvPr/>
        </p:nvSpPr>
        <p:spPr>
          <a:xfrm>
            <a:off x="2883478" y="2073951"/>
            <a:ext cx="6967104" cy="2695476"/>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1800" dirty="0">
              <a:solidFill>
                <a:prstClr val="black"/>
              </a:solidFill>
              <a:latin typeface="din"/>
            </a:endParaRPr>
          </a:p>
        </p:txBody>
      </p:sp>
      <p:sp>
        <p:nvSpPr>
          <p:cNvPr id="3" name="Rectangle 2"/>
          <p:cNvSpPr/>
          <p:nvPr/>
        </p:nvSpPr>
        <p:spPr>
          <a:xfrm>
            <a:off x="1307805" y="89783"/>
            <a:ext cx="9154632" cy="646331"/>
          </a:xfrm>
          <a:prstGeom prst="rect">
            <a:avLst/>
          </a:prstGeom>
        </p:spPr>
        <p:txBody>
          <a:bodyPr wrap="square">
            <a:spAutoFit/>
          </a:bodyPr>
          <a:lstStyle/>
          <a:p>
            <a:pPr lvl="0">
              <a:lnSpc>
                <a:spcPct val="150000"/>
              </a:lnSpc>
              <a:spcBef>
                <a:spcPts val="600"/>
              </a:spcBef>
              <a:spcAft>
                <a:spcPts val="600"/>
              </a:spcAft>
            </a:pPr>
            <a:r>
              <a:rPr lang="en-ZA" sz="2400" b="1" dirty="0">
                <a:latin typeface="+mj-lt"/>
              </a:rPr>
              <a:t>OUTCOMES, OUTPUTS, PERFORMANCE INDICATORS AND TARGETS </a:t>
            </a:r>
          </a:p>
        </p:txBody>
      </p:sp>
      <p:graphicFrame>
        <p:nvGraphicFramePr>
          <p:cNvPr id="2" name="Table 1"/>
          <p:cNvGraphicFramePr>
            <a:graphicFrameLocks noGrp="1"/>
          </p:cNvGraphicFramePr>
          <p:nvPr>
            <p:extLst>
              <p:ext uri="{D42A27DB-BD31-4B8C-83A1-F6EECF244321}">
                <p14:modId xmlns:p14="http://schemas.microsoft.com/office/powerpoint/2010/main" xmlns="" val="2104969786"/>
              </p:ext>
            </p:extLst>
          </p:nvPr>
        </p:nvGraphicFramePr>
        <p:xfrm>
          <a:off x="96394" y="946469"/>
          <a:ext cx="12003241" cy="5777603"/>
        </p:xfrm>
        <a:graphic>
          <a:graphicData uri="http://schemas.openxmlformats.org/drawingml/2006/table">
            <a:tbl>
              <a:tblPr firstRow="1" bandRow="1">
                <a:tableStyleId>{ED083AE6-46FA-4A59-8FB0-9F97EB10719F}</a:tableStyleId>
              </a:tblPr>
              <a:tblGrid>
                <a:gridCol w="2422945">
                  <a:extLst>
                    <a:ext uri="{9D8B030D-6E8A-4147-A177-3AD203B41FA5}">
                      <a16:colId xmlns:a16="http://schemas.microsoft.com/office/drawing/2014/main" xmlns="" val="1065284738"/>
                    </a:ext>
                  </a:extLst>
                </a:gridCol>
                <a:gridCol w="4537243">
                  <a:extLst>
                    <a:ext uri="{9D8B030D-6E8A-4147-A177-3AD203B41FA5}">
                      <a16:colId xmlns:a16="http://schemas.microsoft.com/office/drawing/2014/main" xmlns="" val="3334180747"/>
                    </a:ext>
                  </a:extLst>
                </a:gridCol>
                <a:gridCol w="1459345">
                  <a:extLst>
                    <a:ext uri="{9D8B030D-6E8A-4147-A177-3AD203B41FA5}">
                      <a16:colId xmlns:a16="http://schemas.microsoft.com/office/drawing/2014/main" xmlns="" val="2231549791"/>
                    </a:ext>
                  </a:extLst>
                </a:gridCol>
                <a:gridCol w="1256146">
                  <a:extLst>
                    <a:ext uri="{9D8B030D-6E8A-4147-A177-3AD203B41FA5}">
                      <a16:colId xmlns:a16="http://schemas.microsoft.com/office/drawing/2014/main" xmlns="" val="1394209088"/>
                    </a:ext>
                  </a:extLst>
                </a:gridCol>
                <a:gridCol w="1163782">
                  <a:extLst>
                    <a:ext uri="{9D8B030D-6E8A-4147-A177-3AD203B41FA5}">
                      <a16:colId xmlns:a16="http://schemas.microsoft.com/office/drawing/2014/main" xmlns="" val="3981758515"/>
                    </a:ext>
                  </a:extLst>
                </a:gridCol>
                <a:gridCol w="1163780">
                  <a:extLst>
                    <a:ext uri="{9D8B030D-6E8A-4147-A177-3AD203B41FA5}">
                      <a16:colId xmlns:a16="http://schemas.microsoft.com/office/drawing/2014/main" xmlns="" val="925506232"/>
                    </a:ext>
                  </a:extLst>
                </a:gridCol>
              </a:tblGrid>
              <a:tr h="612947">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a:t>
                      </a:r>
                    </a:p>
                  </a:txBody>
                  <a:tcPr anchor="ctr"/>
                </a:tc>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 Indicator  </a:t>
                      </a:r>
                    </a:p>
                  </a:txBody>
                  <a:tcPr marL="0" marR="0" marT="0" marB="0" anchor="ctr"/>
                </a:tc>
                <a:tc>
                  <a:txBody>
                    <a:bodyPr/>
                    <a:lstStyle/>
                    <a:p>
                      <a:pPr marL="0" algn="ctr" defTabSz="914400" rtl="0" eaLnBrk="1" latinLnBrk="0" hangingPunct="1">
                        <a:lnSpc>
                          <a:spcPct val="100000"/>
                        </a:lnSpc>
                        <a:spcAft>
                          <a:spcPts val="0"/>
                        </a:spcAft>
                      </a:pPr>
                      <a:r>
                        <a:rPr lang="en-US" sz="1600" b="1" kern="1200" dirty="0">
                          <a:solidFill>
                            <a:schemeClr val="tx1"/>
                          </a:solidFill>
                          <a:effectLst/>
                          <a:latin typeface="+mn-lt"/>
                          <a:ea typeface="+mn-ea"/>
                          <a:cs typeface="+mn-cs"/>
                        </a:rPr>
                        <a:t>Estimated performance</a:t>
                      </a:r>
                      <a:endParaRPr lang="en-ZA" sz="1600" b="1" kern="1200" dirty="0">
                        <a:solidFill>
                          <a:schemeClr val="tx1"/>
                        </a:solidFill>
                        <a:effectLst/>
                        <a:latin typeface="+mn-lt"/>
                        <a:ea typeface="+mn-ea"/>
                        <a:cs typeface="+mn-cs"/>
                      </a:endParaRPr>
                    </a:p>
                  </a:txBody>
                  <a:tcPr marL="52292" marR="52292" marT="0" marB="0" anchor="ctr"/>
                </a:tc>
                <a:tc gridSpan="3">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MTEF Period</a:t>
                      </a:r>
                      <a:endParaRPr lang="en-ZA" sz="1600" b="1" kern="1200" dirty="0">
                        <a:solidFill>
                          <a:schemeClr val="tx1"/>
                        </a:solidFill>
                        <a:effectLst/>
                        <a:latin typeface="+mn-lt"/>
                        <a:ea typeface="+mn-ea"/>
                        <a:cs typeface="+mn-cs"/>
                      </a:endParaRPr>
                    </a:p>
                  </a:txBody>
                  <a:tcPr marL="52292" marR="52292" marT="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891204195"/>
                  </a:ext>
                </a:extLst>
              </a:tr>
              <a:tr h="521296">
                <a:tc vMerge="1">
                  <a:txBody>
                    <a:bodyPr/>
                    <a:lstStyle/>
                    <a:p>
                      <a:pPr algn="ctr">
                        <a:lnSpc>
                          <a:spcPct val="107000"/>
                        </a:lnSpc>
                        <a:spcAft>
                          <a:spcPts val="0"/>
                        </a:spcAft>
                      </a:pPr>
                      <a:endParaRPr lang="en-ZA" sz="24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vMerge="1">
                  <a:txBody>
                    <a:bodyPr/>
                    <a:lstStyle/>
                    <a:p>
                      <a:pPr algn="ct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2021/22</a:t>
                      </a:r>
                      <a:endParaRPr lang="en-ZA" sz="1600" b="1" kern="1200" dirty="0">
                        <a:solidFill>
                          <a:schemeClr val="tx1"/>
                        </a:solidFill>
                        <a:effectLst/>
                        <a:latin typeface="+mn-lt"/>
                        <a:ea typeface="+mn-ea"/>
                        <a:cs typeface="+mn-cs"/>
                      </a:endParaRPr>
                    </a:p>
                  </a:txBody>
                  <a:tcPr marL="52292" marR="52292" marT="0" marB="0" anchor="ctr">
                    <a:solidFill>
                      <a:schemeClr val="accent6">
                        <a:lumMod val="40000"/>
                        <a:lumOff val="60000"/>
                      </a:schemeClr>
                    </a:solidFill>
                  </a:tcP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2022/23</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extLst>
                  <a:ext uri="{0D108BD9-81ED-4DB2-BD59-A6C34878D82A}">
                    <a16:rowId xmlns:a16="http://schemas.microsoft.com/office/drawing/2014/main" xmlns="" val="1727376206"/>
                  </a:ext>
                </a:extLst>
              </a:tr>
              <a:tr h="936437">
                <a:tc>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Facilitate access to local markets  </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reached through entrepreneurship awareness sessions</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16 666</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37 104</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40 000 </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45 000 </a:t>
                      </a:r>
                    </a:p>
                  </a:txBody>
                  <a:tcPr marL="0" marR="0" marT="0" marB="0" anchor="ctr"/>
                </a:tc>
                <a:extLst>
                  <a:ext uri="{0D108BD9-81ED-4DB2-BD59-A6C34878D82A}">
                    <a16:rowId xmlns:a16="http://schemas.microsoft.com/office/drawing/2014/main" xmlns="" val="2634404718"/>
                  </a:ext>
                </a:extLst>
              </a:tr>
              <a:tr h="986033">
                <a:tc rowSpan="4">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Improve informal business support</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a:t>
                      </a:r>
                      <a:r>
                        <a:rPr lang="en-ZA" sz="1800" kern="1200" dirty="0" err="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Spaza</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shops and general dealers supported</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16 666</a:t>
                      </a:r>
                    </a:p>
                  </a:txBody>
                  <a:tcPr marL="0" marR="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9 276</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10 000 </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12 000</a:t>
                      </a:r>
                    </a:p>
                  </a:txBody>
                  <a:tcPr marL="0" marR="0" marT="0" marB="0" anchor="ctr"/>
                </a:tc>
                <a:extLst>
                  <a:ext uri="{0D108BD9-81ED-4DB2-BD59-A6C34878D82A}">
                    <a16:rowId xmlns:a16="http://schemas.microsoft.com/office/drawing/2014/main" xmlns="" val="971020671"/>
                  </a:ext>
                </a:extLst>
              </a:tr>
              <a:tr h="886109">
                <a:tc vMerge="1">
                  <a:txBody>
                    <a:bodyPr/>
                    <a:lstStyle/>
                    <a:p>
                      <a:pPr marL="0" algn="ctr" defTabSz="914400" rtl="0" eaLnBrk="1" latinLnBrk="0" hangingPunct="1">
                        <a:lnSpc>
                          <a:spcPct val="107000"/>
                        </a:lnSpc>
                        <a:spcBef>
                          <a:spcPts val="370"/>
                        </a:spcBef>
                        <a:spcAft>
                          <a:spcPts val="0"/>
                        </a:spcAft>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personal care businesses supported</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1 500</a:t>
                      </a:r>
                    </a:p>
                  </a:txBody>
                  <a:tcPr marL="0" marR="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2 200</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2 500</a:t>
                      </a:r>
                    </a:p>
                  </a:txBody>
                  <a:tcPr marL="0" marR="0" marT="0" marB="0" anchor="ctr"/>
                </a:tc>
                <a:extLst>
                  <a:ext uri="{0D108BD9-81ED-4DB2-BD59-A6C34878D82A}">
                    <a16:rowId xmlns:a16="http://schemas.microsoft.com/office/drawing/2014/main" xmlns="" val="188738311"/>
                  </a:ext>
                </a:extLst>
              </a:tr>
              <a:tr h="1079912">
                <a:tc vMerge="1">
                  <a:txBody>
                    <a:bodyPr/>
                    <a:lstStyle/>
                    <a:p>
                      <a:pPr marL="0" algn="ctr" defTabSz="914400" rtl="0" eaLnBrk="1" latinLnBrk="0" hangingPunct="1">
                        <a:lnSpc>
                          <a:spcPct val="107000"/>
                        </a:lnSpc>
                        <a:spcBef>
                          <a:spcPts val="370"/>
                        </a:spcBef>
                        <a:spcAft>
                          <a:spcPts val="0"/>
                        </a:spcAft>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informal and micro restaurants and </a:t>
                      </a:r>
                      <a:r>
                        <a:rPr lang="en-ZA" sz="1800" kern="1200" dirty="0" err="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tshisanyama</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supported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1 000</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1 500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2 200</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2 500</a:t>
                      </a:r>
                    </a:p>
                  </a:txBody>
                  <a:tcPr marL="0" marR="0" marT="0" marB="0" anchor="ctr"/>
                </a:tc>
                <a:extLst>
                  <a:ext uri="{0D108BD9-81ED-4DB2-BD59-A6C34878D82A}">
                    <a16:rowId xmlns:a16="http://schemas.microsoft.com/office/drawing/2014/main" xmlns="" val="3924409578"/>
                  </a:ext>
                </a:extLst>
              </a:tr>
              <a:tr h="754869">
                <a:tc vMerge="1">
                  <a:txBody>
                    <a:bodyPr/>
                    <a:lstStyle/>
                    <a:p>
                      <a:pPr marL="0" algn="ctr" defTabSz="914400" rtl="0" eaLnBrk="1" latinLnBrk="0" hangingPunct="1">
                        <a:lnSpc>
                          <a:spcPct val="107000"/>
                        </a:lnSpc>
                        <a:spcBef>
                          <a:spcPts val="370"/>
                        </a:spcBef>
                        <a:spcAft>
                          <a:spcPts val="0"/>
                        </a:spcAft>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fruit and vegetable vendors supported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2 600</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4 638</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6 819 </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8 757</a:t>
                      </a:r>
                    </a:p>
                  </a:txBody>
                  <a:tcPr marL="0" marR="0" marT="0" marB="0" anchor="ctr"/>
                </a:tc>
                <a:extLst>
                  <a:ext uri="{0D108BD9-81ED-4DB2-BD59-A6C34878D82A}">
                    <a16:rowId xmlns:a16="http://schemas.microsoft.com/office/drawing/2014/main" xmlns="" val="1996557288"/>
                  </a:ext>
                </a:extLst>
              </a:tr>
            </a:tbl>
          </a:graphicData>
        </a:graphic>
      </p:graphicFrame>
    </p:spTree>
    <p:extLst>
      <p:ext uri="{BB962C8B-B14F-4D97-AF65-F5344CB8AC3E}">
        <p14:creationId xmlns:p14="http://schemas.microsoft.com/office/powerpoint/2010/main" xmlns="" val="1579162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53" y="741481"/>
            <a:ext cx="12199153" cy="134124"/>
          </a:xfrm>
          <a:prstGeom prst="rect">
            <a:avLst/>
          </a:prstGeom>
        </p:spPr>
      </p:pic>
      <p:pic>
        <p:nvPicPr>
          <p:cNvPr id="5" name="Picture 4"/>
          <p:cNvPicPr>
            <a:picLocks noChangeAspect="1"/>
          </p:cNvPicPr>
          <p:nvPr/>
        </p:nvPicPr>
        <p:blipFill>
          <a:blip r:embed="rId3"/>
          <a:stretch>
            <a:fillRect/>
          </a:stretch>
        </p:blipFill>
        <p:spPr>
          <a:xfrm>
            <a:off x="96393" y="0"/>
            <a:ext cx="652329" cy="670618"/>
          </a:xfrm>
          <a:prstGeom prst="rect">
            <a:avLst/>
          </a:prstGeom>
        </p:spPr>
      </p:pic>
      <p:sp>
        <p:nvSpPr>
          <p:cNvPr id="7" name="Content Placeholder 2"/>
          <p:cNvSpPr txBox="1">
            <a:spLocks/>
          </p:cNvSpPr>
          <p:nvPr/>
        </p:nvSpPr>
        <p:spPr>
          <a:xfrm>
            <a:off x="2883478" y="2073951"/>
            <a:ext cx="6967104" cy="2695476"/>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1800" dirty="0">
              <a:solidFill>
                <a:prstClr val="black"/>
              </a:solidFill>
              <a:latin typeface="din"/>
            </a:endParaRPr>
          </a:p>
        </p:txBody>
      </p:sp>
      <p:graphicFrame>
        <p:nvGraphicFramePr>
          <p:cNvPr id="2" name="Table 1"/>
          <p:cNvGraphicFramePr>
            <a:graphicFrameLocks noGrp="1"/>
          </p:cNvGraphicFramePr>
          <p:nvPr>
            <p:extLst>
              <p:ext uri="{D42A27DB-BD31-4B8C-83A1-F6EECF244321}">
                <p14:modId xmlns:p14="http://schemas.microsoft.com/office/powerpoint/2010/main" xmlns="" val="3904351872"/>
              </p:ext>
            </p:extLst>
          </p:nvPr>
        </p:nvGraphicFramePr>
        <p:xfrm>
          <a:off x="96394" y="946469"/>
          <a:ext cx="12003241" cy="5768368"/>
        </p:xfrm>
        <a:graphic>
          <a:graphicData uri="http://schemas.openxmlformats.org/drawingml/2006/table">
            <a:tbl>
              <a:tblPr firstRow="1" bandRow="1">
                <a:tableStyleId>{ED083AE6-46FA-4A59-8FB0-9F97EB10719F}</a:tableStyleId>
              </a:tblPr>
              <a:tblGrid>
                <a:gridCol w="2422945">
                  <a:extLst>
                    <a:ext uri="{9D8B030D-6E8A-4147-A177-3AD203B41FA5}">
                      <a16:colId xmlns:a16="http://schemas.microsoft.com/office/drawing/2014/main" xmlns="" val="1065284738"/>
                    </a:ext>
                  </a:extLst>
                </a:gridCol>
                <a:gridCol w="4537243">
                  <a:extLst>
                    <a:ext uri="{9D8B030D-6E8A-4147-A177-3AD203B41FA5}">
                      <a16:colId xmlns:a16="http://schemas.microsoft.com/office/drawing/2014/main" xmlns="" val="3334180747"/>
                    </a:ext>
                  </a:extLst>
                </a:gridCol>
                <a:gridCol w="1459345">
                  <a:extLst>
                    <a:ext uri="{9D8B030D-6E8A-4147-A177-3AD203B41FA5}">
                      <a16:colId xmlns:a16="http://schemas.microsoft.com/office/drawing/2014/main" xmlns="" val="2231549791"/>
                    </a:ext>
                  </a:extLst>
                </a:gridCol>
                <a:gridCol w="1256146">
                  <a:extLst>
                    <a:ext uri="{9D8B030D-6E8A-4147-A177-3AD203B41FA5}">
                      <a16:colId xmlns:a16="http://schemas.microsoft.com/office/drawing/2014/main" xmlns="" val="1394209088"/>
                    </a:ext>
                  </a:extLst>
                </a:gridCol>
                <a:gridCol w="1163782">
                  <a:extLst>
                    <a:ext uri="{9D8B030D-6E8A-4147-A177-3AD203B41FA5}">
                      <a16:colId xmlns:a16="http://schemas.microsoft.com/office/drawing/2014/main" xmlns="" val="3981758515"/>
                    </a:ext>
                  </a:extLst>
                </a:gridCol>
                <a:gridCol w="1163780">
                  <a:extLst>
                    <a:ext uri="{9D8B030D-6E8A-4147-A177-3AD203B41FA5}">
                      <a16:colId xmlns:a16="http://schemas.microsoft.com/office/drawing/2014/main" xmlns="" val="925506232"/>
                    </a:ext>
                  </a:extLst>
                </a:gridCol>
              </a:tblGrid>
              <a:tr h="610569">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a:t>
                      </a:r>
                    </a:p>
                  </a:txBody>
                  <a:tcPr anchor="ctr"/>
                </a:tc>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 Indicator  </a:t>
                      </a:r>
                    </a:p>
                  </a:txBody>
                  <a:tcPr marL="0" marR="0" marT="0" marB="0" anchor="ctr"/>
                </a:tc>
                <a:tc>
                  <a:txBody>
                    <a:bodyPr/>
                    <a:lstStyle/>
                    <a:p>
                      <a:pPr marL="0" algn="ctr" defTabSz="914400" rtl="0" eaLnBrk="1" latinLnBrk="0" hangingPunct="1">
                        <a:lnSpc>
                          <a:spcPct val="100000"/>
                        </a:lnSpc>
                        <a:spcAft>
                          <a:spcPts val="0"/>
                        </a:spcAft>
                      </a:pPr>
                      <a:r>
                        <a:rPr lang="en-US" sz="1600" b="1" kern="1200" dirty="0">
                          <a:solidFill>
                            <a:schemeClr val="tx1"/>
                          </a:solidFill>
                          <a:effectLst/>
                          <a:latin typeface="+mn-lt"/>
                          <a:ea typeface="+mn-ea"/>
                          <a:cs typeface="+mn-cs"/>
                        </a:rPr>
                        <a:t>Estimated performance</a:t>
                      </a:r>
                      <a:endParaRPr lang="en-ZA" sz="1600" b="1" kern="1200" dirty="0">
                        <a:solidFill>
                          <a:schemeClr val="tx1"/>
                        </a:solidFill>
                        <a:effectLst/>
                        <a:latin typeface="+mn-lt"/>
                        <a:ea typeface="+mn-ea"/>
                        <a:cs typeface="+mn-cs"/>
                      </a:endParaRPr>
                    </a:p>
                  </a:txBody>
                  <a:tcPr marL="52292" marR="52292" marT="0" marB="0" anchor="ctr"/>
                </a:tc>
                <a:tc gridSpan="3">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MTEF Period</a:t>
                      </a:r>
                      <a:endParaRPr lang="en-ZA" sz="1600" b="1" kern="1200" dirty="0">
                        <a:solidFill>
                          <a:schemeClr val="tx1"/>
                        </a:solidFill>
                        <a:effectLst/>
                        <a:latin typeface="+mn-lt"/>
                        <a:ea typeface="+mn-ea"/>
                        <a:cs typeface="+mn-cs"/>
                      </a:endParaRPr>
                    </a:p>
                  </a:txBody>
                  <a:tcPr marL="52292" marR="52292" marT="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891204195"/>
                  </a:ext>
                </a:extLst>
              </a:tr>
              <a:tr h="519273">
                <a:tc vMerge="1">
                  <a:txBody>
                    <a:bodyPr/>
                    <a:lstStyle/>
                    <a:p>
                      <a:pPr algn="ctr">
                        <a:lnSpc>
                          <a:spcPct val="107000"/>
                        </a:lnSpc>
                        <a:spcAft>
                          <a:spcPts val="0"/>
                        </a:spcAft>
                      </a:pPr>
                      <a:endParaRPr lang="en-ZA" sz="24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vMerge="1">
                  <a:txBody>
                    <a:bodyPr/>
                    <a:lstStyle/>
                    <a:p>
                      <a:pPr algn="ct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2021/22</a:t>
                      </a:r>
                      <a:endParaRPr lang="en-ZA" sz="1600" b="1" kern="1200" dirty="0">
                        <a:solidFill>
                          <a:schemeClr val="tx1"/>
                        </a:solidFill>
                        <a:effectLst/>
                        <a:latin typeface="+mn-lt"/>
                        <a:ea typeface="+mn-ea"/>
                        <a:cs typeface="+mn-cs"/>
                      </a:endParaRPr>
                    </a:p>
                  </a:txBody>
                  <a:tcPr marL="52292" marR="52292" marT="0" marB="0" anchor="ctr">
                    <a:solidFill>
                      <a:schemeClr val="accent6">
                        <a:lumMod val="40000"/>
                        <a:lumOff val="60000"/>
                      </a:schemeClr>
                    </a:solidFill>
                  </a:tcP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2022/23</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extLst>
                  <a:ext uri="{0D108BD9-81ED-4DB2-BD59-A6C34878D82A}">
                    <a16:rowId xmlns:a16="http://schemas.microsoft.com/office/drawing/2014/main" xmlns="" val="1727376206"/>
                  </a:ext>
                </a:extLst>
              </a:tr>
              <a:tr h="945988">
                <a:tc rowSpan="4">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Facilitate township and</a:t>
                      </a:r>
                    </a:p>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rural based SMMEs and</a:t>
                      </a:r>
                    </a:p>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Cooperatives</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panel beaters, motor mechanics, auto spares and auto fitment businesses supported</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2 600</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4 638</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6 819 </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8 757</a:t>
                      </a:r>
                    </a:p>
                  </a:txBody>
                  <a:tcPr marL="0" marR="0" marT="0" marB="0" anchor="ctr"/>
                </a:tc>
                <a:extLst>
                  <a:ext uri="{0D108BD9-81ED-4DB2-BD59-A6C34878D82A}">
                    <a16:rowId xmlns:a16="http://schemas.microsoft.com/office/drawing/2014/main" xmlns="" val="2634404718"/>
                  </a:ext>
                </a:extLst>
              </a:tr>
              <a:tr h="982207">
                <a:tc vMerge="1">
                  <a:txBody>
                    <a:bodyPr/>
                    <a:lstStyle/>
                    <a:p>
                      <a:pPr marL="0" algn="ctr" defTabSz="914400" rtl="0" eaLnBrk="1" latinLnBrk="0" hangingPunct="1">
                        <a:lnSpc>
                          <a:spcPct val="107000"/>
                        </a:lnSpc>
                        <a:spcBef>
                          <a:spcPts val="370"/>
                        </a:spcBef>
                        <a:spcAft>
                          <a:spcPts val="0"/>
                        </a:spcAft>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small scale bakeries and confectionaries supported</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1 000</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a:t>
                      </a: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 0</a:t>
                      </a:r>
                      <a:r>
                        <a:rPr lang="en-ZA" sz="1800" kern="1200" dirty="0">
                          <a:solidFill>
                            <a:srgbClr val="000000"/>
                          </a:solidFill>
                          <a:effectLst/>
                          <a:latin typeface="Calibri Light" panose="020F0302020204030204" pitchFamily="34" charset="0"/>
                          <a:ea typeface="+mn-ea"/>
                          <a:cs typeface="Times New Roman" panose="02020603050405020304" pitchFamily="18" charset="0"/>
                        </a:rPr>
                        <a:t>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2 200</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2 500</a:t>
                      </a:r>
                    </a:p>
                  </a:txBody>
                  <a:tcPr marL="0" marR="0" marT="0" marB="0" anchor="ctr"/>
                </a:tc>
                <a:extLst>
                  <a:ext uri="{0D108BD9-81ED-4DB2-BD59-A6C34878D82A}">
                    <a16:rowId xmlns:a16="http://schemas.microsoft.com/office/drawing/2014/main" xmlns="" val="971020671"/>
                  </a:ext>
                </a:extLst>
              </a:tr>
              <a:tr h="882670">
                <a:tc vMerge="1">
                  <a:txBody>
                    <a:bodyPr/>
                    <a:lstStyle/>
                    <a:p>
                      <a:pPr marL="0" algn="ctr" defTabSz="914400" rtl="0" eaLnBrk="1" latinLnBrk="0" hangingPunct="1">
                        <a:lnSpc>
                          <a:spcPct val="107000"/>
                        </a:lnSpc>
                        <a:spcBef>
                          <a:spcPts val="370"/>
                        </a:spcBef>
                        <a:spcAft>
                          <a:spcPts val="0"/>
                        </a:spcAft>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clothing, leather and textile businesses supported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1 000</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Times New Roman" panose="02020603050405020304" pitchFamily="18" charset="0"/>
                        </a:rPr>
                        <a:t>2 000</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endParaRP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2 200</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2 500</a:t>
                      </a:r>
                    </a:p>
                  </a:txBody>
                  <a:tcPr marL="0" marR="0" marT="0" marB="0" anchor="ctr"/>
                </a:tc>
                <a:extLst>
                  <a:ext uri="{0D108BD9-81ED-4DB2-BD59-A6C34878D82A}">
                    <a16:rowId xmlns:a16="http://schemas.microsoft.com/office/drawing/2014/main" xmlns="" val="188738311"/>
                  </a:ext>
                </a:extLst>
              </a:tr>
              <a:tr h="1075721">
                <a:tc vMerge="1">
                  <a:txBody>
                    <a:bodyPr/>
                    <a:lstStyle/>
                    <a:p>
                      <a:pPr marL="0" algn="ctr" defTabSz="914400" rtl="0" eaLnBrk="1" latinLnBrk="0" hangingPunct="1">
                        <a:lnSpc>
                          <a:spcPct val="107000"/>
                        </a:lnSpc>
                        <a:spcBef>
                          <a:spcPts val="370"/>
                        </a:spcBef>
                        <a:spcAft>
                          <a:spcPts val="0"/>
                        </a:spcAft>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Butcheries supported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1 000</a:t>
                      </a:r>
                    </a:p>
                  </a:txBody>
                  <a:tcPr marL="0" marR="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tab pos="239395"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Times New Roman" panose="02020603050405020304" pitchFamily="18" charset="0"/>
                        </a:rPr>
                        <a:t>2 000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2 200</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2 500</a:t>
                      </a:r>
                    </a:p>
                  </a:txBody>
                  <a:tcPr marL="0" marR="0" marT="0" marB="0" anchor="ctr"/>
                </a:tc>
                <a:extLst>
                  <a:ext uri="{0D108BD9-81ED-4DB2-BD59-A6C34878D82A}">
                    <a16:rowId xmlns:a16="http://schemas.microsoft.com/office/drawing/2014/main" xmlns="" val="3924409578"/>
                  </a:ext>
                </a:extLst>
              </a:tr>
              <a:tr h="751940">
                <a:tc>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Facilitate job creation</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jobs created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3 500</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4 638</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6 819 </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8 757</a:t>
                      </a:r>
                    </a:p>
                  </a:txBody>
                  <a:tcPr marL="0" marR="0" marT="0" marB="0" anchor="ctr"/>
                </a:tc>
                <a:extLst>
                  <a:ext uri="{0D108BD9-81ED-4DB2-BD59-A6C34878D82A}">
                    <a16:rowId xmlns:a16="http://schemas.microsoft.com/office/drawing/2014/main" xmlns="" val="1996557288"/>
                  </a:ext>
                </a:extLst>
              </a:tr>
            </a:tbl>
          </a:graphicData>
        </a:graphic>
      </p:graphicFrame>
      <p:sp>
        <p:nvSpPr>
          <p:cNvPr id="8" name="Rectangle 7"/>
          <p:cNvSpPr/>
          <p:nvPr/>
        </p:nvSpPr>
        <p:spPr>
          <a:xfrm>
            <a:off x="1307805" y="89783"/>
            <a:ext cx="9154632" cy="646331"/>
          </a:xfrm>
          <a:prstGeom prst="rect">
            <a:avLst/>
          </a:prstGeom>
        </p:spPr>
        <p:txBody>
          <a:bodyPr wrap="square">
            <a:spAutoFit/>
          </a:bodyPr>
          <a:lstStyle/>
          <a:p>
            <a:pPr lvl="0">
              <a:lnSpc>
                <a:spcPct val="150000"/>
              </a:lnSpc>
              <a:spcBef>
                <a:spcPts val="600"/>
              </a:spcBef>
              <a:spcAft>
                <a:spcPts val="600"/>
              </a:spcAft>
            </a:pPr>
            <a:r>
              <a:rPr lang="en-ZA" sz="2400" b="1" dirty="0">
                <a:latin typeface="+mj-lt"/>
              </a:rPr>
              <a:t>OUTCOMES, OUTPUTS, PERFORMANCE INDICATORS AND TARGETS </a:t>
            </a:r>
          </a:p>
        </p:txBody>
      </p:sp>
    </p:spTree>
    <p:extLst>
      <p:ext uri="{BB962C8B-B14F-4D97-AF65-F5344CB8AC3E}">
        <p14:creationId xmlns:p14="http://schemas.microsoft.com/office/powerpoint/2010/main" xmlns="" val="2429816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315258" y="13206"/>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b="1" dirty="0">
                <a:solidFill>
                  <a:schemeClr val="tx1"/>
                </a:solidFill>
              </a:rPr>
              <a:t>OUTPUTS INDICATORS: ANNUAL AND QUARTERLY TARGET</a:t>
            </a:r>
            <a:r>
              <a:rPr lang="en-ZA" b="1" dirty="0"/>
              <a:t>S</a:t>
            </a:r>
            <a:endParaRPr lang="en-ZA" sz="2800" dirty="0">
              <a:solidFill>
                <a:schemeClr val="tx1"/>
              </a:solidFill>
              <a:latin typeface="+mn-lt"/>
            </a:endParaRPr>
          </a:p>
        </p:txBody>
      </p:sp>
      <p:sp>
        <p:nvSpPr>
          <p:cNvPr id="3" name="Slide Number Placeholder 2"/>
          <p:cNvSpPr>
            <a:spLocks noGrp="1"/>
          </p:cNvSpPr>
          <p:nvPr>
            <p:ph type="sldNum" sz="quarter" idx="12"/>
          </p:nvPr>
        </p:nvSpPr>
        <p:spPr/>
        <p:txBody>
          <a:bodyPr/>
          <a:lstStyle/>
          <a:p>
            <a:fld id="{2A32619B-E9F6-4002-8F95-E8AFA5AE3C53}" type="slidenum">
              <a:rPr lang="en-ZA" smtClean="0"/>
              <a:pPr/>
              <a:t>23</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xmlns="" val="2805799202"/>
              </p:ext>
            </p:extLst>
          </p:nvPr>
        </p:nvGraphicFramePr>
        <p:xfrm>
          <a:off x="175490" y="952998"/>
          <a:ext cx="11868728" cy="5493983"/>
        </p:xfrm>
        <a:graphic>
          <a:graphicData uri="http://schemas.openxmlformats.org/drawingml/2006/table">
            <a:tbl>
              <a:tblPr firstRow="1" firstCol="1" bandRow="1">
                <a:tableStyleId>{5DA37D80-6434-44D0-A028-1B22A696006F}</a:tableStyleId>
              </a:tblPr>
              <a:tblGrid>
                <a:gridCol w="5190837">
                  <a:extLst>
                    <a:ext uri="{9D8B030D-6E8A-4147-A177-3AD203B41FA5}">
                      <a16:colId xmlns:a16="http://schemas.microsoft.com/office/drawing/2014/main" xmlns="" val="1495179817"/>
                    </a:ext>
                  </a:extLst>
                </a:gridCol>
                <a:gridCol w="1394691">
                  <a:extLst>
                    <a:ext uri="{9D8B030D-6E8A-4147-A177-3AD203B41FA5}">
                      <a16:colId xmlns:a16="http://schemas.microsoft.com/office/drawing/2014/main" xmlns="" val="3096614892"/>
                    </a:ext>
                  </a:extLst>
                </a:gridCol>
                <a:gridCol w="1219200">
                  <a:extLst>
                    <a:ext uri="{9D8B030D-6E8A-4147-A177-3AD203B41FA5}">
                      <a16:colId xmlns:a16="http://schemas.microsoft.com/office/drawing/2014/main" xmlns="" val="46863769"/>
                    </a:ext>
                  </a:extLst>
                </a:gridCol>
                <a:gridCol w="1313397">
                  <a:extLst>
                    <a:ext uri="{9D8B030D-6E8A-4147-A177-3AD203B41FA5}">
                      <a16:colId xmlns:a16="http://schemas.microsoft.com/office/drawing/2014/main" xmlns="" val="2272770326"/>
                    </a:ext>
                  </a:extLst>
                </a:gridCol>
                <a:gridCol w="1336224">
                  <a:extLst>
                    <a:ext uri="{9D8B030D-6E8A-4147-A177-3AD203B41FA5}">
                      <a16:colId xmlns:a16="http://schemas.microsoft.com/office/drawing/2014/main" xmlns="" val="3132827466"/>
                    </a:ext>
                  </a:extLst>
                </a:gridCol>
                <a:gridCol w="1414379">
                  <a:extLst>
                    <a:ext uri="{9D8B030D-6E8A-4147-A177-3AD203B41FA5}">
                      <a16:colId xmlns:a16="http://schemas.microsoft.com/office/drawing/2014/main" xmlns="" val="3207270500"/>
                    </a:ext>
                  </a:extLst>
                </a:gridCol>
              </a:tblGrid>
              <a:tr h="554374">
                <a:tc rowSpan="2">
                  <a:txBody>
                    <a:bodyPr/>
                    <a:lstStyle/>
                    <a:p>
                      <a:pPr algn="ctr">
                        <a:spcAft>
                          <a:spcPts val="0"/>
                        </a:spcAft>
                      </a:pPr>
                      <a:r>
                        <a:rPr lang="en-US" sz="1400" dirty="0">
                          <a:effectLst/>
                        </a:rPr>
                        <a:t>Output Indicators</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rowSpan="2">
                  <a:txBody>
                    <a:bodyPr/>
                    <a:lstStyle/>
                    <a:p>
                      <a:pPr algn="ctr">
                        <a:spcAft>
                          <a:spcPts val="0"/>
                        </a:spcAft>
                      </a:pPr>
                      <a:r>
                        <a:rPr lang="en-US" sz="1400" dirty="0">
                          <a:effectLst/>
                        </a:rPr>
                        <a:t>2021/22 Annual Target</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solidFill>
                      <a:schemeClr val="accent6">
                        <a:lumMod val="40000"/>
                        <a:lumOff val="60000"/>
                      </a:schemeClr>
                    </a:solidFill>
                  </a:tcPr>
                </a:tc>
                <a:tc gridSpan="4">
                  <a:txBody>
                    <a:bodyPr/>
                    <a:lstStyle/>
                    <a:p>
                      <a:pPr algn="ctr">
                        <a:spcAft>
                          <a:spcPts val="0"/>
                        </a:spcAft>
                      </a:pPr>
                      <a:r>
                        <a:rPr lang="en-US" sz="1400" kern="1200" dirty="0">
                          <a:effectLst/>
                        </a:rPr>
                        <a:t>Quarterly Milestones</a:t>
                      </a:r>
                      <a:r>
                        <a:rPr lang="en-US" sz="1400" dirty="0">
                          <a:effectLst/>
                        </a:rPr>
                        <a:t> </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773531702"/>
                  </a:ext>
                </a:extLst>
              </a:tr>
              <a:tr h="688769">
                <a:tc vMerge="1">
                  <a:txBody>
                    <a:bodyPr/>
                    <a:lstStyle/>
                    <a:p>
                      <a:endParaRPr lang="en-GB"/>
                    </a:p>
                  </a:txBody>
                  <a:tcPr/>
                </a:tc>
                <a:tc vMerge="1">
                  <a:txBody>
                    <a:bodyPr/>
                    <a:lstStyle/>
                    <a:p>
                      <a:endParaRPr lang="en-GB"/>
                    </a:p>
                  </a:txBody>
                  <a:tcPr/>
                </a:tc>
                <a:tc>
                  <a:txBody>
                    <a:bodyPr/>
                    <a:lstStyle/>
                    <a:p>
                      <a:pPr marL="0" algn="ctr" defTabSz="914400" rtl="0" eaLnBrk="1" latinLnBrk="0" hangingPunct="1">
                        <a:lnSpc>
                          <a:spcPct val="150000"/>
                        </a:lnSpc>
                        <a:spcAft>
                          <a:spcPts val="0"/>
                        </a:spcAft>
                      </a:pPr>
                      <a:r>
                        <a:rPr lang="en-US" sz="1400" kern="1200" dirty="0">
                          <a:effectLst/>
                        </a:rPr>
                        <a:t>1st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2nd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3rd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4th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extLst>
                  <a:ext uri="{0D108BD9-81ED-4DB2-BD59-A6C34878D82A}">
                    <a16:rowId xmlns:a16="http://schemas.microsoft.com/office/drawing/2014/main" xmlns="" val="1283959885"/>
                  </a:ext>
                </a:extLst>
              </a:tr>
              <a:tr h="791548">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reached through entrepreneurship awareness sessions</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37 104</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9 276 </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18 552</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US"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27 828</a:t>
                      </a:r>
                      <a:endPar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37 104</a:t>
                      </a:r>
                    </a:p>
                  </a:txBody>
                  <a:tcPr marL="0" marR="0" marT="0" marB="0" anchor="ctr"/>
                </a:tc>
                <a:extLst>
                  <a:ext uri="{0D108BD9-81ED-4DB2-BD59-A6C34878D82A}">
                    <a16:rowId xmlns:a16="http://schemas.microsoft.com/office/drawing/2014/main" xmlns="" val="4095400999"/>
                  </a:ext>
                </a:extLst>
              </a:tr>
              <a:tr h="711494">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a:t>
                      </a:r>
                      <a:r>
                        <a:rPr lang="en-ZA" sz="1600" b="0" kern="1200" dirty="0" err="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Spaza</a:t>
                      </a: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shops and general dealers supported</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9 276</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2 319 </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4 638</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6 957</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9 276</a:t>
                      </a:r>
                    </a:p>
                  </a:txBody>
                  <a:tcPr marL="0" marR="0" marT="0" marB="0" anchor="ctr"/>
                </a:tc>
                <a:extLst>
                  <a:ext uri="{0D108BD9-81ED-4DB2-BD59-A6C34878D82A}">
                    <a16:rowId xmlns:a16="http://schemas.microsoft.com/office/drawing/2014/main" xmlns="" val="3191036582"/>
                  </a:ext>
                </a:extLst>
              </a:tr>
              <a:tr h="1067243">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personal care businesses supported</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500 </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1 000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1 500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2 000</a:t>
                      </a:r>
                    </a:p>
                  </a:txBody>
                  <a:tcPr marL="0" marR="0" marT="0" marB="0" anchor="ctr"/>
                </a:tc>
                <a:extLst>
                  <a:ext uri="{0D108BD9-81ED-4DB2-BD59-A6C34878D82A}">
                    <a16:rowId xmlns:a16="http://schemas.microsoft.com/office/drawing/2014/main" xmlns="" val="1582150986"/>
                  </a:ext>
                </a:extLst>
              </a:tr>
              <a:tr h="991786">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informal and micro restaurants and </a:t>
                      </a:r>
                      <a:r>
                        <a:rPr lang="en-ZA" sz="1600" b="0" kern="1200" dirty="0" err="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tshisanyama</a:t>
                      </a: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supported</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1 500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1 500</a:t>
                      </a:r>
                    </a:p>
                  </a:txBody>
                  <a:tcPr marL="0" marR="0" marT="0" marB="0" anchor="ctr"/>
                </a:tc>
                <a:extLst>
                  <a:ext uri="{0D108BD9-81ED-4DB2-BD59-A6C34878D82A}">
                    <a16:rowId xmlns:a16="http://schemas.microsoft.com/office/drawing/2014/main" xmlns="" val="989805613"/>
                  </a:ext>
                </a:extLst>
              </a:tr>
              <a:tr h="688769">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fruit and vegetable vendors supported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4 638</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1 160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2 319</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3 479</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4 638</a:t>
                      </a:r>
                    </a:p>
                  </a:txBody>
                  <a:tcPr marL="0" marR="0" marT="0" marB="0" anchor="ctr"/>
                </a:tc>
                <a:extLst>
                  <a:ext uri="{0D108BD9-81ED-4DB2-BD59-A6C34878D82A}">
                    <a16:rowId xmlns:a16="http://schemas.microsoft.com/office/drawing/2014/main" xmlns="" val="1552151189"/>
                  </a:ext>
                </a:extLst>
              </a:tr>
            </a:tbl>
          </a:graphicData>
        </a:graphic>
      </p:graphicFrame>
    </p:spTree>
    <p:extLst>
      <p:ext uri="{BB962C8B-B14F-4D97-AF65-F5344CB8AC3E}">
        <p14:creationId xmlns:p14="http://schemas.microsoft.com/office/powerpoint/2010/main" xmlns="" val="471364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2A32619B-E9F6-4002-8F95-E8AFA5AE3C53}" type="slidenum">
              <a:rPr lang="en-ZA" smtClean="0"/>
              <a:pPr/>
              <a:t>24</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xmlns="" val="2693081005"/>
              </p:ext>
            </p:extLst>
          </p:nvPr>
        </p:nvGraphicFramePr>
        <p:xfrm>
          <a:off x="175490" y="952999"/>
          <a:ext cx="11868728" cy="5275846"/>
        </p:xfrm>
        <a:graphic>
          <a:graphicData uri="http://schemas.openxmlformats.org/drawingml/2006/table">
            <a:tbl>
              <a:tblPr firstRow="1" firstCol="1" bandRow="1">
                <a:tableStyleId>{5DA37D80-6434-44D0-A028-1B22A696006F}</a:tableStyleId>
              </a:tblPr>
              <a:tblGrid>
                <a:gridCol w="5190837">
                  <a:extLst>
                    <a:ext uri="{9D8B030D-6E8A-4147-A177-3AD203B41FA5}">
                      <a16:colId xmlns:a16="http://schemas.microsoft.com/office/drawing/2014/main" xmlns="" val="1495179817"/>
                    </a:ext>
                  </a:extLst>
                </a:gridCol>
                <a:gridCol w="1394691">
                  <a:extLst>
                    <a:ext uri="{9D8B030D-6E8A-4147-A177-3AD203B41FA5}">
                      <a16:colId xmlns:a16="http://schemas.microsoft.com/office/drawing/2014/main" xmlns="" val="3096614892"/>
                    </a:ext>
                  </a:extLst>
                </a:gridCol>
                <a:gridCol w="1219200">
                  <a:extLst>
                    <a:ext uri="{9D8B030D-6E8A-4147-A177-3AD203B41FA5}">
                      <a16:colId xmlns:a16="http://schemas.microsoft.com/office/drawing/2014/main" xmlns="" val="46863769"/>
                    </a:ext>
                  </a:extLst>
                </a:gridCol>
                <a:gridCol w="1313397">
                  <a:extLst>
                    <a:ext uri="{9D8B030D-6E8A-4147-A177-3AD203B41FA5}">
                      <a16:colId xmlns:a16="http://schemas.microsoft.com/office/drawing/2014/main" xmlns="" val="2272770326"/>
                    </a:ext>
                  </a:extLst>
                </a:gridCol>
                <a:gridCol w="1336224">
                  <a:extLst>
                    <a:ext uri="{9D8B030D-6E8A-4147-A177-3AD203B41FA5}">
                      <a16:colId xmlns:a16="http://schemas.microsoft.com/office/drawing/2014/main" xmlns="" val="3132827466"/>
                    </a:ext>
                  </a:extLst>
                </a:gridCol>
                <a:gridCol w="1414379">
                  <a:extLst>
                    <a:ext uri="{9D8B030D-6E8A-4147-A177-3AD203B41FA5}">
                      <a16:colId xmlns:a16="http://schemas.microsoft.com/office/drawing/2014/main" xmlns="" val="3207270500"/>
                    </a:ext>
                  </a:extLst>
                </a:gridCol>
              </a:tblGrid>
              <a:tr h="532363">
                <a:tc rowSpan="2">
                  <a:txBody>
                    <a:bodyPr/>
                    <a:lstStyle/>
                    <a:p>
                      <a:pPr algn="ctr">
                        <a:spcAft>
                          <a:spcPts val="0"/>
                        </a:spcAft>
                      </a:pPr>
                      <a:r>
                        <a:rPr lang="en-US" sz="1400" dirty="0">
                          <a:effectLst/>
                        </a:rPr>
                        <a:t>Output Indicators</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rowSpan="2">
                  <a:txBody>
                    <a:bodyPr/>
                    <a:lstStyle/>
                    <a:p>
                      <a:pPr algn="ctr">
                        <a:spcAft>
                          <a:spcPts val="0"/>
                        </a:spcAft>
                      </a:pPr>
                      <a:r>
                        <a:rPr lang="en-US" sz="1400" dirty="0">
                          <a:effectLst/>
                        </a:rPr>
                        <a:t>2021/22 Annual Target</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solidFill>
                      <a:schemeClr val="accent6">
                        <a:lumMod val="40000"/>
                        <a:lumOff val="60000"/>
                      </a:schemeClr>
                    </a:solidFill>
                  </a:tcPr>
                </a:tc>
                <a:tc gridSpan="4">
                  <a:txBody>
                    <a:bodyPr/>
                    <a:lstStyle/>
                    <a:p>
                      <a:pPr algn="ctr">
                        <a:spcAft>
                          <a:spcPts val="0"/>
                        </a:spcAft>
                      </a:pPr>
                      <a:r>
                        <a:rPr lang="en-US" sz="1400" kern="1200" dirty="0">
                          <a:effectLst/>
                        </a:rPr>
                        <a:t>Quarterly Milestones</a:t>
                      </a:r>
                      <a:r>
                        <a:rPr lang="en-US" sz="1400" dirty="0">
                          <a:effectLst/>
                        </a:rPr>
                        <a:t> </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773531702"/>
                  </a:ext>
                </a:extLst>
              </a:tr>
              <a:tr h="661422">
                <a:tc vMerge="1">
                  <a:txBody>
                    <a:bodyPr/>
                    <a:lstStyle/>
                    <a:p>
                      <a:endParaRPr lang="en-GB"/>
                    </a:p>
                  </a:txBody>
                  <a:tcPr/>
                </a:tc>
                <a:tc vMerge="1">
                  <a:txBody>
                    <a:bodyPr/>
                    <a:lstStyle/>
                    <a:p>
                      <a:endParaRPr lang="en-GB"/>
                    </a:p>
                  </a:txBody>
                  <a:tcPr/>
                </a:tc>
                <a:tc>
                  <a:txBody>
                    <a:bodyPr/>
                    <a:lstStyle/>
                    <a:p>
                      <a:pPr marL="0" algn="ctr" defTabSz="914400" rtl="0" eaLnBrk="1" latinLnBrk="0" hangingPunct="1">
                        <a:lnSpc>
                          <a:spcPct val="150000"/>
                        </a:lnSpc>
                        <a:spcAft>
                          <a:spcPts val="0"/>
                        </a:spcAft>
                      </a:pPr>
                      <a:r>
                        <a:rPr lang="en-US" sz="1400" kern="1200" dirty="0">
                          <a:effectLst/>
                        </a:rPr>
                        <a:t>1st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2nd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3rd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4th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extLst>
                  <a:ext uri="{0D108BD9-81ED-4DB2-BD59-A6C34878D82A}">
                    <a16:rowId xmlns:a16="http://schemas.microsoft.com/office/drawing/2014/main" xmlns="" val="1283959885"/>
                  </a:ext>
                </a:extLst>
              </a:tr>
              <a:tr h="760120">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panel beaters, motor mechanics, auto spares and auto fitment businesses supported</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4 638</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1 160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2 319</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3 479</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4 638</a:t>
                      </a:r>
                    </a:p>
                  </a:txBody>
                  <a:tcPr marL="0" marR="0" marT="0" marB="0" anchor="ctr"/>
                </a:tc>
                <a:extLst>
                  <a:ext uri="{0D108BD9-81ED-4DB2-BD59-A6C34878D82A}">
                    <a16:rowId xmlns:a16="http://schemas.microsoft.com/office/drawing/2014/main" xmlns="" val="4095400999"/>
                  </a:ext>
                </a:extLst>
              </a:tr>
              <a:tr h="683244">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small scale bakeries and confectionaries supported</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500 </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1 000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1 500</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tc>
                <a:extLst>
                  <a:ext uri="{0D108BD9-81ED-4DB2-BD59-A6C34878D82A}">
                    <a16:rowId xmlns:a16="http://schemas.microsoft.com/office/drawing/2014/main" xmlns="" val="3191036582"/>
                  </a:ext>
                </a:extLst>
              </a:tr>
              <a:tr h="1024868">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clothing, leather and textile businesses supported</a:t>
                      </a:r>
                    </a:p>
                  </a:txBody>
                  <a:tcPr marL="0" marR="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500 </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1 000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1 500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2 000</a:t>
                      </a:r>
                    </a:p>
                  </a:txBody>
                  <a:tcPr marL="0" marR="0" marT="0" marB="0" anchor="ctr"/>
                </a:tc>
                <a:extLst>
                  <a:ext uri="{0D108BD9-81ED-4DB2-BD59-A6C34878D82A}">
                    <a16:rowId xmlns:a16="http://schemas.microsoft.com/office/drawing/2014/main" xmlns="" val="1582150986"/>
                  </a:ext>
                </a:extLst>
              </a:tr>
              <a:tr h="952407">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Butcheries supported</a:t>
                      </a:r>
                    </a:p>
                  </a:txBody>
                  <a:tcPr marL="0" marR="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500 </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1 000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1 500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2 000</a:t>
                      </a:r>
                    </a:p>
                  </a:txBody>
                  <a:tcPr marL="0" marR="0" marT="0" marB="0" anchor="ctr"/>
                </a:tc>
                <a:extLst>
                  <a:ext uri="{0D108BD9-81ED-4DB2-BD59-A6C34878D82A}">
                    <a16:rowId xmlns:a16="http://schemas.microsoft.com/office/drawing/2014/main" xmlns="" val="989805613"/>
                  </a:ext>
                </a:extLst>
              </a:tr>
              <a:tr h="661422">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jobs created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4 638</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1 160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2 319</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3 479</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4 638</a:t>
                      </a:r>
                    </a:p>
                  </a:txBody>
                  <a:tcPr marL="0" marR="0" marT="0" marB="0" anchor="ctr"/>
                </a:tc>
                <a:extLst>
                  <a:ext uri="{0D108BD9-81ED-4DB2-BD59-A6C34878D82A}">
                    <a16:rowId xmlns:a16="http://schemas.microsoft.com/office/drawing/2014/main" xmlns="" val="1552151189"/>
                  </a:ext>
                </a:extLst>
              </a:tr>
            </a:tbl>
          </a:graphicData>
        </a:graphic>
      </p:graphicFrame>
      <p:sp>
        <p:nvSpPr>
          <p:cNvPr id="8" name="Title 1"/>
          <p:cNvSpPr txBox="1">
            <a:spLocks/>
          </p:cNvSpPr>
          <p:nvPr/>
        </p:nvSpPr>
        <p:spPr bwMode="auto">
          <a:xfrm>
            <a:off x="1315258" y="13206"/>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b="1" dirty="0">
                <a:solidFill>
                  <a:schemeClr val="tx1"/>
                </a:solidFill>
              </a:rPr>
              <a:t>OUTPUTS INDICATORS: ANNUAL AND QUARTERLY TARGET</a:t>
            </a:r>
            <a:r>
              <a:rPr lang="en-ZA" b="1" dirty="0"/>
              <a:t>S</a:t>
            </a:r>
            <a:endParaRPr lang="en-ZA" sz="2800" dirty="0">
              <a:solidFill>
                <a:schemeClr val="tx1"/>
              </a:solidFill>
              <a:latin typeface="+mn-lt"/>
            </a:endParaRPr>
          </a:p>
        </p:txBody>
      </p:sp>
    </p:spTree>
    <p:extLst>
      <p:ext uri="{BB962C8B-B14F-4D97-AF65-F5344CB8AC3E}">
        <p14:creationId xmlns:p14="http://schemas.microsoft.com/office/powerpoint/2010/main" xmlns="" val="4041998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mn-lt"/>
              </a:rPr>
              <a:t>9. MEASURING OUR PERFORMANCE </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Content Placeholder 2"/>
          <p:cNvSpPr txBox="1">
            <a:spLocks/>
          </p:cNvSpPr>
          <p:nvPr/>
        </p:nvSpPr>
        <p:spPr bwMode="auto">
          <a:xfrm>
            <a:off x="220081" y="1339850"/>
            <a:ext cx="11133719" cy="4380345"/>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rm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0" indent="0">
              <a:lnSpc>
                <a:spcPct val="100000"/>
              </a:lnSpc>
              <a:buNone/>
            </a:pPr>
            <a:r>
              <a:rPr lang="en-ZA" sz="1800" dirty="0">
                <a:latin typeface="+mn-lt"/>
              </a:rPr>
              <a:t>PROGRAMME 2: BUSINESS COMPETITIVENESS AND VIABILITY PROGRAMME</a:t>
            </a:r>
          </a:p>
          <a:p>
            <a:pPr marL="0" indent="0">
              <a:lnSpc>
                <a:spcPct val="100000"/>
              </a:lnSpc>
              <a:buNone/>
            </a:pPr>
            <a:r>
              <a:rPr lang="en-ZA" dirty="0"/>
              <a:t> </a:t>
            </a:r>
            <a:endParaRPr lang="en-ZA" sz="1800" dirty="0">
              <a:latin typeface="+mn-lt"/>
            </a:endParaRPr>
          </a:p>
          <a:p>
            <a:pPr marL="0" indent="0">
              <a:lnSpc>
                <a:spcPct val="100000"/>
              </a:lnSpc>
              <a:buNone/>
            </a:pPr>
            <a:r>
              <a:rPr lang="en-ZA" sz="1800" dirty="0">
                <a:latin typeface="+mn-lt"/>
              </a:rPr>
              <a:t>Purpose: </a:t>
            </a:r>
            <a:r>
              <a:rPr lang="en-ZA" sz="1800" b="0" dirty="0">
                <a:latin typeface="+mn-lt"/>
              </a:rPr>
              <a:t>To support small businesses and cooperatives by providing them with necessary support develop and enhance business production capacity and capabilities. This also includes improving their competitiveness in order to access local and international markets</a:t>
            </a:r>
            <a:r>
              <a:rPr lang="en-ZA" b="0" dirty="0"/>
              <a:t>. </a:t>
            </a:r>
          </a:p>
          <a:p>
            <a:pPr marL="0" indent="0">
              <a:lnSpc>
                <a:spcPct val="100000"/>
              </a:lnSpc>
              <a:buNone/>
            </a:pPr>
            <a:r>
              <a:rPr lang="en-ZA" sz="1800" b="0" dirty="0">
                <a:latin typeface="+mn-lt"/>
              </a:rPr>
              <a:t> </a:t>
            </a:r>
          </a:p>
          <a:p>
            <a:pPr marL="0" lvl="0" indent="0">
              <a:lnSpc>
                <a:spcPct val="100000"/>
              </a:lnSpc>
              <a:buNone/>
            </a:pPr>
            <a:endParaRPr lang="en-ZA" sz="1800" b="0" dirty="0">
              <a:solidFill>
                <a:prstClr val="black"/>
              </a:solidFill>
              <a:latin typeface="+mn-lt"/>
            </a:endParaRPr>
          </a:p>
          <a:p>
            <a:pPr marL="0" lvl="0" indent="0">
              <a:lnSpc>
                <a:spcPct val="100000"/>
              </a:lnSpc>
              <a:buNone/>
            </a:pPr>
            <a:endParaRPr lang="en-ZA" sz="1800" b="0" dirty="0">
              <a:solidFill>
                <a:prstClr val="black"/>
              </a:solidFill>
              <a:latin typeface="+mn-lt"/>
            </a:endParaRPr>
          </a:p>
          <a:p>
            <a:pPr marL="0" lvl="1" indent="0">
              <a:lnSpc>
                <a:spcPct val="100000"/>
              </a:lnSpc>
              <a:buNone/>
            </a:pPr>
            <a:r>
              <a:rPr lang="en-ZA" sz="1800" dirty="0">
                <a:latin typeface="+mn-lt"/>
                <a:cs typeface="Arial" panose="020B0604020202020204" pitchFamily="34" charset="0"/>
                <a:sym typeface="Arial"/>
              </a:rPr>
              <a:t> </a:t>
            </a:r>
          </a:p>
        </p:txBody>
      </p:sp>
      <p:sp>
        <p:nvSpPr>
          <p:cNvPr id="3" name="Slide Number Placeholder 2"/>
          <p:cNvSpPr>
            <a:spLocks noGrp="1"/>
          </p:cNvSpPr>
          <p:nvPr>
            <p:ph type="sldNum" sz="quarter" idx="12"/>
          </p:nvPr>
        </p:nvSpPr>
        <p:spPr/>
        <p:txBody>
          <a:bodyPr/>
          <a:lstStyle/>
          <a:p>
            <a:fld id="{2A32619B-E9F6-4002-8F95-E8AFA5AE3C53}" type="slidenum">
              <a:rPr lang="en-ZA" smtClean="0"/>
              <a:pPr/>
              <a:t>25</a:t>
            </a:fld>
            <a:endParaRPr lang="en-ZA"/>
          </a:p>
        </p:txBody>
      </p:sp>
    </p:spTree>
    <p:extLst>
      <p:ext uri="{BB962C8B-B14F-4D97-AF65-F5344CB8AC3E}">
        <p14:creationId xmlns:p14="http://schemas.microsoft.com/office/powerpoint/2010/main" xmlns="" val="1426192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53" y="741481"/>
            <a:ext cx="12199153" cy="134124"/>
          </a:xfrm>
          <a:prstGeom prst="rect">
            <a:avLst/>
          </a:prstGeom>
        </p:spPr>
      </p:pic>
      <p:pic>
        <p:nvPicPr>
          <p:cNvPr id="5" name="Picture 4"/>
          <p:cNvPicPr>
            <a:picLocks noChangeAspect="1"/>
          </p:cNvPicPr>
          <p:nvPr/>
        </p:nvPicPr>
        <p:blipFill>
          <a:blip r:embed="rId3"/>
          <a:stretch>
            <a:fillRect/>
          </a:stretch>
        </p:blipFill>
        <p:spPr>
          <a:xfrm>
            <a:off x="96393" y="0"/>
            <a:ext cx="652329" cy="670618"/>
          </a:xfrm>
          <a:prstGeom prst="rect">
            <a:avLst/>
          </a:prstGeom>
        </p:spPr>
      </p:pic>
      <p:sp>
        <p:nvSpPr>
          <p:cNvPr id="7" name="Content Placeholder 2"/>
          <p:cNvSpPr txBox="1">
            <a:spLocks/>
          </p:cNvSpPr>
          <p:nvPr/>
        </p:nvSpPr>
        <p:spPr>
          <a:xfrm>
            <a:off x="2883478" y="2073951"/>
            <a:ext cx="6967104" cy="2695476"/>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1800" dirty="0">
              <a:solidFill>
                <a:prstClr val="black"/>
              </a:solidFill>
              <a:latin typeface="din"/>
            </a:endParaRPr>
          </a:p>
        </p:txBody>
      </p:sp>
      <p:graphicFrame>
        <p:nvGraphicFramePr>
          <p:cNvPr id="2" name="Table 1"/>
          <p:cNvGraphicFramePr>
            <a:graphicFrameLocks noGrp="1"/>
          </p:cNvGraphicFramePr>
          <p:nvPr>
            <p:extLst>
              <p:ext uri="{D42A27DB-BD31-4B8C-83A1-F6EECF244321}">
                <p14:modId xmlns:p14="http://schemas.microsoft.com/office/powerpoint/2010/main" xmlns="" val="896120201"/>
              </p:ext>
            </p:extLst>
          </p:nvPr>
        </p:nvGraphicFramePr>
        <p:xfrm>
          <a:off x="96394" y="946469"/>
          <a:ext cx="12003241" cy="5842259"/>
        </p:xfrm>
        <a:graphic>
          <a:graphicData uri="http://schemas.openxmlformats.org/drawingml/2006/table">
            <a:tbl>
              <a:tblPr firstRow="1" bandRow="1">
                <a:tableStyleId>{ED083AE6-46FA-4A59-8FB0-9F97EB10719F}</a:tableStyleId>
              </a:tblPr>
              <a:tblGrid>
                <a:gridCol w="2422945">
                  <a:extLst>
                    <a:ext uri="{9D8B030D-6E8A-4147-A177-3AD203B41FA5}">
                      <a16:colId xmlns:a16="http://schemas.microsoft.com/office/drawing/2014/main" xmlns="" val="1065284738"/>
                    </a:ext>
                  </a:extLst>
                </a:gridCol>
                <a:gridCol w="4537243">
                  <a:extLst>
                    <a:ext uri="{9D8B030D-6E8A-4147-A177-3AD203B41FA5}">
                      <a16:colId xmlns:a16="http://schemas.microsoft.com/office/drawing/2014/main" xmlns="" val="3334180747"/>
                    </a:ext>
                  </a:extLst>
                </a:gridCol>
                <a:gridCol w="1459345">
                  <a:extLst>
                    <a:ext uri="{9D8B030D-6E8A-4147-A177-3AD203B41FA5}">
                      <a16:colId xmlns:a16="http://schemas.microsoft.com/office/drawing/2014/main" xmlns="" val="2231549791"/>
                    </a:ext>
                  </a:extLst>
                </a:gridCol>
                <a:gridCol w="1256146">
                  <a:extLst>
                    <a:ext uri="{9D8B030D-6E8A-4147-A177-3AD203B41FA5}">
                      <a16:colId xmlns:a16="http://schemas.microsoft.com/office/drawing/2014/main" xmlns="" val="1394209088"/>
                    </a:ext>
                  </a:extLst>
                </a:gridCol>
                <a:gridCol w="1163782">
                  <a:extLst>
                    <a:ext uri="{9D8B030D-6E8A-4147-A177-3AD203B41FA5}">
                      <a16:colId xmlns:a16="http://schemas.microsoft.com/office/drawing/2014/main" xmlns="" val="3981758515"/>
                    </a:ext>
                  </a:extLst>
                </a:gridCol>
                <a:gridCol w="1163780">
                  <a:extLst>
                    <a:ext uri="{9D8B030D-6E8A-4147-A177-3AD203B41FA5}">
                      <a16:colId xmlns:a16="http://schemas.microsoft.com/office/drawing/2014/main" xmlns="" val="925506232"/>
                    </a:ext>
                  </a:extLst>
                </a:gridCol>
              </a:tblGrid>
              <a:tr h="507238">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a:t>
                      </a:r>
                    </a:p>
                  </a:txBody>
                  <a:tcPr anchor="ctr"/>
                </a:tc>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 Indicator  </a:t>
                      </a:r>
                    </a:p>
                  </a:txBody>
                  <a:tcPr marL="0" marR="0" marT="0" marB="0" anchor="ctr"/>
                </a:tc>
                <a:tc>
                  <a:txBody>
                    <a:bodyPr/>
                    <a:lstStyle/>
                    <a:p>
                      <a:pPr marL="0" algn="ctr" defTabSz="914400" rtl="0" eaLnBrk="1" latinLnBrk="0" hangingPunct="1">
                        <a:lnSpc>
                          <a:spcPct val="100000"/>
                        </a:lnSpc>
                        <a:spcAft>
                          <a:spcPts val="0"/>
                        </a:spcAft>
                      </a:pPr>
                      <a:r>
                        <a:rPr lang="en-US" sz="1600" b="1" kern="1200" dirty="0">
                          <a:solidFill>
                            <a:schemeClr val="tx1"/>
                          </a:solidFill>
                          <a:effectLst/>
                          <a:latin typeface="+mn-lt"/>
                          <a:ea typeface="+mn-ea"/>
                          <a:cs typeface="+mn-cs"/>
                        </a:rPr>
                        <a:t>Estimated performance</a:t>
                      </a:r>
                      <a:endParaRPr lang="en-ZA" sz="1600" b="1" kern="1200" dirty="0">
                        <a:solidFill>
                          <a:schemeClr val="tx1"/>
                        </a:solidFill>
                        <a:effectLst/>
                        <a:latin typeface="+mn-lt"/>
                        <a:ea typeface="+mn-ea"/>
                        <a:cs typeface="+mn-cs"/>
                      </a:endParaRPr>
                    </a:p>
                  </a:txBody>
                  <a:tcPr marL="52292" marR="52292" marT="0" marB="0" anchor="ctr"/>
                </a:tc>
                <a:tc gridSpan="3">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MTEF Period</a:t>
                      </a:r>
                      <a:endParaRPr lang="en-ZA" sz="1600" b="1" kern="1200" dirty="0">
                        <a:solidFill>
                          <a:schemeClr val="tx1"/>
                        </a:solidFill>
                        <a:effectLst/>
                        <a:latin typeface="+mn-lt"/>
                        <a:ea typeface="+mn-ea"/>
                        <a:cs typeface="+mn-cs"/>
                      </a:endParaRPr>
                    </a:p>
                  </a:txBody>
                  <a:tcPr marL="52292" marR="52292" marT="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891204195"/>
                  </a:ext>
                </a:extLst>
              </a:tr>
              <a:tr h="380429">
                <a:tc vMerge="1">
                  <a:txBody>
                    <a:bodyPr/>
                    <a:lstStyle/>
                    <a:p>
                      <a:pPr algn="ctr">
                        <a:lnSpc>
                          <a:spcPct val="107000"/>
                        </a:lnSpc>
                        <a:spcAft>
                          <a:spcPts val="0"/>
                        </a:spcAft>
                      </a:pPr>
                      <a:endParaRPr lang="en-ZA" sz="24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vMerge="1">
                  <a:txBody>
                    <a:bodyPr/>
                    <a:lstStyle/>
                    <a:p>
                      <a:pPr algn="ct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2021/22</a:t>
                      </a:r>
                      <a:endParaRPr lang="en-ZA" sz="1600" b="1" kern="1200" dirty="0">
                        <a:solidFill>
                          <a:schemeClr val="tx1"/>
                        </a:solidFill>
                        <a:effectLst/>
                        <a:latin typeface="+mn-lt"/>
                        <a:ea typeface="+mn-ea"/>
                        <a:cs typeface="+mn-cs"/>
                      </a:endParaRPr>
                    </a:p>
                  </a:txBody>
                  <a:tcPr marL="52292" marR="52292" marT="0" marB="0" anchor="ctr">
                    <a:solidFill>
                      <a:schemeClr val="accent6">
                        <a:lumMod val="40000"/>
                        <a:lumOff val="60000"/>
                      </a:schemeClr>
                    </a:solidFill>
                  </a:tcP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2022/23</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extLst>
                  <a:ext uri="{0D108BD9-81ED-4DB2-BD59-A6C34878D82A}">
                    <a16:rowId xmlns:a16="http://schemas.microsoft.com/office/drawing/2014/main" xmlns="" val="1727376206"/>
                  </a:ext>
                </a:extLst>
              </a:tr>
              <a:tr h="759130">
                <a:tc rowSpan="7">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competitive</a:t>
                      </a:r>
                    </a:p>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SMMEs and cooperatives</a:t>
                      </a:r>
                    </a:p>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Supported</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supported to be competitive in local markets</a:t>
                      </a: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2 500</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3 000</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3 500</a:t>
                      </a:r>
                    </a:p>
                  </a:txBody>
                  <a:tcPr marL="0" marR="0" marT="0" marB="0" anchor="ctr"/>
                </a:tc>
                <a:extLst>
                  <a:ext uri="{0D108BD9-81ED-4DB2-BD59-A6C34878D82A}">
                    <a16:rowId xmlns:a16="http://schemas.microsoft.com/office/drawing/2014/main" xmlns="" val="2776506613"/>
                  </a:ext>
                </a:extLst>
              </a:tr>
              <a:tr h="769321">
                <a:tc vMerge="1">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listed to supply wholesalers and retailers</a:t>
                      </a: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1 0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1 250</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1 500</a:t>
                      </a:r>
                    </a:p>
                  </a:txBody>
                  <a:tcPr marL="0" marR="0" marT="0" marB="0" anchor="ctr"/>
                </a:tc>
                <a:extLst>
                  <a:ext uri="{0D108BD9-81ED-4DB2-BD59-A6C34878D82A}">
                    <a16:rowId xmlns:a16="http://schemas.microsoft.com/office/drawing/2014/main" xmlns="" val="2634404718"/>
                  </a:ext>
                </a:extLst>
              </a:tr>
              <a:tr h="647930">
                <a:tc vMerge="1">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exposed to</a:t>
                      </a:r>
                    </a:p>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international markets</a:t>
                      </a:r>
                    </a:p>
                  </a:txBody>
                  <a:tcPr marL="0" marR="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1 000</a:t>
                      </a: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1 250</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1 500</a:t>
                      </a:r>
                    </a:p>
                  </a:txBody>
                  <a:tcPr marL="0" marR="0" marT="0" marB="0" anchor="ctr"/>
                </a:tc>
                <a:extLst>
                  <a:ext uri="{0D108BD9-81ED-4DB2-BD59-A6C34878D82A}">
                    <a16:rowId xmlns:a16="http://schemas.microsoft.com/office/drawing/2014/main" xmlns="" val="971020671"/>
                  </a:ext>
                </a:extLst>
              </a:tr>
              <a:tr h="834421">
                <a:tc vMerge="1">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registered on export platforms</a:t>
                      </a:r>
                    </a:p>
                  </a:txBody>
                  <a:tcPr marL="0" marR="0" marT="0" marB="0" anchor="ctr">
                    <a:solidFill>
                      <a:srgbClr val="FFC000"/>
                    </a:solidFill>
                  </a:tcP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p>
                  </a:txBody>
                  <a:tcPr marL="0" marR="0" marT="0" marB="0" anchor="ctr">
                    <a:solidFill>
                      <a:srgbClr val="FFC000"/>
                    </a:solidFill>
                  </a:tcP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2 000</a:t>
                      </a: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 </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solidFill>
                      <a:srgbClr val="FFC000"/>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3500</a:t>
                      </a:r>
                      <a:r>
                        <a:rPr lang="en-ZA" sz="18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solidFill>
                      <a:srgbClr val="FFC000"/>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4 500</a:t>
                      </a:r>
                    </a:p>
                  </a:txBody>
                  <a:tcPr marL="0" marR="0" marT="0" marB="0" anchor="ctr">
                    <a:solidFill>
                      <a:srgbClr val="FFC000"/>
                    </a:solidFill>
                  </a:tcPr>
                </a:tc>
                <a:extLst>
                  <a:ext uri="{0D108BD9-81ED-4DB2-BD59-A6C34878D82A}">
                    <a16:rowId xmlns:a16="http://schemas.microsoft.com/office/drawing/2014/main" xmlns="" val="188738311"/>
                  </a:ext>
                </a:extLst>
              </a:tr>
              <a:tr h="647930">
                <a:tc vMerge="1">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assisted through incubation programme</a:t>
                      </a:r>
                    </a:p>
                  </a:txBody>
                  <a:tcPr marL="0" marR="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3 247</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4 379</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4 546</a:t>
                      </a:r>
                    </a:p>
                  </a:txBody>
                  <a:tcPr marL="0" marR="0" marT="0" marB="0" anchor="ctr"/>
                </a:tc>
                <a:extLst>
                  <a:ext uri="{0D108BD9-81ED-4DB2-BD59-A6C34878D82A}">
                    <a16:rowId xmlns:a16="http://schemas.microsoft.com/office/drawing/2014/main" xmlns="" val="3103700908"/>
                  </a:ext>
                </a:extLst>
              </a:tr>
              <a:tr h="647930">
                <a:tc vMerge="1">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assisted with productivity improvement</a:t>
                      </a:r>
                    </a:p>
                  </a:txBody>
                  <a:tcPr marL="0" marR="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3 637</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4 379</a:t>
                      </a:r>
                    </a:p>
                  </a:txBody>
                  <a:tcPr marL="0" marR="0" marT="0" marB="0" anchor="ctr"/>
                </a:tc>
                <a:extLst>
                  <a:ext uri="{0D108BD9-81ED-4DB2-BD59-A6C34878D82A}">
                    <a16:rowId xmlns:a16="http://schemas.microsoft.com/office/drawing/2014/main" xmlns="" val="3924409578"/>
                  </a:ext>
                </a:extLst>
              </a:tr>
              <a:tr h="647930">
                <a:tc vMerge="1">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assisted with quality improvement</a:t>
                      </a:r>
                    </a:p>
                  </a:txBody>
                  <a:tcPr marL="0" marR="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p>
                  </a:txBody>
                  <a:tcPr marL="0" marR="0" marT="0" marB="0" anchor="ctr"/>
                </a:tc>
                <a:tc>
                  <a:txBody>
                    <a:bodyPr/>
                    <a:lstStyle/>
                    <a:p>
                      <a:pPr marL="0" marR="0" lvl="0" indent="0" algn="ctr" defTabSz="914400" rtl="0" eaLnBrk="1" fontAlgn="auto" latinLnBrk="0" hangingPunct="1">
                        <a:lnSpc>
                          <a:spcPct val="107000"/>
                        </a:lnSpc>
                        <a:spcBef>
                          <a:spcPts val="370"/>
                        </a:spcBef>
                        <a:spcAft>
                          <a:spcPts val="800"/>
                        </a:spcAft>
                        <a:buClrTx/>
                        <a:buSzTx/>
                        <a:buFontTx/>
                        <a:buNone/>
                        <a:tabLst>
                          <a:tab pos="239395" algn="l"/>
                        </a:tabLst>
                        <a:defRPr/>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3 637</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4 379</a:t>
                      </a:r>
                    </a:p>
                  </a:txBody>
                  <a:tcPr marL="0" marR="0" marT="0" marB="0" anchor="ctr"/>
                </a:tc>
                <a:extLst>
                  <a:ext uri="{0D108BD9-81ED-4DB2-BD59-A6C34878D82A}">
                    <a16:rowId xmlns:a16="http://schemas.microsoft.com/office/drawing/2014/main" xmlns="" val="1996557288"/>
                  </a:ext>
                </a:extLst>
              </a:tr>
            </a:tbl>
          </a:graphicData>
        </a:graphic>
      </p:graphicFrame>
      <p:sp>
        <p:nvSpPr>
          <p:cNvPr id="8" name="Rectangle 7"/>
          <p:cNvSpPr/>
          <p:nvPr/>
        </p:nvSpPr>
        <p:spPr>
          <a:xfrm>
            <a:off x="1307805" y="89783"/>
            <a:ext cx="9154632" cy="646331"/>
          </a:xfrm>
          <a:prstGeom prst="rect">
            <a:avLst/>
          </a:prstGeom>
        </p:spPr>
        <p:txBody>
          <a:bodyPr wrap="square">
            <a:spAutoFit/>
          </a:bodyPr>
          <a:lstStyle/>
          <a:p>
            <a:pPr lvl="0">
              <a:lnSpc>
                <a:spcPct val="150000"/>
              </a:lnSpc>
              <a:spcBef>
                <a:spcPts val="600"/>
              </a:spcBef>
              <a:spcAft>
                <a:spcPts val="600"/>
              </a:spcAft>
            </a:pPr>
            <a:r>
              <a:rPr lang="en-ZA" sz="2400" b="1" dirty="0">
                <a:latin typeface="+mj-lt"/>
              </a:rPr>
              <a:t>OUTCOMES, OUTPUTS, PERFORMANCE INDICATORS AND TARGETS </a:t>
            </a:r>
          </a:p>
        </p:txBody>
      </p:sp>
    </p:spTree>
    <p:extLst>
      <p:ext uri="{BB962C8B-B14F-4D97-AF65-F5344CB8AC3E}">
        <p14:creationId xmlns:p14="http://schemas.microsoft.com/office/powerpoint/2010/main" xmlns="" val="108599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53" y="741481"/>
            <a:ext cx="12199153" cy="134124"/>
          </a:xfrm>
          <a:prstGeom prst="rect">
            <a:avLst/>
          </a:prstGeom>
        </p:spPr>
      </p:pic>
      <p:pic>
        <p:nvPicPr>
          <p:cNvPr id="5" name="Picture 4"/>
          <p:cNvPicPr>
            <a:picLocks noChangeAspect="1"/>
          </p:cNvPicPr>
          <p:nvPr/>
        </p:nvPicPr>
        <p:blipFill>
          <a:blip r:embed="rId3"/>
          <a:stretch>
            <a:fillRect/>
          </a:stretch>
        </p:blipFill>
        <p:spPr>
          <a:xfrm>
            <a:off x="96393" y="0"/>
            <a:ext cx="652329" cy="670618"/>
          </a:xfrm>
          <a:prstGeom prst="rect">
            <a:avLst/>
          </a:prstGeom>
        </p:spPr>
      </p:pic>
      <p:sp>
        <p:nvSpPr>
          <p:cNvPr id="7" name="Content Placeholder 2"/>
          <p:cNvSpPr txBox="1">
            <a:spLocks/>
          </p:cNvSpPr>
          <p:nvPr/>
        </p:nvSpPr>
        <p:spPr>
          <a:xfrm>
            <a:off x="2883478" y="2073951"/>
            <a:ext cx="6967104" cy="2695476"/>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1800" dirty="0">
              <a:solidFill>
                <a:prstClr val="black"/>
              </a:solidFill>
              <a:latin typeface="din"/>
            </a:endParaRPr>
          </a:p>
        </p:txBody>
      </p:sp>
      <p:graphicFrame>
        <p:nvGraphicFramePr>
          <p:cNvPr id="2" name="Table 1"/>
          <p:cNvGraphicFramePr>
            <a:graphicFrameLocks noGrp="1"/>
          </p:cNvGraphicFramePr>
          <p:nvPr>
            <p:extLst>
              <p:ext uri="{D42A27DB-BD31-4B8C-83A1-F6EECF244321}">
                <p14:modId xmlns:p14="http://schemas.microsoft.com/office/powerpoint/2010/main" xmlns="" val="1682774509"/>
              </p:ext>
            </p:extLst>
          </p:nvPr>
        </p:nvGraphicFramePr>
        <p:xfrm>
          <a:off x="96394" y="946469"/>
          <a:ext cx="12003241" cy="5782978"/>
        </p:xfrm>
        <a:graphic>
          <a:graphicData uri="http://schemas.openxmlformats.org/drawingml/2006/table">
            <a:tbl>
              <a:tblPr firstRow="1" bandRow="1">
                <a:tableStyleId>{ED083AE6-46FA-4A59-8FB0-9F97EB10719F}</a:tableStyleId>
              </a:tblPr>
              <a:tblGrid>
                <a:gridCol w="2422945">
                  <a:extLst>
                    <a:ext uri="{9D8B030D-6E8A-4147-A177-3AD203B41FA5}">
                      <a16:colId xmlns:a16="http://schemas.microsoft.com/office/drawing/2014/main" xmlns="" val="1065284738"/>
                    </a:ext>
                  </a:extLst>
                </a:gridCol>
                <a:gridCol w="4537243">
                  <a:extLst>
                    <a:ext uri="{9D8B030D-6E8A-4147-A177-3AD203B41FA5}">
                      <a16:colId xmlns:a16="http://schemas.microsoft.com/office/drawing/2014/main" xmlns="" val="3334180747"/>
                    </a:ext>
                  </a:extLst>
                </a:gridCol>
                <a:gridCol w="1459345">
                  <a:extLst>
                    <a:ext uri="{9D8B030D-6E8A-4147-A177-3AD203B41FA5}">
                      <a16:colId xmlns:a16="http://schemas.microsoft.com/office/drawing/2014/main" xmlns="" val="2231549791"/>
                    </a:ext>
                  </a:extLst>
                </a:gridCol>
                <a:gridCol w="1256146">
                  <a:extLst>
                    <a:ext uri="{9D8B030D-6E8A-4147-A177-3AD203B41FA5}">
                      <a16:colId xmlns:a16="http://schemas.microsoft.com/office/drawing/2014/main" xmlns="" val="1394209088"/>
                    </a:ext>
                  </a:extLst>
                </a:gridCol>
                <a:gridCol w="1163782">
                  <a:extLst>
                    <a:ext uri="{9D8B030D-6E8A-4147-A177-3AD203B41FA5}">
                      <a16:colId xmlns:a16="http://schemas.microsoft.com/office/drawing/2014/main" xmlns="" val="3981758515"/>
                    </a:ext>
                  </a:extLst>
                </a:gridCol>
                <a:gridCol w="1163780">
                  <a:extLst>
                    <a:ext uri="{9D8B030D-6E8A-4147-A177-3AD203B41FA5}">
                      <a16:colId xmlns:a16="http://schemas.microsoft.com/office/drawing/2014/main" xmlns="" val="925506232"/>
                    </a:ext>
                  </a:extLst>
                </a:gridCol>
              </a:tblGrid>
              <a:tr h="499366">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a:t>
                      </a:r>
                    </a:p>
                  </a:txBody>
                  <a:tcPr anchor="ctr"/>
                </a:tc>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 Indicator  </a:t>
                      </a:r>
                    </a:p>
                  </a:txBody>
                  <a:tcPr marL="0" marR="0" marT="0" marB="0" anchor="ctr"/>
                </a:tc>
                <a:tc>
                  <a:txBody>
                    <a:bodyPr/>
                    <a:lstStyle/>
                    <a:p>
                      <a:pPr marL="0" algn="ctr" defTabSz="914400" rtl="0" eaLnBrk="1" latinLnBrk="0" hangingPunct="1">
                        <a:lnSpc>
                          <a:spcPct val="100000"/>
                        </a:lnSpc>
                        <a:spcAft>
                          <a:spcPts val="0"/>
                        </a:spcAft>
                      </a:pPr>
                      <a:r>
                        <a:rPr lang="en-US" sz="1600" b="1" kern="1200" dirty="0">
                          <a:solidFill>
                            <a:schemeClr val="tx1"/>
                          </a:solidFill>
                          <a:effectLst/>
                          <a:latin typeface="+mn-lt"/>
                          <a:ea typeface="+mn-ea"/>
                          <a:cs typeface="+mn-cs"/>
                        </a:rPr>
                        <a:t>Estimated performance</a:t>
                      </a:r>
                      <a:endParaRPr lang="en-ZA" sz="1600" b="1" kern="1200" dirty="0">
                        <a:solidFill>
                          <a:schemeClr val="tx1"/>
                        </a:solidFill>
                        <a:effectLst/>
                        <a:latin typeface="+mn-lt"/>
                        <a:ea typeface="+mn-ea"/>
                        <a:cs typeface="+mn-cs"/>
                      </a:endParaRPr>
                    </a:p>
                  </a:txBody>
                  <a:tcPr marL="52292" marR="52292" marT="0" marB="0" anchor="ctr"/>
                </a:tc>
                <a:tc gridSpan="3">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MTEF Period</a:t>
                      </a:r>
                      <a:endParaRPr lang="en-ZA" sz="1600" b="1" kern="1200" dirty="0">
                        <a:solidFill>
                          <a:schemeClr val="tx1"/>
                        </a:solidFill>
                        <a:effectLst/>
                        <a:latin typeface="+mn-lt"/>
                        <a:ea typeface="+mn-ea"/>
                        <a:cs typeface="+mn-cs"/>
                      </a:endParaRPr>
                    </a:p>
                  </a:txBody>
                  <a:tcPr marL="52292" marR="52292" marT="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891204195"/>
                  </a:ext>
                </a:extLst>
              </a:tr>
              <a:tr h="374525">
                <a:tc vMerge="1">
                  <a:txBody>
                    <a:bodyPr/>
                    <a:lstStyle/>
                    <a:p>
                      <a:pPr algn="ctr">
                        <a:lnSpc>
                          <a:spcPct val="107000"/>
                        </a:lnSpc>
                        <a:spcAft>
                          <a:spcPts val="0"/>
                        </a:spcAft>
                      </a:pPr>
                      <a:endParaRPr lang="en-ZA" sz="24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vMerge="1">
                  <a:txBody>
                    <a:bodyPr/>
                    <a:lstStyle/>
                    <a:p>
                      <a:pPr algn="ct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2021/22</a:t>
                      </a:r>
                      <a:endParaRPr lang="en-ZA" sz="1600" b="1" kern="1200" dirty="0">
                        <a:solidFill>
                          <a:schemeClr val="tx1"/>
                        </a:solidFill>
                        <a:effectLst/>
                        <a:latin typeface="+mn-lt"/>
                        <a:ea typeface="+mn-ea"/>
                        <a:cs typeface="+mn-cs"/>
                      </a:endParaRPr>
                    </a:p>
                  </a:txBody>
                  <a:tcPr marL="52292" marR="52292" marT="0" marB="0" anchor="ctr">
                    <a:solidFill>
                      <a:schemeClr val="accent6">
                        <a:lumMod val="40000"/>
                        <a:lumOff val="60000"/>
                      </a:schemeClr>
                    </a:solidFill>
                  </a:tcP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2022/23</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extLst>
                  <a:ext uri="{0D108BD9-81ED-4DB2-BD59-A6C34878D82A}">
                    <a16:rowId xmlns:a16="http://schemas.microsoft.com/office/drawing/2014/main" xmlns="" val="1727376206"/>
                  </a:ext>
                </a:extLst>
              </a:tr>
              <a:tr h="1185344">
                <a:tc>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Facilitate business development</a:t>
                      </a:r>
                    </a:p>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through ecosystem support</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assisted through the ecosystem</a:t>
                      </a:r>
                    </a:p>
                  </a:txBody>
                  <a:tcPr marL="68580" marR="68580" marT="0"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Not</a:t>
                      </a:r>
                    </a:p>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Measured</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70 000</a:t>
                      </a: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75 000</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80 000</a:t>
                      </a:r>
                    </a:p>
                  </a:txBody>
                  <a:tcPr marL="0" marR="0" marT="0" marB="0" anchor="ctr"/>
                </a:tc>
                <a:extLst>
                  <a:ext uri="{0D108BD9-81ED-4DB2-BD59-A6C34878D82A}">
                    <a16:rowId xmlns:a16="http://schemas.microsoft.com/office/drawing/2014/main" xmlns="" val="2634404718"/>
                  </a:ext>
                </a:extLst>
              </a:tr>
              <a:tr h="637874">
                <a:tc>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Improve stakeholder management</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Percentage of identified stakeholders participating in the ecosystem</a:t>
                      </a: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0" marR="0" marT="0" marB="0" anchor="ctr"/>
                </a:tc>
                <a:extLst>
                  <a:ext uri="{0D108BD9-81ED-4DB2-BD59-A6C34878D82A}">
                    <a16:rowId xmlns:a16="http://schemas.microsoft.com/office/drawing/2014/main" xmlns="" val="971020671"/>
                  </a:ext>
                </a:extLst>
              </a:tr>
              <a:tr h="1185344">
                <a:tc>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Improve SMMEs and Cooperatives</a:t>
                      </a:r>
                    </a:p>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Competitiveness and viability</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whose turnover has increased</a:t>
                      </a: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2 783</a:t>
                      </a: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4 091</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5 254</a:t>
                      </a:r>
                    </a:p>
                  </a:txBody>
                  <a:tcPr marL="0" marR="0" marT="0" marB="0" anchor="ctr"/>
                </a:tc>
                <a:extLst>
                  <a:ext uri="{0D108BD9-81ED-4DB2-BD59-A6C34878D82A}">
                    <a16:rowId xmlns:a16="http://schemas.microsoft.com/office/drawing/2014/main" xmlns="" val="188738311"/>
                  </a:ext>
                </a:extLst>
              </a:tr>
              <a:tr h="426569">
                <a:tc rowSpan="3">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Facilitate sector</a:t>
                      </a:r>
                    </a:p>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specific support</a:t>
                      </a: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supported in the manufacturing sector</a:t>
                      </a: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2 783</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4 091</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5 254</a:t>
                      </a:r>
                    </a:p>
                  </a:txBody>
                  <a:tcPr marL="0" marR="0" marT="0" marB="0" anchor="ctr"/>
                </a:tc>
                <a:extLst>
                  <a:ext uri="{0D108BD9-81ED-4DB2-BD59-A6C34878D82A}">
                    <a16:rowId xmlns:a16="http://schemas.microsoft.com/office/drawing/2014/main" xmlns="" val="3103700908"/>
                  </a:ext>
                </a:extLst>
              </a:tr>
              <a:tr h="637874">
                <a:tc vMerge="1">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supported through sector specific training</a:t>
                      </a:r>
                    </a:p>
                  </a:txBody>
                  <a:tcPr marL="0" marR="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endPar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a:t>
                      </a: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 783</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4 091</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5 254</a:t>
                      </a:r>
                    </a:p>
                  </a:txBody>
                  <a:tcPr marL="0" marR="0" marT="0" marB="0" anchor="ctr"/>
                </a:tc>
                <a:extLst>
                  <a:ext uri="{0D108BD9-81ED-4DB2-BD59-A6C34878D82A}">
                    <a16:rowId xmlns:a16="http://schemas.microsoft.com/office/drawing/2014/main" xmlns="" val="3924409578"/>
                  </a:ext>
                </a:extLst>
              </a:tr>
              <a:tr h="637874">
                <a:tc vMerge="1">
                  <a:txBody>
                    <a:bodyPr/>
                    <a:lstStyle/>
                    <a:p>
                      <a:pPr marL="0" lvl="0" indent="0" algn="ctr" defTabSz="914400" rtl="0" eaLnBrk="1" latinLnBrk="0" hangingPunct="1">
                        <a:lnSpc>
                          <a:spcPct val="100000"/>
                        </a:lnSpc>
                        <a:spcBef>
                          <a:spcPts val="370"/>
                        </a:spcBef>
                        <a:spcAft>
                          <a:spcPts val="0"/>
                        </a:spcAft>
                        <a:buFont typeface="Symbol" panose="05050102010706020507" pitchFamily="18" charset="2"/>
                        <a:buNone/>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tc>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supported with enterprise coaching</a:t>
                      </a:r>
                    </a:p>
                  </a:txBody>
                  <a:tcPr marL="0" marR="0" marT="0" marB="0" anchor="ctr"/>
                </a:tc>
                <a:tc>
                  <a:txBody>
                    <a:bodyPr/>
                    <a:lstStyle/>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Not</a:t>
                      </a:r>
                    </a:p>
                    <a:p>
                      <a:pPr marL="0" marR="0" lvl="0" indent="0" algn="ctr" defTabSz="914400" rtl="0" eaLnBrk="1" fontAlgn="auto" latinLnBrk="0" hangingPunct="1">
                        <a:lnSpc>
                          <a:spcPct val="107000"/>
                        </a:lnSpc>
                        <a:spcBef>
                          <a:spcPts val="370"/>
                        </a:spcBef>
                        <a:spcAft>
                          <a:spcPts val="0"/>
                        </a:spcAft>
                        <a:buClrTx/>
                        <a:buSzTx/>
                        <a:buFont typeface="Symbol" panose="05050102010706020507" pitchFamily="18" charset="2"/>
                        <a:buNone/>
                        <a:tabLst>
                          <a:tab pos="162560" algn="l"/>
                        </a:tabLst>
                        <a:defRPr/>
                      </a:pPr>
                      <a:r>
                        <a:rPr kumimoji="0" lang="en-ZA" sz="1800" b="0" i="0" u="none" strike="noStrike" kern="120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Measured</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4 091</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5 254</a:t>
                      </a:r>
                    </a:p>
                  </a:txBody>
                  <a:tcPr marL="0" marR="0" marT="0" marB="0" anchor="ctr"/>
                </a:tc>
                <a:extLst>
                  <a:ext uri="{0D108BD9-81ED-4DB2-BD59-A6C34878D82A}">
                    <a16:rowId xmlns:a16="http://schemas.microsoft.com/office/drawing/2014/main" xmlns="" val="1996557288"/>
                  </a:ext>
                </a:extLst>
              </a:tr>
            </a:tbl>
          </a:graphicData>
        </a:graphic>
      </p:graphicFrame>
      <p:sp>
        <p:nvSpPr>
          <p:cNvPr id="8" name="Rectangle 7"/>
          <p:cNvSpPr/>
          <p:nvPr/>
        </p:nvSpPr>
        <p:spPr>
          <a:xfrm>
            <a:off x="1307805" y="89783"/>
            <a:ext cx="9154632" cy="646331"/>
          </a:xfrm>
          <a:prstGeom prst="rect">
            <a:avLst/>
          </a:prstGeom>
        </p:spPr>
        <p:txBody>
          <a:bodyPr wrap="square">
            <a:spAutoFit/>
          </a:bodyPr>
          <a:lstStyle/>
          <a:p>
            <a:pPr lvl="0">
              <a:lnSpc>
                <a:spcPct val="150000"/>
              </a:lnSpc>
              <a:spcBef>
                <a:spcPts val="600"/>
              </a:spcBef>
              <a:spcAft>
                <a:spcPts val="600"/>
              </a:spcAft>
            </a:pPr>
            <a:r>
              <a:rPr lang="en-ZA" sz="2400" b="1" dirty="0">
                <a:latin typeface="+mj-lt"/>
              </a:rPr>
              <a:t>OUTCOMES, OUTPUTS, PERFORMANCE INDICATORS AND TARGETS </a:t>
            </a:r>
          </a:p>
        </p:txBody>
      </p:sp>
    </p:spTree>
    <p:extLst>
      <p:ext uri="{BB962C8B-B14F-4D97-AF65-F5344CB8AC3E}">
        <p14:creationId xmlns:p14="http://schemas.microsoft.com/office/powerpoint/2010/main" xmlns="" val="2460310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2A32619B-E9F6-4002-8F95-E8AFA5AE3C53}" type="slidenum">
              <a:rPr lang="en-ZA" smtClean="0"/>
              <a:pPr/>
              <a:t>28</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xmlns="" val="1686656084"/>
              </p:ext>
            </p:extLst>
          </p:nvPr>
        </p:nvGraphicFramePr>
        <p:xfrm>
          <a:off x="175490" y="888347"/>
          <a:ext cx="11868728" cy="5905001"/>
        </p:xfrm>
        <a:graphic>
          <a:graphicData uri="http://schemas.openxmlformats.org/drawingml/2006/table">
            <a:tbl>
              <a:tblPr firstRow="1" firstCol="1" bandRow="1">
                <a:tableStyleId>{5DA37D80-6434-44D0-A028-1B22A696006F}</a:tableStyleId>
              </a:tblPr>
              <a:tblGrid>
                <a:gridCol w="5190837">
                  <a:extLst>
                    <a:ext uri="{9D8B030D-6E8A-4147-A177-3AD203B41FA5}">
                      <a16:colId xmlns:a16="http://schemas.microsoft.com/office/drawing/2014/main" xmlns="" val="1495179817"/>
                    </a:ext>
                  </a:extLst>
                </a:gridCol>
                <a:gridCol w="1394691">
                  <a:extLst>
                    <a:ext uri="{9D8B030D-6E8A-4147-A177-3AD203B41FA5}">
                      <a16:colId xmlns:a16="http://schemas.microsoft.com/office/drawing/2014/main" xmlns="" val="3096614892"/>
                    </a:ext>
                  </a:extLst>
                </a:gridCol>
                <a:gridCol w="1219200">
                  <a:extLst>
                    <a:ext uri="{9D8B030D-6E8A-4147-A177-3AD203B41FA5}">
                      <a16:colId xmlns:a16="http://schemas.microsoft.com/office/drawing/2014/main" xmlns="" val="46863769"/>
                    </a:ext>
                  </a:extLst>
                </a:gridCol>
                <a:gridCol w="1313397">
                  <a:extLst>
                    <a:ext uri="{9D8B030D-6E8A-4147-A177-3AD203B41FA5}">
                      <a16:colId xmlns:a16="http://schemas.microsoft.com/office/drawing/2014/main" xmlns="" val="2272770326"/>
                    </a:ext>
                  </a:extLst>
                </a:gridCol>
                <a:gridCol w="1336224">
                  <a:extLst>
                    <a:ext uri="{9D8B030D-6E8A-4147-A177-3AD203B41FA5}">
                      <a16:colId xmlns:a16="http://schemas.microsoft.com/office/drawing/2014/main" xmlns="" val="3132827466"/>
                    </a:ext>
                  </a:extLst>
                </a:gridCol>
                <a:gridCol w="1414379">
                  <a:extLst>
                    <a:ext uri="{9D8B030D-6E8A-4147-A177-3AD203B41FA5}">
                      <a16:colId xmlns:a16="http://schemas.microsoft.com/office/drawing/2014/main" xmlns="" val="3207270500"/>
                    </a:ext>
                  </a:extLst>
                </a:gridCol>
              </a:tblGrid>
              <a:tr h="503349">
                <a:tc rowSpan="2">
                  <a:txBody>
                    <a:bodyPr/>
                    <a:lstStyle/>
                    <a:p>
                      <a:pPr algn="ctr">
                        <a:spcAft>
                          <a:spcPts val="0"/>
                        </a:spcAft>
                      </a:pPr>
                      <a:r>
                        <a:rPr lang="en-US" sz="1400" dirty="0">
                          <a:effectLst/>
                        </a:rPr>
                        <a:t>Output Indicators</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rowSpan="2">
                  <a:txBody>
                    <a:bodyPr/>
                    <a:lstStyle/>
                    <a:p>
                      <a:pPr algn="ctr">
                        <a:spcAft>
                          <a:spcPts val="0"/>
                        </a:spcAft>
                      </a:pPr>
                      <a:r>
                        <a:rPr lang="en-US" sz="1400" dirty="0">
                          <a:effectLst/>
                        </a:rPr>
                        <a:t>2021/22 Annual Target</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solidFill>
                      <a:schemeClr val="accent6">
                        <a:lumMod val="40000"/>
                        <a:lumOff val="60000"/>
                      </a:schemeClr>
                    </a:solidFill>
                  </a:tcPr>
                </a:tc>
                <a:tc gridSpan="4">
                  <a:txBody>
                    <a:bodyPr/>
                    <a:lstStyle/>
                    <a:p>
                      <a:pPr algn="ctr">
                        <a:spcAft>
                          <a:spcPts val="0"/>
                        </a:spcAft>
                      </a:pPr>
                      <a:r>
                        <a:rPr lang="en-US" sz="1400" kern="1200" dirty="0">
                          <a:effectLst/>
                        </a:rPr>
                        <a:t>Quarterly Milestones</a:t>
                      </a:r>
                      <a:r>
                        <a:rPr lang="en-US" sz="1400" dirty="0">
                          <a:effectLst/>
                        </a:rPr>
                        <a:t> </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773531702"/>
                  </a:ext>
                </a:extLst>
              </a:tr>
              <a:tr h="625373">
                <a:tc vMerge="1">
                  <a:txBody>
                    <a:bodyPr/>
                    <a:lstStyle/>
                    <a:p>
                      <a:endParaRPr lang="en-GB"/>
                    </a:p>
                  </a:txBody>
                  <a:tcPr/>
                </a:tc>
                <a:tc vMerge="1">
                  <a:txBody>
                    <a:bodyPr/>
                    <a:lstStyle/>
                    <a:p>
                      <a:endParaRPr lang="en-GB"/>
                    </a:p>
                  </a:txBody>
                  <a:tcPr/>
                </a:tc>
                <a:tc>
                  <a:txBody>
                    <a:bodyPr/>
                    <a:lstStyle/>
                    <a:p>
                      <a:pPr marL="0" algn="ctr" defTabSz="914400" rtl="0" eaLnBrk="1" latinLnBrk="0" hangingPunct="1">
                        <a:lnSpc>
                          <a:spcPct val="150000"/>
                        </a:lnSpc>
                        <a:spcAft>
                          <a:spcPts val="0"/>
                        </a:spcAft>
                      </a:pPr>
                      <a:r>
                        <a:rPr lang="en-US" sz="1400" kern="1200" dirty="0">
                          <a:effectLst/>
                        </a:rPr>
                        <a:t>1st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2nd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3rd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4th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extLst>
                  <a:ext uri="{0D108BD9-81ED-4DB2-BD59-A6C34878D82A}">
                    <a16:rowId xmlns:a16="http://schemas.microsoft.com/office/drawing/2014/main" xmlns="" val="1283959885"/>
                  </a:ext>
                </a:extLst>
              </a:tr>
              <a:tr h="718691">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supported to be competitive in local markets</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2 500</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625</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938</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1 251</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2 500</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4095400999"/>
                  </a:ext>
                </a:extLst>
              </a:tr>
              <a:tr h="646005">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listed to supply wholesalers and retailers</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1 0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300 </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800</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1 0</a:t>
                      </a: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00</a:t>
                      </a:r>
                    </a:p>
                  </a:txBody>
                  <a:tcPr marL="0" marR="0" marT="0" marB="0" anchor="ctr"/>
                </a:tc>
                <a:extLst>
                  <a:ext uri="{0D108BD9-81ED-4DB2-BD59-A6C34878D82A}">
                    <a16:rowId xmlns:a16="http://schemas.microsoft.com/office/drawing/2014/main" xmlns="" val="3191036582"/>
                  </a:ext>
                </a:extLst>
              </a:tr>
              <a:tr h="822847">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exposed to</a:t>
                      </a:r>
                    </a:p>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international markets</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1 000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300 </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800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1 000</a:t>
                      </a:r>
                    </a:p>
                  </a:txBody>
                  <a:tcPr marL="0" marR="0" marT="0" marB="0" anchor="ctr"/>
                </a:tc>
                <a:extLst>
                  <a:ext uri="{0D108BD9-81ED-4DB2-BD59-A6C34878D82A}">
                    <a16:rowId xmlns:a16="http://schemas.microsoft.com/office/drawing/2014/main" xmlns="" val="1582150986"/>
                  </a:ext>
                </a:extLst>
              </a:tr>
              <a:tr h="712617">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registered on export platforms</a:t>
                      </a:r>
                    </a:p>
                  </a:txBody>
                  <a:tcPr marL="0" marR="0" marT="0" marB="0" anchor="ctr">
                    <a:solidFill>
                      <a:srgbClr val="FFC000"/>
                    </a:solidFill>
                  </a:tcP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 2 000</a:t>
                      </a: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 </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solidFill>
                      <a:srgbClr val="FFC000"/>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500  </a:t>
                      </a:r>
                    </a:p>
                  </a:txBody>
                  <a:tcPr marL="68580" marR="68580" marT="0" marB="0" anchor="ctr">
                    <a:solidFill>
                      <a:srgbClr val="FFC000"/>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1 000</a:t>
                      </a:r>
                    </a:p>
                  </a:txBody>
                  <a:tcPr marL="68580" marR="68580" marT="0" marB="0" anchor="ctr">
                    <a:solidFill>
                      <a:srgbClr val="FFC000"/>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1500</a:t>
                      </a:r>
                    </a:p>
                  </a:txBody>
                  <a:tcPr marL="68580" marR="68580" marT="0" marB="0" anchor="ctr">
                    <a:solidFill>
                      <a:srgbClr val="FFC000"/>
                    </a:solidFill>
                  </a:tcP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a:t>
                      </a: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 </a:t>
                      </a:r>
                      <a:r>
                        <a:rPr lang="en-ZA" sz="1800" kern="1200" dirty="0">
                          <a:solidFill>
                            <a:srgbClr val="000000"/>
                          </a:solidFill>
                          <a:effectLst/>
                          <a:latin typeface="Calibri Light" panose="020F0302020204030204" pitchFamily="34" charset="0"/>
                          <a:ea typeface="+mn-ea"/>
                          <a:cs typeface="Times New Roman" panose="02020603050405020304" pitchFamily="18" charset="0"/>
                        </a:rPr>
                        <a:t>000</a:t>
                      </a: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 </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solidFill>
                      <a:srgbClr val="FFC000"/>
                    </a:solidFill>
                  </a:tcPr>
                </a:tc>
                <a:extLst>
                  <a:ext uri="{0D108BD9-81ED-4DB2-BD59-A6C34878D82A}">
                    <a16:rowId xmlns:a16="http://schemas.microsoft.com/office/drawing/2014/main" xmlns="" val="989805613"/>
                  </a:ext>
                </a:extLst>
              </a:tr>
              <a:tr h="625373">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assisted through incubation programme</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3 247</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812</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1 623</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2 435</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3 247</a:t>
                      </a:r>
                    </a:p>
                  </a:txBody>
                  <a:tcPr marL="0" marR="0" marT="0" marB="0" anchor="ctr"/>
                </a:tc>
                <a:extLst>
                  <a:ext uri="{0D108BD9-81ED-4DB2-BD59-A6C34878D82A}">
                    <a16:rowId xmlns:a16="http://schemas.microsoft.com/office/drawing/2014/main" xmlns="" val="1552151189"/>
                  </a:ext>
                </a:extLst>
              </a:tr>
              <a:tr h="625373">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assisted with productivity improvement</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696</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1 391</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2 087</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tc>
                <a:extLst>
                  <a:ext uri="{0D108BD9-81ED-4DB2-BD59-A6C34878D82A}">
                    <a16:rowId xmlns:a16="http://schemas.microsoft.com/office/drawing/2014/main" xmlns="" val="4202459203"/>
                  </a:ext>
                </a:extLst>
              </a:tr>
              <a:tr h="625373">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assisted with quality improvement</a:t>
                      </a:r>
                    </a:p>
                  </a:txBody>
                  <a:tcPr marL="0" marR="0" marT="0" marB="0" anchor="ctr"/>
                </a:tc>
                <a:tc>
                  <a:txBody>
                    <a:bodyPr/>
                    <a:lstStyle/>
                    <a:p>
                      <a:pPr marL="0" marR="0" lvl="0" indent="0" algn="ctr" defTabSz="914400" rtl="0" eaLnBrk="1" fontAlgn="auto" latinLnBrk="0" hangingPunct="1">
                        <a:lnSpc>
                          <a:spcPct val="107000"/>
                        </a:lnSpc>
                        <a:spcBef>
                          <a:spcPts val="370"/>
                        </a:spcBef>
                        <a:spcAft>
                          <a:spcPts val="800"/>
                        </a:spcAft>
                        <a:buClrTx/>
                        <a:buSzTx/>
                        <a:buFontTx/>
                        <a:buNone/>
                        <a:tabLst>
                          <a:tab pos="239395" algn="l"/>
                        </a:tabLst>
                        <a:defRPr/>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696</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1 391</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2 087</a:t>
                      </a:r>
                    </a:p>
                  </a:txBody>
                  <a:tcPr marL="68580" marR="68580" marT="0" marB="0" anchor="ctr"/>
                </a:tc>
                <a:tc>
                  <a:txBody>
                    <a:bodyPr/>
                    <a:lstStyle/>
                    <a:p>
                      <a:pPr marL="0" marR="0" lvl="0" indent="0" algn="ctr" defTabSz="914400" rtl="0" eaLnBrk="1" fontAlgn="auto" latinLnBrk="0" hangingPunct="1">
                        <a:lnSpc>
                          <a:spcPct val="107000"/>
                        </a:lnSpc>
                        <a:spcBef>
                          <a:spcPts val="370"/>
                        </a:spcBef>
                        <a:spcAft>
                          <a:spcPts val="800"/>
                        </a:spcAft>
                        <a:buClrTx/>
                        <a:buSzTx/>
                        <a:buFontTx/>
                        <a:buNone/>
                        <a:tabLst>
                          <a:tab pos="239395" algn="l"/>
                        </a:tabLst>
                        <a:defRPr/>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tc>
                <a:extLst>
                  <a:ext uri="{0D108BD9-81ED-4DB2-BD59-A6C34878D82A}">
                    <a16:rowId xmlns:a16="http://schemas.microsoft.com/office/drawing/2014/main" xmlns="" val="2041438875"/>
                  </a:ext>
                </a:extLst>
              </a:tr>
            </a:tbl>
          </a:graphicData>
        </a:graphic>
      </p:graphicFrame>
      <p:sp>
        <p:nvSpPr>
          <p:cNvPr id="7" name="Title 1"/>
          <p:cNvSpPr txBox="1">
            <a:spLocks/>
          </p:cNvSpPr>
          <p:nvPr/>
        </p:nvSpPr>
        <p:spPr bwMode="auto">
          <a:xfrm>
            <a:off x="1315258" y="13206"/>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b="1" dirty="0">
                <a:solidFill>
                  <a:schemeClr val="tx1"/>
                </a:solidFill>
              </a:rPr>
              <a:t>OUTPUTS INDICATORS: ANNUAL AND QUARTERLY TARGET</a:t>
            </a:r>
            <a:r>
              <a:rPr lang="en-ZA" b="1" dirty="0"/>
              <a:t>S</a:t>
            </a:r>
            <a:endParaRPr lang="en-ZA" sz="2800" dirty="0">
              <a:solidFill>
                <a:schemeClr val="tx1"/>
              </a:solidFill>
              <a:latin typeface="+mn-lt"/>
            </a:endParaRPr>
          </a:p>
        </p:txBody>
      </p:sp>
    </p:spTree>
    <p:extLst>
      <p:ext uri="{BB962C8B-B14F-4D97-AF65-F5344CB8AC3E}">
        <p14:creationId xmlns:p14="http://schemas.microsoft.com/office/powerpoint/2010/main" xmlns="" val="3068886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2A32619B-E9F6-4002-8F95-E8AFA5AE3C53}" type="slidenum">
              <a:rPr lang="en-ZA" smtClean="0"/>
              <a:pPr/>
              <a:t>29</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xmlns="" val="1055524994"/>
              </p:ext>
            </p:extLst>
          </p:nvPr>
        </p:nvGraphicFramePr>
        <p:xfrm>
          <a:off x="175490" y="952999"/>
          <a:ext cx="11868728" cy="5768477"/>
        </p:xfrm>
        <a:graphic>
          <a:graphicData uri="http://schemas.openxmlformats.org/drawingml/2006/table">
            <a:tbl>
              <a:tblPr firstRow="1" firstCol="1" bandRow="1">
                <a:tableStyleId>{5DA37D80-6434-44D0-A028-1B22A696006F}</a:tableStyleId>
              </a:tblPr>
              <a:tblGrid>
                <a:gridCol w="5190837">
                  <a:extLst>
                    <a:ext uri="{9D8B030D-6E8A-4147-A177-3AD203B41FA5}">
                      <a16:colId xmlns:a16="http://schemas.microsoft.com/office/drawing/2014/main" xmlns="" val="1495179817"/>
                    </a:ext>
                  </a:extLst>
                </a:gridCol>
                <a:gridCol w="1394691">
                  <a:extLst>
                    <a:ext uri="{9D8B030D-6E8A-4147-A177-3AD203B41FA5}">
                      <a16:colId xmlns:a16="http://schemas.microsoft.com/office/drawing/2014/main" xmlns="" val="3096614892"/>
                    </a:ext>
                  </a:extLst>
                </a:gridCol>
                <a:gridCol w="1219200">
                  <a:extLst>
                    <a:ext uri="{9D8B030D-6E8A-4147-A177-3AD203B41FA5}">
                      <a16:colId xmlns:a16="http://schemas.microsoft.com/office/drawing/2014/main" xmlns="" val="46863769"/>
                    </a:ext>
                  </a:extLst>
                </a:gridCol>
                <a:gridCol w="1313397">
                  <a:extLst>
                    <a:ext uri="{9D8B030D-6E8A-4147-A177-3AD203B41FA5}">
                      <a16:colId xmlns:a16="http://schemas.microsoft.com/office/drawing/2014/main" xmlns="" val="2272770326"/>
                    </a:ext>
                  </a:extLst>
                </a:gridCol>
                <a:gridCol w="1336224">
                  <a:extLst>
                    <a:ext uri="{9D8B030D-6E8A-4147-A177-3AD203B41FA5}">
                      <a16:colId xmlns:a16="http://schemas.microsoft.com/office/drawing/2014/main" xmlns="" val="3132827466"/>
                    </a:ext>
                  </a:extLst>
                </a:gridCol>
                <a:gridCol w="1414379">
                  <a:extLst>
                    <a:ext uri="{9D8B030D-6E8A-4147-A177-3AD203B41FA5}">
                      <a16:colId xmlns:a16="http://schemas.microsoft.com/office/drawing/2014/main" xmlns="" val="3207270500"/>
                    </a:ext>
                  </a:extLst>
                </a:gridCol>
              </a:tblGrid>
              <a:tr h="528290">
                <a:tc rowSpan="2">
                  <a:txBody>
                    <a:bodyPr/>
                    <a:lstStyle/>
                    <a:p>
                      <a:pPr algn="ctr">
                        <a:spcAft>
                          <a:spcPts val="0"/>
                        </a:spcAft>
                      </a:pPr>
                      <a:r>
                        <a:rPr lang="en-US" sz="1400" dirty="0">
                          <a:effectLst/>
                        </a:rPr>
                        <a:t>Output Indicators</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rowSpan="2">
                  <a:txBody>
                    <a:bodyPr/>
                    <a:lstStyle/>
                    <a:p>
                      <a:pPr algn="ctr">
                        <a:spcAft>
                          <a:spcPts val="0"/>
                        </a:spcAft>
                      </a:pPr>
                      <a:r>
                        <a:rPr lang="en-US" sz="1400" dirty="0">
                          <a:effectLst/>
                        </a:rPr>
                        <a:t>2021/22 Annual Target</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solidFill>
                      <a:schemeClr val="accent6">
                        <a:lumMod val="40000"/>
                        <a:lumOff val="60000"/>
                      </a:schemeClr>
                    </a:solidFill>
                  </a:tcPr>
                </a:tc>
                <a:tc gridSpan="4">
                  <a:txBody>
                    <a:bodyPr/>
                    <a:lstStyle/>
                    <a:p>
                      <a:pPr algn="ctr">
                        <a:spcAft>
                          <a:spcPts val="0"/>
                        </a:spcAft>
                      </a:pPr>
                      <a:r>
                        <a:rPr lang="en-US" sz="1400" kern="1200" dirty="0">
                          <a:effectLst/>
                        </a:rPr>
                        <a:t>Quarterly Milestones</a:t>
                      </a:r>
                      <a:r>
                        <a:rPr lang="en-US" sz="1400" dirty="0">
                          <a:effectLst/>
                        </a:rPr>
                        <a:t> </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773531702"/>
                  </a:ext>
                </a:extLst>
              </a:tr>
              <a:tr h="656360">
                <a:tc vMerge="1">
                  <a:txBody>
                    <a:bodyPr/>
                    <a:lstStyle/>
                    <a:p>
                      <a:endParaRPr lang="en-GB"/>
                    </a:p>
                  </a:txBody>
                  <a:tcPr/>
                </a:tc>
                <a:tc vMerge="1">
                  <a:txBody>
                    <a:bodyPr/>
                    <a:lstStyle/>
                    <a:p>
                      <a:endParaRPr lang="en-GB"/>
                    </a:p>
                  </a:txBody>
                  <a:tcPr/>
                </a:tc>
                <a:tc>
                  <a:txBody>
                    <a:bodyPr/>
                    <a:lstStyle/>
                    <a:p>
                      <a:pPr marL="0" algn="ctr" defTabSz="914400" rtl="0" eaLnBrk="1" latinLnBrk="0" hangingPunct="1">
                        <a:lnSpc>
                          <a:spcPct val="150000"/>
                        </a:lnSpc>
                        <a:spcAft>
                          <a:spcPts val="0"/>
                        </a:spcAft>
                      </a:pPr>
                      <a:r>
                        <a:rPr lang="en-US" sz="1400" kern="1200" dirty="0">
                          <a:effectLst/>
                        </a:rPr>
                        <a:t>1st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2nd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3rd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4th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extLst>
                  <a:ext uri="{0D108BD9-81ED-4DB2-BD59-A6C34878D82A}">
                    <a16:rowId xmlns:a16="http://schemas.microsoft.com/office/drawing/2014/main" xmlns="" val="1283959885"/>
                  </a:ext>
                </a:extLst>
              </a:tr>
              <a:tr h="754303">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assisted through the ecosystem</a:t>
                      </a:r>
                    </a:p>
                  </a:txBody>
                  <a:tcPr marL="68580" marR="6858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70 000</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15 000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30 000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45 000</a:t>
                      </a:r>
                    </a:p>
                  </a:txBody>
                  <a:tcPr marL="68580" marR="6858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70 000</a:t>
                      </a:r>
                    </a:p>
                  </a:txBody>
                  <a:tcPr marL="0" marR="0" marT="0" marB="0" anchor="ctr"/>
                </a:tc>
                <a:extLst>
                  <a:ext uri="{0D108BD9-81ED-4DB2-BD59-A6C34878D82A}">
                    <a16:rowId xmlns:a16="http://schemas.microsoft.com/office/drawing/2014/main" xmlns="" val="4095400999"/>
                  </a:ext>
                </a:extLst>
              </a:tr>
              <a:tr h="678016">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Percentage of identified stakeholders participating in the ecosystem</a:t>
                      </a:r>
                    </a:p>
                  </a:txBody>
                  <a:tcPr marL="68580" marR="6858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a:t>
                      </a:r>
                    </a:p>
                  </a:txBody>
                  <a:tcPr marL="68580" marR="6858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0" marR="0" marT="0" marB="0" anchor="ctr"/>
                </a:tc>
                <a:extLst>
                  <a:ext uri="{0D108BD9-81ED-4DB2-BD59-A6C34878D82A}">
                    <a16:rowId xmlns:a16="http://schemas.microsoft.com/office/drawing/2014/main" xmlns="" val="3191036582"/>
                  </a:ext>
                </a:extLst>
              </a:tr>
              <a:tr h="1017026">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whose turnover has increased</a:t>
                      </a:r>
                    </a:p>
                  </a:txBody>
                  <a:tcPr marL="68580" marR="6858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2 783</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696</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1 391</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2 087</a:t>
                      </a:r>
                    </a:p>
                  </a:txBody>
                  <a:tcPr marL="68580" marR="6858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2 783</a:t>
                      </a:r>
                    </a:p>
                  </a:txBody>
                  <a:tcPr marL="0" marR="0" marT="0" marB="0" anchor="ctr"/>
                </a:tc>
                <a:extLst>
                  <a:ext uri="{0D108BD9-81ED-4DB2-BD59-A6C34878D82A}">
                    <a16:rowId xmlns:a16="http://schemas.microsoft.com/office/drawing/2014/main" xmlns="" val="1582150986"/>
                  </a:ext>
                </a:extLst>
              </a:tr>
              <a:tr h="945119">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supported in the manufacturing sector</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2 783</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696</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1 391</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2 087</a:t>
                      </a:r>
                    </a:p>
                  </a:txBody>
                  <a:tcPr marL="68580" marR="68580" marT="0" marB="0" anchor="ctr"/>
                </a:tc>
                <a:tc>
                  <a:txBody>
                    <a:bodyPr/>
                    <a:lstStyle/>
                    <a:p>
                      <a:pPr algn="ctr">
                        <a:lnSpc>
                          <a:spcPct val="107000"/>
                        </a:lnSpc>
                        <a:spcAft>
                          <a:spcPts val="800"/>
                        </a:spcAft>
                        <a:tabLst>
                          <a:tab pos="239395" algn="l"/>
                        </a:tabLst>
                      </a:pPr>
                      <a:r>
                        <a:rPr lang="en-ZA" sz="1800" kern="1200" baseline="0" dirty="0">
                          <a:solidFill>
                            <a:srgbClr val="000000"/>
                          </a:solidFill>
                          <a:effectLst/>
                          <a:latin typeface="Calibri Light" panose="020F0302020204030204" pitchFamily="34" charset="0"/>
                          <a:cs typeface="Times New Roman" panose="02020603050405020304" pitchFamily="18" charset="0"/>
                        </a:rPr>
                        <a:t>2 783</a:t>
                      </a: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989805613"/>
                  </a:ext>
                </a:extLst>
              </a:tr>
              <a:tr h="533003">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supported through sector specific training</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a:t>
                      </a: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 783</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696</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1 391</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2 087</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a:t>
                      </a:r>
                      <a:r>
                        <a:rPr lang="en-ZA" sz="1800" kern="1200" baseline="0" dirty="0">
                          <a:solidFill>
                            <a:srgbClr val="000000"/>
                          </a:solidFill>
                          <a:effectLst/>
                          <a:latin typeface="Calibri Light" panose="020F0302020204030204" pitchFamily="34" charset="0"/>
                          <a:ea typeface="+mn-ea"/>
                          <a:cs typeface="Times New Roman" panose="02020603050405020304" pitchFamily="18" charset="0"/>
                        </a:rPr>
                        <a:t> 783</a:t>
                      </a:r>
                      <a:endParaRPr lang="en-ZA" sz="1800" kern="1200" dirty="0">
                        <a:solidFill>
                          <a:srgbClr val="000000"/>
                        </a:solidFill>
                        <a:effectLst/>
                        <a:latin typeface="Calibri Light" panose="020F0302020204030204" pitchFamily="34"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xmlns="" val="1552151189"/>
                  </a:ext>
                </a:extLst>
              </a:tr>
              <a:tr h="656360">
                <a:tc>
                  <a:txBody>
                    <a:bodyPr/>
                    <a:lstStyle/>
                    <a:p>
                      <a:pPr marL="0" lvl="0" indent="0" algn="ctr" defTabSz="914400" rtl="0" eaLnBrk="1" latinLnBrk="0" hangingPunct="1">
                        <a:lnSpc>
                          <a:spcPct val="107000"/>
                        </a:lnSpc>
                        <a:spcBef>
                          <a:spcPts val="370"/>
                        </a:spcBef>
                        <a:spcAft>
                          <a:spcPts val="0"/>
                        </a:spcAft>
                        <a:buFont typeface="Symbol" panose="05050102010706020507" pitchFamily="18" charset="2"/>
                        <a:buNone/>
                        <a:tabLst>
                          <a:tab pos="162560" algn="l"/>
                        </a:tabLst>
                      </a:pPr>
                      <a:r>
                        <a:rPr lang="en-ZA" sz="1600" b="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Number of SMMEs and Cooperatives supported with enterprise coaching</a:t>
                      </a:r>
                    </a:p>
                  </a:txBody>
                  <a:tcPr marL="0" marR="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696</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1 391</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GB" sz="1800" kern="1200" baseline="0" dirty="0">
                          <a:solidFill>
                            <a:srgbClr val="000000"/>
                          </a:solidFill>
                          <a:effectLst/>
                          <a:latin typeface="Calibri Light" panose="020F0302020204030204" pitchFamily="34" charset="0"/>
                          <a:ea typeface="+mn-ea"/>
                          <a:cs typeface="Times New Roman" panose="02020603050405020304" pitchFamily="18" charset="0"/>
                        </a:rPr>
                        <a:t>2 087</a:t>
                      </a:r>
                    </a:p>
                  </a:txBody>
                  <a:tcPr marL="68580" marR="68580" marT="0" marB="0" anchor="ctr"/>
                </a:tc>
                <a:tc>
                  <a:txBody>
                    <a:bodyPr/>
                    <a:lstStyle/>
                    <a:p>
                      <a:pPr marL="0" algn="ctr" defTabSz="914400" rtl="0" eaLnBrk="1" latinLnBrk="0" hangingPunct="1">
                        <a:lnSpc>
                          <a:spcPct val="107000"/>
                        </a:lnSpc>
                        <a:spcBef>
                          <a:spcPts val="370"/>
                        </a:spcBef>
                        <a:spcAft>
                          <a:spcPts val="800"/>
                        </a:spcAft>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2 783</a:t>
                      </a:r>
                    </a:p>
                  </a:txBody>
                  <a:tcPr marL="0" marR="0" marT="0" marB="0" anchor="ctr"/>
                </a:tc>
                <a:extLst>
                  <a:ext uri="{0D108BD9-81ED-4DB2-BD59-A6C34878D82A}">
                    <a16:rowId xmlns:a16="http://schemas.microsoft.com/office/drawing/2014/main" xmlns="" val="4202459203"/>
                  </a:ext>
                </a:extLst>
              </a:tr>
            </a:tbl>
          </a:graphicData>
        </a:graphic>
      </p:graphicFrame>
      <p:sp>
        <p:nvSpPr>
          <p:cNvPr id="7" name="Title 1"/>
          <p:cNvSpPr txBox="1">
            <a:spLocks/>
          </p:cNvSpPr>
          <p:nvPr/>
        </p:nvSpPr>
        <p:spPr bwMode="auto">
          <a:xfrm>
            <a:off x="1315258" y="13206"/>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b="1" dirty="0">
                <a:solidFill>
                  <a:schemeClr val="tx1"/>
                </a:solidFill>
              </a:rPr>
              <a:t>OUTPUTS INDICATORS: ANNUAL AND QUARTERLY TARGET</a:t>
            </a:r>
            <a:r>
              <a:rPr lang="en-ZA" b="1" dirty="0"/>
              <a:t>S</a:t>
            </a:r>
            <a:endParaRPr lang="en-ZA" sz="2800" dirty="0">
              <a:solidFill>
                <a:schemeClr val="tx1"/>
              </a:solidFill>
              <a:latin typeface="+mn-lt"/>
            </a:endParaRPr>
          </a:p>
        </p:txBody>
      </p:sp>
    </p:spTree>
    <p:extLst>
      <p:ext uri="{BB962C8B-B14F-4D97-AF65-F5344CB8AC3E}">
        <p14:creationId xmlns:p14="http://schemas.microsoft.com/office/powerpoint/2010/main" xmlns="" val="296556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804717" y="0"/>
            <a:ext cx="6270338" cy="761902"/>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mn-lt"/>
              </a:rPr>
              <a:t>1. Constitutional Mandate</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Content Placeholder 2"/>
          <p:cNvSpPr txBox="1">
            <a:spLocks/>
          </p:cNvSpPr>
          <p:nvPr/>
        </p:nvSpPr>
        <p:spPr bwMode="auto">
          <a:xfrm>
            <a:off x="360219" y="1007672"/>
            <a:ext cx="11388436" cy="5132778"/>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1143000" lvl="0" indent="-1143000">
              <a:buFont typeface="+mj-lt"/>
              <a:buAutoNum type="arabicPeriod"/>
            </a:pPr>
            <a:endParaRPr lang="en-ZA" sz="1800" b="0" dirty="0">
              <a:latin typeface="+mn-lt"/>
            </a:endParaRPr>
          </a:p>
          <a:p>
            <a:pPr marL="0" indent="0">
              <a:lnSpc>
                <a:spcPct val="170000"/>
              </a:lnSpc>
              <a:buNone/>
            </a:pPr>
            <a:r>
              <a:rPr lang="en-ZA" sz="1800" b="0" dirty="0">
                <a:latin typeface="+mn-lt"/>
              </a:rPr>
              <a:t>The Constitution is the supreme law of the Republic of South Africa,1996 along with the Bill of Rights, form a legal mandate for a democratic South Africa. It sets out the rights and responsibilities of its citizens and defines the structure of government.</a:t>
            </a:r>
          </a:p>
          <a:p>
            <a:pPr marL="0" indent="0">
              <a:lnSpc>
                <a:spcPct val="120000"/>
              </a:lnSpc>
              <a:buNone/>
            </a:pPr>
            <a:r>
              <a:rPr lang="en-ZA" sz="1800" b="0" dirty="0">
                <a:latin typeface="+mn-lt"/>
              </a:rPr>
              <a:t> </a:t>
            </a:r>
            <a:endParaRPr lang="en-GB" sz="1800" b="0" dirty="0">
              <a:latin typeface="+mn-lt"/>
            </a:endParaRPr>
          </a:p>
          <a:p>
            <a:pPr marL="0" indent="0">
              <a:lnSpc>
                <a:spcPct val="120000"/>
              </a:lnSpc>
              <a:buNone/>
            </a:pPr>
            <a:r>
              <a:rPr lang="en-ZA" sz="1800" dirty="0">
                <a:latin typeface="+mn-lt"/>
              </a:rPr>
              <a:t>The Small Enterprise Development Agency derives its constitutional mandate from the following legislations:</a:t>
            </a:r>
          </a:p>
          <a:p>
            <a:pPr marL="0" indent="0">
              <a:lnSpc>
                <a:spcPct val="120000"/>
              </a:lnSpc>
              <a:buNone/>
            </a:pPr>
            <a:endParaRPr lang="en-GB" sz="1800" b="0" dirty="0">
              <a:latin typeface="+mn-lt"/>
            </a:endParaRPr>
          </a:p>
          <a:p>
            <a:pPr lvl="1" algn="just">
              <a:lnSpc>
                <a:spcPct val="120000"/>
              </a:lnSpc>
              <a:buFont typeface="Wingdings" panose="05000000000000000000" pitchFamily="2" charset="2"/>
              <a:buChar char="v"/>
            </a:pPr>
            <a:r>
              <a:rPr lang="en-ZA" sz="1800" dirty="0">
                <a:latin typeface="+mn-lt"/>
              </a:rPr>
              <a:t>Section 22 - Every citizen has the right to choose their trade, occupation or profession freely and the practise of trade, occupation or profession may be regulated by law.</a:t>
            </a:r>
          </a:p>
          <a:p>
            <a:pPr lvl="1" algn="just">
              <a:lnSpc>
                <a:spcPct val="120000"/>
              </a:lnSpc>
              <a:buFont typeface="Wingdings" panose="05000000000000000000" pitchFamily="2" charset="2"/>
              <a:buChar char="v"/>
            </a:pPr>
            <a:r>
              <a:rPr lang="en-ZA" sz="1800" dirty="0">
                <a:latin typeface="+mn-lt"/>
              </a:rPr>
              <a:t>Section 217 - When an organ of state contracts for goods and services, it must do so in accordance with a system which is fair, equitable, transparent, competitive and cost effective.</a:t>
            </a:r>
          </a:p>
          <a:p>
            <a:pPr lvl="1" algn="just">
              <a:lnSpc>
                <a:spcPct val="120000"/>
              </a:lnSpc>
              <a:buFont typeface="Wingdings" panose="05000000000000000000" pitchFamily="2" charset="2"/>
              <a:buChar char="v"/>
            </a:pPr>
            <a:r>
              <a:rPr lang="en-ZA" sz="1800" dirty="0">
                <a:latin typeface="+mn-lt"/>
              </a:rPr>
              <a:t>1995 White Paper - Identification of a national framework that will create an enabling environment for SMMEs.</a:t>
            </a:r>
          </a:p>
          <a:p>
            <a:pPr lvl="1" algn="just">
              <a:lnSpc>
                <a:spcPct val="120000"/>
              </a:lnSpc>
            </a:pPr>
            <a:endParaRPr lang="en-GB" sz="1800" dirty="0">
              <a:latin typeface="+mn-lt"/>
            </a:endParaRPr>
          </a:p>
          <a:p>
            <a:pPr marL="0" lvl="1" indent="0">
              <a:buNone/>
            </a:pPr>
            <a:endParaRPr lang="en-ZA" sz="1800" dirty="0">
              <a:latin typeface="+mn-lt"/>
              <a:cs typeface="Arial" panose="020B0604020202020204" pitchFamily="34" charset="0"/>
              <a:sym typeface="Arial"/>
            </a:endParaRPr>
          </a:p>
        </p:txBody>
      </p:sp>
      <p:sp>
        <p:nvSpPr>
          <p:cNvPr id="3" name="Slide Number Placeholder 2"/>
          <p:cNvSpPr>
            <a:spLocks noGrp="1"/>
          </p:cNvSpPr>
          <p:nvPr>
            <p:ph type="sldNum" sz="quarter" idx="12"/>
          </p:nvPr>
        </p:nvSpPr>
        <p:spPr/>
        <p:txBody>
          <a:bodyPr/>
          <a:lstStyle/>
          <a:p>
            <a:fld id="{2A32619B-E9F6-4002-8F95-E8AFA5AE3C53}" type="slidenum">
              <a:rPr lang="en-ZA" smtClean="0"/>
              <a:pPr/>
              <a:t>3</a:t>
            </a:fld>
            <a:endParaRPr lang="en-ZA"/>
          </a:p>
        </p:txBody>
      </p:sp>
    </p:spTree>
    <p:extLst>
      <p:ext uri="{BB962C8B-B14F-4D97-AF65-F5344CB8AC3E}">
        <p14:creationId xmlns:p14="http://schemas.microsoft.com/office/powerpoint/2010/main" xmlns="" val="1994540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mn-lt"/>
              </a:rPr>
              <a:t>9. MEASURING OUR PERFORMANCE </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Content Placeholder 2"/>
          <p:cNvSpPr txBox="1">
            <a:spLocks/>
          </p:cNvSpPr>
          <p:nvPr/>
        </p:nvSpPr>
        <p:spPr bwMode="auto">
          <a:xfrm>
            <a:off x="522571" y="1380375"/>
            <a:ext cx="11133719" cy="4380345"/>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rm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0" indent="0">
              <a:lnSpc>
                <a:spcPct val="100000"/>
              </a:lnSpc>
              <a:buNone/>
            </a:pPr>
            <a:r>
              <a:rPr lang="en-ZA" sz="1800" dirty="0">
                <a:latin typeface="+mn-lt"/>
              </a:rPr>
              <a:t>PROGRAMME 3: ADMINISTRATION   </a:t>
            </a:r>
          </a:p>
          <a:p>
            <a:pPr marL="0" indent="0">
              <a:buNone/>
            </a:pPr>
            <a:r>
              <a:rPr lang="en-ZA" dirty="0"/>
              <a:t> </a:t>
            </a:r>
          </a:p>
          <a:p>
            <a:pPr marL="0" indent="0">
              <a:lnSpc>
                <a:spcPct val="100000"/>
              </a:lnSpc>
              <a:buNone/>
            </a:pPr>
            <a:r>
              <a:rPr lang="en-ZA" sz="1800" dirty="0">
                <a:latin typeface="+mn-lt"/>
              </a:rPr>
              <a:t>Purpose: </a:t>
            </a:r>
            <a:r>
              <a:rPr lang="en-ZA" sz="1800" b="0" dirty="0">
                <a:latin typeface="+mn-lt"/>
              </a:rPr>
              <a:t>To provide strategic leadership and support to core delivery to ensure successful implementation of the organisations strategy. This includes monitoring organisations performance, strategic alignment with the shareholders’ expectations and capacitating the organisation to achieve its set objectives </a:t>
            </a:r>
          </a:p>
          <a:p>
            <a:pPr marL="0" lvl="0" indent="0">
              <a:lnSpc>
                <a:spcPct val="100000"/>
              </a:lnSpc>
              <a:buNone/>
            </a:pPr>
            <a:endParaRPr lang="en-ZA" sz="1800" b="0" dirty="0">
              <a:solidFill>
                <a:prstClr val="black"/>
              </a:solidFill>
              <a:latin typeface="+mn-lt"/>
            </a:endParaRPr>
          </a:p>
          <a:p>
            <a:pPr marL="0" lvl="0" indent="0">
              <a:lnSpc>
                <a:spcPct val="100000"/>
              </a:lnSpc>
              <a:buNone/>
            </a:pPr>
            <a:endParaRPr lang="en-ZA" sz="1800" b="0" dirty="0">
              <a:solidFill>
                <a:prstClr val="black"/>
              </a:solidFill>
              <a:latin typeface="+mn-lt"/>
            </a:endParaRPr>
          </a:p>
          <a:p>
            <a:pPr marL="0" lvl="1" indent="0">
              <a:lnSpc>
                <a:spcPct val="100000"/>
              </a:lnSpc>
              <a:buNone/>
            </a:pPr>
            <a:r>
              <a:rPr lang="en-ZA" sz="1800" dirty="0">
                <a:latin typeface="+mn-lt"/>
                <a:cs typeface="Arial" panose="020B0604020202020204" pitchFamily="34" charset="0"/>
                <a:sym typeface="Arial"/>
              </a:rPr>
              <a:t> </a:t>
            </a:r>
          </a:p>
        </p:txBody>
      </p:sp>
      <p:sp>
        <p:nvSpPr>
          <p:cNvPr id="3" name="Slide Number Placeholder 2"/>
          <p:cNvSpPr>
            <a:spLocks noGrp="1"/>
          </p:cNvSpPr>
          <p:nvPr>
            <p:ph type="sldNum" sz="quarter" idx="12"/>
          </p:nvPr>
        </p:nvSpPr>
        <p:spPr/>
        <p:txBody>
          <a:bodyPr/>
          <a:lstStyle/>
          <a:p>
            <a:fld id="{2A32619B-E9F6-4002-8F95-E8AFA5AE3C53}" type="slidenum">
              <a:rPr lang="en-ZA" smtClean="0"/>
              <a:pPr/>
              <a:t>30</a:t>
            </a:fld>
            <a:endParaRPr lang="en-ZA"/>
          </a:p>
        </p:txBody>
      </p:sp>
    </p:spTree>
    <p:extLst>
      <p:ext uri="{BB962C8B-B14F-4D97-AF65-F5344CB8AC3E}">
        <p14:creationId xmlns:p14="http://schemas.microsoft.com/office/powerpoint/2010/main" xmlns="" val="455295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53" y="741481"/>
            <a:ext cx="12199153" cy="134124"/>
          </a:xfrm>
          <a:prstGeom prst="rect">
            <a:avLst/>
          </a:prstGeom>
        </p:spPr>
      </p:pic>
      <p:pic>
        <p:nvPicPr>
          <p:cNvPr id="5" name="Picture 4"/>
          <p:cNvPicPr>
            <a:picLocks noChangeAspect="1"/>
          </p:cNvPicPr>
          <p:nvPr/>
        </p:nvPicPr>
        <p:blipFill>
          <a:blip r:embed="rId3"/>
          <a:stretch>
            <a:fillRect/>
          </a:stretch>
        </p:blipFill>
        <p:spPr>
          <a:xfrm>
            <a:off x="96393" y="0"/>
            <a:ext cx="652329" cy="670618"/>
          </a:xfrm>
          <a:prstGeom prst="rect">
            <a:avLst/>
          </a:prstGeom>
        </p:spPr>
      </p:pic>
      <p:sp>
        <p:nvSpPr>
          <p:cNvPr id="7" name="Content Placeholder 2"/>
          <p:cNvSpPr txBox="1">
            <a:spLocks/>
          </p:cNvSpPr>
          <p:nvPr/>
        </p:nvSpPr>
        <p:spPr>
          <a:xfrm>
            <a:off x="2883478" y="2073951"/>
            <a:ext cx="6967104" cy="2695476"/>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1800" dirty="0">
              <a:solidFill>
                <a:prstClr val="black"/>
              </a:solidFill>
              <a:latin typeface="din"/>
            </a:endParaRPr>
          </a:p>
        </p:txBody>
      </p:sp>
      <p:graphicFrame>
        <p:nvGraphicFramePr>
          <p:cNvPr id="2" name="Table 1"/>
          <p:cNvGraphicFramePr>
            <a:graphicFrameLocks noGrp="1"/>
          </p:cNvGraphicFramePr>
          <p:nvPr>
            <p:extLst>
              <p:ext uri="{D42A27DB-BD31-4B8C-83A1-F6EECF244321}">
                <p14:modId xmlns:p14="http://schemas.microsoft.com/office/powerpoint/2010/main" xmlns="" val="1199672558"/>
              </p:ext>
            </p:extLst>
          </p:nvPr>
        </p:nvGraphicFramePr>
        <p:xfrm>
          <a:off x="96394" y="946469"/>
          <a:ext cx="12003241" cy="5823786"/>
        </p:xfrm>
        <a:graphic>
          <a:graphicData uri="http://schemas.openxmlformats.org/drawingml/2006/table">
            <a:tbl>
              <a:tblPr firstRow="1" bandRow="1">
                <a:tableStyleId>{ED083AE6-46FA-4A59-8FB0-9F97EB10719F}</a:tableStyleId>
              </a:tblPr>
              <a:tblGrid>
                <a:gridCol w="2665279">
                  <a:extLst>
                    <a:ext uri="{9D8B030D-6E8A-4147-A177-3AD203B41FA5}">
                      <a16:colId xmlns:a16="http://schemas.microsoft.com/office/drawing/2014/main" xmlns="" val="1065284738"/>
                    </a:ext>
                  </a:extLst>
                </a:gridCol>
                <a:gridCol w="4294909">
                  <a:extLst>
                    <a:ext uri="{9D8B030D-6E8A-4147-A177-3AD203B41FA5}">
                      <a16:colId xmlns:a16="http://schemas.microsoft.com/office/drawing/2014/main" xmlns="" val="3334180747"/>
                    </a:ext>
                  </a:extLst>
                </a:gridCol>
                <a:gridCol w="1459345">
                  <a:extLst>
                    <a:ext uri="{9D8B030D-6E8A-4147-A177-3AD203B41FA5}">
                      <a16:colId xmlns:a16="http://schemas.microsoft.com/office/drawing/2014/main" xmlns="" val="2231549791"/>
                    </a:ext>
                  </a:extLst>
                </a:gridCol>
                <a:gridCol w="1256146">
                  <a:extLst>
                    <a:ext uri="{9D8B030D-6E8A-4147-A177-3AD203B41FA5}">
                      <a16:colId xmlns:a16="http://schemas.microsoft.com/office/drawing/2014/main" xmlns="" val="1394209088"/>
                    </a:ext>
                  </a:extLst>
                </a:gridCol>
                <a:gridCol w="1163782">
                  <a:extLst>
                    <a:ext uri="{9D8B030D-6E8A-4147-A177-3AD203B41FA5}">
                      <a16:colId xmlns:a16="http://schemas.microsoft.com/office/drawing/2014/main" xmlns="" val="3981758515"/>
                    </a:ext>
                  </a:extLst>
                </a:gridCol>
                <a:gridCol w="1163780">
                  <a:extLst>
                    <a:ext uri="{9D8B030D-6E8A-4147-A177-3AD203B41FA5}">
                      <a16:colId xmlns:a16="http://schemas.microsoft.com/office/drawing/2014/main" xmlns="" val="925506232"/>
                    </a:ext>
                  </a:extLst>
                </a:gridCol>
              </a:tblGrid>
              <a:tr h="496394">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a:t>
                      </a:r>
                    </a:p>
                  </a:txBody>
                  <a:tcPr anchor="ctr"/>
                </a:tc>
                <a:tc rowSpan="2">
                  <a:txBody>
                    <a:bodyPr/>
                    <a:lstStyle/>
                    <a:p>
                      <a:pPr marL="0" algn="ctr" defTabSz="914400" rtl="0" eaLnBrk="1" latinLnBrk="0" hangingPunct="1">
                        <a:lnSpc>
                          <a:spcPct val="150000"/>
                        </a:lnSpc>
                        <a:spcAft>
                          <a:spcPts val="0"/>
                        </a:spcAft>
                      </a:pPr>
                      <a:r>
                        <a:rPr lang="en-ZA" sz="1600" b="1" kern="1200" dirty="0">
                          <a:solidFill>
                            <a:schemeClr val="tx1"/>
                          </a:solidFill>
                          <a:effectLst/>
                          <a:latin typeface="+mn-lt"/>
                          <a:ea typeface="+mn-ea"/>
                          <a:cs typeface="+mn-cs"/>
                        </a:rPr>
                        <a:t>Output Indicator  </a:t>
                      </a:r>
                    </a:p>
                  </a:txBody>
                  <a:tcPr marL="0" marR="0" marT="0" marB="0" anchor="ctr"/>
                </a:tc>
                <a:tc>
                  <a:txBody>
                    <a:bodyPr/>
                    <a:lstStyle/>
                    <a:p>
                      <a:pPr marL="0" algn="ctr" defTabSz="914400" rtl="0" eaLnBrk="1" latinLnBrk="0" hangingPunct="1">
                        <a:lnSpc>
                          <a:spcPct val="100000"/>
                        </a:lnSpc>
                        <a:spcAft>
                          <a:spcPts val="0"/>
                        </a:spcAft>
                      </a:pPr>
                      <a:r>
                        <a:rPr lang="en-US" sz="1600" b="1" kern="1200" dirty="0">
                          <a:solidFill>
                            <a:schemeClr val="tx1"/>
                          </a:solidFill>
                          <a:effectLst/>
                          <a:latin typeface="+mn-lt"/>
                          <a:ea typeface="+mn-ea"/>
                          <a:cs typeface="+mn-cs"/>
                        </a:rPr>
                        <a:t>Estimated performance</a:t>
                      </a:r>
                      <a:endParaRPr lang="en-ZA" sz="1600" b="1" kern="1200" dirty="0">
                        <a:solidFill>
                          <a:schemeClr val="tx1"/>
                        </a:solidFill>
                        <a:effectLst/>
                        <a:latin typeface="+mn-lt"/>
                        <a:ea typeface="+mn-ea"/>
                        <a:cs typeface="+mn-cs"/>
                      </a:endParaRPr>
                    </a:p>
                  </a:txBody>
                  <a:tcPr marL="52292" marR="52292" marT="0" marB="0" anchor="ctr"/>
                </a:tc>
                <a:tc gridSpan="3">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MTEF Period</a:t>
                      </a:r>
                      <a:endParaRPr lang="en-ZA" sz="1600" b="1" kern="1200" dirty="0">
                        <a:solidFill>
                          <a:schemeClr val="tx1"/>
                        </a:solidFill>
                        <a:effectLst/>
                        <a:latin typeface="+mn-lt"/>
                        <a:ea typeface="+mn-ea"/>
                        <a:cs typeface="+mn-cs"/>
                      </a:endParaRPr>
                    </a:p>
                  </a:txBody>
                  <a:tcPr marL="52292" marR="52292" marT="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891204195"/>
                  </a:ext>
                </a:extLst>
              </a:tr>
              <a:tr h="372296">
                <a:tc vMerge="1">
                  <a:txBody>
                    <a:bodyPr/>
                    <a:lstStyle/>
                    <a:p>
                      <a:pPr algn="ctr">
                        <a:lnSpc>
                          <a:spcPct val="107000"/>
                        </a:lnSpc>
                        <a:spcAft>
                          <a:spcPts val="0"/>
                        </a:spcAft>
                      </a:pPr>
                      <a:endParaRPr lang="en-ZA" sz="2400" b="1"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anchor="ctr"/>
                </a:tc>
                <a:tc vMerge="1">
                  <a:txBody>
                    <a:bodyPr/>
                    <a:lstStyle/>
                    <a:p>
                      <a:pPr algn="ct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2021/22</a:t>
                      </a:r>
                      <a:endParaRPr lang="en-ZA" sz="1600" b="1" kern="1200" dirty="0">
                        <a:solidFill>
                          <a:schemeClr val="tx1"/>
                        </a:solidFill>
                        <a:effectLst/>
                        <a:latin typeface="+mn-lt"/>
                        <a:ea typeface="+mn-ea"/>
                        <a:cs typeface="+mn-cs"/>
                      </a:endParaRPr>
                    </a:p>
                  </a:txBody>
                  <a:tcPr marL="52292" marR="52292" marT="0" marB="0" anchor="ctr">
                    <a:solidFill>
                      <a:schemeClr val="accent6">
                        <a:lumMod val="40000"/>
                        <a:lumOff val="60000"/>
                      </a:schemeClr>
                    </a:solidFill>
                  </a:tcP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2022/23</a:t>
                      </a:r>
                      <a:endParaRPr lang="en-ZA" sz="1600" b="1" kern="1200" dirty="0">
                        <a:solidFill>
                          <a:schemeClr val="tx1"/>
                        </a:solidFill>
                        <a:effectLst/>
                        <a:latin typeface="+mn-lt"/>
                        <a:ea typeface="+mn-ea"/>
                        <a:cs typeface="+mn-cs"/>
                      </a:endParaRPr>
                    </a:p>
                  </a:txBody>
                  <a:tcPr marL="52292" marR="52292" marT="0" marB="0" anchor="ctr"/>
                </a:tc>
                <a:tc>
                  <a:txBody>
                    <a:bodyPr/>
                    <a:lstStyle/>
                    <a:p>
                      <a:pPr marL="0" algn="ctr" defTabSz="914400" rtl="0" eaLnBrk="1" latinLnBrk="0" hangingPunct="1">
                        <a:lnSpc>
                          <a:spcPct val="150000"/>
                        </a:lnSpc>
                        <a:spcAft>
                          <a:spcPts val="0"/>
                        </a:spcAft>
                      </a:pPr>
                      <a:r>
                        <a:rPr lang="en-US" sz="1600" b="1" kern="1200" dirty="0">
                          <a:solidFill>
                            <a:schemeClr val="tx1"/>
                          </a:solidFill>
                          <a:effectLst/>
                          <a:latin typeface="+mn-lt"/>
                          <a:ea typeface="+mn-ea"/>
                          <a:cs typeface="+mn-cs"/>
                        </a:rPr>
                        <a:t>2020/21</a:t>
                      </a:r>
                      <a:endParaRPr lang="en-ZA" sz="1600" b="1" kern="1200" dirty="0">
                        <a:solidFill>
                          <a:schemeClr val="tx1"/>
                        </a:solidFill>
                        <a:effectLst/>
                        <a:latin typeface="+mn-lt"/>
                        <a:ea typeface="+mn-ea"/>
                        <a:cs typeface="+mn-cs"/>
                      </a:endParaRPr>
                    </a:p>
                  </a:txBody>
                  <a:tcPr marL="52292" marR="52292" marT="0" marB="0" anchor="ctr"/>
                </a:tc>
                <a:extLst>
                  <a:ext uri="{0D108BD9-81ED-4DB2-BD59-A6C34878D82A}">
                    <a16:rowId xmlns:a16="http://schemas.microsoft.com/office/drawing/2014/main" xmlns="" val="1727376206"/>
                  </a:ext>
                </a:extLst>
              </a:tr>
              <a:tr h="742901">
                <a:tc>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Increase innovation within</a:t>
                      </a:r>
                    </a:p>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the organisation</a:t>
                      </a:r>
                    </a:p>
                  </a:txBody>
                  <a:tcPr marL="68580" marR="68580" marT="9525" marB="0" anchor="ctr"/>
                </a:tc>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Percentage of innovative ideas implemented </a:t>
                      </a:r>
                    </a:p>
                  </a:txBody>
                  <a:tcPr marL="0" marR="0" marT="0" marB="0" anchor="ctr"/>
                </a:tc>
                <a:tc>
                  <a:txBody>
                    <a:bodyPr/>
                    <a:lstStyle/>
                    <a:p>
                      <a:endParaRPr lang="en-ZA"/>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25%</a:t>
                      </a:r>
                    </a:p>
                  </a:txBody>
                  <a:tcPr marL="68580" marR="6858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30%</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35%</a:t>
                      </a:r>
                    </a:p>
                  </a:txBody>
                  <a:tcPr marL="0" marR="0" marT="0" marB="0" anchor="ctr"/>
                </a:tc>
                <a:extLst>
                  <a:ext uri="{0D108BD9-81ED-4DB2-BD59-A6C34878D82A}">
                    <a16:rowId xmlns:a16="http://schemas.microsoft.com/office/drawing/2014/main" xmlns="" val="2776506613"/>
                  </a:ext>
                </a:extLst>
              </a:tr>
              <a:tr h="851762">
                <a:tc rowSpan="2">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Improve staff recognition and engagement</a:t>
                      </a:r>
                    </a:p>
                  </a:txBody>
                  <a:tcPr marL="68580" marR="68580" marT="9525" marB="0" anchor="ctr"/>
                </a:tc>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Percentage of staff recognised for excellence</a:t>
                      </a:r>
                    </a:p>
                  </a:txBody>
                  <a:tcPr marL="0" marR="0" marT="0" marB="0" anchor="ctr"/>
                </a:tc>
                <a:tc>
                  <a:txBody>
                    <a:bodyPr/>
                    <a:lstStyle/>
                    <a:p>
                      <a:endParaRPr lang="en-ZA"/>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25%</a:t>
                      </a:r>
                    </a:p>
                  </a:txBody>
                  <a:tcPr marL="68580" marR="68580" marT="0" marB="0" anchor="ctr">
                    <a:solidFill>
                      <a:schemeClr val="accent6">
                        <a:lumMod val="40000"/>
                        <a:lumOff val="60000"/>
                      </a:schemeClr>
                    </a:solidFill>
                  </a:tcP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30%</a:t>
                      </a:r>
                    </a:p>
                  </a:txBody>
                  <a:tcPr marL="0" marR="0" marT="0" marB="0" anchor="ctr"/>
                </a:tc>
                <a:tc>
                  <a:txBody>
                    <a:bodyPr/>
                    <a:lstStyle/>
                    <a:p>
                      <a:pPr algn="ctr">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35%</a:t>
                      </a:r>
                    </a:p>
                  </a:txBody>
                  <a:tcPr marL="0" marR="0" marT="0" marB="0" anchor="ctr"/>
                </a:tc>
                <a:extLst>
                  <a:ext uri="{0D108BD9-81ED-4DB2-BD59-A6C34878D82A}">
                    <a16:rowId xmlns:a16="http://schemas.microsoft.com/office/drawing/2014/main" xmlns="" val="2634404718"/>
                  </a:ext>
                </a:extLst>
              </a:tr>
              <a:tr h="634077">
                <a:tc vMerge="1">
                  <a:txBody>
                    <a:bodyPr/>
                    <a:lstStyle/>
                    <a:p>
                      <a:pPr marL="0" algn="ctr" defTabSz="914400" rtl="0" eaLnBrk="1" latinLnBrk="0" hangingPunct="1">
                        <a:lnSpc>
                          <a:spcPct val="107000"/>
                        </a:lnSpc>
                        <a:spcBef>
                          <a:spcPts val="370"/>
                        </a:spcBef>
                        <a:spcAft>
                          <a:spcPts val="0"/>
                        </a:spcAft>
                        <a:tabLst>
                          <a:tab pos="162560" algn="l"/>
                        </a:tabLst>
                      </a:pPr>
                      <a:endPar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Percentage of staff satisfaction</a:t>
                      </a:r>
                    </a:p>
                  </a:txBody>
                  <a:tcPr marL="0" marR="0" marT="0" marB="0" anchor="ctr"/>
                </a:tc>
                <a:tc>
                  <a:txBody>
                    <a:bodyPr/>
                    <a:lstStyle/>
                    <a:p>
                      <a:endParaRPr lang="en-ZA"/>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85%</a:t>
                      </a:r>
                    </a:p>
                  </a:txBody>
                  <a:tcPr marL="68580" marR="68580" marT="0" marB="0" anchor="ctr"/>
                </a:tc>
                <a:extLst>
                  <a:ext uri="{0D108BD9-81ED-4DB2-BD59-A6C34878D82A}">
                    <a16:rowId xmlns:a16="http://schemas.microsoft.com/office/drawing/2014/main" xmlns="" val="971020671"/>
                  </a:ext>
                </a:extLst>
              </a:tr>
              <a:tr h="816581">
                <a:tc>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Improve customer satisfaction</a:t>
                      </a:r>
                    </a:p>
                  </a:txBody>
                  <a:tcPr marL="68580" marR="68580" marT="9525" marB="0" anchor="ctr"/>
                </a:tc>
                <a:tc>
                  <a:txBody>
                    <a:bodyPr/>
                    <a:lstStyle/>
                    <a:p>
                      <a:pPr marL="0" indent="0" algn="ctr" defTabSz="914400" rtl="0" eaLnBrk="1" latinLnBrk="0" hangingPunct="1">
                        <a:lnSpc>
                          <a:spcPct val="107000"/>
                        </a:lnSpc>
                        <a:spcBef>
                          <a:spcPts val="370"/>
                        </a:spcBef>
                        <a:spcAft>
                          <a:spcPts val="800"/>
                        </a:spcAft>
                        <a:buFont typeface="Arial" panose="020B0604020202020204" pitchFamily="34" charset="0"/>
                        <a:buNone/>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Percentage of customer satisfaction</a:t>
                      </a:r>
                    </a:p>
                  </a:txBody>
                  <a:tcPr marL="0" marR="0" marT="0" marB="0" anchor="ctr"/>
                </a:tc>
                <a:tc>
                  <a:txBody>
                    <a:bodyPr/>
                    <a:lstStyle/>
                    <a:p>
                      <a:endParaRPr lang="en-ZA"/>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80%</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85%</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85%</a:t>
                      </a:r>
                    </a:p>
                  </a:txBody>
                  <a:tcPr marL="68580" marR="68580" marT="0" marB="0" anchor="ctr"/>
                </a:tc>
                <a:extLst>
                  <a:ext uri="{0D108BD9-81ED-4DB2-BD59-A6C34878D82A}">
                    <a16:rowId xmlns:a16="http://schemas.microsoft.com/office/drawing/2014/main" xmlns="" val="188738311"/>
                  </a:ext>
                </a:extLst>
              </a:tr>
              <a:tr h="634077">
                <a:tc>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Improve stakeholder satisfaction</a:t>
                      </a:r>
                    </a:p>
                  </a:txBody>
                  <a:tcPr marL="68580" marR="68580" marT="9525" marB="0" anchor="ctr"/>
                </a:tc>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Percentage of stakeholder satisfaction</a:t>
                      </a:r>
                    </a:p>
                  </a:txBody>
                  <a:tcPr marL="0" marR="0" marT="0" marB="0" anchor="ctr"/>
                </a:tc>
                <a:tc>
                  <a:txBody>
                    <a:bodyPr/>
                    <a:lstStyle/>
                    <a:p>
                      <a:endParaRPr lang="en-ZA"/>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80%</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85%</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85%</a:t>
                      </a:r>
                    </a:p>
                  </a:txBody>
                  <a:tcPr marL="68580" marR="68580" marT="0" marB="0" anchor="ctr"/>
                </a:tc>
                <a:extLst>
                  <a:ext uri="{0D108BD9-81ED-4DB2-BD59-A6C34878D82A}">
                    <a16:rowId xmlns:a16="http://schemas.microsoft.com/office/drawing/2014/main" xmlns="" val="3103700908"/>
                  </a:ext>
                </a:extLst>
              </a:tr>
              <a:tr h="634077">
                <a:tc>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Reduce vacancy rate</a:t>
                      </a:r>
                    </a:p>
                  </a:txBody>
                  <a:tcPr marL="68580" marR="68580" marT="9525" marB="0" anchor="ctr"/>
                </a:tc>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Percentage of vacancy rate </a:t>
                      </a:r>
                    </a:p>
                  </a:txBody>
                  <a:tcPr marL="0" marR="0" marT="0" marB="0" anchor="ctr"/>
                </a:tc>
                <a:tc>
                  <a:txBody>
                    <a:bodyPr/>
                    <a:lstStyle/>
                    <a:p>
                      <a:endParaRPr lang="en-ZA"/>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68580" marR="68580" marT="0" marB="0" anchor="ctr"/>
                </a:tc>
                <a:extLst>
                  <a:ext uri="{0D108BD9-81ED-4DB2-BD59-A6C34878D82A}">
                    <a16:rowId xmlns:a16="http://schemas.microsoft.com/office/drawing/2014/main" xmlns="" val="3924409578"/>
                  </a:ext>
                </a:extLst>
              </a:tr>
              <a:tr h="641621">
                <a:tc>
                  <a:txBody>
                    <a:bodyPr/>
                    <a:lstStyle/>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Allocate most funds to core</a:t>
                      </a:r>
                    </a:p>
                    <a:p>
                      <a:pPr marL="0" algn="ctr" defTabSz="914400" rtl="0" eaLnBrk="1" latinLnBrk="0" hangingPunct="1">
                        <a:lnSpc>
                          <a:spcPct val="107000"/>
                        </a:lnSpc>
                        <a:spcBef>
                          <a:spcPts val="370"/>
                        </a:spcBef>
                        <a:spcAft>
                          <a:spcPts val="0"/>
                        </a:spcAft>
                        <a:tabLst>
                          <a:tab pos="162560"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delivery</a:t>
                      </a:r>
                    </a:p>
                  </a:txBody>
                  <a:tcPr marL="68580" marR="68580" marT="9525" marB="0" anchor="ctr"/>
                </a:tc>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800" kern="1200" dirty="0">
                          <a:solidFill>
                            <a:srgbClr val="000000"/>
                          </a:solidFill>
                          <a:effectLst/>
                          <a:latin typeface="Calibri Light" panose="020F0302020204030204" pitchFamily="34" charset="0"/>
                          <a:ea typeface="+mn-ea"/>
                          <a:cs typeface="Times New Roman" panose="02020603050405020304" pitchFamily="18" charset="0"/>
                        </a:rPr>
                        <a:t>Percentage of funds allocated to core delivery </a:t>
                      </a:r>
                    </a:p>
                  </a:txBody>
                  <a:tcPr marL="0" marR="0" marT="0" marB="0" anchor="ctr"/>
                </a:tc>
                <a:tc>
                  <a:txBody>
                    <a:bodyPr/>
                    <a:lstStyle/>
                    <a:p>
                      <a:endParaRPr lang="en-ZA" dirty="0"/>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tc>
                <a:extLst>
                  <a:ext uri="{0D108BD9-81ED-4DB2-BD59-A6C34878D82A}">
                    <a16:rowId xmlns:a16="http://schemas.microsoft.com/office/drawing/2014/main" xmlns="" val="1996557288"/>
                  </a:ext>
                </a:extLst>
              </a:tr>
            </a:tbl>
          </a:graphicData>
        </a:graphic>
      </p:graphicFrame>
      <p:sp>
        <p:nvSpPr>
          <p:cNvPr id="8" name="Rectangle 7"/>
          <p:cNvSpPr/>
          <p:nvPr/>
        </p:nvSpPr>
        <p:spPr>
          <a:xfrm>
            <a:off x="1307805" y="89783"/>
            <a:ext cx="9154632" cy="646331"/>
          </a:xfrm>
          <a:prstGeom prst="rect">
            <a:avLst/>
          </a:prstGeom>
        </p:spPr>
        <p:txBody>
          <a:bodyPr wrap="square">
            <a:spAutoFit/>
          </a:bodyPr>
          <a:lstStyle/>
          <a:p>
            <a:pPr lvl="0">
              <a:lnSpc>
                <a:spcPct val="150000"/>
              </a:lnSpc>
              <a:spcBef>
                <a:spcPts val="600"/>
              </a:spcBef>
              <a:spcAft>
                <a:spcPts val="600"/>
              </a:spcAft>
            </a:pPr>
            <a:r>
              <a:rPr lang="en-ZA" sz="2400" b="1" dirty="0">
                <a:latin typeface="+mj-lt"/>
              </a:rPr>
              <a:t>OUTCOMES, OUTPUTS, PERFORMANCE INDICATORS AND TARGETS </a:t>
            </a:r>
          </a:p>
        </p:txBody>
      </p:sp>
    </p:spTree>
    <p:extLst>
      <p:ext uri="{BB962C8B-B14F-4D97-AF65-F5344CB8AC3E}">
        <p14:creationId xmlns:p14="http://schemas.microsoft.com/office/powerpoint/2010/main" xmlns="" val="3350675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2A32619B-E9F6-4002-8F95-E8AFA5AE3C53}" type="slidenum">
              <a:rPr lang="en-ZA" smtClean="0"/>
              <a:pPr/>
              <a:t>32</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xmlns="" val="836763485"/>
              </p:ext>
            </p:extLst>
          </p:nvPr>
        </p:nvGraphicFramePr>
        <p:xfrm>
          <a:off x="323272" y="953003"/>
          <a:ext cx="11565776" cy="5946452"/>
        </p:xfrm>
        <a:graphic>
          <a:graphicData uri="http://schemas.openxmlformats.org/drawingml/2006/table">
            <a:tbl>
              <a:tblPr firstRow="1" firstCol="1" bandRow="1">
                <a:tableStyleId>{5DA37D80-6434-44D0-A028-1B22A696006F}</a:tableStyleId>
              </a:tblPr>
              <a:tblGrid>
                <a:gridCol w="3377095">
                  <a:extLst>
                    <a:ext uri="{9D8B030D-6E8A-4147-A177-3AD203B41FA5}">
                      <a16:colId xmlns:a16="http://schemas.microsoft.com/office/drawing/2014/main" xmlns="" val="1495179817"/>
                    </a:ext>
                  </a:extLst>
                </a:gridCol>
                <a:gridCol w="1594911">
                  <a:extLst>
                    <a:ext uri="{9D8B030D-6E8A-4147-A177-3AD203B41FA5}">
                      <a16:colId xmlns:a16="http://schemas.microsoft.com/office/drawing/2014/main" xmlns="" val="3096614892"/>
                    </a:ext>
                  </a:extLst>
                </a:gridCol>
                <a:gridCol w="1954352">
                  <a:extLst>
                    <a:ext uri="{9D8B030D-6E8A-4147-A177-3AD203B41FA5}">
                      <a16:colId xmlns:a16="http://schemas.microsoft.com/office/drawing/2014/main" xmlns="" val="46863769"/>
                    </a:ext>
                  </a:extLst>
                </a:gridCol>
                <a:gridCol w="1712926">
                  <a:extLst>
                    <a:ext uri="{9D8B030D-6E8A-4147-A177-3AD203B41FA5}">
                      <a16:colId xmlns:a16="http://schemas.microsoft.com/office/drawing/2014/main" xmlns="" val="2272770326"/>
                    </a:ext>
                  </a:extLst>
                </a:gridCol>
                <a:gridCol w="1548215">
                  <a:extLst>
                    <a:ext uri="{9D8B030D-6E8A-4147-A177-3AD203B41FA5}">
                      <a16:colId xmlns:a16="http://schemas.microsoft.com/office/drawing/2014/main" xmlns="" val="3132827466"/>
                    </a:ext>
                  </a:extLst>
                </a:gridCol>
                <a:gridCol w="1378277">
                  <a:extLst>
                    <a:ext uri="{9D8B030D-6E8A-4147-A177-3AD203B41FA5}">
                      <a16:colId xmlns:a16="http://schemas.microsoft.com/office/drawing/2014/main" xmlns="" val="3207270500"/>
                    </a:ext>
                  </a:extLst>
                </a:gridCol>
              </a:tblGrid>
              <a:tr h="453395">
                <a:tc rowSpan="2">
                  <a:txBody>
                    <a:bodyPr/>
                    <a:lstStyle/>
                    <a:p>
                      <a:pPr algn="ctr">
                        <a:spcAft>
                          <a:spcPts val="0"/>
                        </a:spcAft>
                      </a:pPr>
                      <a:r>
                        <a:rPr lang="en-US" sz="1400" dirty="0">
                          <a:effectLst/>
                        </a:rPr>
                        <a:t>Output Indicators</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rowSpan="2">
                  <a:txBody>
                    <a:bodyPr/>
                    <a:lstStyle/>
                    <a:p>
                      <a:pPr algn="ctr">
                        <a:spcAft>
                          <a:spcPts val="0"/>
                        </a:spcAft>
                      </a:pPr>
                      <a:r>
                        <a:rPr lang="en-US" sz="1400" dirty="0">
                          <a:effectLst/>
                        </a:rPr>
                        <a:t>2020/21 Annual Target</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gridSpan="4">
                  <a:txBody>
                    <a:bodyPr/>
                    <a:lstStyle/>
                    <a:p>
                      <a:pPr algn="ctr">
                        <a:spcAft>
                          <a:spcPts val="0"/>
                        </a:spcAft>
                      </a:pPr>
                      <a:r>
                        <a:rPr lang="en-US" sz="1400" kern="1200" dirty="0">
                          <a:effectLst/>
                        </a:rPr>
                        <a:t>Quarterly Milestones</a:t>
                      </a:r>
                      <a:r>
                        <a:rPr lang="en-US" sz="1400" dirty="0">
                          <a:effectLst/>
                        </a:rPr>
                        <a:t> </a:t>
                      </a:r>
                      <a:endParaRPr lang="en-GB" sz="1400" b="1" dirty="0">
                        <a:solidFill>
                          <a:schemeClr val="tx1"/>
                        </a:solidFill>
                        <a:effectLst/>
                        <a:latin typeface="Trebuchet MS" panose="020B0603020202020204" pitchFamily="34" charset="0"/>
                        <a:ea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773531702"/>
                  </a:ext>
                </a:extLst>
              </a:tr>
              <a:tr h="563310">
                <a:tc vMerge="1">
                  <a:txBody>
                    <a:bodyPr/>
                    <a:lstStyle/>
                    <a:p>
                      <a:endParaRPr lang="en-GB"/>
                    </a:p>
                  </a:txBody>
                  <a:tcPr/>
                </a:tc>
                <a:tc vMerge="1">
                  <a:txBody>
                    <a:bodyPr/>
                    <a:lstStyle/>
                    <a:p>
                      <a:endParaRPr lang="en-GB"/>
                    </a:p>
                  </a:txBody>
                  <a:tcPr/>
                </a:tc>
                <a:tc>
                  <a:txBody>
                    <a:bodyPr/>
                    <a:lstStyle/>
                    <a:p>
                      <a:pPr marL="0" algn="ctr" defTabSz="914400" rtl="0" eaLnBrk="1" latinLnBrk="0" hangingPunct="1">
                        <a:lnSpc>
                          <a:spcPct val="150000"/>
                        </a:lnSpc>
                        <a:spcAft>
                          <a:spcPts val="0"/>
                        </a:spcAft>
                      </a:pPr>
                      <a:r>
                        <a:rPr lang="en-US" sz="1400" kern="1200" dirty="0">
                          <a:effectLst/>
                        </a:rPr>
                        <a:t>1st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2nd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3rd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tc>
                  <a:txBody>
                    <a:bodyPr/>
                    <a:lstStyle/>
                    <a:p>
                      <a:pPr marL="0" algn="ctr" defTabSz="914400" rtl="0" eaLnBrk="1" latinLnBrk="0" hangingPunct="1">
                        <a:lnSpc>
                          <a:spcPct val="150000"/>
                        </a:lnSpc>
                        <a:spcAft>
                          <a:spcPts val="0"/>
                        </a:spcAft>
                      </a:pPr>
                      <a:r>
                        <a:rPr lang="en-US" sz="1400" kern="1200" dirty="0">
                          <a:effectLst/>
                        </a:rPr>
                        <a:t>4th Quarter</a:t>
                      </a:r>
                      <a:endParaRPr lang="en-GB" sz="1400" kern="1200" dirty="0">
                        <a:solidFill>
                          <a:schemeClr val="dk1"/>
                        </a:solidFill>
                        <a:effectLst/>
                        <a:latin typeface="Trebuchet MS" panose="020B0603020202020204" pitchFamily="34" charset="0"/>
                        <a:ea typeface="+mn-ea"/>
                        <a:cs typeface="+mn-cs"/>
                      </a:endParaRPr>
                    </a:p>
                  </a:txBody>
                  <a:tcPr marL="68580" marR="68580" marT="0" marB="0" anchor="ctr"/>
                </a:tc>
                <a:extLst>
                  <a:ext uri="{0D108BD9-81ED-4DB2-BD59-A6C34878D82A}">
                    <a16:rowId xmlns:a16="http://schemas.microsoft.com/office/drawing/2014/main" xmlns="" val="1283959885"/>
                  </a:ext>
                </a:extLst>
              </a:tr>
              <a:tr h="647367">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600" b="0" kern="1200" dirty="0">
                          <a:solidFill>
                            <a:srgbClr val="000000"/>
                          </a:solidFill>
                          <a:effectLst/>
                          <a:latin typeface="Calibri Light" panose="020F0302020204030204" pitchFamily="34" charset="0"/>
                          <a:ea typeface="+mn-ea"/>
                          <a:cs typeface="Times New Roman" panose="02020603050405020304" pitchFamily="18" charset="0"/>
                        </a:rPr>
                        <a:t>Percentage of innovative ideas implemented </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25%</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25%</a:t>
                      </a:r>
                    </a:p>
                  </a:txBody>
                  <a:tcPr marL="68580" marR="68580" marT="0" marB="0" anchor="ctr"/>
                </a:tc>
                <a:extLst>
                  <a:ext uri="{0D108BD9-81ED-4DB2-BD59-A6C34878D82A}">
                    <a16:rowId xmlns:a16="http://schemas.microsoft.com/office/drawing/2014/main" xmlns="" val="4095400999"/>
                  </a:ext>
                </a:extLst>
              </a:tr>
              <a:tr h="616650">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600" b="0" kern="1200" dirty="0">
                          <a:solidFill>
                            <a:srgbClr val="000000"/>
                          </a:solidFill>
                          <a:effectLst/>
                          <a:latin typeface="Calibri Light" panose="020F0302020204030204" pitchFamily="34" charset="0"/>
                          <a:ea typeface="+mn-ea"/>
                          <a:cs typeface="Times New Roman" panose="02020603050405020304" pitchFamily="18" charset="0"/>
                        </a:rPr>
                        <a:t>Percentage of staff recognised for excellence</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25%</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25%</a:t>
                      </a:r>
                    </a:p>
                  </a:txBody>
                  <a:tcPr marL="68580" marR="68580" marT="0" marB="0" anchor="ctr"/>
                </a:tc>
                <a:extLst>
                  <a:ext uri="{0D108BD9-81ED-4DB2-BD59-A6C34878D82A}">
                    <a16:rowId xmlns:a16="http://schemas.microsoft.com/office/drawing/2014/main" xmlns="" val="3191036582"/>
                  </a:ext>
                </a:extLst>
              </a:tr>
              <a:tr h="872844">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600" b="0" kern="1200" dirty="0">
                          <a:solidFill>
                            <a:srgbClr val="000000"/>
                          </a:solidFill>
                          <a:effectLst/>
                          <a:latin typeface="Calibri Light" panose="020F0302020204030204" pitchFamily="34" charset="0"/>
                          <a:ea typeface="+mn-ea"/>
                          <a:cs typeface="Times New Roman" panose="02020603050405020304" pitchFamily="18" charset="0"/>
                        </a:rPr>
                        <a:t>Percentage of staff satisfaction</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extLst>
                  <a:ext uri="{0D108BD9-81ED-4DB2-BD59-A6C34878D82A}">
                    <a16:rowId xmlns:a16="http://schemas.microsoft.com/office/drawing/2014/main" xmlns="" val="1582150986"/>
                  </a:ext>
                </a:extLst>
              </a:tr>
              <a:tr h="742522">
                <a:tc>
                  <a:txBody>
                    <a:bodyPr/>
                    <a:lstStyle/>
                    <a:p>
                      <a:pPr marL="0" indent="0" algn="ctr" defTabSz="914400" rtl="0" eaLnBrk="1" latinLnBrk="0" hangingPunct="1">
                        <a:lnSpc>
                          <a:spcPct val="107000"/>
                        </a:lnSpc>
                        <a:spcBef>
                          <a:spcPts val="370"/>
                        </a:spcBef>
                        <a:spcAft>
                          <a:spcPts val="800"/>
                        </a:spcAft>
                        <a:buFont typeface="Arial" panose="020B0604020202020204" pitchFamily="34" charset="0"/>
                        <a:buNone/>
                        <a:tabLst>
                          <a:tab pos="239395" algn="l"/>
                        </a:tabLst>
                      </a:pPr>
                      <a:r>
                        <a:rPr lang="en-ZA" sz="1600" b="0" kern="1200" dirty="0">
                          <a:solidFill>
                            <a:srgbClr val="000000"/>
                          </a:solidFill>
                          <a:effectLst/>
                          <a:latin typeface="Calibri Light" panose="020F0302020204030204" pitchFamily="34" charset="0"/>
                          <a:ea typeface="+mn-ea"/>
                          <a:cs typeface="Times New Roman" panose="02020603050405020304" pitchFamily="18" charset="0"/>
                        </a:rPr>
                        <a:t>Percentage of customer satisfaction</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80%</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80%</a:t>
                      </a:r>
                    </a:p>
                  </a:txBody>
                  <a:tcPr marL="68580" marR="68580" marT="0" marB="0" anchor="ctr"/>
                </a:tc>
                <a:extLst>
                  <a:ext uri="{0D108BD9-81ED-4DB2-BD59-A6C34878D82A}">
                    <a16:rowId xmlns:a16="http://schemas.microsoft.com/office/drawing/2014/main" xmlns="" val="989805613"/>
                  </a:ext>
                </a:extLst>
              </a:tr>
              <a:tr h="766618">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600" b="0" kern="1200" dirty="0">
                          <a:solidFill>
                            <a:srgbClr val="000000"/>
                          </a:solidFill>
                          <a:effectLst/>
                          <a:latin typeface="Calibri Light" panose="020F0302020204030204" pitchFamily="34" charset="0"/>
                          <a:ea typeface="+mn-ea"/>
                          <a:cs typeface="Times New Roman" panose="02020603050405020304" pitchFamily="18" charset="0"/>
                        </a:rPr>
                        <a:t>Percentage of stakeholder satisfaction</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80%</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80%</a:t>
                      </a:r>
                    </a:p>
                  </a:txBody>
                  <a:tcPr marL="68580" marR="68580" marT="0" marB="0" anchor="ctr"/>
                </a:tc>
                <a:extLst>
                  <a:ext uri="{0D108BD9-81ED-4DB2-BD59-A6C34878D82A}">
                    <a16:rowId xmlns:a16="http://schemas.microsoft.com/office/drawing/2014/main" xmlns="" val="1552151189"/>
                  </a:ext>
                </a:extLst>
              </a:tr>
              <a:tr h="720436">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600" b="0" kern="1200" dirty="0">
                          <a:solidFill>
                            <a:srgbClr val="000000"/>
                          </a:solidFill>
                          <a:effectLst/>
                          <a:latin typeface="Calibri Light" panose="020F0302020204030204" pitchFamily="34" charset="0"/>
                          <a:ea typeface="+mn-ea"/>
                          <a:cs typeface="Times New Roman" panose="02020603050405020304" pitchFamily="18" charset="0"/>
                        </a:rPr>
                        <a:t>Percentage of vacancy rate </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68580" marR="68580" marT="0" marB="0" anchor="ctr"/>
                </a:tc>
                <a:extLst>
                  <a:ext uri="{0D108BD9-81ED-4DB2-BD59-A6C34878D82A}">
                    <a16:rowId xmlns:a16="http://schemas.microsoft.com/office/drawing/2014/main" xmlns="" val="3548195739"/>
                  </a:ext>
                </a:extLst>
              </a:tr>
              <a:tr h="563310">
                <a:tc>
                  <a:txBody>
                    <a:bodyPr/>
                    <a:lstStyle/>
                    <a:p>
                      <a:pPr marL="0" lvl="0" indent="0" algn="ctr" defTabSz="914400" rtl="0" eaLnBrk="1" latinLnBrk="0" hangingPunct="1">
                        <a:lnSpc>
                          <a:spcPct val="107000"/>
                        </a:lnSpc>
                        <a:spcBef>
                          <a:spcPts val="370"/>
                        </a:spcBef>
                        <a:spcAft>
                          <a:spcPts val="800"/>
                        </a:spcAft>
                        <a:buFont typeface="Symbol" panose="05050102010706020507" pitchFamily="18" charset="2"/>
                        <a:buNone/>
                        <a:tabLst>
                          <a:tab pos="239395" algn="l"/>
                        </a:tabLst>
                      </a:pPr>
                      <a:r>
                        <a:rPr lang="en-ZA" sz="1600" b="0" kern="1200" dirty="0">
                          <a:solidFill>
                            <a:srgbClr val="000000"/>
                          </a:solidFill>
                          <a:effectLst/>
                          <a:latin typeface="Calibri Light" panose="020F0302020204030204" pitchFamily="34" charset="0"/>
                          <a:ea typeface="+mn-ea"/>
                          <a:cs typeface="Times New Roman" panose="02020603050405020304" pitchFamily="18" charset="0"/>
                        </a:rPr>
                        <a:t>Percentage of funds allocated to core delivery </a:t>
                      </a:r>
                    </a:p>
                  </a:txBody>
                  <a:tcPr marL="0" marR="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tc>
                <a:tc>
                  <a:txBody>
                    <a:bodyPr/>
                    <a:lstStyle/>
                    <a:p>
                      <a:pPr marL="0" algn="ctr" defTabSz="914400" rtl="0" eaLnBrk="1" latinLnBrk="0" hangingPunct="1">
                        <a:lnSpc>
                          <a:spcPct val="107000"/>
                        </a:lnSpc>
                        <a:spcAft>
                          <a:spcPts val="800"/>
                        </a:spcAft>
                        <a:tabLst>
                          <a:tab pos="239395" algn="l"/>
                        </a:tabLst>
                      </a:pPr>
                      <a:r>
                        <a:rPr lang="en-ZA" sz="18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75%</a:t>
                      </a:r>
                    </a:p>
                  </a:txBody>
                  <a:tcPr marL="68580" marR="68580" marT="0" marB="0" anchor="ctr"/>
                </a:tc>
                <a:extLst>
                  <a:ext uri="{0D108BD9-81ED-4DB2-BD59-A6C34878D82A}">
                    <a16:rowId xmlns:a16="http://schemas.microsoft.com/office/drawing/2014/main" xmlns="" val="1711533096"/>
                  </a:ext>
                </a:extLst>
              </a:tr>
            </a:tbl>
          </a:graphicData>
        </a:graphic>
      </p:graphicFrame>
      <p:sp>
        <p:nvSpPr>
          <p:cNvPr id="8" name="Title 1"/>
          <p:cNvSpPr txBox="1">
            <a:spLocks/>
          </p:cNvSpPr>
          <p:nvPr/>
        </p:nvSpPr>
        <p:spPr bwMode="auto">
          <a:xfrm>
            <a:off x="1315258" y="13206"/>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b="1" dirty="0">
                <a:solidFill>
                  <a:schemeClr val="tx1"/>
                </a:solidFill>
              </a:rPr>
              <a:t>OUTPUTS INDICATORS: ANNUAL AND QUARTERLY TARGET</a:t>
            </a:r>
            <a:r>
              <a:rPr lang="en-ZA" b="1" dirty="0"/>
              <a:t>S</a:t>
            </a:r>
            <a:endParaRPr lang="en-ZA" sz="2800" dirty="0">
              <a:solidFill>
                <a:schemeClr val="tx1"/>
              </a:solidFill>
              <a:latin typeface="+mn-lt"/>
            </a:endParaRPr>
          </a:p>
        </p:txBody>
      </p:sp>
    </p:spTree>
    <p:extLst>
      <p:ext uri="{BB962C8B-B14F-4D97-AF65-F5344CB8AC3E}">
        <p14:creationId xmlns:p14="http://schemas.microsoft.com/office/powerpoint/2010/main" xmlns="" val="875018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mn-lt"/>
                <a:ea typeface="+mj-ea"/>
                <a:cs typeface="+mj-cs"/>
              </a:rPr>
              <a:t>10. Programme Resource Considerations</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286327" y="1030778"/>
            <a:ext cx="11584247"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Calibri" panose="020F0502020204030204"/>
                <a:ea typeface="+mn-ea"/>
                <a:cs typeface="+mn-cs"/>
              </a:rPr>
              <a:t>10.1  Overview of 2019/20 to 23/24 MTEF amounts </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lgn="just">
              <a:defRPr/>
            </a:pPr>
            <a:r>
              <a:rPr lang="en-ZA" sz="1600" dirty="0">
                <a:solidFill>
                  <a:prstClr val="black"/>
                </a:solidFill>
              </a:rPr>
              <a:t>Seda applies the zero-based budgeting approach which ensures that only value-added activities are included. Such activities are tested for value addition, as well as contribution to actual delivery of small enterprises. It further allows Seda to manage the available budget effectively.</a:t>
            </a:r>
            <a:endParaRPr kumimoji="0" lang="en-Z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Calibri" panose="020F0502020204030204"/>
                <a:ea typeface="+mn-ea"/>
                <a:cs typeface="+mn-cs"/>
              </a:rPr>
              <a:t>10.2  Expenditure Estimates</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lgn="just">
              <a:defRPr/>
            </a:pPr>
            <a:r>
              <a:rPr lang="en-ZA" sz="1600" dirty="0">
                <a:solidFill>
                  <a:prstClr val="black"/>
                </a:solidFill>
              </a:rPr>
              <a:t>Seda’s MTEF allocation was cut with R284 million over the MTEF period 2021/22 to 2023/24 which will have a huge impact on service delivery. Most of the fixed costs like office rental, goods and services increase with rates that are mostly above the rate of inflation, meanwhile the allocated budget amounts are increasing at minimal rates that are below the rate of inflation. This results in the amount available for programmes and projects being reduced accordingly as the total budget amount is limited.</a:t>
            </a:r>
          </a:p>
          <a:p>
            <a:pPr lvl="0" algn="just">
              <a:defRPr/>
            </a:pPr>
            <a:endParaRPr lang="en-ZA" sz="1600" dirty="0">
              <a:solidFill>
                <a:prstClr val="black"/>
              </a:solidFill>
            </a:endParaRPr>
          </a:p>
          <a:p>
            <a:pPr lvl="0" algn="just">
              <a:defRPr/>
            </a:pPr>
            <a:r>
              <a:rPr lang="en-ZA" sz="1600" dirty="0">
                <a:solidFill>
                  <a:prstClr val="black"/>
                </a:solidFill>
              </a:rPr>
              <a:t>Seda has also experienced reduced funding from partner organisations. Reduction in partnership initiatives commits Seda to seek alternative funding to continue with such initiatives.  Seda often cannot terminate these initiatives which often include service centres.   Seda is a service organisation and as such, needs to allocate adequate funds to the compensation of employees to combat staff loss due salaries seen to be uncompetitive. The current allocation to compensation of employees is below the industry benchmark, due to available financial resources. </a:t>
            </a:r>
          </a:p>
        </p:txBody>
      </p:sp>
    </p:spTree>
    <p:extLst>
      <p:ext uri="{BB962C8B-B14F-4D97-AF65-F5344CB8AC3E}">
        <p14:creationId xmlns:p14="http://schemas.microsoft.com/office/powerpoint/2010/main" xmlns="" val="3168915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749300" y="0"/>
            <a:ext cx="11139748"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2800" i="0" u="none" strike="noStrike" kern="1200" cap="none" spc="0" normalizeH="0" baseline="0" noProof="0" dirty="0">
                <a:ln>
                  <a:noFill/>
                </a:ln>
                <a:solidFill>
                  <a:prstClr val="black"/>
                </a:solidFill>
                <a:effectLst/>
                <a:uLnTx/>
                <a:uFillTx/>
                <a:latin typeface="+mn-lt"/>
                <a:ea typeface="+mj-ea"/>
                <a:cs typeface="+mj-cs"/>
              </a:rPr>
              <a:t>Seda Actual 2019/20 &amp; Budget 2020/21– 2023/24 (Rand Million)</a:t>
            </a:r>
            <a:endParaRPr kumimoji="0" lang="en-ZA" sz="2800" i="0" u="none" strike="noStrike" kern="1200" cap="none" spc="0" normalizeH="0" baseline="0" noProof="0" dirty="0">
              <a:ln>
                <a:noFill/>
              </a:ln>
              <a:solidFill>
                <a:prstClr val="black"/>
              </a:solidFill>
              <a:effectLst/>
              <a:uLnTx/>
              <a:uFillTx/>
              <a:latin typeface="+mn-lt"/>
              <a:ea typeface="+mj-ea"/>
              <a:cs typeface="+mj-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4">
            <a:extLst>
              <a:ext uri="{28A0092B-C50C-407E-A947-70E740481C1C}">
                <a14:useLocalDpi xmlns:a14="http://schemas.microsoft.com/office/drawing/2010/main" xmlns="" val="0"/>
              </a:ext>
            </a:extLst>
          </a:blip>
          <a:srcRect/>
          <a:stretch>
            <a:fillRect/>
          </a:stretch>
        </p:blipFill>
        <p:spPr bwMode="auto">
          <a:xfrm>
            <a:off x="646545" y="986559"/>
            <a:ext cx="10344728" cy="5871441"/>
          </a:xfrm>
          <a:prstGeom prst="rect">
            <a:avLst/>
          </a:prstGeom>
          <a:noFill/>
          <a:ln>
            <a:noFill/>
          </a:ln>
        </p:spPr>
      </p:pic>
    </p:spTree>
    <p:extLst>
      <p:ext uri="{BB962C8B-B14F-4D97-AF65-F5344CB8AC3E}">
        <p14:creationId xmlns:p14="http://schemas.microsoft.com/office/powerpoint/2010/main" xmlns="" val="334094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mn-lt"/>
                <a:ea typeface="+mj-ea"/>
                <a:cs typeface="+mj-cs"/>
              </a:rPr>
              <a:t>Asset and Liability Management</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170730" y="710406"/>
            <a:ext cx="11494798" cy="769441"/>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The largest asset is cash and cash equivalents, while trade and other payables make up a sizeable portion of the liabilities. These mainly consists of money received from Seda’s stakeholders and partners to be utilized for specific projects. </a:t>
            </a:r>
            <a:endParaRPr kumimoji="0" lang="en-ZA" sz="15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8"/>
          <p:cNvPicPr/>
          <p:nvPr/>
        </p:nvPicPr>
        <p:blipFill>
          <a:blip r:embed="rId4">
            <a:extLst>
              <a:ext uri="{28A0092B-C50C-407E-A947-70E740481C1C}">
                <a14:useLocalDpi xmlns:a14="http://schemas.microsoft.com/office/drawing/2010/main" xmlns="" val="0"/>
              </a:ext>
            </a:extLst>
          </a:blip>
          <a:srcRect/>
          <a:stretch>
            <a:fillRect/>
          </a:stretch>
        </p:blipFill>
        <p:spPr bwMode="auto">
          <a:xfrm>
            <a:off x="915555" y="1604530"/>
            <a:ext cx="9669318" cy="5184197"/>
          </a:xfrm>
          <a:prstGeom prst="rect">
            <a:avLst/>
          </a:prstGeom>
          <a:noFill/>
          <a:ln>
            <a:noFill/>
          </a:ln>
        </p:spPr>
      </p:pic>
    </p:spTree>
    <p:extLst>
      <p:ext uri="{BB962C8B-B14F-4D97-AF65-F5344CB8AC3E}">
        <p14:creationId xmlns:p14="http://schemas.microsoft.com/office/powerpoint/2010/main" xmlns="" val="255008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342966"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mn-lt"/>
                <a:ea typeface="+mj-ea"/>
                <a:cs typeface="+mj-cs"/>
              </a:rPr>
              <a:t>Cash Flow Projections</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4">
            <a:extLst>
              <a:ext uri="{28A0092B-C50C-407E-A947-70E740481C1C}">
                <a14:useLocalDpi xmlns:a14="http://schemas.microsoft.com/office/drawing/2010/main" xmlns="" val="0"/>
              </a:ext>
            </a:extLst>
          </a:blip>
          <a:srcRect/>
          <a:stretch>
            <a:fillRect/>
          </a:stretch>
        </p:blipFill>
        <p:spPr bwMode="auto">
          <a:xfrm>
            <a:off x="480290" y="1080655"/>
            <a:ext cx="10741891" cy="5059795"/>
          </a:xfrm>
          <a:prstGeom prst="rect">
            <a:avLst/>
          </a:prstGeom>
          <a:noFill/>
          <a:ln>
            <a:noFill/>
          </a:ln>
        </p:spPr>
      </p:pic>
    </p:spTree>
    <p:extLst>
      <p:ext uri="{BB962C8B-B14F-4D97-AF65-F5344CB8AC3E}">
        <p14:creationId xmlns:p14="http://schemas.microsoft.com/office/powerpoint/2010/main" xmlns="" val="83789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330035" y="0"/>
            <a:ext cx="10540539"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2800" i="0" u="none" strike="noStrike" kern="1200" cap="none" spc="0" normalizeH="0" baseline="0" noProof="0" dirty="0">
                <a:ln>
                  <a:noFill/>
                </a:ln>
                <a:solidFill>
                  <a:prstClr val="black"/>
                </a:solidFill>
                <a:effectLst/>
                <a:uLnTx/>
                <a:uFillTx/>
                <a:ea typeface="+mj-ea"/>
                <a:cs typeface="+mj-cs"/>
              </a:rPr>
              <a:t>Capital Expenditure &amp; Budget Per Programmes</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244489" y="789827"/>
            <a:ext cx="11834241"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Seda branches need to be equipped to service large volumes of clients and also to reach clients in outlying areas. The Information and Communication Technology (ICT) infrastructure is being capacitated to address digital challenges and ICT performance. 		</a:t>
            </a:r>
            <a:endParaRPr kumimoji="0" lang="en-GB" sz="15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2743874" y="1390922"/>
            <a:ext cx="3877985"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Capital </a:t>
            </a:r>
            <a:r>
              <a:rPr kumimoji="0" lang="fr-FR" sz="1400" b="1" i="0" u="none" strike="noStrike" kern="1200" cap="none" spc="0" normalizeH="0" baseline="0" noProof="0" dirty="0" err="1">
                <a:ln>
                  <a:noFill/>
                </a:ln>
                <a:solidFill>
                  <a:prstClr val="black"/>
                </a:solidFill>
                <a:effectLst/>
                <a:uLnTx/>
                <a:uFillTx/>
                <a:latin typeface="Calibri" panose="020F0502020204030204"/>
                <a:ea typeface="+mn-ea"/>
                <a:cs typeface="+mn-cs"/>
              </a:rPr>
              <a:t>Expenditure</a:t>
            </a: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Programmes (R million)	</a:t>
            </a:r>
            <a:endParaRPr kumimoji="0" lang="en-ZA" sz="1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p:cNvPicPr/>
          <p:nvPr/>
        </p:nvPicPr>
        <p:blipFill>
          <a:blip r:embed="rId4">
            <a:extLst>
              <a:ext uri="{28A0092B-C50C-407E-A947-70E740481C1C}">
                <a14:useLocalDpi xmlns:a14="http://schemas.microsoft.com/office/drawing/2010/main" xmlns="" val="0"/>
              </a:ext>
            </a:extLst>
          </a:blip>
          <a:srcRect/>
          <a:stretch>
            <a:fillRect/>
          </a:stretch>
        </p:blipFill>
        <p:spPr bwMode="auto">
          <a:xfrm>
            <a:off x="1002794" y="1964971"/>
            <a:ext cx="10178473" cy="3955543"/>
          </a:xfrm>
          <a:prstGeom prst="rect">
            <a:avLst/>
          </a:prstGeom>
          <a:noFill/>
          <a:ln>
            <a:noFill/>
          </a:ln>
        </p:spPr>
      </p:pic>
    </p:spTree>
    <p:extLst>
      <p:ext uri="{BB962C8B-B14F-4D97-AF65-F5344CB8AC3E}">
        <p14:creationId xmlns:p14="http://schemas.microsoft.com/office/powerpoint/2010/main" xmlns="" val="2525671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167383" y="-4525"/>
            <a:ext cx="9792537"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sz="2800" b="1" i="0" u="none" strike="noStrike" kern="1200" cap="none" spc="0" normalizeH="0" baseline="0" noProof="0" dirty="0">
              <a:ln>
                <a:noFill/>
              </a:ln>
              <a:solidFill>
                <a:srgbClr val="70AD47">
                  <a:lumMod val="75000"/>
                </a:srgbClr>
              </a:solidFill>
              <a:effectLst/>
              <a:uLnTx/>
              <a:uFillTx/>
              <a:latin typeface="Trebuchet MS" pitchFamily="34" charset="0"/>
              <a:ea typeface="+mj-ea"/>
              <a:cs typeface="+mj-cs"/>
            </a:endParaRP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Content Placeholder 2"/>
          <p:cNvSpPr txBox="1">
            <a:spLocks/>
          </p:cNvSpPr>
          <p:nvPr/>
        </p:nvSpPr>
        <p:spPr bwMode="auto">
          <a:xfrm>
            <a:off x="2095500" y="1200296"/>
            <a:ext cx="7886700" cy="4351337"/>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rm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0" marR="0" lvl="0" indent="0" algn="ctr" defTabSz="685800" rtl="0" eaLnBrk="0" fontAlgn="base" latinLnBrk="0" hangingPunct="0">
              <a:lnSpc>
                <a:spcPct val="90000"/>
              </a:lnSpc>
              <a:spcBef>
                <a:spcPct val="20000"/>
              </a:spcBef>
              <a:spcAft>
                <a:spcPct val="0"/>
              </a:spcAft>
              <a:buClr>
                <a:srgbClr val="954F72"/>
              </a:buClr>
              <a:buSzTx/>
              <a:buFont typeface="Wingdings" pitchFamily="2" charset="2"/>
              <a:buNone/>
              <a:tabLst/>
              <a:defRPr/>
            </a:pPr>
            <a:endParaRPr kumimoji="0" lang="en-ZA" sz="4000" b="1" i="0" u="none" strike="noStrike" kern="1200" cap="none" spc="0" normalizeH="0" baseline="0" noProof="0" dirty="0">
              <a:ln>
                <a:noFill/>
              </a:ln>
              <a:solidFill>
                <a:srgbClr val="70AD47">
                  <a:lumMod val="75000"/>
                </a:srgbClr>
              </a:solidFill>
              <a:effectLst/>
              <a:uLnTx/>
              <a:uFillTx/>
              <a:latin typeface="Trebuchet MS" pitchFamily="34" charset="0"/>
              <a:ea typeface="+mn-ea"/>
              <a:cs typeface="+mn-cs"/>
            </a:endParaRPr>
          </a:p>
          <a:p>
            <a:pPr marL="0" marR="0" lvl="0" indent="0" algn="ctr" defTabSz="685800" rtl="0" eaLnBrk="0" fontAlgn="base" latinLnBrk="0" hangingPunct="0">
              <a:lnSpc>
                <a:spcPct val="90000"/>
              </a:lnSpc>
              <a:spcBef>
                <a:spcPct val="20000"/>
              </a:spcBef>
              <a:spcAft>
                <a:spcPct val="0"/>
              </a:spcAft>
              <a:buClr>
                <a:srgbClr val="954F72"/>
              </a:buClr>
              <a:buSzTx/>
              <a:buFont typeface="Wingdings" pitchFamily="2" charset="2"/>
              <a:buNone/>
              <a:tabLst/>
              <a:defRPr/>
            </a:pPr>
            <a:endParaRPr kumimoji="0" lang="en-ZA" sz="4000" b="1" i="0" u="none" strike="noStrike" kern="1200" cap="none" spc="0" normalizeH="0" baseline="0" noProof="0" dirty="0">
              <a:ln>
                <a:noFill/>
              </a:ln>
              <a:solidFill>
                <a:srgbClr val="70AD47">
                  <a:lumMod val="75000"/>
                </a:srgbClr>
              </a:solidFill>
              <a:effectLst/>
              <a:uLnTx/>
              <a:uFillTx/>
              <a:latin typeface="Trebuchet MS" pitchFamily="34" charset="0"/>
              <a:ea typeface="+mn-ea"/>
              <a:cs typeface="+mn-cs"/>
            </a:endParaRPr>
          </a:p>
          <a:p>
            <a:pPr marL="0" marR="0" lvl="0" indent="0" algn="ctr" defTabSz="685800" rtl="0" eaLnBrk="0" fontAlgn="base" latinLnBrk="0" hangingPunct="0">
              <a:lnSpc>
                <a:spcPct val="90000"/>
              </a:lnSpc>
              <a:spcBef>
                <a:spcPct val="20000"/>
              </a:spcBef>
              <a:spcAft>
                <a:spcPct val="0"/>
              </a:spcAft>
              <a:buClr>
                <a:srgbClr val="954F72"/>
              </a:buClr>
              <a:buSzTx/>
              <a:buFont typeface="Wingdings" pitchFamily="2" charset="2"/>
              <a:buNone/>
              <a:tabLst/>
              <a:defRPr/>
            </a:pPr>
            <a:endParaRPr kumimoji="0" lang="en-ZA" sz="4000" b="1" i="0" u="none" strike="noStrike" kern="1200" cap="none" spc="0" normalizeH="0" baseline="0" noProof="0" dirty="0">
              <a:ln>
                <a:noFill/>
              </a:ln>
              <a:solidFill>
                <a:srgbClr val="70AD47">
                  <a:lumMod val="75000"/>
                </a:srgbClr>
              </a:solidFill>
              <a:effectLst/>
              <a:uLnTx/>
              <a:uFillTx/>
              <a:latin typeface="Trebuchet MS" pitchFamily="34" charset="0"/>
              <a:ea typeface="+mn-ea"/>
              <a:cs typeface="+mn-cs"/>
            </a:endParaRPr>
          </a:p>
          <a:p>
            <a:pPr marL="0" marR="0" lvl="0" indent="0" algn="ctr" defTabSz="685800" rtl="0" eaLnBrk="0" fontAlgn="base" latinLnBrk="0" hangingPunct="0">
              <a:lnSpc>
                <a:spcPct val="90000"/>
              </a:lnSpc>
              <a:spcBef>
                <a:spcPct val="20000"/>
              </a:spcBef>
              <a:spcAft>
                <a:spcPct val="0"/>
              </a:spcAft>
              <a:buClr>
                <a:srgbClr val="954F72"/>
              </a:buClr>
              <a:buSzTx/>
              <a:buFont typeface="Wingdings" pitchFamily="2" charset="2"/>
              <a:buNone/>
              <a:tabLst/>
              <a:defRPr/>
            </a:pPr>
            <a:r>
              <a:rPr kumimoji="0" lang="en-ZA" sz="4000" b="1" i="0" u="none" strike="noStrike" kern="1200" cap="none" spc="0" normalizeH="0" baseline="0" noProof="0" dirty="0">
                <a:ln>
                  <a:noFill/>
                </a:ln>
                <a:solidFill>
                  <a:prstClr val="black"/>
                </a:solidFill>
                <a:effectLst/>
                <a:uLnTx/>
                <a:uFillTx/>
                <a:latin typeface="Trebuchet MS" pitchFamily="34" charset="0"/>
                <a:ea typeface="+mn-ea"/>
                <a:cs typeface="+mn-cs"/>
              </a:rPr>
              <a:t>Thank </a:t>
            </a:r>
            <a:r>
              <a:rPr lang="en-ZA" sz="4000" dirty="0">
                <a:solidFill>
                  <a:prstClr val="black"/>
                </a:solidFill>
                <a:latin typeface="Trebuchet MS" pitchFamily="34" charset="0"/>
              </a:rPr>
              <a:t>Y</a:t>
            </a:r>
            <a:r>
              <a:rPr kumimoji="0" lang="en-ZA" sz="4000" b="1" i="0" u="none" strike="noStrike" kern="1200" cap="none" spc="0" normalizeH="0" baseline="0" noProof="0" dirty="0" err="1">
                <a:ln>
                  <a:noFill/>
                </a:ln>
                <a:solidFill>
                  <a:prstClr val="black"/>
                </a:solidFill>
                <a:effectLst/>
                <a:uLnTx/>
                <a:uFillTx/>
                <a:latin typeface="Trebuchet MS" pitchFamily="34" charset="0"/>
                <a:ea typeface="+mn-ea"/>
                <a:cs typeface="+mn-cs"/>
              </a:rPr>
              <a:t>ou</a:t>
            </a:r>
            <a:r>
              <a:rPr kumimoji="0" lang="en-ZA" sz="4000" b="1" i="0" u="none" strike="noStrike" kern="1200" cap="none" spc="0" normalizeH="0" baseline="0" noProof="0" dirty="0">
                <a:ln>
                  <a:noFill/>
                </a:ln>
                <a:solidFill>
                  <a:prstClr val="black"/>
                </a:solidFill>
                <a:effectLst/>
                <a:uLnTx/>
                <a:uFillTx/>
                <a:latin typeface="Trebuchet MS" pitchFamily="34" charset="0"/>
                <a:ea typeface="+mn-ea"/>
                <a:cs typeface="+mn-cs"/>
              </a:rPr>
              <a:t> </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5321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Content Placeholder 2"/>
          <p:cNvSpPr txBox="1">
            <a:spLocks/>
          </p:cNvSpPr>
          <p:nvPr/>
        </p:nvSpPr>
        <p:spPr bwMode="auto">
          <a:xfrm>
            <a:off x="378691" y="1112199"/>
            <a:ext cx="11296073" cy="4771365"/>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0" indent="0" algn="just">
              <a:lnSpc>
                <a:spcPct val="170000"/>
              </a:lnSpc>
              <a:buNone/>
            </a:pPr>
            <a:r>
              <a:rPr lang="en-ZA" sz="1800" b="0" dirty="0">
                <a:latin typeface="+mn-lt"/>
              </a:rPr>
              <a:t>The Constitution provides for the establishment mandate of the Department of Small Business Development and its entities, including Seda. Various national and sectoral legislation and regulatory frameworks are listed below to give effect to the implementation of this constitutional mandate.</a:t>
            </a:r>
            <a:endParaRPr lang="en-GB" sz="1800" b="0" dirty="0">
              <a:latin typeface="+mn-lt"/>
            </a:endParaRPr>
          </a:p>
          <a:p>
            <a:pPr marL="0" indent="0">
              <a:lnSpc>
                <a:spcPct val="170000"/>
              </a:lnSpc>
              <a:buNone/>
            </a:pPr>
            <a:endParaRPr lang="en-GB" sz="1800" dirty="0">
              <a:latin typeface="+mn-lt"/>
            </a:endParaRPr>
          </a:p>
          <a:p>
            <a:pPr marL="0" indent="0">
              <a:lnSpc>
                <a:spcPct val="170000"/>
              </a:lnSpc>
              <a:buNone/>
            </a:pPr>
            <a:r>
              <a:rPr lang="en-ZA" sz="1800" dirty="0">
                <a:solidFill>
                  <a:schemeClr val="accent2">
                    <a:lumMod val="50000"/>
                  </a:schemeClr>
                </a:solidFill>
                <a:latin typeface="+mn-lt"/>
              </a:rPr>
              <a:t>2.1.	</a:t>
            </a:r>
            <a:r>
              <a:rPr lang="en-ZA" sz="1800" dirty="0">
                <a:latin typeface="+mn-lt"/>
              </a:rPr>
              <a:t>Seda Enabling Legislation</a:t>
            </a:r>
          </a:p>
          <a:p>
            <a:pPr marL="0" indent="0" algn="just">
              <a:lnSpc>
                <a:spcPct val="170000"/>
              </a:lnSpc>
              <a:buNone/>
            </a:pPr>
            <a:r>
              <a:rPr lang="en-ZA" sz="1800" b="0" dirty="0">
                <a:latin typeface="+mn-lt"/>
              </a:rPr>
              <a:t>Seda is an Agency of government accountable to the Minister in the Department of Small Business Development. The establishment of Seda and its activities find origin in the National Small Enterprise Act 1996(No. 102 of 1996) amended. The Act provides for the establishment of the Advisory Body and the Small Enterprise Development Agency and further, provides guidelines for organs of the state to promote small enterprise in the Republic. </a:t>
            </a:r>
            <a:endParaRPr lang="en-GB" sz="1800" b="0" dirty="0">
              <a:latin typeface="+mn-lt"/>
            </a:endParaRPr>
          </a:p>
          <a:p>
            <a:pPr marL="0" indent="0">
              <a:lnSpc>
                <a:spcPct val="170000"/>
              </a:lnSpc>
              <a:buNone/>
            </a:pPr>
            <a:endParaRPr lang="en-GB" sz="1800" dirty="0">
              <a:latin typeface="+mn-lt"/>
            </a:endParaRPr>
          </a:p>
          <a:p>
            <a:pPr lvl="1">
              <a:lnSpc>
                <a:spcPct val="170000"/>
              </a:lnSpc>
              <a:buFont typeface="Arial" panose="020B0604020202020204" pitchFamily="34" charset="0"/>
              <a:buChar char="•"/>
            </a:pPr>
            <a:endParaRPr lang="en-ZA" sz="1800" dirty="0">
              <a:latin typeface="+mn-lt"/>
              <a:cs typeface="Arial" panose="020B0604020202020204" pitchFamily="34" charset="0"/>
            </a:endParaRPr>
          </a:p>
          <a:p>
            <a:pPr marL="0" lvl="0" indent="0">
              <a:buNone/>
            </a:pPr>
            <a:endParaRPr lang="en-ZA" sz="1800" dirty="0">
              <a:solidFill>
                <a:prstClr val="black"/>
              </a:solidFill>
              <a:latin typeface="+mn-lt"/>
            </a:endParaRPr>
          </a:p>
          <a:p>
            <a:pPr marL="0" lvl="0" indent="0">
              <a:buNone/>
            </a:pPr>
            <a:endParaRPr lang="en-ZA" sz="1800" dirty="0">
              <a:solidFill>
                <a:prstClr val="black"/>
              </a:solidFill>
              <a:latin typeface="+mn-lt"/>
            </a:endParaRPr>
          </a:p>
          <a:p>
            <a:pPr marL="0" lvl="1" indent="0">
              <a:buNone/>
            </a:pPr>
            <a:r>
              <a:rPr lang="en-ZA" sz="1800" dirty="0">
                <a:latin typeface="+mn-lt"/>
                <a:cs typeface="Arial" panose="020B0604020202020204" pitchFamily="34" charset="0"/>
                <a:sym typeface="Arial"/>
              </a:rPr>
              <a:t> </a:t>
            </a:r>
          </a:p>
        </p:txBody>
      </p:sp>
      <p:sp>
        <p:nvSpPr>
          <p:cNvPr id="3" name="Slide Number Placeholder 2"/>
          <p:cNvSpPr>
            <a:spLocks noGrp="1"/>
          </p:cNvSpPr>
          <p:nvPr>
            <p:ph type="sldNum" sz="quarter" idx="12"/>
          </p:nvPr>
        </p:nvSpPr>
        <p:spPr/>
        <p:txBody>
          <a:bodyPr/>
          <a:lstStyle/>
          <a:p>
            <a:fld id="{2A32619B-E9F6-4002-8F95-E8AFA5AE3C53}" type="slidenum">
              <a:rPr lang="en-ZA" smtClean="0"/>
              <a:pPr/>
              <a:t>4</a:t>
            </a:fld>
            <a:endParaRPr lang="en-ZA"/>
          </a:p>
        </p:txBody>
      </p:sp>
      <p:sp>
        <p:nvSpPr>
          <p:cNvPr id="8" name="Title 1"/>
          <p:cNvSpPr txBox="1">
            <a:spLocks/>
          </p:cNvSpPr>
          <p:nvPr/>
        </p:nvSpPr>
        <p:spPr bwMode="auto">
          <a:xfrm>
            <a:off x="979055" y="8313"/>
            <a:ext cx="10153509"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mn-lt"/>
              </a:rPr>
              <a:t>2. Legislative and Policy Mandates</a:t>
            </a:r>
          </a:p>
        </p:txBody>
      </p:sp>
    </p:spTree>
    <p:extLst>
      <p:ext uri="{BB962C8B-B14F-4D97-AF65-F5344CB8AC3E}">
        <p14:creationId xmlns:p14="http://schemas.microsoft.com/office/powerpoint/2010/main" xmlns="" val="3945547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749300" y="0"/>
            <a:ext cx="11082481"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mn-lt"/>
              </a:rPr>
              <a:t>3. National Small Enterprise Act 1996, (No.102 of 1996)</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Content Placeholder 2"/>
          <p:cNvSpPr txBox="1">
            <a:spLocks/>
          </p:cNvSpPr>
          <p:nvPr/>
        </p:nvSpPr>
        <p:spPr bwMode="auto">
          <a:xfrm>
            <a:off x="350981" y="921533"/>
            <a:ext cx="11397673" cy="4860433"/>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algn="just">
              <a:lnSpc>
                <a:spcPct val="220000"/>
              </a:lnSpc>
              <a:buFont typeface="Wingdings" panose="05000000000000000000" pitchFamily="2" charset="2"/>
              <a:buChar char="v"/>
            </a:pPr>
            <a:r>
              <a:rPr lang="en-ZA" sz="1800" b="0" dirty="0">
                <a:latin typeface="+mn-lt"/>
              </a:rPr>
              <a:t>To implement the policy of the national government for small enterprise development;</a:t>
            </a:r>
          </a:p>
          <a:p>
            <a:pPr algn="just">
              <a:lnSpc>
                <a:spcPct val="220000"/>
              </a:lnSpc>
              <a:buFont typeface="Wingdings" panose="05000000000000000000" pitchFamily="2" charset="2"/>
              <a:buChar char="v"/>
            </a:pPr>
            <a:r>
              <a:rPr lang="en-ZA" sz="1800" b="0" dirty="0">
                <a:latin typeface="+mn-lt"/>
              </a:rPr>
              <a:t>To design and implement a standard national delivery network that must uniformly apply throughout the Republic in respect of small enterprise development, integrating all government funded small enterprise support agencies across all spheres of government;</a:t>
            </a:r>
          </a:p>
          <a:p>
            <a:pPr algn="just">
              <a:lnSpc>
                <a:spcPct val="220000"/>
              </a:lnSpc>
              <a:buFont typeface="Wingdings" panose="05000000000000000000" pitchFamily="2" charset="2"/>
              <a:buChar char="v"/>
            </a:pPr>
            <a:r>
              <a:rPr lang="en-ZA" sz="1800" b="0" dirty="0">
                <a:latin typeface="+mn-lt"/>
              </a:rPr>
              <a:t>To design and implement small enterprise development support programmes</a:t>
            </a:r>
          </a:p>
          <a:p>
            <a:pPr algn="just">
              <a:lnSpc>
                <a:spcPct val="220000"/>
              </a:lnSpc>
              <a:buFont typeface="Wingdings" panose="05000000000000000000" pitchFamily="2" charset="2"/>
              <a:buChar char="v"/>
            </a:pPr>
            <a:r>
              <a:rPr lang="en-ZA" sz="1800" b="0" dirty="0">
                <a:latin typeface="+mn-lt"/>
              </a:rPr>
              <a:t>To establish provincial structures to ensure the effective implementation of its functions and do all that is necessary and convenient to be done for or in connection with the performance of its functions.</a:t>
            </a:r>
          </a:p>
          <a:p>
            <a:pPr algn="just">
              <a:lnSpc>
                <a:spcPct val="220000"/>
              </a:lnSpc>
              <a:buFont typeface="Wingdings" panose="05000000000000000000" pitchFamily="2" charset="2"/>
              <a:buChar char="v"/>
            </a:pPr>
            <a:r>
              <a:rPr lang="en-US" sz="1800" b="0" dirty="0">
                <a:latin typeface="+mn-lt"/>
              </a:rPr>
              <a:t>To facilitate the development, support and promotion of small enterprises to ensure their growth and sustainability</a:t>
            </a:r>
            <a:endParaRPr lang="en-GB" sz="1800" b="0" dirty="0">
              <a:latin typeface="+mn-lt"/>
            </a:endParaRPr>
          </a:p>
        </p:txBody>
      </p:sp>
      <p:sp>
        <p:nvSpPr>
          <p:cNvPr id="3" name="Slide Number Placeholder 2"/>
          <p:cNvSpPr>
            <a:spLocks noGrp="1"/>
          </p:cNvSpPr>
          <p:nvPr>
            <p:ph type="sldNum" sz="quarter" idx="12"/>
          </p:nvPr>
        </p:nvSpPr>
        <p:spPr/>
        <p:txBody>
          <a:bodyPr/>
          <a:lstStyle/>
          <a:p>
            <a:fld id="{2A32619B-E9F6-4002-8F95-E8AFA5AE3C53}" type="slidenum">
              <a:rPr lang="en-ZA" smtClean="0"/>
              <a:pPr/>
              <a:t>5</a:t>
            </a:fld>
            <a:endParaRPr lang="en-ZA"/>
          </a:p>
        </p:txBody>
      </p:sp>
    </p:spTree>
    <p:extLst>
      <p:ext uri="{BB962C8B-B14F-4D97-AF65-F5344CB8AC3E}">
        <p14:creationId xmlns:p14="http://schemas.microsoft.com/office/powerpoint/2010/main" xmlns="" val="2987722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340028" y="0"/>
            <a:ext cx="3961646"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800" dirty="0">
                <a:solidFill>
                  <a:schemeClr val="tx1"/>
                </a:solidFill>
                <a:latin typeface="Trebuchet MS" pitchFamily="34" charset="0"/>
              </a:rPr>
              <a:t>4. Our strategic focus </a:t>
            </a:r>
          </a:p>
        </p:txBody>
      </p:sp>
      <p:pic>
        <p:nvPicPr>
          <p:cNvPr id="13"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275388"/>
            <a:ext cx="12199938" cy="134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2A32619B-E9F6-4002-8F95-E8AFA5AE3C53}" type="slidenum">
              <a:rPr lang="en-ZA" smtClean="0"/>
              <a:pPr/>
              <a:t>6</a:t>
            </a:fld>
            <a:endParaRPr lang="en-ZA"/>
          </a:p>
        </p:txBody>
      </p:sp>
      <p:graphicFrame>
        <p:nvGraphicFramePr>
          <p:cNvPr id="12" name="Table 11"/>
          <p:cNvGraphicFramePr>
            <a:graphicFrameLocks noGrp="1"/>
          </p:cNvGraphicFramePr>
          <p:nvPr>
            <p:extLst>
              <p:ext uri="{D42A27DB-BD31-4B8C-83A1-F6EECF244321}">
                <p14:modId xmlns:p14="http://schemas.microsoft.com/office/powerpoint/2010/main" xmlns="" val="2328307393"/>
              </p:ext>
            </p:extLst>
          </p:nvPr>
        </p:nvGraphicFramePr>
        <p:xfrm>
          <a:off x="794329" y="1117603"/>
          <a:ext cx="10456491" cy="4929192"/>
        </p:xfrm>
        <a:graphic>
          <a:graphicData uri="http://schemas.openxmlformats.org/drawingml/2006/table">
            <a:tbl>
              <a:tblPr firstRow="1" bandRow="1">
                <a:tableStyleId>{ED083AE6-46FA-4A59-8FB0-9F97EB10719F}</a:tableStyleId>
              </a:tblPr>
              <a:tblGrid>
                <a:gridCol w="2419926">
                  <a:extLst>
                    <a:ext uri="{9D8B030D-6E8A-4147-A177-3AD203B41FA5}">
                      <a16:colId xmlns:a16="http://schemas.microsoft.com/office/drawing/2014/main" xmlns="" val="1018994135"/>
                    </a:ext>
                  </a:extLst>
                </a:gridCol>
                <a:gridCol w="8036565">
                  <a:extLst>
                    <a:ext uri="{9D8B030D-6E8A-4147-A177-3AD203B41FA5}">
                      <a16:colId xmlns:a16="http://schemas.microsoft.com/office/drawing/2014/main" xmlns="" val="2264053326"/>
                    </a:ext>
                  </a:extLst>
                </a:gridCol>
              </a:tblGrid>
              <a:tr h="1902237">
                <a:tc>
                  <a:txBody>
                    <a:bodyPr/>
                    <a:lstStyle/>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Mission</a:t>
                      </a:r>
                      <a:endParaRPr lang="en-ZA" sz="24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To promote entrepreneurship and facilitate the development of small enterprises by providing customized business support services that result in business growth and sustainability in collaboration with other role players in the ecosystem</a:t>
                      </a:r>
                    </a:p>
                  </a:txBody>
                  <a:tcPr marL="68580" marR="68580" marT="0" marB="0" anchor="ctr"/>
                </a:tc>
                <a:extLst>
                  <a:ext uri="{0D108BD9-81ED-4DB2-BD59-A6C34878D82A}">
                    <a16:rowId xmlns:a16="http://schemas.microsoft.com/office/drawing/2014/main" xmlns="" val="2162510205"/>
                  </a:ext>
                </a:extLst>
              </a:tr>
              <a:tr h="867002">
                <a:tc>
                  <a:txBody>
                    <a:bodyPr/>
                    <a:lstStyle/>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Vision</a:t>
                      </a:r>
                      <a:endParaRPr lang="en-ZA" sz="24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To make a difference in SMMEs </a:t>
                      </a:r>
                      <a:r>
                        <a:rPr lang="en-ZA" sz="2400" b="0" kern="1200" dirty="0" err="1">
                          <a:solidFill>
                            <a:srgbClr val="000000"/>
                          </a:solidFill>
                          <a:effectLst/>
                          <a:latin typeface="+mn-lt"/>
                          <a:ea typeface="Times New Roman" panose="02020603050405020304" pitchFamily="18" charset="0"/>
                          <a:cs typeface="Times New Roman" panose="02020603050405020304" pitchFamily="18" charset="0"/>
                        </a:rPr>
                        <a:t>live’s</a:t>
                      </a: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 everyday</a:t>
                      </a:r>
                      <a:endParaRPr lang="en-ZA" sz="2400" b="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78151650"/>
                  </a:ext>
                </a:extLst>
              </a:tr>
              <a:tr h="2047900">
                <a:tc>
                  <a:txBody>
                    <a:bodyPr/>
                    <a:lstStyle/>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Values</a:t>
                      </a:r>
                      <a:endParaRPr lang="en-ZA" sz="24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Nurture</a:t>
                      </a:r>
                      <a:endParaRPr lang="en-ZA" sz="2400" b="0" dirty="0">
                        <a:effectLst/>
                        <a:latin typeface="+mn-lt"/>
                        <a:ea typeface="Calibri" panose="020F0502020204030204" pitchFamily="34" charset="0"/>
                        <a:cs typeface="Times New Roman" panose="02020603050405020304" pitchFamily="18" charset="0"/>
                      </a:endParaRPr>
                    </a:p>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Innovation</a:t>
                      </a:r>
                      <a:endParaRPr lang="en-ZA" sz="2400" b="0" dirty="0">
                        <a:effectLst/>
                        <a:latin typeface="+mn-lt"/>
                        <a:ea typeface="Calibri" panose="020F0502020204030204" pitchFamily="34" charset="0"/>
                        <a:cs typeface="Times New Roman" panose="02020603050405020304" pitchFamily="18" charset="0"/>
                      </a:endParaRPr>
                    </a:p>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Customer Centricity</a:t>
                      </a:r>
                      <a:endParaRPr lang="en-ZA" sz="2400" b="0" dirty="0">
                        <a:effectLst/>
                        <a:latin typeface="+mn-lt"/>
                        <a:ea typeface="Calibri" panose="020F0502020204030204" pitchFamily="34" charset="0"/>
                        <a:cs typeface="Times New Roman" panose="02020603050405020304" pitchFamily="18" charset="0"/>
                      </a:endParaRPr>
                    </a:p>
                    <a:p>
                      <a:pPr algn="ctr">
                        <a:lnSpc>
                          <a:spcPct val="107000"/>
                        </a:lnSpc>
                        <a:spcBef>
                          <a:spcPts val="370"/>
                        </a:spcBef>
                        <a:spcAft>
                          <a:spcPts val="0"/>
                        </a:spcAft>
                        <a:tabLst>
                          <a:tab pos="162560" algn="l"/>
                        </a:tabLst>
                      </a:pPr>
                      <a:r>
                        <a:rPr lang="en-ZA" sz="2400" b="0" kern="1200" dirty="0">
                          <a:solidFill>
                            <a:srgbClr val="000000"/>
                          </a:solidFill>
                          <a:effectLst/>
                          <a:latin typeface="+mn-lt"/>
                          <a:ea typeface="Times New Roman" panose="02020603050405020304" pitchFamily="18" charset="0"/>
                          <a:cs typeface="Times New Roman" panose="02020603050405020304" pitchFamily="18" charset="0"/>
                        </a:rPr>
                        <a:t>Responsible Conduct</a:t>
                      </a:r>
                    </a:p>
                    <a:p>
                      <a:pPr algn="ctr">
                        <a:lnSpc>
                          <a:spcPct val="107000"/>
                        </a:lnSpc>
                        <a:spcBef>
                          <a:spcPts val="370"/>
                        </a:spcBef>
                        <a:spcAft>
                          <a:spcPts val="0"/>
                        </a:spcAft>
                        <a:tabLst>
                          <a:tab pos="162560" algn="l"/>
                        </a:tabLst>
                      </a:pPr>
                      <a:endParaRPr lang="en-ZA" sz="2400" b="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42807976"/>
                  </a:ext>
                </a:extLst>
              </a:tr>
            </a:tbl>
          </a:graphicData>
        </a:graphic>
      </p:graphicFrame>
    </p:spTree>
    <p:extLst>
      <p:ext uri="{BB962C8B-B14F-4D97-AF65-F5344CB8AC3E}">
        <p14:creationId xmlns:p14="http://schemas.microsoft.com/office/powerpoint/2010/main" xmlns="" val="312929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mn-lt"/>
                <a:ea typeface="+mj-ea"/>
                <a:cs typeface="+mj-cs"/>
              </a:rPr>
              <a:t>5. </a:t>
            </a:r>
            <a:r>
              <a:rPr lang="en-ZA" sz="2800" dirty="0">
                <a:solidFill>
                  <a:prstClr val="black"/>
                </a:solidFill>
                <a:latin typeface="+mn-lt"/>
              </a:rPr>
              <a:t>Si</a:t>
            </a:r>
            <a:r>
              <a:rPr kumimoji="0" lang="en-ZA" sz="2800" i="0" u="none" strike="noStrike" kern="1200" cap="none" spc="0" normalizeH="0" baseline="0" noProof="0" dirty="0" err="1">
                <a:ln>
                  <a:noFill/>
                </a:ln>
                <a:solidFill>
                  <a:prstClr val="black"/>
                </a:solidFill>
                <a:effectLst/>
                <a:uLnTx/>
                <a:uFillTx/>
                <a:latin typeface="+mn-lt"/>
                <a:ea typeface="+mj-ea"/>
                <a:cs typeface="+mj-cs"/>
              </a:rPr>
              <a:t>tuational</a:t>
            </a:r>
            <a:r>
              <a:rPr kumimoji="0" lang="en-ZA" sz="2800" i="0" u="none" strike="noStrike" kern="1200" cap="none" spc="0" normalizeH="0" baseline="0" noProof="0" dirty="0">
                <a:ln>
                  <a:noFill/>
                </a:ln>
                <a:solidFill>
                  <a:prstClr val="black"/>
                </a:solidFill>
                <a:effectLst/>
                <a:uLnTx/>
                <a:uFillTx/>
                <a:latin typeface="+mn-lt"/>
                <a:ea typeface="+mj-ea"/>
                <a:cs typeface="+mj-cs"/>
              </a:rPr>
              <a:t> Analysis</a:t>
            </a:r>
          </a:p>
        </p:txBody>
      </p:sp>
      <p:sp>
        <p:nvSpPr>
          <p:cNvPr id="27" name="Content Placeholder 2"/>
          <p:cNvSpPr txBox="1">
            <a:spLocks/>
          </p:cNvSpPr>
          <p:nvPr/>
        </p:nvSpPr>
        <p:spPr bwMode="auto">
          <a:xfrm>
            <a:off x="185376" y="974725"/>
            <a:ext cx="11813309" cy="5883275"/>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rmAutofit fontScale="92500" lnSpcReduction="20000"/>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algn="just">
              <a:lnSpc>
                <a:spcPct val="160000"/>
              </a:lnSpc>
              <a:buClr>
                <a:srgbClr val="954F72"/>
              </a:buClr>
              <a:defRPr/>
            </a:pPr>
            <a:r>
              <a:rPr lang="en-ZA" sz="1800" u="sng" dirty="0">
                <a:latin typeface="+mn-lt"/>
              </a:rPr>
              <a:t>South African SMME Landscape </a:t>
            </a:r>
          </a:p>
          <a:p>
            <a:pPr marL="0" indent="0" algn="just">
              <a:lnSpc>
                <a:spcPct val="160000"/>
              </a:lnSpc>
              <a:buClr>
                <a:srgbClr val="954F72"/>
              </a:buClr>
              <a:buNone/>
              <a:defRPr/>
            </a:pPr>
            <a:r>
              <a:rPr lang="en-ZA" sz="1800" b="0" dirty="0">
                <a:latin typeface="+mn-lt"/>
              </a:rPr>
              <a:t>The South African economy, like many others, was deeply affected by the Covid-19 pandemic. This was further exacerbated by various domestic challenges.  This has resulted in a slow recovery and economic flat lining. Business confidence remains fragile domestically, and the country is well out of favour on the global investment-grade indices. The domestic challenges that plague the economy include, amongst others, governmental overspending, rising government debt, poor state delivery capabilities, governance and corruption challenges in both the public and private sectors, the unreliability and unpredictability of electricity supply and extreme unemployment. </a:t>
            </a:r>
          </a:p>
          <a:p>
            <a:pPr marL="0" indent="0" algn="just">
              <a:lnSpc>
                <a:spcPct val="160000"/>
              </a:lnSpc>
              <a:buClr>
                <a:srgbClr val="954F72"/>
              </a:buClr>
              <a:buNone/>
              <a:defRPr/>
            </a:pPr>
            <a:endParaRPr lang="en-ZA" sz="1800" b="0" dirty="0">
              <a:latin typeface="+mn-lt"/>
            </a:endParaRPr>
          </a:p>
          <a:p>
            <a:pPr algn="just">
              <a:lnSpc>
                <a:spcPct val="160000"/>
              </a:lnSpc>
              <a:buClr>
                <a:srgbClr val="954F72"/>
              </a:buClr>
              <a:defRPr/>
            </a:pPr>
            <a:r>
              <a:rPr lang="en-ZA" sz="1800" u="sng" dirty="0">
                <a:latin typeface="+mn-lt"/>
              </a:rPr>
              <a:t>Township Businesses in South Africa  </a:t>
            </a:r>
          </a:p>
          <a:p>
            <a:pPr marL="0" indent="0" algn="just">
              <a:lnSpc>
                <a:spcPct val="160000"/>
              </a:lnSpc>
              <a:buClr>
                <a:srgbClr val="954F72"/>
              </a:buClr>
              <a:buNone/>
              <a:defRPr/>
            </a:pPr>
            <a:r>
              <a:rPr lang="en-ZA" sz="1800" b="0" dirty="0">
                <a:latin typeface="+mn-lt"/>
              </a:rPr>
              <a:t>Although South Africa’s apartheid system ended in 1994, the effects of its segregationist policies can still be seen today. Today, more than 76 larger townships, each containing township businesses, border several South African cities. Townships today contain about half of South Africa’s urban population and 38% of its working-age citizens but as much as 60% of its unemployed. These communities were intentionally developed on the periphery of larger cities, the locations were chosen to separate them from the economic bustle of city centres. This socioeconomic isolation resulted in the development of what is considered an “informal” economic sector containing nearly 6 million businesses across the country. </a:t>
            </a:r>
          </a:p>
          <a:p>
            <a:pPr marL="0" indent="0" algn="just">
              <a:lnSpc>
                <a:spcPct val="120000"/>
              </a:lnSpc>
              <a:buClr>
                <a:srgbClr val="954F72"/>
              </a:buClr>
              <a:buNone/>
              <a:defRPr/>
            </a:pPr>
            <a:endParaRPr lang="en-ZA" sz="1800" b="0" dirty="0">
              <a:latin typeface="+mn-lt"/>
            </a:endParaRPr>
          </a:p>
          <a:p>
            <a:pPr marL="0" marR="0" lvl="0" indent="0" defTabSz="914400" eaLnBrk="1" fontAlgn="base" hangingPunct="1">
              <a:lnSpc>
                <a:spcPct val="107000"/>
              </a:lnSpc>
              <a:spcBef>
                <a:spcPts val="370"/>
              </a:spcBef>
              <a:spcAft>
                <a:spcPts val="0"/>
              </a:spcAft>
              <a:buClr>
                <a:srgbClr val="954F72"/>
              </a:buClr>
              <a:buSzTx/>
              <a:buFont typeface="Wingdings" pitchFamily="2" charset="2"/>
              <a:buNone/>
              <a:tabLst>
                <a:tab pos="162560" algn="l"/>
              </a:tabLst>
              <a:defRPr/>
            </a:pPr>
            <a:endParaRPr lang="en-ZA" b="0" dirty="0">
              <a:solidFill>
                <a:srgbClr val="000000"/>
              </a:solidFill>
              <a:latin typeface="+mn-lt"/>
              <a:ea typeface="Times New Roman" panose="02020603050405020304" pitchFamily="18" charset="0"/>
              <a:cs typeface="Times New Roman" panose="02020603050405020304" pitchFamily="18" charset="0"/>
            </a:endParaRPr>
          </a:p>
          <a:p>
            <a:pPr marL="0" marR="0" lvl="0" indent="0" defTabSz="685800" rtl="0" eaLnBrk="0" fontAlgn="base" latinLnBrk="0" hangingPunct="0">
              <a:lnSpc>
                <a:spcPct val="120000"/>
              </a:lnSpc>
              <a:spcBef>
                <a:spcPct val="20000"/>
              </a:spcBef>
              <a:spcAft>
                <a:spcPct val="0"/>
              </a:spcAft>
              <a:buClr>
                <a:srgbClr val="954F72"/>
              </a:buClr>
              <a:buSzTx/>
              <a:buFont typeface="Wingdings" pitchFamily="2" charset="2"/>
              <a:buNone/>
              <a:tabLst/>
              <a:defRPr/>
            </a:pPr>
            <a:endParaRPr kumimoji="0" lang="en-ZA" b="0" i="0" u="none" strike="noStrike" kern="1200" cap="none" spc="0" normalizeH="0" baseline="0" noProof="0" dirty="0">
              <a:ln>
                <a:noFill/>
              </a:ln>
              <a:solidFill>
                <a:srgbClr val="FF0000"/>
              </a:solidFill>
              <a:effectLst/>
              <a:uLnTx/>
              <a:uFillTx/>
              <a:latin typeface="+mn-lt"/>
            </a:endParaRPr>
          </a:p>
          <a:p>
            <a:pPr marL="342900" marR="0" lvl="0" indent="-342900" defTabSz="685800" rtl="0" eaLnBrk="0" fontAlgn="base" latinLnBrk="0" hangingPunct="0">
              <a:lnSpc>
                <a:spcPct val="120000"/>
              </a:lnSpc>
              <a:spcBef>
                <a:spcPct val="20000"/>
              </a:spcBef>
              <a:spcAft>
                <a:spcPct val="0"/>
              </a:spcAft>
              <a:buClr>
                <a:srgbClr val="954F72"/>
              </a:buClr>
              <a:buSzTx/>
              <a:buFont typeface="Wingdings" pitchFamily="2" charset="2"/>
              <a:buChar char="§"/>
              <a:tabLst/>
              <a:defRPr/>
            </a:pPr>
            <a:endParaRPr kumimoji="0" lang="en-ZA" b="0" i="0" u="none" strike="noStrike" kern="1200" cap="none" spc="0" normalizeH="0" baseline="0" noProof="0" dirty="0">
              <a:ln>
                <a:noFill/>
              </a:ln>
              <a:solidFill>
                <a:srgbClr val="FF0000"/>
              </a:solidFill>
              <a:effectLst/>
              <a:uLnTx/>
              <a:uFillTx/>
              <a:latin typeface="+mn-lt"/>
            </a:endParaRPr>
          </a:p>
          <a:p>
            <a:pPr marL="0" marR="0" lvl="1" indent="0" defTabSz="685800" rtl="0" eaLnBrk="0" fontAlgn="base" latinLnBrk="0" hangingPunct="0">
              <a:lnSpc>
                <a:spcPct val="90000"/>
              </a:lnSpc>
              <a:spcBef>
                <a:spcPct val="20000"/>
              </a:spcBef>
              <a:spcAft>
                <a:spcPct val="0"/>
              </a:spcAft>
              <a:buClr>
                <a:srgbClr val="954F72"/>
              </a:buClr>
              <a:buSzTx/>
              <a:buFont typeface="Wingdings" pitchFamily="2" charset="2"/>
              <a:buNone/>
              <a:tabLst/>
              <a:defRPr/>
            </a:pPr>
            <a:endParaRPr kumimoji="0" lang="en-ZA" sz="2000" b="0" i="0" u="none" strike="noStrike" kern="1200" cap="none" spc="0" normalizeH="0" baseline="0" noProof="0" dirty="0">
              <a:ln>
                <a:noFill/>
              </a:ln>
              <a:solidFill>
                <a:srgbClr val="FF0000"/>
              </a:solidFill>
              <a:effectLst/>
              <a:uLnTx/>
              <a:uFillTx/>
              <a:latin typeface="+mn-lt"/>
              <a:cs typeface="Arial" panose="020B0604020202020204" pitchFamily="34" charset="0"/>
              <a:sym typeface="Aria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14578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mn-lt"/>
                <a:ea typeface="+mj-ea"/>
                <a:cs typeface="+mj-cs"/>
              </a:rPr>
              <a:t>5. 1. External Environment </a:t>
            </a:r>
          </a:p>
        </p:txBody>
      </p:sp>
      <p:sp>
        <p:nvSpPr>
          <p:cNvPr id="27" name="Content Placeholder 2"/>
          <p:cNvSpPr txBox="1">
            <a:spLocks/>
          </p:cNvSpPr>
          <p:nvPr/>
        </p:nvSpPr>
        <p:spPr bwMode="auto">
          <a:xfrm>
            <a:off x="166903" y="737394"/>
            <a:ext cx="11850255" cy="6120606"/>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rm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342900" lvl="2" indent="-342900" algn="just">
              <a:lnSpc>
                <a:spcPct val="170000"/>
              </a:lnSpc>
              <a:buClr>
                <a:srgbClr val="954F72"/>
              </a:buClr>
              <a:buFont typeface="Wingdings" pitchFamily="2" charset="2"/>
              <a:buChar char="§"/>
              <a:defRPr/>
            </a:pPr>
            <a:r>
              <a:rPr lang="en-ZA" sz="1800" b="1" u="sng" dirty="0">
                <a:latin typeface="+mn-lt"/>
              </a:rPr>
              <a:t>Informal Businesses in South Africa  </a:t>
            </a:r>
          </a:p>
          <a:p>
            <a:pPr marL="0" indent="0" algn="just">
              <a:lnSpc>
                <a:spcPct val="140000"/>
              </a:lnSpc>
              <a:buClr>
                <a:srgbClr val="954F72"/>
              </a:buClr>
              <a:buNone/>
              <a:defRPr/>
            </a:pPr>
            <a:r>
              <a:rPr lang="en-ZA" sz="1700" b="0" dirty="0">
                <a:latin typeface="+mn-lt"/>
              </a:rPr>
              <a:t>Stats SA Quarter 1 Labour Force Survey, shows that there were 2,9 Million people employed in the informal sector (excluding agriculture). That amounts to approximately one-fifth of employed South Africans. Approximately 95 per cent of informal business owners had only one business, and the majority of them have been operating their businesses for five years or longer. More than nine in every 10 businesses had no business debt, credit facility, mortgage loan, or asset finance.</a:t>
            </a:r>
          </a:p>
          <a:p>
            <a:pPr algn="just">
              <a:lnSpc>
                <a:spcPct val="140000"/>
              </a:lnSpc>
              <a:buClr>
                <a:srgbClr val="954F72"/>
              </a:buClr>
              <a:defRPr/>
            </a:pPr>
            <a:r>
              <a:rPr lang="en-ZA" sz="1700" b="0" dirty="0">
                <a:latin typeface="+mn-lt"/>
              </a:rPr>
              <a:t> </a:t>
            </a:r>
            <a:r>
              <a:rPr lang="en-ZA" sz="1800" u="sng" dirty="0">
                <a:latin typeface="+mn-lt"/>
              </a:rPr>
              <a:t>Informal</a:t>
            </a:r>
            <a:r>
              <a:rPr lang="en-ZA" sz="1800" b="1" u="sng" dirty="0">
                <a:latin typeface="+mn-lt"/>
              </a:rPr>
              <a:t> Businesses in South Africa  </a:t>
            </a:r>
          </a:p>
          <a:p>
            <a:pPr marL="0" indent="0" algn="just">
              <a:lnSpc>
                <a:spcPct val="140000"/>
              </a:lnSpc>
              <a:buClr>
                <a:srgbClr val="954F72"/>
              </a:buClr>
              <a:buNone/>
              <a:defRPr/>
            </a:pPr>
            <a:r>
              <a:rPr lang="en-ZA" sz="1700" b="0" dirty="0">
                <a:latin typeface="+mn-lt"/>
              </a:rPr>
              <a:t>Some of the benefits that could be explored to support small businesses to remain competitive in South Africa include, establishing a system of one-stop-shop that will allow the small businesses to quickly and easily reduce the average time of setting up a business, encourage entrepreneurship, including through entrepreneurship education and training. Facilitate access of SMEs to public procurement. </a:t>
            </a:r>
          </a:p>
          <a:p>
            <a:pPr marL="342900" lvl="2" indent="-342900" algn="just">
              <a:lnSpc>
                <a:spcPct val="170000"/>
              </a:lnSpc>
              <a:buClr>
                <a:srgbClr val="954F72"/>
              </a:buClr>
              <a:buFont typeface="Wingdings" pitchFamily="2" charset="2"/>
              <a:buChar char="§"/>
              <a:defRPr/>
            </a:pPr>
            <a:r>
              <a:rPr lang="en-ZA" sz="1800" b="1" u="sng" dirty="0">
                <a:latin typeface="+mn-lt"/>
              </a:rPr>
              <a:t>Small Business Viability </a:t>
            </a:r>
          </a:p>
          <a:p>
            <a:pPr marL="0" indent="0" algn="just">
              <a:lnSpc>
                <a:spcPct val="150000"/>
              </a:lnSpc>
              <a:buClr>
                <a:srgbClr val="954F72"/>
              </a:buClr>
              <a:buNone/>
              <a:defRPr/>
            </a:pPr>
            <a:r>
              <a:rPr lang="en-ZA" sz="1600" b="0" dirty="0">
                <a:latin typeface="+mn-lt"/>
              </a:rPr>
              <a:t>In South Africa, there are over 100 000 new start-ups, and around the same number close each year. A viable business should be profitable, which means it has more revenue coming in than it’s spending on the costs of running the business. If a business is not viable, it is difficult to operate as a going concern. Ultimately, the business would need to increase revenue, cut costs, or both. Business viability is measured by a business potential for long-term survival and the ability to sustain profits over a longer period of time. </a:t>
            </a:r>
          </a:p>
          <a:p>
            <a:pPr marL="0" indent="0" algn="just">
              <a:lnSpc>
                <a:spcPct val="140000"/>
              </a:lnSpc>
              <a:buClr>
                <a:srgbClr val="954F72"/>
              </a:buClr>
              <a:buNone/>
              <a:defRPr/>
            </a:pPr>
            <a:endParaRPr lang="en-ZA" sz="1700" b="0" dirty="0">
              <a:latin typeface="+mn-lt"/>
            </a:endParaRPr>
          </a:p>
          <a:p>
            <a:pPr marL="0" indent="0" algn="just">
              <a:lnSpc>
                <a:spcPct val="160000"/>
              </a:lnSpc>
              <a:buClr>
                <a:srgbClr val="954F72"/>
              </a:buClr>
              <a:buNone/>
              <a:defRPr/>
            </a:pPr>
            <a:endParaRPr lang="en-ZA" sz="1800" b="0" dirty="0">
              <a:latin typeface="+mn-lt"/>
            </a:endParaRPr>
          </a:p>
          <a:p>
            <a:pPr marL="0" indent="0" algn="just">
              <a:lnSpc>
                <a:spcPct val="120000"/>
              </a:lnSpc>
              <a:buClr>
                <a:srgbClr val="954F72"/>
              </a:buClr>
              <a:buNone/>
              <a:defRPr/>
            </a:pPr>
            <a:endParaRPr lang="en-ZA" sz="1800" b="0" dirty="0">
              <a:latin typeface="+mn-lt"/>
            </a:endParaRPr>
          </a:p>
          <a:p>
            <a:pPr marL="0" marR="0" lvl="0" indent="0" defTabSz="914400" eaLnBrk="1" fontAlgn="base" hangingPunct="1">
              <a:lnSpc>
                <a:spcPct val="107000"/>
              </a:lnSpc>
              <a:spcBef>
                <a:spcPts val="370"/>
              </a:spcBef>
              <a:spcAft>
                <a:spcPts val="0"/>
              </a:spcAft>
              <a:buClr>
                <a:srgbClr val="954F72"/>
              </a:buClr>
              <a:buSzTx/>
              <a:buFont typeface="Wingdings" pitchFamily="2" charset="2"/>
              <a:buNone/>
              <a:tabLst>
                <a:tab pos="162560" algn="l"/>
              </a:tabLst>
              <a:defRPr/>
            </a:pPr>
            <a:endParaRPr lang="en-ZA" b="0" dirty="0">
              <a:solidFill>
                <a:srgbClr val="000000"/>
              </a:solidFill>
              <a:latin typeface="+mn-lt"/>
              <a:ea typeface="Times New Roman" panose="02020603050405020304" pitchFamily="18" charset="0"/>
              <a:cs typeface="Times New Roman" panose="02020603050405020304" pitchFamily="18" charset="0"/>
            </a:endParaRPr>
          </a:p>
          <a:p>
            <a:pPr marL="0" marR="0" lvl="0" indent="0" defTabSz="685800" rtl="0" eaLnBrk="0" fontAlgn="base" latinLnBrk="0" hangingPunct="0">
              <a:lnSpc>
                <a:spcPct val="120000"/>
              </a:lnSpc>
              <a:spcBef>
                <a:spcPct val="20000"/>
              </a:spcBef>
              <a:spcAft>
                <a:spcPct val="0"/>
              </a:spcAft>
              <a:buClr>
                <a:srgbClr val="954F72"/>
              </a:buClr>
              <a:buSzTx/>
              <a:buFont typeface="Wingdings" pitchFamily="2" charset="2"/>
              <a:buNone/>
              <a:tabLst/>
              <a:defRPr/>
            </a:pPr>
            <a:endParaRPr kumimoji="0" lang="en-ZA" b="0" i="0" u="none" strike="noStrike" kern="1200" cap="none" spc="0" normalizeH="0" baseline="0" noProof="0" dirty="0">
              <a:ln>
                <a:noFill/>
              </a:ln>
              <a:solidFill>
                <a:srgbClr val="FF0000"/>
              </a:solidFill>
              <a:effectLst/>
              <a:uLnTx/>
              <a:uFillTx/>
              <a:latin typeface="+mn-lt"/>
            </a:endParaRPr>
          </a:p>
          <a:p>
            <a:pPr marL="342900" marR="0" lvl="0" indent="-342900" defTabSz="685800" rtl="0" eaLnBrk="0" fontAlgn="base" latinLnBrk="0" hangingPunct="0">
              <a:lnSpc>
                <a:spcPct val="120000"/>
              </a:lnSpc>
              <a:spcBef>
                <a:spcPct val="20000"/>
              </a:spcBef>
              <a:spcAft>
                <a:spcPct val="0"/>
              </a:spcAft>
              <a:buClr>
                <a:srgbClr val="954F72"/>
              </a:buClr>
              <a:buSzTx/>
              <a:buFont typeface="Wingdings" pitchFamily="2" charset="2"/>
              <a:buChar char="§"/>
              <a:tabLst/>
              <a:defRPr/>
            </a:pPr>
            <a:endParaRPr kumimoji="0" lang="en-ZA" b="0" i="0" u="none" strike="noStrike" kern="1200" cap="none" spc="0" normalizeH="0" baseline="0" noProof="0" dirty="0">
              <a:ln>
                <a:noFill/>
              </a:ln>
              <a:solidFill>
                <a:srgbClr val="FF0000"/>
              </a:solidFill>
              <a:effectLst/>
              <a:uLnTx/>
              <a:uFillTx/>
              <a:latin typeface="+mn-lt"/>
            </a:endParaRPr>
          </a:p>
          <a:p>
            <a:pPr marL="0" marR="0" lvl="1" indent="0" defTabSz="685800" rtl="0" eaLnBrk="0" fontAlgn="base" latinLnBrk="0" hangingPunct="0">
              <a:lnSpc>
                <a:spcPct val="90000"/>
              </a:lnSpc>
              <a:spcBef>
                <a:spcPct val="20000"/>
              </a:spcBef>
              <a:spcAft>
                <a:spcPct val="0"/>
              </a:spcAft>
              <a:buClr>
                <a:srgbClr val="954F72"/>
              </a:buClr>
              <a:buSzTx/>
              <a:buFont typeface="Wingdings" pitchFamily="2" charset="2"/>
              <a:buNone/>
              <a:tabLst/>
              <a:defRPr/>
            </a:pPr>
            <a:endParaRPr kumimoji="0" lang="en-ZA" sz="2000" b="0" i="0" u="none" strike="noStrike" kern="1200" cap="none" spc="0" normalizeH="0" baseline="0" noProof="0" dirty="0">
              <a:ln>
                <a:noFill/>
              </a:ln>
              <a:solidFill>
                <a:srgbClr val="FF0000"/>
              </a:solidFill>
              <a:effectLst/>
              <a:uLnTx/>
              <a:uFillTx/>
              <a:latin typeface="+mn-lt"/>
              <a:cs typeface="Arial" panose="020B0604020202020204" pitchFamily="34" charset="0"/>
              <a:sym typeface="Aria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57095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938" y="669925"/>
            <a:ext cx="12199938" cy="13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96838" y="0"/>
            <a:ext cx="652462"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1296785" y="0"/>
            <a:ext cx="10573790" cy="83820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2800" i="0" u="none" strike="noStrike" kern="1200" cap="none" spc="0" normalizeH="0" baseline="0" noProof="0" dirty="0">
                <a:ln>
                  <a:noFill/>
                </a:ln>
                <a:solidFill>
                  <a:prstClr val="black"/>
                </a:solidFill>
                <a:effectLst/>
                <a:uLnTx/>
                <a:uFillTx/>
                <a:latin typeface="+mn-lt"/>
                <a:ea typeface="+mj-ea"/>
                <a:cs typeface="+mj-cs"/>
              </a:rPr>
              <a:t>5. 2. Internal Environment </a:t>
            </a:r>
          </a:p>
        </p:txBody>
      </p:sp>
      <p:sp>
        <p:nvSpPr>
          <p:cNvPr id="27" name="Content Placeholder 2"/>
          <p:cNvSpPr txBox="1">
            <a:spLocks/>
          </p:cNvSpPr>
          <p:nvPr/>
        </p:nvSpPr>
        <p:spPr bwMode="auto">
          <a:xfrm>
            <a:off x="166903" y="1071418"/>
            <a:ext cx="11850255" cy="5786582"/>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norm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r>
              <a:rPr lang="en-ZA" sz="1700" b="0" dirty="0">
                <a:latin typeface="+mn-lt"/>
              </a:rPr>
              <a:t>Seda has prepared itself to respond to the priorities of the sixth administration and these include focusing on:</a:t>
            </a:r>
          </a:p>
          <a:p>
            <a:pPr lvl="0"/>
            <a:r>
              <a:rPr lang="en-ZA" sz="1700" b="0" dirty="0">
                <a:latin typeface="+mn-lt"/>
              </a:rPr>
              <a:t>Township and Rural Entrepreneurship;</a:t>
            </a:r>
          </a:p>
          <a:p>
            <a:pPr lvl="0"/>
            <a:r>
              <a:rPr lang="en-ZA" sz="1700" b="0" dirty="0">
                <a:latin typeface="+mn-lt"/>
              </a:rPr>
              <a:t>Strengthen the informal businesses;</a:t>
            </a:r>
          </a:p>
          <a:p>
            <a:pPr lvl="0"/>
            <a:r>
              <a:rPr lang="en-ZA" sz="1700" b="0" dirty="0">
                <a:latin typeface="+mn-lt"/>
              </a:rPr>
              <a:t>Localisation through targeted import replacement and stimulation of local manufacturing</a:t>
            </a:r>
          </a:p>
          <a:p>
            <a:pPr lvl="0"/>
            <a:r>
              <a:rPr lang="en-ZA" sz="1700" b="0" dirty="0">
                <a:latin typeface="+mn-lt"/>
              </a:rPr>
              <a:t>Business viability of small businesses;</a:t>
            </a:r>
          </a:p>
          <a:p>
            <a:pPr lvl="0"/>
            <a:r>
              <a:rPr lang="en-ZA" sz="1700" b="0" dirty="0">
                <a:latin typeface="+mn-lt"/>
              </a:rPr>
              <a:t>Economic transformation for an inclusive economy by supporting:</a:t>
            </a:r>
          </a:p>
          <a:p>
            <a:pPr lvl="1"/>
            <a:r>
              <a:rPr lang="en-ZA" sz="1700" dirty="0">
                <a:latin typeface="+mn-lt"/>
              </a:rPr>
              <a:t>Black-owned enterprises — 200,000 competitive enterprises</a:t>
            </a:r>
          </a:p>
          <a:p>
            <a:pPr lvl="1"/>
            <a:r>
              <a:rPr lang="en-ZA" sz="1700" dirty="0">
                <a:latin typeface="+mn-lt"/>
              </a:rPr>
              <a:t>Youth-owned enterprises — 100 000 young entrepreneurs</a:t>
            </a:r>
          </a:p>
          <a:p>
            <a:pPr lvl="1"/>
            <a:r>
              <a:rPr lang="en-ZA" sz="1700" dirty="0">
                <a:latin typeface="+mn-lt"/>
              </a:rPr>
              <a:t>Women-owned enterprises — 250, 000 women-owned enterprises </a:t>
            </a:r>
          </a:p>
          <a:p>
            <a:pPr lvl="1"/>
            <a:r>
              <a:rPr lang="en-ZA" sz="1700" dirty="0">
                <a:latin typeface="+mn-lt"/>
              </a:rPr>
              <a:t>People with disabilities - major weakness on Seda’s support programmes currently</a:t>
            </a:r>
          </a:p>
          <a:p>
            <a:pPr marL="0" indent="0">
              <a:buNone/>
            </a:pPr>
            <a:endParaRPr lang="en-ZA" sz="1700" b="0" dirty="0">
              <a:latin typeface="+mn-lt"/>
            </a:endParaRPr>
          </a:p>
          <a:p>
            <a:r>
              <a:rPr lang="en-ZA" sz="1700" b="0" dirty="0">
                <a:latin typeface="+mn-lt"/>
              </a:rPr>
              <a:t>Therefore, the service offerings and the programmes developed will be geared to respond to these priorities. </a:t>
            </a:r>
          </a:p>
          <a:p>
            <a:r>
              <a:rPr lang="en-ZA" sz="1700" b="0" dirty="0">
                <a:latin typeface="+mn-lt"/>
              </a:rPr>
              <a:t>The targeted small enterprises for township and rural support are in the following sectors:</a:t>
            </a:r>
          </a:p>
          <a:p>
            <a:pPr lvl="1"/>
            <a:r>
              <a:rPr lang="en-ZA" sz="1700" dirty="0">
                <a:latin typeface="+mn-lt"/>
              </a:rPr>
              <a:t>Panel beaters, motor mechanics, auto spares and auto-fitment</a:t>
            </a:r>
          </a:p>
          <a:p>
            <a:pPr lvl="1"/>
            <a:r>
              <a:rPr lang="en-ZA" sz="1700" dirty="0">
                <a:latin typeface="+mn-lt"/>
              </a:rPr>
              <a:t>Small scale bakeries and confectionaries</a:t>
            </a:r>
          </a:p>
          <a:p>
            <a:pPr lvl="1"/>
            <a:r>
              <a:rPr lang="en-ZA" sz="1700" dirty="0">
                <a:latin typeface="+mn-lt"/>
              </a:rPr>
              <a:t>Clothing, leather and textile</a:t>
            </a:r>
          </a:p>
          <a:p>
            <a:pPr lvl="1"/>
            <a:r>
              <a:rPr lang="en-ZA" sz="1700" dirty="0">
                <a:latin typeface="+mn-lt"/>
              </a:rPr>
              <a:t>Butcheries</a:t>
            </a:r>
          </a:p>
          <a:p>
            <a:pPr lvl="1"/>
            <a:r>
              <a:rPr lang="en-ZA" sz="1700" dirty="0">
                <a:latin typeface="+mn-lt"/>
              </a:rPr>
              <a:t>Manufacturing support (part of localization)</a:t>
            </a:r>
          </a:p>
          <a:p>
            <a:pPr lvl="1"/>
            <a:r>
              <a:rPr lang="en-ZA" sz="1700" dirty="0">
                <a:latin typeface="+mn-lt"/>
              </a:rPr>
              <a:t>Artisan businesses</a:t>
            </a:r>
          </a:p>
          <a:p>
            <a:pPr lvl="1"/>
            <a:r>
              <a:rPr lang="en-ZA" sz="1700" dirty="0" err="1">
                <a:latin typeface="+mn-lt"/>
              </a:rPr>
              <a:t>Spaza</a:t>
            </a:r>
            <a:r>
              <a:rPr lang="en-ZA" sz="1700" dirty="0">
                <a:latin typeface="+mn-lt"/>
              </a:rPr>
              <a:t> shops and General dealers</a:t>
            </a:r>
          </a:p>
          <a:p>
            <a:pPr marL="0" indent="0" algn="just">
              <a:lnSpc>
                <a:spcPct val="140000"/>
              </a:lnSpc>
              <a:buClr>
                <a:srgbClr val="954F72"/>
              </a:buClr>
              <a:buNone/>
              <a:defRPr/>
            </a:pPr>
            <a:endParaRPr lang="en-ZA" sz="1700" b="0" dirty="0">
              <a:latin typeface="+mn-lt"/>
            </a:endParaRPr>
          </a:p>
          <a:p>
            <a:pPr marL="0" indent="0" algn="just">
              <a:lnSpc>
                <a:spcPct val="160000"/>
              </a:lnSpc>
              <a:buClr>
                <a:srgbClr val="954F72"/>
              </a:buClr>
              <a:buNone/>
              <a:defRPr/>
            </a:pPr>
            <a:endParaRPr lang="en-ZA" sz="1700" b="0" dirty="0">
              <a:latin typeface="+mn-lt"/>
            </a:endParaRPr>
          </a:p>
          <a:p>
            <a:pPr marL="0" indent="0" algn="just">
              <a:lnSpc>
                <a:spcPct val="120000"/>
              </a:lnSpc>
              <a:buClr>
                <a:srgbClr val="954F72"/>
              </a:buClr>
              <a:buNone/>
              <a:defRPr/>
            </a:pPr>
            <a:endParaRPr lang="en-ZA" sz="1700" b="0" dirty="0">
              <a:latin typeface="+mn-lt"/>
            </a:endParaRPr>
          </a:p>
          <a:p>
            <a:pPr marL="0" marR="0" lvl="0" indent="0" defTabSz="914400" eaLnBrk="1" fontAlgn="base" hangingPunct="1">
              <a:lnSpc>
                <a:spcPct val="107000"/>
              </a:lnSpc>
              <a:spcBef>
                <a:spcPts val="370"/>
              </a:spcBef>
              <a:spcAft>
                <a:spcPts val="0"/>
              </a:spcAft>
              <a:buClr>
                <a:srgbClr val="954F72"/>
              </a:buClr>
              <a:buSzTx/>
              <a:buFont typeface="Wingdings" pitchFamily="2" charset="2"/>
              <a:buNone/>
              <a:tabLst>
                <a:tab pos="162560" algn="l"/>
              </a:tabLst>
              <a:defRPr/>
            </a:pPr>
            <a:endParaRPr lang="en-ZA" sz="1700" b="0" dirty="0">
              <a:solidFill>
                <a:srgbClr val="000000"/>
              </a:solidFill>
              <a:latin typeface="+mn-lt"/>
              <a:ea typeface="Times New Roman" panose="02020603050405020304" pitchFamily="18" charset="0"/>
              <a:cs typeface="Times New Roman" panose="02020603050405020304" pitchFamily="18" charset="0"/>
            </a:endParaRPr>
          </a:p>
          <a:p>
            <a:pPr marL="0" marR="0" lvl="0" indent="0" defTabSz="685800" rtl="0" eaLnBrk="0" fontAlgn="base" latinLnBrk="0" hangingPunct="0">
              <a:lnSpc>
                <a:spcPct val="120000"/>
              </a:lnSpc>
              <a:spcBef>
                <a:spcPct val="20000"/>
              </a:spcBef>
              <a:spcAft>
                <a:spcPct val="0"/>
              </a:spcAft>
              <a:buClr>
                <a:srgbClr val="954F72"/>
              </a:buClr>
              <a:buSzTx/>
              <a:buFont typeface="Wingdings" pitchFamily="2" charset="2"/>
              <a:buNone/>
              <a:tabLst/>
              <a:defRPr/>
            </a:pPr>
            <a:endParaRPr kumimoji="0" lang="en-ZA" sz="1700" b="0" i="0" u="none" strike="noStrike" kern="1200" cap="none" spc="0" normalizeH="0" baseline="0" noProof="0" dirty="0">
              <a:ln>
                <a:noFill/>
              </a:ln>
              <a:solidFill>
                <a:srgbClr val="FF0000"/>
              </a:solidFill>
              <a:effectLst/>
              <a:uLnTx/>
              <a:uFillTx/>
              <a:latin typeface="+mn-lt"/>
            </a:endParaRPr>
          </a:p>
          <a:p>
            <a:pPr marL="342900" marR="0" lvl="0" indent="-342900" defTabSz="685800" rtl="0" eaLnBrk="0" fontAlgn="base" latinLnBrk="0" hangingPunct="0">
              <a:lnSpc>
                <a:spcPct val="120000"/>
              </a:lnSpc>
              <a:spcBef>
                <a:spcPct val="20000"/>
              </a:spcBef>
              <a:spcAft>
                <a:spcPct val="0"/>
              </a:spcAft>
              <a:buClr>
                <a:srgbClr val="954F72"/>
              </a:buClr>
              <a:buSzTx/>
              <a:buFont typeface="Wingdings" pitchFamily="2" charset="2"/>
              <a:buChar char="§"/>
              <a:tabLst/>
              <a:defRPr/>
            </a:pPr>
            <a:endParaRPr kumimoji="0" lang="en-ZA" sz="1700" b="0" i="0" u="none" strike="noStrike" kern="1200" cap="none" spc="0" normalizeH="0" baseline="0" noProof="0" dirty="0">
              <a:ln>
                <a:noFill/>
              </a:ln>
              <a:solidFill>
                <a:srgbClr val="FF0000"/>
              </a:solidFill>
              <a:effectLst/>
              <a:uLnTx/>
              <a:uFillTx/>
              <a:latin typeface="+mn-lt"/>
            </a:endParaRPr>
          </a:p>
          <a:p>
            <a:pPr marL="0" marR="0" lvl="1" indent="0" defTabSz="685800" rtl="0" eaLnBrk="0" fontAlgn="base" latinLnBrk="0" hangingPunct="0">
              <a:lnSpc>
                <a:spcPct val="90000"/>
              </a:lnSpc>
              <a:spcBef>
                <a:spcPct val="20000"/>
              </a:spcBef>
              <a:spcAft>
                <a:spcPct val="0"/>
              </a:spcAft>
              <a:buClr>
                <a:srgbClr val="954F72"/>
              </a:buClr>
              <a:buSzTx/>
              <a:buFont typeface="Wingdings" pitchFamily="2" charset="2"/>
              <a:buNone/>
              <a:tabLst/>
              <a:defRPr/>
            </a:pPr>
            <a:endParaRPr kumimoji="0" lang="en-ZA" sz="1700" b="0" i="0" u="none" strike="noStrike" kern="1200" cap="none" spc="0" normalizeH="0" baseline="0" noProof="0" dirty="0">
              <a:ln>
                <a:noFill/>
              </a:ln>
              <a:solidFill>
                <a:srgbClr val="FF0000"/>
              </a:solidFill>
              <a:effectLst/>
              <a:uLnTx/>
              <a:uFillTx/>
              <a:latin typeface="+mn-lt"/>
              <a:cs typeface="Arial" panose="020B0604020202020204" pitchFamily="34" charset="0"/>
              <a:sym typeface="Arial"/>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2619B-E9F6-4002-8F95-E8AFA5AE3C5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343774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3856</Words>
  <Application>Microsoft Office PowerPoint</Application>
  <PresentationFormat>Custom</PresentationFormat>
  <Paragraphs>814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Seda</dc:creator>
  <cp:lastModifiedBy>USER</cp:lastModifiedBy>
  <cp:revision>1</cp:revision>
  <dcterms:modified xsi:type="dcterms:W3CDTF">2021-05-05T15:23:04Z</dcterms:modified>
</cp:coreProperties>
</file>