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3" r:id="rId3"/>
    <p:sldMasterId id="2147483695" r:id="rId4"/>
  </p:sldMasterIdLst>
  <p:notesMasterIdLst>
    <p:notesMasterId r:id="rId23"/>
  </p:notesMasterIdLst>
  <p:handoutMasterIdLst>
    <p:handoutMasterId r:id="rId24"/>
  </p:handoutMasterIdLst>
  <p:sldIdLst>
    <p:sldId id="283" r:id="rId5"/>
    <p:sldId id="284" r:id="rId6"/>
    <p:sldId id="286" r:id="rId7"/>
    <p:sldId id="288" r:id="rId8"/>
    <p:sldId id="297" r:id="rId9"/>
    <p:sldId id="305" r:id="rId10"/>
    <p:sldId id="306" r:id="rId11"/>
    <p:sldId id="307" r:id="rId12"/>
    <p:sldId id="311" r:id="rId13"/>
    <p:sldId id="312" r:id="rId14"/>
    <p:sldId id="313" r:id="rId15"/>
    <p:sldId id="300" r:id="rId16"/>
    <p:sldId id="314" r:id="rId17"/>
    <p:sldId id="315" r:id="rId18"/>
    <p:sldId id="316" r:id="rId19"/>
    <p:sldId id="317" r:id="rId20"/>
    <p:sldId id="303"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F0"/>
    <a:srgbClr val="1C646C"/>
    <a:srgbClr val="000000"/>
    <a:srgbClr val="1D656C"/>
    <a:srgbClr val="F37665"/>
    <a:srgbClr val="F2F2CD"/>
    <a:srgbClr val="F5F4CF"/>
    <a:srgbClr val="FBFBE1"/>
    <a:srgbClr val="FFFF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373" autoAdjust="0"/>
  </p:normalViewPr>
  <p:slideViewPr>
    <p:cSldViewPr snapToGrid="0" snapToObjects="1">
      <p:cViewPr>
        <p:scale>
          <a:sx n="73" d="100"/>
          <a:sy n="73" d="100"/>
        </p:scale>
        <p:origin x="-12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39" d="100"/>
          <a:sy n="39" d="100"/>
        </p:scale>
        <p:origin x="2400" y="5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D81845-F73A-4985-98CA-A95A3D1A90FF}" type="datetimeFigureOut">
              <a:rPr lang="en-ZA" smtClean="0"/>
              <a:pPr/>
              <a:t>2021/05/05</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D8175-DD17-4272-89F3-86AC02B2D643}" type="slidenum">
              <a:rPr lang="en-ZA" smtClean="0"/>
              <a:pPr/>
              <a:t>‹#›</a:t>
            </a:fld>
            <a:endParaRPr lang="en-ZA"/>
          </a:p>
        </p:txBody>
      </p:sp>
    </p:spTree>
    <p:extLst>
      <p:ext uri="{BB962C8B-B14F-4D97-AF65-F5344CB8AC3E}">
        <p14:creationId xmlns:p14="http://schemas.microsoft.com/office/powerpoint/2010/main" xmlns="" val="372070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B9E76-2468-48E7-A109-F54A31FA21C1}" type="datetimeFigureOut">
              <a:rPr lang="en-ZA" smtClean="0"/>
              <a:pPr/>
              <a:t>2021/05/05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l">
              <a:defRPr sz="1100">
                <a:solidFill>
                  <a:srgbClr val="1D656C"/>
                </a:solidFill>
                <a:latin typeface="Helvetica" panose="020B0604020202020204" pitchFamily="34" charset="0"/>
                <a:cs typeface="Helvetica" panose="020B0604020202020204" pitchFamily="34" charset="0"/>
              </a:defRPr>
            </a:lvl1pPr>
          </a:lstStyle>
          <a:p>
            <a:r>
              <a:rPr lang="en-ZA" dirty="0" smtClean="0"/>
              <a:t>SOUTH AFRICAN MARITIME SAFETY AUTHORITY – SAMSA </a:t>
            </a:r>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b="1">
                <a:solidFill>
                  <a:srgbClr val="1C646C"/>
                </a:solidFill>
                <a:latin typeface="Helvetica" panose="020B0604020202020204" pitchFamily="34" charset="0"/>
                <a:cs typeface="Helvetica" panose="020B0604020202020204" pitchFamily="34" charset="0"/>
              </a:defRPr>
            </a:lvl1pPr>
          </a:lstStyle>
          <a:p>
            <a:endParaRPr lang="en-ZA" dirty="0" smtClean="0"/>
          </a:p>
        </p:txBody>
      </p:sp>
    </p:spTree>
    <p:extLst>
      <p:ext uri="{BB962C8B-B14F-4D97-AF65-F5344CB8AC3E}">
        <p14:creationId xmlns:p14="http://schemas.microsoft.com/office/powerpoint/2010/main" xmlns="" val="2390763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endParaRPr lang="en-ZA" dirty="0" smtClean="0"/>
          </a:p>
        </p:txBody>
      </p:sp>
    </p:spTree>
    <p:extLst>
      <p:ext uri="{BB962C8B-B14F-4D97-AF65-F5344CB8AC3E}">
        <p14:creationId xmlns:p14="http://schemas.microsoft.com/office/powerpoint/2010/main" xmlns="" val="316357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endParaRPr lang="en-ZA" dirty="0" smtClean="0"/>
          </a:p>
        </p:txBody>
      </p:sp>
    </p:spTree>
    <p:extLst>
      <p:ext uri="{BB962C8B-B14F-4D97-AF65-F5344CB8AC3E}">
        <p14:creationId xmlns:p14="http://schemas.microsoft.com/office/powerpoint/2010/main" xmlns="" val="98617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ZA" dirty="0" smtClean="0"/>
          </a:p>
        </p:txBody>
      </p:sp>
    </p:spTree>
    <p:extLst>
      <p:ext uri="{BB962C8B-B14F-4D97-AF65-F5344CB8AC3E}">
        <p14:creationId xmlns:p14="http://schemas.microsoft.com/office/powerpoint/2010/main" xmlns="" val="17122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endParaRPr lang="en-ZA" dirty="0" smtClean="0"/>
          </a:p>
        </p:txBody>
      </p:sp>
    </p:spTree>
    <p:extLst>
      <p:ext uri="{BB962C8B-B14F-4D97-AF65-F5344CB8AC3E}">
        <p14:creationId xmlns:p14="http://schemas.microsoft.com/office/powerpoint/2010/main" xmlns="" val="354478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4396D-EF28-4C62-B5C1-3E3C64C1F4B6}" type="datetime1">
              <a:rPr lang="en-ZA" smtClean="0"/>
              <a:pPr/>
              <a:t>2021/05/05</a:t>
            </a:fld>
            <a:endParaRPr lang="en-US"/>
          </a:p>
        </p:txBody>
      </p:sp>
      <p:sp>
        <p:nvSpPr>
          <p:cNvPr id="5" name="Footer Placeholder 4"/>
          <p:cNvSpPr>
            <a:spLocks noGrp="1"/>
          </p:cNvSpPr>
          <p:nvPr>
            <p:ph type="ftr" sz="quarter" idx="11"/>
          </p:nvPr>
        </p:nvSpPr>
        <p:spPr/>
        <p:txBody>
          <a:bodyPr/>
          <a:lstStyle/>
          <a:p>
            <a:r>
              <a:rPr lang="en-ZA" smtClean="0"/>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2913816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3544B7-B95E-40EC-B239-9780F22A561C}" type="datetime1">
              <a:rPr lang="en-ZA" smtClean="0"/>
              <a:pPr/>
              <a:t>2021/05/05</a:t>
            </a:fld>
            <a:endParaRPr lang="en-US"/>
          </a:p>
        </p:txBody>
      </p:sp>
      <p:sp>
        <p:nvSpPr>
          <p:cNvPr id="5" name="Footer Placeholder 4"/>
          <p:cNvSpPr>
            <a:spLocks noGrp="1"/>
          </p:cNvSpPr>
          <p:nvPr>
            <p:ph type="ftr" sz="quarter" idx="11"/>
          </p:nvPr>
        </p:nvSpPr>
        <p:spPr/>
        <p:txBody>
          <a:bodyPr/>
          <a:lstStyle/>
          <a:p>
            <a:r>
              <a:rPr lang="en-ZA" smtClean="0"/>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433680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9A715B-4254-48BD-A122-99E785504878}" type="datetime1">
              <a:rPr lang="en-ZA" smtClean="0"/>
              <a:pPr/>
              <a:t>2021/05/05</a:t>
            </a:fld>
            <a:endParaRPr lang="en-US"/>
          </a:p>
        </p:txBody>
      </p:sp>
      <p:sp>
        <p:nvSpPr>
          <p:cNvPr id="5" name="Footer Placeholder 4"/>
          <p:cNvSpPr>
            <a:spLocks noGrp="1"/>
          </p:cNvSpPr>
          <p:nvPr>
            <p:ph type="ftr" sz="quarter" idx="11"/>
          </p:nvPr>
        </p:nvSpPr>
        <p:spPr/>
        <p:txBody>
          <a:bodyPr/>
          <a:lstStyle/>
          <a:p>
            <a:r>
              <a:rPr lang="en-ZA" smtClean="0"/>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2878243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GB"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4F3AAF-7D2B-4F64-8D4B-E57BD00A86AD}" type="datetime1">
              <a:rPr lang="en-ZA" smtClean="0">
                <a:solidFill>
                  <a:prstClr val="black">
                    <a:tint val="75000"/>
                  </a:prstClr>
                </a:solidFill>
              </a:rPr>
              <a:pPr/>
              <a:t>2021/05/05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4080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56630" y="6413156"/>
            <a:ext cx="1275804" cy="275436"/>
          </a:xfrm>
          <a:prstGeom prst="rect">
            <a:avLst/>
          </a:prstGeom>
        </p:spPr>
      </p:pic>
      <p:sp>
        <p:nvSpPr>
          <p:cNvPr id="2" name="Title 1"/>
          <p:cNvSpPr>
            <a:spLocks noGrp="1"/>
          </p:cNvSpPr>
          <p:nvPr>
            <p:ph type="title"/>
          </p:nvPr>
        </p:nvSpPr>
        <p:spPr/>
        <p:txBody>
          <a:bodyPr>
            <a:normAutofit/>
          </a:bodyPr>
          <a:lstStyle>
            <a:lvl1pPr>
              <a:defRPr sz="2800" b="1">
                <a:solidFill>
                  <a:srgbClr val="2B3C52"/>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11"/>
          </p:nvPr>
        </p:nvSpPr>
        <p:spPr>
          <a:xfrm>
            <a:off x="628650" y="6356351"/>
            <a:ext cx="3086100" cy="365125"/>
          </a:xfrm>
        </p:spPr>
        <p:txBody>
          <a:bodyPr/>
          <a:lstStyle>
            <a:lvl1pPr algn="l">
              <a:defRPr sz="1000"/>
            </a:lvl1pPr>
          </a:lstStyle>
          <a:p>
            <a:r>
              <a:rPr lang="en-US" dirty="0" smtClean="0">
                <a:solidFill>
                  <a:prstClr val="black">
                    <a:tint val="75000"/>
                  </a:prstClr>
                </a:solidFill>
              </a:rPr>
              <a:t>SAMSA Annual Report 2016 - 2017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E4BBBE3F-003C-6644-BEF2-15266E0900BE}"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a:stretch>
            <a:fillRect/>
          </a:stretch>
        </p:blipFill>
        <p:spPr>
          <a:xfrm>
            <a:off x="8402095" y="332242"/>
            <a:ext cx="436590" cy="566801"/>
          </a:xfrm>
          <a:prstGeom prst="rect">
            <a:avLst/>
          </a:prstGeom>
        </p:spPr>
      </p:pic>
    </p:spTree>
    <p:extLst>
      <p:ext uri="{BB962C8B-B14F-4D97-AF65-F5344CB8AC3E}">
        <p14:creationId xmlns:p14="http://schemas.microsoft.com/office/powerpoint/2010/main" xmlns="" val="6807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GB"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1515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D5D3DB67-665D-4D01-AA3F-F0041F9B13A1}" type="datetime1">
              <a:rPr lang="en-ZA" smtClean="0">
                <a:solidFill>
                  <a:prstClr val="black">
                    <a:tint val="75000"/>
                  </a:prstClr>
                </a:solidFill>
              </a:rPr>
              <a:pPr/>
              <a:t>2021/05/05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454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GB"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D02AC1C7-0040-47DB-A552-609DB8FA8560}" type="datetime1">
              <a:rPr lang="en-ZA" smtClean="0">
                <a:solidFill>
                  <a:prstClr val="black">
                    <a:tint val="75000"/>
                  </a:prstClr>
                </a:solidFill>
              </a:rPr>
              <a:pPr/>
              <a:t>2021/05/05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0403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lvl1pPr>
          </a:lstStyle>
          <a:p>
            <a:r>
              <a:rPr lang="en-GB"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B4B5AB0E-8C10-4F94-8A2D-19D78F2BBE4E}" type="datetime1">
              <a:rPr lang="en-ZA" smtClean="0">
                <a:solidFill>
                  <a:prstClr val="black">
                    <a:tint val="75000"/>
                  </a:prstClr>
                </a:solidFill>
              </a:rPr>
              <a:pPr/>
              <a:t>2021/05/05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85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B2CDF583-41BA-41E2-B98F-44CBA421EF73}" type="datetime1">
              <a:rPr lang="en-ZA" smtClean="0">
                <a:solidFill>
                  <a:prstClr val="black">
                    <a:tint val="75000"/>
                  </a:prstClr>
                </a:solidFill>
              </a:rPr>
              <a:pPr/>
              <a:t>2021/05/05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004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ABC8C-8B00-412D-8078-2425153D3DE8}" type="datetime1">
              <a:rPr lang="en-ZA" smtClean="0">
                <a:solidFill>
                  <a:prstClr val="black">
                    <a:tint val="75000"/>
                  </a:prstClr>
                </a:solidFill>
              </a:rPr>
              <a:pPr/>
              <a:t>2021/05/05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415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BEAB6FE-6484-4858-92FF-A79A619F03C2}" type="datetime1">
              <a:rPr lang="en-ZA" smtClean="0">
                <a:solidFill>
                  <a:prstClr val="black">
                    <a:tint val="75000"/>
                  </a:prstClr>
                </a:solidFill>
              </a:rPr>
              <a:pPr/>
              <a:t>2021/05/05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0692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08726"/>
            <a:ext cx="6667500" cy="412750"/>
          </a:xfrm>
        </p:spPr>
        <p:txBody>
          <a:bodyPr/>
          <a:lstStyle>
            <a:lvl1pPr algn="l">
              <a:defRPr sz="1100">
                <a:solidFill>
                  <a:srgbClr val="1D656C"/>
                </a:solidFill>
                <a:latin typeface="Helvetica" panose="020B0604020202020204" pitchFamily="34" charset="0"/>
                <a:cs typeface="Helvetica" panose="020B0604020202020204" pitchFamily="34" charset="0"/>
              </a:defRPr>
            </a:lvl1pPr>
          </a:lstStyle>
          <a:p>
            <a:r>
              <a:rPr lang="en-ZA" smtClean="0"/>
              <a:t>SAMSA Annual Report 2016 - 2017</a:t>
            </a:r>
            <a:endParaRPr lang="en-US" dirty="0"/>
          </a:p>
        </p:txBody>
      </p:sp>
      <p:sp>
        <p:nvSpPr>
          <p:cNvPr id="6" name="Slide Number Placeholder 5"/>
          <p:cNvSpPr>
            <a:spLocks noGrp="1"/>
          </p:cNvSpPr>
          <p:nvPr>
            <p:ph type="sldNum" sz="quarter" idx="12"/>
          </p:nvPr>
        </p:nvSpPr>
        <p:spPr/>
        <p:txBody>
          <a:bodyPr/>
          <a:lstStyle>
            <a:lvl1pPr>
              <a:defRPr sz="1100" b="1">
                <a:solidFill>
                  <a:srgbClr val="1D656C"/>
                </a:solidFill>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xmlns="" val="9795932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1913E9E-B50A-4756-8C27-0C36D3FA2177}" type="datetime1">
              <a:rPr lang="en-ZA" smtClean="0">
                <a:solidFill>
                  <a:prstClr val="black">
                    <a:tint val="75000"/>
                  </a:prstClr>
                </a:solidFill>
              </a:rPr>
              <a:pPr/>
              <a:t>2021/05/05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371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A4F7EFD-5B36-46EF-ABB4-0A8B70AB6EDD}" type="datetime1">
              <a:rPr lang="en-ZA" smtClean="0">
                <a:solidFill>
                  <a:prstClr val="black">
                    <a:tint val="75000"/>
                  </a:prstClr>
                </a:solidFill>
              </a:rPr>
              <a:pPr/>
              <a:t>2021/05/05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9176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3600"/>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644106BB-4EB0-4C77-B703-8D44805F9CC9}" type="datetime1">
              <a:rPr lang="en-ZA" smtClean="0">
                <a:solidFill>
                  <a:prstClr val="black">
                    <a:tint val="75000"/>
                  </a:prstClr>
                </a:solidFill>
              </a:rPr>
              <a:pPr/>
              <a:t>2021/05/05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SAMSA Annual Report 2016 - 2017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0868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54333583-38F9-4413-8225-FC25805C25F6}" type="slidenum">
              <a:rPr lang="en-GB" altLang="en-US"/>
              <a:pPr/>
              <a:t>‹#›</a:t>
            </a:fld>
            <a:endParaRPr lang="en-GB" altLang="en-US"/>
          </a:p>
        </p:txBody>
      </p:sp>
    </p:spTree>
    <p:extLst>
      <p:ext uri="{BB962C8B-B14F-4D97-AF65-F5344CB8AC3E}">
        <p14:creationId xmlns:p14="http://schemas.microsoft.com/office/powerpoint/2010/main" xmlns="" val="1976145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A22530E6-0909-4FCF-8CB1-975C61E8B2F5}" type="slidenum">
              <a:rPr lang="en-GB" altLang="en-US"/>
              <a:pPr/>
              <a:t>‹#›</a:t>
            </a:fld>
            <a:endParaRPr lang="en-GB" altLang="en-US"/>
          </a:p>
        </p:txBody>
      </p:sp>
    </p:spTree>
    <p:extLst>
      <p:ext uri="{BB962C8B-B14F-4D97-AF65-F5344CB8AC3E}">
        <p14:creationId xmlns:p14="http://schemas.microsoft.com/office/powerpoint/2010/main" xmlns="" val="278695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DB945722-31CF-4B4C-AAAC-563853CC68DA}" type="slidenum">
              <a:rPr lang="en-GB" altLang="en-US"/>
              <a:pPr/>
              <a:t>‹#›</a:t>
            </a:fld>
            <a:endParaRPr lang="en-GB" altLang="en-US"/>
          </a:p>
        </p:txBody>
      </p:sp>
    </p:spTree>
    <p:extLst>
      <p:ext uri="{BB962C8B-B14F-4D97-AF65-F5344CB8AC3E}">
        <p14:creationId xmlns:p14="http://schemas.microsoft.com/office/powerpoint/2010/main" xmlns="" val="1903670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1" y="1604329"/>
            <a:ext cx="404496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C83EC506-E9C4-4BD3-A58F-3B757472906B}" type="slidenum">
              <a:rPr lang="en-GB" altLang="en-US"/>
              <a:pPr/>
              <a:t>‹#›</a:t>
            </a:fld>
            <a:endParaRPr lang="en-GB" altLang="en-US"/>
          </a:p>
        </p:txBody>
      </p:sp>
    </p:spTree>
    <p:extLst>
      <p:ext uri="{BB962C8B-B14F-4D97-AF65-F5344CB8AC3E}">
        <p14:creationId xmlns:p14="http://schemas.microsoft.com/office/powerpoint/2010/main" xmlns="" val="113452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fld id="{30C1285E-154E-404B-857A-FB95361962A8}" type="slidenum">
              <a:rPr lang="en-GB" altLang="en-US"/>
              <a:pPr/>
              <a:t>‹#›</a:t>
            </a:fld>
            <a:endParaRPr lang="en-GB" altLang="en-US"/>
          </a:p>
        </p:txBody>
      </p:sp>
    </p:spTree>
    <p:extLst>
      <p:ext uri="{BB962C8B-B14F-4D97-AF65-F5344CB8AC3E}">
        <p14:creationId xmlns:p14="http://schemas.microsoft.com/office/powerpoint/2010/main" xmlns="" val="359065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fld id="{DFCC0741-33CE-40BF-9875-11BF0F8FEA81}" type="slidenum">
              <a:rPr lang="en-GB" altLang="en-US"/>
              <a:pPr/>
              <a:t>‹#›</a:t>
            </a:fld>
            <a:endParaRPr lang="en-GB" altLang="en-US"/>
          </a:p>
        </p:txBody>
      </p:sp>
    </p:spTree>
    <p:extLst>
      <p:ext uri="{BB962C8B-B14F-4D97-AF65-F5344CB8AC3E}">
        <p14:creationId xmlns:p14="http://schemas.microsoft.com/office/powerpoint/2010/main" xmlns="" val="159603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fld id="{3C051995-7815-405F-A4AC-2F2F267E42AB}" type="slidenum">
              <a:rPr lang="en-GB" altLang="en-US"/>
              <a:pPr/>
              <a:t>‹#›</a:t>
            </a:fld>
            <a:endParaRPr lang="en-GB" altLang="en-US"/>
          </a:p>
        </p:txBody>
      </p:sp>
    </p:spTree>
    <p:extLst>
      <p:ext uri="{BB962C8B-B14F-4D97-AF65-F5344CB8AC3E}">
        <p14:creationId xmlns:p14="http://schemas.microsoft.com/office/powerpoint/2010/main" xmlns="" val="23297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BCBA1F-E629-4A7B-AC47-15776D129A33}" type="datetime1">
              <a:rPr lang="en-ZA" smtClean="0"/>
              <a:pPr/>
              <a:t>2021/05/05</a:t>
            </a:fld>
            <a:endParaRPr lang="en-US"/>
          </a:p>
        </p:txBody>
      </p:sp>
      <p:sp>
        <p:nvSpPr>
          <p:cNvPr id="5" name="Footer Placeholder 4"/>
          <p:cNvSpPr>
            <a:spLocks noGrp="1"/>
          </p:cNvSpPr>
          <p:nvPr>
            <p:ph type="ftr" sz="quarter" idx="11"/>
          </p:nvPr>
        </p:nvSpPr>
        <p:spPr/>
        <p:txBody>
          <a:bodyPr/>
          <a:lstStyle/>
          <a:p>
            <a:r>
              <a:rPr lang="en-ZA" smtClean="0"/>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28667185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C83B38E3-0283-43EE-A169-E38CC7825B47}" type="slidenum">
              <a:rPr lang="en-GB" altLang="en-US"/>
              <a:pPr/>
              <a:t>‹#›</a:t>
            </a:fld>
            <a:endParaRPr lang="en-GB" altLang="en-US"/>
          </a:p>
        </p:txBody>
      </p:sp>
    </p:spTree>
    <p:extLst>
      <p:ext uri="{BB962C8B-B14F-4D97-AF65-F5344CB8AC3E}">
        <p14:creationId xmlns:p14="http://schemas.microsoft.com/office/powerpoint/2010/main" xmlns="" val="2125942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5C31F413-20B7-4803-AD63-D9322BE7EA95}" type="slidenum">
              <a:rPr lang="en-GB" altLang="en-US"/>
              <a:pPr/>
              <a:t>‹#›</a:t>
            </a:fld>
            <a:endParaRPr lang="en-GB" altLang="en-US"/>
          </a:p>
        </p:txBody>
      </p:sp>
    </p:spTree>
    <p:extLst>
      <p:ext uri="{BB962C8B-B14F-4D97-AF65-F5344CB8AC3E}">
        <p14:creationId xmlns:p14="http://schemas.microsoft.com/office/powerpoint/2010/main" xmlns="" val="1484926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94D8721C-4B66-4BFD-AABA-FB564EBF79AF}" type="slidenum">
              <a:rPr lang="en-GB" altLang="en-US"/>
              <a:pPr/>
              <a:t>‹#›</a:t>
            </a:fld>
            <a:endParaRPr lang="en-GB" altLang="en-US"/>
          </a:p>
        </p:txBody>
      </p:sp>
    </p:spTree>
    <p:extLst>
      <p:ext uri="{BB962C8B-B14F-4D97-AF65-F5344CB8AC3E}">
        <p14:creationId xmlns:p14="http://schemas.microsoft.com/office/powerpoint/2010/main" xmlns="" val="1978085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8583DF4A-6D5A-4479-8324-3B6C7B35DC45}" type="slidenum">
              <a:rPr lang="en-GB" altLang="en-US"/>
              <a:pPr/>
              <a:t>‹#›</a:t>
            </a:fld>
            <a:endParaRPr lang="en-GB" altLang="en-US"/>
          </a:p>
        </p:txBody>
      </p:sp>
    </p:spTree>
    <p:extLst>
      <p:ext uri="{BB962C8B-B14F-4D97-AF65-F5344CB8AC3E}">
        <p14:creationId xmlns:p14="http://schemas.microsoft.com/office/powerpoint/2010/main" xmlns="" val="1177871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54333583-38F9-4413-8225-FC25805C25F6}" type="slidenum">
              <a:rPr lang="en-GB" altLang="en-US"/>
              <a:pPr/>
              <a:t>‹#›</a:t>
            </a:fld>
            <a:endParaRPr lang="en-GB" altLang="en-US"/>
          </a:p>
        </p:txBody>
      </p:sp>
    </p:spTree>
    <p:extLst>
      <p:ext uri="{BB962C8B-B14F-4D97-AF65-F5344CB8AC3E}">
        <p14:creationId xmlns:p14="http://schemas.microsoft.com/office/powerpoint/2010/main" xmlns="" val="3625614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A22530E6-0909-4FCF-8CB1-975C61E8B2F5}" type="slidenum">
              <a:rPr lang="en-GB" altLang="en-US"/>
              <a:pPr/>
              <a:t>‹#›</a:t>
            </a:fld>
            <a:endParaRPr lang="en-GB" altLang="en-US"/>
          </a:p>
        </p:txBody>
      </p:sp>
    </p:spTree>
    <p:extLst>
      <p:ext uri="{BB962C8B-B14F-4D97-AF65-F5344CB8AC3E}">
        <p14:creationId xmlns:p14="http://schemas.microsoft.com/office/powerpoint/2010/main" xmlns="" val="125381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DB945722-31CF-4B4C-AAAC-563853CC68DA}" type="slidenum">
              <a:rPr lang="en-GB" altLang="en-US"/>
              <a:pPr/>
              <a:t>‹#›</a:t>
            </a:fld>
            <a:endParaRPr lang="en-GB" altLang="en-US"/>
          </a:p>
        </p:txBody>
      </p:sp>
    </p:spTree>
    <p:extLst>
      <p:ext uri="{BB962C8B-B14F-4D97-AF65-F5344CB8AC3E}">
        <p14:creationId xmlns:p14="http://schemas.microsoft.com/office/powerpoint/2010/main" xmlns="" val="3740533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1" y="1604329"/>
            <a:ext cx="404496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C83EC506-E9C4-4BD3-A58F-3B757472906B}" type="slidenum">
              <a:rPr lang="en-GB" altLang="en-US"/>
              <a:pPr/>
              <a:t>‹#›</a:t>
            </a:fld>
            <a:endParaRPr lang="en-GB" altLang="en-US"/>
          </a:p>
        </p:txBody>
      </p:sp>
    </p:spTree>
    <p:extLst>
      <p:ext uri="{BB962C8B-B14F-4D97-AF65-F5344CB8AC3E}">
        <p14:creationId xmlns:p14="http://schemas.microsoft.com/office/powerpoint/2010/main" xmlns="" val="1240844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fld id="{30C1285E-154E-404B-857A-FB95361962A8}" type="slidenum">
              <a:rPr lang="en-GB" altLang="en-US"/>
              <a:pPr/>
              <a:t>‹#›</a:t>
            </a:fld>
            <a:endParaRPr lang="en-GB" altLang="en-US"/>
          </a:p>
        </p:txBody>
      </p:sp>
    </p:spTree>
    <p:extLst>
      <p:ext uri="{BB962C8B-B14F-4D97-AF65-F5344CB8AC3E}">
        <p14:creationId xmlns:p14="http://schemas.microsoft.com/office/powerpoint/2010/main" xmlns="" val="1697265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fld id="{DFCC0741-33CE-40BF-9875-11BF0F8FEA81}" type="slidenum">
              <a:rPr lang="en-GB" altLang="en-US"/>
              <a:pPr/>
              <a:t>‹#›</a:t>
            </a:fld>
            <a:endParaRPr lang="en-GB" altLang="en-US"/>
          </a:p>
        </p:txBody>
      </p:sp>
    </p:spTree>
    <p:extLst>
      <p:ext uri="{BB962C8B-B14F-4D97-AF65-F5344CB8AC3E}">
        <p14:creationId xmlns:p14="http://schemas.microsoft.com/office/powerpoint/2010/main" xmlns="" val="15537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E07313-5995-46FD-94EE-9D4C0F0240CF}" type="datetime1">
              <a:rPr lang="en-ZA" smtClean="0"/>
              <a:pPr/>
              <a:t>2021/05/05</a:t>
            </a:fld>
            <a:endParaRPr lang="en-US"/>
          </a:p>
        </p:txBody>
      </p:sp>
      <p:sp>
        <p:nvSpPr>
          <p:cNvPr id="6" name="Footer Placeholder 5"/>
          <p:cNvSpPr>
            <a:spLocks noGrp="1"/>
          </p:cNvSpPr>
          <p:nvPr>
            <p:ph type="ftr" sz="quarter" idx="11"/>
          </p:nvPr>
        </p:nvSpPr>
        <p:spPr/>
        <p:txBody>
          <a:bodyPr/>
          <a:lstStyle/>
          <a:p>
            <a:r>
              <a:rPr lang="en-ZA" smtClean="0"/>
              <a:t>SAMSA Annual Report 2016 - 2017</a:t>
            </a:r>
            <a:endParaRPr lang="en-US"/>
          </a:p>
        </p:txBody>
      </p:sp>
      <p:sp>
        <p:nvSpPr>
          <p:cNvPr id="7" name="Slide Number Placeholder 6"/>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34854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fld id="{3C051995-7815-405F-A4AC-2F2F267E42AB}" type="slidenum">
              <a:rPr lang="en-GB" altLang="en-US"/>
              <a:pPr/>
              <a:t>‹#›</a:t>
            </a:fld>
            <a:endParaRPr lang="en-GB" altLang="en-US"/>
          </a:p>
        </p:txBody>
      </p:sp>
    </p:spTree>
    <p:extLst>
      <p:ext uri="{BB962C8B-B14F-4D97-AF65-F5344CB8AC3E}">
        <p14:creationId xmlns:p14="http://schemas.microsoft.com/office/powerpoint/2010/main" xmlns="" val="4132555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C83B38E3-0283-43EE-A169-E38CC7825B47}" type="slidenum">
              <a:rPr lang="en-GB" altLang="en-US"/>
              <a:pPr/>
              <a:t>‹#›</a:t>
            </a:fld>
            <a:endParaRPr lang="en-GB" altLang="en-US"/>
          </a:p>
        </p:txBody>
      </p:sp>
    </p:spTree>
    <p:extLst>
      <p:ext uri="{BB962C8B-B14F-4D97-AF65-F5344CB8AC3E}">
        <p14:creationId xmlns:p14="http://schemas.microsoft.com/office/powerpoint/2010/main" xmlns="" val="1601097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5C31F413-20B7-4803-AD63-D9322BE7EA95}" type="slidenum">
              <a:rPr lang="en-GB" altLang="en-US"/>
              <a:pPr/>
              <a:t>‹#›</a:t>
            </a:fld>
            <a:endParaRPr lang="en-GB" altLang="en-US"/>
          </a:p>
        </p:txBody>
      </p:sp>
    </p:spTree>
    <p:extLst>
      <p:ext uri="{BB962C8B-B14F-4D97-AF65-F5344CB8AC3E}">
        <p14:creationId xmlns:p14="http://schemas.microsoft.com/office/powerpoint/2010/main" xmlns="" val="308658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94D8721C-4B66-4BFD-AABA-FB564EBF79AF}" type="slidenum">
              <a:rPr lang="en-GB" altLang="en-US"/>
              <a:pPr/>
              <a:t>‹#›</a:t>
            </a:fld>
            <a:endParaRPr lang="en-GB" altLang="en-US"/>
          </a:p>
        </p:txBody>
      </p:sp>
    </p:spTree>
    <p:extLst>
      <p:ext uri="{BB962C8B-B14F-4D97-AF65-F5344CB8AC3E}">
        <p14:creationId xmlns:p14="http://schemas.microsoft.com/office/powerpoint/2010/main" xmlns="" val="1951683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8583DF4A-6D5A-4479-8324-3B6C7B35DC45}" type="slidenum">
              <a:rPr lang="en-GB" altLang="en-US"/>
              <a:pPr/>
              <a:t>‹#›</a:t>
            </a:fld>
            <a:endParaRPr lang="en-GB" altLang="en-US"/>
          </a:p>
        </p:txBody>
      </p:sp>
    </p:spTree>
    <p:extLst>
      <p:ext uri="{BB962C8B-B14F-4D97-AF65-F5344CB8AC3E}">
        <p14:creationId xmlns:p14="http://schemas.microsoft.com/office/powerpoint/2010/main" xmlns="" val="401506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8A64CC-65F4-4FD3-BCF8-02907965A5FF}" type="datetime1">
              <a:rPr lang="en-ZA" smtClean="0"/>
              <a:pPr/>
              <a:t>2021/05/05</a:t>
            </a:fld>
            <a:endParaRPr lang="en-US"/>
          </a:p>
        </p:txBody>
      </p:sp>
      <p:sp>
        <p:nvSpPr>
          <p:cNvPr id="8" name="Footer Placeholder 7"/>
          <p:cNvSpPr>
            <a:spLocks noGrp="1"/>
          </p:cNvSpPr>
          <p:nvPr>
            <p:ph type="ftr" sz="quarter" idx="11"/>
          </p:nvPr>
        </p:nvSpPr>
        <p:spPr/>
        <p:txBody>
          <a:bodyPr/>
          <a:lstStyle/>
          <a:p>
            <a:r>
              <a:rPr lang="en-ZA" smtClean="0"/>
              <a:t>SAMSA Annual Report 2016 - 2017</a:t>
            </a:r>
            <a:endParaRPr lang="en-US"/>
          </a:p>
        </p:txBody>
      </p:sp>
      <p:sp>
        <p:nvSpPr>
          <p:cNvPr id="9" name="Slide Number Placeholder 8"/>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124626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70CECA-4906-4272-96D3-3EAAFE1C9BAE}" type="datetime1">
              <a:rPr lang="en-ZA" smtClean="0"/>
              <a:pPr/>
              <a:t>2021/05/05</a:t>
            </a:fld>
            <a:endParaRPr lang="en-US"/>
          </a:p>
        </p:txBody>
      </p:sp>
      <p:sp>
        <p:nvSpPr>
          <p:cNvPr id="4" name="Footer Placeholder 3"/>
          <p:cNvSpPr>
            <a:spLocks noGrp="1"/>
          </p:cNvSpPr>
          <p:nvPr>
            <p:ph type="ftr" sz="quarter" idx="11"/>
          </p:nvPr>
        </p:nvSpPr>
        <p:spPr/>
        <p:txBody>
          <a:bodyPr/>
          <a:lstStyle/>
          <a:p>
            <a:r>
              <a:rPr lang="en-ZA" smtClean="0"/>
              <a:t>SAMSA Annual Report 2016 - 2017</a:t>
            </a:r>
            <a:endParaRPr lang="en-US"/>
          </a:p>
        </p:txBody>
      </p:sp>
      <p:sp>
        <p:nvSpPr>
          <p:cNvPr id="5" name="Slide Number Placeholder 4"/>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19009635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2714720-F138-4B10-9FFD-C4626370AB85}" type="datetime1">
              <a:rPr lang="en-ZA" smtClean="0"/>
              <a:pPr/>
              <a:t>2021/05/05</a:t>
            </a:fld>
            <a:endParaRPr lang="en-US"/>
          </a:p>
        </p:txBody>
      </p:sp>
      <p:sp>
        <p:nvSpPr>
          <p:cNvPr id="3" name="Footer Placeholder 2"/>
          <p:cNvSpPr>
            <a:spLocks noGrp="1"/>
          </p:cNvSpPr>
          <p:nvPr>
            <p:ph type="ftr" sz="quarter" idx="11"/>
          </p:nvPr>
        </p:nvSpPr>
        <p:spPr/>
        <p:txBody>
          <a:bodyPr/>
          <a:lstStyle/>
          <a:p>
            <a:r>
              <a:rPr lang="en-ZA" smtClean="0"/>
              <a:t>SAMSA Annual Report 2016 - 2017</a:t>
            </a:r>
            <a:endParaRPr lang="en-US"/>
          </a:p>
        </p:txBody>
      </p:sp>
      <p:sp>
        <p:nvSpPr>
          <p:cNvPr id="4" name="Slide Number Placeholder 3"/>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195083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200" y="6356350"/>
            <a:ext cx="8229600" cy="365125"/>
          </a:xfrm>
          <a:ln>
            <a:noFill/>
          </a:ln>
        </p:spPr>
        <p:txBody>
          <a:bodyPr/>
          <a:lstStyle>
            <a:lvl1pPr algn="l">
              <a:defRPr sz="1100">
                <a:solidFill>
                  <a:srgbClr val="1D656C"/>
                </a:solidFill>
                <a:latin typeface="Helvetica" panose="020B0604020202020204" pitchFamily="34" charset="0"/>
                <a:cs typeface="Helvetica" panose="020B0604020202020204" pitchFamily="34" charset="0"/>
              </a:defRPr>
            </a:lvl1pPr>
          </a:lstStyle>
          <a:p>
            <a:r>
              <a:rPr lang="en-ZA" smtClean="0"/>
              <a:t>SAMSA Annual Report 2016 - 2017</a:t>
            </a:r>
            <a:endParaRPr lang="en-US" dirty="0"/>
          </a:p>
        </p:txBody>
      </p:sp>
      <p:sp>
        <p:nvSpPr>
          <p:cNvPr id="7" name="Slide Number Placeholder 6"/>
          <p:cNvSpPr>
            <a:spLocks noGrp="1"/>
          </p:cNvSpPr>
          <p:nvPr>
            <p:ph type="sldNum" sz="quarter" idx="12"/>
          </p:nvPr>
        </p:nvSpPr>
        <p:spPr/>
        <p:txBody>
          <a:bodyPr/>
          <a:lstStyle>
            <a:lvl1pPr>
              <a:defRPr sz="1100" b="1">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xmlns="" val="8469016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28700" y="457200"/>
            <a:ext cx="7035800" cy="4270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D607F6-B56D-4934-B2CE-CE03EB48CE60}" type="datetime1">
              <a:rPr lang="en-ZA" smtClean="0"/>
              <a:pPr/>
              <a:t>2021/05/05</a:t>
            </a:fld>
            <a:endParaRPr lang="en-US"/>
          </a:p>
        </p:txBody>
      </p:sp>
      <p:sp>
        <p:nvSpPr>
          <p:cNvPr id="6" name="Footer Placeholder 5"/>
          <p:cNvSpPr>
            <a:spLocks noGrp="1"/>
          </p:cNvSpPr>
          <p:nvPr>
            <p:ph type="ftr" sz="quarter" idx="11"/>
          </p:nvPr>
        </p:nvSpPr>
        <p:spPr/>
        <p:txBody>
          <a:bodyPr/>
          <a:lstStyle/>
          <a:p>
            <a:r>
              <a:rPr lang="en-ZA" smtClean="0"/>
              <a:t>SAMSA Annual Report 2016 - 2017</a:t>
            </a:r>
            <a:endParaRPr lang="en-US"/>
          </a:p>
        </p:txBody>
      </p:sp>
      <p:sp>
        <p:nvSpPr>
          <p:cNvPr id="7" name="Slide Number Placeholder 6"/>
          <p:cNvSpPr>
            <a:spLocks noGrp="1"/>
          </p:cNvSpPr>
          <p:nvPr>
            <p:ph type="sldNum" sz="quarter" idx="12"/>
          </p:nvPr>
        </p:nvSpPr>
        <p:spPr/>
        <p:txBody>
          <a:bodyPr/>
          <a:lstStyle/>
          <a:p>
            <a:fld id="{CCFB20CF-246C-3C4D-9EA6-251A0A6A0788}" type="slidenum">
              <a:rPr lang="en-US" smtClean="0"/>
              <a:pPr/>
              <a:t>‹#›</a:t>
            </a:fld>
            <a:endParaRPr lang="en-US"/>
          </a:p>
        </p:txBody>
      </p:sp>
    </p:spTree>
    <p:extLst>
      <p:ext uri="{BB962C8B-B14F-4D97-AF65-F5344CB8AC3E}">
        <p14:creationId xmlns:p14="http://schemas.microsoft.com/office/powerpoint/2010/main" xmlns="" val="2180291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6096000" cy="365125"/>
          </a:xfrm>
          <a:prstGeom prst="rect">
            <a:avLst/>
          </a:prstGeom>
        </p:spPr>
        <p:txBody>
          <a:bodyPr vert="horz" lIns="91440" tIns="45720" rIns="91440" bIns="45720" rtlCol="0" anchor="ctr"/>
          <a:lstStyle>
            <a:lvl1pPr algn="l">
              <a:defRPr sz="1100">
                <a:solidFill>
                  <a:srgbClr val="1D656C"/>
                </a:solidFill>
                <a:latin typeface="Helvetica" panose="020B0604020202020204" pitchFamily="34" charset="0"/>
                <a:cs typeface="Helvetica" panose="020B0604020202020204" pitchFamily="34" charset="0"/>
              </a:defRPr>
            </a:lvl1pPr>
          </a:lstStyle>
          <a:p>
            <a:r>
              <a:rPr lang="en-ZA" smtClean="0"/>
              <a:t>SAMSA Annual Report 2016 - 2017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1">
                <a:solidFill>
                  <a:srgbClr val="F37665"/>
                </a:solidFill>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xmlns="" val="397263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rgbClr val="1D656C"/>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664AAA64-0BCC-4576-8FCD-1EF80EEE6783}" type="datetime1">
              <a:rPr lang="en-ZA" smtClean="0">
                <a:solidFill>
                  <a:prstClr val="black">
                    <a:tint val="75000"/>
                  </a:prstClr>
                </a:solidFill>
              </a:rPr>
              <a:pPr defTabSz="685800"/>
              <a:t>2021/05/05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r>
              <a:rPr lang="en-US" smtClean="0">
                <a:solidFill>
                  <a:prstClr val="black">
                    <a:tint val="75000"/>
                  </a:prstClr>
                </a:solidFill>
              </a:rPr>
              <a:t>SAMSA Annual Report 2016 - 2017</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E4BBBE3F-003C-6644-BEF2-15266E0900B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xmlns="" val="275150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2B3C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51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51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51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51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51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1" y="273629"/>
            <a:ext cx="8226720" cy="1142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1" y="1604329"/>
            <a:ext cx="8226720" cy="4524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6481" y="6247376"/>
            <a:ext cx="212688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a:solidFill>
                  <a:srgbClr val="000000"/>
                </a:solidFill>
                <a:latin typeface="Times New Roman" pitchFamily="18" charset="0"/>
                <a:ea typeface="+mn-ea"/>
                <a:cs typeface="Tahoma" pitchFamily="34" charset="0"/>
              </a:defRPr>
            </a:lvl1pPr>
          </a:lstStyle>
          <a:p>
            <a:pPr defTabSz="407526" fontAlgn="base" hangingPunct="0">
              <a:spcBef>
                <a:spcPct val="0"/>
              </a:spcBef>
              <a:spcAft>
                <a:spcPct val="0"/>
              </a:spcAft>
              <a:defRPr/>
            </a:pPr>
            <a:endParaRPr lang="en-GB"/>
          </a:p>
        </p:txBody>
      </p:sp>
      <p:sp>
        <p:nvSpPr>
          <p:cNvPr id="1028" name="Rectangle 4"/>
          <p:cNvSpPr>
            <a:spLocks noGrp="1" noChangeArrowheads="1"/>
          </p:cNvSpPr>
          <p:nvPr>
            <p:ph type="ftr"/>
          </p:nvPr>
        </p:nvSpPr>
        <p:spPr bwMode="auto">
          <a:xfrm>
            <a:off x="3127681" y="6247376"/>
            <a:ext cx="289584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a:solidFill>
                  <a:srgbClr val="000000"/>
                </a:solidFill>
                <a:latin typeface="Times New Roman" pitchFamily="18" charset="0"/>
                <a:ea typeface="+mn-ea"/>
                <a:cs typeface="Tahoma" pitchFamily="34" charset="0"/>
              </a:defRPr>
            </a:lvl1pPr>
          </a:lstStyle>
          <a:p>
            <a:pPr defTabSz="407526" fontAlgn="base" hangingPunct="0">
              <a:spcBef>
                <a:spcPct val="0"/>
              </a:spcBef>
              <a:spcAft>
                <a:spcPct val="0"/>
              </a:spcAft>
              <a:defRPr/>
            </a:pPr>
            <a:endParaRPr lang="en-GB"/>
          </a:p>
        </p:txBody>
      </p:sp>
      <p:sp>
        <p:nvSpPr>
          <p:cNvPr id="1029" name="Rectangle 5"/>
          <p:cNvSpPr>
            <a:spLocks noGrp="1" noChangeArrowheads="1"/>
          </p:cNvSpPr>
          <p:nvPr>
            <p:ph type="sldNum"/>
          </p:nvPr>
        </p:nvSpPr>
        <p:spPr bwMode="auto">
          <a:xfrm>
            <a:off x="6556321" y="6247376"/>
            <a:ext cx="212688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defRPr sz="1270">
                <a:solidFill>
                  <a:srgbClr val="000000"/>
                </a:solidFill>
                <a:latin typeface="Times New Roman" panose="02020603050405020304" pitchFamily="18" charset="0"/>
                <a:cs typeface="Tahoma" panose="020B0604030504040204" pitchFamily="34" charset="0"/>
              </a:defRPr>
            </a:lvl1pPr>
          </a:lstStyle>
          <a:p>
            <a:pPr defTabSz="407526" fontAlgn="base" hangingPunct="0">
              <a:spcBef>
                <a:spcPct val="0"/>
              </a:spcBef>
              <a:spcAft>
                <a:spcPct val="0"/>
              </a:spcAft>
            </a:pPr>
            <a:fld id="{FE89831C-C241-42FE-8677-044914464662}" type="slidenum">
              <a:rPr lang="en-GB" altLang="en-US" smtClean="0">
                <a:ea typeface="MS PGothic" panose="020B0600070205080204" pitchFamily="34" charset="-128"/>
              </a:rPr>
              <a:pPr defTabSz="407526" fontAlgn="base" hangingPunct="0">
                <a:spcBef>
                  <a:spcPct val="0"/>
                </a:spcBef>
                <a:spcAft>
                  <a:spcPct val="0"/>
                </a:spcAft>
              </a:pPr>
              <a:t>‹#›</a:t>
            </a:fld>
            <a:endParaRPr lang="en-GB" altLang="en-US" smtClean="0">
              <a:ea typeface="MS PGothic" panose="020B0600070205080204" pitchFamily="34" charset="-128"/>
            </a:endParaRPr>
          </a:p>
        </p:txBody>
      </p:sp>
    </p:spTree>
    <p:extLst>
      <p:ext uri="{BB962C8B-B14F-4D97-AF65-F5344CB8AC3E}">
        <p14:creationId xmlns:p14="http://schemas.microsoft.com/office/powerpoint/2010/main" xmlns="" val="23863785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mj-lt"/>
          <a:ea typeface="MS PGothic" panose="020B0600070205080204" pitchFamily="34" charset="-128"/>
          <a:cs typeface="+mj-cs"/>
        </a:defRPr>
      </a:lvl1pPr>
      <a:lvl2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2pPr>
      <a:lvl3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3pPr>
      <a:lvl4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4pPr>
      <a:lvl5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5pPr>
      <a:lvl6pPr marL="414726"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90246" indent="-293764" algn="l" defTabSz="407526" rtl="0" eaLnBrk="0" fontAlgn="base" hangingPunct="0">
        <a:lnSpc>
          <a:spcPct val="89000"/>
        </a:lnSpc>
        <a:spcBef>
          <a:spcPct val="0"/>
        </a:spcBef>
        <a:spcAft>
          <a:spcPts val="1293"/>
        </a:spcAft>
        <a:buClr>
          <a:srgbClr val="000000"/>
        </a:buClr>
        <a:buSzPct val="45000"/>
        <a:buFont typeface="Wingdings" panose="05000000000000000000" pitchFamily="2" charset="2"/>
        <a:buChar char=""/>
        <a:defRPr sz="2903">
          <a:solidFill>
            <a:srgbClr val="000000"/>
          </a:solidFill>
          <a:latin typeface="+mn-lt"/>
          <a:ea typeface="MS PGothic" panose="020B0600070205080204" pitchFamily="34" charset="-128"/>
          <a:cs typeface="+mn-cs"/>
        </a:defRPr>
      </a:lvl1pPr>
      <a:lvl2pPr marL="781932" indent="-259204" algn="l" defTabSz="407526" rtl="0" eaLnBrk="0" fontAlgn="base" hangingPunct="0">
        <a:lnSpc>
          <a:spcPct val="89000"/>
        </a:lnSpc>
        <a:spcBef>
          <a:spcPct val="0"/>
        </a:spcBef>
        <a:spcAft>
          <a:spcPts val="1032"/>
        </a:spcAft>
        <a:buClr>
          <a:srgbClr val="000000"/>
        </a:buClr>
        <a:buSzPct val="75000"/>
        <a:buFont typeface="Symbol" panose="05050102010706020507" pitchFamily="18" charset="2"/>
        <a:buChar char=""/>
        <a:defRPr sz="2540">
          <a:solidFill>
            <a:srgbClr val="000000"/>
          </a:solidFill>
          <a:latin typeface="+mn-lt"/>
          <a:ea typeface="MS PGothic" panose="020B0600070205080204" pitchFamily="34" charset="-128"/>
        </a:defRPr>
      </a:lvl2pPr>
      <a:lvl3pPr marL="1173618" indent="-195843" algn="l" defTabSz="407526" rtl="0" eaLnBrk="0" fontAlgn="base" hangingPunct="0">
        <a:lnSpc>
          <a:spcPct val="89000"/>
        </a:lnSpc>
        <a:spcBef>
          <a:spcPct val="0"/>
        </a:spcBef>
        <a:spcAft>
          <a:spcPts val="771"/>
        </a:spcAft>
        <a:buClr>
          <a:srgbClr val="000000"/>
        </a:buClr>
        <a:buSzPct val="45000"/>
        <a:buFont typeface="Wingdings" panose="05000000000000000000" pitchFamily="2" charset="2"/>
        <a:buChar char=""/>
        <a:defRPr sz="2177">
          <a:solidFill>
            <a:srgbClr val="000000"/>
          </a:solidFill>
          <a:latin typeface="+mn-lt"/>
          <a:ea typeface="MS PGothic" panose="020B0600070205080204" pitchFamily="34" charset="-128"/>
        </a:defRPr>
      </a:lvl3pPr>
      <a:lvl4pPr marL="1565304" indent="-194403" algn="l" defTabSz="407526" rtl="0" eaLnBrk="0" fontAlgn="base" hangingPunct="0">
        <a:lnSpc>
          <a:spcPct val="89000"/>
        </a:lnSpc>
        <a:spcBef>
          <a:spcPct val="0"/>
        </a:spcBef>
        <a:spcAft>
          <a:spcPts val="522"/>
        </a:spcAft>
        <a:buClr>
          <a:srgbClr val="000000"/>
        </a:buClr>
        <a:buSzPct val="75000"/>
        <a:buFont typeface="Symbol" panose="05050102010706020507" pitchFamily="18" charset="2"/>
        <a:buChar char=""/>
        <a:defRPr sz="1814">
          <a:solidFill>
            <a:srgbClr val="000000"/>
          </a:solidFill>
          <a:latin typeface="+mn-lt"/>
          <a:ea typeface="MS PGothic" panose="020B0600070205080204" pitchFamily="34" charset="-128"/>
        </a:defRPr>
      </a:lvl4pPr>
      <a:lvl5pPr marL="1956989" indent="-195843" algn="l" defTabSz="407526" rtl="0" eaLnBrk="0" fontAlgn="base" hangingPunct="0">
        <a:lnSpc>
          <a:spcPct val="89000"/>
        </a:lnSpc>
        <a:spcBef>
          <a:spcPct val="0"/>
        </a:spcBef>
        <a:spcAft>
          <a:spcPts val="261"/>
        </a:spcAft>
        <a:buClr>
          <a:srgbClr val="000000"/>
        </a:buClr>
        <a:buSzPct val="45000"/>
        <a:buFont typeface="Wingdings" panose="05000000000000000000" pitchFamily="2" charset="2"/>
        <a:buChar char=""/>
        <a:defRPr sz="1814">
          <a:solidFill>
            <a:srgbClr val="000000"/>
          </a:solidFill>
          <a:latin typeface="+mn-lt"/>
          <a:ea typeface="MS PGothic" panose="020B0600070205080204" pitchFamily="34" charset="-128"/>
        </a:defRPr>
      </a:lvl5pPr>
      <a:lvl6pPr marL="2371715"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86442"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201168"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15894"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1" y="273629"/>
            <a:ext cx="8226720" cy="1142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1" y="1604329"/>
            <a:ext cx="8226720" cy="4524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6481" y="6247376"/>
            <a:ext cx="212688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a:solidFill>
                  <a:srgbClr val="000000"/>
                </a:solidFill>
                <a:latin typeface="Times New Roman" pitchFamily="18" charset="0"/>
                <a:ea typeface="+mn-ea"/>
                <a:cs typeface="Tahoma" pitchFamily="34" charset="0"/>
              </a:defRPr>
            </a:lvl1pPr>
          </a:lstStyle>
          <a:p>
            <a:pPr defTabSz="407526" fontAlgn="base" hangingPunct="0">
              <a:spcBef>
                <a:spcPct val="0"/>
              </a:spcBef>
              <a:spcAft>
                <a:spcPct val="0"/>
              </a:spcAft>
              <a:defRPr/>
            </a:pPr>
            <a:endParaRPr lang="en-GB"/>
          </a:p>
        </p:txBody>
      </p:sp>
      <p:sp>
        <p:nvSpPr>
          <p:cNvPr id="1028" name="Rectangle 4"/>
          <p:cNvSpPr>
            <a:spLocks noGrp="1" noChangeArrowheads="1"/>
          </p:cNvSpPr>
          <p:nvPr>
            <p:ph type="ftr"/>
          </p:nvPr>
        </p:nvSpPr>
        <p:spPr bwMode="auto">
          <a:xfrm>
            <a:off x="3127681" y="6247376"/>
            <a:ext cx="289584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a:solidFill>
                  <a:srgbClr val="000000"/>
                </a:solidFill>
                <a:latin typeface="Times New Roman" pitchFamily="18" charset="0"/>
                <a:ea typeface="+mn-ea"/>
                <a:cs typeface="Tahoma" pitchFamily="34" charset="0"/>
              </a:defRPr>
            </a:lvl1pPr>
          </a:lstStyle>
          <a:p>
            <a:pPr defTabSz="407526" fontAlgn="base" hangingPunct="0">
              <a:spcBef>
                <a:spcPct val="0"/>
              </a:spcBef>
              <a:spcAft>
                <a:spcPct val="0"/>
              </a:spcAft>
              <a:defRPr/>
            </a:pPr>
            <a:endParaRPr lang="en-GB"/>
          </a:p>
        </p:txBody>
      </p:sp>
      <p:sp>
        <p:nvSpPr>
          <p:cNvPr id="1029" name="Rectangle 5"/>
          <p:cNvSpPr>
            <a:spLocks noGrp="1" noChangeArrowheads="1"/>
          </p:cNvSpPr>
          <p:nvPr>
            <p:ph type="sldNum"/>
          </p:nvPr>
        </p:nvSpPr>
        <p:spPr bwMode="auto">
          <a:xfrm>
            <a:off x="6556321" y="6247376"/>
            <a:ext cx="2126880" cy="47237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defRPr sz="1270">
                <a:solidFill>
                  <a:srgbClr val="000000"/>
                </a:solidFill>
                <a:latin typeface="Times New Roman" panose="02020603050405020304" pitchFamily="18" charset="0"/>
                <a:cs typeface="Tahoma" panose="020B0604030504040204" pitchFamily="34" charset="0"/>
              </a:defRPr>
            </a:lvl1pPr>
          </a:lstStyle>
          <a:p>
            <a:pPr defTabSz="407526" fontAlgn="base" hangingPunct="0">
              <a:spcBef>
                <a:spcPct val="0"/>
              </a:spcBef>
              <a:spcAft>
                <a:spcPct val="0"/>
              </a:spcAft>
            </a:pPr>
            <a:fld id="{FE89831C-C241-42FE-8677-044914464662}" type="slidenum">
              <a:rPr lang="en-GB" altLang="en-US" smtClean="0">
                <a:ea typeface="MS PGothic" panose="020B0600070205080204" pitchFamily="34" charset="-128"/>
              </a:rPr>
              <a:pPr defTabSz="407526" fontAlgn="base" hangingPunct="0">
                <a:spcBef>
                  <a:spcPct val="0"/>
                </a:spcBef>
                <a:spcAft>
                  <a:spcPct val="0"/>
                </a:spcAft>
              </a:pPr>
              <a:t>‹#›</a:t>
            </a:fld>
            <a:endParaRPr lang="en-GB" altLang="en-US" smtClean="0">
              <a:ea typeface="MS PGothic" panose="020B0600070205080204" pitchFamily="34" charset="-128"/>
            </a:endParaRPr>
          </a:p>
        </p:txBody>
      </p:sp>
    </p:spTree>
    <p:extLst>
      <p:ext uri="{BB962C8B-B14F-4D97-AF65-F5344CB8AC3E}">
        <p14:creationId xmlns:p14="http://schemas.microsoft.com/office/powerpoint/2010/main" xmlns="" val="127101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mj-lt"/>
          <a:ea typeface="MS PGothic" panose="020B0600070205080204" pitchFamily="34" charset="-128"/>
          <a:cs typeface="+mj-cs"/>
        </a:defRPr>
      </a:lvl1pPr>
      <a:lvl2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2pPr>
      <a:lvl3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3pPr>
      <a:lvl4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4pPr>
      <a:lvl5pPr algn="ctr" defTabSz="407526" rtl="0" eaLnBrk="0" fontAlgn="base" hangingPunct="0">
        <a:lnSpc>
          <a:spcPct val="89000"/>
        </a:lnSpc>
        <a:spcBef>
          <a:spcPct val="0"/>
        </a:spcBef>
        <a:spcAft>
          <a:spcPct val="0"/>
        </a:spcAft>
        <a:buClr>
          <a:srgbClr val="000000"/>
        </a:buClr>
        <a:buSzPct val="45000"/>
        <a:buFont typeface="Wingdings" panose="05000000000000000000" pitchFamily="2" charset="2"/>
        <a:defRPr sz="3991">
          <a:solidFill>
            <a:srgbClr val="000000"/>
          </a:solidFill>
          <a:latin typeface="Arial" charset="0"/>
          <a:ea typeface="MS PGothic" panose="020B0600070205080204" pitchFamily="34" charset="-128"/>
        </a:defRPr>
      </a:lvl5pPr>
      <a:lvl6pPr marL="414726"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6pPr>
      <a:lvl7pPr marL="829452"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7pPr>
      <a:lvl8pPr marL="1244178"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8pPr>
      <a:lvl9pPr marL="1658904" algn="ctr" defTabSz="407526" rtl="0" fontAlgn="base" hangingPunct="0">
        <a:lnSpc>
          <a:spcPct val="89000"/>
        </a:lnSpc>
        <a:spcBef>
          <a:spcPct val="0"/>
        </a:spcBef>
        <a:spcAft>
          <a:spcPct val="0"/>
        </a:spcAft>
        <a:buClr>
          <a:srgbClr val="000000"/>
        </a:buClr>
        <a:buSzPct val="45000"/>
        <a:buFont typeface="Wingdings" pitchFamily="2" charset="2"/>
        <a:defRPr sz="3991">
          <a:solidFill>
            <a:srgbClr val="000000"/>
          </a:solidFill>
          <a:latin typeface="Arial" charset="0"/>
        </a:defRPr>
      </a:lvl9pPr>
    </p:titleStyle>
    <p:bodyStyle>
      <a:lvl1pPr marL="390246" indent="-293764" algn="l" defTabSz="407526" rtl="0" eaLnBrk="0" fontAlgn="base" hangingPunct="0">
        <a:lnSpc>
          <a:spcPct val="89000"/>
        </a:lnSpc>
        <a:spcBef>
          <a:spcPct val="0"/>
        </a:spcBef>
        <a:spcAft>
          <a:spcPts val="1293"/>
        </a:spcAft>
        <a:buClr>
          <a:srgbClr val="000000"/>
        </a:buClr>
        <a:buSzPct val="45000"/>
        <a:buFont typeface="Wingdings" panose="05000000000000000000" pitchFamily="2" charset="2"/>
        <a:buChar char=""/>
        <a:defRPr sz="2903">
          <a:solidFill>
            <a:srgbClr val="000000"/>
          </a:solidFill>
          <a:latin typeface="+mn-lt"/>
          <a:ea typeface="MS PGothic" panose="020B0600070205080204" pitchFamily="34" charset="-128"/>
          <a:cs typeface="+mn-cs"/>
        </a:defRPr>
      </a:lvl1pPr>
      <a:lvl2pPr marL="781932" indent="-259204" algn="l" defTabSz="407526" rtl="0" eaLnBrk="0" fontAlgn="base" hangingPunct="0">
        <a:lnSpc>
          <a:spcPct val="89000"/>
        </a:lnSpc>
        <a:spcBef>
          <a:spcPct val="0"/>
        </a:spcBef>
        <a:spcAft>
          <a:spcPts val="1032"/>
        </a:spcAft>
        <a:buClr>
          <a:srgbClr val="000000"/>
        </a:buClr>
        <a:buSzPct val="75000"/>
        <a:buFont typeface="Symbol" panose="05050102010706020507" pitchFamily="18" charset="2"/>
        <a:buChar char=""/>
        <a:defRPr sz="2540">
          <a:solidFill>
            <a:srgbClr val="000000"/>
          </a:solidFill>
          <a:latin typeface="+mn-lt"/>
          <a:ea typeface="MS PGothic" panose="020B0600070205080204" pitchFamily="34" charset="-128"/>
        </a:defRPr>
      </a:lvl2pPr>
      <a:lvl3pPr marL="1173618" indent="-195843" algn="l" defTabSz="407526" rtl="0" eaLnBrk="0" fontAlgn="base" hangingPunct="0">
        <a:lnSpc>
          <a:spcPct val="89000"/>
        </a:lnSpc>
        <a:spcBef>
          <a:spcPct val="0"/>
        </a:spcBef>
        <a:spcAft>
          <a:spcPts val="771"/>
        </a:spcAft>
        <a:buClr>
          <a:srgbClr val="000000"/>
        </a:buClr>
        <a:buSzPct val="45000"/>
        <a:buFont typeface="Wingdings" panose="05000000000000000000" pitchFamily="2" charset="2"/>
        <a:buChar char=""/>
        <a:defRPr sz="2177">
          <a:solidFill>
            <a:srgbClr val="000000"/>
          </a:solidFill>
          <a:latin typeface="+mn-lt"/>
          <a:ea typeface="MS PGothic" panose="020B0600070205080204" pitchFamily="34" charset="-128"/>
        </a:defRPr>
      </a:lvl3pPr>
      <a:lvl4pPr marL="1565304" indent="-194403" algn="l" defTabSz="407526" rtl="0" eaLnBrk="0" fontAlgn="base" hangingPunct="0">
        <a:lnSpc>
          <a:spcPct val="89000"/>
        </a:lnSpc>
        <a:spcBef>
          <a:spcPct val="0"/>
        </a:spcBef>
        <a:spcAft>
          <a:spcPts val="522"/>
        </a:spcAft>
        <a:buClr>
          <a:srgbClr val="000000"/>
        </a:buClr>
        <a:buSzPct val="75000"/>
        <a:buFont typeface="Symbol" panose="05050102010706020507" pitchFamily="18" charset="2"/>
        <a:buChar char=""/>
        <a:defRPr sz="1814">
          <a:solidFill>
            <a:srgbClr val="000000"/>
          </a:solidFill>
          <a:latin typeface="+mn-lt"/>
          <a:ea typeface="MS PGothic" panose="020B0600070205080204" pitchFamily="34" charset="-128"/>
        </a:defRPr>
      </a:lvl4pPr>
      <a:lvl5pPr marL="1956989" indent="-195843" algn="l" defTabSz="407526" rtl="0" eaLnBrk="0" fontAlgn="base" hangingPunct="0">
        <a:lnSpc>
          <a:spcPct val="89000"/>
        </a:lnSpc>
        <a:spcBef>
          <a:spcPct val="0"/>
        </a:spcBef>
        <a:spcAft>
          <a:spcPts val="261"/>
        </a:spcAft>
        <a:buClr>
          <a:srgbClr val="000000"/>
        </a:buClr>
        <a:buSzPct val="45000"/>
        <a:buFont typeface="Wingdings" panose="05000000000000000000" pitchFamily="2" charset="2"/>
        <a:buChar char=""/>
        <a:defRPr sz="1814">
          <a:solidFill>
            <a:srgbClr val="000000"/>
          </a:solidFill>
          <a:latin typeface="+mn-lt"/>
          <a:ea typeface="MS PGothic" panose="020B0600070205080204" pitchFamily="34" charset="-128"/>
        </a:defRPr>
      </a:lvl5pPr>
      <a:lvl6pPr marL="2371715"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6pPr>
      <a:lvl7pPr marL="2786442"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7pPr>
      <a:lvl8pPr marL="3201168"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8pPr>
      <a:lvl9pPr marL="3615894" indent="-195843" algn="l" defTabSz="407526" rtl="0" fontAlgn="base" hangingPunct="0">
        <a:lnSpc>
          <a:spcPct val="89000"/>
        </a:lnSpc>
        <a:spcBef>
          <a:spcPct val="0"/>
        </a:spcBef>
        <a:spcAft>
          <a:spcPts val="261"/>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52146" y="5375578"/>
            <a:ext cx="1036705" cy="1345898"/>
          </a:xfrm>
          <a:prstGeom prst="rect">
            <a:avLst/>
          </a:prstGeom>
        </p:spPr>
      </p:pic>
      <p:sp>
        <p:nvSpPr>
          <p:cNvPr id="6" name="TextBox 5"/>
          <p:cNvSpPr txBox="1"/>
          <p:nvPr/>
        </p:nvSpPr>
        <p:spPr>
          <a:xfrm>
            <a:off x="1" y="5291528"/>
            <a:ext cx="7996996" cy="1421928"/>
          </a:xfrm>
          <a:prstGeom prst="rect">
            <a:avLst/>
          </a:prstGeom>
          <a:noFill/>
        </p:spPr>
        <p:txBody>
          <a:bodyPr wrap="square" rtlCol="0">
            <a:spAutoFit/>
          </a:bodyPr>
          <a:lstStyle/>
          <a:p>
            <a:pPr algn="ctr">
              <a:lnSpc>
                <a:spcPct val="120000"/>
              </a:lnSpc>
            </a:pPr>
            <a:r>
              <a:rPr lang="en-US" b="1" kern="0" dirty="0" smtClean="0">
                <a:solidFill>
                  <a:srgbClr val="FFFFFF"/>
                </a:solidFill>
                <a:latin typeface="Arial" pitchFamily="34" charset="0"/>
                <a:cs typeface="Arial"/>
              </a:rPr>
              <a:t>PORTFOLIO </a:t>
            </a:r>
            <a:r>
              <a:rPr lang="en-US" b="1" kern="0" dirty="0">
                <a:solidFill>
                  <a:srgbClr val="FFFFFF"/>
                </a:solidFill>
                <a:latin typeface="Arial" pitchFamily="34" charset="0"/>
                <a:cs typeface="Arial"/>
              </a:rPr>
              <a:t>COMMITTEE ON TRANSPORT</a:t>
            </a:r>
            <a:br>
              <a:rPr lang="en-US" b="1" kern="0" dirty="0">
                <a:solidFill>
                  <a:srgbClr val="FFFFFF"/>
                </a:solidFill>
                <a:latin typeface="Arial" pitchFamily="34" charset="0"/>
                <a:cs typeface="Arial"/>
              </a:rPr>
            </a:br>
            <a:r>
              <a:rPr lang="en-US" b="1" kern="0" dirty="0">
                <a:solidFill>
                  <a:srgbClr val="FFFFFF"/>
                </a:solidFill>
                <a:latin typeface="Arial" pitchFamily="34" charset="0"/>
                <a:cs typeface="Arial"/>
              </a:rPr>
              <a:t>Briefing on the </a:t>
            </a:r>
            <a:r>
              <a:rPr lang="en-ZA" altLang="en-US" b="1" kern="0" dirty="0">
                <a:solidFill>
                  <a:srgbClr val="FFFFFF"/>
                </a:solidFill>
                <a:latin typeface="Arial" pitchFamily="34" charset="0"/>
                <a:cs typeface="Arial"/>
              </a:rPr>
              <a:t>SOUTH AFRICA MARITIME SAFETY </a:t>
            </a:r>
            <a:r>
              <a:rPr lang="en-ZA" altLang="en-US" b="1" kern="0" dirty="0" smtClean="0">
                <a:solidFill>
                  <a:srgbClr val="FFFFFF"/>
                </a:solidFill>
                <a:latin typeface="Arial" pitchFamily="34" charset="0"/>
                <a:cs typeface="Arial"/>
              </a:rPr>
              <a:t>AUTHORITY (SAMSA</a:t>
            </a:r>
            <a:r>
              <a:rPr lang="en-ZA" altLang="en-US" b="1" kern="0" dirty="0">
                <a:solidFill>
                  <a:srgbClr val="FFFFFF"/>
                </a:solidFill>
                <a:latin typeface="Arial" pitchFamily="34" charset="0"/>
                <a:cs typeface="Arial"/>
              </a:rPr>
              <a:t>)</a:t>
            </a:r>
          </a:p>
          <a:p>
            <a:pPr algn="ctr">
              <a:lnSpc>
                <a:spcPct val="120000"/>
              </a:lnSpc>
            </a:pPr>
            <a:r>
              <a:rPr lang="en-US" b="1" kern="0" dirty="0">
                <a:solidFill>
                  <a:srgbClr val="FFFFFF"/>
                </a:solidFill>
                <a:latin typeface="Arial" pitchFamily="34" charset="0"/>
                <a:cs typeface="Arial"/>
              </a:rPr>
              <a:t>2020-25 STRATEGIC PLAN &amp; 2021-22 ANNUAL PERFORMANCE PLAN </a:t>
            </a:r>
          </a:p>
        </p:txBody>
      </p:sp>
      <p:sp>
        <p:nvSpPr>
          <p:cNvPr id="5" name="Slide Number Placeholder 4"/>
          <p:cNvSpPr>
            <a:spLocks noGrp="1"/>
          </p:cNvSpPr>
          <p:nvPr>
            <p:ph type="sldNum" sz="quarter" idx="12"/>
          </p:nvPr>
        </p:nvSpPr>
        <p:spPr/>
        <p:txBody>
          <a:bodyPr/>
          <a:lstStyle/>
          <a:p>
            <a:fld id="{E4BBBE3F-003C-6644-BEF2-15266E0900BE}" type="slidenum">
              <a:rPr lang="en-US" smtClean="0">
                <a:solidFill>
                  <a:prstClr val="black">
                    <a:tint val="75000"/>
                  </a:prstClr>
                </a:solidFill>
              </a:rPr>
              <a:pPr/>
              <a:t>1</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0" y="-73380"/>
            <a:ext cx="9144000" cy="5364908"/>
          </a:xfrm>
          <a:prstGeom prst="rect">
            <a:avLst/>
          </a:prstGeom>
        </p:spPr>
      </p:pic>
    </p:spTree>
    <p:extLst>
      <p:ext uri="{BB962C8B-B14F-4D97-AF65-F5344CB8AC3E}">
        <p14:creationId xmlns:p14="http://schemas.microsoft.com/office/powerpoint/2010/main" xmlns="" val="393367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264900" flipV="1">
            <a:off x="751681" y="612361"/>
            <a:ext cx="2515680" cy="18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xmlns="" val="3576943017"/>
              </p:ext>
            </p:extLst>
          </p:nvPr>
        </p:nvGraphicFramePr>
        <p:xfrm>
          <a:off x="30479" y="509059"/>
          <a:ext cx="9113522" cy="6963478"/>
        </p:xfrm>
        <a:graphic>
          <a:graphicData uri="http://schemas.openxmlformats.org/drawingml/2006/table">
            <a:tbl>
              <a:tblPr firstRow="1" bandRow="1">
                <a:tableStyleId>{5C22544A-7EE6-4342-B048-85BDC9FD1C3A}</a:tableStyleId>
              </a:tblPr>
              <a:tblGrid>
                <a:gridCol w="428306"/>
                <a:gridCol w="1041151"/>
                <a:gridCol w="1272781"/>
                <a:gridCol w="1178760"/>
                <a:gridCol w="1155628"/>
                <a:gridCol w="1293739"/>
                <a:gridCol w="1378727"/>
                <a:gridCol w="1364430"/>
              </a:tblGrid>
              <a:tr h="1412053">
                <a:tc>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3</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Maintain South Africa STCW Whitelist Status</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Status of South Africa International Convention of Standards of Training, Certification and Watchkeeping for Seafarers (STCW) IMO Whitelist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Maintain the South Africa International Convention of Standards of Training, Certification and Watchkeeping for Seafarers (STCW) Whitelist Status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Implementation of the Quality Standard System (QSS) and the rollout of the Training Standards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Implementation of the Quality Standard System (QSS) and the rollout of the Training Standards</a:t>
                      </a:r>
                    </a:p>
                    <a:p>
                      <a:pPr marL="0" marR="0" algn="l" defTabSz="503993" rtl="0" eaLnBrk="1" latinLnBrk="0" hangingPunct="1">
                        <a:lnSpc>
                          <a:spcPct val="115000"/>
                        </a:lnSpc>
                        <a:spcBef>
                          <a:spcPts val="0"/>
                        </a:spcBef>
                        <a:spcAft>
                          <a:spcPts val="0"/>
                        </a:spcAft>
                      </a:pPr>
                      <a:endPar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Undergo the Independent Evaluation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Submit report of Independent Evaluation to the IMO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Ensure that South Africa remains on the International Convention of Standards of Training, Certification and Watchkeeping for Seafarers (STCW) IMO Whitelist.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202">
                <a:tc>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4</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Enforcement of domesticated maritime legislation and regulations to ensure effective implementation of South Africa`s responsibility in line with International Conventions.</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Number of maritime legislation and regulations updated, implemented and monitored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Three Maritime regulations updated in line with the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Marine Traffic   Regulations 1985 (First Draft)</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Construction Regulations 1968 (First Draft)</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Life-saving Equipment Regulations 1968 (First Draft) </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Marine Traffic   Regulations 1985 (Second Draft endorsed by the Technical Committee)</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Construction Regulations 1968 (Second Draft endorsed by the Technical Committee)</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Amendment Life-saving Equipment Regulations 1968</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 on Stakeholder consultation on Amendment Marine Traffic   Regulations 1985</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 on Stakeholder consultation on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Amendment Construction Regulations 1968</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SAMSA submission to DoT Maritime Branch on Amendment Marine Traffic   Regulations 1985</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 processing to the Executive Authority by 31 March 2022</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SAMSA submission to DoT Maritime Branch on Amendment </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8497">
                <a:tc>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Compliant Quality Management System as per recognised standards.</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Quality Management System as per recognised standards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Phase 2 of the Corporate Quality Management System in place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of mapped processes are captured on Visio</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Develop a plan for the QMS Documentation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  QMS Documentation in line with the plan </a:t>
                      </a:r>
                      <a:endPar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Phase 2 of the Corporate Quality Management System in place.</a:t>
                      </a:r>
                      <a:endPar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474">
                <a:tc rowSpan="2">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6</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 High-Performance Culture and a multi skilled maritime workforce. </a:t>
                      </a:r>
                    </a:p>
                  </a:txBody>
                  <a:tcPr marL="75597" marR="7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Vacancies filled as per the Capacity Plan – Occupancy Rate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Budgeted Vacancies in line with the approved Capacity Plan resulting in 95% occupancy rate.</a:t>
                      </a:r>
                      <a:endParaRPr lang="en-US"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89% Occupancy Rate</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9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90% Occupancy Rate</a:t>
                      </a:r>
                      <a:endParaRPr lang="en-US" sz="12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900" b="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92% Occupancy Rate</a:t>
                      </a:r>
                      <a:endParaRPr lang="en-US" sz="12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900" b="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9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95% Occupancy Rate</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9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9582">
                <a:tc vMerge="1">
                  <a:txBody>
                    <a:bodyPr/>
                    <a:lstStyle/>
                    <a:p>
                      <a:pPr marL="0" marR="0">
                        <a:lnSpc>
                          <a:spcPct val="115000"/>
                        </a:lnSpc>
                        <a:spcBef>
                          <a:spcPts val="0"/>
                        </a:spcBef>
                        <a:spcAft>
                          <a:spcPts val="0"/>
                        </a:spcAft>
                      </a:pPr>
                      <a:endParaRPr lang="en-US" sz="1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75597" marR="75597" marT="0" marB="0"/>
                </a:tc>
                <a:tc vMerge="1">
                  <a:txBody>
                    <a:bodyPr/>
                    <a:lstStyle/>
                    <a:p>
                      <a:endParaRPr lang="en-US" sz="1085" kern="0" dirty="0">
                        <a:solidFill>
                          <a:srgbClr val="000000"/>
                        </a:solidFill>
                        <a:latin typeface="Helvetica Light"/>
                        <a:ea typeface="ＭＳ Ｐゴシック" panose="020B0600070205080204" pitchFamily="34" charset="-128"/>
                        <a:cs typeface="+mn-cs"/>
                      </a:endParaRPr>
                    </a:p>
                  </a:txBody>
                  <a:tcPr marL="75597" marR="75597" marT="0" marB="0"/>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Scarce Skills Turnover 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5 % </a:t>
                      </a: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Scarce Skills Turnover rate in line with the retention pl</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an</a:t>
                      </a:r>
                      <a:endPar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5 % Scarce Skills Turnover rate in line with the retention plan</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5 % Scarce Skills Turnover rate in line with the retention plan</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5 % Scarce Skills Turnover rate in line with the retention plan</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5 % Scarce Skills Turnover rate in line with the retention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 Box 5"/>
          <p:cNvSpPr txBox="1">
            <a:spLocks noChangeArrowheads="1"/>
          </p:cNvSpPr>
          <p:nvPr/>
        </p:nvSpPr>
        <p:spPr bwMode="auto">
          <a:xfrm>
            <a:off x="0" y="-93462"/>
            <a:ext cx="9143999" cy="519386"/>
          </a:xfrm>
          <a:prstGeom prst="rect">
            <a:avLst/>
          </a:prstGeom>
          <a:solidFill>
            <a:srgbClr val="5B9BD5"/>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defTabSz="914400">
              <a:lnSpc>
                <a:spcPct val="94000"/>
              </a:lnSpc>
              <a:buClr>
                <a:srgbClr val="000000"/>
              </a:buClr>
              <a:buSzPct val="45000"/>
            </a:pPr>
            <a:r>
              <a:rPr lang="en-GB" altLang="en-US" sz="1600" b="1" kern="0" dirty="0">
                <a:solidFill>
                  <a:srgbClr val="FFFFFF"/>
                </a:solidFill>
                <a:latin typeface="Helvetica" panose="020B0604020202020204" pitchFamily="34" charset="0"/>
                <a:cs typeface="Helvetica" panose="020B0604020202020204" pitchFamily="34" charset="0"/>
              </a:rPr>
              <a:t>2021-22 ANNUAL PERFORMANCE PLAN</a:t>
            </a:r>
          </a:p>
        </p:txBody>
      </p:sp>
    </p:spTree>
    <p:extLst>
      <p:ext uri="{BB962C8B-B14F-4D97-AF65-F5344CB8AC3E}">
        <p14:creationId xmlns:p14="http://schemas.microsoft.com/office/powerpoint/2010/main" xmlns="" val="367101601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264900" flipV="1">
            <a:off x="751681" y="612361"/>
            <a:ext cx="2515680" cy="18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948367905"/>
              </p:ext>
            </p:extLst>
          </p:nvPr>
        </p:nvGraphicFramePr>
        <p:xfrm>
          <a:off x="25921" y="659567"/>
          <a:ext cx="9064801" cy="6218975"/>
        </p:xfrm>
        <a:graphic>
          <a:graphicData uri="http://schemas.openxmlformats.org/drawingml/2006/table">
            <a:tbl>
              <a:tblPr firstRow="1" bandRow="1">
                <a:tableStyleId>{5C22544A-7EE6-4342-B048-85BDC9FD1C3A}</a:tableStyleId>
              </a:tblPr>
              <a:tblGrid>
                <a:gridCol w="426016"/>
                <a:gridCol w="1035585"/>
                <a:gridCol w="1265976"/>
                <a:gridCol w="1172458"/>
                <a:gridCol w="1149450"/>
                <a:gridCol w="1286823"/>
                <a:gridCol w="1371357"/>
                <a:gridCol w="1357136"/>
              </a:tblGrid>
              <a:tr h="1351057">
                <a:tc>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 Financially sustainable SAMSA with enough resources to implement SAMSA’s mandate other global initiatives. </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rate of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2,5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rate of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2,5 </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rate of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2,5 </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rate of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2,5 </a:t>
                      </a: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Cash Cover rate of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2,5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55749">
                <a:tc>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Quality and Reliable Services - Stakeholders Satisfaction survey</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Stakeholders Satisfaction survey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80% Stakeholders Satisfaction survey rating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 Stakeholders improvement action plan in line with the Stakeholder strategy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 Stakeholders improvement action plan in line with the Stakeholder strategy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Implement Stakeholders improvement action plan in line with the Stakeholder strategy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80% Stakeholders Satisfaction survey rating </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089">
                <a:tc rowSpan="3">
                  <a:txBody>
                    <a:bodyPr/>
                    <a:lstStyle/>
                    <a:p>
                      <a:pPr marL="0" marR="0">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South Africa Maritime economy growth (jobs &amp; economic contribution) </a:t>
                      </a: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Number of jobs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200 jobs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(Women, Youths </a:t>
                      </a:r>
                      <a:r>
                        <a:rPr lang="en-US" sz="900" b="1" kern="1200" noProof="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jobs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(Women, Youths </a:t>
                      </a:r>
                      <a:r>
                        <a:rPr lang="en-US" sz="900" b="1" kern="1200" noProof="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jobs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(Women, Youths </a:t>
                      </a:r>
                      <a:r>
                        <a:rPr lang="en-US" sz="900" b="1" kern="1200" noProof="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jobs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(Women, Youths </a:t>
                      </a:r>
                      <a:r>
                        <a:rPr lang="en-US" sz="900" b="1" kern="1200" noProof="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jobs </a:t>
                      </a:r>
                    </a:p>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(Women, Youths </a:t>
                      </a:r>
                      <a:r>
                        <a:rPr lang="en-US" sz="900" b="1" kern="1200" noProof="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089">
                <a:tc vMerge="1">
                  <a:txBody>
                    <a:bodyPr/>
                    <a:lstStyle/>
                    <a:p>
                      <a:pPr marL="0" marR="0">
                        <a:lnSpc>
                          <a:spcPct val="115000"/>
                        </a:lnSpc>
                        <a:spcBef>
                          <a:spcPts val="0"/>
                        </a:spcBef>
                        <a:spcAft>
                          <a:spcPts val="0"/>
                        </a:spcAft>
                      </a:pPr>
                      <a:endParaRPr lang="en-US" sz="1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75597" marR="75597" marT="0" marB="0"/>
                </a:tc>
                <a:tc vMerge="1">
                  <a:txBody>
                    <a:bodyPr/>
                    <a:lstStyle/>
                    <a:p>
                      <a:endParaRPr lang="en-US" sz="1085" kern="0" dirty="0">
                        <a:solidFill>
                          <a:srgbClr val="000000"/>
                        </a:solidFill>
                        <a:latin typeface="Helvetica Light"/>
                        <a:ea typeface="ＭＳ Ｐゴシック" panose="020B0600070205080204" pitchFamily="34" charset="-128"/>
                        <a:cs typeface="+mn-cs"/>
                      </a:endParaRPr>
                    </a:p>
                  </a:txBody>
                  <a:tcPr marL="75597" marR="75597" marT="0" marB="0"/>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Number of merchant vessels registered onto the South Africa Ship register</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One merchant vessels registered onto the South Africa Ship register</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the Industry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the Industry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the Industry </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One merchant vessels registered onto the South Africa Ship register</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3448">
                <a:tc vMerge="1">
                  <a:txBody>
                    <a:bodyPr/>
                    <a:lstStyle/>
                    <a:p>
                      <a:pPr marL="0" marR="0">
                        <a:lnSpc>
                          <a:spcPct val="115000"/>
                        </a:lnSpc>
                        <a:spcBef>
                          <a:spcPts val="0"/>
                        </a:spcBef>
                        <a:spcAft>
                          <a:spcPts val="0"/>
                        </a:spcAft>
                      </a:pPr>
                      <a:endParaRPr lang="en-US" sz="1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75597" marR="75597" marT="0" marB="0"/>
                </a:tc>
                <a:tc vMerge="1">
                  <a:txBody>
                    <a:bodyPr/>
                    <a:lstStyle/>
                    <a:p>
                      <a:endParaRPr lang="en-US" sz="1085" kern="0" dirty="0">
                        <a:solidFill>
                          <a:srgbClr val="000000"/>
                        </a:solidFill>
                        <a:latin typeface="Helvetica Light"/>
                        <a:ea typeface="ＭＳ Ｐゴシック" panose="020B0600070205080204" pitchFamily="34" charset="-128"/>
                        <a:cs typeface="+mn-cs"/>
                      </a:endParaRPr>
                    </a:p>
                  </a:txBody>
                  <a:tcPr marL="75597" marR="75597" marT="0" marB="0"/>
                </a:tc>
                <a:tc>
                  <a:txBody>
                    <a:bodyPr/>
                    <a:lstStyle/>
                    <a:p>
                      <a:pPr marL="0" marR="0" algn="l" defTabSz="503993" rtl="0" eaLnBrk="1" latinLnBrk="0" hangingPunct="1">
                        <a:lnSpc>
                          <a:spcPct val="115000"/>
                        </a:lnSpc>
                        <a:spcBef>
                          <a:spcPts val="0"/>
                        </a:spcBef>
                        <a:spcAft>
                          <a:spcPts val="0"/>
                        </a:spcAft>
                      </a:pPr>
                      <a:r>
                        <a:rPr lang="en-US" sz="90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Number of new SMME`s assisted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Two new SMME`s assisted in South Africa maritime industry</a:t>
                      </a:r>
                    </a:p>
                    <a:p>
                      <a:pPr marL="0" marR="0" lvl="0" indent="0" algn="l" defTabSz="503993" rtl="0" eaLnBrk="1" fontAlgn="auto" latinLnBrk="0" hangingPunct="1">
                        <a:lnSpc>
                          <a:spcPct val="115000"/>
                        </a:lnSpc>
                        <a:spcBef>
                          <a:spcPts val="0"/>
                        </a:spcBef>
                        <a:spcAft>
                          <a:spcPts val="0"/>
                        </a:spcAft>
                        <a:buClrTx/>
                        <a:buSzTx/>
                        <a:buFontTx/>
                        <a:buNone/>
                        <a:tabLst/>
                        <a:defRPr/>
                      </a:pPr>
                      <a:endPar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potential new SMME`s to be assisted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potential new SMME`s to be assisted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Stakeholder engagements with potential new SMME`s to be assisted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3993" rtl="0" eaLnBrk="1" fontAlgn="auto" latinLnBrk="0" hangingPunct="1">
                        <a:lnSpc>
                          <a:spcPct val="115000"/>
                        </a:lnSpc>
                        <a:spcBef>
                          <a:spcPts val="0"/>
                        </a:spcBef>
                        <a:spcAft>
                          <a:spcPts val="0"/>
                        </a:spcAft>
                        <a:buClrTx/>
                        <a:buSzTx/>
                        <a:buFontTx/>
                        <a:buNone/>
                        <a:tabLst/>
                        <a:defRPr/>
                      </a:pPr>
                      <a:r>
                        <a:rPr lang="en-US" sz="90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Two new SMME`s assisted in South Africa maritime industry</a:t>
                      </a: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 Box 5"/>
          <p:cNvSpPr txBox="1">
            <a:spLocks noChangeArrowheads="1"/>
          </p:cNvSpPr>
          <p:nvPr/>
        </p:nvSpPr>
        <p:spPr bwMode="auto">
          <a:xfrm>
            <a:off x="0" y="-93462"/>
            <a:ext cx="9143999" cy="519386"/>
          </a:xfrm>
          <a:prstGeom prst="rect">
            <a:avLst/>
          </a:prstGeom>
          <a:solidFill>
            <a:srgbClr val="5B9BD5"/>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defTabSz="914400">
              <a:lnSpc>
                <a:spcPct val="94000"/>
              </a:lnSpc>
              <a:buClr>
                <a:srgbClr val="000000"/>
              </a:buClr>
              <a:buSzPct val="45000"/>
            </a:pPr>
            <a:r>
              <a:rPr lang="en-GB" altLang="en-US" sz="1600" b="1" kern="0" dirty="0">
                <a:solidFill>
                  <a:srgbClr val="FFFFFF"/>
                </a:solidFill>
                <a:latin typeface="Helvetica" panose="020B0604020202020204" pitchFamily="34" charset="0"/>
                <a:cs typeface="Helvetica" panose="020B0604020202020204" pitchFamily="34" charset="0"/>
              </a:rPr>
              <a:t>2021-22 ANNUAL PERFORMANCE PLAN</a:t>
            </a:r>
          </a:p>
        </p:txBody>
      </p:sp>
    </p:spTree>
    <p:extLst>
      <p:ext uri="{BB962C8B-B14F-4D97-AF65-F5344CB8AC3E}">
        <p14:creationId xmlns:p14="http://schemas.microsoft.com/office/powerpoint/2010/main" xmlns="" val="35042688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12</a:t>
            </a:fld>
            <a:endParaRPr lang="en-US">
              <a:solidFill>
                <a:prstClr val="black">
                  <a:tint val="75000"/>
                </a:prstClr>
              </a:solidFill>
            </a:endParaRPr>
          </a:p>
        </p:txBody>
      </p:sp>
      <p:sp>
        <p:nvSpPr>
          <p:cNvPr id="8" name="Text Box 5"/>
          <p:cNvSpPr txBox="1">
            <a:spLocks noChangeArrowheads="1"/>
          </p:cNvSpPr>
          <p:nvPr/>
        </p:nvSpPr>
        <p:spPr bwMode="auto">
          <a:xfrm>
            <a:off x="0" y="498510"/>
            <a:ext cx="9043209" cy="6193045"/>
          </a:xfrm>
          <a:prstGeom prst="rect">
            <a:avLst/>
          </a:prstGeom>
          <a:noFill/>
          <a:ln>
            <a:noFill/>
          </a:ln>
        </p:spPr>
        <p:txBody>
          <a:bodyPr lIns="90000" tIns="45000" rIns="90000" bIns="45000"/>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algn="just">
              <a:lnSpc>
                <a:spcPct val="107000"/>
              </a:lnSpc>
              <a:defRPr/>
            </a:pPr>
            <a:r>
              <a:rPr lang="en-US" altLang="en-US" sz="1400" dirty="0">
                <a:solidFill>
                  <a:prstClr val="white"/>
                </a:solidFill>
                <a:latin typeface="Helvetica"/>
                <a:ea typeface="+mn-ea"/>
                <a:cs typeface="Helvetica"/>
              </a:rPr>
              <a:t>The FY2021 has been a financially challenging year for the Authority as like most other organisation globally,  the Authority has been negatively affected by the Covid -19 pandemic. For the first time in the past 3 years, the Authority has reported a deficit (R29.7m) which is due to the significant decrease in the number of vessels calling into the South African Ports. The following trends and results have been observed during the year</a:t>
            </a:r>
            <a:r>
              <a:rPr lang="en-US" altLang="en-US" sz="1400" dirty="0" smtClean="0">
                <a:solidFill>
                  <a:prstClr val="white"/>
                </a:solidFill>
                <a:latin typeface="Helvetica"/>
                <a:ea typeface="+mn-ea"/>
                <a:cs typeface="Helvetica"/>
              </a:rPr>
              <a:t>:</a:t>
            </a:r>
            <a:endParaRPr lang="en-US" altLang="en-US" sz="1400" dirty="0">
              <a:solidFill>
                <a:prstClr val="white"/>
              </a:solidFill>
              <a:latin typeface="Helvetica"/>
              <a:ea typeface="+mn-ea"/>
              <a:cs typeface="Helvetica"/>
            </a:endParaRPr>
          </a:p>
          <a:p>
            <a:pPr marL="658813" indent="-171450" algn="just">
              <a:buFont typeface="Arial" panose="020B0604020202020204" pitchFamily="34" charset="0"/>
              <a:buChar char="•"/>
              <a:defRPr/>
            </a:pPr>
            <a:r>
              <a:rPr lang="en-GB" sz="1400" dirty="0">
                <a:solidFill>
                  <a:prstClr val="white"/>
                </a:solidFill>
                <a:latin typeface="Helvetica"/>
                <a:ea typeface="+mn-ea"/>
                <a:cs typeface="Helvetica"/>
              </a:rPr>
              <a:t>The significant drop in the ship volumes due to the Covid -19 restrictions that saw a decrease in the global trade activities. The drop in volumes has had a negative impact on the SAMSA levies which contribute 77% of the total SAMSA revenue. The statistic observed have also shown  a 11% decrease in the SAMSA levies average rate per ton.</a:t>
            </a:r>
          </a:p>
          <a:p>
            <a:pPr marL="658813" indent="-171450" algn="just">
              <a:buFont typeface="Arial" panose="020B0604020202020204" pitchFamily="34" charset="0"/>
              <a:buChar char="•"/>
              <a:defRPr/>
            </a:pPr>
            <a:r>
              <a:rPr lang="en-GB" sz="1400" dirty="0">
                <a:solidFill>
                  <a:prstClr val="white"/>
                </a:solidFill>
                <a:latin typeface="Helvetica"/>
                <a:ea typeface="+mn-ea"/>
                <a:cs typeface="Helvetica"/>
              </a:rPr>
              <a:t>The unfunded SA Agulhas which has continued to incur cost without generating any revenue. To date SAMSA has not received any revenue from this asset however it has incurred R15.03m on its operational costs.</a:t>
            </a:r>
          </a:p>
          <a:p>
            <a:pPr marL="658813" indent="-171450" algn="just">
              <a:buFont typeface="Arial" panose="020B0604020202020204" pitchFamily="34" charset="0"/>
              <a:buChar char="•"/>
              <a:defRPr/>
            </a:pPr>
            <a:r>
              <a:rPr lang="en-GB" sz="1400" dirty="0">
                <a:solidFill>
                  <a:prstClr val="white"/>
                </a:solidFill>
                <a:latin typeface="Helvetica"/>
                <a:ea typeface="+mn-ea"/>
                <a:cs typeface="Helvetica"/>
              </a:rPr>
              <a:t>The </a:t>
            </a:r>
            <a:r>
              <a:rPr lang="en-GB" sz="1400" dirty="0" smtClean="0">
                <a:solidFill>
                  <a:prstClr val="white"/>
                </a:solidFill>
                <a:latin typeface="Helvetica"/>
                <a:ea typeface="+mn-ea"/>
                <a:cs typeface="Helvetica"/>
              </a:rPr>
              <a:t>delayed </a:t>
            </a:r>
            <a:r>
              <a:rPr lang="en-GB" sz="1400" dirty="0">
                <a:solidFill>
                  <a:prstClr val="white"/>
                </a:solidFill>
                <a:latin typeface="Helvetica"/>
                <a:ea typeface="+mn-ea"/>
                <a:cs typeface="Helvetica"/>
              </a:rPr>
              <a:t>approval of the levies has resulted in an estimated potential opportunity loss of +/-R68.20mil. The approved </a:t>
            </a:r>
            <a:r>
              <a:rPr lang="en-GB" sz="1400" dirty="0" err="1" smtClean="0">
                <a:solidFill>
                  <a:prstClr val="white"/>
                </a:solidFill>
                <a:latin typeface="Helvetica"/>
                <a:ea typeface="+mn-ea"/>
                <a:cs typeface="Helvetica"/>
              </a:rPr>
              <a:t>t</a:t>
            </a:r>
            <a:r>
              <a:rPr lang="en-GB" sz="1400" dirty="0" err="1" smtClean="0">
                <a:solidFill>
                  <a:prstClr val="white"/>
                </a:solidFill>
                <a:latin typeface="Helvetica"/>
                <a:cs typeface="Helvetica"/>
              </a:rPr>
              <a:t>arrif</a:t>
            </a:r>
            <a:r>
              <a:rPr lang="en-GB" sz="1400" dirty="0" smtClean="0">
                <a:solidFill>
                  <a:prstClr val="white"/>
                </a:solidFill>
                <a:latin typeface="Helvetica"/>
                <a:ea typeface="+mn-ea"/>
                <a:cs typeface="Helvetica"/>
              </a:rPr>
              <a:t> </a:t>
            </a:r>
            <a:r>
              <a:rPr lang="en-GB" sz="1400" dirty="0">
                <a:solidFill>
                  <a:prstClr val="white"/>
                </a:solidFill>
                <a:latin typeface="Helvetica"/>
                <a:ea typeface="+mn-ea"/>
                <a:cs typeface="Helvetica"/>
              </a:rPr>
              <a:t>increase for FY2021 was only implemented on 01 September 2020 instead of the 01 April </a:t>
            </a:r>
            <a:r>
              <a:rPr lang="en-GB" sz="1400" dirty="0" smtClean="0">
                <a:solidFill>
                  <a:prstClr val="white"/>
                </a:solidFill>
                <a:latin typeface="Helvetica"/>
                <a:ea typeface="+mn-ea"/>
                <a:cs typeface="Helvetica"/>
              </a:rPr>
              <a:t>2020. </a:t>
            </a:r>
            <a:r>
              <a:rPr lang="en-GB" sz="1400" dirty="0">
                <a:solidFill>
                  <a:prstClr val="white"/>
                </a:solidFill>
                <a:latin typeface="Helvetica"/>
                <a:ea typeface="+mn-ea"/>
                <a:cs typeface="Helvetica"/>
              </a:rPr>
              <a:t>The </a:t>
            </a:r>
            <a:r>
              <a:rPr lang="en-GB" sz="1400" dirty="0" smtClean="0">
                <a:solidFill>
                  <a:prstClr val="white"/>
                </a:solidFill>
                <a:latin typeface="Helvetica"/>
                <a:ea typeface="+mn-ea"/>
                <a:cs typeface="Helvetica"/>
              </a:rPr>
              <a:t>timeous </a:t>
            </a:r>
            <a:r>
              <a:rPr lang="en-GB" sz="1400" dirty="0">
                <a:solidFill>
                  <a:prstClr val="white"/>
                </a:solidFill>
                <a:latin typeface="Helvetica"/>
                <a:ea typeface="+mn-ea"/>
                <a:cs typeface="Helvetica"/>
              </a:rPr>
              <a:t>approval of the tariffs continues to be a </a:t>
            </a:r>
            <a:r>
              <a:rPr lang="en-GB" sz="1400" dirty="0" smtClean="0">
                <a:solidFill>
                  <a:prstClr val="white"/>
                </a:solidFill>
                <a:latin typeface="Helvetica"/>
                <a:ea typeface="+mn-ea"/>
                <a:cs typeface="Helvetica"/>
              </a:rPr>
              <a:t>great ch</a:t>
            </a:r>
            <a:r>
              <a:rPr lang="en-GB" sz="1400" dirty="0" smtClean="0">
                <a:solidFill>
                  <a:prstClr val="white"/>
                </a:solidFill>
                <a:latin typeface="Helvetica"/>
                <a:cs typeface="Helvetica"/>
              </a:rPr>
              <a:t>allenge</a:t>
            </a:r>
            <a:r>
              <a:rPr lang="en-GB" sz="1400" dirty="0" smtClean="0">
                <a:solidFill>
                  <a:prstClr val="white"/>
                </a:solidFill>
                <a:latin typeface="Helvetica"/>
                <a:ea typeface="+mn-ea"/>
                <a:cs typeface="Helvetica"/>
              </a:rPr>
              <a:t> </a:t>
            </a:r>
            <a:r>
              <a:rPr lang="en-GB" sz="1400" dirty="0">
                <a:solidFill>
                  <a:prstClr val="white"/>
                </a:solidFill>
                <a:latin typeface="Helvetica"/>
                <a:ea typeface="+mn-ea"/>
                <a:cs typeface="Helvetica"/>
              </a:rPr>
              <a:t>for the organisation as </a:t>
            </a:r>
            <a:r>
              <a:rPr lang="en-GB" sz="1400" dirty="0" smtClean="0">
                <a:solidFill>
                  <a:prstClr val="white"/>
                </a:solidFill>
                <a:latin typeface="Helvetica"/>
                <a:ea typeface="+mn-ea"/>
                <a:cs typeface="Helvetica"/>
              </a:rPr>
              <a:t>delayed </a:t>
            </a:r>
            <a:r>
              <a:rPr lang="en-GB" sz="1400" dirty="0">
                <a:solidFill>
                  <a:prstClr val="white"/>
                </a:solidFill>
                <a:latin typeface="Helvetica"/>
                <a:ea typeface="+mn-ea"/>
                <a:cs typeface="Helvetica"/>
              </a:rPr>
              <a:t>approvals directly impact the revenue and surplus line</a:t>
            </a:r>
            <a:r>
              <a:rPr lang="en-GB" sz="1400" dirty="0" smtClean="0">
                <a:solidFill>
                  <a:prstClr val="white"/>
                </a:solidFill>
                <a:latin typeface="Helvetica"/>
                <a:ea typeface="+mn-ea"/>
                <a:cs typeface="Helvetica"/>
              </a:rPr>
              <a:t>.</a:t>
            </a:r>
            <a:endParaRPr lang="en-GB" sz="1400" dirty="0">
              <a:solidFill>
                <a:prstClr val="white"/>
              </a:solidFill>
              <a:latin typeface="Helvetica"/>
              <a:ea typeface="+mn-ea"/>
              <a:cs typeface="Helvetica"/>
            </a:endParaRPr>
          </a:p>
          <a:p>
            <a:pPr marL="0" indent="0" algn="just">
              <a:lnSpc>
                <a:spcPct val="107000"/>
              </a:lnSpc>
              <a:defRPr/>
            </a:pPr>
            <a:r>
              <a:rPr lang="en-ZA" sz="1400" dirty="0">
                <a:solidFill>
                  <a:prstClr val="white"/>
                </a:solidFill>
                <a:latin typeface="Helvetica"/>
                <a:ea typeface="+mn-ea"/>
                <a:cs typeface="Helvetica"/>
              </a:rPr>
              <a:t>SAMSA has tried to put measure in place to combat the negative impact of the significant decline in revenue. These measures are </a:t>
            </a:r>
            <a:r>
              <a:rPr lang="en-GB" sz="1400" dirty="0" smtClean="0">
                <a:solidFill>
                  <a:prstClr val="white"/>
                </a:solidFill>
                <a:latin typeface="Helvetica"/>
                <a:cs typeface="Helvetica"/>
              </a:rPr>
              <a:t>already </a:t>
            </a:r>
            <a:r>
              <a:rPr lang="en-ZA" sz="1400" dirty="0" smtClean="0">
                <a:solidFill>
                  <a:prstClr val="white"/>
                </a:solidFill>
                <a:latin typeface="Helvetica"/>
                <a:ea typeface="+mn-ea"/>
                <a:cs typeface="Helvetica"/>
              </a:rPr>
              <a:t>noticeable </a:t>
            </a:r>
            <a:r>
              <a:rPr lang="en-ZA" sz="1400" dirty="0">
                <a:solidFill>
                  <a:prstClr val="white"/>
                </a:solidFill>
                <a:latin typeface="Helvetica"/>
                <a:ea typeface="+mn-ea"/>
                <a:cs typeface="Helvetica"/>
              </a:rPr>
              <a:t>as some expenditure have shown a decrease.  This however has not been sufficient to eliminate the deficit position. To date SAMSA has incurred R403.85m on operating </a:t>
            </a:r>
            <a:r>
              <a:rPr lang="en-ZA" sz="1400" dirty="0" smtClean="0">
                <a:solidFill>
                  <a:prstClr val="white"/>
                </a:solidFill>
                <a:latin typeface="Helvetica"/>
                <a:ea typeface="+mn-ea"/>
                <a:cs typeface="Helvetica"/>
              </a:rPr>
              <a:t>costs. </a:t>
            </a:r>
            <a:r>
              <a:rPr lang="en-ZA" sz="1400" dirty="0">
                <a:solidFill>
                  <a:prstClr val="white"/>
                </a:solidFill>
                <a:latin typeface="Helvetica"/>
                <a:ea typeface="+mn-ea"/>
                <a:cs typeface="Helvetica"/>
              </a:rPr>
              <a:t>The reported YTD operating </a:t>
            </a:r>
            <a:r>
              <a:rPr lang="en-ZA" sz="1400" dirty="0" smtClean="0">
                <a:solidFill>
                  <a:prstClr val="white"/>
                </a:solidFill>
                <a:latin typeface="Helvetica"/>
                <a:ea typeface="+mn-ea"/>
                <a:cs typeface="Helvetica"/>
              </a:rPr>
              <a:t>costs </a:t>
            </a:r>
            <a:r>
              <a:rPr lang="en-ZA" sz="1400" dirty="0">
                <a:solidFill>
                  <a:prstClr val="white"/>
                </a:solidFill>
                <a:latin typeface="Helvetica"/>
                <a:ea typeface="+mn-ea"/>
                <a:cs typeface="Helvetica"/>
              </a:rPr>
              <a:t>are 24% below the budgeted operating cost of R531.15m. The saving on the </a:t>
            </a:r>
            <a:r>
              <a:rPr lang="en-ZA" sz="1400" dirty="0" smtClean="0">
                <a:solidFill>
                  <a:prstClr val="white"/>
                </a:solidFill>
                <a:latin typeface="Helvetica"/>
                <a:ea typeface="+mn-ea"/>
                <a:cs typeface="Helvetica"/>
              </a:rPr>
              <a:t>costs </a:t>
            </a:r>
            <a:r>
              <a:rPr lang="en-ZA" sz="1400" dirty="0">
                <a:solidFill>
                  <a:prstClr val="white"/>
                </a:solidFill>
                <a:latin typeface="Helvetica"/>
                <a:ea typeface="+mn-ea"/>
                <a:cs typeface="Helvetica"/>
              </a:rPr>
              <a:t>can be attributed to the following</a:t>
            </a:r>
            <a:r>
              <a:rPr lang="en-ZA" sz="1400" dirty="0" smtClean="0">
                <a:solidFill>
                  <a:prstClr val="white"/>
                </a:solidFill>
                <a:latin typeface="Helvetica"/>
                <a:ea typeface="+mn-ea"/>
                <a:cs typeface="Helvetica"/>
              </a:rPr>
              <a:t>:</a:t>
            </a:r>
            <a:endParaRPr lang="en-ZA" sz="1400" dirty="0">
              <a:solidFill>
                <a:prstClr val="white"/>
              </a:solidFill>
              <a:latin typeface="Helvetica"/>
              <a:ea typeface="+mn-ea"/>
              <a:cs typeface="Helvetica"/>
            </a:endParaRPr>
          </a:p>
          <a:p>
            <a:pPr marL="658813" lvl="3" indent="-171450" algn="just">
              <a:lnSpc>
                <a:spcPct val="107000"/>
              </a:lnSpc>
              <a:buFont typeface="Arial" panose="020B0604020202020204" pitchFamily="34" charset="0"/>
              <a:buChar char="•"/>
              <a:defRPr/>
            </a:pPr>
            <a:r>
              <a:rPr lang="en-ZA" sz="1400" dirty="0">
                <a:solidFill>
                  <a:prstClr val="white"/>
                </a:solidFill>
                <a:latin typeface="Helvetica"/>
                <a:ea typeface="+mn-ea"/>
                <a:cs typeface="Helvetica"/>
              </a:rPr>
              <a:t>The Covid 19 pandemic which suspended most trading and travel activities. </a:t>
            </a:r>
          </a:p>
          <a:p>
            <a:pPr marL="658813" lvl="3" indent="-171450" algn="just">
              <a:lnSpc>
                <a:spcPct val="107000"/>
              </a:lnSpc>
              <a:buFont typeface="Arial" panose="020B0604020202020204" pitchFamily="34" charset="0"/>
              <a:buChar char="•"/>
              <a:defRPr/>
            </a:pPr>
            <a:r>
              <a:rPr lang="en-ZA" sz="1400" dirty="0">
                <a:solidFill>
                  <a:prstClr val="white"/>
                </a:solidFill>
                <a:latin typeface="Helvetica"/>
                <a:ea typeface="+mn-ea"/>
                <a:cs typeface="Helvetica"/>
              </a:rPr>
              <a:t>The deliberate effort that has been made by the SAMSA staff to save on cost such as </a:t>
            </a:r>
            <a:r>
              <a:rPr lang="en-ZA" sz="1400" dirty="0" smtClean="0">
                <a:solidFill>
                  <a:prstClr val="white"/>
                </a:solidFill>
                <a:latin typeface="Helvetica"/>
                <a:ea typeface="+mn-ea"/>
                <a:cs typeface="Helvetica"/>
              </a:rPr>
              <a:t>us</a:t>
            </a:r>
            <a:r>
              <a:rPr lang="en-GB" sz="1400" dirty="0" smtClean="0">
                <a:solidFill>
                  <a:prstClr val="white"/>
                </a:solidFill>
                <a:latin typeface="Helvetica"/>
                <a:cs typeface="Helvetica"/>
              </a:rPr>
              <a:t>age of </a:t>
            </a:r>
            <a:r>
              <a:rPr lang="en-ZA" sz="1400" dirty="0" smtClean="0">
                <a:solidFill>
                  <a:prstClr val="white"/>
                </a:solidFill>
                <a:latin typeface="Helvetica"/>
                <a:ea typeface="+mn-ea"/>
                <a:cs typeface="Helvetica"/>
              </a:rPr>
              <a:t>consult</a:t>
            </a:r>
            <a:r>
              <a:rPr lang="en-GB" sz="1400" dirty="0" smtClean="0">
                <a:solidFill>
                  <a:prstClr val="white"/>
                </a:solidFill>
                <a:latin typeface="Helvetica"/>
                <a:cs typeface="Helvetica"/>
              </a:rPr>
              <a:t>ants</a:t>
            </a:r>
            <a:r>
              <a:rPr lang="en-ZA" sz="1400" dirty="0" smtClean="0">
                <a:solidFill>
                  <a:prstClr val="white"/>
                </a:solidFill>
                <a:latin typeface="Helvetica"/>
                <a:ea typeface="+mn-ea"/>
                <a:cs typeface="Helvetica"/>
              </a:rPr>
              <a:t>, </a:t>
            </a:r>
            <a:r>
              <a:rPr lang="en-ZA" sz="1400" dirty="0">
                <a:solidFill>
                  <a:prstClr val="white"/>
                </a:solidFill>
                <a:latin typeface="Helvetica"/>
                <a:ea typeface="+mn-ea"/>
                <a:cs typeface="Helvetica"/>
              </a:rPr>
              <a:t>advertisement, stationery etc. </a:t>
            </a:r>
            <a:endParaRPr lang="en-ZA" sz="1400" dirty="0" smtClean="0">
              <a:solidFill>
                <a:prstClr val="white"/>
              </a:solidFill>
              <a:latin typeface="Helvetica"/>
              <a:ea typeface="+mn-ea"/>
              <a:cs typeface="Helvetica"/>
            </a:endParaRPr>
          </a:p>
          <a:p>
            <a:pPr marL="487363" lvl="3" algn="just">
              <a:lnSpc>
                <a:spcPct val="107000"/>
              </a:lnSpc>
              <a:defRPr/>
            </a:pPr>
            <a:endParaRPr lang="en-ZA" sz="1400" dirty="0">
              <a:solidFill>
                <a:prstClr val="white"/>
              </a:solidFill>
              <a:latin typeface="Helvetica"/>
              <a:ea typeface="+mn-ea"/>
              <a:cs typeface="Helvetica"/>
            </a:endParaRPr>
          </a:p>
          <a:p>
            <a:pPr marL="0" indent="0" algn="just">
              <a:lnSpc>
                <a:spcPct val="107000"/>
              </a:lnSpc>
              <a:defRPr/>
            </a:pPr>
            <a:r>
              <a:rPr lang="en-ZA" sz="1400" dirty="0">
                <a:solidFill>
                  <a:prstClr val="white"/>
                </a:solidFill>
                <a:latin typeface="Helvetica"/>
                <a:ea typeface="+mn-ea"/>
                <a:cs typeface="Helvetica"/>
              </a:rPr>
              <a:t>To improve the financial performance of the entity, EXCO has adopted a cost containment strategy that will assist in the continuing efforts to reduce cost. Further SAMSA is awaiting a response from DOT on the 5% tariff increase application. The approval of the </a:t>
            </a:r>
            <a:r>
              <a:rPr lang="en-GB" sz="1400" dirty="0" smtClean="0">
                <a:solidFill>
                  <a:prstClr val="white"/>
                </a:solidFill>
                <a:latin typeface="Helvetica"/>
                <a:cs typeface="Helvetica"/>
              </a:rPr>
              <a:t>additional </a:t>
            </a:r>
            <a:r>
              <a:rPr lang="en-ZA" sz="1400" dirty="0" smtClean="0">
                <a:solidFill>
                  <a:prstClr val="white"/>
                </a:solidFill>
                <a:latin typeface="Helvetica"/>
                <a:ea typeface="+mn-ea"/>
                <a:cs typeface="Helvetica"/>
              </a:rPr>
              <a:t>tariff </a:t>
            </a:r>
            <a:r>
              <a:rPr lang="en-ZA" sz="1400" dirty="0">
                <a:solidFill>
                  <a:prstClr val="white"/>
                </a:solidFill>
                <a:latin typeface="Helvetica"/>
                <a:ea typeface="+mn-ea"/>
                <a:cs typeface="Helvetica"/>
              </a:rPr>
              <a:t>increase combined with a robust cost containment plan will assist the Authority in adequately delivering on its mandate.   </a:t>
            </a:r>
          </a:p>
          <a:p>
            <a:pPr marL="0" indent="0" algn="just">
              <a:lnSpc>
                <a:spcPct val="107000"/>
              </a:lnSpc>
              <a:defRPr/>
            </a:pPr>
            <a:endParaRPr lang="en-GB" sz="1400" dirty="0">
              <a:solidFill>
                <a:prstClr val="white"/>
              </a:solidFill>
              <a:latin typeface="Helvetica"/>
              <a:ea typeface="+mn-ea"/>
              <a:cs typeface="Helvetica"/>
            </a:endParaRPr>
          </a:p>
          <a:p>
            <a:pPr marL="658813" indent="-171450" algn="just">
              <a:buFont typeface="Arial" panose="020B0604020202020204" pitchFamily="34" charset="0"/>
              <a:buChar char="•"/>
              <a:defRPr/>
            </a:pPr>
            <a:endParaRPr lang="en-GB" altLang="en-US" sz="1400" dirty="0">
              <a:solidFill>
                <a:prstClr val="white"/>
              </a:solidFill>
              <a:latin typeface="Helvetica"/>
              <a:ea typeface="+mn-ea"/>
              <a:cs typeface="Helvetica"/>
            </a:endParaRPr>
          </a:p>
          <a:p>
            <a:pPr marL="487363" indent="0" algn="just">
              <a:defRPr/>
            </a:pPr>
            <a:endParaRPr lang="en-US" altLang="en-US" sz="1400" dirty="0">
              <a:solidFill>
                <a:prstClr val="white"/>
              </a:solidFill>
              <a:latin typeface="Helvetica"/>
              <a:ea typeface="+mn-ea"/>
              <a:cs typeface="Helvetica"/>
            </a:endParaRPr>
          </a:p>
          <a:p>
            <a:pPr marL="0" indent="0" algn="just">
              <a:lnSpc>
                <a:spcPct val="107000"/>
              </a:lnSpc>
              <a:defRPr/>
            </a:pPr>
            <a:endParaRPr lang="en-US" altLang="en-US" sz="1400" dirty="0">
              <a:solidFill>
                <a:prstClr val="white"/>
              </a:solidFill>
              <a:latin typeface="Helvetica"/>
              <a:ea typeface="+mn-ea"/>
              <a:cs typeface="Helvetica"/>
            </a:endParaRPr>
          </a:p>
          <a:p>
            <a:pPr marL="0" indent="0" algn="just">
              <a:lnSpc>
                <a:spcPct val="107000"/>
              </a:lnSpc>
              <a:defRPr/>
            </a:pPr>
            <a:endParaRPr lang="en-US" altLang="en-US" sz="1400" dirty="0">
              <a:solidFill>
                <a:srgbClr val="1D656C"/>
              </a:solidFill>
              <a:latin typeface="Helvetica" panose="020B0604020202020204" pitchFamily="34" charset="0"/>
              <a:ea typeface="MS PGothic" panose="020B0600070205080204" pitchFamily="34" charset="-128"/>
              <a:cs typeface="Helvetica" panose="020B0604020202020204" pitchFamily="34" charset="0"/>
            </a:endParaRPr>
          </a:p>
          <a:p>
            <a:pPr marL="0" indent="0">
              <a:lnSpc>
                <a:spcPct val="107000"/>
              </a:lnSpc>
              <a:defRPr/>
            </a:pPr>
            <a:endParaRPr lang="en-US" altLang="en-US" sz="2400" dirty="0">
              <a:solidFill>
                <a:srgbClr val="000000"/>
              </a:solidFill>
              <a:cs typeface="Times New Roman" panose="02020603050405020304" pitchFamily="18" charset="0"/>
            </a:endParaRPr>
          </a:p>
          <a:p>
            <a:pPr>
              <a:lnSpc>
                <a:spcPct val="107000"/>
              </a:lnSpc>
              <a:buFont typeface="Wingdings" panose="05000000000000000000" pitchFamily="2" charset="2"/>
              <a:buChar char="q"/>
              <a:defRPr/>
            </a:pPr>
            <a:endParaRPr lang="en-US" altLang="en-US" sz="2400" dirty="0">
              <a:solidFill>
                <a:srgbClr val="000000"/>
              </a:solidFill>
              <a:cs typeface="Times New Roman" panose="02020603050405020304" pitchFamily="18" charset="0"/>
            </a:endParaRPr>
          </a:p>
          <a:p>
            <a:pPr>
              <a:lnSpc>
                <a:spcPct val="107000"/>
              </a:lnSpc>
              <a:buFont typeface="Wingdings" panose="05000000000000000000" pitchFamily="2" charset="2"/>
              <a:buChar char="q"/>
              <a:defRPr/>
            </a:pPr>
            <a:endParaRPr lang="en-US" altLang="en-US" sz="2400" dirty="0">
              <a:solidFill>
                <a:srgbClr val="000000"/>
              </a:solidFill>
              <a:cs typeface="Times New Roman" panose="02020603050405020304" pitchFamily="18" charset="0"/>
            </a:endParaRPr>
          </a:p>
          <a:p>
            <a:pPr>
              <a:lnSpc>
                <a:spcPct val="107000"/>
              </a:lnSpc>
              <a:buFont typeface="Wingdings" panose="05000000000000000000" pitchFamily="2" charset="2"/>
              <a:buChar char="q"/>
              <a:defRPr/>
            </a:pPr>
            <a:endParaRPr lang="en-US" altLang="en-US" sz="2400" dirty="0">
              <a:solidFill>
                <a:srgbClr val="000000"/>
              </a:solidFill>
              <a:cs typeface="Times New Roman" panose="02020603050405020304" pitchFamily="18" charset="0"/>
            </a:endParaRPr>
          </a:p>
          <a:p>
            <a:pPr>
              <a:lnSpc>
                <a:spcPct val="107000"/>
              </a:lnSpc>
              <a:buFont typeface="Wingdings" panose="05000000000000000000" pitchFamily="2" charset="2"/>
              <a:buChar char="q"/>
              <a:defRPr/>
            </a:pPr>
            <a:endParaRPr lang="en-US" altLang="en-US" sz="2400" dirty="0">
              <a:solidFill>
                <a:srgbClr val="000000"/>
              </a:solidFill>
              <a:cs typeface="Times New Roman" panose="02020603050405020304" pitchFamily="18" charset="0"/>
            </a:endParaRPr>
          </a:p>
          <a:p>
            <a:pPr lvl="2" eaLnBrk="1">
              <a:lnSpc>
                <a:spcPct val="94000"/>
              </a:lnSpc>
              <a:buClr>
                <a:srgbClr val="000000"/>
              </a:buClr>
              <a:buSzPct val="45000"/>
              <a:buFont typeface="Wingdings" panose="05000000000000000000" pitchFamily="2" charset="2"/>
              <a:buNone/>
              <a:defRPr/>
            </a:pPr>
            <a:endParaRPr lang="en-GB" altLang="en-US" dirty="0">
              <a:solidFill>
                <a:srgbClr val="A6A6A6"/>
              </a:solidFill>
              <a:latin typeface="Tahoma" panose="020B0604030504040204" pitchFamily="34" charset="0"/>
              <a:cs typeface="Times New Roman" panose="02020603050405020304" pitchFamily="18" charset="0"/>
            </a:endParaRPr>
          </a:p>
        </p:txBody>
      </p:sp>
      <p:sp>
        <p:nvSpPr>
          <p:cNvPr id="9" name="Title 1"/>
          <p:cNvSpPr txBox="1">
            <a:spLocks/>
          </p:cNvSpPr>
          <p:nvPr/>
        </p:nvSpPr>
        <p:spPr>
          <a:xfrm>
            <a:off x="0" y="0"/>
            <a:ext cx="4085211" cy="461665"/>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lvl="0">
              <a:defRPr/>
            </a:pPr>
            <a:r>
              <a:rPr kumimoji="0" lang="en-ZA" sz="2800" b="0" i="0" u="none" strike="noStrike" kern="1200" cap="none" spc="0" normalizeH="0" baseline="0" noProof="0" dirty="0" smtClean="0">
                <a:ln>
                  <a:noFill/>
                </a:ln>
                <a:solidFill>
                  <a:srgbClr val="1C646C"/>
                </a:solidFill>
                <a:effectLst/>
                <a:uLnTx/>
                <a:uFillTx/>
                <a:latin typeface="Helvetica"/>
                <a:ea typeface="+mj-ea"/>
                <a:cs typeface="Helvetica"/>
              </a:rPr>
              <a:t>OUR </a:t>
            </a:r>
            <a:r>
              <a:rPr lang="en-ZA" dirty="0" smtClean="0">
                <a:solidFill>
                  <a:srgbClr val="1C646C"/>
                </a:solidFill>
              </a:rPr>
              <a:t>FIN</a:t>
            </a:r>
            <a:r>
              <a:rPr lang="en-GB" altLang="en-US" dirty="0">
                <a:solidFill>
                  <a:srgbClr val="1C646C"/>
                </a:solidFill>
              </a:rPr>
              <a:t>ANCIAL</a:t>
            </a:r>
            <a:r>
              <a:rPr lang="en-GB" altLang="en-US" dirty="0" smtClean="0">
                <a:solidFill>
                  <a:schemeClr val="accent4">
                    <a:lumMod val="75000"/>
                  </a:schemeClr>
                </a:solidFill>
              </a:rPr>
              <a:t> </a:t>
            </a:r>
            <a:r>
              <a:rPr lang="en-ZA" altLang="en-US" b="1" dirty="0" smtClean="0">
                <a:solidFill>
                  <a:srgbClr val="F37665"/>
                </a:solidFill>
              </a:rPr>
              <a:t>ST</a:t>
            </a:r>
            <a:r>
              <a:rPr kumimoji="0" lang="en-ZA" sz="2800" b="1" i="0" u="none" strike="noStrike" kern="1200" cap="none" spc="0" normalizeH="0" baseline="0" noProof="0" dirty="0" smtClean="0">
                <a:ln>
                  <a:noFill/>
                </a:ln>
                <a:solidFill>
                  <a:srgbClr val="F37665"/>
                </a:solidFill>
                <a:effectLst/>
                <a:uLnTx/>
                <a:uFillTx/>
                <a:latin typeface="Helvetica"/>
                <a:ea typeface="+mj-ea"/>
                <a:cs typeface="Helvetica"/>
              </a:rPr>
              <a:t>ATUS</a:t>
            </a:r>
            <a:endParaRPr kumimoji="0" lang="en-ZA" sz="2800" b="1" i="0" u="none" strike="noStrike" kern="1200" cap="none" spc="0" normalizeH="0" baseline="0" noProof="0" dirty="0">
              <a:ln>
                <a:noFill/>
              </a:ln>
              <a:solidFill>
                <a:srgbClr val="1D656C"/>
              </a:solidFill>
              <a:effectLst/>
              <a:uLnTx/>
              <a:uFillTx/>
              <a:latin typeface="Helvetica"/>
              <a:ea typeface="+mj-ea"/>
              <a:cs typeface="Helvetica"/>
            </a:endParaRPr>
          </a:p>
        </p:txBody>
      </p:sp>
    </p:spTree>
    <p:extLst>
      <p:ext uri="{BB962C8B-B14F-4D97-AF65-F5344CB8AC3E}">
        <p14:creationId xmlns:p14="http://schemas.microsoft.com/office/powerpoint/2010/main" xmlns="" val="38476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13</a:t>
            </a:fld>
            <a:endParaRPr lang="en-US">
              <a:solidFill>
                <a:prstClr val="black">
                  <a:tint val="75000"/>
                </a:prstClr>
              </a:solidFill>
            </a:endParaRPr>
          </a:p>
        </p:txBody>
      </p:sp>
      <p:sp>
        <p:nvSpPr>
          <p:cNvPr id="6" name="Text Box 5"/>
          <p:cNvSpPr txBox="1">
            <a:spLocks noChangeArrowheads="1"/>
          </p:cNvSpPr>
          <p:nvPr/>
        </p:nvSpPr>
        <p:spPr bwMode="auto">
          <a:xfrm>
            <a:off x="1" y="-24709"/>
            <a:ext cx="9143999" cy="519386"/>
          </a:xfrm>
          <a:prstGeom prst="rect">
            <a:avLst/>
          </a:prstGeom>
          <a:solidFill>
            <a:schemeClr val="accent1"/>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a:lnSpc>
                <a:spcPct val="94000"/>
              </a:lnSpc>
              <a:buClr>
                <a:srgbClr val="000000"/>
              </a:buClr>
              <a:buSzPct val="45000"/>
            </a:pPr>
            <a:r>
              <a:rPr lang="en-US" altLang="en-US" sz="1600" b="1" dirty="0">
                <a:solidFill>
                  <a:srgbClr val="FFFFFF"/>
                </a:solidFill>
                <a:cs typeface="Arial" panose="020B0604020202020204" pitchFamily="34" charset="0"/>
              </a:rPr>
              <a:t>AN OVERVIEW  OF THE 2021-22 SAMSA BUDGET </a:t>
            </a:r>
            <a:endParaRPr lang="en-GB" altLang="en-US" sz="1600" b="1" dirty="0">
              <a:solidFill>
                <a:srgbClr val="FFFFFF"/>
              </a:solidFill>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851561638"/>
              </p:ext>
            </p:extLst>
          </p:nvPr>
        </p:nvGraphicFramePr>
        <p:xfrm>
          <a:off x="26126" y="794213"/>
          <a:ext cx="9026434" cy="5392448"/>
        </p:xfrm>
        <a:graphic>
          <a:graphicData uri="http://schemas.openxmlformats.org/drawingml/2006/table">
            <a:tbl>
              <a:tblPr firstRow="1" bandRow="1"/>
              <a:tblGrid>
                <a:gridCol w="1920240"/>
                <a:gridCol w="1097280"/>
                <a:gridCol w="1045028"/>
                <a:gridCol w="927463"/>
                <a:gridCol w="979714"/>
                <a:gridCol w="1090830"/>
                <a:gridCol w="963346"/>
                <a:gridCol w="1002533"/>
              </a:tblGrid>
              <a:tr h="872089">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AU" sz="1400" kern="1200" dirty="0">
                          <a:solidFill>
                            <a:schemeClr val="bg1"/>
                          </a:solidFill>
                          <a:latin typeface="Helvetica"/>
                          <a:ea typeface="+mn-ea"/>
                          <a:cs typeface="Helvetica"/>
                        </a:rPr>
                        <a:t>Highlights</a:t>
                      </a:r>
                    </a:p>
                  </a:txBody>
                  <a:tcPr marL="91443" marR="9144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Actual</a:t>
                      </a:r>
                    </a:p>
                    <a:p>
                      <a:pPr algn="ctr" fontAlgn="b"/>
                      <a:r>
                        <a:rPr lang="en-AU" sz="1400" kern="1200" dirty="0">
                          <a:solidFill>
                            <a:schemeClr val="bg1"/>
                          </a:solidFill>
                          <a:latin typeface="Helvetica"/>
                          <a:ea typeface="+mn-ea"/>
                          <a:cs typeface="Helvetica"/>
                        </a:rPr>
                        <a:t>2020</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Forecast</a:t>
                      </a:r>
                    </a:p>
                    <a:p>
                      <a:pPr algn="ctr" fontAlgn="b"/>
                      <a:r>
                        <a:rPr lang="en-AU" sz="1400" kern="1200" dirty="0">
                          <a:solidFill>
                            <a:schemeClr val="bg1"/>
                          </a:solidFill>
                          <a:latin typeface="Helvetica"/>
                          <a:ea typeface="+mn-ea"/>
                          <a:cs typeface="Helvetica"/>
                        </a:rPr>
                        <a:t>2021</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Budget 2022</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Budget 2023</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Budget 2024</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Budget 2025</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fontAlgn="b"/>
                      <a:r>
                        <a:rPr lang="en-AU" sz="1400" kern="1200" dirty="0">
                          <a:solidFill>
                            <a:schemeClr val="bg1"/>
                          </a:solidFill>
                          <a:latin typeface="Helvetica"/>
                          <a:ea typeface="+mn-ea"/>
                          <a:cs typeface="Helvetica"/>
                        </a:rPr>
                        <a:t>Budget 2026</a:t>
                      </a:r>
                    </a:p>
                    <a:p>
                      <a:pPr algn="ctr" fontAlgn="b"/>
                      <a:r>
                        <a:rPr lang="en-AU" sz="1400" kern="1200" dirty="0">
                          <a:solidFill>
                            <a:schemeClr val="bg1"/>
                          </a:solidFill>
                          <a:latin typeface="Helvetica"/>
                          <a:ea typeface="+mn-ea"/>
                          <a:cs typeface="Helvetica"/>
                        </a:rPr>
                        <a:t>Rm</a:t>
                      </a:r>
                    </a:p>
                  </a:txBody>
                  <a:tcPr marL="9525" marR="9525" marT="9525"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r>
              <a:tr h="56667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Revenue</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423.3 </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412.5 </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539.0 </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566.2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597.0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629.2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663.4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r>
              <a:tr h="56667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SAMSA Levies</a:t>
                      </a:r>
                    </a:p>
                  </a:txBody>
                  <a:tcPr marL="85728"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314.3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280.3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380.9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399.9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421.6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444.4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468.5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56667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Other</a:t>
                      </a:r>
                    </a:p>
                  </a:txBody>
                  <a:tcPr marL="85728"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109.0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85.7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158.1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166.3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175.4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184.8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194.9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56667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Net surplus / (deficit)</a:t>
                      </a: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13.6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(29.7)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1.4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4.7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1.3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1.2 </a:t>
                      </a:r>
                    </a:p>
                  </a:txBody>
                  <a:tcPr marL="0" marR="0" marT="0"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27718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38795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Cash flow</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(3.1)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5.9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(33.4)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( 2.7)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( 0.0)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0.2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0.6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40536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Cash cover (months)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1.83</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1.60</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0.83</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0.74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a:solidFill>
                            <a:schemeClr val="bg1"/>
                          </a:solidFill>
                          <a:effectLst/>
                          <a:latin typeface="Helvetica" panose="020B0604020202020204" pitchFamily="34" charset="0"/>
                          <a:cs typeface="Helvetica" panose="020B0604020202020204" pitchFamily="34" charset="0"/>
                        </a:rPr>
                        <a:t>                     0.69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0.66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0.64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3531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endParaRPr lang="en-AU" sz="1400" kern="1200" dirty="0">
                        <a:solidFill>
                          <a:schemeClr val="bg1"/>
                        </a:solidFill>
                        <a:latin typeface="Helvetica" panose="020B0604020202020204" pitchFamily="34" charset="0"/>
                        <a:ea typeface="+mn-ea"/>
                        <a:cs typeface="Helvetica"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37010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r>
                        <a:rPr lang="en-AU" sz="1400" kern="1200" dirty="0">
                          <a:solidFill>
                            <a:schemeClr val="bg1"/>
                          </a:solidFill>
                          <a:latin typeface="Helvetica"/>
                          <a:ea typeface="+mn-ea"/>
                          <a:cs typeface="Helvetica"/>
                        </a:rPr>
                        <a:t>Bank balance</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80.6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86.5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kern="1200" dirty="0">
                          <a:solidFill>
                            <a:schemeClr val="bg1"/>
                          </a:solidFill>
                          <a:latin typeface="Helvetica"/>
                          <a:ea typeface="+mn-ea"/>
                          <a:cs typeface="Helvetica"/>
                        </a:rPr>
                        <a:t>         55.7 </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53.0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53.0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53.2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r" fontAlgn="b"/>
                      <a:r>
                        <a:rPr lang="en-AU" sz="1400" b="0" i="0" u="none" strike="noStrike" dirty="0">
                          <a:solidFill>
                            <a:schemeClr val="bg1"/>
                          </a:solidFill>
                          <a:effectLst/>
                          <a:latin typeface="Helvetica" panose="020B0604020202020204" pitchFamily="34" charset="0"/>
                          <a:cs typeface="Helvetica" panose="020B0604020202020204" pitchFamily="34" charset="0"/>
                        </a:rPr>
                        <a:t>                53.8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34320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85728"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endParaRPr lang="en-AU" sz="1400" kern="1200" dirty="0">
                        <a:solidFill>
                          <a:schemeClr val="bg1"/>
                        </a:solidFill>
                        <a:latin typeface="Helvetica"/>
                        <a:ea typeface="+mn-ea"/>
                        <a:cs typeface="Helvetica"/>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741624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14</a:t>
            </a:fld>
            <a:endParaRPr lang="en-US">
              <a:solidFill>
                <a:prstClr val="black">
                  <a:tint val="75000"/>
                </a:prstClr>
              </a:solidFill>
            </a:endParaRPr>
          </a:p>
        </p:txBody>
      </p:sp>
      <p:sp>
        <p:nvSpPr>
          <p:cNvPr id="10" name="Title 1"/>
          <p:cNvSpPr txBox="1">
            <a:spLocks/>
          </p:cNvSpPr>
          <p:nvPr/>
        </p:nvSpPr>
        <p:spPr>
          <a:xfrm>
            <a:off x="18081" y="0"/>
            <a:ext cx="9025128" cy="324790"/>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37665"/>
                </a:solidFill>
                <a:effectLst/>
                <a:uLnTx/>
                <a:uFillTx/>
                <a:latin typeface="Helvetica"/>
                <a:ea typeface="+mj-ea"/>
                <a:cs typeface="Helvetica"/>
              </a:rPr>
              <a:t>KEY STRATEGIC CHALLENGES &amp; MITIGATION ACTIONS </a:t>
            </a:r>
            <a:endParaRPr kumimoji="0" lang="en-ZA" sz="2800" b="1" i="0" u="none" strike="noStrike" kern="1200" cap="none" spc="0" normalizeH="0" baseline="0" noProof="0" dirty="0">
              <a:ln>
                <a:noFill/>
              </a:ln>
              <a:solidFill>
                <a:srgbClr val="F37665"/>
              </a:solidFill>
              <a:effectLst/>
              <a:uLnTx/>
              <a:uFillTx/>
              <a:latin typeface="Helvetica"/>
              <a:ea typeface="+mj-ea"/>
              <a:cs typeface="Helvetica"/>
            </a:endParaRPr>
          </a:p>
        </p:txBody>
      </p:sp>
      <p:graphicFrame>
        <p:nvGraphicFramePr>
          <p:cNvPr id="11" name="Table 10"/>
          <p:cNvGraphicFramePr>
            <a:graphicFrameLocks noGrp="1"/>
          </p:cNvGraphicFramePr>
          <p:nvPr>
            <p:extLst>
              <p:ext uri="{D42A27DB-BD31-4B8C-83A1-F6EECF244321}">
                <p14:modId xmlns:p14="http://schemas.microsoft.com/office/powerpoint/2010/main" xmlns="" val="487003766"/>
              </p:ext>
            </p:extLst>
          </p:nvPr>
        </p:nvGraphicFramePr>
        <p:xfrm>
          <a:off x="18080" y="324790"/>
          <a:ext cx="9071098" cy="6489667"/>
        </p:xfrm>
        <a:graphic>
          <a:graphicData uri="http://schemas.openxmlformats.org/drawingml/2006/table">
            <a:tbl>
              <a:tblPr firstRow="1" bandRow="1">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effectLst>
                  <a:outerShdw blurRad="40000" dist="20000" dir="5400000" rotWithShape="0">
                    <a:srgbClr val="000000">
                      <a:alpha val="38000"/>
                    </a:srgbClr>
                  </a:outerShdw>
                </a:effectLst>
              </a:tblPr>
              <a:tblGrid>
                <a:gridCol w="4564311"/>
                <a:gridCol w="2536866"/>
                <a:gridCol w="1969921"/>
              </a:tblGrid>
              <a:tr h="2898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smtClean="0">
                          <a:solidFill>
                            <a:prstClr val="white"/>
                          </a:solidFill>
                          <a:latin typeface="Helvetica"/>
                          <a:ea typeface="+mn-ea"/>
                          <a:cs typeface="Helvetica"/>
                        </a:rPr>
                        <a:t>Strategic</a:t>
                      </a:r>
                      <a:r>
                        <a:rPr lang="en-ZA" sz="1200" kern="1200" baseline="0" dirty="0" smtClean="0">
                          <a:solidFill>
                            <a:prstClr val="white"/>
                          </a:solidFill>
                          <a:latin typeface="Helvetica"/>
                          <a:ea typeface="+mn-ea"/>
                          <a:cs typeface="Helvetica"/>
                        </a:rPr>
                        <a:t> Challenge </a:t>
                      </a:r>
                      <a:endParaRPr lang="en-ZA" sz="12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smtClean="0">
                          <a:solidFill>
                            <a:prstClr val="white"/>
                          </a:solidFill>
                          <a:latin typeface="Helvetica"/>
                          <a:ea typeface="+mn-ea"/>
                          <a:cs typeface="Helvetica"/>
                        </a:rPr>
                        <a:t>Proposed Mitig</a:t>
                      </a:r>
                      <a:r>
                        <a:rPr lang="en-US" sz="1200" kern="1200" dirty="0" smtClean="0">
                          <a:solidFill>
                            <a:prstClr val="white"/>
                          </a:solidFill>
                          <a:latin typeface="Helvetica"/>
                          <a:ea typeface="+mn-ea"/>
                          <a:cs typeface="Helvetica"/>
                        </a:rPr>
                        <a:t>ation actions</a:t>
                      </a:r>
                      <a:endParaRPr lang="en-ZA" sz="12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smtClean="0">
                          <a:solidFill>
                            <a:prstClr val="white"/>
                          </a:solidFill>
                          <a:latin typeface="Helvetica"/>
                          <a:ea typeface="+mn-ea"/>
                          <a:cs typeface="Helvetica"/>
                        </a:rPr>
                        <a:t>Comments </a:t>
                      </a:r>
                      <a:endParaRPr lang="en-ZA" sz="12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14754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Maritime Enforcement Resources  - The entire capacity to respond to incidents lies outside the control of SAMSA, which includes the emergency tug, pollution control vessels and helicopter capabilities, remain a huge constraint on the effectiveness of the maritime safety and pollution capacity of SAMSA</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None/>
                      </a:pPr>
                      <a:r>
                        <a:rPr lang="en-US" sz="1000" kern="1200" dirty="0" smtClean="0">
                          <a:solidFill>
                            <a:prstClr val="white"/>
                          </a:solidFill>
                          <a:latin typeface="Helvetica"/>
                          <a:ea typeface="+mn-ea"/>
                          <a:cs typeface="Helvetica"/>
                        </a:rPr>
                        <a:t>A complete SAMSA Funding model developed and implemented to ensure alignment with the mandate requirements of the Authority. The key stakeholder to</a:t>
                      </a:r>
                      <a:r>
                        <a:rPr lang="en-US" sz="1000" kern="1200" baseline="0" dirty="0" smtClean="0">
                          <a:solidFill>
                            <a:prstClr val="white"/>
                          </a:solidFill>
                          <a:latin typeface="Helvetica"/>
                          <a:ea typeface="+mn-ea"/>
                          <a:cs typeface="Helvetica"/>
                        </a:rPr>
                        <a:t> implement would be DOT.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00" kern="1200" dirty="0" smtClean="0">
                        <a:solidFill>
                          <a:prstClr val="white"/>
                        </a:solidFill>
                        <a:latin typeface="Helvetica"/>
                        <a:ea typeface="+mn-e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kern="1200" dirty="0" smtClean="0">
                          <a:solidFill>
                            <a:prstClr val="white"/>
                          </a:solidFill>
                          <a:latin typeface="Helvetica"/>
                          <a:ea typeface="+mn-ea"/>
                          <a:cs typeface="Helvetica"/>
                        </a:rPr>
                        <a:t>An agreement on the approval turnaround of SAMSA Levies in line with the inflation adjustments</a:t>
                      </a:r>
                      <a:endParaRPr lang="en-US" sz="1000" kern="1200" dirty="0" smtClean="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DoT</a:t>
                      </a:r>
                      <a:r>
                        <a:rPr lang="en-US" sz="1000" kern="1200" baseline="0" dirty="0" smtClean="0">
                          <a:solidFill>
                            <a:prstClr val="white"/>
                          </a:solidFill>
                          <a:latin typeface="Helvetica"/>
                          <a:ea typeface="+mn-ea"/>
                          <a:cs typeface="Helvetica"/>
                        </a:rPr>
                        <a:t> </a:t>
                      </a:r>
                      <a:r>
                        <a:rPr lang="en-US" sz="1000" kern="1200" dirty="0" smtClean="0">
                          <a:solidFill>
                            <a:prstClr val="white"/>
                          </a:solidFill>
                          <a:latin typeface="Helvetica"/>
                          <a:ea typeface="+mn-ea"/>
                          <a:cs typeface="Helvetica"/>
                        </a:rPr>
                        <a:t>to</a:t>
                      </a:r>
                      <a:r>
                        <a:rPr lang="en-US" sz="1000" kern="1200" baseline="0" dirty="0" smtClean="0">
                          <a:solidFill>
                            <a:prstClr val="white"/>
                          </a:solidFill>
                          <a:latin typeface="Helvetica"/>
                          <a:ea typeface="+mn-ea"/>
                          <a:cs typeface="Helvetica"/>
                        </a:rPr>
                        <a:t> implement the 2019 S</a:t>
                      </a:r>
                      <a:r>
                        <a:rPr lang="en-US" sz="1000" kern="1200" dirty="0" smtClean="0">
                          <a:solidFill>
                            <a:prstClr val="white"/>
                          </a:solidFill>
                          <a:latin typeface="Helvetica"/>
                          <a:ea typeface="+mn-ea"/>
                          <a:cs typeface="Helvetica"/>
                        </a:rPr>
                        <a:t>A </a:t>
                      </a:r>
                      <a:r>
                        <a:rPr lang="en-US" sz="1000" kern="1200" baseline="0" dirty="0" smtClean="0">
                          <a:solidFill>
                            <a:prstClr val="white"/>
                          </a:solidFill>
                          <a:latin typeface="Helvetica"/>
                          <a:ea typeface="+mn-ea"/>
                          <a:cs typeface="Helvetica"/>
                        </a:rPr>
                        <a:t>M</a:t>
                      </a:r>
                      <a:r>
                        <a:rPr lang="en-US" sz="1000" kern="1200" dirty="0" smtClean="0">
                          <a:solidFill>
                            <a:prstClr val="white"/>
                          </a:solidFill>
                          <a:latin typeface="Helvetica"/>
                          <a:ea typeface="+mn-ea"/>
                          <a:cs typeface="Helvetica"/>
                        </a:rPr>
                        <a:t>aritime Risk Workshop Resolutions. </a:t>
                      </a:r>
                    </a:p>
                    <a:p>
                      <a:endParaRPr lang="en-US" sz="1000" kern="1200" dirty="0" smtClean="0">
                        <a:solidFill>
                          <a:prstClr val="white"/>
                        </a:solidFill>
                        <a:latin typeface="Helvetica"/>
                        <a:ea typeface="+mn-ea"/>
                        <a:cs typeface="Helvetica"/>
                      </a:endParaRPr>
                    </a:p>
                    <a:p>
                      <a:r>
                        <a:rPr lang="en-US" sz="1000" kern="1200" dirty="0" smtClean="0">
                          <a:solidFill>
                            <a:prstClr val="white"/>
                          </a:solidFill>
                          <a:latin typeface="Helvetica"/>
                          <a:ea typeface="+mn-ea"/>
                          <a:cs typeface="Helvetica"/>
                        </a:rPr>
                        <a:t>National Treasury &amp; DoT</a:t>
                      </a:r>
                      <a:r>
                        <a:rPr lang="en-US" sz="1000" kern="1200" baseline="0" dirty="0" smtClean="0">
                          <a:solidFill>
                            <a:prstClr val="white"/>
                          </a:solidFill>
                          <a:latin typeface="Helvetica"/>
                          <a:ea typeface="+mn-ea"/>
                          <a:cs typeface="Helvetica"/>
                        </a:rPr>
                        <a:t> encour</a:t>
                      </a:r>
                      <a:r>
                        <a:rPr lang="en-US" sz="1000" kern="1200" dirty="0" smtClean="0">
                          <a:solidFill>
                            <a:prstClr val="white"/>
                          </a:solidFill>
                          <a:latin typeface="Helvetica"/>
                          <a:ea typeface="+mn-ea"/>
                          <a:cs typeface="Helvetica"/>
                        </a:rPr>
                        <a:t>aged to attend to the issue of the turnaround on the approval of the Levies</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54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lvl="1" algn="l" defTabSz="914400" rtl="0" eaLnBrk="1" latinLnBrk="0" hangingPunct="1">
                        <a:lnSpc>
                          <a:spcPct val="100000"/>
                        </a:lnSpc>
                        <a:spcBef>
                          <a:spcPts val="0"/>
                        </a:spcBef>
                        <a:buFont typeface="Wingdings" panose="05000000000000000000" pitchFamily="2" charset="2"/>
                        <a:buNone/>
                        <a:defRPr/>
                      </a:pPr>
                      <a:r>
                        <a:rPr lang="en-US" sz="1000" kern="1200" dirty="0" smtClean="0">
                          <a:solidFill>
                            <a:prstClr val="white"/>
                          </a:solidFill>
                          <a:latin typeface="Helvetica"/>
                          <a:ea typeface="+mn-ea"/>
                          <a:cs typeface="Helvetica"/>
                        </a:rPr>
                        <a:t>Qualification Audit Opinion by the Auditor General for four consecutive financial years </a:t>
                      </a:r>
                      <a:endParaRPr lang="en-US"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000" kern="1200" dirty="0" smtClean="0">
                          <a:solidFill>
                            <a:prstClr val="white"/>
                          </a:solidFill>
                          <a:latin typeface="Helvetica"/>
                          <a:ea typeface="+mn-ea"/>
                          <a:cs typeface="Helvetica"/>
                        </a:rPr>
                        <a:t>Implement</a:t>
                      </a:r>
                      <a:r>
                        <a:rPr lang="en-ZA" sz="1000" kern="1200" baseline="0" dirty="0" smtClean="0">
                          <a:solidFill>
                            <a:prstClr val="white"/>
                          </a:solidFill>
                          <a:latin typeface="Helvetica"/>
                          <a:ea typeface="+mn-ea"/>
                          <a:cs typeface="Helvetica"/>
                        </a:rPr>
                        <a:t> the </a:t>
                      </a:r>
                      <a:r>
                        <a:rPr lang="en-US" sz="1000" kern="1200" dirty="0" smtClean="0">
                          <a:solidFill>
                            <a:prstClr val="white"/>
                          </a:solidFill>
                          <a:latin typeface="Helvetica"/>
                          <a:ea typeface="+mn-ea"/>
                          <a:cs typeface="Helvetica"/>
                        </a:rPr>
                        <a:t>Audit Action Plan </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000" kern="1200" dirty="0" smtClean="0">
                          <a:solidFill>
                            <a:prstClr val="white"/>
                          </a:solidFill>
                          <a:latin typeface="Helvetica"/>
                          <a:ea typeface="+mn-ea"/>
                          <a:cs typeface="Helvetica"/>
                        </a:rPr>
                        <a:t>The </a:t>
                      </a:r>
                      <a:r>
                        <a:rPr lang="en-US" sz="1000" kern="1200" dirty="0" smtClean="0">
                          <a:solidFill>
                            <a:prstClr val="white"/>
                          </a:solidFill>
                          <a:latin typeface="Helvetica"/>
                          <a:ea typeface="+mn-ea"/>
                          <a:cs typeface="Helvetica"/>
                        </a:rPr>
                        <a:t>Plan been signed off by the Board &amp; Minister</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8185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Outdated and slow ratification of legislation - There has been very slow progress in processing some of the conventions, protocols, bills and subsidiary instruments. This will have a huge effect on the forthcoming IMO Mandatory Member State audit scheduled for March 2023 </a:t>
                      </a:r>
                      <a:r>
                        <a:rPr lang="en-US" sz="1000" kern="1200" dirty="0" err="1" smtClean="0">
                          <a:solidFill>
                            <a:prstClr val="white"/>
                          </a:solidFill>
                          <a:latin typeface="Helvetica"/>
                          <a:ea typeface="+mn-ea"/>
                          <a:cs typeface="Helvetica"/>
                        </a:rPr>
                        <a:t>i.e</a:t>
                      </a:r>
                      <a:r>
                        <a:rPr lang="en-US" sz="1000" kern="1200" dirty="0" smtClean="0">
                          <a:solidFill>
                            <a:prstClr val="white"/>
                          </a:solidFill>
                          <a:latin typeface="Helvetica"/>
                          <a:ea typeface="+mn-ea"/>
                          <a:cs typeface="Helvetica"/>
                        </a:rPr>
                        <a:t> Ballast Water, Low Sulphur 2020 regulations</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A pritiosation of all the regulations that require urgent sign off by the Minister of Transport . </a:t>
                      </a:r>
                    </a:p>
                    <a:p>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prstClr val="white"/>
                          </a:solidFill>
                          <a:latin typeface="Helvetica"/>
                          <a:ea typeface="+mn-ea"/>
                          <a:cs typeface="Helvetica"/>
                        </a:rPr>
                        <a:t>The Priority List been</a:t>
                      </a:r>
                      <a:r>
                        <a:rPr lang="en-US" sz="1000" kern="1200" baseline="0" dirty="0" smtClean="0">
                          <a:solidFill>
                            <a:prstClr val="white"/>
                          </a:solidFill>
                          <a:latin typeface="Helvetica"/>
                          <a:ea typeface="+mn-ea"/>
                          <a:cs typeface="Helvetica"/>
                        </a:rPr>
                        <a:t> submitted to DoT</a:t>
                      </a:r>
                      <a:endParaRPr lang="en-US" sz="1000" kern="1200" dirty="0" smtClean="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615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Funding of the SAMSA SA Agulhas as an enabler of maritime skills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Transfer of the SA Agulhas  from the SAMSA 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000" kern="1200" dirty="0" smtClean="0">
                          <a:solidFill>
                            <a:prstClr val="white"/>
                          </a:solidFill>
                          <a:latin typeface="Helvetica"/>
                          <a:ea typeface="+mn-ea"/>
                          <a:cs typeface="Helvetica"/>
                        </a:rPr>
                        <a:t>Bo</a:t>
                      </a:r>
                      <a:r>
                        <a:rPr lang="en-US" sz="1000" kern="1200" dirty="0" err="1" smtClean="0">
                          <a:solidFill>
                            <a:prstClr val="white"/>
                          </a:solidFill>
                          <a:latin typeface="Helvetica"/>
                          <a:ea typeface="+mn-ea"/>
                          <a:cs typeface="Helvetica"/>
                        </a:rPr>
                        <a:t>ard</a:t>
                      </a:r>
                      <a:r>
                        <a:rPr lang="en-US" sz="1000" kern="1200" dirty="0" smtClean="0">
                          <a:solidFill>
                            <a:prstClr val="white"/>
                          </a:solidFill>
                          <a:latin typeface="Helvetica"/>
                          <a:ea typeface="+mn-ea"/>
                          <a:cs typeface="Helvetica"/>
                        </a:rPr>
                        <a:t> to lead the engagements on the Sale of the Vessel</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441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No Permanent Chief Executive Officer for more than five years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prstClr val="white"/>
                          </a:solidFill>
                          <a:latin typeface="Helvetica"/>
                          <a:ea typeface="+mn-ea"/>
                          <a:cs typeface="Helvetica"/>
                        </a:rPr>
                        <a:t>Appointment of Permanent CEO </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000" kern="1200" dirty="0" smtClean="0">
                          <a:solidFill>
                            <a:prstClr val="white"/>
                          </a:solidFill>
                          <a:latin typeface="Helvetica"/>
                          <a:ea typeface="+mn-ea"/>
                          <a:cs typeface="Helvetica"/>
                        </a:rPr>
                        <a:t>C</a:t>
                      </a:r>
                      <a:r>
                        <a:rPr lang="en-US" sz="1000" kern="1200" dirty="0" err="1" smtClean="0">
                          <a:solidFill>
                            <a:prstClr val="white"/>
                          </a:solidFill>
                          <a:latin typeface="Helvetica"/>
                          <a:ea typeface="+mn-ea"/>
                          <a:cs typeface="Helvetica"/>
                        </a:rPr>
                        <a:t>abinet</a:t>
                      </a:r>
                      <a:r>
                        <a:rPr lang="en-US" sz="1000" kern="1200" dirty="0" smtClean="0">
                          <a:solidFill>
                            <a:prstClr val="white"/>
                          </a:solidFill>
                          <a:latin typeface="Helvetica"/>
                          <a:ea typeface="+mn-ea"/>
                          <a:cs typeface="Helvetica"/>
                        </a:rPr>
                        <a:t> to assist with attending to the issue as a priority</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06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1000" kern="1200" dirty="0" smtClean="0">
                          <a:solidFill>
                            <a:prstClr val="white"/>
                          </a:solidFill>
                          <a:latin typeface="Helvetica"/>
                          <a:ea typeface="+mn-ea"/>
                          <a:cs typeface="Helvetica"/>
                        </a:rPr>
                        <a:t>Slow growth of the South Africa Ship Registry due to progress in resolving Shipping Taxation , Customs and Excise challenges with SARS.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1000" kern="1200" dirty="0" smtClean="0">
                          <a:solidFill>
                            <a:prstClr val="white"/>
                          </a:solidFill>
                          <a:latin typeface="Helvetica"/>
                          <a:ea typeface="+mn-ea"/>
                          <a:cs typeface="Helvetica"/>
                        </a:rPr>
                        <a:t>The Minister intervention to engage on the issue of  Customs and Excise, and Customs VAT, involving relevant institutions among them, National Treasury, SARS, the Department of Trade and Industry (DTI)</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ZA" sz="1000" kern="1200" dirty="0" smtClean="0">
                          <a:solidFill>
                            <a:prstClr val="white"/>
                          </a:solidFill>
                          <a:latin typeface="Helvetica"/>
                          <a:ea typeface="+mn-ea"/>
                          <a:cs typeface="Helvetica"/>
                        </a:rPr>
                        <a:t>-</a:t>
                      </a:r>
                      <a:endParaRPr lang="en-ZA" sz="10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40300">
                <a:tc>
                  <a:txBody>
                    <a:bodyPr/>
                    <a:lstStyle/>
                    <a:p>
                      <a:pPr marL="0" algn="l" defTabSz="914400" rtl="0" eaLnBrk="1" latinLnBrk="0" hangingPunct="1"/>
                      <a:r>
                        <a:rPr lang="en-US" sz="1100" kern="1200" dirty="0" smtClean="0">
                          <a:solidFill>
                            <a:prstClr val="white"/>
                          </a:solidFill>
                          <a:latin typeface="Helvetica"/>
                          <a:ea typeface="+mn-ea"/>
                          <a:cs typeface="Helvetica"/>
                        </a:rPr>
                        <a:t>Slow transformation of the Maritime Industry to enable  blacks, youth and women participation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1100" kern="1200" dirty="0" smtClean="0">
                          <a:solidFill>
                            <a:prstClr val="white"/>
                          </a:solidFill>
                          <a:latin typeface="Helvetica"/>
                          <a:ea typeface="+mn-ea"/>
                          <a:cs typeface="Helvetica"/>
                        </a:rPr>
                        <a:t>Implement</a:t>
                      </a:r>
                      <a:r>
                        <a:rPr lang="en-US" sz="1100" kern="1200" dirty="0" smtClean="0">
                          <a:solidFill>
                            <a:prstClr val="white"/>
                          </a:solidFill>
                          <a:latin typeface="Helvetica"/>
                          <a:ea typeface="+mn-ea"/>
                          <a:cs typeface="Helvetica"/>
                        </a:rPr>
                        <a:t>ation of the Maritime Transformation agenda </a:t>
                      </a:r>
                      <a:endParaRPr lang="en-ZA" sz="11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1100" kern="1200" dirty="0" smtClean="0">
                          <a:solidFill>
                            <a:prstClr val="white"/>
                          </a:solidFill>
                          <a:latin typeface="Helvetica"/>
                          <a:ea typeface="+mn-ea"/>
                          <a:cs typeface="Helvetica"/>
                        </a:rPr>
                        <a:t>DoT</a:t>
                      </a:r>
                      <a:r>
                        <a:rPr lang="en-ZA" sz="1100" kern="1200" baseline="0" dirty="0" smtClean="0">
                          <a:solidFill>
                            <a:prstClr val="white"/>
                          </a:solidFill>
                          <a:latin typeface="Helvetica"/>
                          <a:ea typeface="+mn-ea"/>
                          <a:cs typeface="Helvetica"/>
                        </a:rPr>
                        <a:t> ,</a:t>
                      </a:r>
                      <a:r>
                        <a:rPr lang="en-US" sz="1100" kern="1200" dirty="0" smtClean="0">
                          <a:solidFill>
                            <a:prstClr val="white"/>
                          </a:solidFill>
                          <a:latin typeface="Helvetica"/>
                          <a:ea typeface="+mn-ea"/>
                          <a:cs typeface="Helvetica"/>
                        </a:rPr>
                        <a:t> SAMSA and the other stakeholders to continue implementing transformation initiatives </a:t>
                      </a:r>
                      <a:endParaRPr lang="en-ZA" sz="11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0574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prstClr val="white"/>
                          </a:solidFill>
                          <a:latin typeface="Helvetica"/>
                          <a:ea typeface="+mn-ea"/>
                          <a:cs typeface="Helvetica"/>
                        </a:rPr>
                        <a:t>Negative Media publicity and Court Cases on some of the Executives of the entity  - Precautions suspensions instituted by the Board </a:t>
                      </a:r>
                      <a:endParaRPr lang="en-ZA" sz="1100" kern="1200" dirty="0" smtClean="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1100" kern="1200" dirty="0" smtClean="0">
                          <a:solidFill>
                            <a:prstClr val="white"/>
                          </a:solidFill>
                          <a:latin typeface="Helvetica"/>
                          <a:ea typeface="+mn-ea"/>
                          <a:cs typeface="Helvetica"/>
                        </a:rPr>
                        <a:t>The Bo</a:t>
                      </a:r>
                      <a:r>
                        <a:rPr lang="en-US" sz="1100" kern="1200" dirty="0" err="1" smtClean="0">
                          <a:solidFill>
                            <a:prstClr val="white"/>
                          </a:solidFill>
                          <a:latin typeface="Helvetica"/>
                          <a:ea typeface="+mn-ea"/>
                          <a:cs typeface="Helvetica"/>
                        </a:rPr>
                        <a:t>ard</a:t>
                      </a:r>
                      <a:r>
                        <a:rPr lang="en-US" sz="1100" kern="1200" baseline="0" dirty="0" smtClean="0">
                          <a:solidFill>
                            <a:prstClr val="white"/>
                          </a:solidFill>
                          <a:latin typeface="Helvetica"/>
                          <a:ea typeface="+mn-ea"/>
                          <a:cs typeface="Helvetica"/>
                        </a:rPr>
                        <a:t> h</a:t>
                      </a:r>
                      <a:r>
                        <a:rPr lang="en-US" sz="1100" kern="1200" dirty="0" smtClean="0">
                          <a:solidFill>
                            <a:prstClr val="white"/>
                          </a:solidFill>
                          <a:latin typeface="Helvetica"/>
                          <a:ea typeface="+mn-ea"/>
                          <a:cs typeface="Helvetica"/>
                        </a:rPr>
                        <a:t>as instituted independent investigations on the Executive with Precautions suspensions  implemented </a:t>
                      </a:r>
                      <a:endParaRPr lang="en-ZA" sz="11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1100" kern="1200" dirty="0" smtClean="0">
                          <a:solidFill>
                            <a:prstClr val="white"/>
                          </a:solidFill>
                          <a:latin typeface="Helvetica"/>
                          <a:ea typeface="+mn-ea"/>
                          <a:cs typeface="Helvetica"/>
                        </a:rPr>
                        <a:t>-</a:t>
                      </a:r>
                      <a:endParaRPr lang="en-ZA" sz="1100" kern="1200" dirty="0">
                        <a:solidFill>
                          <a:prstClr val="white"/>
                        </a:solidFill>
                        <a:latin typeface="Helvetica"/>
                        <a:ea typeface="+mn-ea"/>
                        <a:cs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Tree>
    <p:extLst>
      <p:ext uri="{BB962C8B-B14F-4D97-AF65-F5344CB8AC3E}">
        <p14:creationId xmlns:p14="http://schemas.microsoft.com/office/powerpoint/2010/main" xmlns="" val="78925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15350" y="5989983"/>
            <a:ext cx="481890" cy="625612"/>
          </a:xfrm>
          <a:prstGeom prst="rect">
            <a:avLst/>
          </a:prstGeom>
        </p:spPr>
      </p:pic>
      <p:sp>
        <p:nvSpPr>
          <p:cNvPr id="5" name="Title 1"/>
          <p:cNvSpPr txBox="1">
            <a:spLocks/>
          </p:cNvSpPr>
          <p:nvPr/>
        </p:nvSpPr>
        <p:spPr>
          <a:xfrm>
            <a:off x="0" y="40970"/>
            <a:ext cx="9025128" cy="525958"/>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a:defRPr/>
            </a:pPr>
            <a:r>
              <a:rPr lang="en-ZA" b="1" dirty="0" smtClean="0">
                <a:solidFill>
                  <a:srgbClr val="F37665"/>
                </a:solidFill>
              </a:rPr>
              <a:t/>
            </a:r>
            <a:br>
              <a:rPr lang="en-ZA" b="1" dirty="0" smtClean="0">
                <a:solidFill>
                  <a:srgbClr val="F37665"/>
                </a:solidFill>
              </a:rPr>
            </a:br>
            <a:r>
              <a:rPr lang="en-ZA" b="1" dirty="0" smtClean="0">
                <a:solidFill>
                  <a:srgbClr val="F37665"/>
                </a:solidFill>
              </a:rPr>
              <a:t>2019- </a:t>
            </a:r>
            <a:r>
              <a:rPr lang="en-ZA" b="1" dirty="0">
                <a:solidFill>
                  <a:srgbClr val="F37665"/>
                </a:solidFill>
              </a:rPr>
              <a:t>20 AUDIT REPORT &amp; ACTION PLAN </a:t>
            </a:r>
          </a:p>
          <a:p>
            <a:pPr>
              <a:defRPr/>
            </a:pPr>
            <a:endParaRPr lang="en-ZA" b="1" dirty="0">
              <a:solidFill>
                <a:srgbClr val="F37665"/>
              </a:solidFill>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15</a:t>
            </a:fld>
            <a:endParaRPr lang="en-US">
              <a:solidFill>
                <a:prstClr val="black">
                  <a:tint val="75000"/>
                </a:prstClr>
              </a:solidFill>
            </a:endParaRPr>
          </a:p>
        </p:txBody>
      </p:sp>
      <p:sp>
        <p:nvSpPr>
          <p:cNvPr id="7" name="Rectangle 6"/>
          <p:cNvSpPr/>
          <p:nvPr/>
        </p:nvSpPr>
        <p:spPr>
          <a:xfrm>
            <a:off x="117566" y="421969"/>
            <a:ext cx="8907562" cy="6463308"/>
          </a:xfrm>
          <a:prstGeom prst="rect">
            <a:avLst/>
          </a:prstGeom>
        </p:spPr>
        <p:txBody>
          <a:bodyPr wrap="square">
            <a:spAutoFit/>
          </a:bodyPr>
          <a:lstStyle/>
          <a:p>
            <a:pPr algn="just" defTabSz="449263" eaLnBrk="0" fontAlgn="base" hangingPunct="0">
              <a:spcBef>
                <a:spcPct val="0"/>
              </a:spcBef>
              <a:spcAft>
                <a:spcPct val="0"/>
              </a:spcAft>
              <a:defRPr/>
            </a:pPr>
            <a:r>
              <a:rPr lang="en-GB" sz="1400" b="1" kern="0" dirty="0" smtClean="0">
                <a:solidFill>
                  <a:schemeClr val="bg1"/>
                </a:solidFill>
                <a:latin typeface="Arial"/>
              </a:rPr>
              <a:t>Audit report Outcome : </a:t>
            </a:r>
          </a:p>
          <a:p>
            <a:pPr algn="just" defTabSz="449263" eaLnBrk="0" fontAlgn="base" hangingPunct="0">
              <a:spcBef>
                <a:spcPct val="0"/>
              </a:spcBef>
              <a:spcAft>
                <a:spcPct val="0"/>
              </a:spcAft>
              <a:defRPr/>
            </a:pPr>
            <a:endParaRPr lang="en-GB" sz="1400" b="1" kern="0" dirty="0">
              <a:solidFill>
                <a:schemeClr val="bg1"/>
              </a:solidFill>
              <a:latin typeface="Arial"/>
            </a:endParaRPr>
          </a:p>
          <a:p>
            <a:pPr algn="just" defTabSz="449263" eaLnBrk="0" fontAlgn="base" hangingPunct="0">
              <a:spcBef>
                <a:spcPct val="0"/>
              </a:spcBef>
              <a:spcAft>
                <a:spcPct val="0"/>
              </a:spcAft>
              <a:defRPr/>
            </a:pPr>
            <a:r>
              <a:rPr lang="en-GB" sz="1200" kern="0" dirty="0" smtClean="0">
                <a:solidFill>
                  <a:schemeClr val="bg1"/>
                </a:solidFill>
                <a:latin typeface="Arial"/>
              </a:rPr>
              <a:t>SAMSA </a:t>
            </a:r>
            <a:r>
              <a:rPr lang="en-GB" sz="1200" kern="0" dirty="0">
                <a:solidFill>
                  <a:schemeClr val="bg1"/>
                </a:solidFill>
                <a:latin typeface="Arial"/>
              </a:rPr>
              <a:t>received a qualified audit opinion for the 2019/2020 financial year. A slight improvement was noted in FY2019/2020 as SAMSA was able to reduce the qualification paragraphs from three (3) to one (1). The qualification paragraph in the FY2019/2020 relates to the Accounts receivables (Unknown deposits). In this regard the AGSA raised concerns that they were unable to obtain sufficient and appropriate audit evidence to account for the unknown deposits.</a:t>
            </a:r>
          </a:p>
          <a:p>
            <a:pPr algn="just" defTabSz="449263" eaLnBrk="0" fontAlgn="base" hangingPunct="0">
              <a:spcBef>
                <a:spcPct val="0"/>
              </a:spcBef>
              <a:spcAft>
                <a:spcPct val="0"/>
              </a:spcAft>
              <a:defRPr/>
            </a:pPr>
            <a:endParaRPr lang="en-GB" sz="1200" kern="0" dirty="0">
              <a:solidFill>
                <a:schemeClr val="bg1"/>
              </a:solidFill>
              <a:latin typeface="Arial"/>
            </a:endParaRPr>
          </a:p>
          <a:p>
            <a:pPr algn="just" defTabSz="449263" eaLnBrk="0" fontAlgn="base" hangingPunct="0">
              <a:spcBef>
                <a:spcPct val="0"/>
              </a:spcBef>
              <a:spcAft>
                <a:spcPct val="0"/>
              </a:spcAft>
              <a:defRPr/>
            </a:pPr>
            <a:r>
              <a:rPr lang="en-GB" sz="1200" b="1" kern="0" dirty="0">
                <a:solidFill>
                  <a:schemeClr val="bg1"/>
                </a:solidFill>
                <a:latin typeface="Arial"/>
              </a:rPr>
              <a:t>Root causes: </a:t>
            </a:r>
            <a:endParaRPr lang="en-GB" sz="1200" b="1" kern="0" dirty="0" smtClean="0">
              <a:solidFill>
                <a:schemeClr val="bg1"/>
              </a:solidFill>
              <a:latin typeface="Arial"/>
            </a:endParaRPr>
          </a:p>
          <a:p>
            <a:pPr algn="just" defTabSz="449263" eaLnBrk="0" fontAlgn="base" hangingPunct="0">
              <a:spcBef>
                <a:spcPct val="0"/>
              </a:spcBef>
              <a:spcAft>
                <a:spcPct val="0"/>
              </a:spcAft>
              <a:defRPr/>
            </a:pPr>
            <a:endParaRPr lang="en-GB" sz="1200" kern="0" dirty="0">
              <a:solidFill>
                <a:schemeClr val="bg1"/>
              </a:solidFill>
              <a:latin typeface="Arial"/>
            </a:endParaRPr>
          </a:p>
          <a:p>
            <a:pPr defTabSz="449263" eaLnBrk="0" fontAlgn="base" hangingPunct="0">
              <a:spcBef>
                <a:spcPct val="0"/>
              </a:spcBef>
              <a:spcAft>
                <a:spcPct val="0"/>
              </a:spcAft>
              <a:defRPr/>
            </a:pPr>
            <a:r>
              <a:rPr lang="en-ZA" sz="1200" kern="0" dirty="0">
                <a:solidFill>
                  <a:schemeClr val="bg1"/>
                </a:solidFill>
                <a:latin typeface="Arial"/>
              </a:rPr>
              <a:t>A detailed analysis performed by the Finance team concurred with the root causes identified by the AGSA in their audit of FY2020.</a:t>
            </a:r>
          </a:p>
          <a:p>
            <a:pPr defTabSz="449263" eaLnBrk="0" fontAlgn="base" hangingPunct="0">
              <a:spcBef>
                <a:spcPct val="0"/>
              </a:spcBef>
              <a:spcAft>
                <a:spcPct val="0"/>
              </a:spcAft>
              <a:defRPr/>
            </a:pPr>
            <a:endParaRPr lang="en-ZA" sz="1200" kern="0" dirty="0">
              <a:solidFill>
                <a:schemeClr val="bg1"/>
              </a:solidFill>
              <a:latin typeface="Arial"/>
            </a:endParaRPr>
          </a:p>
          <a:p>
            <a:pPr marL="715963" lvl="1" indent="-285750" defTabSz="449263" eaLnBrk="0" fontAlgn="base" hangingPunct="0">
              <a:spcBef>
                <a:spcPct val="0"/>
              </a:spcBef>
              <a:spcAft>
                <a:spcPct val="0"/>
              </a:spcAft>
              <a:buFont typeface="Arial" panose="020B0604020202020204" pitchFamily="34" charset="0"/>
              <a:buChar char="•"/>
              <a:defRPr/>
            </a:pPr>
            <a:r>
              <a:rPr lang="en-ZA" sz="1200" kern="0" dirty="0">
                <a:solidFill>
                  <a:schemeClr val="bg1"/>
                </a:solidFill>
                <a:latin typeface="Arial"/>
              </a:rPr>
              <a:t>Lack of a reliable financial system and adherence to internal controls.</a:t>
            </a:r>
          </a:p>
          <a:p>
            <a:pPr marL="715963" lvl="1" indent="-285750" defTabSz="449263" eaLnBrk="0" fontAlgn="base" hangingPunct="0">
              <a:spcBef>
                <a:spcPct val="0"/>
              </a:spcBef>
              <a:spcAft>
                <a:spcPct val="0"/>
              </a:spcAft>
              <a:buFont typeface="Arial" panose="020B0604020202020204" pitchFamily="34" charset="0"/>
              <a:buChar char="•"/>
              <a:defRPr/>
            </a:pPr>
            <a:r>
              <a:rPr lang="en-ZA" sz="1200" kern="0" dirty="0">
                <a:solidFill>
                  <a:schemeClr val="bg1"/>
                </a:solidFill>
                <a:latin typeface="Arial"/>
              </a:rPr>
              <a:t>Knowledge and skills gap within SCM and Finance.</a:t>
            </a:r>
          </a:p>
          <a:p>
            <a:pPr marL="715963" lvl="1" indent="-285750" defTabSz="449263" eaLnBrk="0" fontAlgn="base" hangingPunct="0">
              <a:spcBef>
                <a:spcPct val="0"/>
              </a:spcBef>
              <a:spcAft>
                <a:spcPct val="0"/>
              </a:spcAft>
              <a:buFont typeface="Arial" panose="020B0604020202020204" pitchFamily="34" charset="0"/>
              <a:buChar char="•"/>
              <a:defRPr/>
            </a:pPr>
            <a:r>
              <a:rPr lang="en-ZA" sz="1200" kern="0" dirty="0">
                <a:solidFill>
                  <a:schemeClr val="bg1"/>
                </a:solidFill>
                <a:latin typeface="Arial"/>
              </a:rPr>
              <a:t>Lack of adequate policies and procedures throughout the Authority. </a:t>
            </a:r>
          </a:p>
          <a:p>
            <a:pPr marL="715963" lvl="1" indent="-285750" defTabSz="449263" eaLnBrk="0" fontAlgn="base" hangingPunct="0">
              <a:spcBef>
                <a:spcPct val="0"/>
              </a:spcBef>
              <a:spcAft>
                <a:spcPct val="0"/>
              </a:spcAft>
              <a:buFont typeface="Arial" panose="020B0604020202020204" pitchFamily="34" charset="0"/>
              <a:buChar char="•"/>
              <a:defRPr/>
            </a:pPr>
            <a:r>
              <a:rPr lang="en-ZA" sz="1200" kern="0" dirty="0">
                <a:solidFill>
                  <a:schemeClr val="bg1"/>
                </a:solidFill>
                <a:latin typeface="Arial"/>
              </a:rPr>
              <a:t>No Uniform Processes across the different regions and</a:t>
            </a:r>
          </a:p>
          <a:p>
            <a:pPr marL="715963" lvl="1" indent="-285750" defTabSz="449263" eaLnBrk="0" fontAlgn="base" hangingPunct="0">
              <a:spcBef>
                <a:spcPct val="0"/>
              </a:spcBef>
              <a:spcAft>
                <a:spcPct val="0"/>
              </a:spcAft>
              <a:buFont typeface="Arial" panose="020B0604020202020204" pitchFamily="34" charset="0"/>
              <a:buChar char="•"/>
              <a:defRPr/>
            </a:pPr>
            <a:r>
              <a:rPr lang="en-ZA" sz="1200" kern="0" dirty="0">
                <a:solidFill>
                  <a:schemeClr val="bg1"/>
                </a:solidFill>
                <a:latin typeface="Arial"/>
              </a:rPr>
              <a:t>Lack of accountability, performance and consequence management</a:t>
            </a:r>
          </a:p>
          <a:p>
            <a:pPr algn="just" defTabSz="449263" eaLnBrk="0" fontAlgn="base" hangingPunct="0">
              <a:spcBef>
                <a:spcPct val="0"/>
              </a:spcBef>
              <a:spcAft>
                <a:spcPct val="0"/>
              </a:spcAft>
              <a:defRPr/>
            </a:pPr>
            <a:endParaRPr lang="en-ZA" sz="1200" kern="0" dirty="0" smtClean="0">
              <a:solidFill>
                <a:schemeClr val="bg1"/>
              </a:solidFill>
              <a:latin typeface="Arial"/>
            </a:endParaRPr>
          </a:p>
          <a:p>
            <a:pPr algn="just" defTabSz="449263" eaLnBrk="0" fontAlgn="base" hangingPunct="0">
              <a:spcBef>
                <a:spcPct val="0"/>
              </a:spcBef>
              <a:spcAft>
                <a:spcPct val="0"/>
              </a:spcAft>
              <a:defRPr/>
            </a:pPr>
            <a:endParaRPr lang="en-ZA" sz="1200" kern="0" dirty="0">
              <a:solidFill>
                <a:schemeClr val="bg1"/>
              </a:solidFill>
              <a:latin typeface="Arial"/>
            </a:endParaRPr>
          </a:p>
          <a:p>
            <a:pPr algn="just" defTabSz="449263" eaLnBrk="0" fontAlgn="base" hangingPunct="0">
              <a:spcBef>
                <a:spcPct val="0"/>
              </a:spcBef>
              <a:spcAft>
                <a:spcPct val="0"/>
              </a:spcAft>
              <a:defRPr/>
            </a:pPr>
            <a:r>
              <a:rPr lang="en-ZA" sz="1200" b="1" kern="0" dirty="0">
                <a:solidFill>
                  <a:schemeClr val="bg1"/>
                </a:solidFill>
                <a:latin typeface="Arial"/>
              </a:rPr>
              <a:t>Steps taken</a:t>
            </a:r>
            <a:r>
              <a:rPr lang="en-ZA" sz="1200" b="1" kern="0" dirty="0" smtClean="0">
                <a:solidFill>
                  <a:schemeClr val="bg1"/>
                </a:solidFill>
                <a:latin typeface="Arial"/>
              </a:rPr>
              <a:t>:</a:t>
            </a:r>
          </a:p>
          <a:p>
            <a:pPr algn="just" defTabSz="449263" eaLnBrk="0" fontAlgn="base" hangingPunct="0">
              <a:spcBef>
                <a:spcPct val="0"/>
              </a:spcBef>
              <a:spcAft>
                <a:spcPct val="0"/>
              </a:spcAft>
              <a:defRPr/>
            </a:pPr>
            <a:endParaRPr lang="en-GB" sz="1200" b="1" kern="0" dirty="0">
              <a:solidFill>
                <a:schemeClr val="bg1"/>
              </a:solidFill>
              <a:latin typeface="Arial"/>
            </a:endParaRPr>
          </a:p>
          <a:p>
            <a:pPr marL="715963" lvl="1" indent="-285750" defTabSz="449263" eaLnBrk="0" fontAlgn="base" hangingPunct="0">
              <a:spcBef>
                <a:spcPct val="0"/>
              </a:spcBef>
              <a:spcAft>
                <a:spcPct val="0"/>
              </a:spcAft>
              <a:buFont typeface="Arial" panose="020B0604020202020204" pitchFamily="34" charset="0"/>
              <a:buChar char="•"/>
              <a:defRPr/>
            </a:pPr>
            <a:r>
              <a:rPr lang="en-GB" sz="1200" kern="0" dirty="0">
                <a:solidFill>
                  <a:schemeClr val="bg1"/>
                </a:solidFill>
                <a:latin typeface="Arial"/>
              </a:rPr>
              <a:t>Action plan addressing all internal and external audit findings has been developed and being monitored at an EXCO level;</a:t>
            </a:r>
          </a:p>
          <a:p>
            <a:pPr marL="715963" lvl="1" indent="-285750" defTabSz="449263" eaLnBrk="0" fontAlgn="base" hangingPunct="0">
              <a:spcBef>
                <a:spcPct val="0"/>
              </a:spcBef>
              <a:spcAft>
                <a:spcPct val="0"/>
              </a:spcAft>
              <a:buFont typeface="Arial" panose="020B0604020202020204" pitchFamily="34" charset="0"/>
              <a:buChar char="•"/>
              <a:defRPr/>
            </a:pPr>
            <a:r>
              <a:rPr lang="en-GB" sz="1200" kern="0" dirty="0">
                <a:solidFill>
                  <a:schemeClr val="bg1"/>
                </a:solidFill>
                <a:latin typeface="Arial"/>
              </a:rPr>
              <a:t>We have finalised the Internal audit plan. The plan focuses on the areas identified as critical and high risk, this is to ensure SAMSA audit readiness;</a:t>
            </a:r>
          </a:p>
          <a:p>
            <a:pPr marL="715963" lvl="1" indent="-285750" defTabSz="449263" eaLnBrk="0" fontAlgn="base" hangingPunct="0">
              <a:spcBef>
                <a:spcPct val="0"/>
              </a:spcBef>
              <a:spcAft>
                <a:spcPct val="0"/>
              </a:spcAft>
              <a:buFont typeface="Arial" panose="020B0604020202020204" pitchFamily="34" charset="0"/>
              <a:buChar char="•"/>
              <a:defRPr/>
            </a:pPr>
            <a:r>
              <a:rPr lang="en-GB" sz="1200" kern="0" dirty="0">
                <a:solidFill>
                  <a:schemeClr val="bg1"/>
                </a:solidFill>
                <a:latin typeface="Arial"/>
              </a:rPr>
              <a:t>Finance team has developed a detailed methodology on the unknown deposits qualification. The methodology has been provided to the Internal audit for review and  discussed with the AGSA.</a:t>
            </a:r>
            <a:r>
              <a:rPr lang="en-ZA" sz="1200" kern="0" dirty="0">
                <a:solidFill>
                  <a:schemeClr val="bg1"/>
                </a:solidFill>
                <a:latin typeface="Arial"/>
              </a:rPr>
              <a:t> </a:t>
            </a:r>
            <a:r>
              <a:rPr lang="en-GB" sz="1200" kern="0" dirty="0">
                <a:solidFill>
                  <a:schemeClr val="bg1"/>
                </a:solidFill>
                <a:latin typeface="Arial"/>
              </a:rPr>
              <a:t>AGSA interim audit on receivables (unknown deposits) is scheduled for early May 2021. </a:t>
            </a:r>
          </a:p>
          <a:p>
            <a:pPr marL="715963" lvl="1" indent="-285750" defTabSz="449263" eaLnBrk="0" fontAlgn="base" hangingPunct="0">
              <a:spcBef>
                <a:spcPct val="0"/>
              </a:spcBef>
              <a:spcAft>
                <a:spcPct val="0"/>
              </a:spcAft>
              <a:buFont typeface="Arial" panose="020B0604020202020204" pitchFamily="34" charset="0"/>
              <a:buChar char="•"/>
              <a:defRPr/>
            </a:pPr>
            <a:r>
              <a:rPr lang="en-GB" sz="1200" kern="0" dirty="0">
                <a:solidFill>
                  <a:schemeClr val="bg1"/>
                </a:solidFill>
                <a:latin typeface="Arial"/>
              </a:rPr>
              <a:t>Investigations of the irregular, fruitless and wasteful expenditure to ensure that the accounting and consequence management is implemented. </a:t>
            </a:r>
          </a:p>
          <a:p>
            <a:pPr marL="715963" lvl="1" indent="-285750" defTabSz="449263" eaLnBrk="0" fontAlgn="base" hangingPunct="0">
              <a:spcBef>
                <a:spcPct val="0"/>
              </a:spcBef>
              <a:spcAft>
                <a:spcPct val="0"/>
              </a:spcAft>
              <a:buFont typeface="Arial" panose="020B0604020202020204" pitchFamily="34" charset="0"/>
              <a:buChar char="•"/>
              <a:defRPr/>
            </a:pPr>
            <a:r>
              <a:rPr lang="en-GB" sz="1200" kern="0" dirty="0">
                <a:solidFill>
                  <a:schemeClr val="bg1"/>
                </a:solidFill>
                <a:latin typeface="Arial"/>
              </a:rPr>
              <a:t>Review and development (where applicable) of policies and procedures has been initiated through the QMS project. </a:t>
            </a:r>
          </a:p>
          <a:p>
            <a:pPr marL="715963" lvl="1" indent="-285750" defTabSz="449263" eaLnBrk="0" fontAlgn="base" hangingPunct="0">
              <a:spcBef>
                <a:spcPct val="0"/>
              </a:spcBef>
              <a:spcAft>
                <a:spcPct val="0"/>
              </a:spcAft>
              <a:buFont typeface="Arial" panose="020B0604020202020204" pitchFamily="34" charset="0"/>
              <a:buChar char="•"/>
              <a:defRPr/>
            </a:pPr>
            <a:endParaRPr lang="en-GB" sz="1200" kern="0" dirty="0">
              <a:solidFill>
                <a:schemeClr val="bg1"/>
              </a:solidFill>
              <a:latin typeface="Arial"/>
            </a:endParaRPr>
          </a:p>
          <a:p>
            <a:pPr marL="715963" lvl="1" indent="-285750" defTabSz="449263" eaLnBrk="0" fontAlgn="base" hangingPunct="0">
              <a:spcBef>
                <a:spcPct val="0"/>
              </a:spcBef>
              <a:spcAft>
                <a:spcPct val="0"/>
              </a:spcAft>
              <a:buFont typeface="Arial" panose="020B0604020202020204" pitchFamily="34" charset="0"/>
              <a:buChar char="•"/>
              <a:defRPr/>
            </a:pPr>
            <a:endParaRPr lang="en-GB" sz="1200" kern="0" dirty="0">
              <a:solidFill>
                <a:schemeClr val="bg1"/>
              </a:solidFill>
              <a:latin typeface="Arial"/>
            </a:endParaRPr>
          </a:p>
        </p:txBody>
      </p:sp>
    </p:spTree>
    <p:extLst>
      <p:ext uri="{BB962C8B-B14F-4D97-AF65-F5344CB8AC3E}">
        <p14:creationId xmlns:p14="http://schemas.microsoft.com/office/powerpoint/2010/main" xmlns="" val="1115444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15350" y="5989983"/>
            <a:ext cx="481890" cy="625612"/>
          </a:xfrm>
          <a:prstGeom prst="rect">
            <a:avLst/>
          </a:prstGeom>
        </p:spPr>
      </p:pic>
      <p:sp>
        <p:nvSpPr>
          <p:cNvPr id="5" name="Title 1"/>
          <p:cNvSpPr txBox="1">
            <a:spLocks/>
          </p:cNvSpPr>
          <p:nvPr/>
        </p:nvSpPr>
        <p:spPr>
          <a:xfrm>
            <a:off x="0" y="-222009"/>
            <a:ext cx="9025128" cy="525958"/>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a:defRPr/>
            </a:pPr>
            <a:r>
              <a:rPr lang="en-ZA" b="1" dirty="0" smtClean="0">
                <a:solidFill>
                  <a:srgbClr val="F37665"/>
                </a:solidFill>
              </a:rPr>
              <a:t/>
            </a:r>
            <a:br>
              <a:rPr lang="en-ZA" b="1" dirty="0" smtClean="0">
                <a:solidFill>
                  <a:srgbClr val="F37665"/>
                </a:solidFill>
              </a:rPr>
            </a:br>
            <a:r>
              <a:rPr lang="en-US" b="1" dirty="0">
                <a:solidFill>
                  <a:srgbClr val="F37665"/>
                </a:solidFill>
              </a:rPr>
              <a:t>WHAT WE ASK FROM PARLIAMENT COMMITTEE OF TRANSPORT </a:t>
            </a:r>
            <a:endParaRPr lang="en-US" b="1" dirty="0" smtClean="0">
              <a:solidFill>
                <a:srgbClr val="F37665"/>
              </a:solidFill>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16</a:t>
            </a:fld>
            <a:endParaRPr lang="en-US">
              <a:solidFill>
                <a:prstClr val="black">
                  <a:tint val="75000"/>
                </a:prstClr>
              </a:solidFill>
            </a:endParaRPr>
          </a:p>
        </p:txBody>
      </p:sp>
      <p:sp>
        <p:nvSpPr>
          <p:cNvPr id="8" name="Content Placeholder 2"/>
          <p:cNvSpPr txBox="1">
            <a:spLocks/>
          </p:cNvSpPr>
          <p:nvPr/>
        </p:nvSpPr>
        <p:spPr>
          <a:xfrm>
            <a:off x="0" y="470580"/>
            <a:ext cx="9052560" cy="605527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914400">
              <a:lnSpc>
                <a:spcPct val="200000"/>
              </a:lnSpc>
              <a:spcBef>
                <a:spcPts val="0"/>
              </a:spcBef>
              <a:buFont typeface="Wingdings" panose="05000000000000000000" pitchFamily="2" charset="2"/>
              <a:buChar char="q"/>
              <a:defRPr/>
            </a:pPr>
            <a:r>
              <a:rPr lang="en-US" sz="2500" kern="0" dirty="0" smtClean="0">
                <a:solidFill>
                  <a:prstClr val="white"/>
                </a:solidFill>
                <a:latin typeface="Arial"/>
              </a:rPr>
              <a:t>A </a:t>
            </a:r>
            <a:r>
              <a:rPr lang="en-US" sz="2500" kern="0" dirty="0">
                <a:solidFill>
                  <a:prstClr val="white"/>
                </a:solidFill>
                <a:latin typeface="Arial"/>
              </a:rPr>
              <a:t>special fast tracking initiative of outstanding maritime legislation into the Parliament </a:t>
            </a:r>
            <a:r>
              <a:rPr lang="en-US" sz="2500" kern="0" dirty="0" smtClean="0">
                <a:solidFill>
                  <a:prstClr val="white"/>
                </a:solidFill>
                <a:latin typeface="Arial"/>
              </a:rPr>
              <a:t>programme. </a:t>
            </a:r>
          </a:p>
          <a:p>
            <a:pPr marL="342900" lvl="1" indent="-342900" defTabSz="914400">
              <a:lnSpc>
                <a:spcPct val="200000"/>
              </a:lnSpc>
              <a:spcBef>
                <a:spcPts val="0"/>
              </a:spcBef>
              <a:buFont typeface="Wingdings" panose="05000000000000000000" pitchFamily="2" charset="2"/>
              <a:buChar char="q"/>
              <a:defRPr/>
            </a:pPr>
            <a:r>
              <a:rPr lang="en-US" sz="2500" kern="0" dirty="0" smtClean="0">
                <a:solidFill>
                  <a:prstClr val="white"/>
                </a:solidFill>
                <a:latin typeface="Arial"/>
              </a:rPr>
              <a:t>Support </a:t>
            </a:r>
            <a:r>
              <a:rPr lang="en-US" sz="2500" kern="0" dirty="0">
                <a:solidFill>
                  <a:prstClr val="white"/>
                </a:solidFill>
                <a:latin typeface="Arial"/>
              </a:rPr>
              <a:t>in the implementation of the strategic </a:t>
            </a:r>
            <a:r>
              <a:rPr lang="en-US" sz="2500" kern="0" dirty="0" smtClean="0">
                <a:solidFill>
                  <a:prstClr val="white"/>
                </a:solidFill>
                <a:latin typeface="Arial"/>
              </a:rPr>
              <a:t>initiative ( including Funding) </a:t>
            </a:r>
            <a:r>
              <a:rPr lang="en-US" sz="2500" kern="0" dirty="0">
                <a:solidFill>
                  <a:prstClr val="white"/>
                </a:solidFill>
                <a:latin typeface="Arial"/>
              </a:rPr>
              <a:t>to develop South Africa’s Maritime Domain Awareness and emergency response capability. Support required would constitute establishing forums for Parliament stakeholders across all core areas of </a:t>
            </a:r>
            <a:r>
              <a:rPr lang="en-US" sz="2500" kern="0" dirty="0" smtClean="0">
                <a:solidFill>
                  <a:prstClr val="white"/>
                </a:solidFill>
                <a:latin typeface="Arial"/>
              </a:rPr>
              <a:t>engagement</a:t>
            </a:r>
          </a:p>
          <a:p>
            <a:pPr marL="342900" lvl="1" indent="-342900" defTabSz="914400">
              <a:lnSpc>
                <a:spcPct val="200000"/>
              </a:lnSpc>
              <a:spcBef>
                <a:spcPts val="0"/>
              </a:spcBef>
              <a:buFont typeface="Wingdings" panose="05000000000000000000" pitchFamily="2" charset="2"/>
              <a:buChar char="q"/>
              <a:defRPr/>
            </a:pPr>
            <a:r>
              <a:rPr lang="en-US" sz="2500" kern="0" dirty="0" smtClean="0">
                <a:solidFill>
                  <a:prstClr val="white"/>
                </a:solidFill>
                <a:latin typeface="Arial"/>
              </a:rPr>
              <a:t>Support </a:t>
            </a:r>
            <a:r>
              <a:rPr lang="en-US" sz="2500" kern="0" dirty="0">
                <a:solidFill>
                  <a:prstClr val="white"/>
                </a:solidFill>
                <a:latin typeface="Arial"/>
              </a:rPr>
              <a:t>by creating awareness to domestic and international business communities of the Implementation of the South Africa Ship Registration Strategic </a:t>
            </a:r>
            <a:r>
              <a:rPr lang="en-US" sz="2500" kern="0" dirty="0" smtClean="0">
                <a:solidFill>
                  <a:prstClr val="white"/>
                </a:solidFill>
                <a:latin typeface="Arial"/>
              </a:rPr>
              <a:t>Initiative</a:t>
            </a:r>
          </a:p>
          <a:p>
            <a:pPr marL="0" lvl="1" indent="0" defTabSz="914400">
              <a:lnSpc>
                <a:spcPct val="200000"/>
              </a:lnSpc>
              <a:spcBef>
                <a:spcPts val="0"/>
              </a:spcBef>
              <a:buNone/>
              <a:defRPr/>
            </a:pPr>
            <a:endParaRPr lang="en-ZA" sz="2500" kern="0" dirty="0">
              <a:solidFill>
                <a:prstClr val="white"/>
              </a:solidFill>
              <a:latin typeface="Arial"/>
            </a:endParaRPr>
          </a:p>
          <a:p>
            <a:pPr marL="0" indent="0">
              <a:buFont typeface="Arial"/>
              <a:buNone/>
            </a:pPr>
            <a:endParaRPr lang="en-ZA" sz="1800" i="1" dirty="0">
              <a:solidFill>
                <a:prstClr val="white"/>
              </a:solidFill>
            </a:endParaRPr>
          </a:p>
          <a:p>
            <a:pPr marL="571500" indent="-571500">
              <a:buFont typeface="Wingdings" panose="05000000000000000000" pitchFamily="2" charset="2"/>
              <a:buChar char="q"/>
            </a:pPr>
            <a:endParaRPr lang="en-ZA" sz="1800" dirty="0">
              <a:solidFill>
                <a:prstClr val="white"/>
              </a:solidFill>
            </a:endParaRPr>
          </a:p>
        </p:txBody>
      </p:sp>
    </p:spTree>
    <p:extLst>
      <p:ext uri="{BB962C8B-B14F-4D97-AF65-F5344CB8AC3E}">
        <p14:creationId xmlns:p14="http://schemas.microsoft.com/office/powerpoint/2010/main" xmlns="" val="249106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15350" y="5989983"/>
            <a:ext cx="481890" cy="625612"/>
          </a:xfrm>
          <a:prstGeom prst="rect">
            <a:avLst/>
          </a:prstGeom>
        </p:spPr>
      </p:pic>
      <p:sp>
        <p:nvSpPr>
          <p:cNvPr id="6" name="Content Placeholder 2"/>
          <p:cNvSpPr txBox="1">
            <a:spLocks/>
          </p:cNvSpPr>
          <p:nvPr/>
        </p:nvSpPr>
        <p:spPr>
          <a:xfrm>
            <a:off x="91440" y="666206"/>
            <a:ext cx="8905799" cy="596972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400">
              <a:lnSpc>
                <a:spcPct val="200000"/>
              </a:lnSpc>
              <a:spcBef>
                <a:spcPts val="0"/>
              </a:spcBef>
              <a:buNone/>
              <a:defRPr/>
            </a:pPr>
            <a:r>
              <a:rPr lang="en-US" sz="1900" b="1" kern="0" dirty="0" smtClean="0">
                <a:solidFill>
                  <a:prstClr val="white"/>
                </a:solidFill>
                <a:latin typeface="Arial"/>
              </a:rPr>
              <a:t>KEY ISSUES RAISED</a:t>
            </a:r>
          </a:p>
          <a:p>
            <a:pPr marL="285750" lvl="1" defTabSz="914400">
              <a:lnSpc>
                <a:spcPct val="200000"/>
              </a:lnSpc>
              <a:spcBef>
                <a:spcPts val="0"/>
              </a:spcBef>
              <a:buFont typeface="Wingdings" panose="05000000000000000000" pitchFamily="2" charset="2"/>
              <a:buChar char="Ø"/>
              <a:defRPr/>
            </a:pPr>
            <a:r>
              <a:rPr lang="en-US" sz="1900" b="1" kern="0" dirty="0" smtClean="0">
                <a:solidFill>
                  <a:prstClr val="white"/>
                </a:solidFill>
                <a:latin typeface="Arial"/>
              </a:rPr>
              <a:t>  Maritime Infrastructure and Legislation Challenges</a:t>
            </a:r>
          </a:p>
          <a:p>
            <a:pPr marL="0" lvl="1" indent="0" defTabSz="914400">
              <a:lnSpc>
                <a:spcPct val="200000"/>
              </a:lnSpc>
              <a:spcBef>
                <a:spcPts val="0"/>
              </a:spcBef>
              <a:buNone/>
              <a:defRPr/>
            </a:pPr>
            <a:r>
              <a:rPr lang="en-US" sz="1900" kern="0" dirty="0" smtClean="0">
                <a:solidFill>
                  <a:prstClr val="white"/>
                </a:solidFill>
                <a:latin typeface="Arial"/>
              </a:rPr>
              <a:t>Our </a:t>
            </a:r>
            <a:r>
              <a:rPr lang="en-US" sz="1900" kern="0" dirty="0">
                <a:solidFill>
                  <a:prstClr val="white"/>
                </a:solidFill>
                <a:latin typeface="Arial"/>
              </a:rPr>
              <a:t>key strategic challenges include maritime enforcement resources (e.g. Emergency Towing Vessel), outdated and slow ratification of legislation, and communication infrastructure for our Sea Watch and </a:t>
            </a:r>
            <a:r>
              <a:rPr lang="en-US" sz="1900" kern="0" dirty="0" smtClean="0">
                <a:solidFill>
                  <a:prstClr val="white"/>
                </a:solidFill>
                <a:latin typeface="Arial"/>
              </a:rPr>
              <a:t>Response all these </a:t>
            </a:r>
            <a:r>
              <a:rPr lang="en-US" sz="1900" kern="0" dirty="0">
                <a:solidFill>
                  <a:prstClr val="white"/>
                </a:solidFill>
                <a:latin typeface="Arial"/>
              </a:rPr>
              <a:t>have been escalated </a:t>
            </a:r>
            <a:r>
              <a:rPr lang="en-US" sz="1900" kern="0" dirty="0" smtClean="0">
                <a:solidFill>
                  <a:prstClr val="white"/>
                </a:solidFill>
                <a:latin typeface="Arial"/>
              </a:rPr>
              <a:t>to </a:t>
            </a:r>
            <a:r>
              <a:rPr lang="en-US" sz="1900" kern="0" dirty="0">
                <a:solidFill>
                  <a:prstClr val="white"/>
                </a:solidFill>
                <a:latin typeface="Arial"/>
              </a:rPr>
              <a:t>the </a:t>
            </a:r>
            <a:r>
              <a:rPr lang="en-US" sz="1900" kern="0" dirty="0" smtClean="0">
                <a:solidFill>
                  <a:prstClr val="white"/>
                </a:solidFill>
                <a:latin typeface="Arial"/>
              </a:rPr>
              <a:t>Minister </a:t>
            </a:r>
            <a:r>
              <a:rPr lang="en-US" sz="1900" kern="0" dirty="0">
                <a:solidFill>
                  <a:prstClr val="white"/>
                </a:solidFill>
                <a:latin typeface="Arial"/>
              </a:rPr>
              <a:t>of </a:t>
            </a:r>
            <a:r>
              <a:rPr lang="en-US" sz="1900" kern="0" dirty="0" smtClean="0">
                <a:solidFill>
                  <a:prstClr val="white"/>
                </a:solidFill>
                <a:latin typeface="Arial"/>
              </a:rPr>
              <a:t>Transport. </a:t>
            </a:r>
          </a:p>
          <a:p>
            <a:pPr marL="285750" lvl="1" defTabSz="914400">
              <a:lnSpc>
                <a:spcPct val="200000"/>
              </a:lnSpc>
              <a:spcBef>
                <a:spcPts val="0"/>
              </a:spcBef>
              <a:buFont typeface="Wingdings" panose="05000000000000000000" pitchFamily="2" charset="2"/>
              <a:buChar char="Ø"/>
              <a:defRPr/>
            </a:pPr>
            <a:r>
              <a:rPr lang="en-US" sz="1900" b="1" kern="0" dirty="0" smtClean="0">
                <a:solidFill>
                  <a:prstClr val="white"/>
                </a:solidFill>
                <a:latin typeface="Arial"/>
              </a:rPr>
              <a:t>Maritime awareness Programmes and projects</a:t>
            </a:r>
          </a:p>
          <a:p>
            <a:pPr marL="0" lvl="1" indent="0" defTabSz="914400">
              <a:lnSpc>
                <a:spcPct val="200000"/>
              </a:lnSpc>
              <a:spcBef>
                <a:spcPts val="0"/>
              </a:spcBef>
              <a:buNone/>
              <a:defRPr/>
            </a:pPr>
            <a:r>
              <a:rPr lang="en-US" sz="1900" kern="0" dirty="0" smtClean="0">
                <a:solidFill>
                  <a:prstClr val="white"/>
                </a:solidFill>
                <a:latin typeface="Arial"/>
              </a:rPr>
              <a:t>Provision </a:t>
            </a:r>
            <a:r>
              <a:rPr lang="en-US" sz="1900" kern="0" dirty="0">
                <a:solidFill>
                  <a:prstClr val="white"/>
                </a:solidFill>
                <a:latin typeface="Arial"/>
              </a:rPr>
              <a:t>of Education, Training and Skills Development: e.g. provision and/or facilitating access to bursaries for Maritime High School Learners, Establishment of the SA International Maritime Institute (SAIMI), Basic education awareness programme in partnership with </a:t>
            </a:r>
            <a:r>
              <a:rPr lang="en-US" sz="1900" kern="0" dirty="0" err="1">
                <a:solidFill>
                  <a:prstClr val="white"/>
                </a:solidFill>
                <a:latin typeface="Arial"/>
              </a:rPr>
              <a:t>Sci</a:t>
            </a:r>
            <a:r>
              <a:rPr lang="en-US" sz="1900" kern="0" dirty="0">
                <a:solidFill>
                  <a:prstClr val="white"/>
                </a:solidFill>
                <a:latin typeface="Arial"/>
              </a:rPr>
              <a:t>-Bono, Provision and/or facilitation of bursaries and scholarships for DUT and CPUT students and Masters / Doctoral students at the World Maritime University, Maritime University of </a:t>
            </a:r>
            <a:r>
              <a:rPr lang="en-US" sz="1900" kern="0" dirty="0" smtClean="0">
                <a:solidFill>
                  <a:prstClr val="white"/>
                </a:solidFill>
                <a:latin typeface="Arial"/>
              </a:rPr>
              <a:t>Vietnam.</a:t>
            </a:r>
            <a:endParaRPr lang="en-US" sz="1900" b="1" kern="0" dirty="0">
              <a:solidFill>
                <a:prstClr val="white"/>
              </a:solidFill>
              <a:latin typeface="Arial"/>
            </a:endParaRPr>
          </a:p>
          <a:p>
            <a:pPr marL="285750" lvl="1" defTabSz="914400">
              <a:lnSpc>
                <a:spcPct val="200000"/>
              </a:lnSpc>
              <a:spcBef>
                <a:spcPts val="0"/>
              </a:spcBef>
              <a:buFont typeface="Wingdings" panose="05000000000000000000" pitchFamily="2" charset="2"/>
              <a:buChar char="Ø"/>
              <a:defRPr/>
            </a:pPr>
            <a:r>
              <a:rPr lang="en-US" sz="1900" b="1" kern="0" dirty="0" smtClean="0">
                <a:solidFill>
                  <a:prstClr val="white"/>
                </a:solidFill>
                <a:latin typeface="Arial"/>
              </a:rPr>
              <a:t>Maritime </a:t>
            </a:r>
            <a:r>
              <a:rPr lang="en-US" sz="1900" b="1" kern="0" dirty="0">
                <a:solidFill>
                  <a:prstClr val="white"/>
                </a:solidFill>
                <a:latin typeface="Arial"/>
              </a:rPr>
              <a:t>technical workforce challenges </a:t>
            </a:r>
          </a:p>
          <a:p>
            <a:pPr marL="0" lvl="1" indent="0" defTabSz="914400">
              <a:lnSpc>
                <a:spcPct val="200000"/>
              </a:lnSpc>
              <a:spcBef>
                <a:spcPts val="0"/>
              </a:spcBef>
              <a:buNone/>
              <a:defRPr/>
            </a:pPr>
            <a:r>
              <a:rPr lang="en-US" sz="1900" kern="0" dirty="0">
                <a:solidFill>
                  <a:prstClr val="white"/>
                </a:solidFill>
                <a:latin typeface="Arial"/>
              </a:rPr>
              <a:t>The country has not been able to produce enough maritime technical skills over an extended period of time. We are however collaborating with Transnet and industry in providing training berths for cadets, to try speed up the production of the country’s technical capacity. </a:t>
            </a:r>
            <a:r>
              <a:rPr lang="en-US" sz="1900" kern="0" dirty="0" smtClean="0">
                <a:solidFill>
                  <a:prstClr val="white"/>
                </a:solidFill>
                <a:latin typeface="Arial"/>
              </a:rPr>
              <a:t>SAMSA has </a:t>
            </a:r>
            <a:r>
              <a:rPr lang="en-US" sz="1900" kern="0" dirty="0">
                <a:solidFill>
                  <a:prstClr val="white"/>
                </a:solidFill>
                <a:latin typeface="Arial"/>
              </a:rPr>
              <a:t>managed to </a:t>
            </a:r>
            <a:r>
              <a:rPr lang="en-US" sz="1900" kern="0" dirty="0" err="1">
                <a:solidFill>
                  <a:prstClr val="white"/>
                </a:solidFill>
                <a:latin typeface="Arial"/>
              </a:rPr>
              <a:t>minimise</a:t>
            </a:r>
            <a:r>
              <a:rPr lang="en-US" sz="1900" kern="0" dirty="0">
                <a:solidFill>
                  <a:prstClr val="white"/>
                </a:solidFill>
                <a:latin typeface="Arial"/>
              </a:rPr>
              <a:t> the impact by keeping retired employees in our ranks – at a cost -, whilst continuing to bring young </a:t>
            </a:r>
            <a:r>
              <a:rPr lang="en-US" sz="1900" kern="0" dirty="0" smtClean="0">
                <a:solidFill>
                  <a:prstClr val="white"/>
                </a:solidFill>
                <a:latin typeface="Arial"/>
              </a:rPr>
              <a:t>blood</a:t>
            </a:r>
            <a:endParaRPr lang="en-US" sz="2500" kern="0" dirty="0" smtClean="0">
              <a:solidFill>
                <a:prstClr val="white"/>
              </a:solidFill>
              <a:latin typeface="Arial"/>
            </a:endParaRPr>
          </a:p>
          <a:p>
            <a:pPr marL="0" lvl="1" indent="0" defTabSz="914400">
              <a:lnSpc>
                <a:spcPct val="200000"/>
              </a:lnSpc>
              <a:spcBef>
                <a:spcPts val="0"/>
              </a:spcBef>
              <a:buNone/>
              <a:defRPr/>
            </a:pPr>
            <a:endParaRPr lang="en-ZA" sz="2500" kern="0" dirty="0">
              <a:solidFill>
                <a:prstClr val="white"/>
              </a:solidFill>
              <a:latin typeface="Arial"/>
            </a:endParaRPr>
          </a:p>
          <a:p>
            <a:pPr marL="0" indent="0">
              <a:buFont typeface="Arial"/>
              <a:buNone/>
            </a:pPr>
            <a:endParaRPr lang="en-ZA" sz="1800" i="1" dirty="0">
              <a:solidFill>
                <a:prstClr val="white"/>
              </a:solidFill>
            </a:endParaRPr>
          </a:p>
          <a:p>
            <a:pPr marL="571500" indent="-571500">
              <a:buFont typeface="Wingdings" panose="05000000000000000000" pitchFamily="2" charset="2"/>
              <a:buChar char="q"/>
            </a:pPr>
            <a:endParaRPr lang="en-ZA" sz="1800" dirty="0">
              <a:solidFill>
                <a:prstClr val="white"/>
              </a:solidFill>
            </a:endParaRPr>
          </a:p>
        </p:txBody>
      </p:sp>
      <p:sp>
        <p:nvSpPr>
          <p:cNvPr id="5" name="Title 1"/>
          <p:cNvSpPr txBox="1">
            <a:spLocks/>
          </p:cNvSpPr>
          <p:nvPr/>
        </p:nvSpPr>
        <p:spPr>
          <a:xfrm>
            <a:off x="0" y="40970"/>
            <a:ext cx="9025128" cy="525958"/>
          </a:xfrm>
          <a:prstGeom prst="rect">
            <a:avLst/>
          </a:prstGeom>
        </p:spPr>
        <p:txBody>
          <a:bodyPr vert="horz" lIns="91440" tIns="45720" rIns="91440" bIns="45720" rtlCol="0" anchor="ctr">
            <a:normAutofit fontScale="450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a:defRPr/>
            </a:pPr>
            <a:r>
              <a:rPr lang="en-ZA" b="1" dirty="0" smtClean="0">
                <a:solidFill>
                  <a:srgbClr val="F37665"/>
                </a:solidFill>
              </a:rPr>
              <a:t/>
            </a:r>
            <a:br>
              <a:rPr lang="en-ZA" b="1" dirty="0" smtClean="0">
                <a:solidFill>
                  <a:srgbClr val="F37665"/>
                </a:solidFill>
              </a:rPr>
            </a:br>
            <a:r>
              <a:rPr lang="en-ZA" b="1" dirty="0" smtClean="0">
                <a:solidFill>
                  <a:srgbClr val="F37665"/>
                </a:solidFill>
              </a:rPr>
              <a:t>KEY ISSUES IN OUR PREVIOUS ENGAGEMENT WITH THE PARLIAMENT COMMITTEE  ON TRANSPORT (PCOT)</a:t>
            </a:r>
            <a:endParaRPr lang="en-ZA" b="1" dirty="0">
              <a:solidFill>
                <a:srgbClr val="F37665"/>
              </a:solidFill>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253819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CFB20CF-246C-3C4D-9EA6-251A0A6A0788}" type="slidenum">
              <a:rPr lang="en-US" smtClean="0"/>
              <a:pPr/>
              <a:t>18</a:t>
            </a:fld>
            <a:endParaRPr lang="en-US" dirty="0"/>
          </a:p>
        </p:txBody>
      </p:sp>
    </p:spTree>
    <p:extLst>
      <p:ext uri="{BB962C8B-B14F-4D97-AF65-F5344CB8AC3E}">
        <p14:creationId xmlns:p14="http://schemas.microsoft.com/office/powerpoint/2010/main" xmlns="" val="396277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04223" y="11867"/>
            <a:ext cx="739777" cy="960413"/>
          </a:xfrm>
          <a:prstGeom prst="rect">
            <a:avLst/>
          </a:prstGeom>
        </p:spPr>
      </p:pic>
      <p:sp>
        <p:nvSpPr>
          <p:cNvPr id="5" name="TextBox 4"/>
          <p:cNvSpPr txBox="1"/>
          <p:nvPr/>
        </p:nvSpPr>
        <p:spPr>
          <a:xfrm>
            <a:off x="0" y="797832"/>
            <a:ext cx="8986994" cy="5078313"/>
          </a:xfrm>
          <a:prstGeom prst="rect">
            <a:avLst/>
          </a:prstGeom>
          <a:noFill/>
        </p:spPr>
        <p:txBody>
          <a:bodyPr wrap="square" rtlCol="0">
            <a:spAutoFit/>
          </a:bodyPr>
          <a:lstStyle/>
          <a:p>
            <a:r>
              <a:rPr lang="en-ZA" b="1" dirty="0" smtClean="0">
                <a:solidFill>
                  <a:prstClr val="white"/>
                </a:solidFill>
                <a:latin typeface="Helvetica"/>
                <a:cs typeface="Helvetica"/>
              </a:rPr>
              <a:t>The </a:t>
            </a:r>
            <a:r>
              <a:rPr lang="en-ZA" b="1" dirty="0">
                <a:solidFill>
                  <a:prstClr val="white"/>
                </a:solidFill>
                <a:latin typeface="Helvetica"/>
                <a:cs typeface="Helvetica"/>
              </a:rPr>
              <a:t>purpose of this presentation is to present an overview of the </a:t>
            </a:r>
            <a:r>
              <a:rPr lang="en-ZA" b="1" dirty="0" smtClean="0">
                <a:solidFill>
                  <a:prstClr val="white"/>
                </a:solidFill>
                <a:latin typeface="Helvetica"/>
                <a:cs typeface="Helvetica"/>
              </a:rPr>
              <a:t>2020-25 Corporate </a:t>
            </a:r>
            <a:r>
              <a:rPr lang="en-ZA" b="1" dirty="0">
                <a:solidFill>
                  <a:prstClr val="white"/>
                </a:solidFill>
                <a:latin typeface="Helvetica"/>
                <a:cs typeface="Helvetica"/>
              </a:rPr>
              <a:t>Strategic </a:t>
            </a:r>
            <a:r>
              <a:rPr lang="en-ZA" b="1" dirty="0" smtClean="0">
                <a:solidFill>
                  <a:prstClr val="white"/>
                </a:solidFill>
                <a:latin typeface="Helvetica"/>
                <a:cs typeface="Helvetica"/>
              </a:rPr>
              <a:t>Plan , 2021-22 Annual Performance Plans  and the Budget)  of SAMSA. </a:t>
            </a:r>
          </a:p>
          <a:p>
            <a:endParaRPr lang="en-ZA" b="1" dirty="0">
              <a:solidFill>
                <a:prstClr val="white"/>
              </a:solidFill>
              <a:latin typeface="Helvetica"/>
              <a:cs typeface="Helvetica"/>
            </a:endParaRPr>
          </a:p>
          <a:p>
            <a:r>
              <a:rPr lang="en-ZA" b="1" dirty="0" smtClean="0">
                <a:solidFill>
                  <a:prstClr val="white"/>
                </a:solidFill>
                <a:latin typeface="Helvetica"/>
                <a:cs typeface="Helvetica"/>
              </a:rPr>
              <a:t>OVERVIEW OF THE PRESENTATION </a:t>
            </a:r>
          </a:p>
          <a:p>
            <a:endParaRPr lang="en-ZA" b="1" dirty="0">
              <a:solidFill>
                <a:prstClr val="white"/>
              </a:solidFill>
              <a:latin typeface="Helvetica"/>
              <a:cs typeface="Helvetica"/>
            </a:endParaRPr>
          </a:p>
          <a:p>
            <a:pPr marL="285750" indent="-285750">
              <a:buFont typeface="Wingdings" panose="05000000000000000000" pitchFamily="2" charset="2"/>
              <a:buChar char="q"/>
            </a:pPr>
            <a:r>
              <a:rPr lang="en-ZA" b="1" dirty="0" smtClean="0">
                <a:solidFill>
                  <a:prstClr val="white"/>
                </a:solidFill>
                <a:latin typeface="Helvetica"/>
                <a:cs typeface="Helvetica"/>
              </a:rPr>
              <a:t>BACKGROUND INFORMATION OF THE ENTITY (SAMSA) </a:t>
            </a:r>
          </a:p>
          <a:p>
            <a:endParaRPr lang="en-ZA" b="1" dirty="0" smtClean="0">
              <a:solidFill>
                <a:prstClr val="white"/>
              </a:solidFill>
              <a:latin typeface="Helvetica"/>
              <a:cs typeface="Helvetica"/>
            </a:endParaRPr>
          </a:p>
          <a:p>
            <a:pPr marL="285750" indent="-285750">
              <a:buFont typeface="Wingdings" panose="05000000000000000000" pitchFamily="2" charset="2"/>
              <a:buChar char="q"/>
            </a:pPr>
            <a:r>
              <a:rPr lang="en-ZA" b="1" dirty="0" smtClean="0">
                <a:solidFill>
                  <a:prstClr val="white"/>
                </a:solidFill>
                <a:latin typeface="Helvetica"/>
                <a:cs typeface="Helvetica"/>
              </a:rPr>
              <a:t>THE 2020-25 STRATEGIC PLAN &amp;  2021-22 ANNUAL PERFORMANCE PLAN </a:t>
            </a:r>
          </a:p>
          <a:p>
            <a:endParaRPr lang="en-ZA" b="1" dirty="0" smtClean="0">
              <a:solidFill>
                <a:prstClr val="white"/>
              </a:solidFill>
              <a:latin typeface="Helvetica"/>
              <a:cs typeface="Helvetica"/>
            </a:endParaRPr>
          </a:p>
          <a:p>
            <a:pPr marL="285750" indent="-285750">
              <a:buFont typeface="Wingdings" panose="05000000000000000000" pitchFamily="2" charset="2"/>
              <a:buChar char="q"/>
            </a:pPr>
            <a:r>
              <a:rPr lang="en-ZA" b="1" dirty="0" smtClean="0">
                <a:solidFill>
                  <a:prstClr val="white"/>
                </a:solidFill>
                <a:latin typeface="Helvetica"/>
                <a:cs typeface="Helvetica"/>
              </a:rPr>
              <a:t> AN OVERVIEW  OF THE 2021-22 SAMSA BUDGET </a:t>
            </a:r>
          </a:p>
          <a:p>
            <a:endParaRPr lang="en-ZA" b="1" dirty="0" smtClean="0">
              <a:solidFill>
                <a:prstClr val="white"/>
              </a:solidFill>
              <a:latin typeface="Helvetica"/>
              <a:cs typeface="Helvetica"/>
            </a:endParaRPr>
          </a:p>
          <a:p>
            <a:pPr marL="285750" indent="-285750">
              <a:buFont typeface="Wingdings" panose="05000000000000000000" pitchFamily="2" charset="2"/>
              <a:buChar char="q"/>
              <a:defRPr/>
            </a:pPr>
            <a:r>
              <a:rPr lang="en-US" b="1" dirty="0" smtClean="0">
                <a:solidFill>
                  <a:prstClr val="white"/>
                </a:solidFill>
                <a:latin typeface="Helvetica"/>
                <a:cs typeface="Helvetica"/>
              </a:rPr>
              <a:t>KEY STRATEGIC CHALLENGES &amp; MITIGATION PLANS</a:t>
            </a:r>
          </a:p>
          <a:p>
            <a:pPr>
              <a:defRPr/>
            </a:pPr>
            <a:endParaRPr lang="en-US" b="1" dirty="0" smtClean="0">
              <a:solidFill>
                <a:prstClr val="white"/>
              </a:solidFill>
              <a:latin typeface="Helvetica"/>
              <a:cs typeface="Helvetica"/>
            </a:endParaRPr>
          </a:p>
          <a:p>
            <a:pPr marL="285750" indent="-285750">
              <a:buFont typeface="Wingdings" panose="05000000000000000000" pitchFamily="2" charset="2"/>
              <a:buChar char="q"/>
              <a:defRPr/>
            </a:pPr>
            <a:r>
              <a:rPr lang="en-US" altLang="en-US" b="1" dirty="0">
                <a:solidFill>
                  <a:prstClr val="white"/>
                </a:solidFill>
                <a:latin typeface="Helvetica"/>
                <a:cs typeface="Helvetica"/>
              </a:rPr>
              <a:t>2019-20 </a:t>
            </a:r>
            <a:r>
              <a:rPr lang="en-GB" altLang="en-US" b="1" dirty="0">
                <a:solidFill>
                  <a:prstClr val="white"/>
                </a:solidFill>
                <a:latin typeface="Helvetica"/>
                <a:cs typeface="Helvetica"/>
              </a:rPr>
              <a:t>A</a:t>
            </a:r>
            <a:r>
              <a:rPr lang="en-US" altLang="en-US" b="1" dirty="0">
                <a:solidFill>
                  <a:prstClr val="white"/>
                </a:solidFill>
                <a:latin typeface="Helvetica"/>
                <a:cs typeface="Helvetica"/>
              </a:rPr>
              <a:t>UDIT REPORT &amp; </a:t>
            </a:r>
            <a:r>
              <a:rPr lang="en-GB" altLang="en-US" b="1" dirty="0">
                <a:solidFill>
                  <a:prstClr val="white"/>
                </a:solidFill>
                <a:latin typeface="Helvetica"/>
                <a:cs typeface="Helvetica"/>
              </a:rPr>
              <a:t>A</a:t>
            </a:r>
            <a:r>
              <a:rPr lang="en-US" altLang="en-US" b="1" dirty="0">
                <a:solidFill>
                  <a:prstClr val="white"/>
                </a:solidFill>
                <a:latin typeface="Helvetica"/>
                <a:cs typeface="Helvetica"/>
              </a:rPr>
              <a:t>CTION PL</a:t>
            </a:r>
            <a:r>
              <a:rPr lang="en-GB" altLang="en-US" b="1" dirty="0">
                <a:solidFill>
                  <a:prstClr val="white"/>
                </a:solidFill>
                <a:latin typeface="Helvetica"/>
                <a:cs typeface="Helvetica"/>
              </a:rPr>
              <a:t>A</a:t>
            </a:r>
            <a:r>
              <a:rPr lang="en-US" altLang="en-US" b="1" dirty="0">
                <a:solidFill>
                  <a:prstClr val="white"/>
                </a:solidFill>
                <a:latin typeface="Helvetica"/>
                <a:cs typeface="Helvetica"/>
              </a:rPr>
              <a:t>N </a:t>
            </a:r>
            <a:endParaRPr lang="en-US" altLang="en-US" b="1" dirty="0" smtClean="0">
              <a:solidFill>
                <a:prstClr val="white"/>
              </a:solidFill>
              <a:latin typeface="Helvetica"/>
              <a:cs typeface="Helvetica"/>
            </a:endParaRPr>
          </a:p>
          <a:p>
            <a:pPr>
              <a:defRPr/>
            </a:pPr>
            <a:endParaRPr lang="en-GB" altLang="en-US" b="1" dirty="0">
              <a:solidFill>
                <a:prstClr val="white"/>
              </a:solidFill>
              <a:latin typeface="Helvetica"/>
              <a:cs typeface="Helvetica"/>
            </a:endParaRPr>
          </a:p>
          <a:p>
            <a:pPr marL="285750" indent="-285750">
              <a:buFont typeface="Wingdings" panose="05000000000000000000" pitchFamily="2" charset="2"/>
              <a:buChar char="q"/>
              <a:defRPr/>
            </a:pPr>
            <a:r>
              <a:rPr lang="en-US" b="1" dirty="0" smtClean="0">
                <a:solidFill>
                  <a:prstClr val="white"/>
                </a:solidFill>
                <a:latin typeface="Helvetica"/>
                <a:cs typeface="Helvetica"/>
              </a:rPr>
              <a:t> WHAT WE ASK FROM PARLIAMENT COMMITTEE OF TRANSPORT </a:t>
            </a:r>
          </a:p>
          <a:p>
            <a:pPr>
              <a:defRPr/>
            </a:pPr>
            <a:endParaRPr lang="en-US" b="1" dirty="0">
              <a:solidFill>
                <a:prstClr val="white"/>
              </a:solidFill>
              <a:latin typeface="Helvetica"/>
              <a:cs typeface="Helvetica"/>
            </a:endParaRPr>
          </a:p>
        </p:txBody>
      </p:sp>
      <p:sp>
        <p:nvSpPr>
          <p:cNvPr id="7" name="TextBox 6"/>
          <p:cNvSpPr txBox="1"/>
          <p:nvPr/>
        </p:nvSpPr>
        <p:spPr>
          <a:xfrm>
            <a:off x="157006" y="30409"/>
            <a:ext cx="3110850" cy="461665"/>
          </a:xfrm>
          <a:prstGeom prst="rect">
            <a:avLst/>
          </a:prstGeom>
          <a:noFill/>
        </p:spPr>
        <p:txBody>
          <a:bodyPr wrap="square" rtlCol="0">
            <a:spAutoFit/>
          </a:bodyPr>
          <a:lstStyle/>
          <a:p>
            <a:r>
              <a:rPr lang="en-ZA" sz="2400" b="1" dirty="0" smtClean="0">
                <a:solidFill>
                  <a:prstClr val="white"/>
                </a:solidFill>
                <a:latin typeface="Helvetica"/>
                <a:cs typeface="Helvetica"/>
              </a:rPr>
              <a:t>PURPOSE </a:t>
            </a:r>
            <a:endParaRPr lang="en-ZA" sz="2400" b="1" dirty="0">
              <a:solidFill>
                <a:prstClr val="white"/>
              </a:solidFill>
              <a:latin typeface="Helvetica"/>
              <a:cs typeface="Helvetica"/>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 val="155908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61319" y="6041068"/>
            <a:ext cx="481890" cy="625612"/>
          </a:xfrm>
          <a:prstGeom prst="rect">
            <a:avLst/>
          </a:prstGeom>
        </p:spPr>
      </p:pic>
      <p:sp>
        <p:nvSpPr>
          <p:cNvPr id="6" name="Content Placeholder 2"/>
          <p:cNvSpPr txBox="1">
            <a:spLocks/>
          </p:cNvSpPr>
          <p:nvPr/>
        </p:nvSpPr>
        <p:spPr>
          <a:xfrm>
            <a:off x="1" y="849117"/>
            <a:ext cx="9144000" cy="3671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fontAlgn="auto">
              <a:lnSpc>
                <a:spcPct val="100000"/>
              </a:lnSpc>
              <a:spcBef>
                <a:spcPct val="20000"/>
              </a:spcBef>
              <a:spcAft>
                <a:spcPts val="0"/>
              </a:spcAft>
              <a:buClrTx/>
              <a:buSzTx/>
              <a:buNone/>
              <a:tabLst/>
              <a:defRPr/>
            </a:pPr>
            <a:r>
              <a:rPr lang="en-ZA" sz="1400" dirty="0">
                <a:solidFill>
                  <a:prstClr val="white"/>
                </a:solidFill>
              </a:rPr>
              <a:t>The South African Maritime Safety Act, 1998 (Act No. 5 of 1998) </a:t>
            </a:r>
            <a:r>
              <a:rPr lang="en-ZA" sz="1400" dirty="0" smtClean="0">
                <a:solidFill>
                  <a:prstClr val="white"/>
                </a:solidFill>
              </a:rPr>
              <a:t>is </a:t>
            </a:r>
            <a:r>
              <a:rPr lang="en-ZA" sz="1400" dirty="0">
                <a:solidFill>
                  <a:prstClr val="white"/>
                </a:solidFill>
              </a:rPr>
              <a:t>the enabling legislation, which establishes the Authority and details the </a:t>
            </a:r>
            <a:r>
              <a:rPr lang="en-ZA" sz="1400" dirty="0" smtClean="0">
                <a:solidFill>
                  <a:prstClr val="white"/>
                </a:solidFill>
              </a:rPr>
              <a:t>mandate objectives which are: </a:t>
            </a:r>
          </a:p>
          <a:p>
            <a:pPr marL="0" marR="0" lvl="0" indent="0" fontAlgn="auto">
              <a:lnSpc>
                <a:spcPct val="100000"/>
              </a:lnSpc>
              <a:spcBef>
                <a:spcPct val="20000"/>
              </a:spcBef>
              <a:spcAft>
                <a:spcPts val="0"/>
              </a:spcAft>
              <a:buClrTx/>
              <a:buSzTx/>
              <a:buNone/>
              <a:tabLst/>
              <a:defRPr/>
            </a:pPr>
            <a:endParaRPr lang="en-ZA" sz="1400" dirty="0" smtClean="0">
              <a:solidFill>
                <a:prstClr val="white"/>
              </a:solidFill>
            </a:endParaRPr>
          </a:p>
          <a:p>
            <a:pPr marL="571500" indent="-571500">
              <a:buFont typeface="Wingdings" panose="05000000000000000000" pitchFamily="2" charset="2"/>
              <a:buChar char="q"/>
              <a:defRPr/>
            </a:pPr>
            <a:r>
              <a:rPr lang="en-ZA" sz="1400" dirty="0">
                <a:solidFill>
                  <a:prstClr val="white"/>
                </a:solidFill>
              </a:rPr>
              <a:t>To ensure safety of life and property at sea</a:t>
            </a:r>
          </a:p>
          <a:p>
            <a:pPr marL="571500" marR="0" lvl="0" indent="-571500" fontAlgn="auto">
              <a:lnSpc>
                <a:spcPct val="100000"/>
              </a:lnSpc>
              <a:spcBef>
                <a:spcPct val="20000"/>
              </a:spcBef>
              <a:spcAft>
                <a:spcPts val="0"/>
              </a:spcAft>
              <a:buClrTx/>
              <a:buSzTx/>
              <a:buFont typeface="Wingdings" panose="05000000000000000000" pitchFamily="2" charset="2"/>
              <a:buChar char="q"/>
              <a:tabLst/>
              <a:defRPr/>
            </a:pPr>
            <a:r>
              <a:rPr lang="en-ZA" sz="1400" dirty="0">
                <a:solidFill>
                  <a:prstClr val="white"/>
                </a:solidFill>
              </a:rPr>
              <a:t>To prevent and combat pollution of the marine environment by ships</a:t>
            </a:r>
          </a:p>
          <a:p>
            <a:pPr marL="571500" marR="0" lvl="0" indent="-571500" fontAlgn="auto">
              <a:lnSpc>
                <a:spcPct val="100000"/>
              </a:lnSpc>
              <a:spcBef>
                <a:spcPct val="20000"/>
              </a:spcBef>
              <a:spcAft>
                <a:spcPts val="0"/>
              </a:spcAft>
              <a:buClrTx/>
              <a:buSzTx/>
              <a:buFont typeface="Wingdings" panose="05000000000000000000" pitchFamily="2" charset="2"/>
              <a:buChar char="q"/>
              <a:tabLst/>
              <a:defRPr/>
            </a:pPr>
            <a:r>
              <a:rPr lang="en-ZA" sz="1400" dirty="0">
                <a:solidFill>
                  <a:prstClr val="white"/>
                </a:solidFill>
              </a:rPr>
              <a:t>To promote the Republic’s maritime </a:t>
            </a:r>
            <a:r>
              <a:rPr lang="en-ZA" sz="1400" dirty="0" smtClean="0">
                <a:solidFill>
                  <a:prstClr val="white"/>
                </a:solidFill>
              </a:rPr>
              <a:t>interests</a:t>
            </a:r>
            <a:endParaRPr lang="en-ZA" sz="1400" dirty="0">
              <a:solidFill>
                <a:srgbClr val="F37665"/>
              </a:solidFill>
            </a:endParaRPr>
          </a:p>
          <a:p>
            <a:pPr marL="0" lvl="0" indent="0" algn="just">
              <a:buNone/>
              <a:defRPr/>
            </a:pPr>
            <a:r>
              <a:rPr lang="en-ZA" sz="1400" dirty="0" smtClean="0">
                <a:solidFill>
                  <a:srgbClr val="F37665"/>
                </a:solidFill>
              </a:rPr>
              <a:t>SAMSA’s </a:t>
            </a:r>
            <a:r>
              <a:rPr lang="en-ZA" sz="1400" dirty="0">
                <a:solidFill>
                  <a:srgbClr val="F37665"/>
                </a:solidFill>
              </a:rPr>
              <a:t>mandate was expanded in 2007 to include </a:t>
            </a:r>
            <a:r>
              <a:rPr lang="en-ZA" sz="1400" dirty="0" smtClean="0">
                <a:solidFill>
                  <a:srgbClr val="F37665"/>
                </a:solidFill>
              </a:rPr>
              <a:t>the regulation </a:t>
            </a:r>
            <a:r>
              <a:rPr lang="en-ZA" sz="1400" dirty="0">
                <a:solidFill>
                  <a:srgbClr val="F37665"/>
                </a:solidFill>
              </a:rPr>
              <a:t>of marine activities on South Africa’s inland waters</a:t>
            </a:r>
            <a:r>
              <a:rPr lang="en-ZA" sz="1400" dirty="0" smtClean="0"/>
              <a:t>.</a:t>
            </a:r>
            <a:endParaRPr lang="en-ZA" sz="1400" dirty="0"/>
          </a:p>
          <a:p>
            <a:pPr marL="0" lvl="0" indent="0" algn="just">
              <a:buNone/>
              <a:defRPr/>
            </a:pPr>
            <a:r>
              <a:rPr lang="en-ZA" sz="1400" dirty="0" smtClean="0">
                <a:solidFill>
                  <a:prstClr val="white"/>
                </a:solidFill>
              </a:rPr>
              <a:t>It </a:t>
            </a:r>
            <a:r>
              <a:rPr lang="en-ZA" sz="1400" dirty="0">
                <a:solidFill>
                  <a:prstClr val="white"/>
                </a:solidFill>
              </a:rPr>
              <a:t>was therefore given the responsibility for administering inland small vessel regulations, which includes the activities of inland water vessels inspections, licensing, surveying, safety promotion and awareness, accident investigation, development of examination standards, certificates of competence and being the authority to award certificates of fitness</a:t>
            </a:r>
            <a:r>
              <a:rPr lang="en-ZA" sz="1400" dirty="0" smtClean="0">
                <a:solidFill>
                  <a:prstClr val="white"/>
                </a:solidFill>
              </a:rPr>
              <a:t>.</a:t>
            </a:r>
            <a:endParaRPr lang="en-ZA" sz="1400" dirty="0">
              <a:solidFill>
                <a:prstClr val="white"/>
              </a:solidFill>
            </a:endParaRPr>
          </a:p>
          <a:p>
            <a:pPr marL="0" lvl="0" indent="0" algn="just">
              <a:buNone/>
              <a:defRPr/>
            </a:pPr>
            <a:r>
              <a:rPr lang="en-US" sz="1400" dirty="0">
                <a:solidFill>
                  <a:prstClr val="white"/>
                </a:solidFill>
              </a:rPr>
              <a:t>SAMSA is also responsible for monitoring the activities of sea going vessels traversing South African waters, providing maritime search and rescue services and ensuring safe navigation at a distance through our Maritime Rescue and Coordination Centre (MRCC). </a:t>
            </a:r>
            <a:endParaRPr lang="en-ZA" sz="1400" dirty="0">
              <a:solidFill>
                <a:prstClr val="white"/>
              </a:solidFill>
            </a:endParaRPr>
          </a:p>
        </p:txBody>
      </p:sp>
      <p:sp>
        <p:nvSpPr>
          <p:cNvPr id="8" name="Title 1"/>
          <p:cNvSpPr txBox="1">
            <a:spLocks/>
          </p:cNvSpPr>
          <p:nvPr/>
        </p:nvSpPr>
        <p:spPr>
          <a:xfrm>
            <a:off x="22985" y="4429814"/>
            <a:ext cx="3379683" cy="58676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srgbClr val="1C646C"/>
                </a:solidFill>
                <a:effectLst/>
                <a:uLnTx/>
                <a:uFillTx/>
                <a:latin typeface="Helvetica"/>
                <a:ea typeface="+mj-ea"/>
                <a:cs typeface="Helvetica"/>
              </a:rPr>
              <a:t>OUR </a:t>
            </a:r>
            <a:r>
              <a:rPr kumimoji="0" lang="en-ZA" sz="2800" b="1" i="0" u="none" strike="noStrike" kern="1200" cap="none" spc="0" normalizeH="0" baseline="0" noProof="0" dirty="0" smtClean="0">
                <a:ln>
                  <a:noFill/>
                </a:ln>
                <a:solidFill>
                  <a:srgbClr val="F37665"/>
                </a:solidFill>
                <a:effectLst/>
                <a:uLnTx/>
                <a:uFillTx/>
                <a:latin typeface="Helvetica"/>
                <a:ea typeface="+mj-ea"/>
                <a:cs typeface="Helvetica"/>
              </a:rPr>
              <a:t>RESPONSIBILITY </a:t>
            </a:r>
            <a:endParaRPr kumimoji="0" lang="en-ZA" sz="2800" b="1" i="0" u="none" strike="noStrike" kern="1200" cap="none" spc="0" normalizeH="0" baseline="0" noProof="0" dirty="0">
              <a:ln>
                <a:noFill/>
              </a:ln>
              <a:solidFill>
                <a:srgbClr val="1D656C"/>
              </a:solidFill>
              <a:effectLst/>
              <a:uLnTx/>
              <a:uFillTx/>
              <a:latin typeface="Helvetica"/>
              <a:ea typeface="+mj-ea"/>
              <a:cs typeface="Helvetica"/>
            </a:endParaRP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3</a:t>
            </a:fld>
            <a:endParaRPr lang="en-US">
              <a:solidFill>
                <a:prstClr val="black">
                  <a:tint val="75000"/>
                </a:prstClr>
              </a:solidFill>
            </a:endParaRPr>
          </a:p>
        </p:txBody>
      </p:sp>
      <p:sp>
        <p:nvSpPr>
          <p:cNvPr id="7" name="TextBox 6"/>
          <p:cNvSpPr txBox="1"/>
          <p:nvPr/>
        </p:nvSpPr>
        <p:spPr>
          <a:xfrm>
            <a:off x="157005" y="-45100"/>
            <a:ext cx="5089552" cy="461665"/>
          </a:xfrm>
          <a:prstGeom prst="rect">
            <a:avLst/>
          </a:prstGeom>
          <a:noFill/>
        </p:spPr>
        <p:txBody>
          <a:bodyPr wrap="square" rtlCol="0">
            <a:spAutoFit/>
          </a:bodyPr>
          <a:lstStyle/>
          <a:p>
            <a:r>
              <a:rPr lang="en-ZA" sz="2400" b="1" i="1" dirty="0" smtClean="0">
                <a:solidFill>
                  <a:prstClr val="white"/>
                </a:solidFill>
                <a:latin typeface="Helvetica"/>
                <a:cs typeface="Helvetica"/>
              </a:rPr>
              <a:t>BACKGROUND</a:t>
            </a:r>
            <a:endParaRPr lang="en-ZA" sz="2400" b="1" dirty="0">
              <a:solidFill>
                <a:prstClr val="white"/>
              </a:solidFill>
              <a:latin typeface="Helvetica"/>
              <a:cs typeface="Helvetica"/>
            </a:endParaRPr>
          </a:p>
        </p:txBody>
      </p:sp>
      <p:sp>
        <p:nvSpPr>
          <p:cNvPr id="9" name="Title 1"/>
          <p:cNvSpPr txBox="1">
            <a:spLocks/>
          </p:cNvSpPr>
          <p:nvPr/>
        </p:nvSpPr>
        <p:spPr>
          <a:xfrm>
            <a:off x="157005" y="387452"/>
            <a:ext cx="4085211" cy="46166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srgbClr val="1C646C"/>
                </a:solidFill>
                <a:effectLst/>
                <a:uLnTx/>
                <a:uFillTx/>
                <a:latin typeface="Helvetica"/>
                <a:ea typeface="+mj-ea"/>
                <a:cs typeface="Helvetica"/>
              </a:rPr>
              <a:t>OUR </a:t>
            </a:r>
            <a:r>
              <a:rPr kumimoji="0" lang="en-ZA" sz="2800" b="1" i="0" u="none" strike="noStrike" kern="1200" cap="none" spc="0" normalizeH="0" baseline="0" noProof="0" dirty="0" smtClean="0">
                <a:ln>
                  <a:noFill/>
                </a:ln>
                <a:solidFill>
                  <a:srgbClr val="F37665"/>
                </a:solidFill>
                <a:effectLst/>
                <a:uLnTx/>
                <a:uFillTx/>
                <a:latin typeface="Helvetica"/>
                <a:ea typeface="+mj-ea"/>
                <a:cs typeface="Helvetica"/>
              </a:rPr>
              <a:t>MANDATE</a:t>
            </a:r>
            <a:endParaRPr kumimoji="0" lang="en-ZA" sz="2800" b="1" i="0" u="none" strike="noStrike" kern="1200" cap="none" spc="0" normalizeH="0" baseline="0" noProof="0" dirty="0">
              <a:ln>
                <a:noFill/>
              </a:ln>
              <a:solidFill>
                <a:srgbClr val="1D656C"/>
              </a:solidFill>
              <a:effectLst/>
              <a:uLnTx/>
              <a:uFillTx/>
              <a:latin typeface="Helvetica"/>
              <a:ea typeface="+mj-ea"/>
              <a:cs typeface="Helvetica"/>
            </a:endParaRPr>
          </a:p>
        </p:txBody>
      </p:sp>
      <p:sp>
        <p:nvSpPr>
          <p:cNvPr id="10" name="Content Placeholder 2"/>
          <p:cNvSpPr txBox="1">
            <a:spLocks/>
          </p:cNvSpPr>
          <p:nvPr/>
        </p:nvSpPr>
        <p:spPr>
          <a:xfrm>
            <a:off x="22986" y="4987088"/>
            <a:ext cx="9121015" cy="18709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panose="05000000000000000000" pitchFamily="2" charset="2"/>
              <a:buChar char="q"/>
              <a:defRPr/>
            </a:pPr>
            <a:r>
              <a:rPr lang="en-ZA" sz="1400" dirty="0" smtClean="0">
                <a:solidFill>
                  <a:prstClr val="white"/>
                </a:solidFill>
              </a:rPr>
              <a:t>3 000 Km of the Republic`s Co</a:t>
            </a:r>
            <a:r>
              <a:rPr lang="en-US" sz="1400" dirty="0" smtClean="0">
                <a:solidFill>
                  <a:prstClr val="white"/>
                </a:solidFill>
              </a:rPr>
              <a:t>astline </a:t>
            </a:r>
          </a:p>
          <a:p>
            <a:pPr lvl="0">
              <a:buFont typeface="Wingdings" panose="05000000000000000000" pitchFamily="2" charset="2"/>
              <a:buChar char="q"/>
              <a:defRPr/>
            </a:pPr>
            <a:r>
              <a:rPr lang="en-ZA" sz="1400" dirty="0" smtClean="0">
                <a:solidFill>
                  <a:prstClr val="white"/>
                </a:solidFill>
              </a:rPr>
              <a:t> Current EEZ ( Economic Exclusive Zone of 1 553 000 Sq. km </a:t>
            </a:r>
          </a:p>
          <a:p>
            <a:pPr lvl="0">
              <a:buFont typeface="Wingdings" panose="05000000000000000000" pitchFamily="2" charset="2"/>
              <a:buChar char="q"/>
              <a:defRPr/>
            </a:pPr>
            <a:r>
              <a:rPr lang="en-ZA" sz="1400" dirty="0" smtClean="0">
                <a:solidFill>
                  <a:prstClr val="white"/>
                </a:solidFill>
              </a:rPr>
              <a:t>9 Commercial</a:t>
            </a:r>
            <a:r>
              <a:rPr lang="en-US" sz="1400" dirty="0" smtClean="0">
                <a:solidFill>
                  <a:prstClr val="white"/>
                </a:solidFill>
              </a:rPr>
              <a:t>al Ports ( ensuring safety of vessels &amp; prevention of pollution by ships)</a:t>
            </a:r>
          </a:p>
          <a:p>
            <a:pPr lvl="0">
              <a:buFont typeface="Wingdings" panose="05000000000000000000" pitchFamily="2" charset="2"/>
              <a:buChar char="q"/>
              <a:defRPr/>
            </a:pPr>
            <a:r>
              <a:rPr lang="en-US" sz="1400" dirty="0" smtClean="0">
                <a:solidFill>
                  <a:prstClr val="white"/>
                </a:solidFill>
              </a:rPr>
              <a:t> Search and Rescue Region of 27.7 million Sq. km </a:t>
            </a:r>
          </a:p>
          <a:p>
            <a:pPr>
              <a:buFont typeface="Wingdings" panose="05000000000000000000" pitchFamily="2" charset="2"/>
              <a:buChar char="q"/>
              <a:defRPr/>
            </a:pPr>
            <a:r>
              <a:rPr lang="en-US" altLang="en-US" sz="1400" dirty="0">
                <a:solidFill>
                  <a:prstClr val="white"/>
                </a:solidFill>
              </a:rPr>
              <a:t>JUST UNDER 10,000 SHIPS VISIT SOUTH AFRICAN PORTS PER ANNUM </a:t>
            </a:r>
            <a:endParaRPr lang="en-US" altLang="en-US" sz="1400" dirty="0" smtClean="0">
              <a:solidFill>
                <a:prstClr val="white"/>
              </a:solidFill>
            </a:endParaRPr>
          </a:p>
          <a:p>
            <a:pPr>
              <a:buFont typeface="Wingdings" panose="05000000000000000000" pitchFamily="2" charset="2"/>
              <a:buChar char="q"/>
              <a:defRPr/>
            </a:pPr>
            <a:r>
              <a:rPr lang="en-US" altLang="en-US" sz="1400" dirty="0">
                <a:solidFill>
                  <a:prstClr val="white"/>
                </a:solidFill>
              </a:rPr>
              <a:t>240,000 SEAFARERS ON </a:t>
            </a:r>
            <a:r>
              <a:rPr lang="en-US" altLang="en-US" sz="1400" dirty="0" smtClean="0">
                <a:solidFill>
                  <a:prstClr val="white"/>
                </a:solidFill>
              </a:rPr>
              <a:t>BOARD</a:t>
            </a:r>
          </a:p>
          <a:p>
            <a:pPr>
              <a:buFont typeface="Wingdings" panose="05000000000000000000" pitchFamily="2" charset="2"/>
              <a:buChar char="q"/>
              <a:defRPr/>
            </a:pPr>
            <a:r>
              <a:rPr lang="en-US" altLang="en-US" sz="1400" dirty="0">
                <a:solidFill>
                  <a:prstClr val="white"/>
                </a:solidFill>
              </a:rPr>
              <a:t>300MT OF FREIGHT (IMPORTS AND EXPORTS</a:t>
            </a:r>
            <a:r>
              <a:rPr lang="en-US" altLang="en-US" sz="1400" dirty="0" smtClean="0">
                <a:solidFill>
                  <a:prstClr val="white"/>
                </a:solidFill>
              </a:rPr>
              <a:t>) with 90% of SA tr</a:t>
            </a:r>
            <a:r>
              <a:rPr lang="en-US" sz="1400" dirty="0" smtClean="0">
                <a:solidFill>
                  <a:prstClr val="white"/>
                </a:solidFill>
              </a:rPr>
              <a:t>ade by volumes. </a:t>
            </a:r>
            <a:endParaRPr lang="en-US" altLang="en-US" sz="1400" dirty="0">
              <a:solidFill>
                <a:prstClr val="white"/>
              </a:solidFill>
            </a:endParaRPr>
          </a:p>
          <a:p>
            <a:pPr>
              <a:buFont typeface="Wingdings" panose="05000000000000000000" pitchFamily="2" charset="2"/>
              <a:buChar char="q"/>
              <a:defRPr/>
            </a:pPr>
            <a:endParaRPr lang="en-US" altLang="en-US" sz="1400" dirty="0">
              <a:solidFill>
                <a:prstClr val="white"/>
              </a:solidFill>
            </a:endParaRPr>
          </a:p>
          <a:p>
            <a:pPr>
              <a:buFont typeface="Wingdings" panose="05000000000000000000" pitchFamily="2" charset="2"/>
              <a:buChar char="q"/>
              <a:defRPr/>
            </a:pPr>
            <a:endParaRPr lang="en-US" altLang="en-US" sz="1400" dirty="0">
              <a:solidFill>
                <a:prstClr val="white"/>
              </a:solidFill>
            </a:endParaRPr>
          </a:p>
          <a:p>
            <a:pPr lvl="0">
              <a:buFont typeface="Wingdings" panose="05000000000000000000" pitchFamily="2" charset="2"/>
              <a:buChar char="q"/>
              <a:defRPr/>
            </a:pPr>
            <a:endParaRPr lang="en-ZA" sz="1400" dirty="0" smtClean="0">
              <a:solidFill>
                <a:prstClr val="white"/>
              </a:solidFill>
            </a:endParaRPr>
          </a:p>
        </p:txBody>
      </p:sp>
    </p:spTree>
    <p:extLst>
      <p:ext uri="{BB962C8B-B14F-4D97-AF65-F5344CB8AC3E}">
        <p14:creationId xmlns:p14="http://schemas.microsoft.com/office/powerpoint/2010/main" xmlns="" val="95705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15350" y="5989983"/>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4</a:t>
            </a:fld>
            <a:endParaRPr lang="en-US">
              <a:solidFill>
                <a:prstClr val="black">
                  <a:tint val="75000"/>
                </a:prstClr>
              </a:solidFill>
            </a:endParaRPr>
          </a:p>
        </p:txBody>
      </p:sp>
      <p:sp>
        <p:nvSpPr>
          <p:cNvPr id="10" name="TextBox 9"/>
          <p:cNvSpPr txBox="1"/>
          <p:nvPr/>
        </p:nvSpPr>
        <p:spPr>
          <a:xfrm>
            <a:off x="969616" y="0"/>
            <a:ext cx="8027624" cy="461665"/>
          </a:xfrm>
          <a:prstGeom prst="rect">
            <a:avLst/>
          </a:prstGeom>
          <a:noFill/>
        </p:spPr>
        <p:txBody>
          <a:bodyPr wrap="square" rtlCol="0">
            <a:spAutoFit/>
          </a:bodyPr>
          <a:lstStyle/>
          <a:p>
            <a:r>
              <a:rPr lang="en-ZA" sz="2400" b="1" i="1" dirty="0" smtClean="0">
                <a:solidFill>
                  <a:prstClr val="white"/>
                </a:solidFill>
                <a:latin typeface="Helvetica"/>
                <a:cs typeface="Helvetica"/>
              </a:rPr>
              <a:t>OUR </a:t>
            </a:r>
            <a:r>
              <a:rPr lang="en-ZA" sz="2400" b="1" i="1" dirty="0">
                <a:solidFill>
                  <a:prstClr val="white"/>
                </a:solidFill>
                <a:latin typeface="Helvetica"/>
                <a:cs typeface="Helvetica"/>
              </a:rPr>
              <a:t>CORPORATE  </a:t>
            </a:r>
            <a:r>
              <a:rPr lang="en-ZA" sz="2400" b="1" i="1" dirty="0" smtClean="0">
                <a:solidFill>
                  <a:prstClr val="white"/>
                </a:solidFill>
                <a:latin typeface="Helvetica"/>
                <a:cs typeface="Helvetica"/>
              </a:rPr>
              <a:t>OVERVIEW </a:t>
            </a:r>
            <a:endParaRPr lang="en-ZA" sz="2400" b="1" i="1" dirty="0">
              <a:solidFill>
                <a:prstClr val="white"/>
              </a:solidFill>
              <a:latin typeface="Helvetica"/>
              <a:cs typeface="Helvetica"/>
            </a:endParaRPr>
          </a:p>
        </p:txBody>
      </p:sp>
      <p:sp>
        <p:nvSpPr>
          <p:cNvPr id="12" name="Content Placeholder 2"/>
          <p:cNvSpPr txBox="1">
            <a:spLocks/>
          </p:cNvSpPr>
          <p:nvPr/>
        </p:nvSpPr>
        <p:spPr bwMode="auto">
          <a:xfrm>
            <a:off x="14991" y="438966"/>
            <a:ext cx="9129010" cy="1560879"/>
          </a:xfrm>
          <a:prstGeom prst="rect">
            <a:avLst/>
          </a:prstGeom>
          <a:noFill/>
          <a:ln>
            <a:noFill/>
          </a:ln>
        </p:spPr>
        <p:txBody>
          <a:bodyPr/>
          <a:lstStyle>
            <a:lvl1pPr marL="487363" indent="-487363" defTabSz="649288">
              <a:lnSpc>
                <a:spcPct val="89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ＭＳ Ｐゴシック" panose="020B0600070205080204" pitchFamily="34" charset="-128"/>
              </a:defRPr>
            </a:lvl1pPr>
            <a:lvl2pPr marL="1055688" indent="-404813" defTabSz="649288">
              <a:lnSpc>
                <a:spcPct val="89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ＭＳ Ｐゴシック" panose="020B0600070205080204" pitchFamily="34" charset="-128"/>
              </a:defRPr>
            </a:lvl2pPr>
            <a:lvl3pPr marL="1624013" indent="-323850" defTabSz="649288">
              <a:lnSpc>
                <a:spcPct val="89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ＭＳ Ｐゴシック" panose="020B0600070205080204" pitchFamily="34" charset="-128"/>
              </a:defRPr>
            </a:lvl3pPr>
            <a:lvl4pPr marL="2274888" indent="-323850" defTabSz="649288">
              <a:lnSpc>
                <a:spcPct val="89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ＭＳ Ｐゴシック" panose="020B0600070205080204" pitchFamily="34" charset="-128"/>
              </a:defRPr>
            </a:lvl4pPr>
            <a:lvl5pPr marL="2925763" indent="-323850" defTabSz="649288">
              <a:lnSpc>
                <a:spcPct val="89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5pPr>
            <a:lvl6pPr marL="33829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6pPr>
            <a:lvl7pPr marL="38401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7pPr>
            <a:lvl8pPr marL="42973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8pPr>
            <a:lvl9pPr marL="47545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9pPr>
          </a:lstStyle>
          <a:p>
            <a:pPr eaLnBrk="1" hangingPunct="1">
              <a:lnSpc>
                <a:spcPct val="100000"/>
              </a:lnSpc>
              <a:spcBef>
                <a:spcPct val="20000"/>
              </a:spcBef>
              <a:spcAft>
                <a:spcPct val="0"/>
              </a:spcAft>
              <a:buClrTx/>
              <a:buSzTx/>
              <a:buFont typeface="Wingdings" panose="05000000000000000000" pitchFamily="2" charset="2"/>
              <a:buChar char="v"/>
              <a:defRPr/>
            </a:pPr>
            <a:r>
              <a:rPr lang="en-US" altLang="en-US" sz="1400" b="1" dirty="0" smtClean="0">
                <a:solidFill>
                  <a:prstClr val="white"/>
                </a:solidFill>
                <a:latin typeface="Helvetica"/>
                <a:ea typeface="+mn-ea"/>
                <a:cs typeface="Helvetica"/>
              </a:rPr>
              <a:t>Vision</a:t>
            </a:r>
            <a:r>
              <a:rPr lang="en-US" altLang="en-US" sz="1400" dirty="0" smtClean="0">
                <a:solidFill>
                  <a:prstClr val="white"/>
                </a:solidFill>
                <a:latin typeface="Helvetica"/>
                <a:ea typeface="+mn-ea"/>
                <a:cs typeface="Helvetica"/>
              </a:rPr>
              <a:t> - </a:t>
            </a:r>
            <a:r>
              <a:rPr lang="en-GB" altLang="en-US" sz="1400" dirty="0" smtClean="0">
                <a:solidFill>
                  <a:prstClr val="white"/>
                </a:solidFill>
                <a:latin typeface="Helvetica"/>
                <a:ea typeface="+mn-ea"/>
                <a:cs typeface="Helvetica"/>
              </a:rPr>
              <a:t>“</a:t>
            </a:r>
            <a:r>
              <a:rPr lang="en-GB" sz="1400" dirty="0" smtClean="0">
                <a:solidFill>
                  <a:prstClr val="white"/>
                </a:solidFill>
                <a:latin typeface="Helvetica"/>
                <a:ea typeface="+mn-ea"/>
                <a:cs typeface="Helvetica"/>
              </a:rPr>
              <a:t>“The Authority championing South Africa's maritime ambitions to be an International Maritime Centre  by 2030”.</a:t>
            </a:r>
            <a:endParaRPr lang="en-US" sz="1400" dirty="0" smtClean="0">
              <a:solidFill>
                <a:prstClr val="white"/>
              </a:solidFill>
              <a:latin typeface="Helvetica"/>
              <a:ea typeface="+mn-ea"/>
              <a:cs typeface="Helvetica"/>
            </a:endParaRPr>
          </a:p>
          <a:p>
            <a:pPr eaLnBrk="1" hangingPunct="1">
              <a:lnSpc>
                <a:spcPct val="100000"/>
              </a:lnSpc>
              <a:spcBef>
                <a:spcPct val="20000"/>
              </a:spcBef>
              <a:spcAft>
                <a:spcPct val="0"/>
              </a:spcAft>
              <a:buClrTx/>
              <a:buSzTx/>
              <a:buFont typeface="Wingdings" panose="05000000000000000000" pitchFamily="2" charset="2"/>
              <a:buChar char="v"/>
              <a:defRPr/>
            </a:pPr>
            <a:r>
              <a:rPr lang="en-US" altLang="en-US" sz="1400" b="1" dirty="0" smtClean="0">
                <a:solidFill>
                  <a:prstClr val="white"/>
                </a:solidFill>
                <a:latin typeface="Helvetica"/>
                <a:ea typeface="+mn-ea"/>
                <a:cs typeface="Helvetica"/>
              </a:rPr>
              <a:t>Mission </a:t>
            </a:r>
            <a:r>
              <a:rPr lang="en-US" altLang="en-US" sz="1400" dirty="0" smtClean="0">
                <a:solidFill>
                  <a:prstClr val="white"/>
                </a:solidFill>
                <a:latin typeface="Helvetica"/>
                <a:ea typeface="+mn-ea"/>
                <a:cs typeface="Helvetica"/>
              </a:rPr>
              <a:t>- </a:t>
            </a:r>
            <a:r>
              <a:rPr lang="en-US" sz="1400" dirty="0" smtClean="0">
                <a:solidFill>
                  <a:prstClr val="white"/>
                </a:solidFill>
                <a:latin typeface="Helvetica"/>
                <a:ea typeface="+mn-ea"/>
                <a:cs typeface="Helvetica"/>
              </a:rPr>
              <a:t> </a:t>
            </a:r>
            <a:r>
              <a:rPr lang="en-GB" sz="1400" dirty="0" smtClean="0">
                <a:solidFill>
                  <a:prstClr val="white"/>
                </a:solidFill>
                <a:latin typeface="Helvetica"/>
                <a:ea typeface="+mn-ea"/>
                <a:cs typeface="Helvetica"/>
              </a:rPr>
              <a:t>“To provide leadership in maritime safety, prevent and combat marine pollution for a sustainable maritime environment whilst supporting an innovative, progressive and a vibrant maritime economy”</a:t>
            </a:r>
            <a:endParaRPr lang="en-US" sz="1400" dirty="0" smtClean="0">
              <a:solidFill>
                <a:prstClr val="white"/>
              </a:solidFill>
              <a:latin typeface="Helvetica"/>
              <a:ea typeface="+mn-ea"/>
              <a:cs typeface="Helvetica"/>
            </a:endParaRPr>
          </a:p>
          <a:p>
            <a:pPr eaLnBrk="1" hangingPunct="1">
              <a:lnSpc>
                <a:spcPct val="100000"/>
              </a:lnSpc>
              <a:spcBef>
                <a:spcPct val="20000"/>
              </a:spcBef>
              <a:spcAft>
                <a:spcPct val="0"/>
              </a:spcAft>
              <a:buClrTx/>
              <a:buSzTx/>
              <a:buFont typeface="Wingdings" panose="05000000000000000000" pitchFamily="2" charset="2"/>
              <a:buChar char="v"/>
              <a:defRPr/>
            </a:pPr>
            <a:r>
              <a:rPr lang="en-US" altLang="en-US" sz="1400" b="1" dirty="0" smtClean="0">
                <a:solidFill>
                  <a:prstClr val="white"/>
                </a:solidFill>
                <a:latin typeface="Helvetica"/>
                <a:ea typeface="+mn-ea"/>
                <a:cs typeface="Helvetica"/>
              </a:rPr>
              <a:t>Values</a:t>
            </a:r>
            <a:r>
              <a:rPr lang="en-US" altLang="en-US" sz="1400" dirty="0" smtClean="0">
                <a:solidFill>
                  <a:prstClr val="white"/>
                </a:solidFill>
                <a:latin typeface="Helvetica"/>
                <a:ea typeface="+mn-ea"/>
                <a:cs typeface="Helvetica"/>
              </a:rPr>
              <a:t> - The underlying mantra of SAMSA is to be “An Entity inspiring excellence and mastering sustainable development</a:t>
            </a:r>
            <a:r>
              <a:rPr lang="en-US" altLang="en-US" sz="1700" dirty="0" smtClean="0">
                <a:solidFill>
                  <a:prstClr val="white"/>
                </a:solidFill>
                <a:latin typeface="Helvetica"/>
                <a:ea typeface="+mn-ea"/>
                <a:cs typeface="Helvetica"/>
              </a:rPr>
              <a:t>”</a:t>
            </a:r>
          </a:p>
        </p:txBody>
      </p:sp>
      <p:pic>
        <p:nvPicPr>
          <p:cNvPr id="13"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60521" y="2386767"/>
            <a:ext cx="4983480" cy="4377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2"/>
          <p:cNvSpPr txBox="1">
            <a:spLocks/>
          </p:cNvSpPr>
          <p:nvPr/>
        </p:nvSpPr>
        <p:spPr bwMode="auto">
          <a:xfrm>
            <a:off x="5647379" y="2003322"/>
            <a:ext cx="2940111" cy="383445"/>
          </a:xfrm>
          <a:prstGeom prst="rect">
            <a:avLst/>
          </a:prstGeom>
          <a:noFill/>
          <a:ln>
            <a:noFill/>
          </a:ln>
        </p:spPr>
        <p:txBody>
          <a:bodyPr/>
          <a:lstStyle>
            <a:lvl1pPr marL="487363" indent="-487363" defTabSz="649288">
              <a:lnSpc>
                <a:spcPct val="89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ＭＳ Ｐゴシック" panose="020B0600070205080204" pitchFamily="34" charset="-128"/>
              </a:defRPr>
            </a:lvl1pPr>
            <a:lvl2pPr marL="1055688" indent="-404813" defTabSz="649288">
              <a:lnSpc>
                <a:spcPct val="89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ＭＳ Ｐゴシック" panose="020B0600070205080204" pitchFamily="34" charset="-128"/>
              </a:defRPr>
            </a:lvl2pPr>
            <a:lvl3pPr marL="1624013" indent="-323850" defTabSz="649288">
              <a:lnSpc>
                <a:spcPct val="89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ＭＳ Ｐゴシック" panose="020B0600070205080204" pitchFamily="34" charset="-128"/>
              </a:defRPr>
            </a:lvl3pPr>
            <a:lvl4pPr marL="2274888" indent="-323850" defTabSz="649288">
              <a:lnSpc>
                <a:spcPct val="89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ＭＳ Ｐゴシック" panose="020B0600070205080204" pitchFamily="34" charset="-128"/>
              </a:defRPr>
            </a:lvl4pPr>
            <a:lvl5pPr marL="2925763" indent="-323850" defTabSz="649288">
              <a:lnSpc>
                <a:spcPct val="89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5pPr>
            <a:lvl6pPr marL="33829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6pPr>
            <a:lvl7pPr marL="38401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7pPr>
            <a:lvl8pPr marL="42973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8pPr>
            <a:lvl9pPr marL="47545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9pPr>
          </a:lstStyle>
          <a:p>
            <a:pPr marL="0" indent="0">
              <a:lnSpc>
                <a:spcPct val="100000"/>
              </a:lnSpc>
              <a:spcBef>
                <a:spcPct val="20000"/>
              </a:spcBef>
              <a:spcAft>
                <a:spcPct val="0"/>
              </a:spcAft>
              <a:buClrTx/>
              <a:buSzTx/>
              <a:buNone/>
              <a:defRPr/>
            </a:pPr>
            <a:r>
              <a:rPr lang="en-GB" altLang="en-US" sz="1800" b="1" dirty="0" smtClean="0">
                <a:solidFill>
                  <a:srgbClr val="FFFFFF"/>
                </a:solidFill>
                <a:cs typeface="Arial" panose="020B0604020202020204" pitchFamily="34" charset="0"/>
              </a:rPr>
              <a:t>Our </a:t>
            </a:r>
            <a:r>
              <a:rPr lang="en-GB" altLang="en-US" sz="1800" b="1" dirty="0">
                <a:solidFill>
                  <a:srgbClr val="FFFFFF"/>
                </a:solidFill>
                <a:cs typeface="Arial" panose="020B0604020202020204" pitchFamily="34" charset="0"/>
              </a:rPr>
              <a:t>Structure </a:t>
            </a:r>
            <a:endParaRPr lang="en-US" altLang="en-US" sz="1700" dirty="0">
              <a:solidFill>
                <a:prstClr val="white"/>
              </a:solidFill>
              <a:latin typeface="Helvetica"/>
              <a:ea typeface="+mn-ea"/>
              <a:cs typeface="Helvetica"/>
            </a:endParaRPr>
          </a:p>
        </p:txBody>
      </p:sp>
      <p:sp>
        <p:nvSpPr>
          <p:cNvPr id="17" name="Rectangle 3"/>
          <p:cNvSpPr txBox="1">
            <a:spLocks noChangeArrowheads="1"/>
          </p:cNvSpPr>
          <p:nvPr/>
        </p:nvSpPr>
        <p:spPr>
          <a:xfrm>
            <a:off x="14991" y="2527569"/>
            <a:ext cx="4145530" cy="1369874"/>
          </a:xfrm>
          <a:prstGeom prst="rect">
            <a:avLst/>
          </a:prstGeom>
        </p:spPr>
        <p:txBody>
          <a:bodyPr/>
          <a:lstStyle/>
          <a:p>
            <a:pPr defTabSz="1007943" fontAlgn="base">
              <a:lnSpc>
                <a:spcPct val="90000"/>
              </a:lnSpc>
              <a:spcBef>
                <a:spcPct val="0"/>
              </a:spcBef>
              <a:spcAft>
                <a:spcPts val="1571"/>
              </a:spcAft>
              <a:buSzPct val="60000"/>
              <a:defRPr/>
            </a:pPr>
            <a:r>
              <a:rPr lang="en-ZA" sz="1400" dirty="0" smtClean="0">
                <a:solidFill>
                  <a:prstClr val="white"/>
                </a:solidFill>
                <a:latin typeface="Helvetica"/>
                <a:cs typeface="Helvetica"/>
              </a:rPr>
              <a:t>The </a:t>
            </a:r>
            <a:r>
              <a:rPr lang="en-ZA" sz="1400" dirty="0">
                <a:solidFill>
                  <a:prstClr val="white"/>
                </a:solidFill>
                <a:latin typeface="Helvetica"/>
                <a:cs typeface="Helvetica"/>
              </a:rPr>
              <a:t>Board of SAMSA is the Accounting Authority in terms of the PFMA, 1999. The Board consists of: </a:t>
            </a:r>
            <a:r>
              <a:rPr lang="en-ZA" sz="1400" dirty="0" smtClean="0">
                <a:solidFill>
                  <a:prstClr val="white"/>
                </a:solidFill>
                <a:latin typeface="Helvetica"/>
                <a:cs typeface="Helvetica"/>
              </a:rPr>
              <a:t> </a:t>
            </a:r>
            <a:r>
              <a:rPr lang="en-ZA" sz="1400" b="1" dirty="0" smtClean="0">
                <a:solidFill>
                  <a:prstClr val="white"/>
                </a:solidFill>
                <a:latin typeface="Helvetica"/>
                <a:cs typeface="Helvetica"/>
              </a:rPr>
              <a:t>5 </a:t>
            </a:r>
            <a:r>
              <a:rPr lang="en-ZA" sz="1400" b="1" dirty="0">
                <a:solidFill>
                  <a:prstClr val="white"/>
                </a:solidFill>
                <a:latin typeface="Helvetica"/>
                <a:cs typeface="Helvetica"/>
              </a:rPr>
              <a:t>Members</a:t>
            </a:r>
          </a:p>
          <a:p>
            <a:pPr marL="314982" lvl="1" indent="-314982" defTabSz="1007943" fontAlgn="base">
              <a:lnSpc>
                <a:spcPct val="90000"/>
              </a:lnSpc>
              <a:spcBef>
                <a:spcPct val="0"/>
              </a:spcBef>
              <a:spcAft>
                <a:spcPts val="1254"/>
              </a:spcAft>
              <a:buSzPct val="60000"/>
              <a:buFont typeface="Wingdings" panose="05000000000000000000" pitchFamily="2" charset="2"/>
              <a:buChar char="Ø"/>
              <a:defRPr/>
            </a:pPr>
            <a:r>
              <a:rPr lang="en-ZA" sz="1400" dirty="0" smtClean="0">
                <a:solidFill>
                  <a:prstClr val="white"/>
                </a:solidFill>
                <a:latin typeface="Helvetica"/>
                <a:cs typeface="Helvetica"/>
              </a:rPr>
              <a:t>Chairperson , </a:t>
            </a:r>
            <a:r>
              <a:rPr lang="en-ZA" sz="1400" dirty="0" smtClean="0">
                <a:solidFill>
                  <a:srgbClr val="FF0000"/>
                </a:solidFill>
                <a:latin typeface="Helvetica"/>
                <a:cs typeface="Helvetica"/>
              </a:rPr>
              <a:t>Deputy </a:t>
            </a:r>
            <a:r>
              <a:rPr lang="en-ZA" sz="1400" dirty="0">
                <a:solidFill>
                  <a:srgbClr val="FF0000"/>
                </a:solidFill>
                <a:latin typeface="Helvetica"/>
                <a:cs typeface="Helvetica"/>
              </a:rPr>
              <a:t>Chairperson ( Vacant) </a:t>
            </a:r>
            <a:r>
              <a:rPr lang="en-ZA" sz="1400" dirty="0" smtClean="0">
                <a:solidFill>
                  <a:prstClr val="white"/>
                </a:solidFill>
                <a:latin typeface="Helvetica"/>
                <a:cs typeface="Helvetica"/>
              </a:rPr>
              <a:t>&amp; 3 </a:t>
            </a:r>
            <a:r>
              <a:rPr lang="en-ZA" sz="1400" dirty="0">
                <a:solidFill>
                  <a:prstClr val="white"/>
                </a:solidFill>
                <a:latin typeface="Helvetica"/>
                <a:cs typeface="Helvetica"/>
              </a:rPr>
              <a:t>Other members</a:t>
            </a:r>
          </a:p>
          <a:p>
            <a:pPr defTabSz="1007943" fontAlgn="base">
              <a:lnSpc>
                <a:spcPct val="90000"/>
              </a:lnSpc>
              <a:spcBef>
                <a:spcPct val="0"/>
              </a:spcBef>
              <a:spcAft>
                <a:spcPts val="1571"/>
              </a:spcAft>
              <a:buSzPct val="60000"/>
              <a:defRPr/>
            </a:pPr>
            <a:endParaRPr lang="en-ZA" sz="1400" dirty="0">
              <a:solidFill>
                <a:prstClr val="white"/>
              </a:solidFill>
              <a:latin typeface="Helvetica"/>
              <a:cs typeface="Helvetica"/>
            </a:endParaRPr>
          </a:p>
        </p:txBody>
      </p:sp>
      <p:sp>
        <p:nvSpPr>
          <p:cNvPr id="18" name="Content Placeholder 2"/>
          <p:cNvSpPr txBox="1">
            <a:spLocks/>
          </p:cNvSpPr>
          <p:nvPr/>
        </p:nvSpPr>
        <p:spPr bwMode="auto">
          <a:xfrm>
            <a:off x="493784" y="2097606"/>
            <a:ext cx="2940111" cy="383445"/>
          </a:xfrm>
          <a:prstGeom prst="rect">
            <a:avLst/>
          </a:prstGeom>
          <a:noFill/>
          <a:ln>
            <a:noFill/>
          </a:ln>
        </p:spPr>
        <p:txBody>
          <a:bodyPr/>
          <a:lstStyle>
            <a:lvl1pPr marL="487363" indent="-487363" defTabSz="649288">
              <a:lnSpc>
                <a:spcPct val="89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ＭＳ Ｐゴシック" panose="020B0600070205080204" pitchFamily="34" charset="-128"/>
              </a:defRPr>
            </a:lvl1pPr>
            <a:lvl2pPr marL="1055688" indent="-404813" defTabSz="649288">
              <a:lnSpc>
                <a:spcPct val="89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ＭＳ Ｐゴシック" panose="020B0600070205080204" pitchFamily="34" charset="-128"/>
              </a:defRPr>
            </a:lvl2pPr>
            <a:lvl3pPr marL="1624013" indent="-323850" defTabSz="649288">
              <a:lnSpc>
                <a:spcPct val="89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ＭＳ Ｐゴシック" panose="020B0600070205080204" pitchFamily="34" charset="-128"/>
              </a:defRPr>
            </a:lvl3pPr>
            <a:lvl4pPr marL="2274888" indent="-323850" defTabSz="649288">
              <a:lnSpc>
                <a:spcPct val="89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ＭＳ Ｐゴシック" panose="020B0600070205080204" pitchFamily="34" charset="-128"/>
              </a:defRPr>
            </a:lvl4pPr>
            <a:lvl5pPr marL="2925763" indent="-323850" defTabSz="649288">
              <a:lnSpc>
                <a:spcPct val="89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5pPr>
            <a:lvl6pPr marL="33829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6pPr>
            <a:lvl7pPr marL="38401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7pPr>
            <a:lvl8pPr marL="42973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8pPr>
            <a:lvl9pPr marL="47545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9pPr>
          </a:lstStyle>
          <a:p>
            <a:pPr marL="0" indent="0">
              <a:lnSpc>
                <a:spcPct val="100000"/>
              </a:lnSpc>
              <a:spcBef>
                <a:spcPct val="20000"/>
              </a:spcBef>
              <a:spcAft>
                <a:spcPct val="0"/>
              </a:spcAft>
              <a:buClrTx/>
              <a:buSzTx/>
              <a:buNone/>
              <a:defRPr/>
            </a:pPr>
            <a:r>
              <a:rPr lang="en-GB" altLang="en-US" sz="1800" b="1" dirty="0" smtClean="0">
                <a:solidFill>
                  <a:srgbClr val="FFFFFF"/>
                </a:solidFill>
                <a:cs typeface="Arial" panose="020B0604020202020204" pitchFamily="34" charset="0"/>
              </a:rPr>
              <a:t>Our Bo</a:t>
            </a:r>
            <a:r>
              <a:rPr lang="en-ZA" sz="1800" b="1" dirty="0">
                <a:solidFill>
                  <a:prstClr val="white"/>
                </a:solidFill>
                <a:latin typeface="Helvetica"/>
                <a:cs typeface="Helvetica"/>
              </a:rPr>
              <a:t>a</a:t>
            </a:r>
            <a:r>
              <a:rPr lang="en-GB" altLang="en-US" sz="1800" b="1" dirty="0" err="1" smtClean="0">
                <a:solidFill>
                  <a:srgbClr val="FFFFFF"/>
                </a:solidFill>
                <a:cs typeface="Arial" panose="020B0604020202020204" pitchFamily="34" charset="0"/>
              </a:rPr>
              <a:t>rd</a:t>
            </a:r>
            <a:r>
              <a:rPr lang="en-GB" altLang="en-US" sz="1800" b="1" dirty="0" smtClean="0">
                <a:solidFill>
                  <a:srgbClr val="FFFFFF"/>
                </a:solidFill>
                <a:cs typeface="Arial" panose="020B0604020202020204" pitchFamily="34" charset="0"/>
              </a:rPr>
              <a:t> St</a:t>
            </a:r>
            <a:r>
              <a:rPr lang="en-ZA" sz="1800" b="1" dirty="0">
                <a:solidFill>
                  <a:prstClr val="white"/>
                </a:solidFill>
                <a:latin typeface="Helvetica"/>
                <a:cs typeface="Helvetica"/>
              </a:rPr>
              <a:t>a</a:t>
            </a:r>
            <a:r>
              <a:rPr lang="en-GB" altLang="en-US" sz="1800" b="1" dirty="0" smtClean="0">
                <a:solidFill>
                  <a:srgbClr val="FFFFFF"/>
                </a:solidFill>
                <a:cs typeface="Arial" panose="020B0604020202020204" pitchFamily="34" charset="0"/>
              </a:rPr>
              <a:t>tus  </a:t>
            </a:r>
            <a:endParaRPr lang="en-US" altLang="en-US" sz="1700" b="1" dirty="0">
              <a:solidFill>
                <a:prstClr val="white"/>
              </a:solidFill>
              <a:latin typeface="Helvetica"/>
              <a:ea typeface="+mn-ea"/>
              <a:cs typeface="Helvetica"/>
            </a:endParaRPr>
          </a:p>
        </p:txBody>
      </p:sp>
      <p:graphicFrame>
        <p:nvGraphicFramePr>
          <p:cNvPr id="19" name="Chart 4"/>
          <p:cNvGraphicFramePr>
            <a:graphicFrameLocks/>
          </p:cNvGraphicFramePr>
          <p:nvPr>
            <p:extLst>
              <p:ext uri="{D42A27DB-BD31-4B8C-83A1-F6EECF244321}">
                <p14:modId xmlns:p14="http://schemas.microsoft.com/office/powerpoint/2010/main" xmlns="" val="1186296945"/>
              </p:ext>
            </p:extLst>
          </p:nvPr>
        </p:nvGraphicFramePr>
        <p:xfrm>
          <a:off x="14991" y="3885521"/>
          <a:ext cx="3966141" cy="2878374"/>
        </p:xfrm>
        <a:graphic>
          <a:graphicData uri="http://schemas.openxmlformats.org/presentationml/2006/ole">
            <p:oleObj spid="_x0000_s1074" name="Chart" r:id="rId5" imgW="5429393" imgH="4029179" progId="Excel.Sheet.8">
              <p:embed/>
            </p:oleObj>
          </a:graphicData>
        </a:graphic>
      </p:graphicFrame>
    </p:spTree>
    <p:extLst>
      <p:ext uri="{BB962C8B-B14F-4D97-AF65-F5344CB8AC3E}">
        <p14:creationId xmlns:p14="http://schemas.microsoft.com/office/powerpoint/2010/main" xmlns="" val="142453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5</a:t>
            </a:fld>
            <a:endParaRPr lang="en-US">
              <a:solidFill>
                <a:prstClr val="black">
                  <a:tint val="75000"/>
                </a:prstClr>
              </a:solidFill>
            </a:endParaRPr>
          </a:p>
        </p:txBody>
      </p:sp>
      <p:sp>
        <p:nvSpPr>
          <p:cNvPr id="7" name="TextBox 6"/>
          <p:cNvSpPr txBox="1"/>
          <p:nvPr/>
        </p:nvSpPr>
        <p:spPr>
          <a:xfrm>
            <a:off x="157005" y="0"/>
            <a:ext cx="8886203" cy="461665"/>
          </a:xfrm>
          <a:prstGeom prst="rect">
            <a:avLst/>
          </a:prstGeom>
          <a:noFill/>
        </p:spPr>
        <p:txBody>
          <a:bodyPr wrap="square" rtlCol="0">
            <a:spAutoFit/>
          </a:bodyPr>
          <a:lstStyle/>
          <a:p>
            <a:r>
              <a:rPr lang="en-ZA" sz="2400" b="1" i="1" dirty="0" smtClean="0">
                <a:solidFill>
                  <a:prstClr val="white"/>
                </a:solidFill>
                <a:latin typeface="Helvetica"/>
                <a:cs typeface="Helvetica"/>
              </a:rPr>
              <a:t>OUR </a:t>
            </a:r>
            <a:r>
              <a:rPr lang="en-ZA" sz="2400" b="1" i="1" dirty="0">
                <a:solidFill>
                  <a:prstClr val="white"/>
                </a:solidFill>
                <a:latin typeface="Helvetica"/>
                <a:cs typeface="Helvetica"/>
              </a:rPr>
              <a:t>STRATEGY </a:t>
            </a:r>
            <a:r>
              <a:rPr lang="en-ZA" sz="2400" b="1" i="1" dirty="0" smtClean="0">
                <a:solidFill>
                  <a:prstClr val="white"/>
                </a:solidFill>
                <a:latin typeface="Helvetica"/>
                <a:cs typeface="Helvetica"/>
              </a:rPr>
              <a:t>- </a:t>
            </a:r>
            <a:r>
              <a:rPr lang="en-US" altLang="en-US" b="1" i="1" dirty="0" smtClean="0">
                <a:solidFill>
                  <a:prstClr val="white"/>
                </a:solidFill>
                <a:latin typeface="Helvetica"/>
                <a:cs typeface="Helvetica"/>
              </a:rPr>
              <a:t>SAMSA </a:t>
            </a:r>
            <a:r>
              <a:rPr lang="en-US" altLang="en-US" b="1" i="1" dirty="0">
                <a:solidFill>
                  <a:prstClr val="white"/>
                </a:solidFill>
                <a:latin typeface="Helvetica"/>
                <a:cs typeface="Helvetica"/>
              </a:rPr>
              <a:t>Strategy Alignment with Government Priorities</a:t>
            </a:r>
            <a:r>
              <a:rPr lang="en-ZA" b="1" i="1" dirty="0">
                <a:solidFill>
                  <a:prstClr val="white"/>
                </a:solidFill>
                <a:latin typeface="Helvetica"/>
                <a:cs typeface="Helvetica"/>
              </a:rPr>
              <a:t> </a:t>
            </a:r>
          </a:p>
        </p:txBody>
      </p:sp>
      <p:graphicFrame>
        <p:nvGraphicFramePr>
          <p:cNvPr id="8" name="Table 7"/>
          <p:cNvGraphicFramePr>
            <a:graphicFrameLocks noGrp="1"/>
          </p:cNvGraphicFramePr>
          <p:nvPr>
            <p:extLst>
              <p:ext uri="{D42A27DB-BD31-4B8C-83A1-F6EECF244321}">
                <p14:modId xmlns:p14="http://schemas.microsoft.com/office/powerpoint/2010/main" xmlns="" val="2999282970"/>
              </p:ext>
            </p:extLst>
          </p:nvPr>
        </p:nvGraphicFramePr>
        <p:xfrm>
          <a:off x="0" y="691320"/>
          <a:ext cx="9144001" cy="6364478"/>
        </p:xfrm>
        <a:graphic>
          <a:graphicData uri="http://schemas.openxmlformats.org/drawingml/2006/table">
            <a:tbl>
              <a:tblPr firstRow="1" firstCol="1" bandRow="1"/>
              <a:tblGrid>
                <a:gridCol w="2004020"/>
                <a:gridCol w="1183579"/>
                <a:gridCol w="1069848"/>
                <a:gridCol w="1516075"/>
                <a:gridCol w="1375258"/>
                <a:gridCol w="1995221"/>
              </a:tblGrid>
              <a:tr h="18277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Government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DoT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Outcomes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Minister`s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Minister`s                                       SAMSA Strategy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r>
              <a:tr h="50336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Priorities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Thrusts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Maritime Programme Pillars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Challenge</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Outcomes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364930">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Social Cohesion and Safe Communities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SAFETY as an Enabler of Service Delivery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ENVIRONMENTAL PROTECTION – Recovering and Maintaining a Healthy Natural Environment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Safety as an enabler of service delivery.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Managing risks with regards to maritime safety of life and property, equipment, seafarers and pollution incidents from vessels.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South Africa has outdated maritime legislation which needs to be prioritised for urgent reviewing and International Conventions that South Africa recently acceded to are not domesticated expeditiously into local laws to ensure execution of enforcement</a:t>
                      </a:r>
                      <a:endParaRPr lang="en-US" sz="1100" dirty="0">
                        <a:solidFill>
                          <a:srgbClr val="1F497D"/>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Safer Life - Safe shipping in South African waters.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Safer Property - Reduction in reportable maritime safety Incidents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36139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Clean Seas - Reduction in reportable maritime pollution Incidents</a:t>
                      </a:r>
                      <a:r>
                        <a:rPr lang="en-US" sz="11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t>
                      </a:r>
                      <a:r>
                        <a:rPr lang="en-US" sz="1100" baseline="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Enforcement of all maritime legislation and regulations.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r>
            </a:tbl>
          </a:graphicData>
        </a:graphic>
      </p:graphicFrame>
    </p:spTree>
    <p:extLst>
      <p:ext uri="{BB962C8B-B14F-4D97-AF65-F5344CB8AC3E}">
        <p14:creationId xmlns:p14="http://schemas.microsoft.com/office/powerpoint/2010/main" xmlns="" val="853481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6</a:t>
            </a:fld>
            <a:endParaRPr lang="en-US">
              <a:solidFill>
                <a:prstClr val="black">
                  <a:tint val="75000"/>
                </a:prstClr>
              </a:solidFill>
            </a:endParaRPr>
          </a:p>
        </p:txBody>
      </p:sp>
      <p:sp>
        <p:nvSpPr>
          <p:cNvPr id="7" name="TextBox 6"/>
          <p:cNvSpPr txBox="1"/>
          <p:nvPr/>
        </p:nvSpPr>
        <p:spPr>
          <a:xfrm>
            <a:off x="157005" y="0"/>
            <a:ext cx="8886203" cy="461665"/>
          </a:xfrm>
          <a:prstGeom prst="rect">
            <a:avLst/>
          </a:prstGeom>
          <a:noFill/>
        </p:spPr>
        <p:txBody>
          <a:bodyPr wrap="square" rtlCol="0">
            <a:spAutoFit/>
          </a:bodyPr>
          <a:lstStyle/>
          <a:p>
            <a:r>
              <a:rPr lang="en-ZA" sz="2400" b="1" i="1" dirty="0" smtClean="0">
                <a:solidFill>
                  <a:prstClr val="white"/>
                </a:solidFill>
                <a:latin typeface="Helvetica"/>
                <a:cs typeface="Helvetica"/>
              </a:rPr>
              <a:t>OUR </a:t>
            </a:r>
            <a:r>
              <a:rPr lang="en-ZA" sz="2400" b="1" i="1" dirty="0">
                <a:solidFill>
                  <a:prstClr val="white"/>
                </a:solidFill>
                <a:latin typeface="Helvetica"/>
                <a:cs typeface="Helvetica"/>
              </a:rPr>
              <a:t>STRATEGY </a:t>
            </a:r>
            <a:r>
              <a:rPr lang="en-ZA" sz="2400" b="1" i="1" dirty="0" smtClean="0">
                <a:solidFill>
                  <a:prstClr val="white"/>
                </a:solidFill>
                <a:latin typeface="Helvetica"/>
                <a:cs typeface="Helvetica"/>
              </a:rPr>
              <a:t>- </a:t>
            </a:r>
            <a:r>
              <a:rPr lang="en-US" altLang="en-US" b="1" i="1" dirty="0" smtClean="0">
                <a:solidFill>
                  <a:prstClr val="white"/>
                </a:solidFill>
                <a:latin typeface="Helvetica"/>
                <a:cs typeface="Helvetica"/>
              </a:rPr>
              <a:t>SAMSA </a:t>
            </a:r>
            <a:r>
              <a:rPr lang="en-US" altLang="en-US" b="1" i="1" dirty="0">
                <a:solidFill>
                  <a:prstClr val="white"/>
                </a:solidFill>
                <a:latin typeface="Helvetica"/>
                <a:cs typeface="Helvetica"/>
              </a:rPr>
              <a:t>Strategy Alignment with Government Priorities</a:t>
            </a:r>
            <a:r>
              <a:rPr lang="en-ZA" b="1" i="1" dirty="0">
                <a:solidFill>
                  <a:prstClr val="white"/>
                </a:solidFill>
                <a:latin typeface="Helvetica"/>
                <a:cs typeface="Helvetica"/>
              </a:rPr>
              <a:t> </a:t>
            </a:r>
          </a:p>
        </p:txBody>
      </p:sp>
      <p:graphicFrame>
        <p:nvGraphicFramePr>
          <p:cNvPr id="6" name="Table 5"/>
          <p:cNvGraphicFramePr>
            <a:graphicFrameLocks noGrp="1"/>
          </p:cNvGraphicFramePr>
          <p:nvPr>
            <p:extLst>
              <p:ext uri="{D42A27DB-BD31-4B8C-83A1-F6EECF244321}">
                <p14:modId xmlns:p14="http://schemas.microsoft.com/office/powerpoint/2010/main" xmlns="" val="2236387474"/>
              </p:ext>
            </p:extLst>
          </p:nvPr>
        </p:nvGraphicFramePr>
        <p:xfrm>
          <a:off x="14288" y="470332"/>
          <a:ext cx="9129712" cy="6387667"/>
        </p:xfrm>
        <a:graphic>
          <a:graphicData uri="http://schemas.openxmlformats.org/drawingml/2006/table">
            <a:tbl>
              <a:tblPr firstRow="1" firstCol="1" bandRow="1"/>
              <a:tblGrid>
                <a:gridCol w="1739561"/>
                <a:gridCol w="1274164"/>
                <a:gridCol w="1237068"/>
                <a:gridCol w="1513706"/>
                <a:gridCol w="2031088"/>
                <a:gridCol w="1334125"/>
              </a:tblGrid>
              <a:tr h="2195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Government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DoT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Outcomes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Minister`s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Minister`s                                       SAMSA Strategy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r>
              <a:tr h="5836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Priorities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Thrusts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Maritime Programme Pillars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Challenge</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Strategic Outcomes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07731">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Economic Transformation and Job Creation.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100" b="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Building a MARITIME Nation, Elevating the Oceans Economy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Building a maritime nation, elevating the oceans economy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Enhancing South Africa`s Shipping Register.</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GB" sz="110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Rolling out coastal shipping and create partnership to ensure sustainable support system to enable effective implementation</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To enhance the competitiveness of South Africa’s Maritime industry and exploit the potential for job creation, transformation and economic contribution to the country’s Gross Domestic Product.</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1000 jobs (Women, Youths </a:t>
                      </a:r>
                      <a:r>
                        <a:rPr lang="en-GB" sz="110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etc</a:t>
                      </a: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created in South Africa maritime industry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Ten of merchant vessels registered onto the South Africa Ship register</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Ten new SMME`s assisted in South Africa maritime industry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865755" algn="ctr"/>
                          <a:tab pos="5731510" algn="r"/>
                        </a:tabLs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3% increase in value of Maritime contribution to South Africa Gross Domestic Product (GDP)</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8589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Unlocking maritime for economic stimulation and recreation</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vMerge="1">
                  <a:txBody>
                    <a:bodyPr/>
                    <a:lstStyle/>
                    <a:p>
                      <a:endParaRPr lang="en-US"/>
                    </a:p>
                  </a:txBody>
                  <a:tcPr/>
                </a:tc>
                <a:tc vMerge="1">
                  <a:txBody>
                    <a:bodyPr/>
                    <a:lstStyle/>
                    <a:p>
                      <a:endParaRPr lang="en-US"/>
                    </a:p>
                  </a:txBody>
                  <a:tcPr/>
                </a:tc>
              </a:tr>
              <a:tr h="17178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nSpc>
                          <a:spcPct val="150000"/>
                        </a:lnSpc>
                        <a:spcBef>
                          <a:spcPts val="0"/>
                        </a:spcBef>
                        <a:spcAft>
                          <a:spcPts val="1000"/>
                        </a:spcAft>
                      </a:pPr>
                      <a:r>
                        <a:rPr lang="en-GB" sz="11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Create programmes to elevate fluvial transport and open new economic opportunities by maximising the use of inland waterways.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37310" marR="3731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xmlns="" val="72007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264900" flipV="1">
            <a:off x="751681" y="612361"/>
            <a:ext cx="2515680" cy="18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33795" name="image3.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503025">
            <a:off x="741601" y="1983241"/>
            <a:ext cx="979200" cy="7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86" name="Shape 186"/>
          <p:cNvSpPr/>
          <p:nvPr/>
        </p:nvSpPr>
        <p:spPr>
          <a:xfrm>
            <a:off x="1556641" y="5148361"/>
            <a:ext cx="6582240" cy="0"/>
          </a:xfrm>
          <a:prstGeom prst="line">
            <a:avLst/>
          </a:prstGeom>
          <a:ln w="25400">
            <a:solidFill>
              <a:srgbClr val="FFFFFF"/>
            </a:solidFill>
            <a:custDash>
              <a:ds d="200000" sp="200000"/>
            </a:custDash>
            <a:miter lim="400000"/>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grpSp>
        <p:nvGrpSpPr>
          <p:cNvPr id="114" name="Group 227"/>
          <p:cNvGrpSpPr/>
          <p:nvPr/>
        </p:nvGrpSpPr>
        <p:grpSpPr>
          <a:xfrm>
            <a:off x="87157" y="2922514"/>
            <a:ext cx="997060" cy="826525"/>
            <a:chOff x="-1" y="0"/>
            <a:chExt cx="1331355" cy="1089400"/>
          </a:xfrm>
          <a:solidFill>
            <a:srgbClr val="6CA497"/>
          </a:solidFill>
        </p:grpSpPr>
        <p:sp>
          <p:nvSpPr>
            <p:cNvPr id="115" name="Shape 225"/>
            <p:cNvSpPr/>
            <p:nvPr/>
          </p:nvSpPr>
          <p:spPr>
            <a:xfrm>
              <a:off x="-1" y="0"/>
              <a:ext cx="1331355" cy="1089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B0F0"/>
            </a:solidFill>
            <a:ln w="3175" cap="flat">
              <a:solidFill>
                <a:srgbClr val="E4E7E7"/>
              </a:solidFill>
              <a:prstDash val="solid"/>
              <a:miter lim="800000"/>
            </a:ln>
            <a:effectLst/>
          </p:spPr>
          <p:txBody>
            <a:bodyPr lIns="35715" tIns="35715" rIns="35715" bIns="35715" anchor="ctr"/>
            <a:lstStyle/>
            <a:p>
              <a:pPr algn="ctr" defTabSz="914359" hangingPunct="0">
                <a:spcBef>
                  <a:spcPts val="281"/>
                </a:spcBef>
                <a:defRPr sz="1600" b="1">
                  <a:solidFill>
                    <a:srgbClr val="FFFFFF"/>
                  </a:solidFill>
                  <a:latin typeface="Arial"/>
                  <a:ea typeface="Arial"/>
                  <a:cs typeface="Arial"/>
                  <a:sym typeface="Arial"/>
                </a:defRPr>
              </a:pPr>
              <a:endParaRPr sz="984" b="1" kern="0">
                <a:solidFill>
                  <a:srgbClr val="FFFFFF"/>
                </a:solidFill>
                <a:ea typeface="Arial"/>
                <a:cs typeface="Arial"/>
                <a:sym typeface="Arial"/>
              </a:endParaRPr>
            </a:p>
          </p:txBody>
        </p:sp>
        <p:sp>
          <p:nvSpPr>
            <p:cNvPr id="116" name="Shape 226"/>
            <p:cNvSpPr/>
            <p:nvPr/>
          </p:nvSpPr>
          <p:spPr>
            <a:xfrm>
              <a:off x="-1" y="172943"/>
              <a:ext cx="1331355" cy="525625"/>
            </a:xfrm>
            <a:prstGeom prst="rect">
              <a:avLst/>
            </a:prstGeom>
            <a:solidFill>
              <a:srgbClr val="00B0F0"/>
            </a:solidFill>
            <a:ln w="12700" cap="flat">
              <a:noFill/>
              <a:miter lim="400000"/>
            </a:ln>
            <a:effectLst/>
          </p:spPr>
          <p:txBody>
            <a:bodyPr lIns="0" tIns="0" rIns="0" bIns="0" anchor="ctr">
              <a:spAutoFit/>
            </a:bodyPr>
            <a:lstStyle>
              <a:lvl1pPr defTabSz="1300480">
                <a:spcBef>
                  <a:spcPts val="400"/>
                </a:spcBef>
                <a:defRPr sz="1600" b="1">
                  <a:solidFill>
                    <a:srgbClr val="FFFFFF"/>
                  </a:solidFill>
                  <a:latin typeface="Arial"/>
                  <a:ea typeface="Arial"/>
                  <a:cs typeface="Arial"/>
                  <a:sym typeface="Arial"/>
                </a:defRPr>
              </a:lvl1pPr>
            </a:lstStyle>
            <a:p>
              <a:pPr algn="ctr" hangingPunct="0">
                <a:defRPr/>
              </a:pPr>
              <a:r>
                <a:rPr sz="984" kern="0" dirty="0"/>
                <a:t>Strategic</a:t>
              </a:r>
              <a:endParaRPr lang="en-US" sz="984" kern="0" dirty="0"/>
            </a:p>
            <a:p>
              <a:pPr algn="ctr" hangingPunct="0">
                <a:defRPr/>
              </a:pPr>
              <a:r>
                <a:rPr lang="en-US" sz="984" kern="0" dirty="0"/>
                <a:t>Plan </a:t>
              </a:r>
              <a:endParaRPr sz="984" kern="0" dirty="0"/>
            </a:p>
          </p:txBody>
        </p:sp>
      </p:grpSp>
      <p:sp>
        <p:nvSpPr>
          <p:cNvPr id="117" name="Shape 215"/>
          <p:cNvSpPr/>
          <p:nvPr/>
        </p:nvSpPr>
        <p:spPr>
          <a:xfrm flipV="1">
            <a:off x="786241" y="1107721"/>
            <a:ext cx="722880" cy="1859040"/>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18" name="Shape 241"/>
          <p:cNvSpPr/>
          <p:nvPr/>
        </p:nvSpPr>
        <p:spPr>
          <a:xfrm>
            <a:off x="671041" y="3656521"/>
            <a:ext cx="596160" cy="1990080"/>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19" name="Shape 209"/>
          <p:cNvSpPr/>
          <p:nvPr/>
        </p:nvSpPr>
        <p:spPr>
          <a:xfrm>
            <a:off x="784801" y="3653641"/>
            <a:ext cx="538560" cy="534240"/>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0" name="Shape 211"/>
          <p:cNvSpPr/>
          <p:nvPr/>
        </p:nvSpPr>
        <p:spPr>
          <a:xfrm flipV="1">
            <a:off x="1023841" y="3086281"/>
            <a:ext cx="324000" cy="178560"/>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2" name="Shape 221"/>
          <p:cNvSpPr/>
          <p:nvPr/>
        </p:nvSpPr>
        <p:spPr>
          <a:xfrm>
            <a:off x="2809441" y="436681"/>
            <a:ext cx="34560" cy="60033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3" name="Shape 166"/>
          <p:cNvSpPr/>
          <p:nvPr/>
        </p:nvSpPr>
        <p:spPr>
          <a:xfrm>
            <a:off x="1569601" y="720136"/>
            <a:ext cx="1236960" cy="1132290"/>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Managing risks with regards to maritime safety of life and property, equipment, seafarers and pollution incidents from vessels</a:t>
            </a:r>
            <a:r>
              <a:rPr lang="en-US" sz="984" kern="0" dirty="0">
                <a:solidFill>
                  <a:srgbClr val="000000"/>
                </a:solidFill>
                <a:ea typeface="ＭＳ Ｐゴシック" panose="020B0600070205080204" pitchFamily="34" charset="-128"/>
                <a:cs typeface="Arial" panose="020B0604020202020204" pitchFamily="34" charset="0"/>
                <a:sym typeface="Helvetica Light"/>
              </a:rPr>
              <a:t>. </a:t>
            </a: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26" name="Shape 129"/>
          <p:cNvSpPr/>
          <p:nvPr/>
        </p:nvSpPr>
        <p:spPr>
          <a:xfrm>
            <a:off x="1242721" y="215366"/>
            <a:ext cx="1535040" cy="331750"/>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Challenges </a:t>
            </a:r>
            <a:r>
              <a:rPr lang="en-ZA" sz="1687" kern="0" dirty="0">
                <a:solidFill>
                  <a:srgbClr val="000000"/>
                </a:solidFill>
              </a:rPr>
              <a:t> </a:t>
            </a:r>
            <a:endParaRPr sz="1687" kern="0" dirty="0">
              <a:solidFill>
                <a:srgbClr val="000000"/>
              </a:solidFill>
            </a:endParaRPr>
          </a:p>
        </p:txBody>
      </p:sp>
      <p:sp>
        <p:nvSpPr>
          <p:cNvPr id="127" name="Shape 129"/>
          <p:cNvSpPr/>
          <p:nvPr/>
        </p:nvSpPr>
        <p:spPr>
          <a:xfrm>
            <a:off x="3003841" y="234805"/>
            <a:ext cx="1536480" cy="331750"/>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Outcomes </a:t>
            </a:r>
            <a:r>
              <a:rPr lang="en-ZA" sz="1687" kern="0" dirty="0">
                <a:solidFill>
                  <a:srgbClr val="000000"/>
                </a:solidFill>
              </a:rPr>
              <a:t> </a:t>
            </a:r>
            <a:endParaRPr sz="1687" kern="0" dirty="0">
              <a:solidFill>
                <a:srgbClr val="000000"/>
              </a:solidFill>
            </a:endParaRPr>
          </a:p>
        </p:txBody>
      </p:sp>
      <p:sp>
        <p:nvSpPr>
          <p:cNvPr id="128" name="Shape 221"/>
          <p:cNvSpPr/>
          <p:nvPr/>
        </p:nvSpPr>
        <p:spPr>
          <a:xfrm>
            <a:off x="5184001" y="235081"/>
            <a:ext cx="82080" cy="63489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36" name="Shape 221"/>
          <p:cNvSpPr/>
          <p:nvPr/>
        </p:nvSpPr>
        <p:spPr>
          <a:xfrm>
            <a:off x="7361281" y="235081"/>
            <a:ext cx="82080" cy="63489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38" name="Shape 129"/>
          <p:cNvSpPr/>
          <p:nvPr/>
        </p:nvSpPr>
        <p:spPr>
          <a:xfrm>
            <a:off x="7691866" y="321205"/>
            <a:ext cx="1173391" cy="331750"/>
          </a:xfrm>
          <a:prstGeom prst="rect">
            <a:avLst/>
          </a:prstGeom>
          <a:ln w="12700">
            <a:miter lim="400000"/>
          </a:ln>
        </p:spPr>
        <p:txBody>
          <a:bodyPr wrap="none"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Risks</a:t>
            </a:r>
            <a:r>
              <a:rPr lang="en-ZA" sz="1687" kern="0" dirty="0">
                <a:solidFill>
                  <a:srgbClr val="000000"/>
                </a:solidFill>
              </a:rPr>
              <a:t> </a:t>
            </a:r>
            <a:endParaRPr sz="1687" kern="0" dirty="0">
              <a:solidFill>
                <a:srgbClr val="000000"/>
              </a:solidFill>
            </a:endParaRPr>
          </a:p>
        </p:txBody>
      </p:sp>
      <p:sp>
        <p:nvSpPr>
          <p:cNvPr id="140" name="Shape 216"/>
          <p:cNvSpPr/>
          <p:nvPr/>
        </p:nvSpPr>
        <p:spPr>
          <a:xfrm>
            <a:off x="1414081" y="2338921"/>
            <a:ext cx="7521120" cy="1440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41" name="Shape 166"/>
          <p:cNvSpPr/>
          <p:nvPr/>
        </p:nvSpPr>
        <p:spPr>
          <a:xfrm>
            <a:off x="1327681" y="2400364"/>
            <a:ext cx="1277280" cy="143519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South Africa losing its status on the International Convention on Standards of Training, Certification and Watchkeeping for Seafarers (STCW) White List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50" name="Shape 216"/>
          <p:cNvSpPr/>
          <p:nvPr/>
        </p:nvSpPr>
        <p:spPr>
          <a:xfrm flipV="1">
            <a:off x="1365120" y="3774601"/>
            <a:ext cx="7666560" cy="201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51" name="Shape 166"/>
          <p:cNvSpPr/>
          <p:nvPr/>
        </p:nvSpPr>
        <p:spPr>
          <a:xfrm>
            <a:off x="1355041" y="3810627"/>
            <a:ext cx="1427040" cy="829386"/>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South Africa has outdated maritime legislation which needs to be </a:t>
            </a:r>
            <a:r>
              <a:rPr lang="en-US" sz="984" kern="0" dirty="0" err="1">
                <a:solidFill>
                  <a:srgbClr val="000000"/>
                </a:solidFill>
                <a:latin typeface="Helvetica Light"/>
                <a:ea typeface="ＭＳ Ｐゴシック" panose="020B0600070205080204" pitchFamily="34" charset="-128"/>
                <a:sym typeface="Helvetica Light"/>
              </a:rPr>
              <a:t>prioritised</a:t>
            </a:r>
            <a:r>
              <a:rPr lang="en-US" sz="984" kern="0" dirty="0">
                <a:solidFill>
                  <a:srgbClr val="000000"/>
                </a:solidFill>
                <a:latin typeface="Helvetica Light"/>
                <a:ea typeface="ＭＳ Ｐゴシック" panose="020B0600070205080204" pitchFamily="34" charset="-128"/>
                <a:sym typeface="Helvetica Light"/>
              </a:rPr>
              <a:t> for urgent reviewing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52" name="Shape 216"/>
          <p:cNvSpPr/>
          <p:nvPr/>
        </p:nvSpPr>
        <p:spPr>
          <a:xfrm flipV="1">
            <a:off x="1267200" y="4762441"/>
            <a:ext cx="7666560" cy="201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53" name="Shape 166"/>
          <p:cNvSpPr/>
          <p:nvPr/>
        </p:nvSpPr>
        <p:spPr>
          <a:xfrm>
            <a:off x="1337761" y="4946536"/>
            <a:ext cx="1457280" cy="1132290"/>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SAMSA needs to be appropriately resourced and capacitated, with complete and correct financial resources, manpower, competencies</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54" name="Shape 166"/>
          <p:cNvSpPr/>
          <p:nvPr/>
        </p:nvSpPr>
        <p:spPr>
          <a:xfrm>
            <a:off x="2882881" y="683199"/>
            <a:ext cx="1841760" cy="52648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Safe South Africa Maritime Transport System- (Safer Lives and Property)</a:t>
            </a:r>
          </a:p>
        </p:txBody>
      </p:sp>
      <p:sp>
        <p:nvSpPr>
          <p:cNvPr id="157" name="Shape 166"/>
          <p:cNvSpPr/>
          <p:nvPr/>
        </p:nvSpPr>
        <p:spPr>
          <a:xfrm>
            <a:off x="2862721" y="1241542"/>
            <a:ext cx="2265120" cy="980838"/>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Clean Seas - Reduction in reportable maritime pollution Incidents</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Enforcement of all maritime legislation and regulations.</a:t>
            </a:r>
          </a:p>
        </p:txBody>
      </p:sp>
      <p:sp>
        <p:nvSpPr>
          <p:cNvPr id="161" name="Shape 166"/>
          <p:cNvSpPr/>
          <p:nvPr/>
        </p:nvSpPr>
        <p:spPr>
          <a:xfrm>
            <a:off x="2864161" y="2383336"/>
            <a:ext cx="2373120" cy="1132290"/>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Globally Competitive South Africa Maritime Education and Training System</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A Globally competitive and supported South African Seafarer</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62" name="Shape 166"/>
          <p:cNvSpPr/>
          <p:nvPr/>
        </p:nvSpPr>
        <p:spPr>
          <a:xfrm>
            <a:off x="2898721" y="3810502"/>
            <a:ext cx="2152800" cy="980838"/>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well governed (legislations, regulations, frameworks, policies) South Africa`s Maritime Transport System in line with the National Agenda (Priorities) &amp; International Conventions.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64" name="Shape 166"/>
          <p:cNvSpPr/>
          <p:nvPr/>
        </p:nvSpPr>
        <p:spPr>
          <a:xfrm>
            <a:off x="2898721" y="5348171"/>
            <a:ext cx="2309760" cy="1283741"/>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Digitalised SAMSA with all systems fully optimised with new technologies embraced to ensure better work practices and greater synergies, allowing for integrated systems, to prevent pollution incidents and safer ships and people and promoting the maritime interests for the country.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65" name="Shape 166"/>
          <p:cNvSpPr/>
          <p:nvPr/>
        </p:nvSpPr>
        <p:spPr>
          <a:xfrm>
            <a:off x="5306401" y="715564"/>
            <a:ext cx="1890720" cy="143519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Below 5 Reportable Incident Rate from all types of vessels </a:t>
            </a:r>
            <a:endParaRPr lang="en-ZA"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Below 1 Maritime fatalities rate from all types of vessels </a:t>
            </a:r>
            <a:endParaRPr lang="en-ZA"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ea typeface="ＭＳ Ｐゴシック" panose="020B0600070205080204" pitchFamily="34" charset="-128"/>
              <a:cs typeface="Arial" panose="020B0604020202020204" pitchFamily="34" charset="0"/>
              <a:sym typeface="Helvetica Light"/>
            </a:endParaRPr>
          </a:p>
          <a:p>
            <a:pPr marL="0" indent="0" defTabSz="410747" hangingPunct="0">
              <a:buNone/>
              <a:defRPr/>
            </a:pPr>
            <a:endParaRPr lang="en-US" sz="984" kern="0" dirty="0">
              <a:solidFill>
                <a:srgbClr val="000000"/>
              </a:solidFill>
              <a:ea typeface="ＭＳ Ｐゴシック" panose="020B0600070205080204" pitchFamily="34" charset="-128"/>
              <a:cs typeface="Arial" panose="020B0604020202020204" pitchFamily="34" charset="0"/>
              <a:sym typeface="Helvetica Light"/>
            </a:endParaRPr>
          </a:p>
          <a:p>
            <a:pPr marL="0" indent="0" defTabSz="410747" hangingPunct="0">
              <a:buNone/>
              <a:defRPr/>
            </a:pPr>
            <a:r>
              <a:rPr lang="en-US" sz="984" kern="0" dirty="0">
                <a:solidFill>
                  <a:srgbClr val="000000"/>
                </a:solidFill>
                <a:ea typeface="ＭＳ Ｐゴシック" panose="020B0600070205080204" pitchFamily="34" charset="-128"/>
                <a:cs typeface="Arial" panose="020B0604020202020204" pitchFamily="34" charset="0"/>
                <a:sym typeface="Helvetica Light"/>
              </a:rPr>
              <a:t> </a:t>
            </a:r>
          </a:p>
          <a:p>
            <a:pPr marL="0" indent="0" defTabSz="410747" hangingPunct="0">
              <a:buNone/>
              <a:defRPr/>
            </a:pP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67" name="Shape 166"/>
          <p:cNvSpPr/>
          <p:nvPr/>
        </p:nvSpPr>
        <p:spPr>
          <a:xfrm>
            <a:off x="5349601" y="1817919"/>
            <a:ext cx="1933920" cy="52648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Below 1 maritime pollution incidents rate from all types of vessels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73" name="Rectangle 172"/>
          <p:cNvSpPr/>
          <p:nvPr/>
        </p:nvSpPr>
        <p:spPr>
          <a:xfrm>
            <a:off x="7361280" y="587880"/>
            <a:ext cx="1670400" cy="849592"/>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A serious and very serious maritime incident occurs involving the total loss and damage to property and loss of life</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75" name="Rectangle 174"/>
          <p:cNvSpPr/>
          <p:nvPr/>
        </p:nvSpPr>
        <p:spPr>
          <a:xfrm>
            <a:off x="7423201" y="1463401"/>
            <a:ext cx="1670400" cy="849592"/>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A serious or very serious maritime oil, harmful and harmful noxious substances, pollution incident occurs. </a:t>
            </a: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76" name="Rectangle 175"/>
          <p:cNvSpPr/>
          <p:nvPr/>
        </p:nvSpPr>
        <p:spPr>
          <a:xfrm>
            <a:off x="7361281" y="2289961"/>
            <a:ext cx="1668960" cy="1152495"/>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South Africa removed from the International Convention of Standards of Training, Certification and Watchkeeping for Seafarers (STCW) White List</a:t>
            </a:r>
          </a:p>
        </p:txBody>
      </p:sp>
      <p:sp>
        <p:nvSpPr>
          <p:cNvPr id="179" name="Rectangle 178"/>
          <p:cNvSpPr/>
          <p:nvPr/>
        </p:nvSpPr>
        <p:spPr>
          <a:xfrm>
            <a:off x="7416000" y="3964681"/>
            <a:ext cx="1670400" cy="395236"/>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Non - compliance to the regulatory requirements</a:t>
            </a: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80" name="Rectangle 179"/>
          <p:cNvSpPr/>
          <p:nvPr/>
        </p:nvSpPr>
        <p:spPr>
          <a:xfrm>
            <a:off x="7433280" y="4763881"/>
            <a:ext cx="1670400" cy="1758302"/>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Limited technical and support skills to deliver on the SAMSA mandate. </a:t>
            </a:r>
          </a:p>
          <a:p>
            <a:pPr defTabSz="410747" hangingPunct="0">
              <a:buSzPct val="75000"/>
              <a:defRPr/>
            </a:pPr>
            <a:endParaRPr lang="en-US" sz="984" kern="0" dirty="0">
              <a:solidFill>
                <a:srgbClr val="000000"/>
              </a:solidFill>
              <a:latin typeface="Helvetica Light"/>
              <a:ea typeface="ＭＳ Ｐゴシック" panose="020B0600070205080204" pitchFamily="34" charset="-128"/>
              <a:sym typeface="Helvetica Light"/>
            </a:endParaRPr>
          </a:p>
          <a:p>
            <a:pPr defTabSz="410747" hangingPunct="0">
              <a:buSzPct val="75000"/>
              <a:defRPr/>
            </a:pPr>
            <a:r>
              <a:rPr lang="en-ZA" sz="984" kern="0" dirty="0">
                <a:solidFill>
                  <a:srgbClr val="000000"/>
                </a:solidFill>
                <a:latin typeface="Helvetica Light"/>
                <a:ea typeface="ＭＳ Ｐゴシック" panose="020B0600070205080204" pitchFamily="34" charset="-128"/>
              </a:rPr>
              <a:t>SAMSA funding cannot meet its mandate obligations</a:t>
            </a:r>
          </a:p>
          <a:p>
            <a:pPr defTabSz="410747" hangingPunct="0">
              <a:buSzPct val="75000"/>
              <a:defRPr/>
            </a:pPr>
            <a:endParaRPr lang="en-ZA" sz="984" kern="0" dirty="0">
              <a:solidFill>
                <a:srgbClr val="000000"/>
              </a:solidFill>
              <a:latin typeface="Helvetica Light"/>
              <a:ea typeface="ＭＳ Ｐゴシック" panose="020B0600070205080204" pitchFamily="34" charset="-128"/>
            </a:endParaRPr>
          </a:p>
          <a:p>
            <a:pPr defTabSz="410747" hangingPunct="0">
              <a:buSzPct val="75000"/>
              <a:defRPr/>
            </a:pPr>
            <a:r>
              <a:rPr lang="en-ZA" sz="984" kern="0" dirty="0">
                <a:solidFill>
                  <a:srgbClr val="000000"/>
                </a:solidFill>
                <a:latin typeface="Helvetica Light"/>
                <a:ea typeface="ＭＳ Ｐゴシック" panose="020B0600070205080204" pitchFamily="34" charset="-128"/>
              </a:rPr>
              <a:t>ICT System Failure and inadequacy to support the business.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51" name="Shape 129"/>
          <p:cNvSpPr/>
          <p:nvPr/>
        </p:nvSpPr>
        <p:spPr>
          <a:xfrm>
            <a:off x="5333761" y="339975"/>
            <a:ext cx="1535040" cy="245252"/>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Five Years Target </a:t>
            </a:r>
            <a:endParaRPr sz="1687" kern="0" dirty="0">
              <a:solidFill>
                <a:srgbClr val="000000"/>
              </a:solidFill>
            </a:endParaRPr>
          </a:p>
        </p:txBody>
      </p:sp>
      <p:sp>
        <p:nvSpPr>
          <p:cNvPr id="53" name="Shape 166"/>
          <p:cNvSpPr/>
          <p:nvPr/>
        </p:nvSpPr>
        <p:spPr>
          <a:xfrm>
            <a:off x="5312161" y="2359198"/>
            <a:ext cx="1890720" cy="1586645"/>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Maintain South Africa STCW Whitelist Status </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defTabSz="410747" hangingPunct="0">
              <a:buFont typeface="Arial" panose="020B0604020202020204" pitchFamily="34" charset="0"/>
              <a:buChar char="•"/>
              <a:defRPr/>
            </a:pPr>
            <a:r>
              <a:rPr lang="en-US" sz="984" kern="0" dirty="0">
                <a:solidFill>
                  <a:srgbClr val="000000"/>
                </a:solidFill>
                <a:latin typeface="Helvetica Light"/>
                <a:ea typeface="ＭＳ Ｐゴシック" panose="020B0600070205080204" pitchFamily="34" charset="-128"/>
                <a:sym typeface="Helvetica Light"/>
              </a:rPr>
              <a:t>Regulations for training and certification were signed on 31 March 2021.</a:t>
            </a:r>
          </a:p>
          <a:p>
            <a:pPr defTabSz="410747" hangingPunct="0">
              <a:buFont typeface="Arial" panose="020B0604020202020204" pitchFamily="34" charset="0"/>
              <a:buChar char="•"/>
              <a:defRPr/>
            </a:pPr>
            <a:r>
              <a:rPr lang="en-US" sz="984" kern="0" dirty="0">
                <a:solidFill>
                  <a:srgbClr val="000000"/>
                </a:solidFill>
                <a:latin typeface="Helvetica Light"/>
                <a:ea typeface="ＭＳ Ｐゴシック" panose="020B0600070205080204" pitchFamily="34" charset="-128"/>
                <a:sym typeface="Helvetica Light"/>
              </a:rPr>
              <a:t>Assessment by Competent Person planned for October 2021</a:t>
            </a:r>
          </a:p>
          <a:p>
            <a:pPr marL="0" indent="0" defTabSz="410747" hangingPunct="0">
              <a:buNone/>
              <a:defRPr/>
            </a:pPr>
            <a:endParaRPr lang="en-ZA" sz="984" kern="0" dirty="0">
              <a:solidFill>
                <a:srgbClr val="000000"/>
              </a:solidFill>
              <a:latin typeface="Helvetica Light"/>
              <a:ea typeface="ＭＳ Ｐゴシック" panose="020B0600070205080204" pitchFamily="34" charset="-128"/>
              <a:sym typeface="Helvetica Light"/>
            </a:endParaRPr>
          </a:p>
        </p:txBody>
      </p:sp>
      <p:sp>
        <p:nvSpPr>
          <p:cNvPr id="54" name="Shape 166"/>
          <p:cNvSpPr/>
          <p:nvPr/>
        </p:nvSpPr>
        <p:spPr>
          <a:xfrm>
            <a:off x="5333761" y="3843279"/>
            <a:ext cx="2152800" cy="52648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Maritime legislation Priority list and Medium-Term roadmap fully implemented</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55" name="Shape 166"/>
          <p:cNvSpPr/>
          <p:nvPr/>
        </p:nvSpPr>
        <p:spPr>
          <a:xfrm>
            <a:off x="2875681" y="4828239"/>
            <a:ext cx="2044800" cy="52648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Highly Competent Maritime Authority with a Certified Quality Management System in place</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56" name="Shape 166"/>
          <p:cNvSpPr/>
          <p:nvPr/>
        </p:nvSpPr>
        <p:spPr>
          <a:xfrm>
            <a:off x="5338081" y="4729907"/>
            <a:ext cx="2043360" cy="1889548"/>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Certified Quality Management System fully implemented in line with the plan.</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Digital Strategy and Roadmap with all systems fully implemented and optimised. </a:t>
            </a:r>
          </a:p>
          <a:p>
            <a:pPr marL="0" indent="0" defTabSz="410747" hangingPunct="0">
              <a:buNone/>
              <a:defRPr/>
            </a:pPr>
            <a:endParaRPr lang="en-ZA" sz="984" kern="0" dirty="0">
              <a:solidFill>
                <a:srgbClr val="000000"/>
              </a:solidFill>
              <a:latin typeface="Helvetica Light"/>
              <a:ea typeface="ＭＳ Ｐゴシック" panose="020B0600070205080204" pitchFamily="34" charset="-128"/>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A Financially sustainable SAMSA with enough resources to implement SAMSA’s mandate other global initiatives.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43" name="Text Box 5"/>
          <p:cNvSpPr txBox="1">
            <a:spLocks noChangeArrowheads="1"/>
          </p:cNvSpPr>
          <p:nvPr/>
        </p:nvSpPr>
        <p:spPr bwMode="auto">
          <a:xfrm>
            <a:off x="0" y="-93462"/>
            <a:ext cx="9143999" cy="315582"/>
          </a:xfrm>
          <a:prstGeom prst="rect">
            <a:avLst/>
          </a:prstGeom>
          <a:solidFill>
            <a:srgbClr val="5B9BD5"/>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defTabSz="914400">
              <a:lnSpc>
                <a:spcPct val="94000"/>
              </a:lnSpc>
              <a:buClr>
                <a:srgbClr val="000000"/>
              </a:buClr>
              <a:buSzPct val="45000"/>
            </a:pPr>
            <a:r>
              <a:rPr lang="en-GB" altLang="en-US" sz="1600" b="1" kern="0" dirty="0" smtClean="0">
                <a:solidFill>
                  <a:srgbClr val="FFFFFF"/>
                </a:solidFill>
                <a:latin typeface="Helvetica" panose="020B0604020202020204" pitchFamily="34" charset="0"/>
                <a:cs typeface="Helvetica" panose="020B0604020202020204" pitchFamily="34" charset="0"/>
              </a:rPr>
              <a:t>2020-25 STRATEGIC  PLAN OVERVIEW </a:t>
            </a:r>
            <a:endParaRPr lang="en-GB" altLang="en-US" sz="1600" b="1" kern="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73457119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264900" flipV="1">
            <a:off x="751681" y="612361"/>
            <a:ext cx="2515680" cy="18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34819" name="image3.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503025">
            <a:off x="741601" y="1983241"/>
            <a:ext cx="979200" cy="7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86" name="Shape 186"/>
          <p:cNvSpPr/>
          <p:nvPr/>
        </p:nvSpPr>
        <p:spPr>
          <a:xfrm>
            <a:off x="1556641" y="5148361"/>
            <a:ext cx="6582240" cy="0"/>
          </a:xfrm>
          <a:prstGeom prst="line">
            <a:avLst/>
          </a:prstGeom>
          <a:ln w="25400">
            <a:solidFill>
              <a:srgbClr val="FFFFFF"/>
            </a:solidFill>
            <a:custDash>
              <a:ds d="200000" sp="200000"/>
            </a:custDash>
            <a:miter lim="400000"/>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grpSp>
        <p:nvGrpSpPr>
          <p:cNvPr id="114" name="Group 227"/>
          <p:cNvGrpSpPr/>
          <p:nvPr/>
        </p:nvGrpSpPr>
        <p:grpSpPr>
          <a:xfrm>
            <a:off x="87157" y="2922515"/>
            <a:ext cx="908309" cy="734108"/>
            <a:chOff x="-1" y="0"/>
            <a:chExt cx="1331355" cy="1089400"/>
          </a:xfrm>
          <a:solidFill>
            <a:srgbClr val="00B0F0"/>
          </a:solidFill>
        </p:grpSpPr>
        <p:sp>
          <p:nvSpPr>
            <p:cNvPr id="115" name="Shape 225"/>
            <p:cNvSpPr/>
            <p:nvPr/>
          </p:nvSpPr>
          <p:spPr>
            <a:xfrm>
              <a:off x="-1" y="0"/>
              <a:ext cx="1331355" cy="1089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grpFill/>
            <a:ln w="3175" cap="flat">
              <a:solidFill>
                <a:srgbClr val="E4E7E7"/>
              </a:solidFill>
              <a:prstDash val="solid"/>
              <a:miter lim="800000"/>
            </a:ln>
            <a:effectLst/>
          </p:spPr>
          <p:txBody>
            <a:bodyPr lIns="35715" tIns="35715" rIns="35715" bIns="35715" anchor="ctr"/>
            <a:lstStyle/>
            <a:p>
              <a:pPr algn="ctr" defTabSz="914359" hangingPunct="0">
                <a:spcBef>
                  <a:spcPts val="281"/>
                </a:spcBef>
                <a:defRPr sz="1600" b="1">
                  <a:solidFill>
                    <a:srgbClr val="FFFFFF"/>
                  </a:solidFill>
                  <a:latin typeface="Arial"/>
                  <a:ea typeface="Arial"/>
                  <a:cs typeface="Arial"/>
                  <a:sym typeface="Arial"/>
                </a:defRPr>
              </a:pPr>
              <a:endParaRPr sz="984" b="1" kern="0">
                <a:solidFill>
                  <a:srgbClr val="FFFFFF"/>
                </a:solidFill>
                <a:ea typeface="Arial"/>
                <a:cs typeface="Arial"/>
                <a:sym typeface="Arial"/>
              </a:endParaRPr>
            </a:p>
          </p:txBody>
        </p:sp>
        <p:sp>
          <p:nvSpPr>
            <p:cNvPr id="116" name="Shape 226"/>
            <p:cNvSpPr/>
            <p:nvPr/>
          </p:nvSpPr>
          <p:spPr>
            <a:xfrm>
              <a:off x="-1" y="172943"/>
              <a:ext cx="1331355" cy="525625"/>
            </a:xfrm>
            <a:prstGeom prst="rect">
              <a:avLst/>
            </a:prstGeom>
            <a:grpFill/>
            <a:ln w="12700" cap="flat">
              <a:noFill/>
              <a:miter lim="400000"/>
            </a:ln>
            <a:effectLst/>
          </p:spPr>
          <p:txBody>
            <a:bodyPr lIns="0" tIns="0" rIns="0" bIns="0" anchor="ctr">
              <a:spAutoFit/>
            </a:bodyPr>
            <a:lstStyle>
              <a:lvl1pPr defTabSz="1300480">
                <a:spcBef>
                  <a:spcPts val="400"/>
                </a:spcBef>
                <a:defRPr sz="1600" b="1">
                  <a:solidFill>
                    <a:srgbClr val="FFFFFF"/>
                  </a:solidFill>
                  <a:latin typeface="Arial"/>
                  <a:ea typeface="Arial"/>
                  <a:cs typeface="Arial"/>
                  <a:sym typeface="Arial"/>
                </a:defRPr>
              </a:lvl1pPr>
            </a:lstStyle>
            <a:p>
              <a:pPr algn="ctr" hangingPunct="0">
                <a:defRPr/>
              </a:pPr>
              <a:r>
                <a:rPr sz="984" kern="0" dirty="0"/>
                <a:t>Strategic</a:t>
              </a:r>
              <a:endParaRPr lang="en-US" sz="984" kern="0" dirty="0"/>
            </a:p>
            <a:p>
              <a:pPr algn="ctr" hangingPunct="0">
                <a:defRPr/>
              </a:pPr>
              <a:r>
                <a:rPr lang="en-US" sz="984" kern="0" dirty="0"/>
                <a:t>Plan </a:t>
              </a:r>
              <a:endParaRPr sz="984" kern="0" dirty="0"/>
            </a:p>
          </p:txBody>
        </p:sp>
      </p:grpSp>
      <p:sp>
        <p:nvSpPr>
          <p:cNvPr id="117" name="Shape 215"/>
          <p:cNvSpPr/>
          <p:nvPr/>
        </p:nvSpPr>
        <p:spPr>
          <a:xfrm flipV="1">
            <a:off x="400320" y="1515736"/>
            <a:ext cx="663841" cy="1406779"/>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0" name="Shape 211"/>
          <p:cNvSpPr/>
          <p:nvPr/>
        </p:nvSpPr>
        <p:spPr>
          <a:xfrm>
            <a:off x="570240" y="3637800"/>
            <a:ext cx="534241" cy="1213822"/>
          </a:xfrm>
          <a:prstGeom prst="line">
            <a:avLst/>
          </a:prstGeom>
          <a:ln w="38100">
            <a:solidFill>
              <a:srgbClr val="00B0F0"/>
            </a:solidFill>
            <a:prstDash val="sys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2" name="Shape 221"/>
          <p:cNvSpPr/>
          <p:nvPr/>
        </p:nvSpPr>
        <p:spPr>
          <a:xfrm>
            <a:off x="2809441" y="436681"/>
            <a:ext cx="34560" cy="60033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23" name="Shape 166"/>
          <p:cNvSpPr/>
          <p:nvPr/>
        </p:nvSpPr>
        <p:spPr>
          <a:xfrm>
            <a:off x="1186488" y="1061937"/>
            <a:ext cx="1431197" cy="1586645"/>
          </a:xfrm>
          <a:prstGeom prst="rect">
            <a:avLst/>
          </a:prstGeom>
          <a:ln w="12700">
            <a:miter lim="400000"/>
          </a:ln>
        </p:spPr>
        <p:txBody>
          <a:bodyPr wrap="square"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To enhance the competitiveness of South Africa’s Maritime industry and exploit the potential for job creation, transformation and economic contribution to the country’s Gross Domestic Product.</a:t>
            </a: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26" name="Shape 129"/>
          <p:cNvSpPr/>
          <p:nvPr/>
        </p:nvSpPr>
        <p:spPr>
          <a:xfrm>
            <a:off x="1242721" y="215366"/>
            <a:ext cx="1535040" cy="331750"/>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Challenges </a:t>
            </a:r>
            <a:r>
              <a:rPr lang="en-ZA" sz="1687" kern="0" dirty="0">
                <a:solidFill>
                  <a:srgbClr val="000000"/>
                </a:solidFill>
              </a:rPr>
              <a:t> </a:t>
            </a:r>
            <a:endParaRPr sz="1687" kern="0" dirty="0">
              <a:solidFill>
                <a:srgbClr val="000000"/>
              </a:solidFill>
            </a:endParaRPr>
          </a:p>
        </p:txBody>
      </p:sp>
      <p:sp>
        <p:nvSpPr>
          <p:cNvPr id="127" name="Shape 129"/>
          <p:cNvSpPr/>
          <p:nvPr/>
        </p:nvSpPr>
        <p:spPr>
          <a:xfrm>
            <a:off x="3003841" y="234805"/>
            <a:ext cx="1536480" cy="331750"/>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Outcomes </a:t>
            </a:r>
            <a:r>
              <a:rPr lang="en-ZA" sz="1687" kern="0" dirty="0">
                <a:solidFill>
                  <a:srgbClr val="000000"/>
                </a:solidFill>
              </a:rPr>
              <a:t> </a:t>
            </a:r>
            <a:endParaRPr sz="1687" kern="0" dirty="0">
              <a:solidFill>
                <a:srgbClr val="000000"/>
              </a:solidFill>
            </a:endParaRPr>
          </a:p>
        </p:txBody>
      </p:sp>
      <p:sp>
        <p:nvSpPr>
          <p:cNvPr id="128" name="Shape 221"/>
          <p:cNvSpPr/>
          <p:nvPr/>
        </p:nvSpPr>
        <p:spPr>
          <a:xfrm>
            <a:off x="5184001" y="235081"/>
            <a:ext cx="82080" cy="63489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36" name="Shape 221"/>
          <p:cNvSpPr/>
          <p:nvPr/>
        </p:nvSpPr>
        <p:spPr>
          <a:xfrm>
            <a:off x="7361281" y="235081"/>
            <a:ext cx="82080" cy="634896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38" name="Shape 129"/>
          <p:cNvSpPr/>
          <p:nvPr/>
        </p:nvSpPr>
        <p:spPr>
          <a:xfrm>
            <a:off x="7691866" y="321205"/>
            <a:ext cx="1173391" cy="331750"/>
          </a:xfrm>
          <a:prstGeom prst="rect">
            <a:avLst/>
          </a:prstGeom>
          <a:ln w="12700">
            <a:miter lim="400000"/>
          </a:ln>
        </p:spPr>
        <p:txBody>
          <a:bodyPr wrap="none"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Strategic Risks</a:t>
            </a:r>
            <a:r>
              <a:rPr lang="en-ZA" sz="1687" kern="0" dirty="0">
                <a:solidFill>
                  <a:srgbClr val="000000"/>
                </a:solidFill>
              </a:rPr>
              <a:t> </a:t>
            </a:r>
            <a:endParaRPr sz="1687" kern="0" dirty="0">
              <a:solidFill>
                <a:srgbClr val="000000"/>
              </a:solidFill>
            </a:endParaRPr>
          </a:p>
        </p:txBody>
      </p:sp>
      <p:sp>
        <p:nvSpPr>
          <p:cNvPr id="140" name="Shape 216"/>
          <p:cNvSpPr/>
          <p:nvPr/>
        </p:nvSpPr>
        <p:spPr>
          <a:xfrm>
            <a:off x="993601" y="2853001"/>
            <a:ext cx="8026560" cy="24480"/>
          </a:xfrm>
          <a:prstGeom prst="line">
            <a:avLst/>
          </a:prstGeom>
          <a:ln w="12700">
            <a:solidFill>
              <a:srgbClr val="00B0F0"/>
            </a:solidFill>
            <a:prstDash val="dash"/>
          </a:ln>
        </p:spPr>
        <p:txBody>
          <a:bodyPr lIns="32142" tIns="32142" rIns="32142" bIns="32142"/>
          <a:lstStyle/>
          <a:p>
            <a:pPr algn="ctr" defTabSz="410747" hangingPunct="0">
              <a:defRPr>
                <a:solidFill>
                  <a:srgbClr val="FFFFFF"/>
                </a:solidFill>
              </a:defRPr>
            </a:pPr>
            <a:endParaRPr sz="2250" kern="0">
              <a:solidFill>
                <a:srgbClr val="FFFFFF"/>
              </a:solidFill>
              <a:latin typeface="Helvetica Light"/>
              <a:ea typeface="ＭＳ Ｐゴシック" panose="020B0600070205080204" pitchFamily="34" charset="-128"/>
              <a:sym typeface="Helvetica Light"/>
            </a:endParaRPr>
          </a:p>
        </p:txBody>
      </p:sp>
      <p:sp>
        <p:nvSpPr>
          <p:cNvPr id="141" name="Shape 166"/>
          <p:cNvSpPr/>
          <p:nvPr/>
        </p:nvSpPr>
        <p:spPr>
          <a:xfrm>
            <a:off x="1120321" y="2928900"/>
            <a:ext cx="1686240" cy="3101162"/>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To be an International Maritime Centre by the year 2030, SAMSA will have to be focused on creating awareness on the role and value of South Africa `s oceans and maritime sector as well as addressing the impact it can have in addressing the socio-economic challenges facing the country. SAMSA will have to systematically identify, understand and interact with its stakeholders to solicit for collaboration and support in the implementation of initiatives to promote the country`s maritime interests.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54" name="Shape 166"/>
          <p:cNvSpPr/>
          <p:nvPr/>
        </p:nvSpPr>
        <p:spPr>
          <a:xfrm>
            <a:off x="2917441" y="588753"/>
            <a:ext cx="1841760" cy="677934"/>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South Africa’s Maritime industry that contributes to the National Gross Domestic Product And creates jobs</a:t>
            </a:r>
          </a:p>
        </p:txBody>
      </p:sp>
      <p:sp>
        <p:nvSpPr>
          <p:cNvPr id="157" name="Shape 166"/>
          <p:cNvSpPr/>
          <p:nvPr/>
        </p:nvSpPr>
        <p:spPr>
          <a:xfrm>
            <a:off x="2895841" y="1515736"/>
            <a:ext cx="2265120" cy="1132290"/>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Value of Maritime contribution to South Africa Gross Domestic Product (GDP)</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A Transformed South Africa’s Maritime industry  </a:t>
            </a:r>
            <a:endParaRPr lang="en-US" sz="984" kern="0" dirty="0">
              <a:solidFill>
                <a:srgbClr val="000000"/>
              </a:solidFill>
              <a:latin typeface="Helvetica Light"/>
              <a:ea typeface="ＭＳ Ｐゴシック" panose="020B0600070205080204" pitchFamily="34" charset="-128"/>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p:txBody>
      </p:sp>
      <p:sp>
        <p:nvSpPr>
          <p:cNvPr id="161" name="Shape 166"/>
          <p:cNvSpPr/>
          <p:nvPr/>
        </p:nvSpPr>
        <p:spPr>
          <a:xfrm>
            <a:off x="2892961" y="3195839"/>
            <a:ext cx="2373120" cy="1586645"/>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Satisfied SAMSA International and National stakeholders </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fully implemented South Africa`s Maritime Interests Promotion Agenda </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Sustainable Maritime Corporate Social Investment to address the socio-econom</a:t>
            </a:r>
            <a:r>
              <a:rPr lang="en-ZA" sz="952" dirty="0">
                <a:ea typeface="MS PGothic" panose="020B0600070205080204" pitchFamily="34" charset="-128"/>
              </a:rPr>
              <a:t>ic challenges. </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65" name="Shape 166"/>
          <p:cNvSpPr/>
          <p:nvPr/>
        </p:nvSpPr>
        <p:spPr>
          <a:xfrm>
            <a:off x="5339521" y="629884"/>
            <a:ext cx="1890720" cy="1435193"/>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1,000 jobs created in South Africa maritime industry</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3% increase in value of Maritime contribution to South Africa Gross Domestic Product (GDP)</a:t>
            </a:r>
            <a:r>
              <a:rPr lang="en-US" sz="984" kern="0" dirty="0">
                <a:solidFill>
                  <a:srgbClr val="000000"/>
                </a:solidFill>
                <a:ea typeface="ＭＳ Ｐゴシック" panose="020B0600070205080204" pitchFamily="34" charset="-128"/>
                <a:cs typeface="Arial" panose="020B0604020202020204" pitchFamily="34" charset="0"/>
                <a:sym typeface="Helvetica Light"/>
              </a:rPr>
              <a:t>.</a:t>
            </a:r>
          </a:p>
          <a:p>
            <a:pPr marL="0" indent="0" defTabSz="410747" hangingPunct="0">
              <a:buNone/>
              <a:defRPr/>
            </a:pPr>
            <a:endParaRPr lang="en-US" sz="984" kern="0" dirty="0">
              <a:solidFill>
                <a:srgbClr val="000000"/>
              </a:solidFill>
              <a:ea typeface="ＭＳ Ｐゴシック" panose="020B0600070205080204" pitchFamily="34" charset="-128"/>
              <a:cs typeface="Arial" panose="020B0604020202020204" pitchFamily="34" charset="0"/>
              <a:sym typeface="Helvetica Light"/>
            </a:endParaRPr>
          </a:p>
          <a:p>
            <a:pPr marL="0" indent="0" defTabSz="410747" hangingPunct="0">
              <a:buNone/>
              <a:defRPr/>
            </a:pPr>
            <a:r>
              <a:rPr lang="en-US" sz="984" kern="0" dirty="0">
                <a:solidFill>
                  <a:srgbClr val="000000"/>
                </a:solidFill>
                <a:ea typeface="ＭＳ Ｐゴシック" panose="020B0600070205080204" pitchFamily="34" charset="-128"/>
                <a:cs typeface="Arial" panose="020B0604020202020204" pitchFamily="34" charset="0"/>
                <a:sym typeface="Helvetica Light"/>
              </a:rPr>
              <a:t> </a:t>
            </a:r>
          </a:p>
          <a:p>
            <a:pPr marL="0" indent="0" defTabSz="410747" hangingPunct="0">
              <a:buNone/>
              <a:defRPr/>
            </a:pP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167" name="Shape 166"/>
          <p:cNvSpPr/>
          <p:nvPr/>
        </p:nvSpPr>
        <p:spPr>
          <a:xfrm>
            <a:off x="5340961" y="1750582"/>
            <a:ext cx="1933920" cy="980838"/>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Ten new merchant vessels registered onto the South Africa Ship Register</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ZA" sz="984" kern="0" dirty="0">
                <a:solidFill>
                  <a:srgbClr val="000000"/>
                </a:solidFill>
                <a:latin typeface="Helvetica Light"/>
                <a:ea typeface="ＭＳ Ｐゴシック" panose="020B0600070205080204" pitchFamily="34" charset="-128"/>
              </a:rPr>
              <a:t>Ten new SMME`s assisted in South Africa maritime industry</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73" name="Rectangle 172"/>
          <p:cNvSpPr/>
          <p:nvPr/>
        </p:nvSpPr>
        <p:spPr>
          <a:xfrm>
            <a:off x="7361280" y="587881"/>
            <a:ext cx="1670400" cy="1152495"/>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Loss of South African ships from the South African Register</a:t>
            </a:r>
          </a:p>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 - Need to improve SA Tax </a:t>
            </a:r>
          </a:p>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   Regime to make our Ship </a:t>
            </a:r>
          </a:p>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   Register attractive</a:t>
            </a:r>
            <a:endParaRPr lang="en-ZA" sz="984" kern="0" dirty="0">
              <a:solidFill>
                <a:srgbClr val="000000"/>
              </a:solidFill>
              <a:latin typeface="Helvetica Light"/>
              <a:ea typeface="ＭＳ Ｐゴシック" panose="020B0600070205080204" pitchFamily="34" charset="-128"/>
              <a:sym typeface="Helvetica Light"/>
            </a:endParaRPr>
          </a:p>
        </p:txBody>
      </p:sp>
      <p:sp>
        <p:nvSpPr>
          <p:cNvPr id="175" name="Rectangle 174"/>
          <p:cNvSpPr/>
          <p:nvPr/>
        </p:nvSpPr>
        <p:spPr>
          <a:xfrm>
            <a:off x="7459200" y="1810441"/>
            <a:ext cx="1670400" cy="546688"/>
          </a:xfrm>
          <a:prstGeom prst="rect">
            <a:avLst/>
          </a:prstGeom>
        </p:spPr>
        <p:txBody>
          <a:bodyPr>
            <a:spAutoFit/>
          </a:bodyPr>
          <a:lstStyle/>
          <a:p>
            <a:pPr defTabSz="410747" hangingPunct="0">
              <a:buSzPct val="75000"/>
              <a:defRPr/>
            </a:pPr>
            <a:r>
              <a:rPr lang="en-US" sz="984" kern="0" dirty="0">
                <a:solidFill>
                  <a:srgbClr val="000000"/>
                </a:solidFill>
                <a:latin typeface="Helvetica Light"/>
                <a:ea typeface="ＭＳ Ｐゴシック" panose="020B0600070205080204" pitchFamily="34" charset="-128"/>
                <a:sym typeface="Helvetica Light"/>
              </a:rPr>
              <a:t>COVID 19 Pandemic  impact on the Maritime Industry </a:t>
            </a:r>
            <a:endParaRPr lang="en-ZA" sz="984" kern="0" dirty="0">
              <a:solidFill>
                <a:srgbClr val="000000"/>
              </a:solidFill>
              <a:ea typeface="ＭＳ Ｐゴシック" panose="020B0600070205080204" pitchFamily="34" charset="-128"/>
              <a:cs typeface="Arial" panose="020B0604020202020204" pitchFamily="34" charset="0"/>
              <a:sym typeface="Helvetica Light"/>
            </a:endParaRPr>
          </a:p>
        </p:txBody>
      </p:sp>
      <p:sp>
        <p:nvSpPr>
          <p:cNvPr id="51" name="Shape 129"/>
          <p:cNvSpPr/>
          <p:nvPr/>
        </p:nvSpPr>
        <p:spPr>
          <a:xfrm>
            <a:off x="5333761" y="339975"/>
            <a:ext cx="1535040" cy="245252"/>
          </a:xfrm>
          <a:prstGeom prst="rect">
            <a:avLst/>
          </a:prstGeom>
          <a:ln w="12700">
            <a:miter lim="400000"/>
          </a:ln>
        </p:spPr>
        <p:txBody>
          <a:bodyPr lIns="35715" tIns="35715" rIns="35715" bIns="35715" anchor="ctr">
            <a:spAutoFit/>
          </a:bodyPr>
          <a:lstStyle>
            <a:lvl1pPr>
              <a:defRPr sz="2700" b="1">
                <a:solidFill>
                  <a:srgbClr val="FFFFFF"/>
                </a:solidFill>
                <a:latin typeface="+mn-lt"/>
                <a:ea typeface="+mn-ea"/>
                <a:cs typeface="+mn-cs"/>
                <a:sym typeface="Helvetica"/>
              </a:defRPr>
            </a:lvl1pPr>
          </a:lstStyle>
          <a:p>
            <a:pPr algn="ctr" defTabSz="410747" hangingPunct="0">
              <a:defRPr/>
            </a:pPr>
            <a:r>
              <a:rPr lang="en-ZA" sz="1125" kern="0" dirty="0">
                <a:solidFill>
                  <a:srgbClr val="000000"/>
                </a:solidFill>
              </a:rPr>
              <a:t>Five Target </a:t>
            </a:r>
            <a:endParaRPr sz="1687" kern="0" dirty="0">
              <a:solidFill>
                <a:srgbClr val="000000"/>
              </a:solidFill>
            </a:endParaRPr>
          </a:p>
        </p:txBody>
      </p:sp>
      <p:sp>
        <p:nvSpPr>
          <p:cNvPr id="53" name="Shape 166"/>
          <p:cNvSpPr/>
          <p:nvPr/>
        </p:nvSpPr>
        <p:spPr>
          <a:xfrm>
            <a:off x="5303521" y="3044477"/>
            <a:ext cx="2105280" cy="2646807"/>
          </a:xfrm>
          <a:prstGeom prst="rect">
            <a:avLst/>
          </a:prstGeom>
          <a:ln w="12700">
            <a:miter lim="400000"/>
          </a:ln>
        </p:spPr>
        <p:txBody>
          <a:bodyPr lIns="35715" tIns="35715" rIns="35715" bIns="35715" anchor="ctr">
            <a:spAutoFit/>
          </a:bodyPr>
          <a:lstStyle>
            <a:lvl1pPr marL="127000" indent="-127000" algn="l">
              <a:buSzPct val="75000"/>
              <a:buChar char="•"/>
              <a:defRPr sz="1100">
                <a:solidFill>
                  <a:srgbClr val="FFFFFF"/>
                </a:solidFill>
              </a:defRPr>
            </a:lvl1pPr>
          </a:lstStyle>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90% Stakeholders Satisfaction survey rating</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A fully implemented South Africa`s Maritime Interests Promotion Agenda In line with the Plan </a:t>
            </a: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endParaRPr lang="en-US" sz="984" kern="0" dirty="0">
              <a:solidFill>
                <a:srgbClr val="000000"/>
              </a:solidFill>
              <a:latin typeface="Helvetica Light"/>
              <a:ea typeface="ＭＳ Ｐゴシック" panose="020B0600070205080204" pitchFamily="34" charset="-128"/>
              <a:sym typeface="Helvetica Light"/>
            </a:endParaRPr>
          </a:p>
          <a:p>
            <a:pPr marL="0" indent="0" defTabSz="410747" hangingPunct="0">
              <a:buNone/>
              <a:defRPr/>
            </a:pPr>
            <a:r>
              <a:rPr lang="en-US" sz="984" kern="0" dirty="0">
                <a:solidFill>
                  <a:srgbClr val="000000"/>
                </a:solidFill>
                <a:latin typeface="Helvetica Light"/>
                <a:ea typeface="ＭＳ Ｐゴシック" panose="020B0600070205080204" pitchFamily="34" charset="-128"/>
                <a:sym typeface="Helvetica Light"/>
              </a:rPr>
              <a:t>1000 Beneficiaries (Women, Youths, previously disadvantaged entrepreneurs, businesses and society </a:t>
            </a:r>
            <a:r>
              <a:rPr lang="en-US" sz="984" kern="0" dirty="0" err="1">
                <a:solidFill>
                  <a:srgbClr val="000000"/>
                </a:solidFill>
                <a:latin typeface="Helvetica Light"/>
                <a:ea typeface="ＭＳ Ｐゴシック" panose="020B0600070205080204" pitchFamily="34" charset="-128"/>
                <a:sym typeface="Helvetica Light"/>
              </a:rPr>
              <a:t>etc</a:t>
            </a:r>
            <a:r>
              <a:rPr lang="en-US" sz="984" kern="0" dirty="0">
                <a:solidFill>
                  <a:srgbClr val="000000"/>
                </a:solidFill>
                <a:latin typeface="Helvetica Light"/>
                <a:ea typeface="ＭＳ Ｐゴシック" panose="020B0600070205080204" pitchFamily="34" charset="-128"/>
                <a:sym typeface="Helvetica Light"/>
              </a:rPr>
              <a:t>) under the Corporate Social Investment Sustainability Programme in line the National Broad-Based Transformation agenda. </a:t>
            </a:r>
          </a:p>
        </p:txBody>
      </p:sp>
      <p:sp>
        <p:nvSpPr>
          <p:cNvPr id="29" name="Text Box 5"/>
          <p:cNvSpPr txBox="1">
            <a:spLocks noChangeArrowheads="1"/>
          </p:cNvSpPr>
          <p:nvPr/>
        </p:nvSpPr>
        <p:spPr bwMode="auto">
          <a:xfrm>
            <a:off x="0" y="-93462"/>
            <a:ext cx="9143999" cy="315582"/>
          </a:xfrm>
          <a:prstGeom prst="rect">
            <a:avLst/>
          </a:prstGeom>
          <a:solidFill>
            <a:srgbClr val="5B9BD5"/>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defTabSz="914400">
              <a:lnSpc>
                <a:spcPct val="94000"/>
              </a:lnSpc>
              <a:buClr>
                <a:srgbClr val="000000"/>
              </a:buClr>
              <a:buSzPct val="45000"/>
            </a:pPr>
            <a:r>
              <a:rPr lang="en-GB" altLang="en-US" sz="1600" b="1" kern="0" dirty="0" smtClean="0">
                <a:solidFill>
                  <a:srgbClr val="FFFFFF"/>
                </a:solidFill>
                <a:latin typeface="Helvetica" panose="020B0604020202020204" pitchFamily="34" charset="0"/>
                <a:cs typeface="Helvetica" panose="020B0604020202020204" pitchFamily="34" charset="0"/>
              </a:rPr>
              <a:t>2020-25 STRATEGIC  PLAN OVERVIEW </a:t>
            </a:r>
            <a:endParaRPr lang="en-GB" altLang="en-US" sz="1600" b="1" kern="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188319695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264900" flipV="1">
            <a:off x="751681" y="612361"/>
            <a:ext cx="2515680" cy="18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30" name="Table 29"/>
          <p:cNvGraphicFramePr>
            <a:graphicFrameLocks noGrp="1"/>
          </p:cNvGraphicFramePr>
          <p:nvPr>
            <p:extLst>
              <p:ext uri="{D42A27DB-BD31-4B8C-83A1-F6EECF244321}">
                <p14:modId xmlns:p14="http://schemas.microsoft.com/office/powerpoint/2010/main" xmlns="" val="3496018617"/>
              </p:ext>
            </p:extLst>
          </p:nvPr>
        </p:nvGraphicFramePr>
        <p:xfrm>
          <a:off x="12961" y="509666"/>
          <a:ext cx="9131039" cy="5856540"/>
        </p:xfrm>
        <a:graphic>
          <a:graphicData uri="http://schemas.openxmlformats.org/drawingml/2006/table">
            <a:tbl>
              <a:tblPr firstRow="1" bandRow="1">
                <a:tableStyleId>{5C22544A-7EE6-4342-B048-85BDC9FD1C3A}</a:tableStyleId>
              </a:tblPr>
              <a:tblGrid>
                <a:gridCol w="376783"/>
                <a:gridCol w="914400"/>
                <a:gridCol w="1517983"/>
                <a:gridCol w="1169618"/>
                <a:gridCol w="1146666"/>
                <a:gridCol w="1283706"/>
                <a:gridCol w="1368034"/>
                <a:gridCol w="1353849"/>
              </a:tblGrid>
              <a:tr h="430620">
                <a:tc>
                  <a:txBody>
                    <a:bodyPr/>
                    <a:lstStyle/>
                    <a:p>
                      <a:pPr marL="0" marR="0" algn="l" defTabSz="829452" rtl="0" eaLnBrk="1" latinLnBrk="0" hangingPunct="1">
                        <a:lnSpc>
                          <a:spcPct val="115000"/>
                        </a:lnSpc>
                        <a:spcBef>
                          <a:spcPts val="0"/>
                        </a:spcBef>
                        <a:spcAft>
                          <a:spcPts val="0"/>
                        </a:spcAft>
                      </a:pPr>
                      <a:r>
                        <a:rPr lang="en-US" sz="950" b="1" kern="120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Outcome </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Output Indicator</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Annual Target </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Quarter 1</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Quarter 2</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Quarter 3</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Quarter 4</a:t>
                      </a:r>
                    </a:p>
                  </a:txBody>
                  <a:tcPr marL="91430" marR="91430"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4823">
                <a:tc rowSpan="4">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algn="l" defTabSz="829452" rtl="0" eaLnBrk="1" latinLnBrk="0" hangingPunct="1">
                        <a:lnSpc>
                          <a:spcPct val="115000"/>
                        </a:lnSpc>
                        <a:spcBef>
                          <a:spcPts val="0"/>
                        </a:spcBef>
                        <a:spcAft>
                          <a:spcPts val="0"/>
                        </a:spcAft>
                      </a:pPr>
                      <a:r>
                        <a:rPr lang="en-ZA"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Safer Lives &amp; Property </a:t>
                      </a:r>
                      <a:endPar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Incident</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rate from all types</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10</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 Maritime Incident Rate</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10</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 Maritime Incident Rate</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10</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 Maritime Incident Rate</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10</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 Maritime Incident Rate</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10</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 Maritime Incident Rate</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091">
                <a:tc vMerge="1">
                  <a:txBody>
                    <a:bodyPr/>
                    <a:lstStyle/>
                    <a:p>
                      <a:pPr marL="0" marR="0">
                        <a:lnSpc>
                          <a:spcPct val="115000"/>
                        </a:lnSpc>
                        <a:spcBef>
                          <a:spcPts val="0"/>
                        </a:spcBef>
                        <a:spcAft>
                          <a:spcPts val="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15000"/>
                        </a:lnSpc>
                        <a:spcBef>
                          <a:spcPts val="0"/>
                        </a:spcBef>
                        <a:spcAft>
                          <a:spcPts val="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High priority foreign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vessels inspected</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under Port State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High priority</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Foreign vessels</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Inspected under Port State 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High priority</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Foreign vessels</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Inspected under Port State 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High priority</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Foreign vessels</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Inspected under Port State 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High priority</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Foreign vessels</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Inspected under Port State 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High priority</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Foreign vessels</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Inspected under Port State responsibility</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8694">
                <a:tc vMerge="1">
                  <a:txBody>
                    <a:bodyPr/>
                    <a:lstStyle/>
                    <a:p>
                      <a:pPr marL="0" marR="0">
                        <a:lnSpc>
                          <a:spcPct val="115000"/>
                        </a:lnSpc>
                        <a:spcBef>
                          <a:spcPts val="0"/>
                        </a:spcBef>
                        <a:spcAft>
                          <a:spcPts val="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15000"/>
                        </a:lnSpc>
                        <a:spcBef>
                          <a:spcPts val="0"/>
                        </a:spcBef>
                        <a:spcAft>
                          <a:spcPts val="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rate reported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 rate reported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 rate reported from</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 rate reported from</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 rate reported from</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fatalities rate reported from</a:t>
                      </a:r>
                    </a:p>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360">
                <a:tc vMerge="1">
                  <a:txBody>
                    <a:bodyPr/>
                    <a:lstStyle/>
                    <a:p>
                      <a:endParaRPr lang="en-US"/>
                    </a:p>
                  </a:txBody>
                  <a:tcPr/>
                </a:tc>
                <a:tc vMerge="1">
                  <a:txBody>
                    <a:bodyPr/>
                    <a:lstStyle/>
                    <a:p>
                      <a:endParaRPr lang="en-US"/>
                    </a:p>
                  </a:txBody>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Number of Ad hoc Inspections conducted</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200 Number of Ad hoc Inspections conducted </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Number of Ad hoc Inspections conducted </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Number of Ad hoc Inspections conducted </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Number of Ad hoc Inspections conducted </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9452" rtl="0" eaLnBrk="1" fontAlgn="auto" latinLnBrk="0" hangingPunct="1">
                        <a:lnSpc>
                          <a:spcPct val="115000"/>
                        </a:lnSpc>
                        <a:spcBef>
                          <a:spcPts val="0"/>
                        </a:spcBef>
                        <a:spcAft>
                          <a:spcPts val="0"/>
                        </a:spcAft>
                        <a:buClrTx/>
                        <a:buSzTx/>
                        <a:buFontTx/>
                        <a:buNone/>
                        <a:tabLst/>
                        <a:defRPr/>
                      </a:pPr>
                      <a:r>
                        <a:rPr lang="en-US" sz="950" b="1" kern="1200" noProof="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 Number of Ad hoc Inspections conducted </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952">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Cle</a:t>
                      </a:r>
                      <a:r>
                        <a:rPr lang="en-ZA"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a:t>
                      </a: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n Se</a:t>
                      </a:r>
                      <a:r>
                        <a:rPr lang="en-ZA"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a:t>
                      </a: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 </a:t>
                      </a: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Below 2 Reportable</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Maritime pollution</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incidents rate from</a:t>
                      </a:r>
                    </a:p>
                    <a:p>
                      <a:pPr marL="0" marR="0" algn="l" defTabSz="829452" rtl="0" eaLnBrk="1" latinLnBrk="0" hangingPunct="1">
                        <a:lnSpc>
                          <a:spcPct val="115000"/>
                        </a:lnSpc>
                        <a:spcBef>
                          <a:spcPts val="0"/>
                        </a:spcBef>
                        <a:spcAft>
                          <a:spcPts val="0"/>
                        </a:spcAft>
                      </a:pPr>
                      <a:r>
                        <a:rPr lang="en-US" sz="950" b="1" kern="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all types of vessels</a:t>
                      </a:r>
                    </a:p>
                  </a:txBody>
                  <a:tcPr marL="62207" marR="622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1" name="Text Box 5"/>
          <p:cNvSpPr txBox="1">
            <a:spLocks noChangeArrowheads="1"/>
          </p:cNvSpPr>
          <p:nvPr/>
        </p:nvSpPr>
        <p:spPr bwMode="auto">
          <a:xfrm>
            <a:off x="0" y="-93462"/>
            <a:ext cx="9143999" cy="519386"/>
          </a:xfrm>
          <a:prstGeom prst="rect">
            <a:avLst/>
          </a:prstGeom>
          <a:solidFill>
            <a:srgbClr val="5B9BD5"/>
          </a:solidFill>
          <a:ln>
            <a:noFill/>
          </a:ln>
        </p:spPr>
        <p:txBody>
          <a:bodyPr lIns="81638" tIns="40819" rIns="81638" bIns="40819"/>
          <a:lstStyle>
            <a:lvl1pPr marL="342900" indent="-342900">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1pPr>
            <a:lvl2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2pPr>
            <a:lvl3pPr marL="444500" indent="-14288">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3pPr>
            <a:lvl4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4pPr>
            <a:lvl5pPr>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5pPr>
            <a:lvl6pPr marL="15351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6pPr>
            <a:lvl7pPr marL="19923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7pPr>
            <a:lvl8pPr marL="24495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8pPr>
            <a:lvl9pPr marL="2906713" indent="-215900" defTabSz="449263" eaLnBrk="0" fontAlgn="base" hangingPunct="0">
              <a:spcBef>
                <a:spcPct val="0"/>
              </a:spcBef>
              <a:spcAft>
                <a:spcPct val="0"/>
              </a:spcAft>
              <a:tabLst>
                <a:tab pos="0" algn="l"/>
                <a:tab pos="3968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PGothic" panose="020B0600070205080204" pitchFamily="34" charset="-128"/>
              </a:defRPr>
            </a:lvl9pPr>
          </a:lstStyle>
          <a:p>
            <a:pPr lvl="2" algn="ctr" defTabSz="914400">
              <a:lnSpc>
                <a:spcPct val="94000"/>
              </a:lnSpc>
              <a:buClr>
                <a:srgbClr val="000000"/>
              </a:buClr>
              <a:buSzPct val="45000"/>
            </a:pPr>
            <a:r>
              <a:rPr lang="en-GB" altLang="en-US" sz="1600" b="1" kern="0" dirty="0">
                <a:solidFill>
                  <a:srgbClr val="FFFFFF"/>
                </a:solidFill>
                <a:latin typeface="Helvetica" panose="020B0604020202020204" pitchFamily="34" charset="0"/>
                <a:cs typeface="Helvetica" panose="020B0604020202020204" pitchFamily="34" charset="0"/>
              </a:rPr>
              <a:t>2021-22 ANNUAL PERFORMANCE PLAN</a:t>
            </a:r>
          </a:p>
        </p:txBody>
      </p:sp>
    </p:spTree>
    <p:extLst>
      <p:ext uri="{BB962C8B-B14F-4D97-AF65-F5344CB8AC3E}">
        <p14:creationId xmlns:p14="http://schemas.microsoft.com/office/powerpoint/2010/main" xmlns="" val="330100306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6533</TotalTime>
  <Words>4117</Words>
  <Application>Microsoft Office PowerPoint</Application>
  <PresentationFormat>On-screen Show (4:3)</PresentationFormat>
  <Paragraphs>562</Paragraphs>
  <Slides>18</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3" baseType="lpstr">
      <vt:lpstr>Office Theme</vt:lpstr>
      <vt:lpstr>1_Office Theme</vt:lpstr>
      <vt:lpstr>1_Default Design</vt:lpstr>
      <vt:lpstr>2_Default Design</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Blaq Ink</dc:creator>
  <cp:lastModifiedBy>USER</cp:lastModifiedBy>
  <cp:revision>253</cp:revision>
  <dcterms:created xsi:type="dcterms:W3CDTF">2016-09-13T20:00:20Z</dcterms:created>
  <dcterms:modified xsi:type="dcterms:W3CDTF">2021-05-05T13:43:37Z</dcterms:modified>
</cp:coreProperties>
</file>