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 id="2147483703" r:id="rId2"/>
  </p:sldMasterIdLst>
  <p:notesMasterIdLst>
    <p:notesMasterId r:id="rId69"/>
  </p:notesMasterIdLst>
  <p:sldIdLst>
    <p:sldId id="264" r:id="rId3"/>
    <p:sldId id="958" r:id="rId4"/>
    <p:sldId id="266" r:id="rId5"/>
    <p:sldId id="959" r:id="rId6"/>
    <p:sldId id="477" r:id="rId7"/>
    <p:sldId id="1027" r:id="rId8"/>
    <p:sldId id="1010" r:id="rId9"/>
    <p:sldId id="1031" r:id="rId10"/>
    <p:sldId id="1011" r:id="rId11"/>
    <p:sldId id="956" r:id="rId12"/>
    <p:sldId id="960" r:id="rId13"/>
    <p:sldId id="1012" r:id="rId14"/>
    <p:sldId id="962" r:id="rId15"/>
    <p:sldId id="982" r:id="rId16"/>
    <p:sldId id="983" r:id="rId17"/>
    <p:sldId id="984" r:id="rId18"/>
    <p:sldId id="1028" r:id="rId19"/>
    <p:sldId id="1029" r:id="rId20"/>
    <p:sldId id="1030" r:id="rId21"/>
    <p:sldId id="1013" r:id="rId22"/>
    <p:sldId id="963" r:id="rId23"/>
    <p:sldId id="1033" r:id="rId24"/>
    <p:sldId id="1032" r:id="rId25"/>
    <p:sldId id="946" r:id="rId26"/>
    <p:sldId id="1034" r:id="rId27"/>
    <p:sldId id="947" r:id="rId28"/>
    <p:sldId id="998" r:id="rId29"/>
    <p:sldId id="1035" r:id="rId30"/>
    <p:sldId id="948" r:id="rId31"/>
    <p:sldId id="999" r:id="rId32"/>
    <p:sldId id="1036" r:id="rId33"/>
    <p:sldId id="1037" r:id="rId34"/>
    <p:sldId id="949" r:id="rId35"/>
    <p:sldId id="1000" r:id="rId36"/>
    <p:sldId id="1001" r:id="rId37"/>
    <p:sldId id="1038" r:id="rId38"/>
    <p:sldId id="954" r:id="rId39"/>
    <p:sldId id="1002" r:id="rId40"/>
    <p:sldId id="1039" r:id="rId41"/>
    <p:sldId id="955" r:id="rId42"/>
    <p:sldId id="1020" r:id="rId43"/>
    <p:sldId id="1014" r:id="rId44"/>
    <p:sldId id="1015" r:id="rId45"/>
    <p:sldId id="1016" r:id="rId46"/>
    <p:sldId id="1017" r:id="rId47"/>
    <p:sldId id="1018" r:id="rId48"/>
    <p:sldId id="1019" r:id="rId49"/>
    <p:sldId id="1021" r:id="rId50"/>
    <p:sldId id="1022" r:id="rId51"/>
    <p:sldId id="1023" r:id="rId52"/>
    <p:sldId id="1024" r:id="rId53"/>
    <p:sldId id="1025" r:id="rId54"/>
    <p:sldId id="929" r:id="rId55"/>
    <p:sldId id="1003" r:id="rId56"/>
    <p:sldId id="1004" r:id="rId57"/>
    <p:sldId id="1005" r:id="rId58"/>
    <p:sldId id="1006" r:id="rId59"/>
    <p:sldId id="1007" r:id="rId60"/>
    <p:sldId id="1008" r:id="rId61"/>
    <p:sldId id="1009" r:id="rId62"/>
    <p:sldId id="993" r:id="rId63"/>
    <p:sldId id="994" r:id="rId64"/>
    <p:sldId id="990" r:id="rId65"/>
    <p:sldId id="995" r:id="rId66"/>
    <p:sldId id="991" r:id="rId67"/>
    <p:sldId id="267" r:id="rId68"/>
  </p:sldIdLst>
  <p:sldSz cx="9144000" cy="6840538"/>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84ED9"/>
    <a:srgbClr val="B818A9"/>
    <a:srgbClr val="00A3DB"/>
    <a:srgbClr val="0033A1"/>
    <a:srgbClr val="21409A"/>
    <a:srgbClr val="FF4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18" autoAdjust="0"/>
  </p:normalViewPr>
  <p:slideViewPr>
    <p:cSldViewPr snapToGrid="0" snapToObjects="1">
      <p:cViewPr varScale="1">
        <p:scale>
          <a:sx n="75" d="100"/>
          <a:sy n="75" d="100"/>
        </p:scale>
        <p:origin x="384" y="66"/>
      </p:cViewPr>
      <p:guideLst/>
    </p:cSldViewPr>
  </p:slideViewPr>
  <p:notesTextViewPr>
    <p:cViewPr>
      <p:scale>
        <a:sx n="1" d="1"/>
        <a:sy n="1" d="1"/>
      </p:scale>
      <p:origin x="0" y="0"/>
    </p:cViewPr>
  </p:notesTextViewPr>
  <p:sorterViewPr>
    <p:cViewPr>
      <p:scale>
        <a:sx n="50" d="100"/>
        <a:sy n="50" d="100"/>
      </p:scale>
      <p:origin x="0" y="-20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ar\folders\7p\bt0w2ppn6g5119wd6yqf27mr540kzc\T\com.microsoft.Outlook\Outlook%20Temp\Departmental%20budget.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5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ZA" sz="2400" dirty="0"/>
              <a:t>2021/22 Allocation</a:t>
            </a:r>
          </a:p>
        </c:rich>
      </c:tx>
      <c:layout>
        <c:manualLayout>
          <c:xMode val="edge"/>
          <c:yMode val="edge"/>
          <c:x val="0.38634711286089235"/>
          <c:y val="2.7777777777777776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271-41AE-B99D-BDF7E2A7DEE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271-41AE-B99D-BDF7E2A7DEE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271-41AE-B99D-BDF7E2A7DEE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271-41AE-B99D-BDF7E2A7DEE1}"/>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271-41AE-B99D-BDF7E2A7DEE1}"/>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E271-41AE-B99D-BDF7E2A7DEE1}"/>
              </c:ext>
            </c:extLst>
          </c:dPt>
          <c:dLbls>
            <c:dLbl>
              <c:idx val="0"/>
              <c:tx>
                <c:rich>
                  <a:bodyPr/>
                  <a:lstStyle/>
                  <a:p>
                    <a:r>
                      <a:rPr lang="en-US" dirty="0"/>
                      <a:t>15.2%</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71-41AE-B99D-BDF7E2A7DEE1}"/>
                </c:ext>
              </c:extLst>
            </c:dLbl>
            <c:dLbl>
              <c:idx val="1"/>
              <c:layout>
                <c:manualLayout>
                  <c:x val="-8.2505149005375006E-2"/>
                  <c:y val="3.7228047405990602E-2"/>
                </c:manualLayout>
              </c:layout>
              <c:tx>
                <c:rich>
                  <a:bodyPr/>
                  <a:lstStyle/>
                  <a:p>
                    <a:r>
                      <a:rPr lang="en-US" dirty="0"/>
                      <a:t>6.9%</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71-41AE-B99D-BDF7E2A7DEE1}"/>
                </c:ext>
              </c:extLst>
            </c:dLbl>
            <c:dLbl>
              <c:idx val="2"/>
              <c:tx>
                <c:rich>
                  <a:bodyPr/>
                  <a:lstStyle/>
                  <a:p>
                    <a:r>
                      <a:rPr lang="en-US" dirty="0"/>
                      <a:t>1.1%</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271-41AE-B99D-BDF7E2A7DEE1}"/>
                </c:ext>
              </c:extLst>
            </c:dLbl>
            <c:dLbl>
              <c:idx val="3"/>
              <c:tx>
                <c:rich>
                  <a:bodyPr/>
                  <a:lstStyle/>
                  <a:p>
                    <a:r>
                      <a:rPr lang="en-US" dirty="0"/>
                      <a:t>32.8%</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271-41AE-B99D-BDF7E2A7DEE1}"/>
                </c:ext>
              </c:extLst>
            </c:dLbl>
            <c:dLbl>
              <c:idx val="4"/>
              <c:tx>
                <c:rich>
                  <a:bodyPr/>
                  <a:lstStyle/>
                  <a:p>
                    <a:r>
                      <a:rPr lang="en-US" dirty="0"/>
                      <a:t>33.3%</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271-41AE-B99D-BDF7E2A7DEE1}"/>
                </c:ext>
              </c:extLst>
            </c:dLbl>
            <c:dLbl>
              <c:idx val="5"/>
              <c:tx>
                <c:rich>
                  <a:bodyPr/>
                  <a:lstStyle/>
                  <a:p>
                    <a:r>
                      <a:rPr lang="en-US" dirty="0"/>
                      <a:t>10.7%</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271-41AE-B99D-BDF7E2A7DEE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Sheet2!$A$12:$A$17</c:f>
              <c:strCache>
                <c:ptCount val="6"/>
                <c:pt idx="0">
                  <c:v>Technology Innovation Agency</c:v>
                </c:pt>
                <c:pt idx="1">
                  <c:v>South African National Space Agency </c:v>
                </c:pt>
                <c:pt idx="2">
                  <c:v>Academy of Science of South Africa</c:v>
                </c:pt>
                <c:pt idx="3">
                  <c:v>National Research Foundation</c:v>
                </c:pt>
                <c:pt idx="4">
                  <c:v>Council for Scientific and Industrial Research</c:v>
                </c:pt>
                <c:pt idx="5">
                  <c:v>Human Sciences Research Council</c:v>
                </c:pt>
              </c:strCache>
            </c:strRef>
          </c:cat>
          <c:val>
            <c:numRef>
              <c:f>Sheet2!$B$12:$B$17</c:f>
              <c:numCache>
                <c:formatCode>0%</c:formatCode>
                <c:ptCount val="6"/>
                <c:pt idx="0">
                  <c:v>0.15235579894205822</c:v>
                </c:pt>
                <c:pt idx="1">
                  <c:v>6.880739252471299E-2</c:v>
                </c:pt>
                <c:pt idx="2">
                  <c:v>1.1301546076005194E-2</c:v>
                </c:pt>
                <c:pt idx="3">
                  <c:v>0.32757366253127407</c:v>
                </c:pt>
                <c:pt idx="4">
                  <c:v>0.33297158857335762</c:v>
                </c:pt>
                <c:pt idx="5">
                  <c:v>0.1069900113525919</c:v>
                </c:pt>
              </c:numCache>
            </c:numRef>
          </c:val>
          <c:extLst>
            <c:ext xmlns:c16="http://schemas.microsoft.com/office/drawing/2014/chart" uri="{C3380CC4-5D6E-409C-BE32-E72D297353CC}">
              <c16:uniqueId val="{0000000C-E271-41AE-B99D-BDF7E2A7DEE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5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4900616916759994"/>
          <c:y val="2.044060776203913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27838753736367E-2"/>
          <c:y val="0.11664786908675952"/>
          <c:w val="0.83574869701089394"/>
          <c:h val="0.54233405810868818"/>
        </c:manualLayout>
      </c:layout>
      <c:pie3DChart>
        <c:varyColors val="1"/>
        <c:ser>
          <c:idx val="0"/>
          <c:order val="0"/>
          <c:tx>
            <c:strRef>
              <c:f>Sheet4!$B$10</c:f>
              <c:strCache>
                <c:ptCount val="1"/>
                <c:pt idx="0">
                  <c:v>2021/22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A4-4427-9287-16A1B573D8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A4-4427-9287-16A1B573D83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8A4-4427-9287-16A1B573D8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8A4-4427-9287-16A1B573D83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8A4-4427-9287-16A1B573D83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Sheet4!$A$11:$A$15</c:f>
              <c:strCache>
                <c:ptCount val="5"/>
                <c:pt idx="0">
                  <c:v>Administration </c:v>
                </c:pt>
                <c:pt idx="1">
                  <c:v>Technology Innovation</c:v>
                </c:pt>
                <c:pt idx="2">
                  <c:v>International Cooperation and Resources </c:v>
                </c:pt>
                <c:pt idx="3">
                  <c:v>Research Development and Support </c:v>
                </c:pt>
                <c:pt idx="4">
                  <c:v>Socio-economic Innovation Partnerships </c:v>
                </c:pt>
              </c:strCache>
            </c:strRef>
          </c:cat>
          <c:val>
            <c:numRef>
              <c:f>Sheet4!$B$11:$B$15</c:f>
              <c:numCache>
                <c:formatCode>0%</c:formatCode>
                <c:ptCount val="5"/>
                <c:pt idx="0">
                  <c:v>3.673843360499434E-2</c:v>
                </c:pt>
                <c:pt idx="1">
                  <c:v>0.19927899105763089</c:v>
                </c:pt>
                <c:pt idx="2">
                  <c:v>1.6413279952626769E-2</c:v>
                </c:pt>
                <c:pt idx="3">
                  <c:v>0.55402098772963904</c:v>
                </c:pt>
                <c:pt idx="4">
                  <c:v>0.193548307655109</c:v>
                </c:pt>
              </c:numCache>
            </c:numRef>
          </c:val>
          <c:extLst>
            <c:ext xmlns:c16="http://schemas.microsoft.com/office/drawing/2014/chart" uri="{C3380CC4-5D6E-409C-BE32-E72D297353CC}">
              <c16:uniqueId val="{0000000A-B8A4-4427-9287-16A1B573D83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8679333404174749E-2"/>
          <c:y val="0.72339532175649202"/>
          <c:w val="0.8919163248446571"/>
          <c:h val="0.2612742224219786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27838753736367E-2"/>
          <c:y val="0.21629583192670029"/>
          <c:w val="0.83574869701089394"/>
          <c:h val="0.54233405810868818"/>
        </c:manualLayout>
      </c:layout>
      <c:pie3DChart>
        <c:varyColors val="1"/>
        <c:dLbls>
          <c:showLegendKey val="0"/>
          <c:showVal val="0"/>
          <c:showCatName val="0"/>
          <c:showSerName val="0"/>
          <c:showPercent val="0"/>
          <c:showBubbleSize val="0"/>
          <c:showLeaderLines val="0"/>
        </c:dLbls>
      </c:pie3DChart>
      <c:spPr>
        <a:noFill/>
        <a:ln w="25400">
          <a:noFill/>
        </a:ln>
        <a:effectLst/>
      </c:spPr>
    </c:plotArea>
    <c:legend>
      <c:legendPos val="b"/>
      <c:layout>
        <c:manualLayout>
          <c:xMode val="edge"/>
          <c:yMode val="edge"/>
          <c:x val="5.8679333404174749E-2"/>
          <c:y val="0.81282298071541326"/>
          <c:w val="0.8919163248446571"/>
          <c:h val="0.1718465634630574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Number of Output Performance Indicators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 of Output PI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Administration </c:v>
                </c:pt>
                <c:pt idx="1">
                  <c:v>Technology Innovation</c:v>
                </c:pt>
                <c:pt idx="2">
                  <c:v>International Cooperation and Resources </c:v>
                </c:pt>
                <c:pt idx="3">
                  <c:v>Research Development and Support </c:v>
                </c:pt>
                <c:pt idx="4">
                  <c:v>Socio-economic Innovation Partnerships </c:v>
                </c:pt>
                <c:pt idx="5">
                  <c:v>DSI 2021/22 APP Output Performance Indicators</c:v>
                </c:pt>
              </c:strCache>
            </c:strRef>
          </c:cat>
          <c:val>
            <c:numRef>
              <c:f>Sheet1!$B$2:$B$7</c:f>
              <c:numCache>
                <c:formatCode>General</c:formatCode>
                <c:ptCount val="6"/>
                <c:pt idx="0">
                  <c:v>6</c:v>
                </c:pt>
                <c:pt idx="1">
                  <c:v>15</c:v>
                </c:pt>
                <c:pt idx="2">
                  <c:v>9</c:v>
                </c:pt>
                <c:pt idx="3">
                  <c:v>13</c:v>
                </c:pt>
                <c:pt idx="4">
                  <c:v>10</c:v>
                </c:pt>
                <c:pt idx="5">
                  <c:v>53</c:v>
                </c:pt>
              </c:numCache>
            </c:numRef>
          </c:val>
          <c:extLst>
            <c:ext xmlns:c16="http://schemas.microsoft.com/office/drawing/2014/chart" uri="{C3380CC4-5D6E-409C-BE32-E72D297353CC}">
              <c16:uniqueId val="{00000000-8859-4C04-AF4C-4281FA7155B2}"/>
            </c:ext>
          </c:extLst>
        </c:ser>
        <c:dLbls>
          <c:dLblPos val="inEnd"/>
          <c:showLegendKey val="0"/>
          <c:showVal val="1"/>
          <c:showCatName val="0"/>
          <c:showSerName val="0"/>
          <c:showPercent val="0"/>
          <c:showBubbleSize val="0"/>
        </c:dLbls>
        <c:gapWidth val="115"/>
        <c:overlap val="-20"/>
        <c:axId val="881643760"/>
        <c:axId val="881650416"/>
      </c:barChart>
      <c:catAx>
        <c:axId val="88164376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881650416"/>
        <c:crosses val="autoZero"/>
        <c:auto val="1"/>
        <c:lblAlgn val="l"/>
        <c:lblOffset val="100"/>
        <c:noMultiLvlLbl val="0"/>
      </c:catAx>
      <c:valAx>
        <c:axId val="881650416"/>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8164376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5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4900616916759994"/>
          <c:y val="2.044060776203913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27838753736367E-2"/>
          <c:y val="0.11664786908675952"/>
          <c:w val="0.83574869701089394"/>
          <c:h val="0.54233405810868818"/>
        </c:manualLayout>
      </c:layout>
      <c:pie3DChart>
        <c:varyColors val="1"/>
        <c:ser>
          <c:idx val="0"/>
          <c:order val="0"/>
          <c:tx>
            <c:strRef>
              <c:f>Sheet4!$B$10</c:f>
              <c:strCache>
                <c:ptCount val="1"/>
                <c:pt idx="0">
                  <c:v>2021/22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A4-4427-9287-16A1B573D8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A4-4427-9287-16A1B573D83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8A4-4427-9287-16A1B573D8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8A4-4427-9287-16A1B573D83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8A4-4427-9287-16A1B573D83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Sheet4!$A$11:$A$15</c:f>
              <c:strCache>
                <c:ptCount val="5"/>
                <c:pt idx="0">
                  <c:v>Administration </c:v>
                </c:pt>
                <c:pt idx="1">
                  <c:v>Technology Innovation</c:v>
                </c:pt>
                <c:pt idx="2">
                  <c:v>International Cooperation and Resources </c:v>
                </c:pt>
                <c:pt idx="3">
                  <c:v>Research Development and Support </c:v>
                </c:pt>
                <c:pt idx="4">
                  <c:v>Socio-economic Innovation Partnerships </c:v>
                </c:pt>
              </c:strCache>
            </c:strRef>
          </c:cat>
          <c:val>
            <c:numRef>
              <c:f>Sheet4!$B$11:$B$15</c:f>
              <c:numCache>
                <c:formatCode>0%</c:formatCode>
                <c:ptCount val="5"/>
                <c:pt idx="0">
                  <c:v>3.673843360499434E-2</c:v>
                </c:pt>
                <c:pt idx="1">
                  <c:v>0.19927899105763089</c:v>
                </c:pt>
                <c:pt idx="2">
                  <c:v>1.6413279952626769E-2</c:v>
                </c:pt>
                <c:pt idx="3">
                  <c:v>0.55402098772963904</c:v>
                </c:pt>
                <c:pt idx="4">
                  <c:v>0.193548307655109</c:v>
                </c:pt>
              </c:numCache>
            </c:numRef>
          </c:val>
          <c:extLst>
            <c:ext xmlns:c16="http://schemas.microsoft.com/office/drawing/2014/chart" uri="{C3380CC4-5D6E-409C-BE32-E72D297353CC}">
              <c16:uniqueId val="{0000000A-B8A4-4427-9287-16A1B573D83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8679333404174749E-2"/>
          <c:y val="0.72339532175649202"/>
          <c:w val="0.8919163248446571"/>
          <c:h val="0.2612742224219786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10052621622249749"/>
          <c:y val="1.3826151566918483E-2"/>
          <c:w val="0.79894756755500496"/>
          <c:h val="6.671009263702995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2021/22</a:t>
            </a:r>
          </a:p>
        </c:rich>
      </c:tx>
      <c:layout>
        <c:manualLayout>
          <c:xMode val="edge"/>
          <c:yMode val="edge"/>
          <c:x val="0.4379826115485565"/>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825145554420487E-2"/>
          <c:y val="0.13828212249636654"/>
          <c:w val="0.90555555555555556"/>
          <c:h val="0.60510389326334213"/>
        </c:manualLayout>
      </c:layout>
      <c:pie3DChart>
        <c:varyColors val="1"/>
        <c:ser>
          <c:idx val="0"/>
          <c:order val="0"/>
          <c:tx>
            <c:strRef>
              <c:f>Sheet5!$B$8</c:f>
              <c:strCache>
                <c:ptCount val="1"/>
                <c:pt idx="0">
                  <c:v>2021/22</c:v>
                </c:pt>
              </c:strCache>
            </c:strRef>
          </c:tx>
          <c:explosion val="1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78C-473E-B423-F61CD5C5351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78C-473E-B423-F61CD5C53513}"/>
              </c:ext>
            </c:extLst>
          </c:dPt>
          <c:dPt>
            <c:idx val="2"/>
            <c:bubble3D val="0"/>
            <c:explosion val="8"/>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78C-473E-B423-F61CD5C5351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78C-473E-B423-F61CD5C53513}"/>
              </c:ext>
            </c:extLst>
          </c:dPt>
          <c:dLbls>
            <c:dLbl>
              <c:idx val="0"/>
              <c:layout>
                <c:manualLayout>
                  <c:x val="0.23660761154855642"/>
                  <c:y val="1.7273720059765459E-2"/>
                </c:manualLayout>
              </c:layout>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8C-473E-B423-F61CD5C53513}"/>
                </c:ext>
              </c:extLst>
            </c:dLbl>
            <c:dLbl>
              <c:idx val="1"/>
              <c:layout>
                <c:manualLayout>
                  <c:x val="0.2461169072615921"/>
                  <c:y val="0.17174667482166617"/>
                </c:manualLayout>
              </c:layout>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8C-473E-B423-F61CD5C53513}"/>
                </c:ext>
              </c:extLst>
            </c:dLbl>
            <c:dLbl>
              <c:idx val="2"/>
              <c:tx>
                <c:rich>
                  <a:bodyPr/>
                  <a:lstStyle/>
                  <a:p>
                    <a:r>
                      <a:rPr lang="en-US" dirty="0"/>
                      <a:t>94%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8C-473E-B423-F61CD5C53513}"/>
                </c:ext>
              </c:extLst>
            </c:dLbl>
            <c:dLbl>
              <c:idx val="3"/>
              <c:layout>
                <c:manualLayout>
                  <c:x val="-0.25375623359580052"/>
                  <c:y val="1.7814641858658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8C-473E-B423-F61CD5C5351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Sheet5!$A$9:$A$12</c:f>
              <c:strCache>
                <c:ptCount val="4"/>
                <c:pt idx="0">
                  <c:v>Compensation of Employees </c:v>
                </c:pt>
                <c:pt idx="1">
                  <c:v>Goods and Services </c:v>
                </c:pt>
                <c:pt idx="2">
                  <c:v>Transfers and Subsidies </c:v>
                </c:pt>
                <c:pt idx="3">
                  <c:v>Payments for Capital Assests </c:v>
                </c:pt>
              </c:strCache>
            </c:strRef>
          </c:cat>
          <c:val>
            <c:numRef>
              <c:f>Sheet5!$B$9:$B$12</c:f>
              <c:numCache>
                <c:formatCode>0.00%</c:formatCode>
                <c:ptCount val="4"/>
                <c:pt idx="0">
                  <c:v>4.0075044930129519E-2</c:v>
                </c:pt>
                <c:pt idx="1">
                  <c:v>2.3335682218750823E-2</c:v>
                </c:pt>
                <c:pt idx="2">
                  <c:v>0.93626990652406195</c:v>
                </c:pt>
                <c:pt idx="3">
                  <c:v>3.1936632705776078E-4</c:v>
                </c:pt>
              </c:numCache>
            </c:numRef>
          </c:val>
          <c:extLst>
            <c:ext xmlns:c16="http://schemas.microsoft.com/office/drawing/2014/chart" uri="{C3380CC4-5D6E-409C-BE32-E72D297353CC}">
              <c16:uniqueId val="{00000008-A78C-473E-B423-F61CD5C5351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7291405488404504"/>
          <c:y val="0.74519117191637729"/>
          <c:w val="0.6765020821836466"/>
          <c:h val="0.2323629500442731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baseline="0" dirty="0"/>
              <a:t>2021/22 Budget Allocation</a:t>
            </a:r>
            <a:endParaRPr lang="en-ZA"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689814814814814"/>
          <c:w val="0.99729746997347701"/>
          <c:h val="0.71445887925277407"/>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l"/>
      <c:overlay val="1"/>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alpha val="93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25E1D-6603-4825-B148-733BAB857800}" type="doc">
      <dgm:prSet loTypeId="urn:microsoft.com/office/officeart/2011/layout/CircleProcess" loCatId="officeonline" qsTypeId="urn:microsoft.com/office/officeart/2005/8/quickstyle/simple4" qsCatId="simple" csTypeId="urn:microsoft.com/office/officeart/2005/8/colors/colorful1" csCatId="colorful" phldr="1"/>
      <dgm:spPr/>
      <dgm:t>
        <a:bodyPr/>
        <a:lstStyle/>
        <a:p>
          <a:endParaRPr lang="en-US"/>
        </a:p>
      </dgm:t>
    </dgm:pt>
    <dgm:pt modelId="{C3C79875-D97D-45D0-9682-954A54DC4A88}">
      <dgm:prSet/>
      <dgm:spPr/>
      <dgm:t>
        <a:bodyPr/>
        <a:lstStyle/>
        <a:p>
          <a:r>
            <a:rPr lang="en-US" dirty="0"/>
            <a:t>Mission</a:t>
          </a:r>
        </a:p>
      </dgm:t>
    </dgm:pt>
    <dgm:pt modelId="{F169EB66-E5FF-425C-B5C0-764CA01AE8A9}" type="parTrans" cxnId="{25F0D781-981C-43FA-99CB-ADE9E27469AD}">
      <dgm:prSet/>
      <dgm:spPr/>
      <dgm:t>
        <a:bodyPr/>
        <a:lstStyle/>
        <a:p>
          <a:endParaRPr lang="en-US"/>
        </a:p>
      </dgm:t>
    </dgm:pt>
    <dgm:pt modelId="{F0E5F888-8E57-432F-BB72-DDC82FB8F693}" type="sibTrans" cxnId="{25F0D781-981C-43FA-99CB-ADE9E27469AD}">
      <dgm:prSet/>
      <dgm:spPr/>
      <dgm:t>
        <a:bodyPr/>
        <a:lstStyle/>
        <a:p>
          <a:endParaRPr lang="en-US"/>
        </a:p>
      </dgm:t>
    </dgm:pt>
    <dgm:pt modelId="{2AB87166-6947-4180-BBC9-5ABE756C7D8A}">
      <dgm:prSet custT="1"/>
      <dgm:spPr/>
      <dgm:t>
        <a:bodyPr/>
        <a:lstStyle/>
        <a:p>
          <a:r>
            <a:rPr lang="en-ZA" sz="1800" b="0" i="0" dirty="0"/>
            <a:t>To provide leadership, an enabling environment and resources for STI in support of South Africa’s inclusive and sustainable development. </a:t>
          </a:r>
          <a:endParaRPr lang="en-US" sz="1800" dirty="0"/>
        </a:p>
      </dgm:t>
    </dgm:pt>
    <dgm:pt modelId="{72EAEBBF-513F-4DAF-9178-A66D690A4DF3}" type="parTrans" cxnId="{3D565024-D5C6-4CB3-962D-708CED5F4157}">
      <dgm:prSet/>
      <dgm:spPr/>
      <dgm:t>
        <a:bodyPr/>
        <a:lstStyle/>
        <a:p>
          <a:endParaRPr lang="en-US"/>
        </a:p>
      </dgm:t>
    </dgm:pt>
    <dgm:pt modelId="{9784629C-4586-4BC8-A971-664B3FEC63D9}" type="sibTrans" cxnId="{3D565024-D5C6-4CB3-962D-708CED5F4157}">
      <dgm:prSet/>
      <dgm:spPr/>
      <dgm:t>
        <a:bodyPr/>
        <a:lstStyle/>
        <a:p>
          <a:endParaRPr lang="en-US"/>
        </a:p>
      </dgm:t>
    </dgm:pt>
    <dgm:pt modelId="{C33A75DD-65B4-481E-8E09-D5184AEB585B}">
      <dgm:prSet/>
      <dgm:spPr/>
      <dgm:t>
        <a:bodyPr/>
        <a:lstStyle/>
        <a:p>
          <a:r>
            <a:rPr lang="en-US" dirty="0"/>
            <a:t>Vision</a:t>
          </a:r>
        </a:p>
      </dgm:t>
    </dgm:pt>
    <dgm:pt modelId="{53A0A6D3-CD3D-40D4-B27A-A4A61E573D83}" type="parTrans" cxnId="{C18F9769-5FE5-42F1-A2EB-7CCC505AFDE6}">
      <dgm:prSet/>
      <dgm:spPr/>
      <dgm:t>
        <a:bodyPr/>
        <a:lstStyle/>
        <a:p>
          <a:endParaRPr lang="en-US"/>
        </a:p>
      </dgm:t>
    </dgm:pt>
    <dgm:pt modelId="{B20BC5D2-285F-466E-B698-82A6C115DA9A}" type="sibTrans" cxnId="{C18F9769-5FE5-42F1-A2EB-7CCC505AFDE6}">
      <dgm:prSet/>
      <dgm:spPr/>
      <dgm:t>
        <a:bodyPr/>
        <a:lstStyle/>
        <a:p>
          <a:endParaRPr lang="en-US"/>
        </a:p>
      </dgm:t>
    </dgm:pt>
    <dgm:pt modelId="{F435E0CF-3498-4D2A-B920-E4378D37F81B}">
      <dgm:prSet custT="1"/>
      <dgm:spPr/>
      <dgm:t>
        <a:bodyPr/>
        <a:lstStyle/>
        <a:p>
          <a:r>
            <a:rPr lang="en-US" sz="1800" b="0" i="0" dirty="0"/>
            <a:t>Increase well being and prosperity through science, technology and innovation.</a:t>
          </a:r>
          <a:endParaRPr lang="en-US" sz="1800" dirty="0">
            <a:solidFill>
              <a:schemeClr val="tx1"/>
            </a:solidFill>
          </a:endParaRPr>
        </a:p>
      </dgm:t>
    </dgm:pt>
    <dgm:pt modelId="{881A3F7A-122B-4830-8956-01C487BE200B}" type="parTrans" cxnId="{A5F89D76-E1D5-4489-BECA-AEEF32A0ED0D}">
      <dgm:prSet/>
      <dgm:spPr/>
      <dgm:t>
        <a:bodyPr/>
        <a:lstStyle/>
        <a:p>
          <a:endParaRPr lang="en-US"/>
        </a:p>
      </dgm:t>
    </dgm:pt>
    <dgm:pt modelId="{E67AF3F1-EB6C-40DE-8A37-8E2818395AE3}" type="sibTrans" cxnId="{A5F89D76-E1D5-4489-BECA-AEEF32A0ED0D}">
      <dgm:prSet/>
      <dgm:spPr/>
      <dgm:t>
        <a:bodyPr/>
        <a:lstStyle/>
        <a:p>
          <a:endParaRPr lang="en-US"/>
        </a:p>
      </dgm:t>
    </dgm:pt>
    <dgm:pt modelId="{C7AA1E4B-F63D-49A0-852B-0B3920B99C4E}">
      <dgm:prSet/>
      <dgm:spPr/>
      <dgm:t>
        <a:bodyPr/>
        <a:lstStyle/>
        <a:p>
          <a:r>
            <a:rPr lang="en-US" b="0" i="0" dirty="0"/>
            <a:t>Values</a:t>
          </a:r>
          <a:endParaRPr lang="en-US" dirty="0"/>
        </a:p>
      </dgm:t>
    </dgm:pt>
    <dgm:pt modelId="{E719A264-E4C1-44BB-9844-85C7EFE368A5}" type="parTrans" cxnId="{7E40BC93-E41C-4EA7-9F27-8DA1016236EA}">
      <dgm:prSet/>
      <dgm:spPr/>
      <dgm:t>
        <a:bodyPr/>
        <a:lstStyle/>
        <a:p>
          <a:endParaRPr lang="en-US"/>
        </a:p>
      </dgm:t>
    </dgm:pt>
    <dgm:pt modelId="{77385D79-DC78-40A0-BDF4-B1C15DE41598}" type="sibTrans" cxnId="{7E40BC93-E41C-4EA7-9F27-8DA1016236EA}">
      <dgm:prSet/>
      <dgm:spPr/>
      <dgm:t>
        <a:bodyPr/>
        <a:lstStyle/>
        <a:p>
          <a:endParaRPr lang="en-US"/>
        </a:p>
      </dgm:t>
    </dgm:pt>
    <dgm:pt modelId="{32BC152E-A7D4-49F5-AA0D-0B0A56FC83A9}">
      <dgm:prSet custT="1"/>
      <dgm:spPr/>
      <dgm:t>
        <a:bodyPr/>
        <a:lstStyle/>
        <a:p>
          <a:r>
            <a:rPr lang="en-US" sz="1800" b="0" i="0" dirty="0"/>
            <a:t>Innovation</a:t>
          </a:r>
          <a:endParaRPr lang="en-US" sz="1800" dirty="0"/>
        </a:p>
      </dgm:t>
    </dgm:pt>
    <dgm:pt modelId="{9DC1D98F-73EC-4B51-AD59-5A955C65C7AF}" type="parTrans" cxnId="{4335DAED-39A0-417B-BB5B-5677E04B683D}">
      <dgm:prSet/>
      <dgm:spPr/>
      <dgm:t>
        <a:bodyPr/>
        <a:lstStyle/>
        <a:p>
          <a:endParaRPr lang="en-US"/>
        </a:p>
      </dgm:t>
    </dgm:pt>
    <dgm:pt modelId="{9535ED3D-51E1-4E86-A1A0-870A72275A41}" type="sibTrans" cxnId="{4335DAED-39A0-417B-BB5B-5677E04B683D}">
      <dgm:prSet/>
      <dgm:spPr/>
      <dgm:t>
        <a:bodyPr/>
        <a:lstStyle/>
        <a:p>
          <a:endParaRPr lang="en-US"/>
        </a:p>
      </dgm:t>
    </dgm:pt>
    <dgm:pt modelId="{774AA29C-7AF7-4398-9F1C-18DCA72C95AC}">
      <dgm:prSet custT="1"/>
      <dgm:spPr/>
      <dgm:t>
        <a:bodyPr/>
        <a:lstStyle/>
        <a:p>
          <a:r>
            <a:rPr lang="en-US" sz="1800" b="0" i="0" dirty="0"/>
            <a:t>Knowledge-sharing</a:t>
          </a:r>
          <a:endParaRPr lang="en-US" sz="1800" i="0" dirty="0"/>
        </a:p>
      </dgm:t>
    </dgm:pt>
    <dgm:pt modelId="{2AC9B4AA-7A8C-4FE1-84E0-D033162D7A58}" type="parTrans" cxnId="{E3B3C921-4CF5-4C41-BAC3-8BCAAE6228EE}">
      <dgm:prSet/>
      <dgm:spPr/>
      <dgm:t>
        <a:bodyPr/>
        <a:lstStyle/>
        <a:p>
          <a:endParaRPr lang="en-US"/>
        </a:p>
      </dgm:t>
    </dgm:pt>
    <dgm:pt modelId="{48A7EA3C-7B3F-4CDE-8318-5179A9F15630}" type="sibTrans" cxnId="{E3B3C921-4CF5-4C41-BAC3-8BCAAE6228EE}">
      <dgm:prSet/>
      <dgm:spPr/>
      <dgm:t>
        <a:bodyPr/>
        <a:lstStyle/>
        <a:p>
          <a:endParaRPr lang="en-US"/>
        </a:p>
      </dgm:t>
    </dgm:pt>
    <dgm:pt modelId="{703CE366-C3AF-4D53-AF64-BA369695928C}">
      <dgm:prSet custT="1"/>
      <dgm:spPr/>
      <dgm:t>
        <a:bodyPr/>
        <a:lstStyle/>
        <a:p>
          <a:r>
            <a:rPr lang="en-US" sz="1800" b="0" i="0" dirty="0">
              <a:solidFill>
                <a:schemeClr val="tx1"/>
              </a:solidFill>
            </a:rPr>
            <a:t>Professionalism </a:t>
          </a:r>
          <a:endParaRPr lang="en-US" sz="1800" i="0" dirty="0">
            <a:solidFill>
              <a:schemeClr val="tx1"/>
            </a:solidFill>
          </a:endParaRPr>
        </a:p>
      </dgm:t>
    </dgm:pt>
    <dgm:pt modelId="{93A2BDCA-1077-400D-891B-7C0EE95F4768}" type="parTrans" cxnId="{E82715DF-29B3-4CCE-BA26-EA0281A8ECE5}">
      <dgm:prSet/>
      <dgm:spPr/>
      <dgm:t>
        <a:bodyPr/>
        <a:lstStyle/>
        <a:p>
          <a:endParaRPr lang="en-US"/>
        </a:p>
      </dgm:t>
    </dgm:pt>
    <dgm:pt modelId="{68F85448-CBED-4042-84E6-368CA4F25451}" type="sibTrans" cxnId="{E82715DF-29B3-4CCE-BA26-EA0281A8ECE5}">
      <dgm:prSet/>
      <dgm:spPr/>
      <dgm:t>
        <a:bodyPr/>
        <a:lstStyle/>
        <a:p>
          <a:endParaRPr lang="en-US"/>
        </a:p>
      </dgm:t>
    </dgm:pt>
    <dgm:pt modelId="{0B3BE398-23BA-4DD9-B075-BA8AB2CF726A}">
      <dgm:prSet/>
      <dgm:spPr/>
      <dgm:t>
        <a:bodyPr/>
        <a:lstStyle/>
        <a:p>
          <a:r>
            <a:rPr lang="en-US" b="0" i="0" dirty="0"/>
            <a:t>Brand </a:t>
          </a:r>
          <a:endParaRPr lang="en-US" dirty="0"/>
        </a:p>
      </dgm:t>
    </dgm:pt>
    <dgm:pt modelId="{7B249CAB-E48A-46D8-8EE1-DEC64EBC0C4D}" type="parTrans" cxnId="{72B4FA06-3817-4D6E-BEB6-ED968B290945}">
      <dgm:prSet/>
      <dgm:spPr/>
      <dgm:t>
        <a:bodyPr/>
        <a:lstStyle/>
        <a:p>
          <a:endParaRPr lang="en-US"/>
        </a:p>
      </dgm:t>
    </dgm:pt>
    <dgm:pt modelId="{FA5A6147-496A-4FC7-A5A5-605B2E693062}" type="sibTrans" cxnId="{72B4FA06-3817-4D6E-BEB6-ED968B290945}">
      <dgm:prSet/>
      <dgm:spPr/>
      <dgm:t>
        <a:bodyPr/>
        <a:lstStyle/>
        <a:p>
          <a:endParaRPr lang="en-US"/>
        </a:p>
      </dgm:t>
    </dgm:pt>
    <dgm:pt modelId="{FB32CD73-3DD0-4440-A163-9B50DBE524EF}">
      <dgm:prSet/>
      <dgm:spPr/>
      <dgm:t>
        <a:bodyPr/>
        <a:lstStyle/>
        <a:p>
          <a:pPr algn="ctr"/>
          <a:r>
            <a:rPr lang="en-US" b="1" i="0" dirty="0"/>
            <a:t>Making sure “its” possible…</a:t>
          </a:r>
          <a:endParaRPr lang="en-US" b="1" dirty="0"/>
        </a:p>
      </dgm:t>
    </dgm:pt>
    <dgm:pt modelId="{044B98D6-6D28-48A7-BD67-F3A9EA14E937}" type="parTrans" cxnId="{2D378FEC-442A-4566-80FD-8A5859BB09E8}">
      <dgm:prSet/>
      <dgm:spPr/>
      <dgm:t>
        <a:bodyPr/>
        <a:lstStyle/>
        <a:p>
          <a:endParaRPr lang="en-US"/>
        </a:p>
      </dgm:t>
    </dgm:pt>
    <dgm:pt modelId="{B355DC9F-5A49-4842-A0A9-43009E60DCB1}" type="sibTrans" cxnId="{2D378FEC-442A-4566-80FD-8A5859BB09E8}">
      <dgm:prSet/>
      <dgm:spPr/>
      <dgm:t>
        <a:bodyPr/>
        <a:lstStyle/>
        <a:p>
          <a:endParaRPr lang="en-US"/>
        </a:p>
      </dgm:t>
    </dgm:pt>
    <dgm:pt modelId="{C57B39CE-A54A-43A9-A20F-53C57FE659FF}">
      <dgm:prSet custT="1"/>
      <dgm:spPr/>
      <dgm:t>
        <a:bodyPr/>
        <a:lstStyle/>
        <a:p>
          <a:r>
            <a:rPr lang="en-US" sz="1800" i="0" dirty="0">
              <a:solidFill>
                <a:schemeClr val="tx1"/>
              </a:solidFill>
            </a:rPr>
            <a:t>Ethical behavior </a:t>
          </a:r>
        </a:p>
      </dgm:t>
    </dgm:pt>
    <dgm:pt modelId="{C1075896-25A2-407D-8B37-C7C7B593A399}" type="parTrans" cxnId="{2A204DD1-195F-45D3-A9FA-8617EE0C3B3D}">
      <dgm:prSet/>
      <dgm:spPr/>
      <dgm:t>
        <a:bodyPr/>
        <a:lstStyle/>
        <a:p>
          <a:endParaRPr lang="en-US"/>
        </a:p>
      </dgm:t>
    </dgm:pt>
    <dgm:pt modelId="{CA3FB6DA-DD3D-4A15-9D72-7248D0D20036}" type="sibTrans" cxnId="{2A204DD1-195F-45D3-A9FA-8617EE0C3B3D}">
      <dgm:prSet/>
      <dgm:spPr/>
      <dgm:t>
        <a:bodyPr/>
        <a:lstStyle/>
        <a:p>
          <a:endParaRPr lang="en-US"/>
        </a:p>
      </dgm:t>
    </dgm:pt>
    <dgm:pt modelId="{843CAD17-E32D-4BE9-B8C8-0712EB2C8AAC}">
      <dgm:prSet custT="1"/>
      <dgm:spPr/>
      <dgm:t>
        <a:bodyPr/>
        <a:lstStyle/>
        <a:p>
          <a:endParaRPr lang="en-US" sz="2000" b="0" i="0" dirty="0"/>
        </a:p>
      </dgm:t>
    </dgm:pt>
    <dgm:pt modelId="{912236F4-A2B9-4E7E-9092-6C7D17398861}" type="parTrans" cxnId="{E8438C98-5E40-4EB3-996C-9866131992E7}">
      <dgm:prSet/>
      <dgm:spPr/>
      <dgm:t>
        <a:bodyPr/>
        <a:lstStyle/>
        <a:p>
          <a:endParaRPr lang="en-US"/>
        </a:p>
      </dgm:t>
    </dgm:pt>
    <dgm:pt modelId="{AB3726EF-922D-4A13-BFBD-89164F40CC61}" type="sibTrans" cxnId="{E8438C98-5E40-4EB3-996C-9866131992E7}">
      <dgm:prSet/>
      <dgm:spPr/>
      <dgm:t>
        <a:bodyPr/>
        <a:lstStyle/>
        <a:p>
          <a:endParaRPr lang="en-US"/>
        </a:p>
      </dgm:t>
    </dgm:pt>
    <dgm:pt modelId="{6636F9E1-707D-49B3-9AB1-688BAF85DC91}" type="pres">
      <dgm:prSet presAssocID="{6C825E1D-6603-4825-B148-733BAB857800}" presName="Name0" presStyleCnt="0">
        <dgm:presLayoutVars>
          <dgm:chMax val="11"/>
          <dgm:chPref val="11"/>
          <dgm:dir/>
          <dgm:resizeHandles/>
        </dgm:presLayoutVars>
      </dgm:prSet>
      <dgm:spPr/>
      <dgm:t>
        <a:bodyPr/>
        <a:lstStyle/>
        <a:p>
          <a:endParaRPr lang="en-US"/>
        </a:p>
      </dgm:t>
    </dgm:pt>
    <dgm:pt modelId="{102EB13A-1FB5-43B1-AFAF-1B37037D3D7F}" type="pres">
      <dgm:prSet presAssocID="{0B3BE398-23BA-4DD9-B075-BA8AB2CF726A}" presName="Accent4" presStyleCnt="0"/>
      <dgm:spPr/>
    </dgm:pt>
    <dgm:pt modelId="{D2808713-C8CF-4254-AE2D-49766AA3AB94}" type="pres">
      <dgm:prSet presAssocID="{0B3BE398-23BA-4DD9-B075-BA8AB2CF726A}" presName="Accent" presStyleLbl="node1" presStyleIdx="0" presStyleCnt="4"/>
      <dgm:spPr/>
    </dgm:pt>
    <dgm:pt modelId="{D793DC7F-4D1B-401A-8DFB-63A69E113B85}" type="pres">
      <dgm:prSet presAssocID="{0B3BE398-23BA-4DD9-B075-BA8AB2CF726A}" presName="ParentBackground4" presStyleCnt="0"/>
      <dgm:spPr/>
    </dgm:pt>
    <dgm:pt modelId="{84F56527-9AE9-4187-B9F6-ED4EBA2DA751}" type="pres">
      <dgm:prSet presAssocID="{0B3BE398-23BA-4DD9-B075-BA8AB2CF726A}" presName="ParentBackground" presStyleLbl="fgAcc1" presStyleIdx="0" presStyleCnt="4"/>
      <dgm:spPr/>
      <dgm:t>
        <a:bodyPr/>
        <a:lstStyle/>
        <a:p>
          <a:endParaRPr lang="en-US"/>
        </a:p>
      </dgm:t>
    </dgm:pt>
    <dgm:pt modelId="{600C0742-4659-4650-86A6-B0916E467BD5}" type="pres">
      <dgm:prSet presAssocID="{0B3BE398-23BA-4DD9-B075-BA8AB2CF726A}" presName="Child4" presStyleLbl="revTx" presStyleIdx="0" presStyleCnt="4">
        <dgm:presLayoutVars>
          <dgm:chMax val="0"/>
          <dgm:chPref val="0"/>
          <dgm:bulletEnabled val="1"/>
        </dgm:presLayoutVars>
      </dgm:prSet>
      <dgm:spPr/>
      <dgm:t>
        <a:bodyPr/>
        <a:lstStyle/>
        <a:p>
          <a:endParaRPr lang="en-US"/>
        </a:p>
      </dgm:t>
    </dgm:pt>
    <dgm:pt modelId="{DE1A4697-A9EE-4544-A0C6-73E081A3E165}" type="pres">
      <dgm:prSet presAssocID="{0B3BE398-23BA-4DD9-B075-BA8AB2CF726A}" presName="Parent4" presStyleLbl="revTx" presStyleIdx="0" presStyleCnt="4">
        <dgm:presLayoutVars>
          <dgm:chMax val="1"/>
          <dgm:chPref val="1"/>
          <dgm:bulletEnabled val="1"/>
        </dgm:presLayoutVars>
      </dgm:prSet>
      <dgm:spPr/>
      <dgm:t>
        <a:bodyPr/>
        <a:lstStyle/>
        <a:p>
          <a:endParaRPr lang="en-US"/>
        </a:p>
      </dgm:t>
    </dgm:pt>
    <dgm:pt modelId="{E1119E19-F3B8-4185-8074-5E039F0B1746}" type="pres">
      <dgm:prSet presAssocID="{C7AA1E4B-F63D-49A0-852B-0B3920B99C4E}" presName="Accent3" presStyleCnt="0"/>
      <dgm:spPr/>
    </dgm:pt>
    <dgm:pt modelId="{82643B29-B50D-4CDD-A9C7-A921282924F7}" type="pres">
      <dgm:prSet presAssocID="{C7AA1E4B-F63D-49A0-852B-0B3920B99C4E}" presName="Accent" presStyleLbl="node1" presStyleIdx="1" presStyleCnt="4"/>
      <dgm:spPr/>
    </dgm:pt>
    <dgm:pt modelId="{ADC65346-1E82-4ACC-ABCE-588868BF11E2}" type="pres">
      <dgm:prSet presAssocID="{C7AA1E4B-F63D-49A0-852B-0B3920B99C4E}" presName="ParentBackground3" presStyleCnt="0"/>
      <dgm:spPr/>
    </dgm:pt>
    <dgm:pt modelId="{EAA5DF74-36FB-4161-9744-4B8091AF61CD}" type="pres">
      <dgm:prSet presAssocID="{C7AA1E4B-F63D-49A0-852B-0B3920B99C4E}" presName="ParentBackground" presStyleLbl="fgAcc1" presStyleIdx="1" presStyleCnt="4"/>
      <dgm:spPr/>
      <dgm:t>
        <a:bodyPr/>
        <a:lstStyle/>
        <a:p>
          <a:endParaRPr lang="en-US"/>
        </a:p>
      </dgm:t>
    </dgm:pt>
    <dgm:pt modelId="{86C5C400-7CBE-4BCE-A257-A36E6DEEAA02}" type="pres">
      <dgm:prSet presAssocID="{C7AA1E4B-F63D-49A0-852B-0B3920B99C4E}" presName="Child3" presStyleLbl="revTx" presStyleIdx="1" presStyleCnt="4">
        <dgm:presLayoutVars>
          <dgm:chMax val="0"/>
          <dgm:chPref val="0"/>
          <dgm:bulletEnabled val="1"/>
        </dgm:presLayoutVars>
      </dgm:prSet>
      <dgm:spPr/>
      <dgm:t>
        <a:bodyPr/>
        <a:lstStyle/>
        <a:p>
          <a:endParaRPr lang="en-US"/>
        </a:p>
      </dgm:t>
    </dgm:pt>
    <dgm:pt modelId="{C5BF807D-FECD-4FDB-8E31-72A51C708704}" type="pres">
      <dgm:prSet presAssocID="{C7AA1E4B-F63D-49A0-852B-0B3920B99C4E}" presName="Parent3" presStyleLbl="revTx" presStyleIdx="1" presStyleCnt="4">
        <dgm:presLayoutVars>
          <dgm:chMax val="1"/>
          <dgm:chPref val="1"/>
          <dgm:bulletEnabled val="1"/>
        </dgm:presLayoutVars>
      </dgm:prSet>
      <dgm:spPr/>
      <dgm:t>
        <a:bodyPr/>
        <a:lstStyle/>
        <a:p>
          <a:endParaRPr lang="en-US"/>
        </a:p>
      </dgm:t>
    </dgm:pt>
    <dgm:pt modelId="{5FAE9FF1-F7BA-418B-AE9A-9125B96DACCB}" type="pres">
      <dgm:prSet presAssocID="{C33A75DD-65B4-481E-8E09-D5184AEB585B}" presName="Accent2" presStyleCnt="0"/>
      <dgm:spPr/>
    </dgm:pt>
    <dgm:pt modelId="{A0FB0909-40BE-4F69-B732-F69E63865422}" type="pres">
      <dgm:prSet presAssocID="{C33A75DD-65B4-481E-8E09-D5184AEB585B}" presName="Accent" presStyleLbl="node1" presStyleIdx="2" presStyleCnt="4"/>
      <dgm:spPr/>
    </dgm:pt>
    <dgm:pt modelId="{F22903E7-28C5-41F3-85CC-1C57C34E1D8A}" type="pres">
      <dgm:prSet presAssocID="{C33A75DD-65B4-481E-8E09-D5184AEB585B}" presName="ParentBackground2" presStyleCnt="0"/>
      <dgm:spPr/>
    </dgm:pt>
    <dgm:pt modelId="{328C39A0-C0B3-48DF-B67C-B6E295E85F92}" type="pres">
      <dgm:prSet presAssocID="{C33A75DD-65B4-481E-8E09-D5184AEB585B}" presName="ParentBackground" presStyleLbl="fgAcc1" presStyleIdx="2" presStyleCnt="4"/>
      <dgm:spPr/>
      <dgm:t>
        <a:bodyPr/>
        <a:lstStyle/>
        <a:p>
          <a:endParaRPr lang="en-US"/>
        </a:p>
      </dgm:t>
    </dgm:pt>
    <dgm:pt modelId="{8EF81D9B-60E7-4B94-81F4-7DC94AB04A11}" type="pres">
      <dgm:prSet presAssocID="{C33A75DD-65B4-481E-8E09-D5184AEB585B}" presName="Child2" presStyleLbl="revTx" presStyleIdx="2" presStyleCnt="4">
        <dgm:presLayoutVars>
          <dgm:chMax val="0"/>
          <dgm:chPref val="0"/>
          <dgm:bulletEnabled val="1"/>
        </dgm:presLayoutVars>
      </dgm:prSet>
      <dgm:spPr/>
      <dgm:t>
        <a:bodyPr/>
        <a:lstStyle/>
        <a:p>
          <a:endParaRPr lang="en-US"/>
        </a:p>
      </dgm:t>
    </dgm:pt>
    <dgm:pt modelId="{9EC97E51-1B27-4FAC-8402-32AAD9932FDF}" type="pres">
      <dgm:prSet presAssocID="{C33A75DD-65B4-481E-8E09-D5184AEB585B}" presName="Parent2" presStyleLbl="revTx" presStyleIdx="2" presStyleCnt="4">
        <dgm:presLayoutVars>
          <dgm:chMax val="1"/>
          <dgm:chPref val="1"/>
          <dgm:bulletEnabled val="1"/>
        </dgm:presLayoutVars>
      </dgm:prSet>
      <dgm:spPr/>
      <dgm:t>
        <a:bodyPr/>
        <a:lstStyle/>
        <a:p>
          <a:endParaRPr lang="en-US"/>
        </a:p>
      </dgm:t>
    </dgm:pt>
    <dgm:pt modelId="{AF4F7AAA-F434-4384-8202-866A73094250}" type="pres">
      <dgm:prSet presAssocID="{C3C79875-D97D-45D0-9682-954A54DC4A88}" presName="Accent1" presStyleCnt="0"/>
      <dgm:spPr/>
    </dgm:pt>
    <dgm:pt modelId="{2B669B27-222C-4784-A6E4-6D82977495FC}" type="pres">
      <dgm:prSet presAssocID="{C3C79875-D97D-45D0-9682-954A54DC4A88}" presName="Accent" presStyleLbl="node1" presStyleIdx="3" presStyleCnt="4"/>
      <dgm:spPr/>
    </dgm:pt>
    <dgm:pt modelId="{FDAD9EC6-AE80-4834-B362-851D7E1EB9E5}" type="pres">
      <dgm:prSet presAssocID="{C3C79875-D97D-45D0-9682-954A54DC4A88}" presName="ParentBackground1" presStyleCnt="0"/>
      <dgm:spPr/>
    </dgm:pt>
    <dgm:pt modelId="{7675589E-F9F4-46CE-A17E-0E10819AEEB4}" type="pres">
      <dgm:prSet presAssocID="{C3C79875-D97D-45D0-9682-954A54DC4A88}" presName="ParentBackground" presStyleLbl="fgAcc1" presStyleIdx="3" presStyleCnt="4"/>
      <dgm:spPr/>
      <dgm:t>
        <a:bodyPr/>
        <a:lstStyle/>
        <a:p>
          <a:endParaRPr lang="en-US"/>
        </a:p>
      </dgm:t>
    </dgm:pt>
    <dgm:pt modelId="{8C550330-D563-4C2E-9F59-614FCA89BED0}" type="pres">
      <dgm:prSet presAssocID="{C3C79875-D97D-45D0-9682-954A54DC4A88}" presName="Child1" presStyleLbl="revTx" presStyleIdx="3" presStyleCnt="4">
        <dgm:presLayoutVars>
          <dgm:chMax val="0"/>
          <dgm:chPref val="0"/>
          <dgm:bulletEnabled val="1"/>
        </dgm:presLayoutVars>
      </dgm:prSet>
      <dgm:spPr/>
      <dgm:t>
        <a:bodyPr/>
        <a:lstStyle/>
        <a:p>
          <a:endParaRPr lang="en-US"/>
        </a:p>
      </dgm:t>
    </dgm:pt>
    <dgm:pt modelId="{BA98D67F-86CF-4BB7-9FCB-AC36BC425636}" type="pres">
      <dgm:prSet presAssocID="{C3C79875-D97D-45D0-9682-954A54DC4A88}" presName="Parent1" presStyleLbl="revTx" presStyleIdx="3" presStyleCnt="4">
        <dgm:presLayoutVars>
          <dgm:chMax val="1"/>
          <dgm:chPref val="1"/>
          <dgm:bulletEnabled val="1"/>
        </dgm:presLayoutVars>
      </dgm:prSet>
      <dgm:spPr/>
      <dgm:t>
        <a:bodyPr/>
        <a:lstStyle/>
        <a:p>
          <a:endParaRPr lang="en-US"/>
        </a:p>
      </dgm:t>
    </dgm:pt>
  </dgm:ptLst>
  <dgm:cxnLst>
    <dgm:cxn modelId="{A5F89D76-E1D5-4489-BECA-AEEF32A0ED0D}" srcId="{C33A75DD-65B4-481E-8E09-D5184AEB585B}" destId="{F435E0CF-3498-4D2A-B920-E4378D37F81B}" srcOrd="0" destOrd="0" parTransId="{881A3F7A-122B-4830-8956-01C487BE200B}" sibTransId="{E67AF3F1-EB6C-40DE-8A37-8E2818395AE3}"/>
    <dgm:cxn modelId="{2D378FEC-442A-4566-80FD-8A5859BB09E8}" srcId="{0B3BE398-23BA-4DD9-B075-BA8AB2CF726A}" destId="{FB32CD73-3DD0-4440-A163-9B50DBE524EF}" srcOrd="0" destOrd="0" parTransId="{044B98D6-6D28-48A7-BD67-F3A9EA14E937}" sibTransId="{B355DC9F-5A49-4842-A0A9-43009E60DCB1}"/>
    <dgm:cxn modelId="{E82715DF-29B3-4CCE-BA26-EA0281A8ECE5}" srcId="{C7AA1E4B-F63D-49A0-852B-0B3920B99C4E}" destId="{703CE366-C3AF-4D53-AF64-BA369695928C}" srcOrd="2" destOrd="0" parTransId="{93A2BDCA-1077-400D-891B-7C0EE95F4768}" sibTransId="{68F85448-CBED-4042-84E6-368CA4F25451}"/>
    <dgm:cxn modelId="{9E65E9C1-D3D7-4C4E-A4CE-4EF2DCC0AF62}" type="presOf" srcId="{843CAD17-E32D-4BE9-B8C8-0712EB2C8AAC}" destId="{8C550330-D563-4C2E-9F59-614FCA89BED0}" srcOrd="0" destOrd="1" presId="urn:microsoft.com/office/officeart/2011/layout/CircleProcess"/>
    <dgm:cxn modelId="{9F2B10C6-C264-46EC-B56D-F0877C471942}" type="presOf" srcId="{C57B39CE-A54A-43A9-A20F-53C57FE659FF}" destId="{86C5C400-7CBE-4BCE-A257-A36E6DEEAA02}" srcOrd="0" destOrd="3" presId="urn:microsoft.com/office/officeart/2011/layout/CircleProcess"/>
    <dgm:cxn modelId="{1FC2177C-6A5F-44D6-A6F0-E14C32C1651D}" type="presOf" srcId="{F435E0CF-3498-4D2A-B920-E4378D37F81B}" destId="{8EF81D9B-60E7-4B94-81F4-7DC94AB04A11}" srcOrd="0" destOrd="0" presId="urn:microsoft.com/office/officeart/2011/layout/CircleProcess"/>
    <dgm:cxn modelId="{E3B3C921-4CF5-4C41-BAC3-8BCAAE6228EE}" srcId="{C7AA1E4B-F63D-49A0-852B-0B3920B99C4E}" destId="{774AA29C-7AF7-4398-9F1C-18DCA72C95AC}" srcOrd="1" destOrd="0" parTransId="{2AC9B4AA-7A8C-4FE1-84E0-D033162D7A58}" sibTransId="{48A7EA3C-7B3F-4CDE-8318-5179A9F15630}"/>
    <dgm:cxn modelId="{72B4FA06-3817-4D6E-BEB6-ED968B290945}" srcId="{6C825E1D-6603-4825-B148-733BAB857800}" destId="{0B3BE398-23BA-4DD9-B075-BA8AB2CF726A}" srcOrd="3" destOrd="0" parTransId="{7B249CAB-E48A-46D8-8EE1-DEC64EBC0C4D}" sibTransId="{FA5A6147-496A-4FC7-A5A5-605B2E693062}"/>
    <dgm:cxn modelId="{2A204DD1-195F-45D3-A9FA-8617EE0C3B3D}" srcId="{C7AA1E4B-F63D-49A0-852B-0B3920B99C4E}" destId="{C57B39CE-A54A-43A9-A20F-53C57FE659FF}" srcOrd="3" destOrd="0" parTransId="{C1075896-25A2-407D-8B37-C7C7B593A399}" sibTransId="{CA3FB6DA-DD3D-4A15-9D72-7248D0D20036}"/>
    <dgm:cxn modelId="{E8438C98-5E40-4EB3-996C-9866131992E7}" srcId="{C3C79875-D97D-45D0-9682-954A54DC4A88}" destId="{843CAD17-E32D-4BE9-B8C8-0712EB2C8AAC}" srcOrd="1" destOrd="0" parTransId="{912236F4-A2B9-4E7E-9092-6C7D17398861}" sibTransId="{AB3726EF-922D-4A13-BFBD-89164F40CC61}"/>
    <dgm:cxn modelId="{5A1509F4-079E-4166-BAF7-51FD069AA3F6}" type="presOf" srcId="{C33A75DD-65B4-481E-8E09-D5184AEB585B}" destId="{9EC97E51-1B27-4FAC-8402-32AAD9932FDF}" srcOrd="1" destOrd="0" presId="urn:microsoft.com/office/officeart/2011/layout/CircleProcess"/>
    <dgm:cxn modelId="{4335DAED-39A0-417B-BB5B-5677E04B683D}" srcId="{C7AA1E4B-F63D-49A0-852B-0B3920B99C4E}" destId="{32BC152E-A7D4-49F5-AA0D-0B0A56FC83A9}" srcOrd="0" destOrd="0" parTransId="{9DC1D98F-73EC-4B51-AD59-5A955C65C7AF}" sibTransId="{9535ED3D-51E1-4E86-A1A0-870A72275A41}"/>
    <dgm:cxn modelId="{26B68289-F678-419C-8679-A839CAB4EE5B}" type="presOf" srcId="{6C825E1D-6603-4825-B148-733BAB857800}" destId="{6636F9E1-707D-49B3-9AB1-688BAF85DC91}" srcOrd="0" destOrd="0" presId="urn:microsoft.com/office/officeart/2011/layout/CircleProcess"/>
    <dgm:cxn modelId="{25F0D781-981C-43FA-99CB-ADE9E27469AD}" srcId="{6C825E1D-6603-4825-B148-733BAB857800}" destId="{C3C79875-D97D-45D0-9682-954A54DC4A88}" srcOrd="0" destOrd="0" parTransId="{F169EB66-E5FF-425C-B5C0-764CA01AE8A9}" sibTransId="{F0E5F888-8E57-432F-BB72-DDC82FB8F693}"/>
    <dgm:cxn modelId="{3D565024-D5C6-4CB3-962D-708CED5F4157}" srcId="{C3C79875-D97D-45D0-9682-954A54DC4A88}" destId="{2AB87166-6947-4180-BBC9-5ABE756C7D8A}" srcOrd="0" destOrd="0" parTransId="{72EAEBBF-513F-4DAF-9178-A66D690A4DF3}" sibTransId="{9784629C-4586-4BC8-A971-664B3FEC63D9}"/>
    <dgm:cxn modelId="{609DD7E2-FE33-4F54-8CFB-E8D1DE46E683}" type="presOf" srcId="{C3C79875-D97D-45D0-9682-954A54DC4A88}" destId="{BA98D67F-86CF-4BB7-9FCB-AC36BC425636}" srcOrd="1" destOrd="0" presId="urn:microsoft.com/office/officeart/2011/layout/CircleProcess"/>
    <dgm:cxn modelId="{FD2B6272-B8F7-40BB-9E7E-26ED6605FD0E}" type="presOf" srcId="{FB32CD73-3DD0-4440-A163-9B50DBE524EF}" destId="{600C0742-4659-4650-86A6-B0916E467BD5}" srcOrd="0" destOrd="0" presId="urn:microsoft.com/office/officeart/2011/layout/CircleProcess"/>
    <dgm:cxn modelId="{3D586538-C6E8-4BCD-847A-2808C5771E19}" type="presOf" srcId="{32BC152E-A7D4-49F5-AA0D-0B0A56FC83A9}" destId="{86C5C400-7CBE-4BCE-A257-A36E6DEEAA02}" srcOrd="0" destOrd="0" presId="urn:microsoft.com/office/officeart/2011/layout/CircleProcess"/>
    <dgm:cxn modelId="{7E5604FC-0CAA-44F8-8BD3-CC7566549AD3}" type="presOf" srcId="{0B3BE398-23BA-4DD9-B075-BA8AB2CF726A}" destId="{DE1A4697-A9EE-4544-A0C6-73E081A3E165}" srcOrd="1" destOrd="0" presId="urn:microsoft.com/office/officeart/2011/layout/CircleProcess"/>
    <dgm:cxn modelId="{7E40BC93-E41C-4EA7-9F27-8DA1016236EA}" srcId="{6C825E1D-6603-4825-B148-733BAB857800}" destId="{C7AA1E4B-F63D-49A0-852B-0B3920B99C4E}" srcOrd="2" destOrd="0" parTransId="{E719A264-E4C1-44BB-9844-85C7EFE368A5}" sibTransId="{77385D79-DC78-40A0-BDF4-B1C15DE41598}"/>
    <dgm:cxn modelId="{C18F9769-5FE5-42F1-A2EB-7CCC505AFDE6}" srcId="{6C825E1D-6603-4825-B148-733BAB857800}" destId="{C33A75DD-65B4-481E-8E09-D5184AEB585B}" srcOrd="1" destOrd="0" parTransId="{53A0A6D3-CD3D-40D4-B27A-A4A61E573D83}" sibTransId="{B20BC5D2-285F-466E-B698-82A6C115DA9A}"/>
    <dgm:cxn modelId="{5DB13E2E-12C6-4714-BEFF-4D973890616A}" type="presOf" srcId="{C7AA1E4B-F63D-49A0-852B-0B3920B99C4E}" destId="{EAA5DF74-36FB-4161-9744-4B8091AF61CD}" srcOrd="0" destOrd="0" presId="urn:microsoft.com/office/officeart/2011/layout/CircleProcess"/>
    <dgm:cxn modelId="{8A5B198D-A1AB-4148-8121-8C8BE8284F57}" type="presOf" srcId="{0B3BE398-23BA-4DD9-B075-BA8AB2CF726A}" destId="{84F56527-9AE9-4187-B9F6-ED4EBA2DA751}" srcOrd="0" destOrd="0" presId="urn:microsoft.com/office/officeart/2011/layout/CircleProcess"/>
    <dgm:cxn modelId="{8E6601CA-7443-4EF8-B528-2806A0F13741}" type="presOf" srcId="{C33A75DD-65B4-481E-8E09-D5184AEB585B}" destId="{328C39A0-C0B3-48DF-B67C-B6E295E85F92}" srcOrd="0" destOrd="0" presId="urn:microsoft.com/office/officeart/2011/layout/CircleProcess"/>
    <dgm:cxn modelId="{42D892A4-AE86-4FA7-8411-D52FAB357F20}" type="presOf" srcId="{C3C79875-D97D-45D0-9682-954A54DC4A88}" destId="{7675589E-F9F4-46CE-A17E-0E10819AEEB4}" srcOrd="0" destOrd="0" presId="urn:microsoft.com/office/officeart/2011/layout/CircleProcess"/>
    <dgm:cxn modelId="{2DB0C6BE-67D2-40D9-97E5-205AC217000C}" type="presOf" srcId="{703CE366-C3AF-4D53-AF64-BA369695928C}" destId="{86C5C400-7CBE-4BCE-A257-A36E6DEEAA02}" srcOrd="0" destOrd="2" presId="urn:microsoft.com/office/officeart/2011/layout/CircleProcess"/>
    <dgm:cxn modelId="{C3317E0A-C8C6-41EF-BAAB-CB58BFC67732}" type="presOf" srcId="{774AA29C-7AF7-4398-9F1C-18DCA72C95AC}" destId="{86C5C400-7CBE-4BCE-A257-A36E6DEEAA02}" srcOrd="0" destOrd="1" presId="urn:microsoft.com/office/officeart/2011/layout/CircleProcess"/>
    <dgm:cxn modelId="{85BF6CC4-EEA2-4524-966C-01F50ED4F8DB}" type="presOf" srcId="{2AB87166-6947-4180-BBC9-5ABE756C7D8A}" destId="{8C550330-D563-4C2E-9F59-614FCA89BED0}" srcOrd="0" destOrd="0" presId="urn:microsoft.com/office/officeart/2011/layout/CircleProcess"/>
    <dgm:cxn modelId="{1607B3A3-50C5-46F1-813B-79EE79D975EC}" type="presOf" srcId="{C7AA1E4B-F63D-49A0-852B-0B3920B99C4E}" destId="{C5BF807D-FECD-4FDB-8E31-72A51C708704}" srcOrd="1" destOrd="0" presId="urn:microsoft.com/office/officeart/2011/layout/CircleProcess"/>
    <dgm:cxn modelId="{91AA02F6-0665-4434-8C69-43DB40A7C731}" type="presParOf" srcId="{6636F9E1-707D-49B3-9AB1-688BAF85DC91}" destId="{102EB13A-1FB5-43B1-AFAF-1B37037D3D7F}" srcOrd="0" destOrd="0" presId="urn:microsoft.com/office/officeart/2011/layout/CircleProcess"/>
    <dgm:cxn modelId="{F8F82B0E-F4EC-4F09-8B05-456F52700F03}" type="presParOf" srcId="{102EB13A-1FB5-43B1-AFAF-1B37037D3D7F}" destId="{D2808713-C8CF-4254-AE2D-49766AA3AB94}" srcOrd="0" destOrd="0" presId="urn:microsoft.com/office/officeart/2011/layout/CircleProcess"/>
    <dgm:cxn modelId="{D826F836-9C83-4423-B666-B5E4AC22C91A}" type="presParOf" srcId="{6636F9E1-707D-49B3-9AB1-688BAF85DC91}" destId="{D793DC7F-4D1B-401A-8DFB-63A69E113B85}" srcOrd="1" destOrd="0" presId="urn:microsoft.com/office/officeart/2011/layout/CircleProcess"/>
    <dgm:cxn modelId="{802461BA-4D7A-43C6-8977-7ABCCB232499}" type="presParOf" srcId="{D793DC7F-4D1B-401A-8DFB-63A69E113B85}" destId="{84F56527-9AE9-4187-B9F6-ED4EBA2DA751}" srcOrd="0" destOrd="0" presId="urn:microsoft.com/office/officeart/2011/layout/CircleProcess"/>
    <dgm:cxn modelId="{2C6F031C-6FD7-41AE-922E-ED90743954E1}" type="presParOf" srcId="{6636F9E1-707D-49B3-9AB1-688BAF85DC91}" destId="{600C0742-4659-4650-86A6-B0916E467BD5}" srcOrd="2" destOrd="0" presId="urn:microsoft.com/office/officeart/2011/layout/CircleProcess"/>
    <dgm:cxn modelId="{839D093B-C9F6-4CEC-A7A1-F1EF33E480F1}" type="presParOf" srcId="{6636F9E1-707D-49B3-9AB1-688BAF85DC91}" destId="{DE1A4697-A9EE-4544-A0C6-73E081A3E165}" srcOrd="3" destOrd="0" presId="urn:microsoft.com/office/officeart/2011/layout/CircleProcess"/>
    <dgm:cxn modelId="{0FA25113-6997-4E61-9D40-867E0841056B}" type="presParOf" srcId="{6636F9E1-707D-49B3-9AB1-688BAF85DC91}" destId="{E1119E19-F3B8-4185-8074-5E039F0B1746}" srcOrd="4" destOrd="0" presId="urn:microsoft.com/office/officeart/2011/layout/CircleProcess"/>
    <dgm:cxn modelId="{1A045E1D-0819-43AA-91A3-7C42A8BE21D1}" type="presParOf" srcId="{E1119E19-F3B8-4185-8074-5E039F0B1746}" destId="{82643B29-B50D-4CDD-A9C7-A921282924F7}" srcOrd="0" destOrd="0" presId="urn:microsoft.com/office/officeart/2011/layout/CircleProcess"/>
    <dgm:cxn modelId="{8996C318-244E-4DFE-9A48-2B4AE78AA745}" type="presParOf" srcId="{6636F9E1-707D-49B3-9AB1-688BAF85DC91}" destId="{ADC65346-1E82-4ACC-ABCE-588868BF11E2}" srcOrd="5" destOrd="0" presId="urn:microsoft.com/office/officeart/2011/layout/CircleProcess"/>
    <dgm:cxn modelId="{B4AA6F52-9B41-4476-9C69-0FED7FF04C39}" type="presParOf" srcId="{ADC65346-1E82-4ACC-ABCE-588868BF11E2}" destId="{EAA5DF74-36FB-4161-9744-4B8091AF61CD}" srcOrd="0" destOrd="0" presId="urn:microsoft.com/office/officeart/2011/layout/CircleProcess"/>
    <dgm:cxn modelId="{96C0E324-92F7-4F60-9187-3BD1B8598073}" type="presParOf" srcId="{6636F9E1-707D-49B3-9AB1-688BAF85DC91}" destId="{86C5C400-7CBE-4BCE-A257-A36E6DEEAA02}" srcOrd="6" destOrd="0" presId="urn:microsoft.com/office/officeart/2011/layout/CircleProcess"/>
    <dgm:cxn modelId="{534A352B-8185-4586-B1BD-4448C00F8817}" type="presParOf" srcId="{6636F9E1-707D-49B3-9AB1-688BAF85DC91}" destId="{C5BF807D-FECD-4FDB-8E31-72A51C708704}" srcOrd="7" destOrd="0" presId="urn:microsoft.com/office/officeart/2011/layout/CircleProcess"/>
    <dgm:cxn modelId="{E7E883BA-0040-42C8-865D-990E2D80F464}" type="presParOf" srcId="{6636F9E1-707D-49B3-9AB1-688BAF85DC91}" destId="{5FAE9FF1-F7BA-418B-AE9A-9125B96DACCB}" srcOrd="8" destOrd="0" presId="urn:microsoft.com/office/officeart/2011/layout/CircleProcess"/>
    <dgm:cxn modelId="{BCCB02B5-5975-4A33-B8BF-2FAA13C03DD5}" type="presParOf" srcId="{5FAE9FF1-F7BA-418B-AE9A-9125B96DACCB}" destId="{A0FB0909-40BE-4F69-B732-F69E63865422}" srcOrd="0" destOrd="0" presId="urn:microsoft.com/office/officeart/2011/layout/CircleProcess"/>
    <dgm:cxn modelId="{C87175CE-96FA-4AA4-8C0B-26DD65F717AA}" type="presParOf" srcId="{6636F9E1-707D-49B3-9AB1-688BAF85DC91}" destId="{F22903E7-28C5-41F3-85CC-1C57C34E1D8A}" srcOrd="9" destOrd="0" presId="urn:microsoft.com/office/officeart/2011/layout/CircleProcess"/>
    <dgm:cxn modelId="{44E2905D-C45A-4BB5-A9DD-9EB35457763E}" type="presParOf" srcId="{F22903E7-28C5-41F3-85CC-1C57C34E1D8A}" destId="{328C39A0-C0B3-48DF-B67C-B6E295E85F92}" srcOrd="0" destOrd="0" presId="urn:microsoft.com/office/officeart/2011/layout/CircleProcess"/>
    <dgm:cxn modelId="{DAC9A751-E48D-48ED-90AC-0ED308CDA82C}" type="presParOf" srcId="{6636F9E1-707D-49B3-9AB1-688BAF85DC91}" destId="{8EF81D9B-60E7-4B94-81F4-7DC94AB04A11}" srcOrd="10" destOrd="0" presId="urn:microsoft.com/office/officeart/2011/layout/CircleProcess"/>
    <dgm:cxn modelId="{6657FAEE-4111-4B06-84E3-3B41057235E2}" type="presParOf" srcId="{6636F9E1-707D-49B3-9AB1-688BAF85DC91}" destId="{9EC97E51-1B27-4FAC-8402-32AAD9932FDF}" srcOrd="11" destOrd="0" presId="urn:microsoft.com/office/officeart/2011/layout/CircleProcess"/>
    <dgm:cxn modelId="{43DE1EAA-D557-46B5-B506-C8B85D36B3AF}" type="presParOf" srcId="{6636F9E1-707D-49B3-9AB1-688BAF85DC91}" destId="{AF4F7AAA-F434-4384-8202-866A73094250}" srcOrd="12" destOrd="0" presId="urn:microsoft.com/office/officeart/2011/layout/CircleProcess"/>
    <dgm:cxn modelId="{83CA8D47-1FBA-4CEA-98ED-B6C2E243948C}" type="presParOf" srcId="{AF4F7AAA-F434-4384-8202-866A73094250}" destId="{2B669B27-222C-4784-A6E4-6D82977495FC}" srcOrd="0" destOrd="0" presId="urn:microsoft.com/office/officeart/2011/layout/CircleProcess"/>
    <dgm:cxn modelId="{08DC1CAA-073C-46FF-91AB-BBEBCC7EF156}" type="presParOf" srcId="{6636F9E1-707D-49B3-9AB1-688BAF85DC91}" destId="{FDAD9EC6-AE80-4834-B362-851D7E1EB9E5}" srcOrd="13" destOrd="0" presId="urn:microsoft.com/office/officeart/2011/layout/CircleProcess"/>
    <dgm:cxn modelId="{D7F07150-434D-4145-8E97-8CA9FE16BD8F}" type="presParOf" srcId="{FDAD9EC6-AE80-4834-B362-851D7E1EB9E5}" destId="{7675589E-F9F4-46CE-A17E-0E10819AEEB4}" srcOrd="0" destOrd="0" presId="urn:microsoft.com/office/officeart/2011/layout/CircleProcess"/>
    <dgm:cxn modelId="{EE51531F-481F-4D14-B0A5-037233B363E8}" type="presParOf" srcId="{6636F9E1-707D-49B3-9AB1-688BAF85DC91}" destId="{8C550330-D563-4C2E-9F59-614FCA89BED0}" srcOrd="14" destOrd="0" presId="urn:microsoft.com/office/officeart/2011/layout/CircleProcess"/>
    <dgm:cxn modelId="{18BBBCC8-9DCB-4B09-9CB6-9C08A3956AF2}" type="presParOf" srcId="{6636F9E1-707D-49B3-9AB1-688BAF85DC91}" destId="{BA98D67F-86CF-4BB7-9FCB-AC36BC425636}"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8C8AAEE-2F9A-4CBB-8A23-C1F40C4E2943}">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t>Over </a:t>
          </a:r>
          <a:r>
            <a:rPr lang="en-US" sz="2400" b="0" i="1" dirty="0"/>
            <a:t>the next five years increase the relative contribution of South African researchers and public research institutions to global scientific and innovation </a:t>
          </a:r>
          <a:r>
            <a:rPr lang="en-US" sz="2400" b="0" i="1" dirty="0" smtClean="0"/>
            <a:t>output.</a:t>
          </a:r>
          <a:endParaRPr lang="en-US" sz="2400" b="0" i="1" dirty="0"/>
        </a:p>
      </dgm:t>
    </dgm:pt>
    <dgm:pt modelId="{5C2B5433-7C04-432D-A3BB-F3C5A4E2DF1C}" type="parTrans" cxnId="{159A62A4-74EB-45DD-9906-467F2C5AEB96}">
      <dgm:prSet/>
      <dgm:spPr/>
      <dgm:t>
        <a:bodyPr/>
        <a:lstStyle/>
        <a:p>
          <a:endParaRPr lang="en-US"/>
        </a:p>
      </dgm:t>
    </dgm:pt>
    <dgm:pt modelId="{10C6923D-E227-44F6-9B70-122708832EC0}" type="sibTrans" cxnId="{159A62A4-74EB-45DD-9906-467F2C5AEB96}">
      <dgm:prSet/>
      <dgm:spPr/>
      <dgm:t>
        <a:bodyPr/>
        <a:lstStyle/>
        <a:p>
          <a:endParaRPr lang="en-US"/>
        </a:p>
      </dgm:t>
    </dgm:pt>
    <dgm:pt modelId="{055EB5EB-EE7E-464C-BED3-CD8FC4F14747}">
      <dgm:prSet custT="1"/>
      <dgm:spPr>
        <a:solidFill>
          <a:schemeClr val="accent1">
            <a:lumMod val="20000"/>
            <a:lumOff val="80000"/>
            <a:alpha val="90000"/>
          </a:schemeClr>
        </a:solidFill>
      </dgm:spPr>
      <dgm:t>
        <a:bodyPr/>
        <a:lstStyle/>
        <a:p>
          <a:pPr>
            <a:buFont typeface="+mj-lt"/>
            <a:buAutoNum type="arabicPeriod"/>
          </a:pPr>
          <a:r>
            <a:rPr lang="en-US" sz="2400" dirty="0"/>
            <a:t>Increase South Africa's share (percentage) of global publication outputs;</a:t>
          </a:r>
          <a:endParaRPr lang="en-US" sz="2400" i="0" dirty="0"/>
        </a:p>
      </dgm:t>
    </dgm:pt>
    <dgm:pt modelId="{A72C7929-9D4D-499C-BE03-55B0D76CA8B6}" type="parTrans" cxnId="{EF2E612B-8941-4675-A5BE-4830832D273B}">
      <dgm:prSet/>
      <dgm:spPr/>
      <dgm:t>
        <a:bodyPr/>
        <a:lstStyle/>
        <a:p>
          <a:endParaRPr lang="en-US"/>
        </a:p>
      </dgm:t>
    </dgm:pt>
    <dgm:pt modelId="{2F8089B7-B368-480E-8171-19AB2AF6C1C4}" type="sibTrans" cxnId="{EF2E612B-8941-4675-A5BE-4830832D273B}">
      <dgm:prSet/>
      <dgm:spPr/>
      <dgm:t>
        <a:bodyPr/>
        <a:lstStyle/>
        <a:p>
          <a:endParaRPr lang="en-US"/>
        </a:p>
      </dgm:t>
    </dgm:pt>
    <dgm:pt modelId="{FCE30E40-6DB9-4C75-B318-0D13357EF94C}">
      <dgm:prSet custT="1"/>
      <dgm:spPr>
        <a:solidFill>
          <a:schemeClr val="accent1">
            <a:lumMod val="20000"/>
            <a:lumOff val="80000"/>
            <a:alpha val="90000"/>
          </a:schemeClr>
        </a:solidFill>
      </dgm:spPr>
      <dgm:t>
        <a:bodyPr/>
        <a:lstStyle/>
        <a:p>
          <a:pPr>
            <a:buFont typeface="+mj-lt"/>
            <a:buAutoNum type="arabicPeriod"/>
          </a:pPr>
          <a:r>
            <a:rPr lang="en-US" sz="2400" dirty="0" smtClean="0"/>
            <a:t>% increase </a:t>
          </a:r>
          <a:r>
            <a:rPr lang="en-US" sz="2400" dirty="0"/>
            <a:t>in prototypes, technology demonstrators and pilot plants that advance industrialisation through innovation; and</a:t>
          </a:r>
          <a:endParaRPr lang="en-US" sz="2400" i="0" dirty="0"/>
        </a:p>
      </dgm:t>
    </dgm:pt>
    <dgm:pt modelId="{8740B810-516A-4D15-8C75-98144D676955}" type="parTrans" cxnId="{D652F8EA-5CE8-4856-9AC5-B6BB5DF77C7E}">
      <dgm:prSet/>
      <dgm:spPr/>
      <dgm:t>
        <a:bodyPr/>
        <a:lstStyle/>
        <a:p>
          <a:endParaRPr lang="en-US"/>
        </a:p>
      </dgm:t>
    </dgm:pt>
    <dgm:pt modelId="{D4913BA7-A4C6-4414-8676-4F392A6F89C2}" type="sibTrans" cxnId="{D652F8EA-5CE8-4856-9AC5-B6BB5DF77C7E}">
      <dgm:prSet/>
      <dgm:spPr/>
      <dgm:t>
        <a:bodyPr/>
        <a:lstStyle/>
        <a:p>
          <a:endParaRPr lang="en-US"/>
        </a:p>
      </dgm:t>
    </dgm:pt>
    <dgm:pt modelId="{F91E25AD-A3DA-4ADC-9F47-7E2437FF1F9A}">
      <dgm:prSet custT="1"/>
      <dgm:spPr>
        <a:solidFill>
          <a:schemeClr val="accent1">
            <a:lumMod val="20000"/>
            <a:lumOff val="80000"/>
            <a:alpha val="90000"/>
          </a:schemeClr>
        </a:solidFill>
      </dgm:spPr>
      <dgm:t>
        <a:bodyPr/>
        <a:lstStyle/>
        <a:p>
          <a:pPr>
            <a:buFont typeface="+mj-lt"/>
            <a:buAutoNum type="arabicPeriod"/>
          </a:pPr>
          <a:r>
            <a:rPr lang="en-US" sz="2400" dirty="0" smtClean="0"/>
            <a:t># of </a:t>
          </a:r>
          <a:r>
            <a:rPr lang="en-US" sz="2400" dirty="0"/>
            <a:t>patents, plant breeders' rights, trademarks and/or designs from publicly financed R&amp;D registered with formal examination offices (as applicable). </a:t>
          </a:r>
          <a:endParaRPr lang="en-US" sz="2400" i="0" dirty="0"/>
        </a:p>
      </dgm:t>
    </dgm:pt>
    <dgm:pt modelId="{562E3FBA-E18B-450E-B04F-7EF4BC84030D}" type="parTrans" cxnId="{7A08514E-E955-41CA-B6B3-EA0372796C02}">
      <dgm:prSet/>
      <dgm:spPr/>
      <dgm:t>
        <a:bodyPr/>
        <a:lstStyle/>
        <a:p>
          <a:endParaRPr lang="en-US"/>
        </a:p>
      </dgm:t>
    </dgm:pt>
    <dgm:pt modelId="{037B1041-7169-4D3D-8ACD-A86298E04E45}" type="sibTrans" cxnId="{7A08514E-E955-41CA-B6B3-EA0372796C02}">
      <dgm:prSet/>
      <dgm:spPr/>
      <dgm:t>
        <a:bodyPr/>
        <a:lstStyle/>
        <a:p>
          <a:endParaRPr lang="en-US"/>
        </a:p>
      </dgm:t>
    </dgm:pt>
    <dgm:pt modelId="{CDBF0476-FE3F-4208-8D66-51B65A73BC1D}">
      <dgm:prSet custT="1"/>
      <dgm:spPr>
        <a:solidFill>
          <a:schemeClr val="accent1">
            <a:lumMod val="20000"/>
            <a:lumOff val="80000"/>
            <a:alpha val="90000"/>
          </a:schemeClr>
        </a:solidFill>
      </dgm:spPr>
      <dgm:t>
        <a:bodyPr/>
        <a:lstStyle/>
        <a:p>
          <a:pPr>
            <a:buFont typeface="+mj-lt"/>
            <a:buNone/>
          </a:pPr>
          <a:r>
            <a:rPr lang="en-US" sz="2400" b="1" i="0" dirty="0" smtClean="0"/>
            <a:t>OUTCOME INDICATORS:</a:t>
          </a:r>
          <a:endParaRPr lang="en-US" sz="2400" b="1" i="0" dirty="0"/>
        </a:p>
      </dgm:t>
    </dgm:pt>
    <dgm:pt modelId="{97FA7A96-D562-412F-9E84-8E248E89AA88}" type="parTrans" cxnId="{136F42B9-388A-4288-9B74-97C5072F9245}">
      <dgm:prSet/>
      <dgm:spPr/>
      <dgm:t>
        <a:bodyPr/>
        <a:lstStyle/>
        <a:p>
          <a:endParaRPr lang="en-US"/>
        </a:p>
      </dgm:t>
    </dgm:pt>
    <dgm:pt modelId="{2005CA53-0480-4763-86BB-A804BD626605}" type="sibTrans" cxnId="{136F42B9-388A-4288-9B74-97C5072F9245}">
      <dgm:prSet/>
      <dgm:spPr/>
      <dgm:t>
        <a:bodyPr/>
        <a:lstStyle/>
        <a:p>
          <a:endParaRPr lang="en-US"/>
        </a:p>
      </dgm:t>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custScaleY="85674" custLinFactNeighborY="-20286">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custScaleY="104108" custLinFactNeighborY="-80">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89713303-919F-4AE8-80A6-C0F685D49E94}" type="presOf" srcId="{055EB5EB-EE7E-464C-BED3-CD8FC4F14747}" destId="{0775E8FC-26AD-4DA1-AC71-E12FDADDE2D7}" srcOrd="0" destOrd="1" presId="urn:microsoft.com/office/officeart/2005/8/layout/hList1"/>
    <dgm:cxn modelId="{EF2E612B-8941-4675-A5BE-4830832D273B}" srcId="{B8C8AAEE-2F9A-4CBB-8A23-C1F40C4E2943}" destId="{055EB5EB-EE7E-464C-BED3-CD8FC4F14747}" srcOrd="1" destOrd="0" parTransId="{A72C7929-9D4D-499C-BE03-55B0D76CA8B6}" sibTransId="{2F8089B7-B368-480E-8171-19AB2AF6C1C4}"/>
    <dgm:cxn modelId="{49A7B26E-142A-429D-9F6F-41246CB324FB}" type="presOf" srcId="{FCE30E40-6DB9-4C75-B318-0D13357EF94C}" destId="{0775E8FC-26AD-4DA1-AC71-E12FDADDE2D7}" srcOrd="0" destOrd="2" presId="urn:microsoft.com/office/officeart/2005/8/layout/hList1"/>
    <dgm:cxn modelId="{D652F8EA-5CE8-4856-9AC5-B6BB5DF77C7E}" srcId="{B8C8AAEE-2F9A-4CBB-8A23-C1F40C4E2943}" destId="{FCE30E40-6DB9-4C75-B318-0D13357EF94C}" srcOrd="2" destOrd="0" parTransId="{8740B810-516A-4D15-8C75-98144D676955}" sibTransId="{D4913BA7-A4C6-4414-8676-4F392A6F89C2}"/>
    <dgm:cxn modelId="{B067CD53-B704-41B9-BEF1-26F1B7B05723}" type="presOf" srcId="{F91E25AD-A3DA-4ADC-9F47-7E2437FF1F9A}" destId="{0775E8FC-26AD-4DA1-AC71-E12FDADDE2D7}" srcOrd="0" destOrd="3" presId="urn:microsoft.com/office/officeart/2005/8/layout/hList1"/>
    <dgm:cxn modelId="{7A08514E-E955-41CA-B6B3-EA0372796C02}" srcId="{B8C8AAEE-2F9A-4CBB-8A23-C1F40C4E2943}" destId="{F91E25AD-A3DA-4ADC-9F47-7E2437FF1F9A}" srcOrd="3" destOrd="0" parTransId="{562E3FBA-E18B-450E-B04F-7EF4BC84030D}" sibTransId="{037B1041-7169-4D3D-8ACD-A86298E04E45}"/>
    <dgm:cxn modelId="{136F42B9-388A-4288-9B74-97C5072F9245}" srcId="{B8C8AAEE-2F9A-4CBB-8A23-C1F40C4E2943}" destId="{CDBF0476-FE3F-4208-8D66-51B65A73BC1D}" srcOrd="0" destOrd="0" parTransId="{97FA7A96-D562-412F-9E84-8E248E89AA88}" sibTransId="{2005CA53-0480-4763-86BB-A804BD626605}"/>
    <dgm:cxn modelId="{031FAB85-B65D-46D6-A0EF-2AEAA3CBE05A}" type="presOf" srcId="{1C1645E3-11F8-49FB-913A-56E01B614297}" destId="{0CFD2DB3-1278-4E15-A470-9E0C57B4314B}" srcOrd="0" destOrd="0" presId="urn:microsoft.com/office/officeart/2005/8/layout/hList1"/>
    <dgm:cxn modelId="{8CF93BC8-54C2-42EC-ACE4-B34E6D66FFA6}" type="presOf" srcId="{B8C8AAEE-2F9A-4CBB-8A23-C1F40C4E2943}" destId="{FDF14FDA-EE77-4F01-AF85-569EFB90C16A}" srcOrd="0" destOrd="0" presId="urn:microsoft.com/office/officeart/2005/8/layout/hList1"/>
    <dgm:cxn modelId="{8B56784C-20C6-4109-AEB1-96FAE24EFA0F}" type="presOf" srcId="{CDBF0476-FE3F-4208-8D66-51B65A73BC1D}" destId="{0775E8FC-26AD-4DA1-AC71-E12FDADDE2D7}" srcOrd="0" destOrd="0" presId="urn:microsoft.com/office/officeart/2005/8/layout/hList1"/>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8C8AAEE-2F9A-4CBB-8A23-C1F40C4E2943}">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t>Over the next 5 years improve the sustainability and competitiveness of traditional sectors of the economy and initiate/ continue RDI in emerging and/or nascent technology areas that could enable the development of non-traditional economic sectors.</a:t>
          </a:r>
          <a:endParaRPr lang="en-US" sz="2400" dirty="0">
            <a:latin typeface="Arial" panose="020B0604020202020204" pitchFamily="34" charset="0"/>
            <a:cs typeface="Arial" panose="020B0604020202020204" pitchFamily="34" charset="0"/>
          </a:endParaRPr>
        </a:p>
      </dgm:t>
    </dgm:pt>
    <dgm:pt modelId="{5C2B5433-7C04-432D-A3BB-F3C5A4E2DF1C}" type="parTrans" cxnId="{159A62A4-74EB-45DD-9906-467F2C5AEB96}">
      <dgm:prSet/>
      <dgm:spPr/>
      <dgm:t>
        <a:bodyPr/>
        <a:lstStyle/>
        <a:p>
          <a:endParaRPr lang="en-US"/>
        </a:p>
      </dgm:t>
    </dgm:pt>
    <dgm:pt modelId="{10C6923D-E227-44F6-9B70-122708832EC0}" type="sibTrans" cxnId="{159A62A4-74EB-45DD-9906-467F2C5AEB96}">
      <dgm:prSet/>
      <dgm:spPr/>
      <dgm:t>
        <a:bodyPr/>
        <a:lstStyle/>
        <a:p>
          <a:endParaRPr lang="en-US"/>
        </a:p>
      </dgm:t>
    </dgm:pt>
    <dgm:pt modelId="{CDBF0476-FE3F-4208-8D66-51B65A73BC1D}">
      <dgm:prSet custT="1"/>
      <dgm:spPr>
        <a:solidFill>
          <a:schemeClr val="accent1">
            <a:lumMod val="20000"/>
            <a:lumOff val="80000"/>
            <a:alpha val="90000"/>
          </a:schemeClr>
        </a:solidFill>
      </dgm:spPr>
      <dgm:t>
        <a:bodyPr/>
        <a:lstStyle/>
        <a:p>
          <a:pPr>
            <a:buFont typeface="+mj-lt"/>
            <a:buNone/>
          </a:pPr>
          <a:r>
            <a:rPr lang="en-US" sz="2400" b="1" i="0" dirty="0" smtClean="0"/>
            <a:t>OUTCOME INDICATORS:</a:t>
          </a:r>
          <a:endParaRPr lang="en-US" sz="2400" b="1" i="0" dirty="0"/>
        </a:p>
      </dgm:t>
    </dgm:pt>
    <dgm:pt modelId="{97FA7A96-D562-412F-9E84-8E248E89AA88}" type="parTrans" cxnId="{136F42B9-388A-4288-9B74-97C5072F9245}">
      <dgm:prSet/>
      <dgm:spPr/>
      <dgm:t>
        <a:bodyPr/>
        <a:lstStyle/>
        <a:p>
          <a:endParaRPr lang="en-US"/>
        </a:p>
      </dgm:t>
    </dgm:pt>
    <dgm:pt modelId="{2005CA53-0480-4763-86BB-A804BD626605}" type="sibTrans" cxnId="{136F42B9-388A-4288-9B74-97C5072F9245}">
      <dgm:prSet/>
      <dgm:spPr/>
      <dgm:t>
        <a:bodyPr/>
        <a:lstStyle/>
        <a:p>
          <a:endParaRPr lang="en-US"/>
        </a:p>
      </dgm:t>
    </dgm:pt>
    <dgm:pt modelId="{BA2F9AFC-3408-4196-BDA1-02D216DFF106}">
      <dgm:prSet custT="1"/>
      <dgm:spPr>
        <a:solidFill>
          <a:schemeClr val="accent1">
            <a:lumMod val="20000"/>
            <a:lumOff val="80000"/>
            <a:alpha val="90000"/>
          </a:schemeClr>
        </a:solidFill>
      </dgm:spPr>
      <dgm:t>
        <a:bodyPr/>
        <a:lstStyle/>
        <a:p>
          <a:pPr>
            <a:buFont typeface="+mj-lt"/>
            <a:buNone/>
          </a:pPr>
          <a:r>
            <a:rPr lang="en-ZA" sz="2400" b="0" i="0" dirty="0" smtClean="0"/>
            <a:t>Rand value of RDI investment attracted to support RDI needs identified through the sector masterplans process;</a:t>
          </a:r>
          <a:endParaRPr lang="en-US" sz="2400" b="0" i="0" dirty="0"/>
        </a:p>
      </dgm:t>
    </dgm:pt>
    <dgm:pt modelId="{F68F6F88-EB28-45BC-9BB9-7122EA15F27D}" type="parTrans" cxnId="{3E4DD17C-D7B8-444F-9E27-F13FF3AE2CA6}">
      <dgm:prSet/>
      <dgm:spPr/>
      <dgm:t>
        <a:bodyPr/>
        <a:lstStyle/>
        <a:p>
          <a:endParaRPr lang="en-US"/>
        </a:p>
      </dgm:t>
    </dgm:pt>
    <dgm:pt modelId="{496229CC-DE0B-42CE-A07A-BEF257AAE9B8}" type="sibTrans" cxnId="{3E4DD17C-D7B8-444F-9E27-F13FF3AE2CA6}">
      <dgm:prSet/>
      <dgm:spPr/>
      <dgm:t>
        <a:bodyPr/>
        <a:lstStyle/>
        <a:p>
          <a:endParaRPr lang="en-US"/>
        </a:p>
      </dgm:t>
    </dgm:pt>
    <dgm:pt modelId="{396D5B76-59FB-46A4-A383-1089EFABC04E}">
      <dgm:prSet custT="1"/>
      <dgm:spPr/>
      <dgm:t>
        <a:bodyPr/>
        <a:lstStyle/>
        <a:p>
          <a:r>
            <a:rPr lang="en-ZA" sz="2400" b="0" i="0" dirty="0" smtClean="0"/>
            <a:t>% increase in SMMEs/co-operatives whose performance has improved or who secured new opportunities through support provided by the DSI and its entities</a:t>
          </a:r>
          <a:r>
            <a:rPr lang="en-ZA" sz="2000" b="0" i="0" dirty="0" smtClean="0"/>
            <a:t>;</a:t>
          </a:r>
          <a:endParaRPr lang="en-US" sz="2000" b="0" i="0" dirty="0"/>
        </a:p>
      </dgm:t>
    </dgm:pt>
    <dgm:pt modelId="{C741932B-CD3E-4402-859D-F78A09C80B02}" type="parTrans" cxnId="{7F9800BC-BCE8-4B93-B676-8DEE56293B2F}">
      <dgm:prSet/>
      <dgm:spPr/>
      <dgm:t>
        <a:bodyPr/>
        <a:lstStyle/>
        <a:p>
          <a:endParaRPr lang="en-US"/>
        </a:p>
      </dgm:t>
    </dgm:pt>
    <dgm:pt modelId="{D8CB52F9-8EE1-4388-86D8-E116648D61DA}" type="sibTrans" cxnId="{7F9800BC-BCE8-4B93-B676-8DEE56293B2F}">
      <dgm:prSet/>
      <dgm:spPr/>
      <dgm:t>
        <a:bodyPr/>
        <a:lstStyle/>
        <a:p>
          <a:endParaRPr lang="en-US"/>
        </a:p>
      </dgm:t>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custScaleY="117991" custLinFactNeighborY="-20286">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custScaleY="100000" custLinFactNeighborY="-80">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7F9800BC-BCE8-4B93-B676-8DEE56293B2F}" srcId="{B8C8AAEE-2F9A-4CBB-8A23-C1F40C4E2943}" destId="{396D5B76-59FB-46A4-A383-1089EFABC04E}" srcOrd="2" destOrd="0" parTransId="{C741932B-CD3E-4402-859D-F78A09C80B02}" sibTransId="{D8CB52F9-8EE1-4388-86D8-E116648D61DA}"/>
    <dgm:cxn modelId="{95DC7502-A57A-4953-B019-FCF8C71FA3F5}" type="presOf" srcId="{BA2F9AFC-3408-4196-BDA1-02D216DFF106}" destId="{0775E8FC-26AD-4DA1-AC71-E12FDADDE2D7}" srcOrd="0" destOrd="1" presId="urn:microsoft.com/office/officeart/2005/8/layout/hList1"/>
    <dgm:cxn modelId="{3E4DD17C-D7B8-444F-9E27-F13FF3AE2CA6}" srcId="{B8C8AAEE-2F9A-4CBB-8A23-C1F40C4E2943}" destId="{BA2F9AFC-3408-4196-BDA1-02D216DFF106}" srcOrd="1" destOrd="0" parTransId="{F68F6F88-EB28-45BC-9BB9-7122EA15F27D}" sibTransId="{496229CC-DE0B-42CE-A07A-BEF257AAE9B8}"/>
    <dgm:cxn modelId="{136F42B9-388A-4288-9B74-97C5072F9245}" srcId="{B8C8AAEE-2F9A-4CBB-8A23-C1F40C4E2943}" destId="{CDBF0476-FE3F-4208-8D66-51B65A73BC1D}" srcOrd="0" destOrd="0" parTransId="{97FA7A96-D562-412F-9E84-8E248E89AA88}" sibTransId="{2005CA53-0480-4763-86BB-A804BD626605}"/>
    <dgm:cxn modelId="{031FAB85-B65D-46D6-A0EF-2AEAA3CBE05A}" type="presOf" srcId="{1C1645E3-11F8-49FB-913A-56E01B614297}" destId="{0CFD2DB3-1278-4E15-A470-9E0C57B4314B}" srcOrd="0" destOrd="0" presId="urn:microsoft.com/office/officeart/2005/8/layout/hList1"/>
    <dgm:cxn modelId="{8CF93BC8-54C2-42EC-ACE4-B34E6D66FFA6}" type="presOf" srcId="{B8C8AAEE-2F9A-4CBB-8A23-C1F40C4E2943}" destId="{FDF14FDA-EE77-4F01-AF85-569EFB90C16A}" srcOrd="0" destOrd="0" presId="urn:microsoft.com/office/officeart/2005/8/layout/hList1"/>
    <dgm:cxn modelId="{8B56784C-20C6-4109-AEB1-96FAE24EFA0F}" type="presOf" srcId="{CDBF0476-FE3F-4208-8D66-51B65A73BC1D}" destId="{0775E8FC-26AD-4DA1-AC71-E12FDADDE2D7}" srcOrd="0" destOrd="0" presId="urn:microsoft.com/office/officeart/2005/8/layout/hList1"/>
    <dgm:cxn modelId="{0050D175-CAE3-49DA-962F-E0E2C04CBDFB}" type="presOf" srcId="{396D5B76-59FB-46A4-A383-1089EFABC04E}" destId="{0775E8FC-26AD-4DA1-AC71-E12FDADDE2D7}" srcOrd="0" destOrd="2" presId="urn:microsoft.com/office/officeart/2005/8/layout/hList1"/>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6840791-C18C-4D5E-A4FC-16600179763D}">
      <dgm:prSet custT="1"/>
      <dgm:spPr/>
      <dgm:t>
        <a:bodyPr/>
        <a:lstStyle/>
        <a:p>
          <a:r>
            <a:rPr lang="en-ZA" sz="2400" b="0" i="0" dirty="0" smtClean="0"/>
            <a:t>% increase in the commercialisation of granted intellectual property rights from publicly funded R&amp;D; and</a:t>
          </a:r>
          <a:endParaRPr lang="en-US" sz="2400" b="0" i="0" dirty="0"/>
        </a:p>
      </dgm:t>
    </dgm:pt>
    <dgm:pt modelId="{2AD07523-FA85-43E9-AF29-AF2836C0BBBA}" type="parTrans" cxnId="{49ACBACB-7DEB-4D8F-91F5-04A78ACB437B}">
      <dgm:prSet/>
      <dgm:spPr/>
      <dgm:t>
        <a:bodyPr/>
        <a:lstStyle/>
        <a:p>
          <a:endParaRPr lang="en-US"/>
        </a:p>
      </dgm:t>
    </dgm:pt>
    <dgm:pt modelId="{9BEBD6A7-FA5F-4248-BE75-1D12B8CD7057}" type="sibTrans" cxnId="{49ACBACB-7DEB-4D8F-91F5-04A78ACB437B}">
      <dgm:prSet/>
      <dgm:spPr/>
      <dgm:t>
        <a:bodyPr/>
        <a:lstStyle/>
        <a:p>
          <a:endParaRPr lang="en-US"/>
        </a:p>
      </dgm:t>
    </dgm:pt>
    <dgm:pt modelId="{5461E7DE-37CF-4DA0-8CFA-6168B976EC2C}">
      <dgm:prSet custT="1"/>
      <dgm:spPr/>
      <dgm:t>
        <a:bodyPr/>
        <a:lstStyle/>
        <a:p>
          <a:r>
            <a:rPr lang="en-US" sz="2400" b="0" i="0" dirty="0" smtClean="0"/>
            <a:t># of new R&amp;D-led industrial development opportunities initiated by the DSI.</a:t>
          </a:r>
          <a:endParaRPr lang="en-US" sz="2400" b="0" i="0" dirty="0"/>
        </a:p>
      </dgm:t>
    </dgm:pt>
    <dgm:pt modelId="{C08A8875-75CF-4F38-8A90-896E719740BE}" type="parTrans" cxnId="{B81A3E97-21C0-4D50-8B18-CDD9DB5B8CEC}">
      <dgm:prSet/>
      <dgm:spPr/>
      <dgm:t>
        <a:bodyPr/>
        <a:lstStyle/>
        <a:p>
          <a:endParaRPr lang="en-US"/>
        </a:p>
      </dgm:t>
    </dgm:pt>
    <dgm:pt modelId="{F48896FA-D13B-470C-B361-337A7D3FA207}" type="sibTrans" cxnId="{B81A3E97-21C0-4D50-8B18-CDD9DB5B8CEC}">
      <dgm:prSet/>
      <dgm:spPr/>
      <dgm:t>
        <a:bodyPr/>
        <a:lstStyle/>
        <a:p>
          <a:endParaRPr lang="en-US"/>
        </a:p>
      </dgm:t>
    </dgm:pt>
    <dgm:pt modelId="{CDBF0476-FE3F-4208-8D66-51B65A73BC1D}">
      <dgm:prSet custT="1"/>
      <dgm:spPr>
        <a:solidFill>
          <a:schemeClr val="accent1">
            <a:lumMod val="20000"/>
            <a:lumOff val="80000"/>
            <a:alpha val="90000"/>
          </a:schemeClr>
        </a:solidFill>
      </dgm:spPr>
      <dgm:t>
        <a:bodyPr/>
        <a:lstStyle/>
        <a:p>
          <a:pPr>
            <a:buFont typeface="+mj-lt"/>
            <a:buNone/>
          </a:pPr>
          <a:r>
            <a:rPr lang="en-US" sz="2400" b="1" i="0" dirty="0" smtClean="0"/>
            <a:t>OUTCOME INDICATORS:</a:t>
          </a:r>
          <a:endParaRPr lang="en-US" sz="2400" b="1" i="0" dirty="0"/>
        </a:p>
      </dgm:t>
    </dgm:pt>
    <dgm:pt modelId="{2005CA53-0480-4763-86BB-A804BD626605}" type="sibTrans" cxnId="{136F42B9-388A-4288-9B74-97C5072F9245}">
      <dgm:prSet/>
      <dgm:spPr/>
      <dgm:t>
        <a:bodyPr/>
        <a:lstStyle/>
        <a:p>
          <a:endParaRPr lang="en-US"/>
        </a:p>
      </dgm:t>
    </dgm:pt>
    <dgm:pt modelId="{97FA7A96-D562-412F-9E84-8E248E89AA88}" type="parTrans" cxnId="{136F42B9-388A-4288-9B74-97C5072F9245}">
      <dgm:prSet/>
      <dgm:spPr/>
      <dgm:t>
        <a:bodyPr/>
        <a:lstStyle/>
        <a:p>
          <a:endParaRPr lang="en-US"/>
        </a:p>
      </dgm:t>
    </dgm:pt>
    <dgm:pt modelId="{B8C8AAEE-2F9A-4CBB-8A23-C1F40C4E2943}">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t>Over the next 5 years improve the sustainability and competitiveness of traditional sectors of the economy and initiate/ continue RDI in emerging and/or nascent technology areas that could enable the development of non-traditional economic sectors.</a:t>
          </a:r>
          <a:endParaRPr lang="en-US" sz="2400" dirty="0">
            <a:latin typeface="Arial" panose="020B0604020202020204" pitchFamily="34" charset="0"/>
            <a:cs typeface="Arial" panose="020B0604020202020204" pitchFamily="34" charset="0"/>
          </a:endParaRPr>
        </a:p>
      </dgm:t>
    </dgm:pt>
    <dgm:pt modelId="{10C6923D-E227-44F6-9B70-122708832EC0}" type="sibTrans" cxnId="{159A62A4-74EB-45DD-9906-467F2C5AEB96}">
      <dgm:prSet/>
      <dgm:spPr/>
      <dgm:t>
        <a:bodyPr/>
        <a:lstStyle/>
        <a:p>
          <a:endParaRPr lang="en-US"/>
        </a:p>
      </dgm:t>
    </dgm:pt>
    <dgm:pt modelId="{5C2B5433-7C04-432D-A3BB-F3C5A4E2DF1C}" type="parTrans" cxnId="{159A62A4-74EB-45DD-9906-467F2C5AEB96}">
      <dgm:prSet/>
      <dgm:spPr/>
      <dgm:t>
        <a:bodyPr/>
        <a:lstStyle/>
        <a:p>
          <a:endParaRPr lang="en-US"/>
        </a:p>
      </dgm:t>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custScaleY="117991" custLinFactNeighborY="-20286">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custScaleY="121360" custLinFactNeighborY="-80">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49ACBACB-7DEB-4D8F-91F5-04A78ACB437B}" srcId="{B8C8AAEE-2F9A-4CBB-8A23-C1F40C4E2943}" destId="{B6840791-C18C-4D5E-A4FC-16600179763D}" srcOrd="1" destOrd="0" parTransId="{2AD07523-FA85-43E9-AF29-AF2836C0BBBA}" sibTransId="{9BEBD6A7-FA5F-4248-BE75-1D12B8CD7057}"/>
    <dgm:cxn modelId="{5279E599-4A92-4BCF-A506-1914E31FE79A}" type="presOf" srcId="{5461E7DE-37CF-4DA0-8CFA-6168B976EC2C}" destId="{0775E8FC-26AD-4DA1-AC71-E12FDADDE2D7}" srcOrd="0" destOrd="2" presId="urn:microsoft.com/office/officeart/2005/8/layout/hList1"/>
    <dgm:cxn modelId="{136F42B9-388A-4288-9B74-97C5072F9245}" srcId="{B8C8AAEE-2F9A-4CBB-8A23-C1F40C4E2943}" destId="{CDBF0476-FE3F-4208-8D66-51B65A73BC1D}" srcOrd="0" destOrd="0" parTransId="{97FA7A96-D562-412F-9E84-8E248E89AA88}" sibTransId="{2005CA53-0480-4763-86BB-A804BD626605}"/>
    <dgm:cxn modelId="{B81A3E97-21C0-4D50-8B18-CDD9DB5B8CEC}" srcId="{B8C8AAEE-2F9A-4CBB-8A23-C1F40C4E2943}" destId="{5461E7DE-37CF-4DA0-8CFA-6168B976EC2C}" srcOrd="2" destOrd="0" parTransId="{C08A8875-75CF-4F38-8A90-896E719740BE}" sibTransId="{F48896FA-D13B-470C-B361-337A7D3FA207}"/>
    <dgm:cxn modelId="{031FAB85-B65D-46D6-A0EF-2AEAA3CBE05A}" type="presOf" srcId="{1C1645E3-11F8-49FB-913A-56E01B614297}" destId="{0CFD2DB3-1278-4E15-A470-9E0C57B4314B}" srcOrd="0" destOrd="0" presId="urn:microsoft.com/office/officeart/2005/8/layout/hList1"/>
    <dgm:cxn modelId="{12FE06BE-2EE7-455B-8631-5289E94618EB}" type="presOf" srcId="{B6840791-C18C-4D5E-A4FC-16600179763D}" destId="{0775E8FC-26AD-4DA1-AC71-E12FDADDE2D7}" srcOrd="0" destOrd="1" presId="urn:microsoft.com/office/officeart/2005/8/layout/hList1"/>
    <dgm:cxn modelId="{8CF93BC8-54C2-42EC-ACE4-B34E6D66FFA6}" type="presOf" srcId="{B8C8AAEE-2F9A-4CBB-8A23-C1F40C4E2943}" destId="{FDF14FDA-EE77-4F01-AF85-569EFB90C16A}" srcOrd="0" destOrd="0" presId="urn:microsoft.com/office/officeart/2005/8/layout/hList1"/>
    <dgm:cxn modelId="{8B56784C-20C6-4109-AEB1-96FAE24EFA0F}" type="presOf" srcId="{CDBF0476-FE3F-4208-8D66-51B65A73BC1D}" destId="{0775E8FC-26AD-4DA1-AC71-E12FDADDE2D7}" srcOrd="0" destOrd="0" presId="urn:microsoft.com/office/officeart/2005/8/layout/hList1"/>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8C8AAEE-2F9A-4CBB-8A23-C1F40C4E2943}">
      <dgm:prSet custT="1"/>
      <dgm:spPr>
        <a:solidFill>
          <a:schemeClr val="accent2"/>
        </a:solidFill>
      </dgm:spPr>
      <dgm:t>
        <a:bodyPr/>
        <a:lstStyle/>
        <a:p>
          <a:pPr algn="just"/>
          <a:r>
            <a:rPr lang="en-US" sz="2400" b="1" i="1" dirty="0" smtClean="0">
              <a:solidFill>
                <a:schemeClr val="tx1"/>
              </a:solidFill>
              <a:latin typeface="+mn-lt"/>
              <a:cs typeface="Arial" panose="020B0604020202020204" pitchFamily="34" charset="0"/>
            </a:rPr>
            <a:t>Outcome Statement: </a:t>
          </a:r>
          <a:r>
            <a:rPr lang="en-ZA" sz="2400" b="0" i="1" dirty="0" smtClean="0"/>
            <a:t>Over the next five years, expand the use of scientific knowledge (as evidence) in support of innovation for societal benefit and public good.</a:t>
          </a:r>
          <a:endParaRPr lang="en-US" sz="2400" dirty="0">
            <a:latin typeface="Arial" panose="020B0604020202020204" pitchFamily="34" charset="0"/>
            <a:cs typeface="Arial" panose="020B0604020202020204" pitchFamily="34" charset="0"/>
          </a:endParaRPr>
        </a:p>
      </dgm:t>
    </dgm:pt>
    <dgm:pt modelId="{5C2B5433-7C04-432D-A3BB-F3C5A4E2DF1C}" type="parTrans" cxnId="{159A62A4-74EB-45DD-9906-467F2C5AEB96}">
      <dgm:prSet/>
      <dgm:spPr/>
      <dgm:t>
        <a:bodyPr/>
        <a:lstStyle/>
        <a:p>
          <a:endParaRPr lang="en-US"/>
        </a:p>
      </dgm:t>
    </dgm:pt>
    <dgm:pt modelId="{10C6923D-E227-44F6-9B70-122708832EC0}" type="sibTrans" cxnId="{159A62A4-74EB-45DD-9906-467F2C5AEB96}">
      <dgm:prSet/>
      <dgm:spPr/>
      <dgm:t>
        <a:bodyPr/>
        <a:lstStyle/>
        <a:p>
          <a:endParaRPr lang="en-US"/>
        </a:p>
      </dgm:t>
    </dgm:pt>
    <dgm:pt modelId="{CDBF0476-FE3F-4208-8D66-51B65A73BC1D}">
      <dgm:prSet custT="1"/>
      <dgm:spPr>
        <a:solidFill>
          <a:schemeClr val="accent1">
            <a:lumMod val="20000"/>
            <a:lumOff val="80000"/>
            <a:alpha val="90000"/>
          </a:schemeClr>
        </a:solidFill>
      </dgm:spPr>
      <dgm:t>
        <a:bodyPr/>
        <a:lstStyle/>
        <a:p>
          <a:pPr>
            <a:buFont typeface="+mj-lt"/>
            <a:buNone/>
          </a:pPr>
          <a:r>
            <a:rPr lang="en-US" sz="2400" b="1" i="0" dirty="0" smtClean="0"/>
            <a:t>OUTCOME INDICATORS:</a:t>
          </a:r>
          <a:endParaRPr lang="en-US" sz="2400" b="1" i="0" dirty="0"/>
        </a:p>
      </dgm:t>
    </dgm:pt>
    <dgm:pt modelId="{97FA7A96-D562-412F-9E84-8E248E89AA88}" type="parTrans" cxnId="{136F42B9-388A-4288-9B74-97C5072F9245}">
      <dgm:prSet/>
      <dgm:spPr/>
      <dgm:t>
        <a:bodyPr/>
        <a:lstStyle/>
        <a:p>
          <a:endParaRPr lang="en-US"/>
        </a:p>
      </dgm:t>
    </dgm:pt>
    <dgm:pt modelId="{2005CA53-0480-4763-86BB-A804BD626605}" type="sibTrans" cxnId="{136F42B9-388A-4288-9B74-97C5072F9245}">
      <dgm:prSet/>
      <dgm:spPr/>
      <dgm:t>
        <a:bodyPr/>
        <a:lstStyle/>
        <a:p>
          <a:endParaRPr lang="en-US"/>
        </a:p>
      </dgm:t>
    </dgm:pt>
    <dgm:pt modelId="{BA2F9AFC-3408-4196-BDA1-02D216DFF106}">
      <dgm:prSet custT="1"/>
      <dgm:spPr>
        <a:solidFill>
          <a:schemeClr val="accent1">
            <a:lumMod val="20000"/>
            <a:lumOff val="80000"/>
            <a:alpha val="90000"/>
          </a:schemeClr>
        </a:solidFill>
      </dgm:spPr>
      <dgm:t>
        <a:bodyPr/>
        <a:lstStyle/>
        <a:p>
          <a:pPr>
            <a:buFont typeface="+mj-lt"/>
            <a:buNone/>
          </a:pPr>
          <a:r>
            <a:rPr lang="en-ZA" sz="2400" b="0" i="0" dirty="0" smtClean="0"/>
            <a:t>Grassroots innovations whose commercialisation has been facilitated by the support/access of the multi-tiered support package provided by the DSI and its entities; and</a:t>
          </a:r>
          <a:endParaRPr lang="en-US" sz="2400" b="0" i="0" dirty="0"/>
        </a:p>
      </dgm:t>
    </dgm:pt>
    <dgm:pt modelId="{F68F6F88-EB28-45BC-9BB9-7122EA15F27D}" type="parTrans" cxnId="{3E4DD17C-D7B8-444F-9E27-F13FF3AE2CA6}">
      <dgm:prSet/>
      <dgm:spPr/>
      <dgm:t>
        <a:bodyPr/>
        <a:lstStyle/>
        <a:p>
          <a:endParaRPr lang="en-US"/>
        </a:p>
      </dgm:t>
    </dgm:pt>
    <dgm:pt modelId="{496229CC-DE0B-42CE-A07A-BEF257AAE9B8}" type="sibTrans" cxnId="{3E4DD17C-D7B8-444F-9E27-F13FF3AE2CA6}">
      <dgm:prSet/>
      <dgm:spPr/>
      <dgm:t>
        <a:bodyPr/>
        <a:lstStyle/>
        <a:p>
          <a:endParaRPr lang="en-US"/>
        </a:p>
      </dgm:t>
    </dgm:pt>
    <dgm:pt modelId="{079EE396-DEF1-415A-8588-51005D9624C0}">
      <dgm:prSet custT="1"/>
      <dgm:spPr/>
      <dgm:t>
        <a:bodyPr/>
        <a:lstStyle/>
        <a:p>
          <a:r>
            <a:rPr lang="en-ZA" sz="2400" b="0" i="0" dirty="0" smtClean="0"/>
            <a:t>Publicly financed IP made available (accessible) in support of grassroots innovators</a:t>
          </a:r>
          <a:endParaRPr lang="en-US" sz="2400" b="0" i="0" dirty="0" smtClean="0"/>
        </a:p>
      </dgm:t>
    </dgm:pt>
    <dgm:pt modelId="{0F4EEF1C-973E-4B55-A9C2-F25DB3A800D6}" type="parTrans" cxnId="{7100C79B-00CB-47E3-8AA2-472B8CF6060A}">
      <dgm:prSet/>
      <dgm:spPr/>
      <dgm:t>
        <a:bodyPr/>
        <a:lstStyle/>
        <a:p>
          <a:endParaRPr lang="en-US"/>
        </a:p>
      </dgm:t>
    </dgm:pt>
    <dgm:pt modelId="{9D68E74D-5E33-48F1-B779-555E4B5B9B74}" type="sibTrans" cxnId="{7100C79B-00CB-47E3-8AA2-472B8CF6060A}">
      <dgm:prSet/>
      <dgm:spPr/>
      <dgm:t>
        <a:bodyPr/>
        <a:lstStyle/>
        <a:p>
          <a:endParaRPr lang="en-US"/>
        </a:p>
      </dgm:t>
    </dgm:pt>
    <dgm:pt modelId="{08C59B73-7C34-45E7-BB16-D1BD75A73E5F}">
      <dgm:prSet custT="1"/>
      <dgm:spPr/>
      <dgm:t>
        <a:bodyPr/>
        <a:lstStyle/>
        <a:p>
          <a:endParaRPr lang="en-US" sz="2400" b="0" i="0" dirty="0" smtClean="0"/>
        </a:p>
      </dgm:t>
    </dgm:pt>
    <dgm:pt modelId="{42E38152-5473-4C3B-9A1A-64F849238203}" type="parTrans" cxnId="{DD809C24-5CB1-4DD8-9008-1EFDD4FD7DB3}">
      <dgm:prSet/>
      <dgm:spPr/>
      <dgm:t>
        <a:bodyPr/>
        <a:lstStyle/>
        <a:p>
          <a:endParaRPr lang="en-US"/>
        </a:p>
      </dgm:t>
    </dgm:pt>
    <dgm:pt modelId="{A14CFC3C-104C-44D4-866B-499FEC1AA7BE}" type="sibTrans" cxnId="{DD809C24-5CB1-4DD8-9008-1EFDD4FD7DB3}">
      <dgm:prSet/>
      <dgm:spPr/>
      <dgm:t>
        <a:bodyPr/>
        <a:lstStyle/>
        <a:p>
          <a:endParaRPr lang="en-US"/>
        </a:p>
      </dgm:t>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custScaleY="85674" custLinFactNeighborY="-20286">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custScaleY="130852" custLinFactNeighborX="-1798" custLinFactNeighborY="-1534">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8A33D5C1-50E1-4E3D-BFC1-6DB97A9CE4D4}" type="presOf" srcId="{08C59B73-7C34-45E7-BB16-D1BD75A73E5F}" destId="{0775E8FC-26AD-4DA1-AC71-E12FDADDE2D7}" srcOrd="0" destOrd="3" presId="urn:microsoft.com/office/officeart/2005/8/layout/hList1"/>
    <dgm:cxn modelId="{DD809C24-5CB1-4DD8-9008-1EFDD4FD7DB3}" srcId="{B8C8AAEE-2F9A-4CBB-8A23-C1F40C4E2943}" destId="{08C59B73-7C34-45E7-BB16-D1BD75A73E5F}" srcOrd="3" destOrd="0" parTransId="{42E38152-5473-4C3B-9A1A-64F849238203}" sibTransId="{A14CFC3C-104C-44D4-866B-499FEC1AA7BE}"/>
    <dgm:cxn modelId="{95DC7502-A57A-4953-B019-FCF8C71FA3F5}" type="presOf" srcId="{BA2F9AFC-3408-4196-BDA1-02D216DFF106}" destId="{0775E8FC-26AD-4DA1-AC71-E12FDADDE2D7}" srcOrd="0" destOrd="1" presId="urn:microsoft.com/office/officeart/2005/8/layout/hList1"/>
    <dgm:cxn modelId="{3E4DD17C-D7B8-444F-9E27-F13FF3AE2CA6}" srcId="{B8C8AAEE-2F9A-4CBB-8A23-C1F40C4E2943}" destId="{BA2F9AFC-3408-4196-BDA1-02D216DFF106}" srcOrd="1" destOrd="0" parTransId="{F68F6F88-EB28-45BC-9BB9-7122EA15F27D}" sibTransId="{496229CC-DE0B-42CE-A07A-BEF257AAE9B8}"/>
    <dgm:cxn modelId="{AEDBB05A-F5A1-48B7-8E9C-25E69F52E59B}" type="presOf" srcId="{079EE396-DEF1-415A-8588-51005D9624C0}" destId="{0775E8FC-26AD-4DA1-AC71-E12FDADDE2D7}" srcOrd="0" destOrd="2" presId="urn:microsoft.com/office/officeart/2005/8/layout/hList1"/>
    <dgm:cxn modelId="{136F42B9-388A-4288-9B74-97C5072F9245}" srcId="{B8C8AAEE-2F9A-4CBB-8A23-C1F40C4E2943}" destId="{CDBF0476-FE3F-4208-8D66-51B65A73BC1D}" srcOrd="0" destOrd="0" parTransId="{97FA7A96-D562-412F-9E84-8E248E89AA88}" sibTransId="{2005CA53-0480-4763-86BB-A804BD626605}"/>
    <dgm:cxn modelId="{031FAB85-B65D-46D6-A0EF-2AEAA3CBE05A}" type="presOf" srcId="{1C1645E3-11F8-49FB-913A-56E01B614297}" destId="{0CFD2DB3-1278-4E15-A470-9E0C57B4314B}" srcOrd="0" destOrd="0" presId="urn:microsoft.com/office/officeart/2005/8/layout/hList1"/>
    <dgm:cxn modelId="{8CF93BC8-54C2-42EC-ACE4-B34E6D66FFA6}" type="presOf" srcId="{B8C8AAEE-2F9A-4CBB-8A23-C1F40C4E2943}" destId="{FDF14FDA-EE77-4F01-AF85-569EFB90C16A}" srcOrd="0" destOrd="0" presId="urn:microsoft.com/office/officeart/2005/8/layout/hList1"/>
    <dgm:cxn modelId="{8B56784C-20C6-4109-AEB1-96FAE24EFA0F}" type="presOf" srcId="{CDBF0476-FE3F-4208-8D66-51B65A73BC1D}" destId="{0775E8FC-26AD-4DA1-AC71-E12FDADDE2D7}" srcOrd="0" destOrd="0" presId="urn:microsoft.com/office/officeart/2005/8/layout/hList1"/>
    <dgm:cxn modelId="{7100C79B-00CB-47E3-8AA2-472B8CF6060A}" srcId="{B8C8AAEE-2F9A-4CBB-8A23-C1F40C4E2943}" destId="{079EE396-DEF1-415A-8588-51005D9624C0}" srcOrd="2" destOrd="0" parTransId="{0F4EEF1C-973E-4B55-A9C2-F25DB3A800D6}" sibTransId="{9D68E74D-5E33-48F1-B779-555E4B5B9B74}"/>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31D6C7-44F1-4F28-A585-2A9B8A1AC01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823DEE3-0ACE-4ACC-B07E-1797FFBA2975}">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t>Over </a:t>
          </a:r>
          <a:r>
            <a:rPr lang="en-US" sz="2400" b="0" i="1" dirty="0"/>
            <a:t>the next 5 years, improve the adoption of innovation and technology in service delivery and efficiency of government programmes and </a:t>
          </a:r>
          <a:r>
            <a:rPr lang="en-US" sz="2400" b="0" i="1" dirty="0" smtClean="0"/>
            <a:t>services.</a:t>
          </a:r>
        </a:p>
        <a:p>
          <a:pPr algn="l">
            <a:spcAft>
              <a:spcPts val="0"/>
            </a:spcAft>
          </a:pPr>
          <a:endParaRPr lang="en-US" sz="3100" dirty="0">
            <a:latin typeface="Arial" panose="020B0604020202020204" pitchFamily="34" charset="0"/>
            <a:cs typeface="Arial" panose="020B0604020202020204" pitchFamily="34" charset="0"/>
          </a:endParaRPr>
        </a:p>
      </dgm:t>
    </dgm:pt>
    <dgm:pt modelId="{487CCED5-81C2-4217-B458-024840713255}" type="parTrans" cxnId="{56F737EF-73A1-4730-B73F-ECC31687949C}">
      <dgm:prSet/>
      <dgm:spPr/>
      <dgm:t>
        <a:bodyPr/>
        <a:lstStyle/>
        <a:p>
          <a:endParaRPr lang="en-US"/>
        </a:p>
      </dgm:t>
    </dgm:pt>
    <dgm:pt modelId="{ED5BD064-15A2-4320-8EFD-244B30EBC4E2}" type="sibTrans" cxnId="{56F737EF-73A1-4730-B73F-ECC31687949C}">
      <dgm:prSet/>
      <dgm:spPr/>
      <dgm:t>
        <a:bodyPr/>
        <a:lstStyle/>
        <a:p>
          <a:endParaRPr lang="en-US"/>
        </a:p>
      </dgm:t>
    </dgm:pt>
    <dgm:pt modelId="{1CD4E596-2D32-476F-8B9E-8BB4085FA5CC}">
      <dgm:prSet/>
      <dgm:spPr>
        <a:solidFill>
          <a:schemeClr val="accent1">
            <a:lumMod val="20000"/>
            <a:lumOff val="80000"/>
            <a:alpha val="90000"/>
          </a:schemeClr>
        </a:solidFill>
      </dgm:spPr>
      <dgm:t>
        <a:bodyPr/>
        <a:lstStyle/>
        <a:p>
          <a:pPr>
            <a:buFont typeface="+mj-lt"/>
            <a:buAutoNum type="arabicPeriod"/>
          </a:pPr>
          <a:r>
            <a:rPr lang="en-US" sz="2400" dirty="0"/>
            <a:t>Increase in the number of use cases of decision-support systems;</a:t>
          </a:r>
          <a:endParaRPr lang="en-US" sz="2400" i="0" dirty="0"/>
        </a:p>
      </dgm:t>
    </dgm:pt>
    <dgm:pt modelId="{9EAF68E9-CFEA-4C87-8292-E2DEB2841A64}" type="parTrans" cxnId="{1C8AFAD1-ABBA-45FB-AE08-79FC41A6221E}">
      <dgm:prSet/>
      <dgm:spPr/>
      <dgm:t>
        <a:bodyPr/>
        <a:lstStyle/>
        <a:p>
          <a:endParaRPr lang="en-US"/>
        </a:p>
      </dgm:t>
    </dgm:pt>
    <dgm:pt modelId="{EF9457E5-F6E4-45FE-A156-5C56B887D4F9}" type="sibTrans" cxnId="{1C8AFAD1-ABBA-45FB-AE08-79FC41A6221E}">
      <dgm:prSet/>
      <dgm:spPr/>
      <dgm:t>
        <a:bodyPr/>
        <a:lstStyle/>
        <a:p>
          <a:endParaRPr lang="en-US"/>
        </a:p>
      </dgm:t>
    </dgm:pt>
    <dgm:pt modelId="{869E2FD4-4DF6-4516-9633-CFC61E97EDA8}">
      <dgm:prSet/>
      <dgm:spPr>
        <a:solidFill>
          <a:schemeClr val="accent1">
            <a:lumMod val="20000"/>
            <a:lumOff val="80000"/>
            <a:alpha val="90000"/>
          </a:schemeClr>
        </a:solidFill>
      </dgm:spPr>
      <dgm:t>
        <a:bodyPr/>
        <a:lstStyle/>
        <a:p>
          <a:pPr>
            <a:buFont typeface="+mj-lt"/>
            <a:buAutoNum type="arabicPeriod"/>
          </a:pPr>
          <a:r>
            <a:rPr lang="en-US" sz="2400" dirty="0" smtClean="0"/>
            <a:t># </a:t>
          </a:r>
          <a:r>
            <a:rPr lang="en-US" sz="2400" dirty="0"/>
            <a:t>of demonstrators that have successfully introduced a new way of delivering a service;</a:t>
          </a:r>
          <a:endParaRPr lang="en-US" sz="2400" i="0" dirty="0"/>
        </a:p>
      </dgm:t>
    </dgm:pt>
    <dgm:pt modelId="{AFA71A40-6C66-475F-A743-A19FF34B2EBC}" type="parTrans" cxnId="{11B3C02E-B4F6-4668-90BD-3BCF07977324}">
      <dgm:prSet/>
      <dgm:spPr/>
      <dgm:t>
        <a:bodyPr/>
        <a:lstStyle/>
        <a:p>
          <a:endParaRPr lang="en-US"/>
        </a:p>
      </dgm:t>
    </dgm:pt>
    <dgm:pt modelId="{981ABECC-C97A-4030-8C36-34685FAC0DB6}" type="sibTrans" cxnId="{11B3C02E-B4F6-4668-90BD-3BCF07977324}">
      <dgm:prSet/>
      <dgm:spPr/>
      <dgm:t>
        <a:bodyPr/>
        <a:lstStyle/>
        <a:p>
          <a:endParaRPr lang="en-US"/>
        </a:p>
      </dgm:t>
    </dgm:pt>
    <dgm:pt modelId="{5401CEBB-D5E2-4CE6-B7F4-1A9778CB956A}">
      <dgm:prSet/>
      <dgm:spPr>
        <a:solidFill>
          <a:schemeClr val="accent1">
            <a:lumMod val="20000"/>
            <a:lumOff val="80000"/>
            <a:alpha val="90000"/>
          </a:schemeClr>
        </a:solidFill>
      </dgm:spPr>
      <dgm:t>
        <a:bodyPr/>
        <a:lstStyle/>
        <a:p>
          <a:pPr>
            <a:buFont typeface="+mj-lt"/>
            <a:buAutoNum type="arabicPeriod"/>
          </a:pPr>
          <a:r>
            <a:rPr lang="en-US" sz="2400" dirty="0" smtClean="0"/>
            <a:t># of </a:t>
          </a:r>
          <a:r>
            <a:rPr lang="en-US" sz="2400" dirty="0"/>
            <a:t>district/metropolitan municipalities supported with technology-based applications as part of the District Development Model for service delivery improvement; and</a:t>
          </a:r>
          <a:endParaRPr lang="en-US" sz="2400" i="0" dirty="0"/>
        </a:p>
      </dgm:t>
    </dgm:pt>
    <dgm:pt modelId="{DBD7321D-6FC1-4495-9477-8AC08B3331B1}" type="parTrans" cxnId="{AF26AC00-A7B0-4485-B6DE-8A2587CA30C7}">
      <dgm:prSet/>
      <dgm:spPr/>
      <dgm:t>
        <a:bodyPr/>
        <a:lstStyle/>
        <a:p>
          <a:endParaRPr lang="en-US"/>
        </a:p>
      </dgm:t>
    </dgm:pt>
    <dgm:pt modelId="{707AEA49-7DD3-4C74-A146-023019AD5416}" type="sibTrans" cxnId="{AF26AC00-A7B0-4485-B6DE-8A2587CA30C7}">
      <dgm:prSet/>
      <dgm:spPr/>
      <dgm:t>
        <a:bodyPr/>
        <a:lstStyle/>
        <a:p>
          <a:endParaRPr lang="en-US"/>
        </a:p>
      </dgm:t>
    </dgm:pt>
    <dgm:pt modelId="{B90E410B-6079-4C91-817B-0A0466BD9062}">
      <dgm:prSet/>
      <dgm:spPr>
        <a:solidFill>
          <a:schemeClr val="accent1">
            <a:lumMod val="20000"/>
            <a:lumOff val="80000"/>
            <a:alpha val="90000"/>
          </a:schemeClr>
        </a:solidFill>
      </dgm:spPr>
      <dgm:t>
        <a:bodyPr/>
        <a:lstStyle/>
        <a:p>
          <a:pPr>
            <a:buFont typeface="+mj-lt"/>
            <a:buAutoNum type="arabicPeriod"/>
          </a:pPr>
          <a:r>
            <a:rPr lang="en-US" sz="2400" dirty="0"/>
            <a:t>Evidence of informed integration of innovation in service delivery. </a:t>
          </a:r>
          <a:endParaRPr lang="en-US" sz="2400" i="0" dirty="0"/>
        </a:p>
      </dgm:t>
    </dgm:pt>
    <dgm:pt modelId="{D6996AE3-54B2-4EB6-826E-024A8D3EBBBF}" type="parTrans" cxnId="{43E6BAC4-46A4-4A31-9FD8-8DC59117DA71}">
      <dgm:prSet/>
      <dgm:spPr/>
      <dgm:t>
        <a:bodyPr/>
        <a:lstStyle/>
        <a:p>
          <a:endParaRPr lang="en-US"/>
        </a:p>
      </dgm:t>
    </dgm:pt>
    <dgm:pt modelId="{78932FB5-255F-489E-9357-4F1E4308355B}" type="sibTrans" cxnId="{43E6BAC4-46A4-4A31-9FD8-8DC59117DA71}">
      <dgm:prSet/>
      <dgm:spPr/>
      <dgm:t>
        <a:bodyPr/>
        <a:lstStyle/>
        <a:p>
          <a:endParaRPr lang="en-US"/>
        </a:p>
      </dgm:t>
    </dgm:pt>
    <dgm:pt modelId="{0E0D3CB4-9E51-404D-829E-3D80C31839BF}">
      <dgm:prSet custT="1"/>
      <dgm:spPr>
        <a:solidFill>
          <a:schemeClr val="accent1">
            <a:lumMod val="20000"/>
            <a:lumOff val="80000"/>
            <a:alpha val="90000"/>
          </a:schemeClr>
        </a:solidFill>
      </dgm:spPr>
      <dgm:t>
        <a:bodyPr/>
        <a:lstStyle/>
        <a:p>
          <a:pPr>
            <a:buFont typeface="+mj-lt"/>
            <a:buAutoNum type="arabicPeriod"/>
          </a:pPr>
          <a:r>
            <a:rPr lang="en-US" sz="2400" b="1" i="0" dirty="0" smtClean="0"/>
            <a:t>OUTCOME INDICATORS:</a:t>
          </a:r>
          <a:endParaRPr lang="en-US" sz="2400" b="1" i="0" dirty="0"/>
        </a:p>
      </dgm:t>
    </dgm:pt>
    <dgm:pt modelId="{D39EE00D-0293-4D9F-9EB7-E21CBED7DEE5}" type="parTrans" cxnId="{A8ACEC42-2F07-4544-933D-4EB5CD0F2446}">
      <dgm:prSet/>
      <dgm:spPr/>
      <dgm:t>
        <a:bodyPr/>
        <a:lstStyle/>
        <a:p>
          <a:endParaRPr lang="en-US"/>
        </a:p>
      </dgm:t>
    </dgm:pt>
    <dgm:pt modelId="{04DD95F8-E1A1-4FAC-A6C0-13AA1835F516}" type="sibTrans" cxnId="{A8ACEC42-2F07-4544-933D-4EB5CD0F2446}">
      <dgm:prSet/>
      <dgm:spPr/>
      <dgm:t>
        <a:bodyPr/>
        <a:lstStyle/>
        <a:p>
          <a:endParaRPr lang="en-US"/>
        </a:p>
      </dgm:t>
    </dgm:pt>
    <dgm:pt modelId="{0A237835-463B-4756-AC0D-3D214AC122C3}" type="pres">
      <dgm:prSet presAssocID="{7F31D6C7-44F1-4F28-A585-2A9B8A1AC017}" presName="Name0" presStyleCnt="0">
        <dgm:presLayoutVars>
          <dgm:dir/>
          <dgm:animLvl val="lvl"/>
          <dgm:resizeHandles val="exact"/>
        </dgm:presLayoutVars>
      </dgm:prSet>
      <dgm:spPr/>
      <dgm:t>
        <a:bodyPr/>
        <a:lstStyle/>
        <a:p>
          <a:endParaRPr lang="en-US"/>
        </a:p>
      </dgm:t>
    </dgm:pt>
    <dgm:pt modelId="{4955EEF4-7ACA-4B06-A685-6BC5176AB79B}" type="pres">
      <dgm:prSet presAssocID="{8823DEE3-0ACE-4ACC-B07E-1797FFBA2975}" presName="composite" presStyleCnt="0"/>
      <dgm:spPr/>
    </dgm:pt>
    <dgm:pt modelId="{1D8A4A80-3DE9-4DC3-A21C-6499794266FF}" type="pres">
      <dgm:prSet presAssocID="{8823DEE3-0ACE-4ACC-B07E-1797FFBA2975}" presName="parTx" presStyleLbl="alignNode1" presStyleIdx="0" presStyleCnt="1" custLinFactNeighborY="-4431">
        <dgm:presLayoutVars>
          <dgm:chMax val="0"/>
          <dgm:chPref val="0"/>
          <dgm:bulletEnabled val="1"/>
        </dgm:presLayoutVars>
      </dgm:prSet>
      <dgm:spPr/>
      <dgm:t>
        <a:bodyPr/>
        <a:lstStyle/>
        <a:p>
          <a:endParaRPr lang="en-US"/>
        </a:p>
      </dgm:t>
    </dgm:pt>
    <dgm:pt modelId="{CB54432E-40E1-42C8-9BB0-6674EA19B008}" type="pres">
      <dgm:prSet presAssocID="{8823DEE3-0ACE-4ACC-B07E-1797FFBA2975}" presName="desTx" presStyleLbl="alignAccFollowNode1" presStyleIdx="0" presStyleCnt="1" custLinFactNeighborY="-19113">
        <dgm:presLayoutVars>
          <dgm:bulletEnabled val="1"/>
        </dgm:presLayoutVars>
      </dgm:prSet>
      <dgm:spPr/>
      <dgm:t>
        <a:bodyPr/>
        <a:lstStyle/>
        <a:p>
          <a:endParaRPr lang="en-US"/>
        </a:p>
      </dgm:t>
    </dgm:pt>
  </dgm:ptLst>
  <dgm:cxnLst>
    <dgm:cxn modelId="{56F737EF-73A1-4730-B73F-ECC31687949C}" srcId="{7F31D6C7-44F1-4F28-A585-2A9B8A1AC017}" destId="{8823DEE3-0ACE-4ACC-B07E-1797FFBA2975}" srcOrd="0" destOrd="0" parTransId="{487CCED5-81C2-4217-B458-024840713255}" sibTransId="{ED5BD064-15A2-4320-8EFD-244B30EBC4E2}"/>
    <dgm:cxn modelId="{6C83C5A1-C5F7-4FE4-A5EE-CD23BA14D3ED}" type="presOf" srcId="{5401CEBB-D5E2-4CE6-B7F4-1A9778CB956A}" destId="{CB54432E-40E1-42C8-9BB0-6674EA19B008}" srcOrd="0" destOrd="3" presId="urn:microsoft.com/office/officeart/2005/8/layout/hList1"/>
    <dgm:cxn modelId="{D66D6AE3-6729-4692-A9B8-F2C8B0B4BCCD}" type="presOf" srcId="{869E2FD4-4DF6-4516-9633-CFC61E97EDA8}" destId="{CB54432E-40E1-42C8-9BB0-6674EA19B008}" srcOrd="0" destOrd="2" presId="urn:microsoft.com/office/officeart/2005/8/layout/hList1"/>
    <dgm:cxn modelId="{1C1289C9-8A7A-4605-A844-5CEC20FA0821}" type="presOf" srcId="{0E0D3CB4-9E51-404D-829E-3D80C31839BF}" destId="{CB54432E-40E1-42C8-9BB0-6674EA19B008}" srcOrd="0" destOrd="0" presId="urn:microsoft.com/office/officeart/2005/8/layout/hList1"/>
    <dgm:cxn modelId="{43E6BAC4-46A4-4A31-9FD8-8DC59117DA71}" srcId="{8823DEE3-0ACE-4ACC-B07E-1797FFBA2975}" destId="{B90E410B-6079-4C91-817B-0A0466BD9062}" srcOrd="4" destOrd="0" parTransId="{D6996AE3-54B2-4EB6-826E-024A8D3EBBBF}" sibTransId="{78932FB5-255F-489E-9357-4F1E4308355B}"/>
    <dgm:cxn modelId="{361CEEC8-B801-4933-9797-23DE5AC48CB3}" type="presOf" srcId="{8823DEE3-0ACE-4ACC-B07E-1797FFBA2975}" destId="{1D8A4A80-3DE9-4DC3-A21C-6499794266FF}" srcOrd="0" destOrd="0" presId="urn:microsoft.com/office/officeart/2005/8/layout/hList1"/>
    <dgm:cxn modelId="{B07DB425-6916-4353-AF0D-A69F58F1C872}" type="presOf" srcId="{1CD4E596-2D32-476F-8B9E-8BB4085FA5CC}" destId="{CB54432E-40E1-42C8-9BB0-6674EA19B008}" srcOrd="0" destOrd="1" presId="urn:microsoft.com/office/officeart/2005/8/layout/hList1"/>
    <dgm:cxn modelId="{1C8AFAD1-ABBA-45FB-AE08-79FC41A6221E}" srcId="{8823DEE3-0ACE-4ACC-B07E-1797FFBA2975}" destId="{1CD4E596-2D32-476F-8B9E-8BB4085FA5CC}" srcOrd="1" destOrd="0" parTransId="{9EAF68E9-CFEA-4C87-8292-E2DEB2841A64}" sibTransId="{EF9457E5-F6E4-45FE-A156-5C56B887D4F9}"/>
    <dgm:cxn modelId="{55560D3A-B23C-4629-BB27-542EAC18A3C7}" type="presOf" srcId="{7F31D6C7-44F1-4F28-A585-2A9B8A1AC017}" destId="{0A237835-463B-4756-AC0D-3D214AC122C3}" srcOrd="0" destOrd="0" presId="urn:microsoft.com/office/officeart/2005/8/layout/hList1"/>
    <dgm:cxn modelId="{11B3C02E-B4F6-4668-90BD-3BCF07977324}" srcId="{8823DEE3-0ACE-4ACC-B07E-1797FFBA2975}" destId="{869E2FD4-4DF6-4516-9633-CFC61E97EDA8}" srcOrd="2" destOrd="0" parTransId="{AFA71A40-6C66-475F-A743-A19FF34B2EBC}" sibTransId="{981ABECC-C97A-4030-8C36-34685FAC0DB6}"/>
    <dgm:cxn modelId="{A8ACEC42-2F07-4544-933D-4EB5CD0F2446}" srcId="{8823DEE3-0ACE-4ACC-B07E-1797FFBA2975}" destId="{0E0D3CB4-9E51-404D-829E-3D80C31839BF}" srcOrd="0" destOrd="0" parTransId="{D39EE00D-0293-4D9F-9EB7-E21CBED7DEE5}" sibTransId="{04DD95F8-E1A1-4FAC-A6C0-13AA1835F516}"/>
    <dgm:cxn modelId="{AF26AC00-A7B0-4485-B6DE-8A2587CA30C7}" srcId="{8823DEE3-0ACE-4ACC-B07E-1797FFBA2975}" destId="{5401CEBB-D5E2-4CE6-B7F4-1A9778CB956A}" srcOrd="3" destOrd="0" parTransId="{DBD7321D-6FC1-4495-9477-8AC08B3331B1}" sibTransId="{707AEA49-7DD3-4C74-A146-023019AD5416}"/>
    <dgm:cxn modelId="{209DB40E-4427-4737-A235-18048900F28B}" type="presOf" srcId="{B90E410B-6079-4C91-817B-0A0466BD9062}" destId="{CB54432E-40E1-42C8-9BB0-6674EA19B008}" srcOrd="0" destOrd="4" presId="urn:microsoft.com/office/officeart/2005/8/layout/hList1"/>
    <dgm:cxn modelId="{2671A9B2-7CA7-4082-8F46-9BE0D4AD9E22}" type="presParOf" srcId="{0A237835-463B-4756-AC0D-3D214AC122C3}" destId="{4955EEF4-7ACA-4B06-A685-6BC5176AB79B}" srcOrd="0" destOrd="0" presId="urn:microsoft.com/office/officeart/2005/8/layout/hList1"/>
    <dgm:cxn modelId="{770854A6-22B9-4470-BC53-F36039E17833}" type="presParOf" srcId="{4955EEF4-7ACA-4B06-A685-6BC5176AB79B}" destId="{1D8A4A80-3DE9-4DC3-A21C-6499794266FF}" srcOrd="0" destOrd="0" presId="urn:microsoft.com/office/officeart/2005/8/layout/hList1"/>
    <dgm:cxn modelId="{F6A5AA62-291D-4C99-A22D-E20EA99BD5B3}" type="presParOf" srcId="{4955EEF4-7ACA-4B06-A685-6BC5176AB79B}" destId="{CB54432E-40E1-42C8-9BB0-6674EA19B008}" srcOrd="1" destOrd="0" presId="urn:microsoft.com/office/officeart/2005/8/layout/hList1"/>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GB" sz="3200" b="1" dirty="0" smtClean="0">
              <a:solidFill>
                <a:schemeClr val="bg1"/>
              </a:solidFill>
              <a:latin typeface="Gill Sans MT" pitchFamily="34" charset="0"/>
              <a:cs typeface="Arial" pitchFamily="34" charset="0"/>
            </a:rPr>
            <a:t>CONTRIBUTION TO THE NATIONAL COVID-19 RESPONSE AND THE  ERRP</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12541"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dirty="0" smtClean="0">
              <a:solidFill>
                <a:schemeClr val="bg1"/>
              </a:solidFill>
              <a:latin typeface="Gill Sans MT" pitchFamily="34" charset="0"/>
              <a:cs typeface="Arial" pitchFamily="34" charset="0"/>
            </a:rPr>
            <a:t>THE NATIONAL DEVELOPMENT PLAN</a:t>
          </a:r>
          <a:endParaRPr lang="en-US" sz="2800" b="1" dirty="0" smtClean="0">
            <a:solidFill>
              <a:schemeClr val="bg1"/>
            </a:solidFill>
            <a:latin typeface="Gill Sans MT" pitchFamily="34" charset="0"/>
            <a:cs typeface="Arial" pitchFamily="34" charset="0"/>
          </a:endParaRPr>
        </a:p>
        <a:p>
          <a:pPr algn="ctr"/>
          <a:r>
            <a:rPr lang="en-GB" sz="3200" b="1" dirty="0" smtClean="0">
              <a:solidFill>
                <a:schemeClr val="bg1"/>
              </a:solidFill>
              <a:latin typeface="Gill Sans MT" pitchFamily="34" charset="0"/>
              <a:cs typeface="Arial" pitchFamily="34" charset="0"/>
            </a:rPr>
            <a:t>VISION 2030</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12541"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E7EC1A-67EA-4FA1-9A93-C63E8CC04C1A}" type="doc">
      <dgm:prSet loTypeId="urn:microsoft.com/office/officeart/2005/8/layout/vList6" loCatId="process" qsTypeId="urn:microsoft.com/office/officeart/2005/8/quickstyle/simple1" qsCatId="simple" csTypeId="urn:microsoft.com/office/officeart/2005/8/colors/accent2_3" csCatId="accent2" phldr="1"/>
      <dgm:spPr/>
      <dgm:t>
        <a:bodyPr/>
        <a:lstStyle/>
        <a:p>
          <a:endParaRPr lang="en-US"/>
        </a:p>
      </dgm:t>
    </dgm:pt>
    <dgm:pt modelId="{CD6D8F7A-24DB-4E44-80A1-622EF240A60A}">
      <dgm:prSet custT="1"/>
      <dgm:spPr/>
      <dgm:t>
        <a:bodyPr/>
        <a:lstStyle/>
        <a:p>
          <a:r>
            <a:rPr lang="en-US" sz="3200" b="1" dirty="0"/>
            <a:t>Phase 1</a:t>
          </a:r>
        </a:p>
        <a:p>
          <a:r>
            <a:rPr lang="en-US" sz="3200" b="1" dirty="0"/>
            <a:t>(2012-2017)</a:t>
          </a:r>
        </a:p>
      </dgm:t>
    </dgm:pt>
    <dgm:pt modelId="{A86D81CB-ED3A-4145-8C60-03167327105D}" type="parTrans" cxnId="{FDD49284-EEAE-4016-AC77-DAA873F48E6F}">
      <dgm:prSet/>
      <dgm:spPr/>
      <dgm:t>
        <a:bodyPr/>
        <a:lstStyle/>
        <a:p>
          <a:endParaRPr lang="en-US"/>
        </a:p>
      </dgm:t>
    </dgm:pt>
    <dgm:pt modelId="{CCA33CCF-33D4-493B-AA88-50B696281921}" type="sibTrans" cxnId="{FDD49284-EEAE-4016-AC77-DAA873F48E6F}">
      <dgm:prSet/>
      <dgm:spPr/>
      <dgm:t>
        <a:bodyPr/>
        <a:lstStyle/>
        <a:p>
          <a:endParaRPr lang="en-US"/>
        </a:p>
      </dgm:t>
    </dgm:pt>
    <dgm:pt modelId="{BE287807-2466-4453-AE22-D380B05AC9D0}">
      <dgm:prSet custT="1"/>
      <dgm:spPr>
        <a:solidFill>
          <a:schemeClr val="accent1"/>
        </a:solidFill>
      </dgm:spPr>
      <dgm:t>
        <a:bodyPr/>
        <a:lstStyle/>
        <a:p>
          <a:r>
            <a:rPr lang="en-US" sz="3200" b="1" dirty="0"/>
            <a:t>Phase 2 (2018-2023)</a:t>
          </a:r>
        </a:p>
      </dgm:t>
    </dgm:pt>
    <dgm:pt modelId="{C0604DF7-B965-47A0-B6A9-C99D3FBCFC6B}" type="parTrans" cxnId="{BBCEDDFF-908F-453E-8E3F-7DAA96CC50B4}">
      <dgm:prSet/>
      <dgm:spPr/>
      <dgm:t>
        <a:bodyPr/>
        <a:lstStyle/>
        <a:p>
          <a:endParaRPr lang="en-US"/>
        </a:p>
      </dgm:t>
    </dgm:pt>
    <dgm:pt modelId="{5A2D4941-21E4-4CC6-953D-4ACD071A654A}" type="sibTrans" cxnId="{BBCEDDFF-908F-453E-8E3F-7DAA96CC50B4}">
      <dgm:prSet/>
      <dgm:spPr/>
      <dgm:t>
        <a:bodyPr/>
        <a:lstStyle/>
        <a:p>
          <a:endParaRPr lang="en-US"/>
        </a:p>
      </dgm:t>
    </dgm:pt>
    <dgm:pt modelId="{E2B5EC20-0B0B-4DFC-B821-C385649B470A}">
      <dgm:prSet custT="1"/>
      <dgm:spPr>
        <a:solidFill>
          <a:schemeClr val="accent1">
            <a:lumMod val="50000"/>
          </a:schemeClr>
        </a:solidFill>
      </dgm:spPr>
      <dgm:t>
        <a:bodyPr/>
        <a:lstStyle/>
        <a:p>
          <a:r>
            <a:rPr lang="en-US" sz="3200" b="1" dirty="0"/>
            <a:t>Phase 3 (2023-2030)</a:t>
          </a:r>
        </a:p>
      </dgm:t>
    </dgm:pt>
    <dgm:pt modelId="{4D979ABF-61A8-43A3-A56D-E3843D687D94}" type="parTrans" cxnId="{34899AC5-4C33-4332-BB18-789EAB57CC39}">
      <dgm:prSet/>
      <dgm:spPr/>
      <dgm:t>
        <a:bodyPr/>
        <a:lstStyle/>
        <a:p>
          <a:endParaRPr lang="en-US"/>
        </a:p>
      </dgm:t>
    </dgm:pt>
    <dgm:pt modelId="{9C0491F9-4E56-4A49-8786-0822E8F9C9C2}" type="sibTrans" cxnId="{34899AC5-4C33-4332-BB18-789EAB57CC39}">
      <dgm:prSet/>
      <dgm:spPr/>
      <dgm:t>
        <a:bodyPr/>
        <a:lstStyle/>
        <a:p>
          <a:endParaRPr lang="en-US"/>
        </a:p>
      </dgm:t>
    </dgm:pt>
    <dgm:pt modelId="{414A0F25-D726-445E-8DFE-472DAB35A20D}">
      <dgm:prSet custT="1"/>
      <dgm:spPr>
        <a:solidFill>
          <a:schemeClr val="accent2">
            <a:lumMod val="40000"/>
            <a:lumOff val="60000"/>
            <a:alpha val="90000"/>
          </a:schemeClr>
        </a:solidFill>
      </dgm:spPr>
      <dgm:t>
        <a:bodyPr/>
        <a:lstStyle/>
        <a:p>
          <a:r>
            <a:rPr lang="en-US" sz="2000" dirty="0"/>
            <a:t>Focus on intensifying research and development (R&amp;D) spending, emphasising opportunities linked to existing industries.</a:t>
          </a:r>
        </a:p>
      </dgm:t>
    </dgm:pt>
    <dgm:pt modelId="{2A66535D-11A1-464A-B17E-3E235FA00F6C}" type="parTrans" cxnId="{BC4562B1-1A25-454E-9163-E47B7FB090DB}">
      <dgm:prSet/>
      <dgm:spPr/>
      <dgm:t>
        <a:bodyPr/>
        <a:lstStyle/>
        <a:p>
          <a:endParaRPr lang="en-US"/>
        </a:p>
      </dgm:t>
    </dgm:pt>
    <dgm:pt modelId="{8A36960A-CF75-48B2-A6B7-C9CCD808413C}" type="sibTrans" cxnId="{BC4562B1-1A25-454E-9163-E47B7FB090DB}">
      <dgm:prSet/>
      <dgm:spPr/>
      <dgm:t>
        <a:bodyPr/>
        <a:lstStyle/>
        <a:p>
          <a:endParaRPr lang="en-US"/>
        </a:p>
      </dgm:t>
    </dgm:pt>
    <dgm:pt modelId="{9A164616-B075-4261-875A-933386FE845B}">
      <dgm:prSet custT="1"/>
      <dgm:spPr>
        <a:solidFill>
          <a:schemeClr val="accent1">
            <a:lumMod val="40000"/>
            <a:lumOff val="60000"/>
            <a:alpha val="90000"/>
          </a:schemeClr>
        </a:solidFill>
      </dgm:spPr>
      <dgm:t>
        <a:bodyPr/>
        <a:lstStyle/>
        <a:p>
          <a:r>
            <a:rPr lang="en-US" sz="2000" dirty="0"/>
            <a:t>Lay the foundations for more intensive improvements in productivity’ where ‘innovation across state, business and social sectors become pervasive.</a:t>
          </a:r>
        </a:p>
      </dgm:t>
    </dgm:pt>
    <dgm:pt modelId="{D6A89AA8-2B51-4DEA-931A-D8764E05EF8D}" type="parTrans" cxnId="{15D15E87-621D-4680-9D42-DD1CF42CF2C2}">
      <dgm:prSet/>
      <dgm:spPr/>
      <dgm:t>
        <a:bodyPr/>
        <a:lstStyle/>
        <a:p>
          <a:endParaRPr lang="en-US"/>
        </a:p>
      </dgm:t>
    </dgm:pt>
    <dgm:pt modelId="{EE8DDB02-CC5B-4E16-A3C2-6A412A95FF03}" type="sibTrans" cxnId="{15D15E87-621D-4680-9D42-DD1CF42CF2C2}">
      <dgm:prSet/>
      <dgm:spPr/>
      <dgm:t>
        <a:bodyPr/>
        <a:lstStyle/>
        <a:p>
          <a:endParaRPr lang="en-US"/>
        </a:p>
      </dgm:t>
    </dgm:pt>
    <dgm:pt modelId="{96F09CD5-802F-4E88-96FE-1AFE4AC17FFD}">
      <dgm:prSet custT="1"/>
      <dgm:spPr>
        <a:solidFill>
          <a:schemeClr val="accent1">
            <a:lumMod val="75000"/>
            <a:alpha val="90000"/>
          </a:schemeClr>
        </a:solidFill>
      </dgm:spPr>
      <dgm:t>
        <a:bodyPr/>
        <a:lstStyle/>
        <a:p>
          <a:r>
            <a:rPr lang="en-US" sz="2000" dirty="0"/>
            <a:t>Emphasis on consolidating the gains on phase 2 with ‘greater emphasis on innovation, improved productivity, more intensive pursuit of a knowledge economy and better exploitation of comparative and competitive advantages in an integrated continent’. </a:t>
          </a:r>
        </a:p>
      </dgm:t>
    </dgm:pt>
    <dgm:pt modelId="{5A007007-2BC9-492B-B950-27462BE73E20}" type="parTrans" cxnId="{3184E724-2167-4C89-93FA-028F9453E7EE}">
      <dgm:prSet/>
      <dgm:spPr/>
      <dgm:t>
        <a:bodyPr/>
        <a:lstStyle/>
        <a:p>
          <a:endParaRPr lang="en-US"/>
        </a:p>
      </dgm:t>
    </dgm:pt>
    <dgm:pt modelId="{0C9AE1E8-C1D0-49E6-8D6D-717D6261C5FF}" type="sibTrans" cxnId="{3184E724-2167-4C89-93FA-028F9453E7EE}">
      <dgm:prSet/>
      <dgm:spPr/>
      <dgm:t>
        <a:bodyPr/>
        <a:lstStyle/>
        <a:p>
          <a:endParaRPr lang="en-US"/>
        </a:p>
      </dgm:t>
    </dgm:pt>
    <dgm:pt modelId="{AF4EBCEA-EDEE-43EC-87AB-2680EF07EAF6}" type="pres">
      <dgm:prSet presAssocID="{89E7EC1A-67EA-4FA1-9A93-C63E8CC04C1A}" presName="Name0" presStyleCnt="0">
        <dgm:presLayoutVars>
          <dgm:dir/>
          <dgm:animLvl val="lvl"/>
          <dgm:resizeHandles/>
        </dgm:presLayoutVars>
      </dgm:prSet>
      <dgm:spPr/>
      <dgm:t>
        <a:bodyPr/>
        <a:lstStyle/>
        <a:p>
          <a:endParaRPr lang="en-US"/>
        </a:p>
      </dgm:t>
    </dgm:pt>
    <dgm:pt modelId="{1CCD8C93-F79D-4F67-899A-AC420D237660}" type="pres">
      <dgm:prSet presAssocID="{CD6D8F7A-24DB-4E44-80A1-622EF240A60A}" presName="linNode" presStyleCnt="0"/>
      <dgm:spPr/>
    </dgm:pt>
    <dgm:pt modelId="{A2B657C1-7FE5-47AB-8E60-8A0CD5EFC6B7}" type="pres">
      <dgm:prSet presAssocID="{CD6D8F7A-24DB-4E44-80A1-622EF240A60A}" presName="parentShp" presStyleLbl="node1" presStyleIdx="0" presStyleCnt="3" custScaleX="74637" custScaleY="121264" custLinFactNeighborX="-5564">
        <dgm:presLayoutVars>
          <dgm:bulletEnabled val="1"/>
        </dgm:presLayoutVars>
      </dgm:prSet>
      <dgm:spPr/>
      <dgm:t>
        <a:bodyPr/>
        <a:lstStyle/>
        <a:p>
          <a:endParaRPr lang="en-US"/>
        </a:p>
      </dgm:t>
    </dgm:pt>
    <dgm:pt modelId="{3B78189E-7DAB-4990-A165-D9BA6750C4A2}" type="pres">
      <dgm:prSet presAssocID="{CD6D8F7A-24DB-4E44-80A1-622EF240A60A}" presName="childShp" presStyleLbl="bgAccFollowNode1" presStyleIdx="0" presStyleCnt="3" custScaleX="115915" custScaleY="142507" custLinFactNeighborX="-4456" custLinFactNeighborY="-177">
        <dgm:presLayoutVars>
          <dgm:bulletEnabled val="1"/>
        </dgm:presLayoutVars>
      </dgm:prSet>
      <dgm:spPr/>
      <dgm:t>
        <a:bodyPr/>
        <a:lstStyle/>
        <a:p>
          <a:endParaRPr lang="en-US"/>
        </a:p>
      </dgm:t>
    </dgm:pt>
    <dgm:pt modelId="{3FAB52BF-7435-4058-88C1-E939AE1689AA}" type="pres">
      <dgm:prSet presAssocID="{CCA33CCF-33D4-493B-AA88-50B696281921}" presName="spacing" presStyleCnt="0"/>
      <dgm:spPr/>
    </dgm:pt>
    <dgm:pt modelId="{FBB4D9D3-2E72-471A-A815-4AC35067DEAC}" type="pres">
      <dgm:prSet presAssocID="{BE287807-2466-4453-AE22-D380B05AC9D0}" presName="linNode" presStyleCnt="0"/>
      <dgm:spPr/>
    </dgm:pt>
    <dgm:pt modelId="{5C081772-06D8-4F12-8F43-D58E2BD5E352}" type="pres">
      <dgm:prSet presAssocID="{BE287807-2466-4453-AE22-D380B05AC9D0}" presName="parentShp" presStyleLbl="node1" presStyleIdx="1" presStyleCnt="3" custScaleX="72718" custScaleY="128431" custLinFactNeighborX="-1138" custLinFactNeighborY="6267">
        <dgm:presLayoutVars>
          <dgm:bulletEnabled val="1"/>
        </dgm:presLayoutVars>
      </dgm:prSet>
      <dgm:spPr/>
      <dgm:t>
        <a:bodyPr/>
        <a:lstStyle/>
        <a:p>
          <a:endParaRPr lang="en-US"/>
        </a:p>
      </dgm:t>
    </dgm:pt>
    <dgm:pt modelId="{09D76957-93EA-4452-B02B-5F325FACAF7D}" type="pres">
      <dgm:prSet presAssocID="{BE287807-2466-4453-AE22-D380B05AC9D0}" presName="childShp" presStyleLbl="bgAccFollowNode1" presStyleIdx="1" presStyleCnt="3" custScaleX="119632" custScaleY="156128" custLinFactNeighborX="1707" custLinFactNeighborY="10463">
        <dgm:presLayoutVars>
          <dgm:bulletEnabled val="1"/>
        </dgm:presLayoutVars>
      </dgm:prSet>
      <dgm:spPr/>
      <dgm:t>
        <a:bodyPr/>
        <a:lstStyle/>
        <a:p>
          <a:endParaRPr lang="en-US"/>
        </a:p>
      </dgm:t>
    </dgm:pt>
    <dgm:pt modelId="{3CEABDE7-F923-449A-98CC-38290233FF08}" type="pres">
      <dgm:prSet presAssocID="{5A2D4941-21E4-4CC6-953D-4ACD071A654A}" presName="spacing" presStyleCnt="0"/>
      <dgm:spPr/>
    </dgm:pt>
    <dgm:pt modelId="{62259C43-5E3A-4E84-A423-2FE1DCCEF3A7}" type="pres">
      <dgm:prSet presAssocID="{E2B5EC20-0B0B-4DFC-B821-C385649B470A}" presName="linNode" presStyleCnt="0"/>
      <dgm:spPr/>
    </dgm:pt>
    <dgm:pt modelId="{783D8EBA-18CC-44BA-B14C-FF85CA525F0B}" type="pres">
      <dgm:prSet presAssocID="{E2B5EC20-0B0B-4DFC-B821-C385649B470A}" presName="parentShp" presStyleLbl="node1" presStyleIdx="2" presStyleCnt="3" custScaleX="75999" custScaleY="138705" custLinFactNeighborX="-1773" custLinFactNeighborY="4716">
        <dgm:presLayoutVars>
          <dgm:bulletEnabled val="1"/>
        </dgm:presLayoutVars>
      </dgm:prSet>
      <dgm:spPr/>
      <dgm:t>
        <a:bodyPr/>
        <a:lstStyle/>
        <a:p>
          <a:endParaRPr lang="en-US"/>
        </a:p>
      </dgm:t>
    </dgm:pt>
    <dgm:pt modelId="{B74140AA-3FAC-45ED-8AFD-B81CBB39CA7D}" type="pres">
      <dgm:prSet presAssocID="{E2B5EC20-0B0B-4DFC-B821-C385649B470A}" presName="childShp" presStyleLbl="bgAccFollowNode1" presStyleIdx="2" presStyleCnt="3" custScaleX="121562" custScaleY="217178" custLinFactNeighborX="3520" custLinFactNeighborY="17803">
        <dgm:presLayoutVars>
          <dgm:bulletEnabled val="1"/>
        </dgm:presLayoutVars>
      </dgm:prSet>
      <dgm:spPr/>
      <dgm:t>
        <a:bodyPr/>
        <a:lstStyle/>
        <a:p>
          <a:endParaRPr lang="en-US"/>
        </a:p>
      </dgm:t>
    </dgm:pt>
  </dgm:ptLst>
  <dgm:cxnLst>
    <dgm:cxn modelId="{BC4562B1-1A25-454E-9163-E47B7FB090DB}" srcId="{CD6D8F7A-24DB-4E44-80A1-622EF240A60A}" destId="{414A0F25-D726-445E-8DFE-472DAB35A20D}" srcOrd="0" destOrd="0" parTransId="{2A66535D-11A1-464A-B17E-3E235FA00F6C}" sibTransId="{8A36960A-CF75-48B2-A6B7-C9CCD808413C}"/>
    <dgm:cxn modelId="{BBCEDDFF-908F-453E-8E3F-7DAA96CC50B4}" srcId="{89E7EC1A-67EA-4FA1-9A93-C63E8CC04C1A}" destId="{BE287807-2466-4453-AE22-D380B05AC9D0}" srcOrd="1" destOrd="0" parTransId="{C0604DF7-B965-47A0-B6A9-C99D3FBCFC6B}" sibTransId="{5A2D4941-21E4-4CC6-953D-4ACD071A654A}"/>
    <dgm:cxn modelId="{17E9017A-6618-4523-B2D5-A728B7D85A5B}" type="presOf" srcId="{89E7EC1A-67EA-4FA1-9A93-C63E8CC04C1A}" destId="{AF4EBCEA-EDEE-43EC-87AB-2680EF07EAF6}" srcOrd="0" destOrd="0" presId="urn:microsoft.com/office/officeart/2005/8/layout/vList6"/>
    <dgm:cxn modelId="{3184E724-2167-4C89-93FA-028F9453E7EE}" srcId="{E2B5EC20-0B0B-4DFC-B821-C385649B470A}" destId="{96F09CD5-802F-4E88-96FE-1AFE4AC17FFD}" srcOrd="0" destOrd="0" parTransId="{5A007007-2BC9-492B-B950-27462BE73E20}" sibTransId="{0C9AE1E8-C1D0-49E6-8D6D-717D6261C5FF}"/>
    <dgm:cxn modelId="{15D15E87-621D-4680-9D42-DD1CF42CF2C2}" srcId="{BE287807-2466-4453-AE22-D380B05AC9D0}" destId="{9A164616-B075-4261-875A-933386FE845B}" srcOrd="0" destOrd="0" parTransId="{D6A89AA8-2B51-4DEA-931A-D8764E05EF8D}" sibTransId="{EE8DDB02-CC5B-4E16-A3C2-6A412A95FF03}"/>
    <dgm:cxn modelId="{3793068A-66FA-48CA-8527-5207508426E3}" type="presOf" srcId="{96F09CD5-802F-4E88-96FE-1AFE4AC17FFD}" destId="{B74140AA-3FAC-45ED-8AFD-B81CBB39CA7D}" srcOrd="0" destOrd="0" presId="urn:microsoft.com/office/officeart/2005/8/layout/vList6"/>
    <dgm:cxn modelId="{34899AC5-4C33-4332-BB18-789EAB57CC39}" srcId="{89E7EC1A-67EA-4FA1-9A93-C63E8CC04C1A}" destId="{E2B5EC20-0B0B-4DFC-B821-C385649B470A}" srcOrd="2" destOrd="0" parTransId="{4D979ABF-61A8-43A3-A56D-E3843D687D94}" sibTransId="{9C0491F9-4E56-4A49-8786-0822E8F9C9C2}"/>
    <dgm:cxn modelId="{95C19CEE-7C16-4AE6-9B67-836C180554F1}" type="presOf" srcId="{BE287807-2466-4453-AE22-D380B05AC9D0}" destId="{5C081772-06D8-4F12-8F43-D58E2BD5E352}" srcOrd="0" destOrd="0" presId="urn:microsoft.com/office/officeart/2005/8/layout/vList6"/>
    <dgm:cxn modelId="{C217C9D2-FFAA-43D0-BF29-FD101F9ADE87}" type="presOf" srcId="{414A0F25-D726-445E-8DFE-472DAB35A20D}" destId="{3B78189E-7DAB-4990-A165-D9BA6750C4A2}" srcOrd="0" destOrd="0" presId="urn:microsoft.com/office/officeart/2005/8/layout/vList6"/>
    <dgm:cxn modelId="{187CE716-1E0F-4AA8-BEB6-47F73DC088FE}" type="presOf" srcId="{E2B5EC20-0B0B-4DFC-B821-C385649B470A}" destId="{783D8EBA-18CC-44BA-B14C-FF85CA525F0B}" srcOrd="0" destOrd="0" presId="urn:microsoft.com/office/officeart/2005/8/layout/vList6"/>
    <dgm:cxn modelId="{AD610EF4-4F45-424E-81D0-F79F7F597C5F}" type="presOf" srcId="{9A164616-B075-4261-875A-933386FE845B}" destId="{09D76957-93EA-4452-B02B-5F325FACAF7D}" srcOrd="0" destOrd="0" presId="urn:microsoft.com/office/officeart/2005/8/layout/vList6"/>
    <dgm:cxn modelId="{FDD49284-EEAE-4016-AC77-DAA873F48E6F}" srcId="{89E7EC1A-67EA-4FA1-9A93-C63E8CC04C1A}" destId="{CD6D8F7A-24DB-4E44-80A1-622EF240A60A}" srcOrd="0" destOrd="0" parTransId="{A86D81CB-ED3A-4145-8C60-03167327105D}" sibTransId="{CCA33CCF-33D4-493B-AA88-50B696281921}"/>
    <dgm:cxn modelId="{C61BA988-B695-45C7-807D-07A2553A19B8}" type="presOf" srcId="{CD6D8F7A-24DB-4E44-80A1-622EF240A60A}" destId="{A2B657C1-7FE5-47AB-8E60-8A0CD5EFC6B7}" srcOrd="0" destOrd="0" presId="urn:microsoft.com/office/officeart/2005/8/layout/vList6"/>
    <dgm:cxn modelId="{52ED8D63-D02F-4A43-9EB0-0D65C939FC25}" type="presParOf" srcId="{AF4EBCEA-EDEE-43EC-87AB-2680EF07EAF6}" destId="{1CCD8C93-F79D-4F67-899A-AC420D237660}" srcOrd="0" destOrd="0" presId="urn:microsoft.com/office/officeart/2005/8/layout/vList6"/>
    <dgm:cxn modelId="{C6E5F09E-2312-46B3-A9B3-65FD760B7F86}" type="presParOf" srcId="{1CCD8C93-F79D-4F67-899A-AC420D237660}" destId="{A2B657C1-7FE5-47AB-8E60-8A0CD5EFC6B7}" srcOrd="0" destOrd="0" presId="urn:microsoft.com/office/officeart/2005/8/layout/vList6"/>
    <dgm:cxn modelId="{A25DB68C-8F08-4132-B80B-993250169D82}" type="presParOf" srcId="{1CCD8C93-F79D-4F67-899A-AC420D237660}" destId="{3B78189E-7DAB-4990-A165-D9BA6750C4A2}" srcOrd="1" destOrd="0" presId="urn:microsoft.com/office/officeart/2005/8/layout/vList6"/>
    <dgm:cxn modelId="{E5633D34-5ADA-4C2B-AF24-A5E276F0C3CC}" type="presParOf" srcId="{AF4EBCEA-EDEE-43EC-87AB-2680EF07EAF6}" destId="{3FAB52BF-7435-4058-88C1-E939AE1689AA}" srcOrd="1" destOrd="0" presId="urn:microsoft.com/office/officeart/2005/8/layout/vList6"/>
    <dgm:cxn modelId="{C4CEBDA7-5632-4A1F-AA7F-B30C5E0C9F54}" type="presParOf" srcId="{AF4EBCEA-EDEE-43EC-87AB-2680EF07EAF6}" destId="{FBB4D9D3-2E72-471A-A815-4AC35067DEAC}" srcOrd="2" destOrd="0" presId="urn:microsoft.com/office/officeart/2005/8/layout/vList6"/>
    <dgm:cxn modelId="{2B950529-22DD-4BDC-A983-26CC60B4F411}" type="presParOf" srcId="{FBB4D9D3-2E72-471A-A815-4AC35067DEAC}" destId="{5C081772-06D8-4F12-8F43-D58E2BD5E352}" srcOrd="0" destOrd="0" presId="urn:microsoft.com/office/officeart/2005/8/layout/vList6"/>
    <dgm:cxn modelId="{BC9EB33C-0B61-4306-8C93-6384CFF6AB26}" type="presParOf" srcId="{FBB4D9D3-2E72-471A-A815-4AC35067DEAC}" destId="{09D76957-93EA-4452-B02B-5F325FACAF7D}" srcOrd="1" destOrd="0" presId="urn:microsoft.com/office/officeart/2005/8/layout/vList6"/>
    <dgm:cxn modelId="{B603BF0A-8FC7-49C4-A19B-BF575ED739A7}" type="presParOf" srcId="{AF4EBCEA-EDEE-43EC-87AB-2680EF07EAF6}" destId="{3CEABDE7-F923-449A-98CC-38290233FF08}" srcOrd="3" destOrd="0" presId="urn:microsoft.com/office/officeart/2005/8/layout/vList6"/>
    <dgm:cxn modelId="{480168DA-1D93-40FD-ABE4-76C138717EC6}" type="presParOf" srcId="{AF4EBCEA-EDEE-43EC-87AB-2680EF07EAF6}" destId="{62259C43-5E3A-4E84-A423-2FE1DCCEF3A7}" srcOrd="4" destOrd="0" presId="urn:microsoft.com/office/officeart/2005/8/layout/vList6"/>
    <dgm:cxn modelId="{996CC82F-A23C-4082-A310-19C6AF2A600D}" type="presParOf" srcId="{62259C43-5E3A-4E84-A423-2FE1DCCEF3A7}" destId="{783D8EBA-18CC-44BA-B14C-FF85CA525F0B}" srcOrd="0" destOrd="0" presId="urn:microsoft.com/office/officeart/2005/8/layout/vList6"/>
    <dgm:cxn modelId="{91519E30-4EB2-4462-BB86-FFC2E9139E61}" type="presParOf" srcId="{62259C43-5E3A-4E84-A423-2FE1DCCEF3A7}" destId="{B74140AA-3FAC-45ED-8AFD-B81CBB39CA7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dirty="0" smtClean="0">
              <a:solidFill>
                <a:schemeClr val="bg1"/>
              </a:solidFill>
              <a:latin typeface="Gill Sans MT" pitchFamily="34" charset="0"/>
              <a:cs typeface="Arial" pitchFamily="34" charset="0"/>
            </a:rPr>
            <a:t>THE MEDIUM TERM STRATEGIC FRAMEWORK (2019-2024)</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12541"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GB" sz="3200" b="1" dirty="0" smtClean="0">
              <a:solidFill>
                <a:schemeClr val="bg1"/>
              </a:solidFill>
              <a:latin typeface="Gill Sans MT" pitchFamily="34" charset="0"/>
              <a:cs typeface="Arial" pitchFamily="34" charset="0"/>
            </a:rPr>
            <a:t>THE 2019 WHITE PAPER ON SCIENCE, TECHNOLOGY AND INNOVATION</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12541"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GB" sz="3200" b="1" dirty="0" smtClean="0">
              <a:solidFill>
                <a:schemeClr val="bg1"/>
              </a:solidFill>
              <a:latin typeface="Gill Sans MT" pitchFamily="34" charset="0"/>
              <a:cs typeface="Arial" pitchFamily="34" charset="0"/>
            </a:rPr>
            <a:t>INSTITUTIONAL OUTCOMES OF THE DEPARTMENT – PLANNED INITIATIVES</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12541" custLinFactY="-18248" custLinFactNeighborX="3488" custLinFactNeighborY="-100000">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2E5A32-9069-40B4-B20B-4A288E1ED03F}" type="doc">
      <dgm:prSet loTypeId="urn:microsoft.com/office/officeart/2005/8/layout/hChevron3" loCatId="process" qsTypeId="urn:microsoft.com/office/officeart/2005/8/quickstyle/simple1" qsCatId="simple" csTypeId="urn:microsoft.com/office/officeart/2005/8/colors/accent3_4" csCatId="accent3" phldr="1"/>
      <dgm:spPr/>
      <dgm:t>
        <a:bodyPr/>
        <a:lstStyle/>
        <a:p>
          <a:endParaRPr lang="en-US"/>
        </a:p>
      </dgm:t>
    </dgm:pt>
    <dgm:pt modelId="{8E41E58E-307A-4ACF-BE94-20E246D4A661}">
      <dgm:prSet custT="1"/>
      <dgm:spPr>
        <a:solidFill>
          <a:schemeClr val="accent2"/>
        </a:solidFill>
      </dgm:spPr>
      <dgm:t>
        <a:bodyPr/>
        <a:lstStyle/>
        <a:p>
          <a:r>
            <a:rPr lang="en-US" sz="2400" b="1" i="0" dirty="0"/>
            <a:t>Partnerships</a:t>
          </a:r>
          <a:r>
            <a:rPr lang="en-US" sz="2400" b="0" i="0" dirty="0"/>
            <a:t> </a:t>
          </a:r>
          <a:endParaRPr lang="en-US" sz="2400" dirty="0"/>
        </a:p>
      </dgm:t>
    </dgm:pt>
    <dgm:pt modelId="{2D5C4C53-25FF-4494-A200-44AFBDFB0EE1}" type="parTrans" cxnId="{BC09D904-B76F-4B27-93E5-496B0872E6AA}">
      <dgm:prSet/>
      <dgm:spPr/>
      <dgm:t>
        <a:bodyPr/>
        <a:lstStyle/>
        <a:p>
          <a:endParaRPr lang="en-US"/>
        </a:p>
      </dgm:t>
    </dgm:pt>
    <dgm:pt modelId="{8C941EB3-C42F-4781-80CE-3F9DF1CB4312}" type="sibTrans" cxnId="{BC09D904-B76F-4B27-93E5-496B0872E6AA}">
      <dgm:prSet/>
      <dgm:spPr/>
      <dgm:t>
        <a:bodyPr/>
        <a:lstStyle/>
        <a:p>
          <a:endParaRPr lang="en-US"/>
        </a:p>
      </dgm:t>
    </dgm:pt>
    <dgm:pt modelId="{4D33F00B-EFB4-437E-AA36-C00998B04DF7}">
      <dgm:prSet custT="1"/>
      <dgm:spPr>
        <a:solidFill>
          <a:schemeClr val="accent1">
            <a:lumMod val="75000"/>
          </a:schemeClr>
        </a:solidFill>
      </dgm:spPr>
      <dgm:t>
        <a:bodyPr/>
        <a:lstStyle/>
        <a:p>
          <a:r>
            <a:rPr lang="en-US" sz="2400" b="1" i="0" dirty="0"/>
            <a:t>Internationalisation</a:t>
          </a:r>
          <a:endParaRPr lang="en-US" sz="2400" b="1" dirty="0"/>
        </a:p>
      </dgm:t>
    </dgm:pt>
    <dgm:pt modelId="{AB5ED6BE-1E26-4FE7-A2D4-941341CB58B3}" type="parTrans" cxnId="{8D57BD01-0651-48C3-8414-FE2B9FE364E8}">
      <dgm:prSet/>
      <dgm:spPr/>
      <dgm:t>
        <a:bodyPr/>
        <a:lstStyle/>
        <a:p>
          <a:endParaRPr lang="en-US"/>
        </a:p>
      </dgm:t>
    </dgm:pt>
    <dgm:pt modelId="{25C34345-7C03-467F-B6D9-2B2B3E630015}" type="sibTrans" cxnId="{8D57BD01-0651-48C3-8414-FE2B9FE364E8}">
      <dgm:prSet/>
      <dgm:spPr/>
      <dgm:t>
        <a:bodyPr/>
        <a:lstStyle/>
        <a:p>
          <a:endParaRPr lang="en-US"/>
        </a:p>
      </dgm:t>
    </dgm:pt>
    <dgm:pt modelId="{3F0003EA-7EA7-4D7D-9C0C-B26E94896986}">
      <dgm:prSet custT="1"/>
      <dgm:spPr>
        <a:solidFill>
          <a:schemeClr val="accent1">
            <a:lumMod val="75000"/>
          </a:schemeClr>
        </a:solidFill>
      </dgm:spPr>
      <dgm:t>
        <a:bodyPr/>
        <a:lstStyle/>
        <a:p>
          <a:r>
            <a:rPr lang="en-US" sz="2400" b="1" i="0" dirty="0"/>
            <a:t>Transformation</a:t>
          </a:r>
          <a:endParaRPr lang="en-US" sz="2400" b="1" dirty="0"/>
        </a:p>
      </dgm:t>
    </dgm:pt>
    <dgm:pt modelId="{82406BFE-E55C-4D19-A624-1B4E077AF884}" type="parTrans" cxnId="{AD4139C1-F65F-407D-8AF9-002C4AD95414}">
      <dgm:prSet/>
      <dgm:spPr/>
      <dgm:t>
        <a:bodyPr/>
        <a:lstStyle/>
        <a:p>
          <a:endParaRPr lang="en-US"/>
        </a:p>
      </dgm:t>
    </dgm:pt>
    <dgm:pt modelId="{14B2337F-34F0-4157-8777-1E2D2A2D547B}" type="sibTrans" cxnId="{AD4139C1-F65F-407D-8AF9-002C4AD95414}">
      <dgm:prSet/>
      <dgm:spPr/>
      <dgm:t>
        <a:bodyPr/>
        <a:lstStyle/>
        <a:p>
          <a:endParaRPr lang="en-US"/>
        </a:p>
      </dgm:t>
    </dgm:pt>
    <dgm:pt modelId="{63F74B4C-B944-4110-A772-E276E3915308}" type="pres">
      <dgm:prSet presAssocID="{1D2E5A32-9069-40B4-B20B-4A288E1ED03F}" presName="Name0" presStyleCnt="0">
        <dgm:presLayoutVars>
          <dgm:dir/>
          <dgm:resizeHandles val="exact"/>
        </dgm:presLayoutVars>
      </dgm:prSet>
      <dgm:spPr/>
      <dgm:t>
        <a:bodyPr/>
        <a:lstStyle/>
        <a:p>
          <a:endParaRPr lang="en-US"/>
        </a:p>
      </dgm:t>
    </dgm:pt>
    <dgm:pt modelId="{06C3234F-F556-4276-A882-96386C730D27}" type="pres">
      <dgm:prSet presAssocID="{8E41E58E-307A-4ACF-BE94-20E246D4A661}" presName="parTxOnly" presStyleLbl="node1" presStyleIdx="0" presStyleCnt="3" custScaleX="84766" custScaleY="78893" custLinFactNeighborX="-19817" custLinFactNeighborY="0">
        <dgm:presLayoutVars>
          <dgm:bulletEnabled val="1"/>
        </dgm:presLayoutVars>
      </dgm:prSet>
      <dgm:spPr/>
      <dgm:t>
        <a:bodyPr/>
        <a:lstStyle/>
        <a:p>
          <a:endParaRPr lang="en-US"/>
        </a:p>
      </dgm:t>
    </dgm:pt>
    <dgm:pt modelId="{63AF1681-C897-4837-BC96-ACA954076200}" type="pres">
      <dgm:prSet presAssocID="{8C941EB3-C42F-4781-80CE-3F9DF1CB4312}" presName="parSpace" presStyleCnt="0"/>
      <dgm:spPr/>
    </dgm:pt>
    <dgm:pt modelId="{56DD090B-FBA1-4204-A0B5-ED86FE3AC6C0}" type="pres">
      <dgm:prSet presAssocID="{4D33F00B-EFB4-437E-AA36-C00998B04DF7}" presName="parTxOnly" presStyleLbl="node1" presStyleIdx="1" presStyleCnt="3" custScaleX="142311" custLinFactNeighborX="5756" custLinFactNeighborY="166">
        <dgm:presLayoutVars>
          <dgm:bulletEnabled val="1"/>
        </dgm:presLayoutVars>
      </dgm:prSet>
      <dgm:spPr/>
      <dgm:t>
        <a:bodyPr/>
        <a:lstStyle/>
        <a:p>
          <a:endParaRPr lang="en-US"/>
        </a:p>
      </dgm:t>
    </dgm:pt>
    <dgm:pt modelId="{801A8505-068A-468F-B611-3D0F1C04E7DF}" type="pres">
      <dgm:prSet presAssocID="{25C34345-7C03-467F-B6D9-2B2B3E630015}" presName="parSpace" presStyleCnt="0"/>
      <dgm:spPr/>
    </dgm:pt>
    <dgm:pt modelId="{7192743E-74E8-4CC5-BA88-CCE9DE7037FC}" type="pres">
      <dgm:prSet presAssocID="{3F0003EA-7EA7-4D7D-9C0C-B26E94896986}" presName="parTxOnly" presStyleLbl="node1" presStyleIdx="2" presStyleCnt="3" custScaleX="133788" custScaleY="136295" custLinFactNeighborX="12843" custLinFactNeighborY="750">
        <dgm:presLayoutVars>
          <dgm:bulletEnabled val="1"/>
        </dgm:presLayoutVars>
      </dgm:prSet>
      <dgm:spPr/>
      <dgm:t>
        <a:bodyPr/>
        <a:lstStyle/>
        <a:p>
          <a:endParaRPr lang="en-US"/>
        </a:p>
      </dgm:t>
    </dgm:pt>
  </dgm:ptLst>
  <dgm:cxnLst>
    <dgm:cxn modelId="{BC09D904-B76F-4B27-93E5-496B0872E6AA}" srcId="{1D2E5A32-9069-40B4-B20B-4A288E1ED03F}" destId="{8E41E58E-307A-4ACF-BE94-20E246D4A661}" srcOrd="0" destOrd="0" parTransId="{2D5C4C53-25FF-4494-A200-44AFBDFB0EE1}" sibTransId="{8C941EB3-C42F-4781-80CE-3F9DF1CB4312}"/>
    <dgm:cxn modelId="{8D57BD01-0651-48C3-8414-FE2B9FE364E8}" srcId="{1D2E5A32-9069-40B4-B20B-4A288E1ED03F}" destId="{4D33F00B-EFB4-437E-AA36-C00998B04DF7}" srcOrd="1" destOrd="0" parTransId="{AB5ED6BE-1E26-4FE7-A2D4-941341CB58B3}" sibTransId="{25C34345-7C03-467F-B6D9-2B2B3E630015}"/>
    <dgm:cxn modelId="{C973D94C-F3E4-4843-AB63-D1737110F058}" type="presOf" srcId="{3F0003EA-7EA7-4D7D-9C0C-B26E94896986}" destId="{7192743E-74E8-4CC5-BA88-CCE9DE7037FC}" srcOrd="0" destOrd="0" presId="urn:microsoft.com/office/officeart/2005/8/layout/hChevron3"/>
    <dgm:cxn modelId="{AD4139C1-F65F-407D-8AF9-002C4AD95414}" srcId="{1D2E5A32-9069-40B4-B20B-4A288E1ED03F}" destId="{3F0003EA-7EA7-4D7D-9C0C-B26E94896986}" srcOrd="2" destOrd="0" parTransId="{82406BFE-E55C-4D19-A624-1B4E077AF884}" sibTransId="{14B2337F-34F0-4157-8777-1E2D2A2D547B}"/>
    <dgm:cxn modelId="{1F9413A2-7C80-4B6D-AB3F-051FDB6E4C76}" type="presOf" srcId="{1D2E5A32-9069-40B4-B20B-4A288E1ED03F}" destId="{63F74B4C-B944-4110-A772-E276E3915308}" srcOrd="0" destOrd="0" presId="urn:microsoft.com/office/officeart/2005/8/layout/hChevron3"/>
    <dgm:cxn modelId="{BF7574D0-1A20-4AE7-9E89-E762A5117220}" type="presOf" srcId="{4D33F00B-EFB4-437E-AA36-C00998B04DF7}" destId="{56DD090B-FBA1-4204-A0B5-ED86FE3AC6C0}" srcOrd="0" destOrd="0" presId="urn:microsoft.com/office/officeart/2005/8/layout/hChevron3"/>
    <dgm:cxn modelId="{E58E3E16-E8AC-4CE9-AA17-FA25C8920EDC}" type="presOf" srcId="{8E41E58E-307A-4ACF-BE94-20E246D4A661}" destId="{06C3234F-F556-4276-A882-96386C730D27}" srcOrd="0" destOrd="0" presId="urn:microsoft.com/office/officeart/2005/8/layout/hChevron3"/>
    <dgm:cxn modelId="{02BCAD47-341B-4CB0-98C1-99ABDADEC43B}" type="presParOf" srcId="{63F74B4C-B944-4110-A772-E276E3915308}" destId="{06C3234F-F556-4276-A882-96386C730D27}" srcOrd="0" destOrd="0" presId="urn:microsoft.com/office/officeart/2005/8/layout/hChevron3"/>
    <dgm:cxn modelId="{57770B19-A955-40DC-8CF1-901FB06B1955}" type="presParOf" srcId="{63F74B4C-B944-4110-A772-E276E3915308}" destId="{63AF1681-C897-4837-BC96-ACA954076200}" srcOrd="1" destOrd="0" presId="urn:microsoft.com/office/officeart/2005/8/layout/hChevron3"/>
    <dgm:cxn modelId="{B3BDAEDF-6BB2-4CEC-8AC8-F54051FC10F1}" type="presParOf" srcId="{63F74B4C-B944-4110-A772-E276E3915308}" destId="{56DD090B-FBA1-4204-A0B5-ED86FE3AC6C0}" srcOrd="2" destOrd="0" presId="urn:microsoft.com/office/officeart/2005/8/layout/hChevron3"/>
    <dgm:cxn modelId="{6FAB0705-D64C-48D1-BA33-366F966C5A4A}" type="presParOf" srcId="{63F74B4C-B944-4110-A772-E276E3915308}" destId="{801A8505-068A-468F-B611-3D0F1C04E7DF}" srcOrd="3" destOrd="0" presId="urn:microsoft.com/office/officeart/2005/8/layout/hChevron3"/>
    <dgm:cxn modelId="{57827F49-4D59-48C2-B843-9A91C6747B19}" type="presParOf" srcId="{63F74B4C-B944-4110-A772-E276E3915308}" destId="{7192743E-74E8-4CC5-BA88-CCE9DE7037F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8A390D-92C3-41F1-A5C9-CE84FE47B0F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B239DC7-70E0-4C0D-B2B7-405461FC7777}">
      <dgm:prSet custT="1"/>
      <dgm:spPr>
        <a:solidFill>
          <a:schemeClr val="accent2"/>
        </a:solidFill>
      </dgm:spPr>
      <dgm:t>
        <a:bodyPr/>
        <a:lstStyle/>
        <a:p>
          <a:r>
            <a:rPr lang="en-US" sz="2400" b="1" i="1" dirty="0" smtClean="0">
              <a:solidFill>
                <a:schemeClr val="tx1"/>
              </a:solidFill>
              <a:latin typeface="+mn-lt"/>
              <a:cs typeface="Arial" panose="020B0604020202020204" pitchFamily="34" charset="0"/>
            </a:rPr>
            <a:t>Outcome Statement: </a:t>
          </a:r>
          <a:r>
            <a:rPr lang="en-ZA" sz="2400" b="0" i="1" dirty="0" smtClean="0">
              <a:latin typeface="+mn-lt"/>
              <a:cs typeface="Arial" panose="020B0604020202020204" pitchFamily="34" charset="0"/>
            </a:rPr>
            <a:t>Over the next 5 years expand, transform and enhance the responsiveness of the NSI.</a:t>
          </a:r>
          <a:endParaRPr lang="en-US" sz="2400" b="0" i="1" dirty="0" smtClean="0">
            <a:latin typeface="+mn-lt"/>
            <a:cs typeface="Arial" panose="020B0604020202020204" pitchFamily="34" charset="0"/>
          </a:endParaRPr>
        </a:p>
        <a:p>
          <a:pPr algn="just">
            <a:spcAft>
              <a:spcPts val="0"/>
            </a:spcAft>
          </a:pPr>
          <a:endParaRPr lang="en-US" sz="2400" dirty="0">
            <a:latin typeface="+mn-lt"/>
            <a:cs typeface="Arial" panose="020B0604020202020204" pitchFamily="34" charset="0"/>
          </a:endParaRPr>
        </a:p>
      </dgm:t>
    </dgm:pt>
    <dgm:pt modelId="{453AB510-98C4-45CE-876D-94F627A58E56}" type="parTrans" cxnId="{3BA64DB1-3E0B-404B-AF8A-194592017B60}">
      <dgm:prSet/>
      <dgm:spPr/>
      <dgm:t>
        <a:bodyPr/>
        <a:lstStyle/>
        <a:p>
          <a:endParaRPr lang="en-US"/>
        </a:p>
      </dgm:t>
    </dgm:pt>
    <dgm:pt modelId="{7600477A-DA2D-49F3-A55D-1EF9B8BE3079}" type="sibTrans" cxnId="{3BA64DB1-3E0B-404B-AF8A-194592017B60}">
      <dgm:prSet/>
      <dgm:spPr/>
      <dgm:t>
        <a:bodyPr/>
        <a:lstStyle/>
        <a:p>
          <a:endParaRPr lang="en-US"/>
        </a:p>
      </dgm:t>
    </dgm:pt>
    <dgm:pt modelId="{09523CAD-9BC4-4B21-91FB-D614E7DC64E5}">
      <dgm:prSet custT="1"/>
      <dgm:spPr>
        <a:solidFill>
          <a:schemeClr val="accent1">
            <a:lumMod val="20000"/>
            <a:lumOff val="80000"/>
          </a:schemeClr>
        </a:solidFill>
      </dgm:spPr>
      <dgm:t>
        <a:bodyPr/>
        <a:lstStyle/>
        <a:p>
          <a:pPr>
            <a:buFont typeface="+mj-lt"/>
            <a:buAutoNum type="arabicPeriod"/>
          </a:pPr>
          <a:r>
            <a:rPr lang="en-GB" sz="2400" dirty="0" smtClean="0">
              <a:latin typeface="+mn-lt"/>
              <a:cs typeface="Arial" panose="020B0604020202020204" pitchFamily="34" charset="0"/>
            </a:rPr>
            <a:t># of missions introduced and adopted by Cabinet that crowd in resources and capabilities across the NSI;</a:t>
          </a:r>
          <a:endParaRPr lang="en-US" sz="2400" i="0" dirty="0">
            <a:latin typeface="+mn-lt"/>
            <a:cs typeface="Arial" panose="020B0604020202020204" pitchFamily="34" charset="0"/>
          </a:endParaRPr>
        </a:p>
      </dgm:t>
    </dgm:pt>
    <dgm:pt modelId="{10725586-9CCC-4AC0-A06C-E9620CC27449}" type="parTrans" cxnId="{9F5A6393-8081-443A-AA9B-DA6C0181555A}">
      <dgm:prSet/>
      <dgm:spPr/>
      <dgm:t>
        <a:bodyPr/>
        <a:lstStyle/>
        <a:p>
          <a:endParaRPr lang="en-US"/>
        </a:p>
      </dgm:t>
    </dgm:pt>
    <dgm:pt modelId="{FDA31940-DC1E-4065-9077-50E6AA90248E}" type="sibTrans" cxnId="{9F5A6393-8081-443A-AA9B-DA6C0181555A}">
      <dgm:prSet/>
      <dgm:spPr/>
      <dgm:t>
        <a:bodyPr/>
        <a:lstStyle/>
        <a:p>
          <a:endParaRPr lang="en-US"/>
        </a:p>
      </dgm:t>
    </dgm:pt>
    <dgm:pt modelId="{095C40D9-54D2-447C-AB10-6D2785D7932E}">
      <dgm:prSet custT="1"/>
      <dgm:spPr>
        <a:solidFill>
          <a:schemeClr val="accent1">
            <a:lumMod val="20000"/>
            <a:lumOff val="80000"/>
          </a:schemeClr>
        </a:solidFill>
      </dgm:spPr>
      <dgm:t>
        <a:bodyPr/>
        <a:lstStyle/>
        <a:p>
          <a:pPr>
            <a:buFont typeface="+mj-lt"/>
            <a:buAutoNum type="arabicPeriod"/>
          </a:pPr>
          <a:r>
            <a:rPr lang="en-ZA" sz="2400" dirty="0" smtClean="0">
              <a:latin typeface="+mn-lt"/>
              <a:cs typeface="Arial" panose="020B0604020202020204" pitchFamily="34" charset="0"/>
            </a:rPr>
            <a:t>% increase in the investment support by government that advances GERD towards 1,1% of GDP; and</a:t>
          </a:r>
          <a:endParaRPr lang="en-US" sz="2400" i="0" dirty="0">
            <a:latin typeface="+mn-lt"/>
            <a:cs typeface="Arial" panose="020B0604020202020204" pitchFamily="34" charset="0"/>
          </a:endParaRPr>
        </a:p>
      </dgm:t>
    </dgm:pt>
    <dgm:pt modelId="{9F47825D-87CC-41A1-9CBA-390D63B1B41B}" type="parTrans" cxnId="{38F5542E-4A60-4273-AEF5-D990B7A88807}">
      <dgm:prSet/>
      <dgm:spPr/>
      <dgm:t>
        <a:bodyPr/>
        <a:lstStyle/>
        <a:p>
          <a:endParaRPr lang="en-US"/>
        </a:p>
      </dgm:t>
    </dgm:pt>
    <dgm:pt modelId="{8E55C72E-2DCE-4E7C-B3CB-7E9879EB7B3A}" type="sibTrans" cxnId="{38F5542E-4A60-4273-AEF5-D990B7A88807}">
      <dgm:prSet/>
      <dgm:spPr/>
      <dgm:t>
        <a:bodyPr/>
        <a:lstStyle/>
        <a:p>
          <a:endParaRPr lang="en-US"/>
        </a:p>
      </dgm:t>
    </dgm:pt>
    <dgm:pt modelId="{3A681A0B-0020-4A13-B817-942F7FB3B63B}">
      <dgm:prSet custT="1"/>
      <dgm:spPr>
        <a:solidFill>
          <a:schemeClr val="accent1">
            <a:lumMod val="20000"/>
            <a:lumOff val="80000"/>
          </a:schemeClr>
        </a:solidFill>
      </dgm:spPr>
      <dgm:t>
        <a:bodyPr/>
        <a:lstStyle/>
        <a:p>
          <a:pPr>
            <a:buFont typeface="+mj-lt"/>
            <a:buNone/>
          </a:pPr>
          <a:r>
            <a:rPr lang="en-US" sz="2000" b="1" i="0" dirty="0" smtClean="0">
              <a:latin typeface="Arial" panose="020B0604020202020204" pitchFamily="34" charset="0"/>
              <a:cs typeface="Arial" panose="020B0604020202020204" pitchFamily="34" charset="0"/>
            </a:rPr>
            <a:t>OUTCOME INDICATORS:</a:t>
          </a:r>
          <a:endParaRPr lang="en-US" sz="2000" b="1" i="0" dirty="0">
            <a:latin typeface="Arial" panose="020B0604020202020204" pitchFamily="34" charset="0"/>
            <a:cs typeface="Arial" panose="020B0604020202020204" pitchFamily="34" charset="0"/>
          </a:endParaRPr>
        </a:p>
      </dgm:t>
    </dgm:pt>
    <dgm:pt modelId="{AE2A12D7-23F8-4ACC-A780-248FADB492E3}" type="parTrans" cxnId="{B0124E1C-1B72-422B-91F2-248EDABD3D17}">
      <dgm:prSet/>
      <dgm:spPr/>
      <dgm:t>
        <a:bodyPr/>
        <a:lstStyle/>
        <a:p>
          <a:endParaRPr lang="en-US"/>
        </a:p>
      </dgm:t>
    </dgm:pt>
    <dgm:pt modelId="{2C077848-170A-41EE-AC38-9FC73AEDCED4}" type="sibTrans" cxnId="{B0124E1C-1B72-422B-91F2-248EDABD3D17}">
      <dgm:prSet/>
      <dgm:spPr/>
      <dgm:t>
        <a:bodyPr/>
        <a:lstStyle/>
        <a:p>
          <a:endParaRPr lang="en-US"/>
        </a:p>
      </dgm:t>
    </dgm:pt>
    <dgm:pt modelId="{63BA111C-8A23-4F0B-900D-74630BB74E27}">
      <dgm:prSet custT="1"/>
      <dgm:spPr>
        <a:solidFill>
          <a:schemeClr val="accent1">
            <a:lumMod val="20000"/>
            <a:lumOff val="80000"/>
          </a:schemeClr>
        </a:solidFill>
      </dgm:spPr>
      <dgm:t>
        <a:bodyPr/>
        <a:lstStyle/>
        <a:p>
          <a:pPr>
            <a:buFont typeface="+mj-lt"/>
            <a:buNone/>
          </a:pPr>
          <a:r>
            <a:rPr lang="en-GB" sz="2400" dirty="0" smtClean="0">
              <a:latin typeface="+mn-lt"/>
              <a:cs typeface="Arial" panose="020B0604020202020204" pitchFamily="34" charset="0"/>
            </a:rPr>
            <a:t>% increase in the number of formalised partnerships between different category actors of the NSI that advance Decadal Plan priorities;</a:t>
          </a:r>
          <a:endParaRPr lang="en-US" sz="2000" b="1" i="0" dirty="0">
            <a:latin typeface="Arial" panose="020B0604020202020204" pitchFamily="34" charset="0"/>
            <a:cs typeface="Arial" panose="020B0604020202020204" pitchFamily="34" charset="0"/>
          </a:endParaRPr>
        </a:p>
      </dgm:t>
    </dgm:pt>
    <dgm:pt modelId="{C0E128F0-947B-46CB-8E1D-23011165E00C}" type="parTrans" cxnId="{C211BD5F-D170-427C-A726-894947E79B79}">
      <dgm:prSet/>
      <dgm:spPr/>
      <dgm:t>
        <a:bodyPr/>
        <a:lstStyle/>
        <a:p>
          <a:endParaRPr lang="en-US"/>
        </a:p>
      </dgm:t>
    </dgm:pt>
    <dgm:pt modelId="{2AF2EDC0-367F-4334-8726-5EB38C046445}" type="sibTrans" cxnId="{C211BD5F-D170-427C-A726-894947E79B79}">
      <dgm:prSet/>
      <dgm:spPr/>
      <dgm:t>
        <a:bodyPr/>
        <a:lstStyle/>
        <a:p>
          <a:endParaRPr lang="en-US"/>
        </a:p>
      </dgm:t>
    </dgm:pt>
    <dgm:pt modelId="{927F3E19-37FA-45FD-B2B4-C7C302EFE15A}">
      <dgm:prSet custT="1"/>
      <dgm:spPr/>
      <dgm:t>
        <a:bodyPr/>
        <a:lstStyle/>
        <a:p>
          <a:r>
            <a:rPr lang="en-ZA" sz="2400" dirty="0" smtClean="0">
              <a:latin typeface="+mn-lt"/>
              <a:cs typeface="Arial" panose="020B0604020202020204" pitchFamily="34" charset="0"/>
            </a:rPr>
            <a:t># of approved strategies that give effect to the agreed dimensions of transformation to be effected in the NSI</a:t>
          </a:r>
          <a:endParaRPr lang="en-US" sz="2400" dirty="0" smtClean="0">
            <a:latin typeface="+mn-lt"/>
            <a:cs typeface="Arial" panose="020B0604020202020204" pitchFamily="34" charset="0"/>
          </a:endParaRPr>
        </a:p>
      </dgm:t>
    </dgm:pt>
    <dgm:pt modelId="{45DC1506-C775-4A2D-AC2A-87353FDD50D0}" type="parTrans" cxnId="{1FDD2784-A470-4ED9-823C-C91A06F0F0A4}">
      <dgm:prSet/>
      <dgm:spPr/>
      <dgm:t>
        <a:bodyPr/>
        <a:lstStyle/>
        <a:p>
          <a:endParaRPr lang="en-US"/>
        </a:p>
      </dgm:t>
    </dgm:pt>
    <dgm:pt modelId="{1A020515-9095-42A3-A24F-A171F4D83C4D}" type="sibTrans" cxnId="{1FDD2784-A470-4ED9-823C-C91A06F0F0A4}">
      <dgm:prSet/>
      <dgm:spPr/>
      <dgm:t>
        <a:bodyPr/>
        <a:lstStyle/>
        <a:p>
          <a:endParaRPr lang="en-US"/>
        </a:p>
      </dgm:t>
    </dgm:pt>
    <dgm:pt modelId="{5858E602-E258-475E-A46E-CC0D3173E612}">
      <dgm:prSet custT="1"/>
      <dgm:spPr/>
      <dgm:t>
        <a:bodyPr/>
        <a:lstStyle/>
        <a:p>
          <a:endParaRPr lang="en-US" sz="2400" dirty="0" smtClean="0">
            <a:latin typeface="+mn-lt"/>
            <a:cs typeface="Arial" panose="020B0604020202020204" pitchFamily="34" charset="0"/>
          </a:endParaRPr>
        </a:p>
      </dgm:t>
    </dgm:pt>
    <dgm:pt modelId="{313873E0-3FA5-43E5-8ABE-CFC0EFCCFB84}" type="parTrans" cxnId="{6611DBB9-E408-4155-8C7F-05208B843A81}">
      <dgm:prSet/>
      <dgm:spPr/>
      <dgm:t>
        <a:bodyPr/>
        <a:lstStyle/>
        <a:p>
          <a:endParaRPr lang="en-US"/>
        </a:p>
      </dgm:t>
    </dgm:pt>
    <dgm:pt modelId="{6212CFF9-6D7E-4400-9637-107C064A4E85}" type="sibTrans" cxnId="{6611DBB9-E408-4155-8C7F-05208B843A81}">
      <dgm:prSet/>
      <dgm:spPr/>
      <dgm:t>
        <a:bodyPr/>
        <a:lstStyle/>
        <a:p>
          <a:endParaRPr lang="en-US"/>
        </a:p>
      </dgm:t>
    </dgm:pt>
    <dgm:pt modelId="{C800552B-6E44-4878-8B51-2732DF31FAB5}" type="pres">
      <dgm:prSet presAssocID="{108A390D-92C3-41F1-A5C9-CE84FE47B0F9}" presName="Name0" presStyleCnt="0">
        <dgm:presLayoutVars>
          <dgm:dir/>
          <dgm:animLvl val="lvl"/>
          <dgm:resizeHandles val="exact"/>
        </dgm:presLayoutVars>
      </dgm:prSet>
      <dgm:spPr/>
      <dgm:t>
        <a:bodyPr/>
        <a:lstStyle/>
        <a:p>
          <a:endParaRPr lang="en-US"/>
        </a:p>
      </dgm:t>
    </dgm:pt>
    <dgm:pt modelId="{173F9B6B-01C1-45C4-B527-99A6DE7969A3}" type="pres">
      <dgm:prSet presAssocID="{DB239DC7-70E0-4C0D-B2B7-405461FC7777}" presName="composite" presStyleCnt="0"/>
      <dgm:spPr/>
    </dgm:pt>
    <dgm:pt modelId="{0158669C-6458-43B9-B4A5-4294E82DB8A5}" type="pres">
      <dgm:prSet presAssocID="{DB239DC7-70E0-4C0D-B2B7-405461FC7777}" presName="parTx" presStyleLbl="alignNode1" presStyleIdx="0" presStyleCnt="1" custLinFactNeighborY="-22627">
        <dgm:presLayoutVars>
          <dgm:chMax val="0"/>
          <dgm:chPref val="0"/>
          <dgm:bulletEnabled val="1"/>
        </dgm:presLayoutVars>
      </dgm:prSet>
      <dgm:spPr/>
      <dgm:t>
        <a:bodyPr/>
        <a:lstStyle/>
        <a:p>
          <a:endParaRPr lang="en-US"/>
        </a:p>
      </dgm:t>
    </dgm:pt>
    <dgm:pt modelId="{6E783C3F-59D6-4422-ADCA-367601CB385A}" type="pres">
      <dgm:prSet presAssocID="{DB239DC7-70E0-4C0D-B2B7-405461FC7777}" presName="desTx" presStyleLbl="alignAccFollowNode1" presStyleIdx="0" presStyleCnt="1" custScaleY="100000" custLinFactNeighborX="49" custLinFactNeighborY="-1405">
        <dgm:presLayoutVars>
          <dgm:bulletEnabled val="1"/>
        </dgm:presLayoutVars>
      </dgm:prSet>
      <dgm:spPr/>
      <dgm:t>
        <a:bodyPr/>
        <a:lstStyle/>
        <a:p>
          <a:endParaRPr lang="en-US"/>
        </a:p>
      </dgm:t>
    </dgm:pt>
  </dgm:ptLst>
  <dgm:cxnLst>
    <dgm:cxn modelId="{C195DC9D-168E-4CD5-9586-D83F109B3B91}" type="presOf" srcId="{3A681A0B-0020-4A13-B817-942F7FB3B63B}" destId="{6E783C3F-59D6-4422-ADCA-367601CB385A}" srcOrd="0" destOrd="0" presId="urn:microsoft.com/office/officeart/2005/8/layout/hList1"/>
    <dgm:cxn modelId="{C211BD5F-D170-427C-A726-894947E79B79}" srcId="{DB239DC7-70E0-4C0D-B2B7-405461FC7777}" destId="{63BA111C-8A23-4F0B-900D-74630BB74E27}" srcOrd="1" destOrd="0" parTransId="{C0E128F0-947B-46CB-8E1D-23011165E00C}" sibTransId="{2AF2EDC0-367F-4334-8726-5EB38C046445}"/>
    <dgm:cxn modelId="{4785962A-80B0-41B9-864E-80DAC41330A9}" type="presOf" srcId="{63BA111C-8A23-4F0B-900D-74630BB74E27}" destId="{6E783C3F-59D6-4422-ADCA-367601CB385A}" srcOrd="0" destOrd="1" presId="urn:microsoft.com/office/officeart/2005/8/layout/hList1"/>
    <dgm:cxn modelId="{9F5A6393-8081-443A-AA9B-DA6C0181555A}" srcId="{DB239DC7-70E0-4C0D-B2B7-405461FC7777}" destId="{09523CAD-9BC4-4B21-91FB-D614E7DC64E5}" srcOrd="2" destOrd="0" parTransId="{10725586-9CCC-4AC0-A06C-E9620CC27449}" sibTransId="{FDA31940-DC1E-4065-9077-50E6AA90248E}"/>
    <dgm:cxn modelId="{BA2B86EA-E72C-45CE-85D2-66BB8E800F85}" type="presOf" srcId="{108A390D-92C3-41F1-A5C9-CE84FE47B0F9}" destId="{C800552B-6E44-4878-8B51-2732DF31FAB5}" srcOrd="0" destOrd="0" presId="urn:microsoft.com/office/officeart/2005/8/layout/hList1"/>
    <dgm:cxn modelId="{DA926F9B-6D22-4009-88A4-B909AF0FF366}" type="presOf" srcId="{927F3E19-37FA-45FD-B2B4-C7C302EFE15A}" destId="{6E783C3F-59D6-4422-ADCA-367601CB385A}" srcOrd="0" destOrd="4" presId="urn:microsoft.com/office/officeart/2005/8/layout/hList1"/>
    <dgm:cxn modelId="{B0124E1C-1B72-422B-91F2-248EDABD3D17}" srcId="{DB239DC7-70E0-4C0D-B2B7-405461FC7777}" destId="{3A681A0B-0020-4A13-B817-942F7FB3B63B}" srcOrd="0" destOrd="0" parTransId="{AE2A12D7-23F8-4ACC-A780-248FADB492E3}" sibTransId="{2C077848-170A-41EE-AC38-9FC73AEDCED4}"/>
    <dgm:cxn modelId="{5956A23A-F6CA-4A08-8C54-F4E36397AE74}" type="presOf" srcId="{095C40D9-54D2-447C-AB10-6D2785D7932E}" destId="{6E783C3F-59D6-4422-ADCA-367601CB385A}" srcOrd="0" destOrd="3" presId="urn:microsoft.com/office/officeart/2005/8/layout/hList1"/>
    <dgm:cxn modelId="{6611DBB9-E408-4155-8C7F-05208B843A81}" srcId="{DB239DC7-70E0-4C0D-B2B7-405461FC7777}" destId="{5858E602-E258-475E-A46E-CC0D3173E612}" srcOrd="5" destOrd="0" parTransId="{313873E0-3FA5-43E5-8ABE-CFC0EFCCFB84}" sibTransId="{6212CFF9-6D7E-4400-9637-107C064A4E85}"/>
    <dgm:cxn modelId="{3BA64DB1-3E0B-404B-AF8A-194592017B60}" srcId="{108A390D-92C3-41F1-A5C9-CE84FE47B0F9}" destId="{DB239DC7-70E0-4C0D-B2B7-405461FC7777}" srcOrd="0" destOrd="0" parTransId="{453AB510-98C4-45CE-876D-94F627A58E56}" sibTransId="{7600477A-DA2D-49F3-A55D-1EF9B8BE3079}"/>
    <dgm:cxn modelId="{1FDD2784-A470-4ED9-823C-C91A06F0F0A4}" srcId="{DB239DC7-70E0-4C0D-B2B7-405461FC7777}" destId="{927F3E19-37FA-45FD-B2B4-C7C302EFE15A}" srcOrd="4" destOrd="0" parTransId="{45DC1506-C775-4A2D-AC2A-87353FDD50D0}" sibTransId="{1A020515-9095-42A3-A24F-A171F4D83C4D}"/>
    <dgm:cxn modelId="{022DCCA8-5C83-4D4A-A8C4-46A440D97114}" type="presOf" srcId="{09523CAD-9BC4-4B21-91FB-D614E7DC64E5}" destId="{6E783C3F-59D6-4422-ADCA-367601CB385A}" srcOrd="0" destOrd="2" presId="urn:microsoft.com/office/officeart/2005/8/layout/hList1"/>
    <dgm:cxn modelId="{101D2782-4CAE-4EA0-ADB4-11168A7CC0CB}" type="presOf" srcId="{5858E602-E258-475E-A46E-CC0D3173E612}" destId="{6E783C3F-59D6-4422-ADCA-367601CB385A}" srcOrd="0" destOrd="5" presId="urn:microsoft.com/office/officeart/2005/8/layout/hList1"/>
    <dgm:cxn modelId="{38F5542E-4A60-4273-AEF5-D990B7A88807}" srcId="{DB239DC7-70E0-4C0D-B2B7-405461FC7777}" destId="{095C40D9-54D2-447C-AB10-6D2785D7932E}" srcOrd="3" destOrd="0" parTransId="{9F47825D-87CC-41A1-9CBA-390D63B1B41B}" sibTransId="{8E55C72E-2DCE-4E7C-B3CB-7E9879EB7B3A}"/>
    <dgm:cxn modelId="{B312AF3F-E858-4E36-B7F7-39AD0E08D3B7}" type="presOf" srcId="{DB239DC7-70E0-4C0D-B2B7-405461FC7777}" destId="{0158669C-6458-43B9-B4A5-4294E82DB8A5}" srcOrd="0" destOrd="0" presId="urn:microsoft.com/office/officeart/2005/8/layout/hList1"/>
    <dgm:cxn modelId="{5361B605-BB15-45C3-968C-BBE12EF20BEC}" type="presParOf" srcId="{C800552B-6E44-4878-8B51-2732DF31FAB5}" destId="{173F9B6B-01C1-45C4-B527-99A6DE7969A3}" srcOrd="0" destOrd="0" presId="urn:microsoft.com/office/officeart/2005/8/layout/hList1"/>
    <dgm:cxn modelId="{C7238E80-5C11-499E-987F-255C11EA97BE}" type="presParOf" srcId="{173F9B6B-01C1-45C4-B527-99A6DE7969A3}" destId="{0158669C-6458-43B9-B4A5-4294E82DB8A5}" srcOrd="0" destOrd="0" presId="urn:microsoft.com/office/officeart/2005/8/layout/hList1"/>
    <dgm:cxn modelId="{74B67544-C7DD-4FC7-B1FB-765ADCF35327}" type="presParOf" srcId="{173F9B6B-01C1-45C4-B527-99A6DE7969A3}" destId="{6E783C3F-59D6-4422-ADCA-367601CB38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8A390D-92C3-41F1-A5C9-CE84FE47B0F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B239DC7-70E0-4C0D-B2B7-405461FC7777}">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latin typeface="+mn-lt"/>
              <a:cs typeface="Arial" panose="020B0604020202020204" pitchFamily="34" charset="0"/>
            </a:rPr>
            <a:t>Over </a:t>
          </a:r>
          <a:r>
            <a:rPr lang="en-US" sz="2400" b="0" i="1" dirty="0">
              <a:latin typeface="+mn-lt"/>
              <a:cs typeface="Arial" panose="020B0604020202020204" pitchFamily="34" charset="0"/>
            </a:rPr>
            <a:t>the next five years improve the representivity of high end skills and increase the </a:t>
          </a:r>
          <a:r>
            <a:rPr lang="en-US" sz="2400" i="1" dirty="0">
              <a:latin typeface="+mn-lt"/>
              <a:cs typeface="Arial" panose="020B0604020202020204" pitchFamily="34" charset="0"/>
            </a:rPr>
            <a:t>development of technical and vocational skills for the </a:t>
          </a:r>
          <a:r>
            <a:rPr lang="en-US" sz="2400" i="1" dirty="0" smtClean="0">
              <a:latin typeface="+mn-lt"/>
              <a:cs typeface="Arial" panose="020B0604020202020204" pitchFamily="34" charset="0"/>
            </a:rPr>
            <a:t>economy.</a:t>
          </a:r>
          <a:endParaRPr lang="en-US" sz="2400" dirty="0">
            <a:latin typeface="+mn-lt"/>
            <a:cs typeface="Arial" panose="020B0604020202020204" pitchFamily="34" charset="0"/>
          </a:endParaRPr>
        </a:p>
      </dgm:t>
    </dgm:pt>
    <dgm:pt modelId="{453AB510-98C4-45CE-876D-94F627A58E56}" type="parTrans" cxnId="{3BA64DB1-3E0B-404B-AF8A-194592017B60}">
      <dgm:prSet/>
      <dgm:spPr/>
      <dgm:t>
        <a:bodyPr/>
        <a:lstStyle/>
        <a:p>
          <a:endParaRPr lang="en-US"/>
        </a:p>
      </dgm:t>
    </dgm:pt>
    <dgm:pt modelId="{7600477A-DA2D-49F3-A55D-1EF9B8BE3079}" type="sibTrans" cxnId="{3BA64DB1-3E0B-404B-AF8A-194592017B60}">
      <dgm:prSet/>
      <dgm:spPr/>
      <dgm:t>
        <a:bodyPr/>
        <a:lstStyle/>
        <a:p>
          <a:endParaRPr lang="en-US"/>
        </a:p>
      </dgm:t>
    </dgm:pt>
    <dgm:pt modelId="{8975BD05-30D6-4968-BC75-AC6A8EA0CA45}">
      <dgm:prSet/>
      <dgm:spPr>
        <a:solidFill>
          <a:schemeClr val="accent1">
            <a:lumMod val="20000"/>
            <a:lumOff val="80000"/>
          </a:schemeClr>
        </a:solidFill>
      </dgm:spPr>
      <dgm:t>
        <a:bodyPr/>
        <a:lstStyle/>
        <a:p>
          <a:pPr>
            <a:buNone/>
          </a:pPr>
          <a:endParaRPr lang="en-US" sz="2300" i="0" dirty="0"/>
        </a:p>
      </dgm:t>
    </dgm:pt>
    <dgm:pt modelId="{C4AB1C1C-B711-448D-BF0C-03881CF83B42}" type="sibTrans" cxnId="{C1D11A9A-5C1D-4ED1-96FB-D6AF55AF0C5A}">
      <dgm:prSet/>
      <dgm:spPr/>
      <dgm:t>
        <a:bodyPr/>
        <a:lstStyle/>
        <a:p>
          <a:endParaRPr lang="en-US"/>
        </a:p>
      </dgm:t>
    </dgm:pt>
    <dgm:pt modelId="{2AEC4AA1-DE75-4302-B50F-F6A10AC64EF8}" type="parTrans" cxnId="{C1D11A9A-5C1D-4ED1-96FB-D6AF55AF0C5A}">
      <dgm:prSet/>
      <dgm:spPr/>
      <dgm:t>
        <a:bodyPr/>
        <a:lstStyle/>
        <a:p>
          <a:endParaRPr lang="en-US"/>
        </a:p>
      </dgm:t>
    </dgm:pt>
    <dgm:pt modelId="{09523CAD-9BC4-4B21-91FB-D614E7DC64E5}">
      <dgm:prSet custT="1"/>
      <dgm:spPr>
        <a:solidFill>
          <a:schemeClr val="accent1">
            <a:lumMod val="20000"/>
            <a:lumOff val="80000"/>
          </a:schemeClr>
        </a:solidFill>
      </dgm:spPr>
      <dgm:t>
        <a:bodyPr/>
        <a:lstStyle/>
        <a:p>
          <a:pPr>
            <a:buFont typeface="+mj-lt"/>
            <a:buAutoNum type="arabicPeriod"/>
          </a:pPr>
          <a:r>
            <a:rPr lang="en-GB" sz="2400" dirty="0" smtClean="0">
              <a:latin typeface="+mn-lt"/>
              <a:cs typeface="Arial" panose="020B0604020202020204" pitchFamily="34" charset="0"/>
            </a:rPr>
            <a:t># of </a:t>
          </a:r>
          <a:r>
            <a:rPr lang="en-GB" sz="2400" dirty="0">
              <a:latin typeface="+mn-lt"/>
              <a:cs typeface="Arial" panose="020B0604020202020204" pitchFamily="34" charset="0"/>
            </a:rPr>
            <a:t>artisans and technicians trained in high-tech industries and absorbed into the economy;</a:t>
          </a:r>
          <a:endParaRPr lang="en-US" sz="2400" i="0" dirty="0">
            <a:latin typeface="+mn-lt"/>
            <a:cs typeface="Arial" panose="020B0604020202020204" pitchFamily="34" charset="0"/>
          </a:endParaRPr>
        </a:p>
      </dgm:t>
    </dgm:pt>
    <dgm:pt modelId="{10725586-9CCC-4AC0-A06C-E9620CC27449}" type="parTrans" cxnId="{9F5A6393-8081-443A-AA9B-DA6C0181555A}">
      <dgm:prSet/>
      <dgm:spPr/>
      <dgm:t>
        <a:bodyPr/>
        <a:lstStyle/>
        <a:p>
          <a:endParaRPr lang="en-US"/>
        </a:p>
      </dgm:t>
    </dgm:pt>
    <dgm:pt modelId="{FDA31940-DC1E-4065-9077-50E6AA90248E}" type="sibTrans" cxnId="{9F5A6393-8081-443A-AA9B-DA6C0181555A}">
      <dgm:prSet/>
      <dgm:spPr/>
      <dgm:t>
        <a:bodyPr/>
        <a:lstStyle/>
        <a:p>
          <a:endParaRPr lang="en-US"/>
        </a:p>
      </dgm:t>
    </dgm:pt>
    <dgm:pt modelId="{095C40D9-54D2-447C-AB10-6D2785D7932E}">
      <dgm:prSet custT="1"/>
      <dgm:spPr>
        <a:solidFill>
          <a:schemeClr val="accent1">
            <a:lumMod val="20000"/>
            <a:lumOff val="80000"/>
          </a:schemeClr>
        </a:solidFill>
      </dgm:spPr>
      <dgm:t>
        <a:bodyPr/>
        <a:lstStyle/>
        <a:p>
          <a:pPr>
            <a:buFont typeface="+mj-lt"/>
            <a:buAutoNum type="arabicPeriod"/>
          </a:pPr>
          <a:r>
            <a:rPr lang="en-GB" sz="2400" dirty="0" smtClean="0">
              <a:latin typeface="+mn-lt"/>
              <a:cs typeface="Arial" panose="020B0604020202020204" pitchFamily="34" charset="0"/>
            </a:rPr>
            <a:t>% </a:t>
          </a:r>
          <a:r>
            <a:rPr lang="en-GB" sz="2400" dirty="0">
              <a:latin typeface="+mn-lt"/>
              <a:cs typeface="Arial" panose="020B0604020202020204" pitchFamily="34" charset="0"/>
            </a:rPr>
            <a:t>increase of women and black researchers in South African research workforce;</a:t>
          </a:r>
          <a:endParaRPr lang="en-US" sz="2400" i="0" dirty="0">
            <a:latin typeface="+mn-lt"/>
            <a:cs typeface="Arial" panose="020B0604020202020204" pitchFamily="34" charset="0"/>
          </a:endParaRPr>
        </a:p>
      </dgm:t>
    </dgm:pt>
    <dgm:pt modelId="{9F47825D-87CC-41A1-9CBA-390D63B1B41B}" type="parTrans" cxnId="{38F5542E-4A60-4273-AEF5-D990B7A88807}">
      <dgm:prSet/>
      <dgm:spPr/>
      <dgm:t>
        <a:bodyPr/>
        <a:lstStyle/>
        <a:p>
          <a:endParaRPr lang="en-US"/>
        </a:p>
      </dgm:t>
    </dgm:pt>
    <dgm:pt modelId="{8E55C72E-2DCE-4E7C-B3CB-7E9879EB7B3A}" type="sibTrans" cxnId="{38F5542E-4A60-4273-AEF5-D990B7A88807}">
      <dgm:prSet/>
      <dgm:spPr/>
      <dgm:t>
        <a:bodyPr/>
        <a:lstStyle/>
        <a:p>
          <a:endParaRPr lang="en-US"/>
        </a:p>
      </dgm:t>
    </dgm:pt>
    <dgm:pt modelId="{88277DD6-B186-4773-A4F1-A2C241F663EE}">
      <dgm:prSet custT="1"/>
      <dgm:spPr>
        <a:solidFill>
          <a:schemeClr val="accent1">
            <a:lumMod val="20000"/>
            <a:lumOff val="80000"/>
          </a:schemeClr>
        </a:solidFill>
      </dgm:spPr>
      <dgm:t>
        <a:bodyPr/>
        <a:lstStyle/>
        <a:p>
          <a:pPr>
            <a:buFont typeface="+mj-lt"/>
            <a:buAutoNum type="arabicPeriod"/>
          </a:pPr>
          <a:r>
            <a:rPr lang="en-GB" sz="2400" dirty="0" smtClean="0">
              <a:latin typeface="+mn-lt"/>
              <a:cs typeface="Arial" panose="020B0604020202020204" pitchFamily="34" charset="0"/>
            </a:rPr>
            <a:t># </a:t>
          </a:r>
          <a:r>
            <a:rPr lang="en-GB" sz="2400" dirty="0">
              <a:latin typeface="+mn-lt"/>
              <a:cs typeface="Arial" panose="020B0604020202020204" pitchFamily="34" charset="0"/>
            </a:rPr>
            <a:t>increase of PhD-qualified teaching and research staff; and</a:t>
          </a:r>
          <a:endParaRPr lang="en-US" sz="2400" i="0" dirty="0">
            <a:latin typeface="+mn-lt"/>
            <a:cs typeface="Arial" panose="020B0604020202020204" pitchFamily="34" charset="0"/>
          </a:endParaRPr>
        </a:p>
      </dgm:t>
    </dgm:pt>
    <dgm:pt modelId="{07E14C70-366D-43D4-9777-7020EAD2D6C3}" type="parTrans" cxnId="{2661D7EE-4DF0-43B9-BAC7-644997142F1D}">
      <dgm:prSet/>
      <dgm:spPr/>
      <dgm:t>
        <a:bodyPr/>
        <a:lstStyle/>
        <a:p>
          <a:endParaRPr lang="en-US"/>
        </a:p>
      </dgm:t>
    </dgm:pt>
    <dgm:pt modelId="{24783371-7A8C-4845-BE2A-09270A9E5E2D}" type="sibTrans" cxnId="{2661D7EE-4DF0-43B9-BAC7-644997142F1D}">
      <dgm:prSet/>
      <dgm:spPr/>
      <dgm:t>
        <a:bodyPr/>
        <a:lstStyle/>
        <a:p>
          <a:endParaRPr lang="en-US"/>
        </a:p>
      </dgm:t>
    </dgm:pt>
    <dgm:pt modelId="{E368E772-488B-4A25-99EB-D375810FBB01}">
      <dgm:prSet custT="1"/>
      <dgm:spPr>
        <a:solidFill>
          <a:schemeClr val="accent1">
            <a:lumMod val="20000"/>
            <a:lumOff val="80000"/>
          </a:schemeClr>
        </a:solidFill>
      </dgm:spPr>
      <dgm:t>
        <a:bodyPr/>
        <a:lstStyle/>
        <a:p>
          <a:pPr>
            <a:buFont typeface="+mj-lt"/>
            <a:buAutoNum type="arabicPeriod"/>
          </a:pPr>
          <a:r>
            <a:rPr lang="en-GB" sz="2400" dirty="0">
              <a:latin typeface="+mn-lt"/>
              <a:cs typeface="Arial" panose="020B0604020202020204" pitchFamily="34" charset="0"/>
            </a:rPr>
            <a:t>Improved knowledge of science among citizens</a:t>
          </a:r>
          <a:endParaRPr lang="en-US" sz="2400" dirty="0">
            <a:latin typeface="+mn-lt"/>
            <a:cs typeface="Arial" panose="020B0604020202020204" pitchFamily="34" charset="0"/>
          </a:endParaRPr>
        </a:p>
      </dgm:t>
    </dgm:pt>
    <dgm:pt modelId="{DF3B62AC-CB4A-49D5-9B7B-5D5EA8D9919F}" type="parTrans" cxnId="{6E9F56ED-8BA5-45C9-A6AE-6C7036E113E5}">
      <dgm:prSet/>
      <dgm:spPr/>
      <dgm:t>
        <a:bodyPr/>
        <a:lstStyle/>
        <a:p>
          <a:endParaRPr lang="en-US"/>
        </a:p>
      </dgm:t>
    </dgm:pt>
    <dgm:pt modelId="{A553FCF5-330B-4BF9-B8CB-87A581144A37}" type="sibTrans" cxnId="{6E9F56ED-8BA5-45C9-A6AE-6C7036E113E5}">
      <dgm:prSet/>
      <dgm:spPr/>
      <dgm:t>
        <a:bodyPr/>
        <a:lstStyle/>
        <a:p>
          <a:endParaRPr lang="en-US"/>
        </a:p>
      </dgm:t>
    </dgm:pt>
    <dgm:pt modelId="{3A681A0B-0020-4A13-B817-942F7FB3B63B}">
      <dgm:prSet custT="1"/>
      <dgm:spPr>
        <a:solidFill>
          <a:schemeClr val="accent1">
            <a:lumMod val="20000"/>
            <a:lumOff val="80000"/>
          </a:schemeClr>
        </a:solidFill>
      </dgm:spPr>
      <dgm:t>
        <a:bodyPr/>
        <a:lstStyle/>
        <a:p>
          <a:pPr>
            <a:buFont typeface="+mj-lt"/>
            <a:buNone/>
          </a:pPr>
          <a:r>
            <a:rPr lang="en-US" sz="2000" b="1" i="0" dirty="0" smtClean="0">
              <a:latin typeface="Arial" panose="020B0604020202020204" pitchFamily="34" charset="0"/>
              <a:cs typeface="Arial" panose="020B0604020202020204" pitchFamily="34" charset="0"/>
            </a:rPr>
            <a:t>OUTCOME INDICATORS:</a:t>
          </a:r>
          <a:endParaRPr lang="en-US" sz="2000" b="1" i="0" dirty="0">
            <a:latin typeface="Arial" panose="020B0604020202020204" pitchFamily="34" charset="0"/>
            <a:cs typeface="Arial" panose="020B0604020202020204" pitchFamily="34" charset="0"/>
          </a:endParaRPr>
        </a:p>
      </dgm:t>
    </dgm:pt>
    <dgm:pt modelId="{AE2A12D7-23F8-4ACC-A780-248FADB492E3}" type="parTrans" cxnId="{B0124E1C-1B72-422B-91F2-248EDABD3D17}">
      <dgm:prSet/>
      <dgm:spPr/>
      <dgm:t>
        <a:bodyPr/>
        <a:lstStyle/>
        <a:p>
          <a:endParaRPr lang="en-US"/>
        </a:p>
      </dgm:t>
    </dgm:pt>
    <dgm:pt modelId="{2C077848-170A-41EE-AC38-9FC73AEDCED4}" type="sibTrans" cxnId="{B0124E1C-1B72-422B-91F2-248EDABD3D17}">
      <dgm:prSet/>
      <dgm:spPr/>
      <dgm:t>
        <a:bodyPr/>
        <a:lstStyle/>
        <a:p>
          <a:endParaRPr lang="en-US"/>
        </a:p>
      </dgm:t>
    </dgm:pt>
    <dgm:pt modelId="{63BA111C-8A23-4F0B-900D-74630BB74E27}">
      <dgm:prSet custT="1"/>
      <dgm:spPr>
        <a:solidFill>
          <a:schemeClr val="accent1">
            <a:lumMod val="20000"/>
            <a:lumOff val="80000"/>
          </a:schemeClr>
        </a:solidFill>
      </dgm:spPr>
      <dgm:t>
        <a:bodyPr/>
        <a:lstStyle/>
        <a:p>
          <a:pPr>
            <a:buFont typeface="+mj-lt"/>
            <a:buNone/>
          </a:pPr>
          <a:r>
            <a:rPr lang="en-GB" sz="2400" dirty="0" smtClean="0">
              <a:latin typeface="+mn-lt"/>
              <a:cs typeface="Arial" panose="020B0604020202020204" pitchFamily="34" charset="0"/>
            </a:rPr>
            <a:t># of DSI- funded PhDs graduating annually as a contribution to the NDP target of 100 PhDs per million population by 2030;</a:t>
          </a:r>
          <a:endParaRPr lang="en-US" sz="2000" b="1" i="0" dirty="0">
            <a:latin typeface="Arial" panose="020B0604020202020204" pitchFamily="34" charset="0"/>
            <a:cs typeface="Arial" panose="020B0604020202020204" pitchFamily="34" charset="0"/>
          </a:endParaRPr>
        </a:p>
      </dgm:t>
    </dgm:pt>
    <dgm:pt modelId="{C0E128F0-947B-46CB-8E1D-23011165E00C}" type="parTrans" cxnId="{C211BD5F-D170-427C-A726-894947E79B79}">
      <dgm:prSet/>
      <dgm:spPr/>
      <dgm:t>
        <a:bodyPr/>
        <a:lstStyle/>
        <a:p>
          <a:endParaRPr lang="en-US"/>
        </a:p>
      </dgm:t>
    </dgm:pt>
    <dgm:pt modelId="{2AF2EDC0-367F-4334-8726-5EB38C046445}" type="sibTrans" cxnId="{C211BD5F-D170-427C-A726-894947E79B79}">
      <dgm:prSet/>
      <dgm:spPr/>
      <dgm:t>
        <a:bodyPr/>
        <a:lstStyle/>
        <a:p>
          <a:endParaRPr lang="en-US"/>
        </a:p>
      </dgm:t>
    </dgm:pt>
    <dgm:pt modelId="{C800552B-6E44-4878-8B51-2732DF31FAB5}" type="pres">
      <dgm:prSet presAssocID="{108A390D-92C3-41F1-A5C9-CE84FE47B0F9}" presName="Name0" presStyleCnt="0">
        <dgm:presLayoutVars>
          <dgm:dir/>
          <dgm:animLvl val="lvl"/>
          <dgm:resizeHandles val="exact"/>
        </dgm:presLayoutVars>
      </dgm:prSet>
      <dgm:spPr/>
      <dgm:t>
        <a:bodyPr/>
        <a:lstStyle/>
        <a:p>
          <a:endParaRPr lang="en-US"/>
        </a:p>
      </dgm:t>
    </dgm:pt>
    <dgm:pt modelId="{173F9B6B-01C1-45C4-B527-99A6DE7969A3}" type="pres">
      <dgm:prSet presAssocID="{DB239DC7-70E0-4C0D-B2B7-405461FC7777}" presName="composite" presStyleCnt="0"/>
      <dgm:spPr/>
    </dgm:pt>
    <dgm:pt modelId="{0158669C-6458-43B9-B4A5-4294E82DB8A5}" type="pres">
      <dgm:prSet presAssocID="{DB239DC7-70E0-4C0D-B2B7-405461FC7777}" presName="parTx" presStyleLbl="alignNode1" presStyleIdx="0" presStyleCnt="1" custLinFactNeighborY="-22627">
        <dgm:presLayoutVars>
          <dgm:chMax val="0"/>
          <dgm:chPref val="0"/>
          <dgm:bulletEnabled val="1"/>
        </dgm:presLayoutVars>
      </dgm:prSet>
      <dgm:spPr/>
      <dgm:t>
        <a:bodyPr/>
        <a:lstStyle/>
        <a:p>
          <a:endParaRPr lang="en-US"/>
        </a:p>
      </dgm:t>
    </dgm:pt>
    <dgm:pt modelId="{6E783C3F-59D6-4422-ADCA-367601CB385A}" type="pres">
      <dgm:prSet presAssocID="{DB239DC7-70E0-4C0D-B2B7-405461FC7777}" presName="desTx" presStyleLbl="alignAccFollowNode1" presStyleIdx="0" presStyleCnt="1" custScaleY="95110" custLinFactNeighborX="49" custLinFactNeighborY="-9175">
        <dgm:presLayoutVars>
          <dgm:bulletEnabled val="1"/>
        </dgm:presLayoutVars>
      </dgm:prSet>
      <dgm:spPr/>
      <dgm:t>
        <a:bodyPr/>
        <a:lstStyle/>
        <a:p>
          <a:endParaRPr lang="en-US"/>
        </a:p>
      </dgm:t>
    </dgm:pt>
  </dgm:ptLst>
  <dgm:cxnLst>
    <dgm:cxn modelId="{C195DC9D-168E-4CD5-9586-D83F109B3B91}" type="presOf" srcId="{3A681A0B-0020-4A13-B817-942F7FB3B63B}" destId="{6E783C3F-59D6-4422-ADCA-367601CB385A}" srcOrd="0" destOrd="0" presId="urn:microsoft.com/office/officeart/2005/8/layout/hList1"/>
    <dgm:cxn modelId="{C1D11A9A-5C1D-4ED1-96FB-D6AF55AF0C5A}" srcId="{DB239DC7-70E0-4C0D-B2B7-405461FC7777}" destId="{8975BD05-30D6-4968-BC75-AC6A8EA0CA45}" srcOrd="6" destOrd="0" parTransId="{2AEC4AA1-DE75-4302-B50F-F6A10AC64EF8}" sibTransId="{C4AB1C1C-B711-448D-BF0C-03881CF83B42}"/>
    <dgm:cxn modelId="{C211BD5F-D170-427C-A726-894947E79B79}" srcId="{DB239DC7-70E0-4C0D-B2B7-405461FC7777}" destId="{63BA111C-8A23-4F0B-900D-74630BB74E27}" srcOrd="1" destOrd="0" parTransId="{C0E128F0-947B-46CB-8E1D-23011165E00C}" sibTransId="{2AF2EDC0-367F-4334-8726-5EB38C046445}"/>
    <dgm:cxn modelId="{4785962A-80B0-41B9-864E-80DAC41330A9}" type="presOf" srcId="{63BA111C-8A23-4F0B-900D-74630BB74E27}" destId="{6E783C3F-59D6-4422-ADCA-367601CB385A}" srcOrd="0" destOrd="1" presId="urn:microsoft.com/office/officeart/2005/8/layout/hList1"/>
    <dgm:cxn modelId="{9F5A6393-8081-443A-AA9B-DA6C0181555A}" srcId="{DB239DC7-70E0-4C0D-B2B7-405461FC7777}" destId="{09523CAD-9BC4-4B21-91FB-D614E7DC64E5}" srcOrd="2" destOrd="0" parTransId="{10725586-9CCC-4AC0-A06C-E9620CC27449}" sibTransId="{FDA31940-DC1E-4065-9077-50E6AA90248E}"/>
    <dgm:cxn modelId="{6E9F56ED-8BA5-45C9-A6AE-6C7036E113E5}" srcId="{DB239DC7-70E0-4C0D-B2B7-405461FC7777}" destId="{E368E772-488B-4A25-99EB-D375810FBB01}" srcOrd="5" destOrd="0" parTransId="{DF3B62AC-CB4A-49D5-9B7B-5D5EA8D9919F}" sibTransId="{A553FCF5-330B-4BF9-B8CB-87A581144A37}"/>
    <dgm:cxn modelId="{BA2B86EA-E72C-45CE-85D2-66BB8E800F85}" type="presOf" srcId="{108A390D-92C3-41F1-A5C9-CE84FE47B0F9}" destId="{C800552B-6E44-4878-8B51-2732DF31FAB5}" srcOrd="0" destOrd="0" presId="urn:microsoft.com/office/officeart/2005/8/layout/hList1"/>
    <dgm:cxn modelId="{B0124E1C-1B72-422B-91F2-248EDABD3D17}" srcId="{DB239DC7-70E0-4C0D-B2B7-405461FC7777}" destId="{3A681A0B-0020-4A13-B817-942F7FB3B63B}" srcOrd="0" destOrd="0" parTransId="{AE2A12D7-23F8-4ACC-A780-248FADB492E3}" sibTransId="{2C077848-170A-41EE-AC38-9FC73AEDCED4}"/>
    <dgm:cxn modelId="{5956A23A-F6CA-4A08-8C54-F4E36397AE74}" type="presOf" srcId="{095C40D9-54D2-447C-AB10-6D2785D7932E}" destId="{6E783C3F-59D6-4422-ADCA-367601CB385A}" srcOrd="0" destOrd="3" presId="urn:microsoft.com/office/officeart/2005/8/layout/hList1"/>
    <dgm:cxn modelId="{3BA64DB1-3E0B-404B-AF8A-194592017B60}" srcId="{108A390D-92C3-41F1-A5C9-CE84FE47B0F9}" destId="{DB239DC7-70E0-4C0D-B2B7-405461FC7777}" srcOrd="0" destOrd="0" parTransId="{453AB510-98C4-45CE-876D-94F627A58E56}" sibTransId="{7600477A-DA2D-49F3-A55D-1EF9B8BE3079}"/>
    <dgm:cxn modelId="{58DB8816-BC27-41DF-B6B7-0EFFDB3D6DF4}" type="presOf" srcId="{E368E772-488B-4A25-99EB-D375810FBB01}" destId="{6E783C3F-59D6-4422-ADCA-367601CB385A}" srcOrd="0" destOrd="5" presId="urn:microsoft.com/office/officeart/2005/8/layout/hList1"/>
    <dgm:cxn modelId="{022DCCA8-5C83-4D4A-A8C4-46A440D97114}" type="presOf" srcId="{09523CAD-9BC4-4B21-91FB-D614E7DC64E5}" destId="{6E783C3F-59D6-4422-ADCA-367601CB385A}" srcOrd="0" destOrd="2" presId="urn:microsoft.com/office/officeart/2005/8/layout/hList1"/>
    <dgm:cxn modelId="{54B09C1F-91C4-4A20-A320-BA79D4259195}" type="presOf" srcId="{8975BD05-30D6-4968-BC75-AC6A8EA0CA45}" destId="{6E783C3F-59D6-4422-ADCA-367601CB385A}" srcOrd="0" destOrd="6" presId="urn:microsoft.com/office/officeart/2005/8/layout/hList1"/>
    <dgm:cxn modelId="{E99862CC-0D9C-43DA-8FB6-77F7070D7434}" type="presOf" srcId="{88277DD6-B186-4773-A4F1-A2C241F663EE}" destId="{6E783C3F-59D6-4422-ADCA-367601CB385A}" srcOrd="0" destOrd="4" presId="urn:microsoft.com/office/officeart/2005/8/layout/hList1"/>
    <dgm:cxn modelId="{38F5542E-4A60-4273-AEF5-D990B7A88807}" srcId="{DB239DC7-70E0-4C0D-B2B7-405461FC7777}" destId="{095C40D9-54D2-447C-AB10-6D2785D7932E}" srcOrd="3" destOrd="0" parTransId="{9F47825D-87CC-41A1-9CBA-390D63B1B41B}" sibTransId="{8E55C72E-2DCE-4E7C-B3CB-7E9879EB7B3A}"/>
    <dgm:cxn modelId="{B312AF3F-E858-4E36-B7F7-39AD0E08D3B7}" type="presOf" srcId="{DB239DC7-70E0-4C0D-B2B7-405461FC7777}" destId="{0158669C-6458-43B9-B4A5-4294E82DB8A5}" srcOrd="0" destOrd="0" presId="urn:microsoft.com/office/officeart/2005/8/layout/hList1"/>
    <dgm:cxn modelId="{2661D7EE-4DF0-43B9-BAC7-644997142F1D}" srcId="{DB239DC7-70E0-4C0D-B2B7-405461FC7777}" destId="{88277DD6-B186-4773-A4F1-A2C241F663EE}" srcOrd="4" destOrd="0" parTransId="{07E14C70-366D-43D4-9777-7020EAD2D6C3}" sibTransId="{24783371-7A8C-4845-BE2A-09270A9E5E2D}"/>
    <dgm:cxn modelId="{5361B605-BB15-45C3-968C-BBE12EF20BEC}" type="presParOf" srcId="{C800552B-6E44-4878-8B51-2732DF31FAB5}" destId="{173F9B6B-01C1-45C4-B527-99A6DE7969A3}" srcOrd="0" destOrd="0" presId="urn:microsoft.com/office/officeart/2005/8/layout/hList1"/>
    <dgm:cxn modelId="{C7238E80-5C11-499E-987F-255C11EA97BE}" type="presParOf" srcId="{173F9B6B-01C1-45C4-B527-99A6DE7969A3}" destId="{0158669C-6458-43B9-B4A5-4294E82DB8A5}" srcOrd="0" destOrd="0" presId="urn:microsoft.com/office/officeart/2005/8/layout/hList1"/>
    <dgm:cxn modelId="{74B67544-C7DD-4FC7-B1FB-765ADCF35327}" type="presParOf" srcId="{173F9B6B-01C1-45C4-B527-99A6DE7969A3}" destId="{6E783C3F-59D6-4422-ADCA-367601CB38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08713-C8CF-4254-AE2D-49766AA3AB94}">
      <dsp:nvSpPr>
        <dsp:cNvPr id="0" name=""/>
        <dsp:cNvSpPr/>
      </dsp:nvSpPr>
      <dsp:spPr>
        <a:xfrm>
          <a:off x="6528011" y="679799"/>
          <a:ext cx="1947557" cy="194765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4F56527-9AE9-4187-B9F6-ED4EBA2DA751}">
      <dsp:nvSpPr>
        <dsp:cNvPr id="0" name=""/>
        <dsp:cNvSpPr/>
      </dsp:nvSpPr>
      <dsp:spPr>
        <a:xfrm>
          <a:off x="6593152" y="744733"/>
          <a:ext cx="1818109" cy="1817790"/>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i="0" kern="1200" dirty="0"/>
            <a:t>Brand </a:t>
          </a:r>
          <a:endParaRPr lang="en-US" sz="3000" kern="1200" dirty="0"/>
        </a:p>
      </dsp:txBody>
      <dsp:txXfrm>
        <a:off x="6852882" y="1004466"/>
        <a:ext cx="1298649" cy="1298324"/>
      </dsp:txXfrm>
    </dsp:sp>
    <dsp:sp modelId="{600C0742-4659-4650-86A6-B0916E467BD5}">
      <dsp:nvSpPr>
        <dsp:cNvPr id="0" name=""/>
        <dsp:cNvSpPr/>
      </dsp:nvSpPr>
      <dsp:spPr>
        <a:xfrm>
          <a:off x="6593152" y="2663340"/>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ctr" defTabSz="889000">
            <a:lnSpc>
              <a:spcPct val="90000"/>
            </a:lnSpc>
            <a:spcBef>
              <a:spcPct val="0"/>
            </a:spcBef>
            <a:spcAft>
              <a:spcPct val="15000"/>
            </a:spcAft>
            <a:buChar char="••"/>
          </a:pPr>
          <a:r>
            <a:rPr lang="en-US" sz="2000" b="1" i="0" kern="1200" dirty="0"/>
            <a:t>Making sure “its” possible…</a:t>
          </a:r>
          <a:endParaRPr lang="en-US" sz="2000" b="1" kern="1200" dirty="0"/>
        </a:p>
      </dsp:txBody>
      <dsp:txXfrm>
        <a:off x="6593152" y="2663340"/>
        <a:ext cx="1818109" cy="1067639"/>
      </dsp:txXfrm>
    </dsp:sp>
    <dsp:sp modelId="{82643B29-B50D-4CDD-A9C7-A921282924F7}">
      <dsp:nvSpPr>
        <dsp:cNvPr id="0" name=""/>
        <dsp:cNvSpPr/>
      </dsp:nvSpPr>
      <dsp:spPr>
        <a:xfrm rot="2700000">
          <a:off x="4506945" y="679662"/>
          <a:ext cx="1947589" cy="1947589"/>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AA5DF74-36FB-4161-9744-4B8091AF61CD}">
      <dsp:nvSpPr>
        <dsp:cNvPr id="0" name=""/>
        <dsp:cNvSpPr/>
      </dsp:nvSpPr>
      <dsp:spPr>
        <a:xfrm>
          <a:off x="4580453" y="744733"/>
          <a:ext cx="1818109" cy="1817790"/>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i="0" kern="1200" dirty="0"/>
            <a:t>Values</a:t>
          </a:r>
          <a:endParaRPr lang="en-US" sz="3000" kern="1200" dirty="0"/>
        </a:p>
      </dsp:txBody>
      <dsp:txXfrm>
        <a:off x="4840183" y="1004466"/>
        <a:ext cx="1298649" cy="1298324"/>
      </dsp:txXfrm>
    </dsp:sp>
    <dsp:sp modelId="{86C5C400-7CBE-4BCE-A257-A36E6DEEAA02}">
      <dsp:nvSpPr>
        <dsp:cNvPr id="0" name=""/>
        <dsp:cNvSpPr/>
      </dsp:nvSpPr>
      <dsp:spPr>
        <a:xfrm>
          <a:off x="4580453" y="2663340"/>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Innovation</a:t>
          </a:r>
          <a:endParaRPr lang="en-US" sz="1800" kern="1200" dirty="0"/>
        </a:p>
        <a:p>
          <a:pPr marL="171450" lvl="1" indent="-171450" algn="l" defTabSz="800100">
            <a:lnSpc>
              <a:spcPct val="90000"/>
            </a:lnSpc>
            <a:spcBef>
              <a:spcPct val="0"/>
            </a:spcBef>
            <a:spcAft>
              <a:spcPct val="15000"/>
            </a:spcAft>
            <a:buChar char="••"/>
          </a:pPr>
          <a:r>
            <a:rPr lang="en-US" sz="1800" b="0" i="0" kern="1200" dirty="0"/>
            <a:t>Knowledge-sharing</a:t>
          </a:r>
          <a:endParaRPr lang="en-US" sz="1800" i="0" kern="1200" dirty="0"/>
        </a:p>
        <a:p>
          <a:pPr marL="171450" lvl="1" indent="-171450" algn="l" defTabSz="800100">
            <a:lnSpc>
              <a:spcPct val="90000"/>
            </a:lnSpc>
            <a:spcBef>
              <a:spcPct val="0"/>
            </a:spcBef>
            <a:spcAft>
              <a:spcPct val="15000"/>
            </a:spcAft>
            <a:buChar char="••"/>
          </a:pPr>
          <a:r>
            <a:rPr lang="en-US" sz="1800" b="0" i="0" kern="1200" dirty="0">
              <a:solidFill>
                <a:schemeClr val="tx1"/>
              </a:solidFill>
            </a:rPr>
            <a:t>Professionalism </a:t>
          </a:r>
          <a:endParaRPr lang="en-US" sz="1800" i="0" kern="1200" dirty="0">
            <a:solidFill>
              <a:schemeClr val="tx1"/>
            </a:solidFill>
          </a:endParaRPr>
        </a:p>
        <a:p>
          <a:pPr marL="171450" lvl="1" indent="-171450" algn="l" defTabSz="800100">
            <a:lnSpc>
              <a:spcPct val="90000"/>
            </a:lnSpc>
            <a:spcBef>
              <a:spcPct val="0"/>
            </a:spcBef>
            <a:spcAft>
              <a:spcPct val="15000"/>
            </a:spcAft>
            <a:buChar char="••"/>
          </a:pPr>
          <a:r>
            <a:rPr lang="en-US" sz="1800" i="0" kern="1200" dirty="0">
              <a:solidFill>
                <a:schemeClr val="tx1"/>
              </a:solidFill>
            </a:rPr>
            <a:t>Ethical behavior </a:t>
          </a:r>
        </a:p>
      </dsp:txBody>
      <dsp:txXfrm>
        <a:off x="4580453" y="2663340"/>
        <a:ext cx="1818109" cy="1067639"/>
      </dsp:txXfrm>
    </dsp:sp>
    <dsp:sp modelId="{A0FB0909-40BE-4F69-B732-F69E63865422}">
      <dsp:nvSpPr>
        <dsp:cNvPr id="0" name=""/>
        <dsp:cNvSpPr/>
      </dsp:nvSpPr>
      <dsp:spPr>
        <a:xfrm rot="2700000">
          <a:off x="2502598" y="679662"/>
          <a:ext cx="1947589" cy="1947589"/>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8C39A0-C0B3-48DF-B67C-B6E295E85F92}">
      <dsp:nvSpPr>
        <dsp:cNvPr id="0" name=""/>
        <dsp:cNvSpPr/>
      </dsp:nvSpPr>
      <dsp:spPr>
        <a:xfrm>
          <a:off x="2567755" y="744733"/>
          <a:ext cx="1818109" cy="1817790"/>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a:t>Vision</a:t>
          </a:r>
        </a:p>
      </dsp:txBody>
      <dsp:txXfrm>
        <a:off x="2827485" y="1004466"/>
        <a:ext cx="1298649" cy="1298324"/>
      </dsp:txXfrm>
    </dsp:sp>
    <dsp:sp modelId="{8EF81D9B-60E7-4B94-81F4-7DC94AB04A11}">
      <dsp:nvSpPr>
        <dsp:cNvPr id="0" name=""/>
        <dsp:cNvSpPr/>
      </dsp:nvSpPr>
      <dsp:spPr>
        <a:xfrm>
          <a:off x="2567755" y="2663340"/>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Increase well being and prosperity through science, technology and innovation.</a:t>
          </a:r>
          <a:endParaRPr lang="en-US" sz="1800" kern="1200" dirty="0">
            <a:solidFill>
              <a:schemeClr val="tx1"/>
            </a:solidFill>
          </a:endParaRPr>
        </a:p>
      </dsp:txBody>
      <dsp:txXfrm>
        <a:off x="2567755" y="2663340"/>
        <a:ext cx="1818109" cy="1067639"/>
      </dsp:txXfrm>
    </dsp:sp>
    <dsp:sp modelId="{2B669B27-222C-4784-A6E4-6D82977495FC}">
      <dsp:nvSpPr>
        <dsp:cNvPr id="0" name=""/>
        <dsp:cNvSpPr/>
      </dsp:nvSpPr>
      <dsp:spPr>
        <a:xfrm rot="2700000">
          <a:off x="489899" y="679662"/>
          <a:ext cx="1947589" cy="1947589"/>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75589E-F9F4-46CE-A17E-0E10819AEEB4}">
      <dsp:nvSpPr>
        <dsp:cNvPr id="0" name=""/>
        <dsp:cNvSpPr/>
      </dsp:nvSpPr>
      <dsp:spPr>
        <a:xfrm>
          <a:off x="555056" y="744733"/>
          <a:ext cx="1818109" cy="1817790"/>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a:t>Mission</a:t>
          </a:r>
        </a:p>
      </dsp:txBody>
      <dsp:txXfrm>
        <a:off x="814786" y="1004466"/>
        <a:ext cx="1298649" cy="1298324"/>
      </dsp:txXfrm>
    </dsp:sp>
    <dsp:sp modelId="{8C550330-D563-4C2E-9F59-614FCA89BED0}">
      <dsp:nvSpPr>
        <dsp:cNvPr id="0" name=""/>
        <dsp:cNvSpPr/>
      </dsp:nvSpPr>
      <dsp:spPr>
        <a:xfrm>
          <a:off x="555056" y="2663340"/>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ZA" sz="1800" b="0" i="0" kern="1200" dirty="0"/>
            <a:t>To provide leadership, an enabling environment and resources for STI in support of South Africa’s inclusive and sustainable development. </a:t>
          </a:r>
          <a:endParaRPr lang="en-US" sz="1800" kern="1200" dirty="0"/>
        </a:p>
        <a:p>
          <a:pPr marL="228600" lvl="1" indent="-228600" algn="l" defTabSz="889000">
            <a:lnSpc>
              <a:spcPct val="90000"/>
            </a:lnSpc>
            <a:spcBef>
              <a:spcPct val="0"/>
            </a:spcBef>
            <a:spcAft>
              <a:spcPct val="15000"/>
            </a:spcAft>
            <a:buChar char="••"/>
          </a:pPr>
          <a:endParaRPr lang="en-US" sz="2000" b="0" i="0" kern="1200" dirty="0"/>
        </a:p>
      </dsp:txBody>
      <dsp:txXfrm>
        <a:off x="555056" y="2663340"/>
        <a:ext cx="1818109" cy="10676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20294"/>
          <a:ext cx="9144000" cy="1238345"/>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t>Over </a:t>
          </a:r>
          <a:r>
            <a:rPr lang="en-US" sz="2400" b="0" i="1" kern="1200" dirty="0"/>
            <a:t>the next five years increase the relative contribution of South African researchers and public research institutions to global scientific and innovation </a:t>
          </a:r>
          <a:r>
            <a:rPr lang="en-US" sz="2400" b="0" i="1" kern="1200" dirty="0" smtClean="0"/>
            <a:t>output.</a:t>
          </a:r>
          <a:endParaRPr lang="en-US" sz="2400" b="0" i="1" kern="1200" dirty="0"/>
        </a:p>
      </dsp:txBody>
      <dsp:txXfrm>
        <a:off x="0" y="20294"/>
        <a:ext cx="9144000" cy="1238345"/>
      </dsp:txXfrm>
    </dsp:sp>
    <dsp:sp modelId="{0775E8FC-26AD-4DA1-AC71-E12FDADDE2D7}">
      <dsp:nvSpPr>
        <dsp:cNvPr id="0" name=""/>
        <dsp:cNvSpPr/>
      </dsp:nvSpPr>
      <dsp:spPr>
        <a:xfrm>
          <a:off x="0" y="1460600"/>
          <a:ext cx="9144000" cy="3321941"/>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Font typeface="+mj-lt"/>
            <a:buChar char="••"/>
          </a:pPr>
          <a:r>
            <a:rPr lang="en-US" sz="2400" kern="1200" dirty="0"/>
            <a:t>Increase South Africa's share (percentage) of global publication outputs;</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smtClean="0"/>
            <a:t>% increase </a:t>
          </a:r>
          <a:r>
            <a:rPr lang="en-US" sz="2400" kern="1200" dirty="0"/>
            <a:t>in prototypes, technology demonstrators and pilot plants that advance industrialisation through innovation; and</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smtClean="0"/>
            <a:t># of </a:t>
          </a:r>
          <a:r>
            <a:rPr lang="en-US" sz="2400" kern="1200" dirty="0"/>
            <a:t>patents, plant breeders' rights, trademarks and/or designs from publicly financed R&amp;D registered with formal examination offices (as applicable). </a:t>
          </a:r>
          <a:endParaRPr lang="en-US" sz="2400" i="0" kern="1200" dirty="0"/>
        </a:p>
      </dsp:txBody>
      <dsp:txXfrm>
        <a:off x="0" y="1460600"/>
        <a:ext cx="9144000" cy="33219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59385"/>
          <a:ext cx="9144000" cy="2208791"/>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t>Over the next 5 years improve the sustainability and competitiveness of traditional sectors of the economy and initiate/ continue RDI in emerging and/or nascent technology areas that could enable the development of non-traditional economic sectors.</a:t>
          </a:r>
          <a:endParaRPr lang="en-US" sz="2400" kern="1200" dirty="0">
            <a:latin typeface="Arial" panose="020B0604020202020204" pitchFamily="34" charset="0"/>
            <a:cs typeface="Arial" panose="020B0604020202020204" pitchFamily="34" charset="0"/>
          </a:endParaRPr>
        </a:p>
      </dsp:txBody>
      <dsp:txXfrm>
        <a:off x="0" y="59385"/>
        <a:ext cx="9144000" cy="2208791"/>
      </dsp:txXfrm>
    </dsp:sp>
    <dsp:sp modelId="{0775E8FC-26AD-4DA1-AC71-E12FDADDE2D7}">
      <dsp:nvSpPr>
        <dsp:cNvPr id="0" name=""/>
        <dsp:cNvSpPr/>
      </dsp:nvSpPr>
      <dsp:spPr>
        <a:xfrm>
          <a:off x="0" y="2477251"/>
          <a:ext cx="9144000" cy="2854800"/>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Font typeface="+mj-lt"/>
            <a:buChar char="••"/>
          </a:pPr>
          <a:r>
            <a:rPr lang="en-ZA" sz="2400" b="0" i="0" kern="1200" dirty="0" smtClean="0"/>
            <a:t>Rand value of RDI investment attracted to support RDI needs identified through the sector masterplans process;</a:t>
          </a:r>
          <a:endParaRPr lang="en-US" sz="2400" b="0" i="0" kern="1200" dirty="0"/>
        </a:p>
        <a:p>
          <a:pPr marL="228600" lvl="1" indent="-228600" algn="l" defTabSz="1066800">
            <a:lnSpc>
              <a:spcPct val="90000"/>
            </a:lnSpc>
            <a:spcBef>
              <a:spcPct val="0"/>
            </a:spcBef>
            <a:spcAft>
              <a:spcPct val="15000"/>
            </a:spcAft>
            <a:buChar char="••"/>
          </a:pPr>
          <a:r>
            <a:rPr lang="en-ZA" sz="2400" b="0" i="0" kern="1200" dirty="0" smtClean="0"/>
            <a:t>% increase in SMMEs/co-operatives whose performance has improved or who secured new opportunities through support provided by the DSI and its entities</a:t>
          </a:r>
          <a:r>
            <a:rPr lang="en-ZA" sz="2000" b="0" i="0" kern="1200" dirty="0" smtClean="0"/>
            <a:t>;</a:t>
          </a:r>
          <a:endParaRPr lang="en-US" sz="2000" b="0" i="0" kern="1200" dirty="0"/>
        </a:p>
      </dsp:txBody>
      <dsp:txXfrm>
        <a:off x="0" y="2477251"/>
        <a:ext cx="9144000" cy="2854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0"/>
          <a:ext cx="9141155" cy="2208791"/>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t>Over the next 5 years improve the sustainability and competitiveness of traditional sectors of the economy and initiate/ continue RDI in emerging and/or nascent technology areas that could enable the development of non-traditional economic sectors.</a:t>
          </a:r>
          <a:endParaRPr lang="en-US" sz="2400" kern="1200" dirty="0">
            <a:latin typeface="Arial" panose="020B0604020202020204" pitchFamily="34" charset="0"/>
            <a:cs typeface="Arial" panose="020B0604020202020204" pitchFamily="34" charset="0"/>
          </a:endParaRPr>
        </a:p>
      </dsp:txBody>
      <dsp:txXfrm>
        <a:off x="0" y="0"/>
        <a:ext cx="9141155" cy="2208791"/>
      </dsp:txXfrm>
    </dsp:sp>
    <dsp:sp modelId="{0775E8FC-26AD-4DA1-AC71-E12FDADDE2D7}">
      <dsp:nvSpPr>
        <dsp:cNvPr id="0" name=""/>
        <dsp:cNvSpPr/>
      </dsp:nvSpPr>
      <dsp:spPr>
        <a:xfrm>
          <a:off x="0" y="2019912"/>
          <a:ext cx="9141155" cy="3464585"/>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Char char="••"/>
          </a:pPr>
          <a:r>
            <a:rPr lang="en-ZA" sz="2400" b="0" i="0" kern="1200" dirty="0" smtClean="0"/>
            <a:t>% increase in the commercialisation of granted intellectual property rights from publicly funded R&amp;D; and</a:t>
          </a:r>
          <a:endParaRPr lang="en-US" sz="2400" b="0" i="0" kern="1200" dirty="0"/>
        </a:p>
        <a:p>
          <a:pPr marL="228600" lvl="1" indent="-228600" algn="l" defTabSz="1066800">
            <a:lnSpc>
              <a:spcPct val="90000"/>
            </a:lnSpc>
            <a:spcBef>
              <a:spcPct val="0"/>
            </a:spcBef>
            <a:spcAft>
              <a:spcPct val="15000"/>
            </a:spcAft>
            <a:buChar char="••"/>
          </a:pPr>
          <a:r>
            <a:rPr lang="en-US" sz="2400" b="0" i="0" kern="1200" dirty="0" smtClean="0"/>
            <a:t># of new R&amp;D-led industrial development opportunities initiated by the DSI.</a:t>
          </a:r>
          <a:endParaRPr lang="en-US" sz="2400" b="0" i="0" kern="1200" dirty="0"/>
        </a:p>
      </dsp:txBody>
      <dsp:txXfrm>
        <a:off x="0" y="2019912"/>
        <a:ext cx="9141155" cy="34645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245659"/>
          <a:ext cx="9144000" cy="1374054"/>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ct val="35000"/>
            </a:spcAft>
          </a:pPr>
          <a:r>
            <a:rPr lang="en-US" sz="2400" b="1" i="1" kern="1200" dirty="0" smtClean="0">
              <a:solidFill>
                <a:schemeClr val="tx1"/>
              </a:solidFill>
              <a:latin typeface="+mn-lt"/>
              <a:cs typeface="Arial" panose="020B0604020202020204" pitchFamily="34" charset="0"/>
            </a:rPr>
            <a:t>Outcome Statement: </a:t>
          </a:r>
          <a:r>
            <a:rPr lang="en-ZA" sz="2400" b="0" i="1" kern="1200" dirty="0" smtClean="0"/>
            <a:t>Over the next five years, expand the use of scientific knowledge (as evidence) in support of innovation for societal benefit and public good.</a:t>
          </a:r>
          <a:endParaRPr lang="en-US" sz="2400" kern="1200" dirty="0">
            <a:latin typeface="Arial" panose="020B0604020202020204" pitchFamily="34" charset="0"/>
            <a:cs typeface="Arial" panose="020B0604020202020204" pitchFamily="34" charset="0"/>
          </a:endParaRPr>
        </a:p>
      </dsp:txBody>
      <dsp:txXfrm>
        <a:off x="0" y="245659"/>
        <a:ext cx="9144000" cy="1374054"/>
      </dsp:txXfrm>
    </dsp:sp>
    <dsp:sp modelId="{0775E8FC-26AD-4DA1-AC71-E12FDADDE2D7}">
      <dsp:nvSpPr>
        <dsp:cNvPr id="0" name=""/>
        <dsp:cNvSpPr/>
      </dsp:nvSpPr>
      <dsp:spPr>
        <a:xfrm>
          <a:off x="0" y="1575772"/>
          <a:ext cx="9144000" cy="3735562"/>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Font typeface="+mj-lt"/>
            <a:buChar char="••"/>
          </a:pPr>
          <a:r>
            <a:rPr lang="en-ZA" sz="2400" b="0" i="0" kern="1200" dirty="0" smtClean="0"/>
            <a:t>Grassroots innovations whose commercialisation has been facilitated by the support/access of the multi-tiered support package provided by the DSI and its entities; and</a:t>
          </a:r>
          <a:endParaRPr lang="en-US" sz="2400" b="0" i="0" kern="1200" dirty="0"/>
        </a:p>
        <a:p>
          <a:pPr marL="228600" lvl="1" indent="-228600" algn="l" defTabSz="1066800">
            <a:lnSpc>
              <a:spcPct val="90000"/>
            </a:lnSpc>
            <a:spcBef>
              <a:spcPct val="0"/>
            </a:spcBef>
            <a:spcAft>
              <a:spcPct val="15000"/>
            </a:spcAft>
            <a:buChar char="••"/>
          </a:pPr>
          <a:r>
            <a:rPr lang="en-ZA" sz="2400" b="0" i="0" kern="1200" dirty="0" smtClean="0"/>
            <a:t>Publicly financed IP made available (accessible) in support of grassroots innovators</a:t>
          </a:r>
          <a:endParaRPr lang="en-US" sz="2400" b="0" i="0" kern="1200" dirty="0" smtClean="0"/>
        </a:p>
        <a:p>
          <a:pPr marL="228600" lvl="1" indent="-228600" algn="l" defTabSz="1066800">
            <a:lnSpc>
              <a:spcPct val="90000"/>
            </a:lnSpc>
            <a:spcBef>
              <a:spcPct val="0"/>
            </a:spcBef>
            <a:spcAft>
              <a:spcPct val="15000"/>
            </a:spcAft>
            <a:buChar char="••"/>
          </a:pPr>
          <a:endParaRPr lang="en-US" sz="2400" b="0" i="0" kern="1200" dirty="0" smtClean="0"/>
        </a:p>
      </dsp:txBody>
      <dsp:txXfrm>
        <a:off x="0" y="1575772"/>
        <a:ext cx="9144000" cy="37355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A4A80-3DE9-4DC3-A21C-6499794266FF}">
      <dsp:nvSpPr>
        <dsp:cNvPr id="0" name=""/>
        <dsp:cNvSpPr/>
      </dsp:nvSpPr>
      <dsp:spPr>
        <a:xfrm>
          <a:off x="0" y="266519"/>
          <a:ext cx="9144000" cy="1872000"/>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t>Over </a:t>
          </a:r>
          <a:r>
            <a:rPr lang="en-US" sz="2400" b="0" i="1" kern="1200" dirty="0"/>
            <a:t>the next 5 years, improve the adoption of innovation and technology in service delivery and efficiency of government programmes and </a:t>
          </a:r>
          <a:r>
            <a:rPr lang="en-US" sz="2400" b="0" i="1" kern="1200" dirty="0" smtClean="0"/>
            <a:t>services.</a:t>
          </a:r>
        </a:p>
        <a:p>
          <a:pPr lvl="0" algn="l" defTabSz="1066800">
            <a:lnSpc>
              <a:spcPct val="90000"/>
            </a:lnSpc>
            <a:spcBef>
              <a:spcPct val="0"/>
            </a:spcBef>
            <a:spcAft>
              <a:spcPts val="0"/>
            </a:spcAft>
          </a:pPr>
          <a:endParaRPr lang="en-US" sz="3100" kern="1200" dirty="0">
            <a:latin typeface="Arial" panose="020B0604020202020204" pitchFamily="34" charset="0"/>
            <a:cs typeface="Arial" panose="020B0604020202020204" pitchFamily="34" charset="0"/>
          </a:endParaRPr>
        </a:p>
      </dsp:txBody>
      <dsp:txXfrm>
        <a:off x="0" y="266519"/>
        <a:ext cx="9144000" cy="1872000"/>
      </dsp:txXfrm>
    </dsp:sp>
    <dsp:sp modelId="{CB54432E-40E1-42C8-9BB0-6674EA19B008}">
      <dsp:nvSpPr>
        <dsp:cNvPr id="0" name=""/>
        <dsp:cNvSpPr/>
      </dsp:nvSpPr>
      <dsp:spPr>
        <a:xfrm>
          <a:off x="0" y="1590574"/>
          <a:ext cx="9144000" cy="3300862"/>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Font typeface="+mj-lt"/>
            <a:buChar char="••"/>
          </a:pPr>
          <a:r>
            <a:rPr lang="en-US" sz="2400" kern="1200" dirty="0"/>
            <a:t>Increase in the number of use cases of decision-support systems;</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smtClean="0"/>
            <a:t># </a:t>
          </a:r>
          <a:r>
            <a:rPr lang="en-US" sz="2400" kern="1200" dirty="0"/>
            <a:t>of demonstrators that have successfully introduced a new way of delivering a service;</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smtClean="0"/>
            <a:t># of </a:t>
          </a:r>
          <a:r>
            <a:rPr lang="en-US" sz="2400" kern="1200" dirty="0"/>
            <a:t>district/metropolitan municipalities supported with technology-based applications as part of the District Development Model for service delivery improvement; and</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a:t>Evidence of informed integration of innovation in service delivery. </a:t>
          </a:r>
          <a:endParaRPr lang="en-US" sz="2400" i="0" kern="1200" dirty="0"/>
        </a:p>
      </dsp:txBody>
      <dsp:txXfrm>
        <a:off x="0" y="1590574"/>
        <a:ext cx="9144000" cy="33008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531809"/>
          <a:ext cx="8988047" cy="732868"/>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bg1"/>
              </a:solidFill>
              <a:latin typeface="Gill Sans MT" pitchFamily="34" charset="0"/>
              <a:cs typeface="Arial" pitchFamily="34" charset="0"/>
            </a:rPr>
            <a:t>CONTRIBUTION TO THE NATIONAL COVID-19 RESPONSE AND THE  ERRP</a:t>
          </a:r>
          <a:endParaRPr lang="en-GB" sz="3200" b="1" kern="1200" dirty="0">
            <a:solidFill>
              <a:schemeClr val="bg1"/>
            </a:solidFill>
            <a:latin typeface="Gill Sans MT" pitchFamily="34" charset="0"/>
            <a:cs typeface="Arial" pitchFamily="34" charset="0"/>
          </a:endParaRPr>
        </a:p>
      </dsp:txBody>
      <dsp:txXfrm>
        <a:off x="35776" y="567585"/>
        <a:ext cx="8916495" cy="661316"/>
      </dsp:txXfrm>
    </dsp:sp>
    <dsp:sp modelId="{E1C91CC1-E606-4BE9-9E4E-F496581E7F73}">
      <dsp:nvSpPr>
        <dsp:cNvPr id="0" name=""/>
        <dsp:cNvSpPr/>
      </dsp:nvSpPr>
      <dsp:spPr>
        <a:xfrm>
          <a:off x="0" y="1292228"/>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292228"/>
        <a:ext cx="8988047" cy="82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413805"/>
          <a:ext cx="8988047" cy="968877"/>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latin typeface="Gill Sans MT" pitchFamily="34" charset="0"/>
              <a:cs typeface="Arial" pitchFamily="34" charset="0"/>
            </a:rPr>
            <a:t>THE NATIONAL DEVELOPMENT PLAN</a:t>
          </a:r>
          <a:endParaRPr lang="en-US" sz="2800" b="1" kern="1200" dirty="0" smtClean="0">
            <a:solidFill>
              <a:schemeClr val="bg1"/>
            </a:solidFill>
            <a:latin typeface="Gill Sans MT" pitchFamily="34" charset="0"/>
            <a:cs typeface="Arial" pitchFamily="34" charset="0"/>
          </a:endParaRPr>
        </a:p>
        <a:p>
          <a:pPr lvl="0" algn="ctr" defTabSz="1422400">
            <a:lnSpc>
              <a:spcPct val="90000"/>
            </a:lnSpc>
            <a:spcBef>
              <a:spcPct val="0"/>
            </a:spcBef>
            <a:spcAft>
              <a:spcPct val="35000"/>
            </a:spcAft>
          </a:pPr>
          <a:r>
            <a:rPr lang="en-GB" sz="3200" b="1" kern="1200" dirty="0" smtClean="0">
              <a:solidFill>
                <a:schemeClr val="bg1"/>
              </a:solidFill>
              <a:latin typeface="Gill Sans MT" pitchFamily="34" charset="0"/>
              <a:cs typeface="Arial" pitchFamily="34" charset="0"/>
            </a:rPr>
            <a:t>VISION 2030</a:t>
          </a:r>
          <a:endParaRPr lang="en-GB" sz="3200" b="1" kern="1200" dirty="0">
            <a:solidFill>
              <a:schemeClr val="bg1"/>
            </a:solidFill>
            <a:latin typeface="Gill Sans MT" pitchFamily="34" charset="0"/>
            <a:cs typeface="Arial" pitchFamily="34" charset="0"/>
          </a:endParaRPr>
        </a:p>
      </dsp:txBody>
      <dsp:txXfrm>
        <a:off x="47297" y="461102"/>
        <a:ext cx="8893453" cy="874283"/>
      </dsp:txXfrm>
    </dsp:sp>
    <dsp:sp modelId="{E1C91CC1-E606-4BE9-9E4E-F496581E7F73}">
      <dsp:nvSpPr>
        <dsp:cNvPr id="0" name=""/>
        <dsp:cNvSpPr/>
      </dsp:nvSpPr>
      <dsp:spPr>
        <a:xfrm>
          <a:off x="0" y="1410233"/>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410233"/>
        <a:ext cx="8988047" cy="82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8189E-7DAB-4990-A165-D9BA6750C4A2}">
      <dsp:nvSpPr>
        <dsp:cNvPr id="0" name=""/>
        <dsp:cNvSpPr/>
      </dsp:nvSpPr>
      <dsp:spPr>
        <a:xfrm>
          <a:off x="2514580" y="0"/>
          <a:ext cx="6153779" cy="1488982"/>
        </a:xfrm>
        <a:prstGeom prst="rightArrow">
          <a:avLst>
            <a:gd name="adj1" fmla="val 75000"/>
            <a:gd name="adj2" fmla="val 50000"/>
          </a:avLst>
        </a:prstGeom>
        <a:solidFill>
          <a:schemeClr val="accent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Focus on intensifying research and development (R&amp;D) spending, emphasising opportunities linked to existing industries.</a:t>
          </a:r>
        </a:p>
      </dsp:txBody>
      <dsp:txXfrm>
        <a:off x="2514580" y="186123"/>
        <a:ext cx="5595411" cy="1116736"/>
      </dsp:txXfrm>
    </dsp:sp>
    <dsp:sp modelId="{A2B657C1-7FE5-47AB-8E60-8A0CD5EFC6B7}">
      <dsp:nvSpPr>
        <dsp:cNvPr id="0" name=""/>
        <dsp:cNvSpPr/>
      </dsp:nvSpPr>
      <dsp:spPr>
        <a:xfrm>
          <a:off x="0" y="112611"/>
          <a:ext cx="2641588" cy="1267024"/>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t>Phase 1</a:t>
          </a:r>
        </a:p>
        <a:p>
          <a:pPr lvl="0" algn="ctr" defTabSz="1422400">
            <a:lnSpc>
              <a:spcPct val="90000"/>
            </a:lnSpc>
            <a:spcBef>
              <a:spcPct val="0"/>
            </a:spcBef>
            <a:spcAft>
              <a:spcPct val="35000"/>
            </a:spcAft>
          </a:pPr>
          <a:r>
            <a:rPr lang="en-US" sz="3200" b="1" kern="1200" dirty="0"/>
            <a:t>(2012-2017)</a:t>
          </a:r>
        </a:p>
      </dsp:txBody>
      <dsp:txXfrm>
        <a:off x="61851" y="174462"/>
        <a:ext cx="2517886" cy="1143322"/>
      </dsp:txXfrm>
    </dsp:sp>
    <dsp:sp modelId="{09D76957-93EA-4452-B02B-5F325FACAF7D}">
      <dsp:nvSpPr>
        <dsp:cNvPr id="0" name=""/>
        <dsp:cNvSpPr/>
      </dsp:nvSpPr>
      <dsp:spPr>
        <a:xfrm>
          <a:off x="2555326" y="1704422"/>
          <a:ext cx="6301443" cy="1631300"/>
        </a:xfrm>
        <a:prstGeom prst="rightArrow">
          <a:avLst>
            <a:gd name="adj1" fmla="val 75000"/>
            <a:gd name="adj2" fmla="val 50000"/>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Lay the foundations for more intensive improvements in productivity’ where ‘innovation across state, business and social sectors become pervasive.</a:t>
          </a:r>
        </a:p>
      </dsp:txBody>
      <dsp:txXfrm>
        <a:off x="2555326" y="1908335"/>
        <a:ext cx="5689706" cy="1223475"/>
      </dsp:txXfrm>
    </dsp:sp>
    <dsp:sp modelId="{5C081772-06D8-4F12-8F43-D58E2BD5E352}">
      <dsp:nvSpPr>
        <dsp:cNvPr id="0" name=""/>
        <dsp:cNvSpPr/>
      </dsp:nvSpPr>
      <dsp:spPr>
        <a:xfrm>
          <a:off x="0" y="1805276"/>
          <a:ext cx="2553544" cy="134190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t>Phase 2 (2018-2023)</a:t>
          </a:r>
        </a:p>
      </dsp:txBody>
      <dsp:txXfrm>
        <a:off x="65507" y="1870783"/>
        <a:ext cx="2422530" cy="1210895"/>
      </dsp:txXfrm>
    </dsp:sp>
    <dsp:sp modelId="{B74140AA-3FAC-45ED-8AFD-B81CBB39CA7D}">
      <dsp:nvSpPr>
        <dsp:cNvPr id="0" name=""/>
        <dsp:cNvSpPr/>
      </dsp:nvSpPr>
      <dsp:spPr>
        <a:xfrm>
          <a:off x="2611378" y="3332519"/>
          <a:ext cx="6245391" cy="2269180"/>
        </a:xfrm>
        <a:prstGeom prst="rightArrow">
          <a:avLst>
            <a:gd name="adj1" fmla="val 75000"/>
            <a:gd name="adj2" fmla="val 50000"/>
          </a:avLst>
        </a:prstGeom>
        <a:solidFill>
          <a:schemeClr val="accent1">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Emphasis on consolidating the gains on phase 2 with ‘greater emphasis on innovation, improved productivity, more intensive pursuit of a knowledge economy and better exploitation of comparative and competitive advantages in an integrated continent’. </a:t>
          </a:r>
        </a:p>
      </dsp:txBody>
      <dsp:txXfrm>
        <a:off x="2611378" y="3616167"/>
        <a:ext cx="5394449" cy="1701885"/>
      </dsp:txXfrm>
    </dsp:sp>
    <dsp:sp modelId="{783D8EBA-18CC-44BA-B14C-FF85CA525F0B}">
      <dsp:nvSpPr>
        <dsp:cNvPr id="0" name=""/>
        <dsp:cNvSpPr/>
      </dsp:nvSpPr>
      <dsp:spPr>
        <a:xfrm>
          <a:off x="0" y="3790122"/>
          <a:ext cx="2603025" cy="1449256"/>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t>Phase 3 (2023-2030)</a:t>
          </a:r>
        </a:p>
      </dsp:txBody>
      <dsp:txXfrm>
        <a:off x="70747" y="3860869"/>
        <a:ext cx="2461531" cy="1307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0"/>
          <a:ext cx="8988047" cy="1591507"/>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latin typeface="Gill Sans MT" pitchFamily="34" charset="0"/>
              <a:cs typeface="Arial" pitchFamily="34" charset="0"/>
            </a:rPr>
            <a:t>THE MEDIUM TERM STRATEGIC FRAMEWORK (2019-2024)</a:t>
          </a:r>
          <a:endParaRPr lang="en-GB" sz="3200" b="1" kern="1200" dirty="0">
            <a:solidFill>
              <a:schemeClr val="bg1"/>
            </a:solidFill>
            <a:latin typeface="Gill Sans MT" pitchFamily="34" charset="0"/>
            <a:cs typeface="Arial" pitchFamily="34" charset="0"/>
          </a:endParaRPr>
        </a:p>
      </dsp:txBody>
      <dsp:txXfrm>
        <a:off x="77691" y="77691"/>
        <a:ext cx="8832665" cy="1436125"/>
      </dsp:txXfrm>
    </dsp:sp>
    <dsp:sp modelId="{E1C91CC1-E606-4BE9-9E4E-F496581E7F73}">
      <dsp:nvSpPr>
        <dsp:cNvPr id="0" name=""/>
        <dsp:cNvSpPr/>
      </dsp:nvSpPr>
      <dsp:spPr>
        <a:xfrm>
          <a:off x="0" y="1597307"/>
          <a:ext cx="8988047" cy="3312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597307"/>
        <a:ext cx="8988047" cy="331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531809"/>
          <a:ext cx="8988047" cy="732868"/>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bg1"/>
              </a:solidFill>
              <a:latin typeface="Gill Sans MT" pitchFamily="34" charset="0"/>
              <a:cs typeface="Arial" pitchFamily="34" charset="0"/>
            </a:rPr>
            <a:t>THE 2019 WHITE PAPER ON SCIENCE, TECHNOLOGY AND INNOVATION</a:t>
          </a:r>
          <a:endParaRPr lang="en-GB" sz="3200" b="1" kern="1200" dirty="0">
            <a:solidFill>
              <a:schemeClr val="bg1"/>
            </a:solidFill>
            <a:latin typeface="Gill Sans MT" pitchFamily="34" charset="0"/>
            <a:cs typeface="Arial" pitchFamily="34" charset="0"/>
          </a:endParaRPr>
        </a:p>
      </dsp:txBody>
      <dsp:txXfrm>
        <a:off x="35776" y="567585"/>
        <a:ext cx="8916495" cy="661316"/>
      </dsp:txXfrm>
    </dsp:sp>
    <dsp:sp modelId="{E1C91CC1-E606-4BE9-9E4E-F496581E7F73}">
      <dsp:nvSpPr>
        <dsp:cNvPr id="0" name=""/>
        <dsp:cNvSpPr/>
      </dsp:nvSpPr>
      <dsp:spPr>
        <a:xfrm>
          <a:off x="0" y="1292228"/>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292228"/>
        <a:ext cx="8988047" cy="827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413719"/>
          <a:ext cx="8988047" cy="732868"/>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bg1"/>
              </a:solidFill>
              <a:latin typeface="Gill Sans MT" pitchFamily="34" charset="0"/>
              <a:cs typeface="Arial" pitchFamily="34" charset="0"/>
            </a:rPr>
            <a:t>INSTITUTIONAL OUTCOMES OF THE DEPARTMENT – PLANNED INITIATIVES</a:t>
          </a:r>
          <a:endParaRPr lang="en-GB" sz="3200" b="1" kern="1200" dirty="0">
            <a:solidFill>
              <a:schemeClr val="bg1"/>
            </a:solidFill>
            <a:latin typeface="Gill Sans MT" pitchFamily="34" charset="0"/>
            <a:cs typeface="Arial" pitchFamily="34" charset="0"/>
          </a:endParaRPr>
        </a:p>
      </dsp:txBody>
      <dsp:txXfrm>
        <a:off x="35776" y="449495"/>
        <a:ext cx="8916495" cy="661316"/>
      </dsp:txXfrm>
    </dsp:sp>
    <dsp:sp modelId="{E1C91CC1-E606-4BE9-9E4E-F496581E7F73}">
      <dsp:nvSpPr>
        <dsp:cNvPr id="0" name=""/>
        <dsp:cNvSpPr/>
      </dsp:nvSpPr>
      <dsp:spPr>
        <a:xfrm>
          <a:off x="0" y="1292228"/>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292228"/>
        <a:ext cx="8988047" cy="82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3234F-F556-4276-A882-96386C730D27}">
      <dsp:nvSpPr>
        <dsp:cNvPr id="0" name=""/>
        <dsp:cNvSpPr/>
      </dsp:nvSpPr>
      <dsp:spPr>
        <a:xfrm>
          <a:off x="0" y="438754"/>
          <a:ext cx="2385379" cy="888043"/>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1" i="0" kern="1200" dirty="0"/>
            <a:t>Partnerships</a:t>
          </a:r>
          <a:r>
            <a:rPr lang="en-US" sz="2400" b="0" i="0" kern="1200" dirty="0"/>
            <a:t> </a:t>
          </a:r>
          <a:endParaRPr lang="en-US" sz="2400" kern="1200" dirty="0"/>
        </a:p>
      </dsp:txBody>
      <dsp:txXfrm>
        <a:off x="0" y="438754"/>
        <a:ext cx="2163368" cy="888043"/>
      </dsp:txXfrm>
    </dsp:sp>
    <dsp:sp modelId="{56DD090B-FBA1-4204-A0B5-ED86FE3AC6C0}">
      <dsp:nvSpPr>
        <dsp:cNvPr id="0" name=""/>
        <dsp:cNvSpPr/>
      </dsp:nvSpPr>
      <dsp:spPr>
        <a:xfrm>
          <a:off x="1856903" y="321829"/>
          <a:ext cx="4004739" cy="1125630"/>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i="0" kern="1200" dirty="0"/>
            <a:t>Internationalisation</a:t>
          </a:r>
          <a:endParaRPr lang="en-US" sz="2400" b="1" kern="1200" dirty="0"/>
        </a:p>
      </dsp:txBody>
      <dsp:txXfrm>
        <a:off x="2419718" y="321829"/>
        <a:ext cx="2879109" cy="1125630"/>
      </dsp:txXfrm>
    </dsp:sp>
    <dsp:sp modelId="{7192743E-74E8-4CC5-BA88-CCE9DE7037FC}">
      <dsp:nvSpPr>
        <dsp:cNvPr id="0" name=""/>
        <dsp:cNvSpPr/>
      </dsp:nvSpPr>
      <dsp:spPr>
        <a:xfrm>
          <a:off x="5268375" y="124129"/>
          <a:ext cx="3764895" cy="153417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i="0" kern="1200" dirty="0"/>
            <a:t>Transformation</a:t>
          </a:r>
          <a:endParaRPr lang="en-US" sz="2400" b="1" kern="1200" dirty="0"/>
        </a:p>
      </dsp:txBody>
      <dsp:txXfrm>
        <a:off x="6035464" y="124129"/>
        <a:ext cx="2230718" cy="1534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669C-6458-43B9-B4A5-4294E82DB8A5}">
      <dsp:nvSpPr>
        <dsp:cNvPr id="0" name=""/>
        <dsp:cNvSpPr/>
      </dsp:nvSpPr>
      <dsp:spPr>
        <a:xfrm>
          <a:off x="0" y="0"/>
          <a:ext cx="9144000" cy="1612800"/>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defTabSz="1066800">
            <a:lnSpc>
              <a:spcPct val="90000"/>
            </a:lnSpc>
            <a:spcBef>
              <a:spcPct val="0"/>
            </a:spcBef>
          </a:pPr>
          <a:r>
            <a:rPr lang="en-US" sz="2400" b="1" i="1" kern="1200" dirty="0" smtClean="0">
              <a:solidFill>
                <a:schemeClr val="tx1"/>
              </a:solidFill>
              <a:latin typeface="+mn-lt"/>
              <a:cs typeface="Arial" panose="020B0604020202020204" pitchFamily="34" charset="0"/>
            </a:rPr>
            <a:t>Outcome Statement: </a:t>
          </a:r>
          <a:r>
            <a:rPr lang="en-ZA" sz="2400" b="0" i="1" kern="1200" dirty="0" smtClean="0">
              <a:latin typeface="+mn-lt"/>
              <a:cs typeface="Arial" panose="020B0604020202020204" pitchFamily="34" charset="0"/>
            </a:rPr>
            <a:t>Over the next 5 years expand, transform and enhance the responsiveness of the NSI.</a:t>
          </a:r>
          <a:endParaRPr lang="en-US" sz="2400" b="0" i="1" kern="1200" dirty="0" smtClean="0">
            <a:latin typeface="+mn-lt"/>
            <a:cs typeface="Arial" panose="020B0604020202020204" pitchFamily="34" charset="0"/>
          </a:endParaRPr>
        </a:p>
        <a:p>
          <a:pPr lvl="0" algn="just" defTabSz="1066800">
            <a:lnSpc>
              <a:spcPct val="90000"/>
            </a:lnSpc>
            <a:spcBef>
              <a:spcPct val="0"/>
            </a:spcBef>
            <a:spcAft>
              <a:spcPts val="0"/>
            </a:spcAft>
          </a:pPr>
          <a:endParaRPr lang="en-US" sz="2400" kern="1200" dirty="0">
            <a:latin typeface="+mn-lt"/>
            <a:cs typeface="Arial" panose="020B0604020202020204" pitchFamily="34" charset="0"/>
          </a:endParaRPr>
        </a:p>
      </dsp:txBody>
      <dsp:txXfrm>
        <a:off x="0" y="0"/>
        <a:ext cx="9144000" cy="1612800"/>
      </dsp:txXfrm>
    </dsp:sp>
    <dsp:sp modelId="{6E783C3F-59D6-4422-ADCA-367601CB385A}">
      <dsp:nvSpPr>
        <dsp:cNvPr id="0" name=""/>
        <dsp:cNvSpPr/>
      </dsp:nvSpPr>
      <dsp:spPr>
        <a:xfrm>
          <a:off x="0" y="1559603"/>
          <a:ext cx="9144000" cy="4150439"/>
        </a:xfrm>
        <a:prstGeom prst="rect">
          <a:avLst/>
        </a:prstGeom>
        <a:solidFill>
          <a:schemeClr val="accent1">
            <a:lumMod val="20000"/>
            <a:lumOff val="8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mj-lt"/>
            <a:buChar char="••"/>
          </a:pPr>
          <a:r>
            <a:rPr lang="en-US" sz="2000" b="1" i="0" kern="1200" dirty="0" smtClean="0">
              <a:latin typeface="Arial" panose="020B0604020202020204" pitchFamily="34" charset="0"/>
              <a:cs typeface="Arial" panose="020B0604020202020204" pitchFamily="34" charset="0"/>
            </a:rPr>
            <a:t>OUTCOME INDICATORS:</a:t>
          </a:r>
          <a:endParaRPr lang="en-US" sz="2000" b="1" i="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increase in the number of formalised partnerships between different category actors of the NSI that advance Decadal Plan priorities;</a:t>
          </a:r>
          <a:endParaRPr lang="en-US" sz="2000" b="1" i="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of missions introduced and adopted by Cabinet that crowd in resources and capabilities across the NSI;</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ZA" sz="2400" kern="1200" dirty="0" smtClean="0">
              <a:latin typeface="+mn-lt"/>
              <a:cs typeface="Arial" panose="020B0604020202020204" pitchFamily="34" charset="0"/>
            </a:rPr>
            <a:t>% increase in the investment support by government that advances GERD towards 1,1% of GDP; and</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ZA" sz="2400" kern="1200" dirty="0" smtClean="0">
              <a:latin typeface="+mn-lt"/>
              <a:cs typeface="Arial" panose="020B0604020202020204" pitchFamily="34" charset="0"/>
            </a:rPr>
            <a:t># of approved strategies that give effect to the agreed dimensions of transformation to be effected in the NSI</a:t>
          </a:r>
          <a:endParaRPr lang="en-US" sz="2400" kern="1200" dirty="0" smtClean="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kern="1200" dirty="0" smtClean="0">
            <a:latin typeface="+mn-lt"/>
            <a:cs typeface="Arial" panose="020B0604020202020204" pitchFamily="34" charset="0"/>
          </a:endParaRPr>
        </a:p>
      </dsp:txBody>
      <dsp:txXfrm>
        <a:off x="0" y="1559603"/>
        <a:ext cx="9144000" cy="4150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669C-6458-43B9-B4A5-4294E82DB8A5}">
      <dsp:nvSpPr>
        <dsp:cNvPr id="0" name=""/>
        <dsp:cNvSpPr/>
      </dsp:nvSpPr>
      <dsp:spPr>
        <a:xfrm>
          <a:off x="0" y="0"/>
          <a:ext cx="9141155" cy="1843200"/>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latin typeface="+mn-lt"/>
              <a:cs typeface="Arial" panose="020B0604020202020204" pitchFamily="34" charset="0"/>
            </a:rPr>
            <a:t>Over </a:t>
          </a:r>
          <a:r>
            <a:rPr lang="en-US" sz="2400" b="0" i="1" kern="1200" dirty="0">
              <a:latin typeface="+mn-lt"/>
              <a:cs typeface="Arial" panose="020B0604020202020204" pitchFamily="34" charset="0"/>
            </a:rPr>
            <a:t>the next five years improve the representivity of high end skills and increase the </a:t>
          </a:r>
          <a:r>
            <a:rPr lang="en-US" sz="2400" i="1" kern="1200" dirty="0">
              <a:latin typeface="+mn-lt"/>
              <a:cs typeface="Arial" panose="020B0604020202020204" pitchFamily="34" charset="0"/>
            </a:rPr>
            <a:t>development of technical and vocational skills for the </a:t>
          </a:r>
          <a:r>
            <a:rPr lang="en-US" sz="2400" i="1" kern="1200" dirty="0" smtClean="0">
              <a:latin typeface="+mn-lt"/>
              <a:cs typeface="Arial" panose="020B0604020202020204" pitchFamily="34" charset="0"/>
            </a:rPr>
            <a:t>economy.</a:t>
          </a:r>
          <a:endParaRPr lang="en-US" sz="2400" kern="1200" dirty="0">
            <a:latin typeface="+mn-lt"/>
            <a:cs typeface="Arial" panose="020B0604020202020204" pitchFamily="34" charset="0"/>
          </a:endParaRPr>
        </a:p>
      </dsp:txBody>
      <dsp:txXfrm>
        <a:off x="0" y="0"/>
        <a:ext cx="9141155" cy="1843200"/>
      </dsp:txXfrm>
    </dsp:sp>
    <dsp:sp modelId="{6E783C3F-59D6-4422-ADCA-367601CB385A}">
      <dsp:nvSpPr>
        <dsp:cNvPr id="0" name=""/>
        <dsp:cNvSpPr/>
      </dsp:nvSpPr>
      <dsp:spPr>
        <a:xfrm>
          <a:off x="0" y="1767901"/>
          <a:ext cx="9141155" cy="3496208"/>
        </a:xfrm>
        <a:prstGeom prst="rect">
          <a:avLst/>
        </a:prstGeom>
        <a:solidFill>
          <a:schemeClr val="accent1">
            <a:lumMod val="20000"/>
            <a:lumOff val="8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mj-lt"/>
            <a:buChar char="••"/>
          </a:pPr>
          <a:r>
            <a:rPr lang="en-US" sz="2000" b="1" i="0" kern="1200" dirty="0" smtClean="0">
              <a:latin typeface="Arial" panose="020B0604020202020204" pitchFamily="34" charset="0"/>
              <a:cs typeface="Arial" panose="020B0604020202020204" pitchFamily="34" charset="0"/>
            </a:rPr>
            <a:t>OUTCOME INDICATORS:</a:t>
          </a:r>
          <a:endParaRPr lang="en-US" sz="2000" b="1" i="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of DSI- funded PhDs graduating annually as a contribution to the NDP target of 100 PhDs per million population by 2030;</a:t>
          </a:r>
          <a:endParaRPr lang="en-US" sz="2000" b="1" i="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of </a:t>
          </a:r>
          <a:r>
            <a:rPr lang="en-GB" sz="2400" kern="1200" dirty="0">
              <a:latin typeface="+mn-lt"/>
              <a:cs typeface="Arial" panose="020B0604020202020204" pitchFamily="34" charset="0"/>
            </a:rPr>
            <a:t>artisans and technicians trained in high-tech industries and absorbed into the economy;</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a:t>
          </a:r>
          <a:r>
            <a:rPr lang="en-GB" sz="2400" kern="1200" dirty="0">
              <a:latin typeface="+mn-lt"/>
              <a:cs typeface="Arial" panose="020B0604020202020204" pitchFamily="34" charset="0"/>
            </a:rPr>
            <a:t>increase of women and black researchers in South African research workforce;</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a:t>
          </a:r>
          <a:r>
            <a:rPr lang="en-GB" sz="2400" kern="1200" dirty="0">
              <a:latin typeface="+mn-lt"/>
              <a:cs typeface="Arial" panose="020B0604020202020204" pitchFamily="34" charset="0"/>
            </a:rPr>
            <a:t>increase of PhD-qualified teaching and research staff; and</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a:latin typeface="+mn-lt"/>
              <a:cs typeface="Arial" panose="020B0604020202020204" pitchFamily="34" charset="0"/>
            </a:rPr>
            <a:t>Improved knowledge of science among citizens</a:t>
          </a:r>
          <a:endParaRPr lang="en-US" sz="2400" kern="1200" dirty="0">
            <a:latin typeface="+mn-lt"/>
            <a:cs typeface="Arial" panose="020B0604020202020204" pitchFamily="34" charset="0"/>
          </a:endParaRPr>
        </a:p>
        <a:p>
          <a:pPr marL="228600" lvl="1" indent="-228600" algn="l" defTabSz="1022350">
            <a:lnSpc>
              <a:spcPct val="90000"/>
            </a:lnSpc>
            <a:spcBef>
              <a:spcPct val="0"/>
            </a:spcBef>
            <a:spcAft>
              <a:spcPct val="15000"/>
            </a:spcAft>
            <a:buChar char="••"/>
          </a:pPr>
          <a:endParaRPr lang="en-US" sz="2300" i="0" kern="1200" dirty="0"/>
        </a:p>
      </dsp:txBody>
      <dsp:txXfrm>
        <a:off x="0" y="1767901"/>
        <a:ext cx="9141155" cy="349620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0.68218</cdr:x>
      <cdr:y>0.93601</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52</a:t>
          </a:fld>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0.68218</cdr:x>
      <cdr:y>0.93601</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54</a:t>
          </a:fld>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0.6872</cdr:x>
      <cdr:y>0.93658</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56</a:t>
          </a:fld>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0.68167</cdr:x>
      <cdr:y>0.93625</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59</a:t>
          </a:fld>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0.68218</cdr:x>
      <cdr:y>0.93601</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61</a:t>
          </a:fld>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002038-5549-194A-AF75-2172F97EC8AA}" type="datetimeFigureOut">
              <a:rPr lang="en-US" smtClean="0"/>
              <a:t>5/4/2021</a:t>
            </a:fld>
            <a:endParaRPr lang="en-US" dirty="0"/>
          </a:p>
        </p:txBody>
      </p:sp>
      <p:sp>
        <p:nvSpPr>
          <p:cNvPr id="4" name="Slide Image Placeholder 3"/>
          <p:cNvSpPr>
            <a:spLocks noGrp="1" noRot="1" noChangeAspect="1"/>
          </p:cNvSpPr>
          <p:nvPr>
            <p:ph type="sldImg" idx="2"/>
          </p:nvPr>
        </p:nvSpPr>
        <p:spPr>
          <a:xfrm>
            <a:off x="1160463" y="1241425"/>
            <a:ext cx="44767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C18A5F-2E17-3646-BF95-FE7126A34F3F}" type="slidenum">
              <a:rPr lang="en-US" smtClean="0"/>
              <a:t>‹#›</a:t>
            </a:fld>
            <a:endParaRPr lang="en-US" dirty="0"/>
          </a:p>
        </p:txBody>
      </p:sp>
    </p:spTree>
    <p:extLst>
      <p:ext uri="{BB962C8B-B14F-4D97-AF65-F5344CB8AC3E}">
        <p14:creationId xmlns:p14="http://schemas.microsoft.com/office/powerpoint/2010/main" val="14109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a:t>
            </a:fld>
            <a:endParaRPr lang="en-US" dirty="0"/>
          </a:p>
        </p:txBody>
      </p:sp>
    </p:spTree>
    <p:extLst>
      <p:ext uri="{BB962C8B-B14F-4D97-AF65-F5344CB8AC3E}">
        <p14:creationId xmlns:p14="http://schemas.microsoft.com/office/powerpoint/2010/main" val="4227043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15</a:t>
            </a:fld>
            <a:endParaRPr lang="en-US" dirty="0"/>
          </a:p>
        </p:txBody>
      </p:sp>
    </p:spTree>
    <p:extLst>
      <p:ext uri="{BB962C8B-B14F-4D97-AF65-F5344CB8AC3E}">
        <p14:creationId xmlns:p14="http://schemas.microsoft.com/office/powerpoint/2010/main" val="181726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17</a:t>
            </a:fld>
            <a:endParaRPr lang="en-US" dirty="0"/>
          </a:p>
        </p:txBody>
      </p:sp>
    </p:spTree>
    <p:extLst>
      <p:ext uri="{BB962C8B-B14F-4D97-AF65-F5344CB8AC3E}">
        <p14:creationId xmlns:p14="http://schemas.microsoft.com/office/powerpoint/2010/main" val="268792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18</a:t>
            </a:fld>
            <a:endParaRPr lang="en-US" dirty="0"/>
          </a:p>
        </p:txBody>
      </p:sp>
    </p:spTree>
    <p:extLst>
      <p:ext uri="{BB962C8B-B14F-4D97-AF65-F5344CB8AC3E}">
        <p14:creationId xmlns:p14="http://schemas.microsoft.com/office/powerpoint/2010/main" val="334514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20</a:t>
            </a:fld>
            <a:endParaRPr lang="en-US" dirty="0"/>
          </a:p>
        </p:txBody>
      </p:sp>
    </p:spTree>
    <p:extLst>
      <p:ext uri="{BB962C8B-B14F-4D97-AF65-F5344CB8AC3E}">
        <p14:creationId xmlns:p14="http://schemas.microsoft.com/office/powerpoint/2010/main" val="424856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21</a:t>
            </a:fld>
            <a:endParaRPr lang="en-US" dirty="0"/>
          </a:p>
        </p:txBody>
      </p:sp>
    </p:spTree>
    <p:extLst>
      <p:ext uri="{BB962C8B-B14F-4D97-AF65-F5344CB8AC3E}">
        <p14:creationId xmlns:p14="http://schemas.microsoft.com/office/powerpoint/2010/main" val="404042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24</a:t>
            </a:fld>
            <a:endParaRPr lang="en-US" dirty="0"/>
          </a:p>
        </p:txBody>
      </p:sp>
    </p:spTree>
    <p:extLst>
      <p:ext uri="{BB962C8B-B14F-4D97-AF65-F5344CB8AC3E}">
        <p14:creationId xmlns:p14="http://schemas.microsoft.com/office/powerpoint/2010/main" val="37591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27</a:t>
            </a:fld>
            <a:endParaRPr lang="en-US" dirty="0"/>
          </a:p>
        </p:txBody>
      </p:sp>
    </p:spTree>
    <p:extLst>
      <p:ext uri="{BB962C8B-B14F-4D97-AF65-F5344CB8AC3E}">
        <p14:creationId xmlns:p14="http://schemas.microsoft.com/office/powerpoint/2010/main" val="4145625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30</a:t>
            </a:fld>
            <a:endParaRPr lang="en-US" dirty="0"/>
          </a:p>
        </p:txBody>
      </p:sp>
    </p:spTree>
    <p:extLst>
      <p:ext uri="{BB962C8B-B14F-4D97-AF65-F5344CB8AC3E}">
        <p14:creationId xmlns:p14="http://schemas.microsoft.com/office/powerpoint/2010/main" val="2819521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31</a:t>
            </a:fld>
            <a:endParaRPr lang="en-US" dirty="0"/>
          </a:p>
        </p:txBody>
      </p:sp>
    </p:spTree>
    <p:extLst>
      <p:ext uri="{BB962C8B-B14F-4D97-AF65-F5344CB8AC3E}">
        <p14:creationId xmlns:p14="http://schemas.microsoft.com/office/powerpoint/2010/main" val="218501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35</a:t>
            </a:fld>
            <a:endParaRPr lang="en-US" dirty="0"/>
          </a:p>
        </p:txBody>
      </p:sp>
    </p:spTree>
    <p:extLst>
      <p:ext uri="{BB962C8B-B14F-4D97-AF65-F5344CB8AC3E}">
        <p14:creationId xmlns:p14="http://schemas.microsoft.com/office/powerpoint/2010/main" val="19852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C18A5F-2E17-3646-BF95-FE7126A34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97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C273556-FF82-4B57-A9F7-DA5532037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0D8916D-20F8-4CDD-A188-9EB745898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Still need to debate whether we combine SO2 and SO4</a:t>
            </a:r>
            <a:endParaRPr lang="en-GB" altLang="en-US" dirty="0"/>
          </a:p>
        </p:txBody>
      </p:sp>
      <p:sp>
        <p:nvSpPr>
          <p:cNvPr id="4" name="Slide Number Placeholder 3">
            <a:extLst>
              <a:ext uri="{FF2B5EF4-FFF2-40B4-BE49-F238E27FC236}">
                <a16:creationId xmlns:a16="http://schemas.microsoft.com/office/drawing/2014/main" id="{86C31121-E896-4E9A-A886-8CF72E8AB816}"/>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F9031-455D-4171-B74D-9732C8D97446}" type="slidenum">
              <a:rPr lang="en-GB" altLang="en-US">
                <a:latin typeface="Calibri" panose="020F0502020204030204" pitchFamily="34" charset="0"/>
              </a:rPr>
              <a:pPr/>
              <a:t>4</a:t>
            </a:fld>
            <a:endParaRPr lang="en-GB"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6</a:t>
            </a:fld>
            <a:endParaRPr lang="en-US" dirty="0"/>
          </a:p>
        </p:txBody>
      </p:sp>
    </p:spTree>
    <p:extLst>
      <p:ext uri="{BB962C8B-B14F-4D97-AF65-F5344CB8AC3E}">
        <p14:creationId xmlns:p14="http://schemas.microsoft.com/office/powerpoint/2010/main" val="19460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76C11A0-3CDF-4F6F-A4A9-D41AA73C3384}" type="slidenum">
              <a:rPr lang="en-US" smtClean="0"/>
              <a:t>7</a:t>
            </a:fld>
            <a:endParaRPr lang="en-US" dirty="0"/>
          </a:p>
        </p:txBody>
      </p:sp>
    </p:spTree>
    <p:extLst>
      <p:ext uri="{BB962C8B-B14F-4D97-AF65-F5344CB8AC3E}">
        <p14:creationId xmlns:p14="http://schemas.microsoft.com/office/powerpoint/2010/main" val="14812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9</a:t>
            </a:fld>
            <a:endParaRPr lang="en-US" dirty="0"/>
          </a:p>
        </p:txBody>
      </p:sp>
    </p:spTree>
    <p:extLst>
      <p:ext uri="{BB962C8B-B14F-4D97-AF65-F5344CB8AC3E}">
        <p14:creationId xmlns:p14="http://schemas.microsoft.com/office/powerpoint/2010/main" val="420520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10</a:t>
            </a:fld>
            <a:endParaRPr lang="en-US" dirty="0"/>
          </a:p>
        </p:txBody>
      </p:sp>
    </p:spTree>
    <p:extLst>
      <p:ext uri="{BB962C8B-B14F-4D97-AF65-F5344CB8AC3E}">
        <p14:creationId xmlns:p14="http://schemas.microsoft.com/office/powerpoint/2010/main" val="295689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13</a:t>
            </a:fld>
            <a:endParaRPr lang="en-US" dirty="0"/>
          </a:p>
        </p:txBody>
      </p:sp>
    </p:spTree>
    <p:extLst>
      <p:ext uri="{BB962C8B-B14F-4D97-AF65-F5344CB8AC3E}">
        <p14:creationId xmlns:p14="http://schemas.microsoft.com/office/powerpoint/2010/main" val="27867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14</a:t>
            </a:fld>
            <a:endParaRPr lang="en-US" dirty="0"/>
          </a:p>
        </p:txBody>
      </p:sp>
    </p:spTree>
    <p:extLst>
      <p:ext uri="{BB962C8B-B14F-4D97-AF65-F5344CB8AC3E}">
        <p14:creationId xmlns:p14="http://schemas.microsoft.com/office/powerpoint/2010/main" val="1689174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DSI Strategic Plan </a:t>
            </a:r>
            <a:br>
              <a:rPr lang="en-US" dirty="0"/>
            </a:br>
            <a:r>
              <a:rPr lang="en-US" dirty="0"/>
              <a:t>2020- 25</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Ministry strategic planning session</a:t>
            </a:r>
          </a:p>
          <a:p>
            <a:r>
              <a:rPr lang="en-US" dirty="0"/>
              <a:t>February 2020</a:t>
            </a:r>
          </a:p>
        </p:txBody>
      </p:sp>
      <p:sp>
        <p:nvSpPr>
          <p:cNvPr id="11" name="Rectangle 10">
            <a:extLst>
              <a:ext uri="{FF2B5EF4-FFF2-40B4-BE49-F238E27FC236}">
                <a16:creationId xmlns:a16="http://schemas.microsoft.com/office/drawing/2014/main"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56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643" y="360176"/>
            <a:ext cx="8414715"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30702"/>
            <a:ext cx="640080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8725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99" b="0" i="0">
                <a:solidFill>
                  <a:srgbClr val="58585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3064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sz="half" idx="2"/>
          </p:nvPr>
        </p:nvSpPr>
        <p:spPr>
          <a:xfrm>
            <a:off x="457200" y="1573324"/>
            <a:ext cx="397764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3324"/>
            <a:ext cx="3977640"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113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024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91659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3D7C19-5DAD-7E45-A4CC-D0ED2F9ACA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1024C8F-0C9E-3549-9CC7-C046097F53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
        <p:nvSpPr>
          <p:cNvPr id="7" name="Rectangle 6">
            <a:extLst>
              <a:ext uri="{FF2B5EF4-FFF2-40B4-BE49-F238E27FC236}">
                <a16:creationId xmlns:a16="http://schemas.microsoft.com/office/drawing/2014/main"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58C6F26-40CE-844F-9EFF-056DD9CAAA9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id="{814931CE-96CA-5341-BC65-28A2FAD314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31155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id="{6D8844DC-9044-F647-BD42-20025F15F66C}"/>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19258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id="{31A1296C-4116-1947-BB69-8B1FF8FAA77B}"/>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141154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62ED21-75D0-954B-A4A6-63628B0D2A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id="{160CC4E8-B89A-5A4D-9418-4A4C9F43A0C1}"/>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id="{D6B1682E-7EA0-6E4D-9330-4D7F8C682A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13D28DA-BB63-6A4F-8A69-20DB0A5BE1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626D35D8-93A1-B246-8BD6-DA2D5990C7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2275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5.xml"/><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t>‹#›</a:t>
            </a:fld>
            <a:endParaRPr lang="en-US" dirty="0"/>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9" r:id="rId3"/>
    <p:sldLayoutId id="2147483701" r:id="rId4"/>
    <p:sldLayoutId id="2147483702" r:id="rId5"/>
    <p:sldLayoutId id="2147483675" r:id="rId6"/>
    <p:sldLayoutId id="2147483676" r:id="rId7"/>
    <p:sldLayoutId id="2147483677" r:id="rId8"/>
    <p:sldLayoutId id="2147483678" r:id="rId9"/>
    <p:sldLayoutId id="2147483680" r:id="rId10"/>
    <p:sldLayoutId id="2147483681" r:id="rId11"/>
    <p:sldLayoutId id="2147483700" r:id="rId12"/>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077579" cy="971635"/>
          </a:xfrm>
          <a:prstGeom prst="rect">
            <a:avLst/>
          </a:prstGeom>
          <a:blipFill>
            <a:blip r:embed="rId7" cstate="print"/>
            <a:stretch>
              <a:fillRect/>
            </a:stretch>
          </a:blipFill>
        </p:spPr>
        <p:txBody>
          <a:bodyPr wrap="square" lIns="0" tIns="0" rIns="0" bIns="0" rtlCol="0"/>
          <a:lstStyle/>
          <a:p>
            <a:endParaRPr sz="1349" dirty="0"/>
          </a:p>
        </p:txBody>
      </p:sp>
      <p:sp>
        <p:nvSpPr>
          <p:cNvPr id="17" name="bk object 17"/>
          <p:cNvSpPr/>
          <p:nvPr/>
        </p:nvSpPr>
        <p:spPr>
          <a:xfrm>
            <a:off x="3425952" y="0"/>
            <a:ext cx="5169408" cy="971635"/>
          </a:xfrm>
          <a:prstGeom prst="rect">
            <a:avLst/>
          </a:prstGeom>
          <a:blipFill>
            <a:blip r:embed="rId8" cstate="print"/>
            <a:stretch>
              <a:fillRect/>
            </a:stretch>
          </a:blipFill>
        </p:spPr>
        <p:txBody>
          <a:bodyPr wrap="square" lIns="0" tIns="0" rIns="0" bIns="0" rtlCol="0"/>
          <a:lstStyle/>
          <a:p>
            <a:endParaRPr sz="1349" dirty="0"/>
          </a:p>
        </p:txBody>
      </p:sp>
      <p:sp>
        <p:nvSpPr>
          <p:cNvPr id="2" name="Holder 2"/>
          <p:cNvSpPr>
            <a:spLocks noGrp="1"/>
          </p:cNvSpPr>
          <p:nvPr>
            <p:ph type="title"/>
          </p:nvPr>
        </p:nvSpPr>
        <p:spPr>
          <a:xfrm>
            <a:off x="402437" y="131429"/>
            <a:ext cx="8339124" cy="369332"/>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a:xfrm>
            <a:off x="546303" y="1142027"/>
            <a:ext cx="8340090" cy="261610"/>
          </a:xfrm>
          <a:prstGeom prst="rect">
            <a:avLst/>
          </a:prstGeom>
        </p:spPr>
        <p:txBody>
          <a:bodyPr wrap="square" lIns="0" tIns="0" rIns="0" bIns="0">
            <a:spAutoFit/>
          </a:bodyPr>
          <a:lstStyle>
            <a:lvl1pPr>
              <a:defRPr sz="1700" b="0" i="0">
                <a:solidFill>
                  <a:srgbClr val="585858"/>
                </a:solidFill>
                <a:latin typeface="Arial"/>
                <a:cs typeface="Arial"/>
              </a:defRPr>
            </a:lvl1pPr>
          </a:lstStyle>
          <a:p>
            <a:endParaRPr/>
          </a:p>
        </p:txBody>
      </p:sp>
      <p:sp>
        <p:nvSpPr>
          <p:cNvPr id="4" name="Holder 4"/>
          <p:cNvSpPr>
            <a:spLocks noGrp="1"/>
          </p:cNvSpPr>
          <p:nvPr>
            <p:ph type="ftr" sz="quarter" idx="5"/>
          </p:nvPr>
        </p:nvSpPr>
        <p:spPr>
          <a:xfrm>
            <a:off x="3108960" y="6361701"/>
            <a:ext cx="2926080" cy="20774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61701"/>
            <a:ext cx="2103120" cy="20774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5/4/2021</a:t>
            </a:fld>
            <a:endParaRPr lang="en-US" dirty="0"/>
          </a:p>
        </p:txBody>
      </p:sp>
      <p:sp>
        <p:nvSpPr>
          <p:cNvPr id="6" name="Holder 6"/>
          <p:cNvSpPr>
            <a:spLocks noGrp="1"/>
          </p:cNvSpPr>
          <p:nvPr>
            <p:ph type="sldNum" sz="quarter" idx="7"/>
          </p:nvPr>
        </p:nvSpPr>
        <p:spPr>
          <a:xfrm>
            <a:off x="6583680" y="6361701"/>
            <a:ext cx="2103120" cy="20774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41681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defRPr>
          <a:latin typeface="+mj-lt"/>
          <a:ea typeface="+mj-ea"/>
          <a:cs typeface="+mj-cs"/>
        </a:defRPr>
      </a:lvl1pPr>
    </p:titleStyle>
    <p:body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bodyStyle>
    <p:other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Contents</a:t>
            </a:r>
          </a:p>
        </p:txBody>
      </p:sp>
      <p:sp>
        <p:nvSpPr>
          <p:cNvPr id="3" name="Subtitle 2"/>
          <p:cNvSpPr>
            <a:spLocks noGrp="1"/>
          </p:cNvSpPr>
          <p:nvPr>
            <p:ph type="subTitle" idx="1"/>
          </p:nvPr>
        </p:nvSpPr>
        <p:spPr/>
        <p:txBody>
          <a:bodyPr>
            <a:normAutofit fontScale="40000" lnSpcReduction="20000"/>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sp>
        <p:nvSpPr>
          <p:cNvPr id="9" name="Slide Number Placeholder 8">
            <a:extLst>
              <a:ext uri="{FF2B5EF4-FFF2-40B4-BE49-F238E27FC236}">
                <a16:creationId xmlns:a16="http://schemas.microsoft.com/office/drawing/2014/main" id="{73FD658C-AF75-FC48-81D1-244AE63889BB}"/>
              </a:ext>
            </a:extLst>
          </p:cNvPr>
          <p:cNvSpPr>
            <a:spLocks noGrp="1"/>
          </p:cNvSpPr>
          <p:nvPr>
            <p:ph type="sldNum" sz="quarter" idx="4294967295"/>
          </p:nvPr>
        </p:nvSpPr>
        <p:spPr>
          <a:xfrm>
            <a:off x="7086600" y="6340475"/>
            <a:ext cx="2057400" cy="363538"/>
          </a:xfrm>
        </p:spPr>
        <p:txBody>
          <a:bodyPr/>
          <a:lstStyle/>
          <a:p>
            <a:fld id="{A1309A23-CB97-FF4D-9DB6-0E242015F0E2}" type="slidenum">
              <a:rPr lang="en-US" smtClean="0"/>
              <a:t>0</a:t>
            </a:fld>
            <a:endParaRPr lang="en-US" dirty="0"/>
          </a:p>
        </p:txBody>
      </p:sp>
      <p:pic>
        <p:nvPicPr>
          <p:cNvPr id="4" name="Picture 3">
            <a:extLst>
              <a:ext uri="{FF2B5EF4-FFF2-40B4-BE49-F238E27FC236}">
                <a16:creationId xmlns:a16="http://schemas.microsoft.com/office/drawing/2014/main" id="{20E00670-E354-44B6-997B-10AC32AA25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03" y="14068"/>
            <a:ext cx="9144000" cy="6714309"/>
          </a:xfrm>
          <a:prstGeom prst="rect">
            <a:avLst/>
          </a:prstGeom>
        </p:spPr>
      </p:pic>
      <p:sp>
        <p:nvSpPr>
          <p:cNvPr id="5" name="Title 1">
            <a:extLst>
              <a:ext uri="{FF2B5EF4-FFF2-40B4-BE49-F238E27FC236}">
                <a16:creationId xmlns:a16="http://schemas.microsoft.com/office/drawing/2014/main" id="{09757770-D9A9-4B84-BB55-BF82F8D8111B}"/>
              </a:ext>
            </a:extLst>
          </p:cNvPr>
          <p:cNvSpPr txBox="1">
            <a:spLocks/>
          </p:cNvSpPr>
          <p:nvPr/>
        </p:nvSpPr>
        <p:spPr>
          <a:xfrm>
            <a:off x="382759" y="712639"/>
            <a:ext cx="2987458" cy="969067"/>
          </a:xfrm>
          <a:prstGeom prst="rect">
            <a:avLst/>
          </a:prstGeom>
        </p:spPr>
        <p:txBody>
          <a:bodyPr vert="horz" lIns="91440" tIns="45720" rIns="91440" bIns="45720" rtlCol="0" anchor="b" anchorCtr="0">
            <a:no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endParaRPr lang="en-US" sz="2400" b="1" dirty="0">
              <a:solidFill>
                <a:schemeClr val="bg1"/>
              </a:solidFill>
            </a:endParaRPr>
          </a:p>
          <a:p>
            <a:endParaRPr lang="en-US" sz="2400" b="1" dirty="0">
              <a:solidFill>
                <a:schemeClr val="bg1"/>
              </a:solidFill>
            </a:endParaRPr>
          </a:p>
          <a:p>
            <a:r>
              <a:rPr lang="en-US" sz="2400" b="1" dirty="0">
                <a:solidFill>
                  <a:schemeClr val="bg1"/>
                </a:solidFill>
              </a:rPr>
              <a:t>THE DSI 2021/22 APP </a:t>
            </a:r>
          </a:p>
        </p:txBody>
      </p:sp>
      <p:sp>
        <p:nvSpPr>
          <p:cNvPr id="6" name="Subtitle 2">
            <a:extLst>
              <a:ext uri="{FF2B5EF4-FFF2-40B4-BE49-F238E27FC236}">
                <a16:creationId xmlns:a16="http://schemas.microsoft.com/office/drawing/2014/main" id="{418A59CF-9486-45F9-BB32-05BB0A33A1DF}"/>
              </a:ext>
            </a:extLst>
          </p:cNvPr>
          <p:cNvSpPr txBox="1">
            <a:spLocks/>
          </p:cNvSpPr>
          <p:nvPr/>
        </p:nvSpPr>
        <p:spPr>
          <a:xfrm>
            <a:off x="382759" y="1681706"/>
            <a:ext cx="1769598" cy="1216239"/>
          </a:xfrm>
          <a:prstGeom prst="rect">
            <a:avLst/>
          </a:prstGeom>
        </p:spPr>
        <p:txBody>
          <a:bodyPr vert="horz" lIns="91440" tIns="45720" rIns="91440" bIns="45720" rtlCol="0">
            <a:noAutofit/>
          </a:bodyPr>
          <a:lstStyle>
            <a:lvl1pPr marL="0" indent="0" algn="l" defTabSz="912114" rtl="0" eaLnBrk="1" latinLnBrk="0" hangingPunct="1">
              <a:lnSpc>
                <a:spcPct val="90000"/>
              </a:lnSpc>
              <a:spcBef>
                <a:spcPts val="998"/>
              </a:spcBef>
              <a:buFont typeface="Arial" panose="020B0604020202020204" pitchFamily="34" charset="0"/>
              <a:buNone/>
              <a:defRPr sz="2394" b="0" i="0" kern="1200">
                <a:solidFill>
                  <a:schemeClr val="tx1"/>
                </a:solidFill>
                <a:latin typeface="Arial" panose="020B0604020202020204" pitchFamily="34" charset="0"/>
                <a:ea typeface="Roboto Condensed" panose="02000000000000000000" pitchFamily="2" charset="0"/>
                <a:cs typeface="Arial" panose="020B0604020202020204" pitchFamily="34" charset="0"/>
              </a:defRPr>
            </a:lvl1pPr>
            <a:lvl2pPr marL="456057" indent="0" algn="l" defTabSz="912114" rtl="0" eaLnBrk="1" latinLnBrk="0" hangingPunct="1">
              <a:lnSpc>
                <a:spcPct val="90000"/>
              </a:lnSpc>
              <a:spcBef>
                <a:spcPts val="499"/>
              </a:spcBef>
              <a:buFont typeface="Arial" panose="020B0604020202020204" pitchFamily="34" charset="0"/>
              <a:buNone/>
              <a:defRPr sz="1995"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2pPr>
            <a:lvl3pPr marL="912114" indent="0" algn="l" defTabSz="912114" rtl="0" eaLnBrk="1" latinLnBrk="0" hangingPunct="1">
              <a:lnSpc>
                <a:spcPct val="90000"/>
              </a:lnSpc>
              <a:spcBef>
                <a:spcPts val="499"/>
              </a:spcBef>
              <a:buFont typeface="Arial" panose="020B0604020202020204" pitchFamily="34" charset="0"/>
              <a:buNone/>
              <a:defRPr sz="1795"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3pPr>
            <a:lvl4pPr marL="1368171" indent="0" algn="l" defTabSz="912114" rtl="0" eaLnBrk="1" latinLnBrk="0" hangingPunct="1">
              <a:lnSpc>
                <a:spcPct val="90000"/>
              </a:lnSpc>
              <a:spcBef>
                <a:spcPts val="499"/>
              </a:spcBef>
              <a:buFont typeface="Arial" panose="020B0604020202020204" pitchFamily="34" charset="0"/>
              <a:buNone/>
              <a:defRPr sz="1596"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4pPr>
            <a:lvl5pPr marL="1824228" indent="0" algn="l" defTabSz="912114" rtl="0" eaLnBrk="1" latinLnBrk="0" hangingPunct="1">
              <a:lnSpc>
                <a:spcPct val="90000"/>
              </a:lnSpc>
              <a:spcBef>
                <a:spcPts val="499"/>
              </a:spcBef>
              <a:buFont typeface="Arial" panose="020B0604020202020204" pitchFamily="34" charset="0"/>
              <a:buNone/>
              <a:defRPr sz="1596"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5pPr>
            <a:lvl6pPr marL="2280285"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6pPr>
            <a:lvl7pPr marL="2736342"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7pPr>
            <a:lvl8pPr marL="3192399"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8pPr>
            <a:lvl9pPr marL="3648456"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9pPr>
          </a:lstStyle>
          <a:p>
            <a:r>
              <a:rPr lang="en-US" sz="1800" b="1" dirty="0">
                <a:solidFill>
                  <a:schemeClr val="bg1"/>
                </a:solidFill>
              </a:rPr>
              <a:t>Portfolio Committee </a:t>
            </a:r>
          </a:p>
          <a:p>
            <a:endParaRPr lang="en-US" sz="1800" b="1" dirty="0">
              <a:solidFill>
                <a:schemeClr val="bg1"/>
              </a:solidFill>
            </a:endParaRPr>
          </a:p>
          <a:p>
            <a:r>
              <a:rPr lang="en-US" sz="1800" b="1" dirty="0">
                <a:solidFill>
                  <a:schemeClr val="bg1"/>
                </a:solidFill>
              </a:rPr>
              <a:t>5 May 2021</a:t>
            </a:r>
          </a:p>
        </p:txBody>
      </p:sp>
    </p:spTree>
    <p:extLst>
      <p:ext uri="{BB962C8B-B14F-4D97-AF65-F5344CB8AC3E}">
        <p14:creationId xmlns:p14="http://schemas.microsoft.com/office/powerpoint/2010/main" val="2066195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a:extLst>
              <a:ext uri="{FF2B5EF4-FFF2-40B4-BE49-F238E27FC236}">
                <a16:creationId xmlns:a16="http://schemas.microsoft.com/office/drawing/2014/main" id="{0689940C-0E08-425A-991B-88A9E8184F7A}"/>
              </a:ext>
            </a:extLst>
          </p:cNvPr>
          <p:cNvSpPr>
            <a:spLocks noGrp="1"/>
          </p:cNvSpPr>
          <p:nvPr>
            <p:ph type="title"/>
          </p:nvPr>
        </p:nvSpPr>
        <p:spPr>
          <a:xfrm>
            <a:off x="2096086" y="103146"/>
            <a:ext cx="6382896" cy="745588"/>
          </a:xfrm>
        </p:spPr>
        <p:txBody>
          <a:bodyPr>
            <a:noAutofit/>
          </a:bodyPr>
          <a:lstStyle/>
          <a:p>
            <a:pPr algn="r">
              <a:tabLst>
                <a:tab pos="2600158" algn="l"/>
              </a:tabLst>
              <a:defRPr/>
            </a:pPr>
            <a:r>
              <a:rPr lang="en-ZA" altLang="en-US" sz="2800" b="1" dirty="0"/>
              <a:t>Science, Technology and Innovation in the NDP…(1)</a:t>
            </a:r>
            <a:endParaRPr lang="en-GB" altLang="en-US" sz="2800" b="1" dirty="0"/>
          </a:p>
        </p:txBody>
      </p:sp>
      <p:sp>
        <p:nvSpPr>
          <p:cNvPr id="9221" name="Content Placeholder 2">
            <a:extLst>
              <a:ext uri="{FF2B5EF4-FFF2-40B4-BE49-F238E27FC236}">
                <a16:creationId xmlns:a16="http://schemas.microsoft.com/office/drawing/2014/main" id="{FB3030F1-6512-4D6C-BFDB-C1C0F9AB3187}"/>
              </a:ext>
            </a:extLst>
          </p:cNvPr>
          <p:cNvSpPr>
            <a:spLocks noGrp="1"/>
          </p:cNvSpPr>
          <p:nvPr>
            <p:ph idx="1"/>
          </p:nvPr>
        </p:nvSpPr>
        <p:spPr>
          <a:xfrm>
            <a:off x="196645" y="1013319"/>
            <a:ext cx="8691716" cy="5480999"/>
          </a:xfrm>
        </p:spPr>
        <p:txBody>
          <a:bodyPr>
            <a:noAutofit/>
          </a:bodyPr>
          <a:lstStyle/>
          <a:p>
            <a:pPr>
              <a:lnSpc>
                <a:spcPct val="100000"/>
              </a:lnSpc>
              <a:spcBef>
                <a:spcPts val="0"/>
              </a:spcBef>
            </a:pPr>
            <a:r>
              <a:rPr lang="en-ZA" altLang="en-US" sz="2400" dirty="0">
                <a:solidFill>
                  <a:schemeClr val="tx1"/>
                </a:solidFill>
              </a:rPr>
              <a:t>The National Development Plan (NDP) is a long-term vision for the country, which provides a broad strategic framework to guide key government choices and actions, and focuses on the critical capabilities needed to transform the economy and society.</a:t>
            </a:r>
          </a:p>
          <a:p>
            <a:pPr marL="0" indent="0">
              <a:lnSpc>
                <a:spcPct val="100000"/>
              </a:lnSpc>
              <a:spcBef>
                <a:spcPts val="0"/>
              </a:spcBef>
              <a:buNone/>
            </a:pPr>
            <a:endParaRPr lang="en-GB" altLang="en-US" sz="2400" dirty="0">
              <a:solidFill>
                <a:schemeClr val="tx1"/>
              </a:solidFill>
            </a:endParaRPr>
          </a:p>
          <a:p>
            <a:pPr>
              <a:lnSpc>
                <a:spcPct val="100000"/>
              </a:lnSpc>
              <a:spcBef>
                <a:spcPts val="0"/>
              </a:spcBef>
            </a:pPr>
            <a:r>
              <a:rPr lang="en-ZA" altLang="en-US" sz="2400" dirty="0">
                <a:solidFill>
                  <a:schemeClr val="tx1"/>
                </a:solidFill>
              </a:rPr>
              <a:t>The NDP highlights the centrality of science technology and innovation (STI) in creating sustainable socio-economic development and addressing societal challenges such as education, health, food security, water shortages and climate change in accelerating economic transformation.</a:t>
            </a:r>
            <a:endParaRPr lang="en-GB" altLang="en-US" sz="2400" dirty="0">
              <a:solidFill>
                <a:schemeClr val="tx1"/>
              </a:solidFill>
            </a:endParaRPr>
          </a:p>
          <a:p>
            <a:pPr>
              <a:lnSpc>
                <a:spcPct val="100000"/>
              </a:lnSpc>
              <a:spcBef>
                <a:spcPts val="0"/>
              </a:spcBef>
            </a:pPr>
            <a:endParaRPr lang="en-GB" altLang="en-US" sz="2400" dirty="0">
              <a:solidFill>
                <a:schemeClr val="tx1"/>
              </a:solidFill>
            </a:endParaRPr>
          </a:p>
          <a:p>
            <a:pPr>
              <a:lnSpc>
                <a:spcPct val="100000"/>
              </a:lnSpc>
              <a:spcBef>
                <a:spcPts val="0"/>
              </a:spcBef>
            </a:pPr>
            <a:r>
              <a:rPr lang="en-ZA" altLang="en-US" sz="2400" dirty="0">
                <a:solidFill>
                  <a:schemeClr val="tx1"/>
                </a:solidFill>
              </a:rPr>
              <a:t>As such the NDP proposed a phased approach in entrenching the contribution of STI to economic growth namely:</a:t>
            </a:r>
            <a:endParaRPr lang="en-GB" altLang="en-US" sz="2400" dirty="0"/>
          </a:p>
        </p:txBody>
      </p:sp>
      <p:sp>
        <p:nvSpPr>
          <p:cNvPr id="9219" name="Slide Number Placeholder 4">
            <a:extLst>
              <a:ext uri="{FF2B5EF4-FFF2-40B4-BE49-F238E27FC236}">
                <a16:creationId xmlns:a16="http://schemas.microsoft.com/office/drawing/2014/main" id="{AF6396DF-B3E0-4C47-B980-5256F58059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DFA0D209-8643-4B31-83AF-7E1E88D0922B}" type="slidenum">
              <a:rPr lang="en-US" altLang="en-US" sz="1197">
                <a:latin typeface="Gill Sans MT" panose="020B0502020104020203" pitchFamily="34" charset="0"/>
              </a:rPr>
              <a:pPr>
                <a:spcBef>
                  <a:spcPct val="0"/>
                </a:spcBef>
                <a:buClrTx/>
                <a:buFontTx/>
                <a:buNone/>
              </a:pPr>
              <a:t>9</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350077691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D117-8337-470D-83B5-B25C99D4AE6C}"/>
              </a:ext>
            </a:extLst>
          </p:cNvPr>
          <p:cNvSpPr>
            <a:spLocks noGrp="1"/>
          </p:cNvSpPr>
          <p:nvPr>
            <p:ph type="title"/>
          </p:nvPr>
        </p:nvSpPr>
        <p:spPr>
          <a:xfrm>
            <a:off x="2082018" y="0"/>
            <a:ext cx="6395175" cy="644411"/>
          </a:xfrm>
        </p:spPr>
        <p:txBody>
          <a:bodyPr>
            <a:noAutofit/>
          </a:bodyPr>
          <a:lstStyle/>
          <a:p>
            <a:pPr algn="r"/>
            <a:r>
              <a:rPr lang="en-ZA" sz="2800" b="1" dirty="0"/>
              <a:t>Science, Technology and Innovation in the NDP…(2)</a:t>
            </a:r>
          </a:p>
        </p:txBody>
      </p:sp>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a:xfrm>
            <a:off x="6284403" y="6428992"/>
            <a:ext cx="2743200" cy="365125"/>
          </a:xfrm>
        </p:spPr>
        <p:txBody>
          <a:bodyPr/>
          <a:lstStyle/>
          <a:p>
            <a:fld id="{6BEAD508-187F-9C41-8168-FD791BBC9830}" type="slidenum">
              <a:rPr lang="en-US" smtClean="0">
                <a:solidFill>
                  <a:schemeClr val="tx1"/>
                </a:solidFill>
              </a:rPr>
              <a:pPr/>
              <a:t>10</a:t>
            </a:fld>
            <a:endParaRPr lang="en-US" dirty="0">
              <a:solidFill>
                <a:schemeClr val="tx1"/>
              </a:solidFill>
            </a:endParaRPr>
          </a:p>
        </p:txBody>
      </p:sp>
      <p:graphicFrame>
        <p:nvGraphicFramePr>
          <p:cNvPr id="5" name="Content Placeholder 5">
            <a:extLst>
              <a:ext uri="{FF2B5EF4-FFF2-40B4-BE49-F238E27FC236}">
                <a16:creationId xmlns:a16="http://schemas.microsoft.com/office/drawing/2014/main" id="{84DBCC46-54D7-44FC-A547-217B809EF820}"/>
              </a:ext>
            </a:extLst>
          </p:cNvPr>
          <p:cNvGraphicFramePr>
            <a:graphicFrameLocks/>
          </p:cNvGraphicFramePr>
          <p:nvPr>
            <p:extLst>
              <p:ext uri="{D42A27DB-BD31-4B8C-83A1-F6EECF244321}">
                <p14:modId xmlns:p14="http://schemas.microsoft.com/office/powerpoint/2010/main" val="2796559095"/>
              </p:ext>
            </p:extLst>
          </p:nvPr>
        </p:nvGraphicFramePr>
        <p:xfrm>
          <a:off x="170833" y="1009854"/>
          <a:ext cx="8856770" cy="560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576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11</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409728747"/>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845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914" y="14070"/>
            <a:ext cx="5993920" cy="731520"/>
          </a:xfrm>
        </p:spPr>
        <p:txBody>
          <a:bodyPr>
            <a:noAutofit/>
          </a:bodyPr>
          <a:lstStyle/>
          <a:p>
            <a:pPr algn="r"/>
            <a:r>
              <a:rPr lang="en-US" sz="2800" b="1" dirty="0"/>
              <a:t>2019-2024 Medium-Term Strategic Framework – MTSF  </a:t>
            </a:r>
            <a:endParaRPr lang="en-GB" sz="2800" b="1" dirty="0"/>
          </a:p>
        </p:txBody>
      </p:sp>
      <p:sp>
        <p:nvSpPr>
          <p:cNvPr id="3" name="Content Placeholder 2"/>
          <p:cNvSpPr>
            <a:spLocks noGrp="1"/>
          </p:cNvSpPr>
          <p:nvPr>
            <p:ph idx="1"/>
          </p:nvPr>
        </p:nvSpPr>
        <p:spPr>
          <a:xfrm>
            <a:off x="153289" y="1177904"/>
            <a:ext cx="8748623" cy="4934700"/>
          </a:xfrm>
        </p:spPr>
        <p:txBody>
          <a:bodyPr>
            <a:normAutofit/>
          </a:bodyPr>
          <a:lstStyle/>
          <a:p>
            <a:pPr algn="just"/>
            <a:r>
              <a:rPr lang="en-US" sz="2400" dirty="0">
                <a:solidFill>
                  <a:schemeClr val="tx1"/>
                </a:solidFill>
              </a:rPr>
              <a:t>The </a:t>
            </a:r>
            <a:r>
              <a:rPr lang="en-ZA" sz="2400" dirty="0">
                <a:solidFill>
                  <a:schemeClr val="tx1"/>
                </a:solidFill>
              </a:rPr>
              <a:t>2019-2024 MTSF is premised on three pillars with seven associate apex priorities over the medium-term in</a:t>
            </a:r>
            <a:r>
              <a:rPr lang="en-US" sz="2400" dirty="0">
                <a:solidFill>
                  <a:schemeClr val="tx1"/>
                </a:solidFill>
              </a:rPr>
              <a:t> addressing the triple challenges of unemployment, inequality and poverty as well as playing a </a:t>
            </a:r>
            <a:r>
              <a:rPr lang="en-ZA" sz="2400" dirty="0">
                <a:solidFill>
                  <a:schemeClr val="tx1"/>
                </a:solidFill>
              </a:rPr>
              <a:t>catalytic role in achieving the NDP targets: </a:t>
            </a:r>
          </a:p>
          <a:p>
            <a:pPr marL="456057" lvl="1" indent="0" algn="just">
              <a:buNone/>
            </a:pPr>
            <a:endParaRPr lang="en-ZA" sz="2400" dirty="0">
              <a:solidFill>
                <a:schemeClr val="tx1"/>
              </a:solidFill>
            </a:endParaRPr>
          </a:p>
        </p:txBody>
      </p:sp>
      <p:sp>
        <p:nvSpPr>
          <p:cNvPr id="4" name="Slide Number Placeholder 3"/>
          <p:cNvSpPr>
            <a:spLocks noGrp="1"/>
          </p:cNvSpPr>
          <p:nvPr>
            <p:ph type="sldNum" sz="quarter" idx="4294967295"/>
          </p:nvPr>
        </p:nvSpPr>
        <p:spPr>
          <a:xfrm>
            <a:off x="6989617" y="6395895"/>
            <a:ext cx="2057400" cy="363538"/>
          </a:xfrm>
        </p:spPr>
        <p:txBody>
          <a:bodyPr/>
          <a:lstStyle/>
          <a:p>
            <a:pPr>
              <a:defRPr/>
            </a:pPr>
            <a:fld id="{AF9D2C1F-4521-4230-8640-979ED7ED76E4}" type="slidenum">
              <a:rPr lang="en-US" sz="1600" smtClean="0">
                <a:solidFill>
                  <a:schemeClr val="tx1"/>
                </a:solidFill>
              </a:rPr>
              <a:pPr>
                <a:defRPr/>
              </a:pPr>
              <a:t>12</a:t>
            </a:fld>
            <a:endParaRPr lang="en-US" sz="1600" dirty="0">
              <a:solidFill>
                <a:schemeClr val="tx1"/>
              </a:solidFill>
            </a:endParaRPr>
          </a:p>
        </p:txBody>
      </p:sp>
      <p:pic>
        <p:nvPicPr>
          <p:cNvPr id="13" name="Picture 12"/>
          <p:cNvPicPr>
            <a:picLocks noChangeAspect="1"/>
          </p:cNvPicPr>
          <p:nvPr/>
        </p:nvPicPr>
        <p:blipFill>
          <a:blip r:embed="rId2"/>
          <a:stretch>
            <a:fillRect/>
          </a:stretch>
        </p:blipFill>
        <p:spPr>
          <a:xfrm>
            <a:off x="309489" y="3024554"/>
            <a:ext cx="8468751" cy="3088050"/>
          </a:xfrm>
          <a:prstGeom prst="rect">
            <a:avLst/>
          </a:prstGeom>
        </p:spPr>
      </p:pic>
    </p:spTree>
    <p:extLst>
      <p:ext uri="{BB962C8B-B14F-4D97-AF65-F5344CB8AC3E}">
        <p14:creationId xmlns:p14="http://schemas.microsoft.com/office/powerpoint/2010/main" val="2087071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2574387" y="6630"/>
            <a:ext cx="5835307" cy="456685"/>
          </a:xfrm>
        </p:spPr>
        <p:txBody>
          <a:bodyPr>
            <a:noAutofit/>
          </a:bodyPr>
          <a:lstStyle/>
          <a:p>
            <a:pPr algn="ctr"/>
            <a:r>
              <a:rPr lang="en-US" sz="2800" b="1" dirty="0" smtClean="0"/>
              <a:t>The Department’s contribution to the MTSF priorities</a:t>
            </a:r>
            <a:endParaRPr lang="en-ZA" sz="2800" b="1" dirty="0"/>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96982" y="1145089"/>
            <a:ext cx="8941350" cy="5688819"/>
          </a:xfrm>
        </p:spPr>
        <p:txBody>
          <a:bodyPr>
            <a:normAutofit/>
          </a:bodyPr>
          <a:lstStyle/>
          <a:p>
            <a:pPr>
              <a:lnSpc>
                <a:spcPct val="120000"/>
              </a:lnSpc>
              <a:spcBef>
                <a:spcPts val="0"/>
              </a:spcBef>
            </a:pPr>
            <a:r>
              <a:rPr lang="en-ZA" sz="2400" b="1" dirty="0" smtClean="0">
                <a:solidFill>
                  <a:schemeClr val="tx1"/>
                </a:solidFill>
              </a:rPr>
              <a:t>Priority </a:t>
            </a:r>
            <a:r>
              <a:rPr lang="en-ZA" sz="2400" b="1" dirty="0">
                <a:solidFill>
                  <a:schemeClr val="tx1"/>
                </a:solidFill>
              </a:rPr>
              <a:t>1- A Capable, Ethical and Developmental State </a:t>
            </a:r>
          </a:p>
          <a:p>
            <a:pPr lvl="1">
              <a:lnSpc>
                <a:spcPct val="120000"/>
              </a:lnSpc>
              <a:spcBef>
                <a:spcPts val="0"/>
              </a:spcBef>
            </a:pPr>
            <a:r>
              <a:rPr lang="en-ZA" sz="2200" dirty="0">
                <a:solidFill>
                  <a:schemeClr val="tx1"/>
                </a:solidFill>
              </a:rPr>
              <a:t>Innovation in support of a capable and developmental state</a:t>
            </a:r>
          </a:p>
          <a:p>
            <a:pPr lvl="1">
              <a:lnSpc>
                <a:spcPct val="120000"/>
              </a:lnSpc>
              <a:spcBef>
                <a:spcPts val="0"/>
              </a:spcBef>
            </a:pPr>
            <a:r>
              <a:rPr lang="en-ZA" sz="2200" dirty="0">
                <a:solidFill>
                  <a:schemeClr val="tx1"/>
                </a:solidFill>
              </a:rPr>
              <a:t>District- Metro Coordination Model to </a:t>
            </a:r>
            <a:r>
              <a:rPr lang="en-US" sz="2200" dirty="0">
                <a:solidFill>
                  <a:schemeClr val="tx1"/>
                </a:solidFill>
              </a:rPr>
              <a:t>Improve the Coherence and Impact of Government Service Delivery and Development</a:t>
            </a:r>
          </a:p>
          <a:p>
            <a:pPr lvl="1">
              <a:lnSpc>
                <a:spcPct val="120000"/>
              </a:lnSpc>
              <a:spcBef>
                <a:spcPts val="0"/>
              </a:spcBef>
            </a:pPr>
            <a:r>
              <a:rPr lang="en-ZA" sz="2200" dirty="0">
                <a:solidFill>
                  <a:schemeClr val="tx1"/>
                </a:solidFill>
              </a:rPr>
              <a:t>Provide timely, accurate and independent data and information for mega projects monitoring and evaluation.</a:t>
            </a:r>
          </a:p>
          <a:p>
            <a:pPr lvl="1">
              <a:lnSpc>
                <a:spcPct val="120000"/>
              </a:lnSpc>
              <a:spcBef>
                <a:spcPts val="0"/>
              </a:spcBef>
            </a:pPr>
            <a:endParaRPr lang="en-ZA" sz="2200" dirty="0"/>
          </a:p>
          <a:p>
            <a:pPr marL="456057" lvl="1" indent="0">
              <a:lnSpc>
                <a:spcPct val="120000"/>
              </a:lnSpc>
              <a:spcBef>
                <a:spcPts val="0"/>
              </a:spcBef>
              <a:buNone/>
            </a:pPr>
            <a:endParaRPr lang="en-US" sz="2200" dirty="0">
              <a:solidFill>
                <a:schemeClr val="tx1"/>
              </a:solidFill>
            </a:endParaRPr>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13</a:t>
            </a:fld>
            <a:endParaRPr lang="en-US" dirty="0"/>
          </a:p>
        </p:txBody>
      </p:sp>
    </p:spTree>
    <p:extLst>
      <p:ext uri="{BB962C8B-B14F-4D97-AF65-F5344CB8AC3E}">
        <p14:creationId xmlns:p14="http://schemas.microsoft.com/office/powerpoint/2010/main" val="179494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3418449" y="-9832"/>
            <a:ext cx="5159024" cy="456685"/>
          </a:xfrm>
        </p:spPr>
        <p:txBody>
          <a:bodyPr>
            <a:noAutofit/>
          </a:bodyPr>
          <a:lstStyle/>
          <a:p>
            <a:pPr algn="r"/>
            <a:r>
              <a:rPr lang="en-ZA" sz="2800" b="1" dirty="0"/>
              <a:t>Supporting other priorities of the 2019-2024 MTSF…(1)</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96982" y="1080922"/>
            <a:ext cx="8941350" cy="5759616"/>
          </a:xfrm>
        </p:spPr>
        <p:txBody>
          <a:bodyPr>
            <a:normAutofit lnSpcReduction="10000"/>
          </a:bodyPr>
          <a:lstStyle/>
          <a:p>
            <a:pPr>
              <a:lnSpc>
                <a:spcPct val="100000"/>
              </a:lnSpc>
              <a:spcBef>
                <a:spcPts val="0"/>
              </a:spcBef>
              <a:buFont typeface="Wingdings" panose="05000000000000000000" pitchFamily="2" charset="2"/>
              <a:buChar char="q"/>
            </a:pPr>
            <a:r>
              <a:rPr lang="en-US" sz="2400" b="1" dirty="0">
                <a:solidFill>
                  <a:schemeClr val="tx1"/>
                </a:solidFill>
              </a:rPr>
              <a:t> Priority 2: Increase the contribution of digital economy to GDP through 4IR</a:t>
            </a:r>
          </a:p>
          <a:p>
            <a:pPr lvl="1">
              <a:lnSpc>
                <a:spcPct val="100000"/>
              </a:lnSpc>
              <a:spcBef>
                <a:spcPts val="0"/>
              </a:spcBef>
            </a:pPr>
            <a:r>
              <a:rPr lang="en-US" sz="2200" dirty="0">
                <a:solidFill>
                  <a:schemeClr val="tx1"/>
                </a:solidFill>
              </a:rPr>
              <a:t>Achieving 100% universal broadband by aligning and contributing to the DoC Satellite Communication Strategy.</a:t>
            </a:r>
          </a:p>
          <a:p>
            <a:pPr lvl="1">
              <a:lnSpc>
                <a:spcPct val="100000"/>
              </a:lnSpc>
              <a:spcBef>
                <a:spcPts val="0"/>
              </a:spcBef>
            </a:pPr>
            <a:endParaRPr lang="en-US" sz="2400" b="1" dirty="0">
              <a:solidFill>
                <a:schemeClr val="tx1"/>
              </a:solidFill>
            </a:endParaRPr>
          </a:p>
          <a:p>
            <a:pPr>
              <a:lnSpc>
                <a:spcPct val="100000"/>
              </a:lnSpc>
              <a:spcBef>
                <a:spcPts val="0"/>
              </a:spcBef>
              <a:buFont typeface="Wingdings" panose="05000000000000000000" pitchFamily="2" charset="2"/>
              <a:buChar char="q"/>
            </a:pPr>
            <a:r>
              <a:rPr lang="en-US" sz="2400" b="1" dirty="0">
                <a:solidFill>
                  <a:schemeClr val="tx1"/>
                </a:solidFill>
              </a:rPr>
              <a:t> Priority 3: Education, Skills and  </a:t>
            </a:r>
            <a:r>
              <a:rPr lang="en-US" sz="2400" b="1" u="sng" dirty="0">
                <a:solidFill>
                  <a:schemeClr val="tx1"/>
                </a:solidFill>
              </a:rPr>
              <a:t>Health</a:t>
            </a:r>
          </a:p>
          <a:p>
            <a:pPr lvl="1">
              <a:lnSpc>
                <a:spcPct val="100000"/>
              </a:lnSpc>
              <a:spcBef>
                <a:spcPts val="0"/>
              </a:spcBef>
            </a:pPr>
            <a:r>
              <a:rPr lang="en-US" sz="2200" dirty="0">
                <a:solidFill>
                  <a:schemeClr val="tx1"/>
                </a:solidFill>
              </a:rPr>
              <a:t>TB treatment research success rate</a:t>
            </a:r>
          </a:p>
          <a:p>
            <a:pPr lvl="2">
              <a:lnSpc>
                <a:spcPct val="100000"/>
              </a:lnSpc>
              <a:spcBef>
                <a:spcPts val="0"/>
              </a:spcBef>
              <a:buFont typeface="Courier New" panose="02070309020205020404" pitchFamily="49" charset="0"/>
              <a:buChar char="o"/>
            </a:pPr>
            <a:r>
              <a:rPr lang="en-US" sz="2200" dirty="0">
                <a:solidFill>
                  <a:schemeClr val="tx1"/>
                </a:solidFill>
              </a:rPr>
              <a:t>Better diagnostics</a:t>
            </a:r>
          </a:p>
          <a:p>
            <a:pPr lvl="2">
              <a:lnSpc>
                <a:spcPct val="100000"/>
              </a:lnSpc>
              <a:spcBef>
                <a:spcPts val="0"/>
              </a:spcBef>
              <a:buFont typeface="Courier New" panose="02070309020205020404" pitchFamily="49" charset="0"/>
              <a:buChar char="o"/>
            </a:pPr>
            <a:r>
              <a:rPr lang="en-US" sz="2200" dirty="0">
                <a:solidFill>
                  <a:schemeClr val="tx1"/>
                </a:solidFill>
              </a:rPr>
              <a:t>TB therapies </a:t>
            </a:r>
          </a:p>
          <a:p>
            <a:pPr lvl="2">
              <a:lnSpc>
                <a:spcPct val="100000"/>
              </a:lnSpc>
              <a:spcBef>
                <a:spcPts val="0"/>
              </a:spcBef>
              <a:buFont typeface="Courier New" panose="02070309020205020404" pitchFamily="49" charset="0"/>
              <a:buChar char="o"/>
            </a:pPr>
            <a:r>
              <a:rPr lang="en-US" sz="2200" dirty="0">
                <a:solidFill>
                  <a:schemeClr val="tx1"/>
                </a:solidFill>
              </a:rPr>
              <a:t>Local manufacturing of TB drugs </a:t>
            </a:r>
          </a:p>
          <a:p>
            <a:pPr lvl="1">
              <a:lnSpc>
                <a:spcPct val="100000"/>
              </a:lnSpc>
              <a:spcBef>
                <a:spcPts val="0"/>
              </a:spcBef>
            </a:pPr>
            <a:r>
              <a:rPr lang="en-US" sz="2200" dirty="0">
                <a:solidFill>
                  <a:schemeClr val="tx1"/>
                </a:solidFill>
              </a:rPr>
              <a:t>Development of treatment and prevention technologies for HIV, NCD and maternal health care.</a:t>
            </a:r>
          </a:p>
          <a:p>
            <a:pPr lvl="1">
              <a:lnSpc>
                <a:spcPct val="100000"/>
              </a:lnSpc>
              <a:spcBef>
                <a:spcPts val="0"/>
              </a:spcBef>
            </a:pPr>
            <a:endParaRPr lang="en-ZA" sz="2200" dirty="0"/>
          </a:p>
          <a:p>
            <a:pPr>
              <a:lnSpc>
                <a:spcPct val="100000"/>
              </a:lnSpc>
              <a:spcBef>
                <a:spcPts val="0"/>
              </a:spcBef>
              <a:buFont typeface="Wingdings" panose="05000000000000000000" pitchFamily="2" charset="2"/>
              <a:buChar char="q"/>
            </a:pPr>
            <a:r>
              <a:rPr lang="en-US" sz="2400" b="1" dirty="0">
                <a:solidFill>
                  <a:schemeClr val="tx1"/>
                </a:solidFill>
              </a:rPr>
              <a:t> Priority 4: </a:t>
            </a:r>
            <a:r>
              <a:rPr lang="en-GB" sz="2400" b="1" dirty="0">
                <a:solidFill>
                  <a:schemeClr val="tx1"/>
                </a:solidFill>
              </a:rPr>
              <a:t>Consolidating the social wage through reliable and quality basic services </a:t>
            </a:r>
          </a:p>
          <a:p>
            <a:pPr lvl="1">
              <a:lnSpc>
                <a:spcPct val="100000"/>
              </a:lnSpc>
              <a:spcBef>
                <a:spcPts val="0"/>
              </a:spcBef>
            </a:pPr>
            <a:r>
              <a:rPr lang="en-GB" sz="2200" dirty="0">
                <a:solidFill>
                  <a:schemeClr val="tx1"/>
                </a:solidFill>
              </a:rPr>
              <a:t>Innovative technology approaches for the delivery of basic services (energy, water, sanitation, roads).</a:t>
            </a:r>
          </a:p>
          <a:p>
            <a:pPr marL="0" indent="0">
              <a:lnSpc>
                <a:spcPct val="100000"/>
              </a:lnSpc>
              <a:spcBef>
                <a:spcPts val="0"/>
              </a:spcBef>
              <a:buNone/>
            </a:pPr>
            <a:endParaRPr lang="en-US" sz="2200" dirty="0">
              <a:solidFill>
                <a:schemeClr val="tx1"/>
              </a:solidFill>
            </a:endParaRPr>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14</a:t>
            </a:fld>
            <a:endParaRPr lang="en-US" dirty="0"/>
          </a:p>
        </p:txBody>
      </p:sp>
    </p:spTree>
    <p:extLst>
      <p:ext uri="{BB962C8B-B14F-4D97-AF65-F5344CB8AC3E}">
        <p14:creationId xmlns:p14="http://schemas.microsoft.com/office/powerpoint/2010/main" val="2301414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3390314" y="0"/>
            <a:ext cx="5233180" cy="456685"/>
          </a:xfrm>
        </p:spPr>
        <p:txBody>
          <a:bodyPr>
            <a:noAutofit/>
          </a:bodyPr>
          <a:lstStyle/>
          <a:p>
            <a:pPr algn="r"/>
            <a:r>
              <a:rPr lang="en-ZA" sz="2800" b="1" dirty="0"/>
              <a:t>Supporting other priorities of the 2019-2024 MTSF…(2)</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240632" y="1151719"/>
            <a:ext cx="8700718" cy="5618022"/>
          </a:xfrm>
        </p:spPr>
        <p:txBody>
          <a:bodyPr>
            <a:normAutofit/>
          </a:bodyPr>
          <a:lstStyle/>
          <a:p>
            <a:pPr>
              <a:lnSpc>
                <a:spcPct val="100000"/>
              </a:lnSpc>
              <a:spcBef>
                <a:spcPts val="0"/>
              </a:spcBef>
              <a:buFont typeface="Wingdings" panose="05000000000000000000" pitchFamily="2" charset="2"/>
              <a:buChar char="q"/>
            </a:pPr>
            <a:r>
              <a:rPr lang="en-US" sz="2400" b="1" dirty="0">
                <a:solidFill>
                  <a:schemeClr val="tx1"/>
                </a:solidFill>
              </a:rPr>
              <a:t> </a:t>
            </a:r>
            <a:r>
              <a:rPr lang="en-ZA" sz="2400" b="1" dirty="0">
                <a:solidFill>
                  <a:schemeClr val="tx1"/>
                </a:solidFill>
              </a:rPr>
              <a:t>Priority 6: Spatial integration, human settlements and local government</a:t>
            </a:r>
          </a:p>
          <a:p>
            <a:pPr marL="0" indent="0">
              <a:lnSpc>
                <a:spcPct val="100000"/>
              </a:lnSpc>
              <a:spcBef>
                <a:spcPts val="0"/>
              </a:spcBef>
              <a:buNone/>
            </a:pPr>
            <a:endParaRPr lang="en-ZA" sz="2400" b="1" dirty="0">
              <a:solidFill>
                <a:schemeClr val="tx1"/>
              </a:solidFill>
            </a:endParaRPr>
          </a:p>
          <a:p>
            <a:pPr lvl="1">
              <a:lnSpc>
                <a:spcPct val="100000"/>
              </a:lnSpc>
              <a:spcBef>
                <a:spcPts val="0"/>
              </a:spcBef>
            </a:pPr>
            <a:r>
              <a:rPr lang="en-ZA" sz="2200" dirty="0">
                <a:solidFill>
                  <a:schemeClr val="tx1"/>
                </a:solidFill>
              </a:rPr>
              <a:t>Provision of applications and products  for precision agriculture, human settlement and water bodies information layers.</a:t>
            </a:r>
          </a:p>
          <a:p>
            <a:pPr lvl="1">
              <a:lnSpc>
                <a:spcPct val="100000"/>
              </a:lnSpc>
              <a:spcBef>
                <a:spcPts val="0"/>
              </a:spcBef>
            </a:pPr>
            <a:r>
              <a:rPr lang="en-ZA" sz="2200" dirty="0">
                <a:solidFill>
                  <a:schemeClr val="tx1"/>
                </a:solidFill>
              </a:rPr>
              <a:t>Demonstrations in partnership with the Department of Mineral Resources and Energy to assess the appropriateness of new technologies such as hydrogen fuel cells to improve service delivery. </a:t>
            </a:r>
          </a:p>
          <a:p>
            <a:pPr lvl="1">
              <a:lnSpc>
                <a:spcPct val="100000"/>
              </a:lnSpc>
              <a:spcBef>
                <a:spcPts val="0"/>
              </a:spcBef>
            </a:pPr>
            <a:r>
              <a:rPr lang="en-ZA" sz="2200" dirty="0">
                <a:solidFill>
                  <a:schemeClr val="tx1"/>
                </a:solidFill>
              </a:rPr>
              <a:t>Provision of information for air quality information system,  land cover and land use mapping, frequent information on weather patterns, and human activity on critical resources such as water, land and air.</a:t>
            </a:r>
          </a:p>
          <a:p>
            <a:pPr lvl="1">
              <a:lnSpc>
                <a:spcPct val="100000"/>
              </a:lnSpc>
              <a:spcBef>
                <a:spcPts val="0"/>
              </a:spcBef>
            </a:pPr>
            <a:r>
              <a:rPr lang="en-ZA" sz="2200" dirty="0">
                <a:solidFill>
                  <a:schemeClr val="tx1"/>
                </a:solidFill>
              </a:rPr>
              <a:t>Provision of decision support tools, human settlements  layer, water bodies information layer.</a:t>
            </a:r>
          </a:p>
          <a:p>
            <a:pPr lvl="1">
              <a:lnSpc>
                <a:spcPct val="100000"/>
              </a:lnSpc>
              <a:spcBef>
                <a:spcPts val="0"/>
              </a:spcBef>
            </a:pPr>
            <a:endParaRPr lang="en-ZA" sz="2200" dirty="0">
              <a:solidFill>
                <a:schemeClr val="tx1"/>
              </a:solidFill>
            </a:endParaRPr>
          </a:p>
          <a:p>
            <a:pPr lvl="1">
              <a:lnSpc>
                <a:spcPct val="100000"/>
              </a:lnSpc>
              <a:spcBef>
                <a:spcPts val="0"/>
              </a:spcBef>
            </a:pPr>
            <a:endParaRPr lang="en-ZA" sz="2200" dirty="0">
              <a:solidFill>
                <a:schemeClr val="tx1"/>
              </a:solidFill>
            </a:endParaRPr>
          </a:p>
          <a:p>
            <a:pPr lvl="1">
              <a:lnSpc>
                <a:spcPct val="100000"/>
              </a:lnSpc>
              <a:spcBef>
                <a:spcPts val="0"/>
              </a:spcBef>
            </a:pPr>
            <a:endParaRPr lang="en-ZA" sz="2200" dirty="0">
              <a:solidFill>
                <a:schemeClr val="tx1"/>
              </a:solidFill>
            </a:endParaRPr>
          </a:p>
          <a:p>
            <a:pPr>
              <a:lnSpc>
                <a:spcPct val="100000"/>
              </a:lnSpc>
              <a:spcBef>
                <a:spcPts val="0"/>
              </a:spcBef>
            </a:pPr>
            <a:endParaRPr lang="en-ZA" sz="2400" b="1" dirty="0">
              <a:solidFill>
                <a:schemeClr val="tx1"/>
              </a:solidFill>
            </a:endParaRPr>
          </a:p>
          <a:p>
            <a:pPr marL="456057" lvl="1" indent="0">
              <a:lnSpc>
                <a:spcPct val="150000"/>
              </a:lnSpc>
              <a:buNone/>
            </a:pPr>
            <a:endParaRPr lang="en-ZA" sz="2200" dirty="0"/>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15</a:t>
            </a:fld>
            <a:endParaRPr lang="en-US" dirty="0"/>
          </a:p>
        </p:txBody>
      </p:sp>
    </p:spTree>
    <p:extLst>
      <p:ext uri="{BB962C8B-B14F-4D97-AF65-F5344CB8AC3E}">
        <p14:creationId xmlns:p14="http://schemas.microsoft.com/office/powerpoint/2010/main" val="341784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16</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4238249898"/>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849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a:extLst>
              <a:ext uri="{FF2B5EF4-FFF2-40B4-BE49-F238E27FC236}">
                <a16:creationId xmlns:a16="http://schemas.microsoft.com/office/drawing/2014/main" id="{0689940C-0E08-425A-991B-88A9E8184F7A}"/>
              </a:ext>
            </a:extLst>
          </p:cNvPr>
          <p:cNvSpPr>
            <a:spLocks noGrp="1"/>
          </p:cNvSpPr>
          <p:nvPr>
            <p:ph type="title"/>
          </p:nvPr>
        </p:nvSpPr>
        <p:spPr>
          <a:xfrm>
            <a:off x="628650" y="0"/>
            <a:ext cx="7966334" cy="456685"/>
          </a:xfrm>
        </p:spPr>
        <p:txBody>
          <a:bodyPr>
            <a:noAutofit/>
          </a:bodyPr>
          <a:lstStyle/>
          <a:p>
            <a:pPr algn="r">
              <a:tabLst>
                <a:tab pos="2600158" algn="l"/>
              </a:tabLst>
              <a:defRPr/>
            </a:pPr>
            <a:r>
              <a:rPr lang="en-GB" altLang="en-US" sz="3600" b="1" dirty="0"/>
              <a:t>2019 STI White Paper  </a:t>
            </a:r>
            <a:r>
              <a:rPr lang="en-GB" altLang="en-US" sz="3600" b="1" dirty="0" smtClean="0"/>
              <a:t> </a:t>
            </a:r>
            <a:endParaRPr lang="en-GB" altLang="en-US" sz="3600" b="1" dirty="0"/>
          </a:p>
        </p:txBody>
      </p:sp>
      <p:sp>
        <p:nvSpPr>
          <p:cNvPr id="9221" name="Content Placeholder 2">
            <a:extLst>
              <a:ext uri="{FF2B5EF4-FFF2-40B4-BE49-F238E27FC236}">
                <a16:creationId xmlns:a16="http://schemas.microsoft.com/office/drawing/2014/main" id="{FB3030F1-6512-4D6C-BFDB-C1C0F9AB3187}"/>
              </a:ext>
            </a:extLst>
          </p:cNvPr>
          <p:cNvSpPr>
            <a:spLocks noGrp="1"/>
          </p:cNvSpPr>
          <p:nvPr>
            <p:ph idx="1"/>
          </p:nvPr>
        </p:nvSpPr>
        <p:spPr>
          <a:xfrm>
            <a:off x="196645" y="1177904"/>
            <a:ext cx="8691716" cy="5316414"/>
          </a:xfrm>
        </p:spPr>
        <p:txBody>
          <a:bodyPr>
            <a:normAutofit/>
          </a:bodyPr>
          <a:lstStyle/>
          <a:p>
            <a:pPr>
              <a:lnSpc>
                <a:spcPct val="100000"/>
              </a:lnSpc>
              <a:spcBef>
                <a:spcPts val="0"/>
              </a:spcBef>
            </a:pPr>
            <a:r>
              <a:rPr lang="en-GB" altLang="en-US" sz="2300" dirty="0">
                <a:solidFill>
                  <a:schemeClr val="tx1"/>
                </a:solidFill>
              </a:rPr>
              <a:t>The 2019 White Paper on Science, Technology and Innovation vision is “</a:t>
            </a:r>
            <a:r>
              <a:rPr lang="en-GB" altLang="en-US" sz="2300" i="1" dirty="0">
                <a:solidFill>
                  <a:schemeClr val="tx1"/>
                </a:solidFill>
              </a:rPr>
              <a:t>enabling sustainable inclusive SA development in a changing world</a:t>
            </a:r>
            <a:r>
              <a:rPr lang="en-GB" altLang="en-US" sz="2300" dirty="0">
                <a:solidFill>
                  <a:schemeClr val="tx1"/>
                </a:solidFill>
              </a:rPr>
              <a:t>”.</a:t>
            </a:r>
          </a:p>
          <a:p>
            <a:pPr>
              <a:lnSpc>
                <a:spcPct val="100000"/>
              </a:lnSpc>
              <a:spcBef>
                <a:spcPts val="0"/>
              </a:spcBef>
            </a:pPr>
            <a:endParaRPr lang="en-GB" altLang="en-US" sz="2300" dirty="0">
              <a:solidFill>
                <a:schemeClr val="tx1"/>
              </a:solidFill>
            </a:endParaRPr>
          </a:p>
          <a:p>
            <a:pPr>
              <a:lnSpc>
                <a:spcPct val="100000"/>
              </a:lnSpc>
              <a:spcBef>
                <a:spcPts val="0"/>
              </a:spcBef>
            </a:pPr>
            <a:r>
              <a:rPr lang="en-GB" altLang="en-US" sz="2300" dirty="0">
                <a:solidFill>
                  <a:schemeClr val="tx1"/>
                </a:solidFill>
              </a:rPr>
              <a:t>The White Paper policy intents are aimed at significantly growing the contribution of STI to South Africa’s national priorities.</a:t>
            </a:r>
          </a:p>
          <a:p>
            <a:pPr>
              <a:lnSpc>
                <a:spcPct val="100000"/>
              </a:lnSpc>
              <a:spcBef>
                <a:spcPts val="0"/>
              </a:spcBef>
            </a:pPr>
            <a:endParaRPr lang="en-GB" altLang="en-US" sz="2300" dirty="0">
              <a:solidFill>
                <a:schemeClr val="tx1"/>
              </a:solidFill>
            </a:endParaRPr>
          </a:p>
          <a:p>
            <a:pPr>
              <a:lnSpc>
                <a:spcPct val="100000"/>
              </a:lnSpc>
              <a:spcBef>
                <a:spcPts val="0"/>
              </a:spcBef>
            </a:pPr>
            <a:r>
              <a:rPr lang="en-GB" altLang="en-US" sz="2300" dirty="0">
                <a:solidFill>
                  <a:schemeClr val="tx1"/>
                </a:solidFill>
              </a:rPr>
              <a:t>The 2020 Decadal Plan will serve as the implementation plan for the 2019 STI White Paper.</a:t>
            </a:r>
          </a:p>
          <a:p>
            <a:pPr>
              <a:lnSpc>
                <a:spcPct val="150000"/>
              </a:lnSpc>
            </a:pPr>
            <a:endParaRPr lang="en-GB" altLang="en-US" sz="2793" dirty="0"/>
          </a:p>
        </p:txBody>
      </p:sp>
      <p:sp>
        <p:nvSpPr>
          <p:cNvPr id="9219" name="Slide Number Placeholder 4">
            <a:extLst>
              <a:ext uri="{FF2B5EF4-FFF2-40B4-BE49-F238E27FC236}">
                <a16:creationId xmlns:a16="http://schemas.microsoft.com/office/drawing/2014/main" id="{AF6396DF-B3E0-4C47-B980-5256F58059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DFA0D209-8643-4B31-83AF-7E1E88D0922B}" type="slidenum">
              <a:rPr lang="en-US" altLang="en-US" sz="1197">
                <a:latin typeface="Gill Sans MT" panose="020B0502020104020203" pitchFamily="34" charset="0"/>
              </a:rPr>
              <a:pPr>
                <a:spcBef>
                  <a:spcPct val="0"/>
                </a:spcBef>
                <a:buClrTx/>
                <a:buFontTx/>
                <a:buNone/>
              </a:pPr>
              <a:t>17</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255176416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1">
            <a:extLst>
              <a:ext uri="{FF2B5EF4-FFF2-40B4-BE49-F238E27FC236}">
                <a16:creationId xmlns:a16="http://schemas.microsoft.com/office/drawing/2014/main" id="{85B14CFB-03E0-4DF1-A82B-24C22763A873}"/>
              </a:ext>
            </a:extLst>
          </p:cNvPr>
          <p:cNvSpPr>
            <a:spLocks noGrp="1"/>
          </p:cNvSpPr>
          <p:nvPr>
            <p:ph type="title"/>
          </p:nvPr>
        </p:nvSpPr>
        <p:spPr>
          <a:xfrm>
            <a:off x="628650" y="8706"/>
            <a:ext cx="7886700" cy="456685"/>
          </a:xfrm>
        </p:spPr>
        <p:txBody>
          <a:bodyPr>
            <a:normAutofit fontScale="90000"/>
          </a:bodyPr>
          <a:lstStyle/>
          <a:p>
            <a:pPr algn="r">
              <a:tabLst>
                <a:tab pos="2600158" algn="l"/>
              </a:tabLst>
            </a:pPr>
            <a:r>
              <a:rPr lang="en-GB" altLang="en-US" sz="3591" dirty="0">
                <a:latin typeface="Gill Sans MT" panose="020B0502020104020203" pitchFamily="34" charset="0"/>
              </a:rPr>
              <a:t>  </a:t>
            </a:r>
            <a:r>
              <a:rPr lang="en-GB" altLang="en-US" sz="4000" b="1" dirty="0"/>
              <a:t>Objectives of the 2019 STI </a:t>
            </a:r>
            <a:br>
              <a:rPr lang="en-GB" altLang="en-US" sz="4000" b="1" dirty="0"/>
            </a:br>
            <a:r>
              <a:rPr lang="en-GB" altLang="en-US" sz="4000" b="1" dirty="0"/>
              <a:t>White Paper</a:t>
            </a:r>
          </a:p>
        </p:txBody>
      </p:sp>
      <p:sp>
        <p:nvSpPr>
          <p:cNvPr id="7173" name="Content Placeholder 2">
            <a:extLst>
              <a:ext uri="{FF2B5EF4-FFF2-40B4-BE49-F238E27FC236}">
                <a16:creationId xmlns:a16="http://schemas.microsoft.com/office/drawing/2014/main" id="{D278DA80-1099-441A-A9DF-3DBFAD496C30}"/>
              </a:ext>
            </a:extLst>
          </p:cNvPr>
          <p:cNvSpPr>
            <a:spLocks noGrp="1"/>
          </p:cNvSpPr>
          <p:nvPr>
            <p:ph idx="1"/>
          </p:nvPr>
        </p:nvSpPr>
        <p:spPr>
          <a:xfrm>
            <a:off x="176981" y="1138574"/>
            <a:ext cx="8740877" cy="5598987"/>
          </a:xfrm>
        </p:spPr>
        <p:txBody>
          <a:bodyPr>
            <a:normAutofit fontScale="92500" lnSpcReduction="10000"/>
          </a:bodyPr>
          <a:lstStyle/>
          <a:p>
            <a:pPr>
              <a:lnSpc>
                <a:spcPct val="120000"/>
              </a:lnSpc>
              <a:spcBef>
                <a:spcPts val="0"/>
              </a:spcBef>
              <a:defRPr/>
            </a:pPr>
            <a:r>
              <a:rPr lang="en-GB" altLang="en-US" sz="2200" dirty="0">
                <a:solidFill>
                  <a:schemeClr val="tx1"/>
                </a:solidFill>
              </a:rPr>
              <a:t>Adopt a whole-of-government/society approach to innovation.</a:t>
            </a:r>
          </a:p>
          <a:p>
            <a:pPr>
              <a:lnSpc>
                <a:spcPct val="120000"/>
              </a:lnSpc>
              <a:spcBef>
                <a:spcPts val="0"/>
              </a:spcBef>
              <a:defRPr/>
            </a:pPr>
            <a:endParaRPr lang="en-GB" altLang="en-US" sz="2200" b="1" dirty="0">
              <a:solidFill>
                <a:schemeClr val="tx1"/>
              </a:solidFill>
            </a:endParaRPr>
          </a:p>
          <a:p>
            <a:pPr>
              <a:lnSpc>
                <a:spcPct val="120000"/>
              </a:lnSpc>
              <a:spcBef>
                <a:spcPts val="0"/>
              </a:spcBef>
              <a:defRPr/>
            </a:pPr>
            <a:r>
              <a:rPr lang="en-GB" altLang="en-US" sz="2200" dirty="0">
                <a:solidFill>
                  <a:schemeClr val="tx1"/>
                </a:solidFill>
              </a:rPr>
              <a:t>Instil a culture of valuing STI, and integrate STI into government planning and budgeting at the highest levels.</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Create an enabling and inclusive governance environment.</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Create a more innovation-enabling environment.</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Increase and transform NSI human capabilities.</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Expand and transform the research system.</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Expand and transform the institutional landscape.</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Increase funding and funding efficiencies.</a:t>
            </a:r>
          </a:p>
        </p:txBody>
      </p:sp>
      <p:sp>
        <p:nvSpPr>
          <p:cNvPr id="46083" name="Slide Number Placeholder 4">
            <a:extLst>
              <a:ext uri="{FF2B5EF4-FFF2-40B4-BE49-F238E27FC236}">
                <a16:creationId xmlns:a16="http://schemas.microsoft.com/office/drawing/2014/main" id="{E4B19D66-DB71-4FA9-85F3-709A0BA42D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CC8AFD51-3929-45CE-ABD0-221F078B6CCA}" type="slidenum">
              <a:rPr lang="en-US" altLang="en-US" sz="1197">
                <a:latin typeface="Gill Sans MT" panose="020B0502020104020203" pitchFamily="34" charset="0"/>
              </a:rPr>
              <a:pPr>
                <a:spcBef>
                  <a:spcPct val="0"/>
                </a:spcBef>
                <a:buClrTx/>
                <a:buFontTx/>
                <a:buNone/>
              </a:pPr>
              <a:t>18</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323453071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7" y="126609"/>
            <a:ext cx="6492778" cy="675430"/>
          </a:xfrm>
        </p:spPr>
        <p:txBody>
          <a:bodyPr>
            <a:noAutofit/>
          </a:bodyPr>
          <a:lstStyle/>
          <a:p>
            <a:pPr algn="r"/>
            <a:r>
              <a:rPr lang="en-ZA" sz="2800" b="1" dirty="0"/>
              <a:t>The DSI 2021/22 Annual Performance Plan Cover Page </a:t>
            </a:r>
          </a:p>
        </p:txBody>
      </p:sp>
      <p:sp>
        <p:nvSpPr>
          <p:cNvPr id="4" name="Slide Number Placeholder 3"/>
          <p:cNvSpPr>
            <a:spLocks noGrp="1"/>
          </p:cNvSpPr>
          <p:nvPr>
            <p:ph type="sldNum" sz="quarter" idx="12"/>
          </p:nvPr>
        </p:nvSpPr>
        <p:spPr/>
        <p:txBody>
          <a:bodyPr/>
          <a:lstStyle/>
          <a:p>
            <a:fld id="{6BEAD508-187F-9C41-8168-FD791BBC9830}" type="slidenum">
              <a:rPr lang="en-US" smtClean="0"/>
              <a:pPr/>
              <a:t>1</a:t>
            </a:fld>
            <a:endParaRPr lang="en-US" dirty="0"/>
          </a:p>
        </p:txBody>
      </p:sp>
      <p:pic>
        <p:nvPicPr>
          <p:cNvPr id="10" name="Content Placeholder 9"/>
          <p:cNvPicPr>
            <a:picLocks noGrp="1" noChangeAspect="1"/>
          </p:cNvPicPr>
          <p:nvPr>
            <p:ph idx="1"/>
          </p:nvPr>
        </p:nvPicPr>
        <p:blipFill>
          <a:blip r:embed="rId2"/>
          <a:stretch>
            <a:fillRect/>
          </a:stretch>
        </p:blipFill>
        <p:spPr>
          <a:xfrm>
            <a:off x="0" y="983673"/>
            <a:ext cx="9144000" cy="5856864"/>
          </a:xfrm>
          <a:prstGeom prst="rect">
            <a:avLst/>
          </a:prstGeom>
        </p:spPr>
      </p:pic>
    </p:spTree>
    <p:extLst>
      <p:ext uri="{BB962C8B-B14F-4D97-AF65-F5344CB8AC3E}">
        <p14:creationId xmlns:p14="http://schemas.microsoft.com/office/powerpoint/2010/main" val="2099901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19</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3221931494"/>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969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375052" y="191708"/>
            <a:ext cx="4178514" cy="561825"/>
          </a:xfrm>
        </p:spPr>
        <p:txBody>
          <a:bodyPr>
            <a:noAutofit/>
          </a:bodyPr>
          <a:lstStyle/>
          <a:p>
            <a:pPr algn="r">
              <a:tabLst>
                <a:tab pos="2600158" algn="l"/>
              </a:tabLst>
            </a:pPr>
            <a:r>
              <a:rPr lang="en-GB" altLang="en-US" sz="2800" b="1" dirty="0"/>
              <a:t>The DSI Six Outcomes</a:t>
            </a:r>
          </a:p>
        </p:txBody>
      </p:sp>
      <p:graphicFrame>
        <p:nvGraphicFramePr>
          <p:cNvPr id="2" name="Content Placeholder 1">
            <a:extLst>
              <a:ext uri="{FF2B5EF4-FFF2-40B4-BE49-F238E27FC236}">
                <a16:creationId xmlns:a16="http://schemas.microsoft.com/office/drawing/2014/main" id="{99C1D5E7-ACD8-4DCF-A45A-207672273728}"/>
              </a:ext>
            </a:extLst>
          </p:cNvPr>
          <p:cNvGraphicFramePr>
            <a:graphicFrameLocks noGrp="1"/>
          </p:cNvGraphicFramePr>
          <p:nvPr>
            <p:ph idx="1"/>
            <p:extLst>
              <p:ext uri="{D42A27DB-BD31-4B8C-83A1-F6EECF244321}">
                <p14:modId xmlns:p14="http://schemas.microsoft.com/office/powerpoint/2010/main" val="43973908"/>
              </p:ext>
            </p:extLst>
          </p:nvPr>
        </p:nvGraphicFramePr>
        <p:xfrm>
          <a:off x="77441" y="5097899"/>
          <a:ext cx="9033271" cy="176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20</a:t>
            </a:fld>
            <a:endParaRPr lang="en-US" altLang="en-US" sz="1197" dirty="0">
              <a:latin typeface="Gill Sans MT" panose="020B0502020104020203" pitchFamily="34" charset="0"/>
            </a:endParaRPr>
          </a:p>
        </p:txBody>
      </p:sp>
      <p:sp>
        <p:nvSpPr>
          <p:cNvPr id="4" name="Rectangle: Rounded Corners 3">
            <a:extLst>
              <a:ext uri="{FF2B5EF4-FFF2-40B4-BE49-F238E27FC236}">
                <a16:creationId xmlns:a16="http://schemas.microsoft.com/office/drawing/2014/main" id="{B60D2C8C-5AB9-4E32-820E-7A179EB038A5}"/>
              </a:ext>
            </a:extLst>
          </p:cNvPr>
          <p:cNvSpPr/>
          <p:nvPr/>
        </p:nvSpPr>
        <p:spPr>
          <a:xfrm>
            <a:off x="77441" y="1084786"/>
            <a:ext cx="1382851" cy="395472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bg1"/>
                </a:solidFill>
              </a:rPr>
              <a:t>A transformed, inclusive, responsive and coherent NSI</a:t>
            </a:r>
          </a:p>
        </p:txBody>
      </p:sp>
      <p:sp>
        <p:nvSpPr>
          <p:cNvPr id="8" name="Rectangle: Rounded Corners 7">
            <a:extLst>
              <a:ext uri="{FF2B5EF4-FFF2-40B4-BE49-F238E27FC236}">
                <a16:creationId xmlns:a16="http://schemas.microsoft.com/office/drawing/2014/main" id="{08A8263B-6983-43B9-8A40-FF57CF1CF97D}"/>
              </a:ext>
            </a:extLst>
          </p:cNvPr>
          <p:cNvSpPr/>
          <p:nvPr/>
        </p:nvSpPr>
        <p:spPr>
          <a:xfrm>
            <a:off x="3179779" y="1084786"/>
            <a:ext cx="1382851" cy="395472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BE4E8512-AD4D-4B26-BDED-7C2D0FF28972}"/>
              </a:ext>
            </a:extLst>
          </p:cNvPr>
          <p:cNvSpPr/>
          <p:nvPr/>
        </p:nvSpPr>
        <p:spPr>
          <a:xfrm>
            <a:off x="4650282" y="1084786"/>
            <a:ext cx="1382851" cy="3933394"/>
          </a:xfrm>
          <a:prstGeom prst="roundRect">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0BECF63B-507F-4230-AE43-33AB4EB1960D}"/>
              </a:ext>
            </a:extLst>
          </p:cNvPr>
          <p:cNvSpPr/>
          <p:nvPr/>
        </p:nvSpPr>
        <p:spPr>
          <a:xfrm>
            <a:off x="6181619" y="1072085"/>
            <a:ext cx="1382851" cy="3946095"/>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B0A4F53-0A17-424B-A087-3A37B99F9C54}"/>
              </a:ext>
            </a:extLst>
          </p:cNvPr>
          <p:cNvSpPr/>
          <p:nvPr/>
        </p:nvSpPr>
        <p:spPr>
          <a:xfrm>
            <a:off x="7689728" y="1072086"/>
            <a:ext cx="1382851" cy="394609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78FB79-5E98-48B4-B18B-E2508F2DBB38}"/>
              </a:ext>
            </a:extLst>
          </p:cNvPr>
          <p:cNvSpPr/>
          <p:nvPr/>
        </p:nvSpPr>
        <p:spPr>
          <a:xfrm>
            <a:off x="1573768" y="1084786"/>
            <a:ext cx="1472911" cy="3933394"/>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553949D-700D-4395-B6B6-E583202DA13E}"/>
              </a:ext>
            </a:extLst>
          </p:cNvPr>
          <p:cNvSpPr/>
          <p:nvPr/>
        </p:nvSpPr>
        <p:spPr>
          <a:xfrm>
            <a:off x="4738175" y="1007633"/>
            <a:ext cx="1260057" cy="3970318"/>
          </a:xfrm>
          <a:prstGeom prst="rect">
            <a:avLst/>
          </a:prstGeom>
        </p:spPr>
        <p:txBody>
          <a:bodyPr wrap="square">
            <a:spAutoFit/>
          </a:bodyPr>
          <a:lstStyle/>
          <a:p>
            <a:pPr marL="28575" lvl="1" indent="-28575" algn="ctr"/>
            <a:r>
              <a:rPr lang="en-US" sz="1800" b="1" dirty="0">
                <a:solidFill>
                  <a:schemeClr val="bg1"/>
                </a:solidFill>
              </a:rPr>
              <a:t>Knowledge utilisation for economic development  </a:t>
            </a:r>
            <a:r>
              <a:rPr lang="en-US" sz="1800" b="1" i="1" dirty="0">
                <a:solidFill>
                  <a:schemeClr val="bg1"/>
                </a:solidFill>
              </a:rPr>
              <a:t>(a) </a:t>
            </a:r>
            <a:r>
              <a:rPr lang="en-US" sz="1800" b="1" dirty="0">
                <a:solidFill>
                  <a:schemeClr val="bg1"/>
                </a:solidFill>
              </a:rPr>
              <a:t>  </a:t>
            </a:r>
          </a:p>
          <a:p>
            <a:pPr marL="28575" lvl="2" indent="-57150" algn="ctr">
              <a:buNone/>
            </a:pPr>
            <a:r>
              <a:rPr lang="en-US" sz="1600" b="1" i="1" dirty="0">
                <a:solidFill>
                  <a:schemeClr val="bg1"/>
                </a:solidFill>
              </a:rPr>
              <a:t>revitalising existing industries    </a:t>
            </a:r>
          </a:p>
          <a:p>
            <a:pPr marL="28575" lvl="2" indent="-57150" algn="ctr">
              <a:buNone/>
            </a:pPr>
            <a:r>
              <a:rPr lang="en-US" sz="1600" b="1" i="1" dirty="0">
                <a:solidFill>
                  <a:schemeClr val="bg1"/>
                </a:solidFill>
              </a:rPr>
              <a:t>(b) stimulating R &amp; D led industrial development </a:t>
            </a:r>
          </a:p>
        </p:txBody>
      </p:sp>
      <p:sp>
        <p:nvSpPr>
          <p:cNvPr id="7" name="Rectangle 6">
            <a:extLst>
              <a:ext uri="{FF2B5EF4-FFF2-40B4-BE49-F238E27FC236}">
                <a16:creationId xmlns:a16="http://schemas.microsoft.com/office/drawing/2014/main" id="{C40D152C-FF3B-4892-BDB1-474461716462}"/>
              </a:ext>
            </a:extLst>
          </p:cNvPr>
          <p:cNvSpPr/>
          <p:nvPr/>
        </p:nvSpPr>
        <p:spPr>
          <a:xfrm>
            <a:off x="1675811" y="1319740"/>
            <a:ext cx="1291954" cy="3093154"/>
          </a:xfrm>
          <a:prstGeom prst="rect">
            <a:avLst/>
          </a:prstGeom>
        </p:spPr>
        <p:txBody>
          <a:bodyPr wrap="square">
            <a:spAutoFit/>
          </a:bodyPr>
          <a:lstStyle/>
          <a:p>
            <a:pPr marL="0" lvl="1" algn="ctr"/>
            <a:endParaRPr lang="en-US" sz="1500" b="1" i="1" dirty="0"/>
          </a:p>
          <a:p>
            <a:pPr marL="0" lvl="1" algn="ctr"/>
            <a:r>
              <a:rPr lang="en-US" sz="2000" b="1" dirty="0">
                <a:solidFill>
                  <a:schemeClr val="bg1"/>
                </a:solidFill>
              </a:rPr>
              <a:t>Human capabilities and skills for the economy and for development </a:t>
            </a:r>
          </a:p>
        </p:txBody>
      </p:sp>
      <p:sp>
        <p:nvSpPr>
          <p:cNvPr id="13" name="Rectangle 12">
            <a:extLst>
              <a:ext uri="{FF2B5EF4-FFF2-40B4-BE49-F238E27FC236}">
                <a16:creationId xmlns:a16="http://schemas.microsoft.com/office/drawing/2014/main" id="{C292BCF9-F2ED-44CC-B45F-7F0972D1E977}"/>
              </a:ext>
            </a:extLst>
          </p:cNvPr>
          <p:cNvSpPr/>
          <p:nvPr/>
        </p:nvSpPr>
        <p:spPr>
          <a:xfrm>
            <a:off x="3264023" y="1497072"/>
            <a:ext cx="1290599" cy="2246769"/>
          </a:xfrm>
          <a:prstGeom prst="rect">
            <a:avLst/>
          </a:prstGeom>
        </p:spPr>
        <p:txBody>
          <a:bodyPr wrap="square">
            <a:spAutoFit/>
          </a:bodyPr>
          <a:lstStyle/>
          <a:p>
            <a:pPr marL="0" lvl="1" algn="ctr"/>
            <a:r>
              <a:rPr lang="en-US" sz="2000" b="1" dirty="0">
                <a:solidFill>
                  <a:schemeClr val="bg1"/>
                </a:solidFill>
              </a:rPr>
              <a:t>Increased knowledge generation and innovation output </a:t>
            </a:r>
          </a:p>
        </p:txBody>
      </p:sp>
      <p:sp>
        <p:nvSpPr>
          <p:cNvPr id="14" name="Rectangle 13">
            <a:extLst>
              <a:ext uri="{FF2B5EF4-FFF2-40B4-BE49-F238E27FC236}">
                <a16:creationId xmlns:a16="http://schemas.microsoft.com/office/drawing/2014/main" id="{40887176-0024-431E-9429-9BB218EAFC65}"/>
              </a:ext>
            </a:extLst>
          </p:cNvPr>
          <p:cNvSpPr/>
          <p:nvPr/>
        </p:nvSpPr>
        <p:spPr>
          <a:xfrm>
            <a:off x="6316001" y="1652242"/>
            <a:ext cx="1263374" cy="2246769"/>
          </a:xfrm>
          <a:prstGeom prst="rect">
            <a:avLst/>
          </a:prstGeom>
        </p:spPr>
        <p:txBody>
          <a:bodyPr wrap="square">
            <a:spAutoFit/>
          </a:bodyPr>
          <a:lstStyle/>
          <a:p>
            <a:pPr marL="0" lvl="1" algn="ctr"/>
            <a:r>
              <a:rPr lang="en-US" sz="2000" b="1" dirty="0">
                <a:solidFill>
                  <a:schemeClr val="bg1"/>
                </a:solidFill>
              </a:rPr>
              <a:t>Knowledge utilisation for inclusive development </a:t>
            </a:r>
          </a:p>
        </p:txBody>
      </p:sp>
      <p:sp>
        <p:nvSpPr>
          <p:cNvPr id="15" name="Rectangle 14">
            <a:extLst>
              <a:ext uri="{FF2B5EF4-FFF2-40B4-BE49-F238E27FC236}">
                <a16:creationId xmlns:a16="http://schemas.microsoft.com/office/drawing/2014/main" id="{128A8C8F-9C8F-4847-A762-D948247B85D2}"/>
              </a:ext>
            </a:extLst>
          </p:cNvPr>
          <p:cNvSpPr/>
          <p:nvPr/>
        </p:nvSpPr>
        <p:spPr>
          <a:xfrm>
            <a:off x="7861755" y="1443344"/>
            <a:ext cx="1086748" cy="2862322"/>
          </a:xfrm>
          <a:prstGeom prst="rect">
            <a:avLst/>
          </a:prstGeom>
        </p:spPr>
        <p:txBody>
          <a:bodyPr wrap="square">
            <a:spAutoFit/>
          </a:bodyPr>
          <a:lstStyle/>
          <a:p>
            <a:pPr marL="0" lvl="1" algn="ctr"/>
            <a:r>
              <a:rPr lang="en-US" altLang="en-US" sz="2000" b="1" dirty="0">
                <a:solidFill>
                  <a:schemeClr val="bg1"/>
                </a:solidFill>
              </a:rPr>
              <a:t>Innovation in support of a capable and develop- mental  State</a:t>
            </a:r>
          </a:p>
        </p:txBody>
      </p:sp>
    </p:spTree>
    <p:extLst>
      <p:ext uri="{BB962C8B-B14F-4D97-AF65-F5344CB8AC3E}">
        <p14:creationId xmlns:p14="http://schemas.microsoft.com/office/powerpoint/2010/main" val="40118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293034" y="126609"/>
            <a:ext cx="6148941" cy="689317"/>
          </a:xfrm>
        </p:spPr>
        <p:txBody>
          <a:bodyPr>
            <a:noAutofit/>
          </a:bodyPr>
          <a:lstStyle/>
          <a:p>
            <a:pPr algn="r">
              <a:tabLst>
                <a:tab pos="2600158" algn="l"/>
              </a:tabLst>
            </a:pPr>
            <a:r>
              <a:rPr lang="en-ZA" altLang="en-US" sz="2800" b="1" dirty="0"/>
              <a:t>OUTCOME 1: </a:t>
            </a:r>
            <a:r>
              <a:rPr lang="en-ZA" altLang="en-US" sz="2400" b="1" dirty="0"/>
              <a:t>A transformed, inclusive, responsive and coherent NSI</a:t>
            </a:r>
            <a:br>
              <a:rPr lang="en-ZA" altLang="en-US" sz="2400" b="1" dirty="0"/>
            </a:br>
            <a:r>
              <a:rPr lang="en-GB" altLang="en-US" sz="2800" b="1" dirty="0" smtClean="0"/>
              <a:t> </a:t>
            </a:r>
            <a:endParaRPr lang="en-GB" altLang="en-US" sz="2800" b="1" dirty="0"/>
          </a:p>
        </p:txBody>
      </p:sp>
      <p:graphicFrame>
        <p:nvGraphicFramePr>
          <p:cNvPr id="2" name="Content Placeholder 1">
            <a:extLst>
              <a:ext uri="{FF2B5EF4-FFF2-40B4-BE49-F238E27FC236}">
                <a16:creationId xmlns:a16="http://schemas.microsoft.com/office/drawing/2014/main" id="{43349E62-BE8B-4F57-B905-FCAAAB8C8C69}"/>
              </a:ext>
            </a:extLst>
          </p:cNvPr>
          <p:cNvGraphicFramePr>
            <a:graphicFrameLocks noGrp="1"/>
          </p:cNvGraphicFramePr>
          <p:nvPr>
            <p:ph idx="1"/>
            <p:extLst/>
          </p:nvPr>
        </p:nvGraphicFramePr>
        <p:xfrm>
          <a:off x="0" y="1067064"/>
          <a:ext cx="9144000" cy="577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21</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59092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157" y="255034"/>
            <a:ext cx="4613827" cy="602583"/>
          </a:xfrm>
        </p:spPr>
        <p:txBody>
          <a:bodyPr>
            <a:noAutofit/>
          </a:bodyPr>
          <a:lstStyle/>
          <a:p>
            <a:pPr algn="r"/>
            <a:r>
              <a:rPr lang="en-ZA" sz="2800" b="1" dirty="0"/>
              <a:t>Implementing Outcome 1</a:t>
            </a:r>
          </a:p>
        </p:txBody>
      </p:sp>
      <p:sp>
        <p:nvSpPr>
          <p:cNvPr id="3" name="Content Placeholder 2"/>
          <p:cNvSpPr>
            <a:spLocks noGrp="1"/>
          </p:cNvSpPr>
          <p:nvPr>
            <p:ph idx="1"/>
          </p:nvPr>
        </p:nvSpPr>
        <p:spPr>
          <a:xfrm>
            <a:off x="95656" y="1100053"/>
            <a:ext cx="8867419" cy="5316414"/>
          </a:xfrm>
        </p:spPr>
        <p:txBody>
          <a:bodyPr>
            <a:normAutofit fontScale="85000" lnSpcReduction="10000"/>
          </a:bodyPr>
          <a:lstStyle/>
          <a:p>
            <a:pPr marL="0" indent="0">
              <a:buNone/>
            </a:pPr>
            <a:r>
              <a:rPr lang="en-ZA" sz="3200" b="1" dirty="0">
                <a:solidFill>
                  <a:schemeClr val="tx1"/>
                </a:solidFill>
              </a:rPr>
              <a:t>Outcome 1: </a:t>
            </a:r>
            <a:r>
              <a:rPr lang="en-ZA" sz="3200" i="1" dirty="0">
                <a:solidFill>
                  <a:schemeClr val="tx1"/>
                </a:solidFill>
              </a:rPr>
              <a:t>A transformed, inclusive, responsive and coherent NSI</a:t>
            </a:r>
          </a:p>
          <a:p>
            <a:pPr marL="0" indent="0" algn="just">
              <a:lnSpc>
                <a:spcPct val="150000"/>
              </a:lnSpc>
              <a:spcBef>
                <a:spcPts val="0"/>
              </a:spcBef>
              <a:buNone/>
            </a:pPr>
            <a:r>
              <a:rPr lang="en-ZA" sz="3100" b="1" dirty="0" smtClean="0">
                <a:solidFill>
                  <a:schemeClr val="tx1"/>
                </a:solidFill>
              </a:rPr>
              <a:t>Planned </a:t>
            </a:r>
            <a:r>
              <a:rPr lang="en-ZA" sz="3100" b="1" dirty="0">
                <a:solidFill>
                  <a:schemeClr val="tx1"/>
                </a:solidFill>
              </a:rPr>
              <a:t>policy initiatives/ targeted interventions:</a:t>
            </a:r>
          </a:p>
          <a:p>
            <a:pPr marL="914400" lvl="1" indent="-458788" algn="just">
              <a:lnSpc>
                <a:spcPct val="150000"/>
              </a:lnSpc>
              <a:spcBef>
                <a:spcPts val="0"/>
              </a:spcBef>
              <a:buFont typeface="Wingdings" panose="05000000000000000000" pitchFamily="2" charset="2"/>
              <a:buChar char="q"/>
            </a:pPr>
            <a:r>
              <a:rPr lang="en-ZA" sz="3100" dirty="0" smtClean="0">
                <a:solidFill>
                  <a:schemeClr val="tx1"/>
                </a:solidFill>
              </a:rPr>
              <a:t>Finalise Transformation </a:t>
            </a:r>
            <a:r>
              <a:rPr lang="en-ZA" sz="3100" dirty="0">
                <a:solidFill>
                  <a:schemeClr val="tx1"/>
                </a:solidFill>
              </a:rPr>
              <a:t>F</a:t>
            </a:r>
            <a:r>
              <a:rPr lang="en-ZA" sz="3100" dirty="0" smtClean="0">
                <a:solidFill>
                  <a:schemeClr val="tx1"/>
                </a:solidFill>
              </a:rPr>
              <a:t>ramework to strengthen the Department’s transformation agenda</a:t>
            </a:r>
          </a:p>
          <a:p>
            <a:pPr marL="914400" lvl="1" indent="-458788" algn="just">
              <a:lnSpc>
                <a:spcPct val="150000"/>
              </a:lnSpc>
              <a:spcBef>
                <a:spcPts val="0"/>
              </a:spcBef>
              <a:buFont typeface="Wingdings" panose="05000000000000000000" pitchFamily="2" charset="2"/>
              <a:buChar char="q"/>
            </a:pPr>
            <a:r>
              <a:rPr lang="en-US" sz="3100" dirty="0" smtClean="0">
                <a:solidFill>
                  <a:schemeClr val="tx1"/>
                </a:solidFill>
              </a:rPr>
              <a:t>Finalise </a:t>
            </a:r>
            <a:r>
              <a:rPr lang="en-US" sz="3100" dirty="0">
                <a:solidFill>
                  <a:schemeClr val="tx1"/>
                </a:solidFill>
              </a:rPr>
              <a:t>the Decadal Plan which will </a:t>
            </a:r>
            <a:r>
              <a:rPr lang="en-US" sz="3100" dirty="0" smtClean="0">
                <a:solidFill>
                  <a:schemeClr val="tx1"/>
                </a:solidFill>
              </a:rPr>
              <a:t>be the  </a:t>
            </a:r>
            <a:r>
              <a:rPr lang="en-US" sz="3100" dirty="0">
                <a:solidFill>
                  <a:schemeClr val="tx1"/>
                </a:solidFill>
              </a:rPr>
              <a:t>implementation plan </a:t>
            </a:r>
            <a:r>
              <a:rPr lang="en-US" sz="3100" dirty="0" smtClean="0">
                <a:solidFill>
                  <a:schemeClr val="tx1"/>
                </a:solidFill>
              </a:rPr>
              <a:t>2019 </a:t>
            </a:r>
            <a:r>
              <a:rPr lang="en-US" sz="3100" dirty="0">
                <a:solidFill>
                  <a:schemeClr val="tx1"/>
                </a:solidFill>
              </a:rPr>
              <a:t>WP for </a:t>
            </a:r>
            <a:r>
              <a:rPr lang="en-US" sz="3100" dirty="0" smtClean="0">
                <a:solidFill>
                  <a:schemeClr val="tx1"/>
                </a:solidFill>
              </a:rPr>
              <a:t>STI, and </a:t>
            </a:r>
            <a:r>
              <a:rPr lang="en-US" sz="3100" dirty="0">
                <a:solidFill>
                  <a:schemeClr val="tx1"/>
                </a:solidFill>
              </a:rPr>
              <a:t>define critical missions that will be attend to between 2021-2031; [coherent]  </a:t>
            </a:r>
          </a:p>
          <a:p>
            <a:pPr marL="914400" lvl="1" indent="-458788" algn="just">
              <a:lnSpc>
                <a:spcPct val="150000"/>
              </a:lnSpc>
              <a:spcBef>
                <a:spcPts val="0"/>
              </a:spcBef>
              <a:buFont typeface="Wingdings" panose="05000000000000000000" pitchFamily="2" charset="2"/>
              <a:buChar char="q"/>
            </a:pPr>
            <a:endParaRPr lang="en-US" sz="3100" dirty="0">
              <a:solidFill>
                <a:schemeClr val="tx1"/>
              </a:solidFill>
            </a:endParaRPr>
          </a:p>
          <a:p>
            <a:pPr marL="0" indent="0">
              <a:buNone/>
            </a:pPr>
            <a:endParaRPr lang="en-ZA" dirty="0"/>
          </a:p>
        </p:txBody>
      </p:sp>
      <p:sp>
        <p:nvSpPr>
          <p:cNvPr id="4" name="Slide Number Placeholder 3"/>
          <p:cNvSpPr>
            <a:spLocks noGrp="1"/>
          </p:cNvSpPr>
          <p:nvPr>
            <p:ph type="sldNum" sz="quarter" idx="12"/>
          </p:nvPr>
        </p:nvSpPr>
        <p:spPr/>
        <p:txBody>
          <a:bodyPr/>
          <a:lstStyle/>
          <a:p>
            <a:fld id="{6BEAD508-187F-9C41-8168-FD791BBC9830}" type="slidenum">
              <a:rPr lang="en-US" smtClean="0"/>
              <a:pPr/>
              <a:t>22</a:t>
            </a:fld>
            <a:endParaRPr lang="en-US" dirty="0"/>
          </a:p>
        </p:txBody>
      </p:sp>
    </p:spTree>
    <p:extLst>
      <p:ext uri="{BB962C8B-B14F-4D97-AF65-F5344CB8AC3E}">
        <p14:creationId xmlns:p14="http://schemas.microsoft.com/office/powerpoint/2010/main" val="1197853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034" y="159695"/>
            <a:ext cx="1476949" cy="571825"/>
          </a:xfrm>
        </p:spPr>
        <p:txBody>
          <a:bodyPr>
            <a:noAutofit/>
          </a:bodyPr>
          <a:lstStyle/>
          <a:p>
            <a:pPr algn="r"/>
            <a:r>
              <a:rPr lang="en-ZA" sz="2800" b="1" dirty="0"/>
              <a:t>Cont…</a:t>
            </a:r>
          </a:p>
        </p:txBody>
      </p:sp>
      <p:sp>
        <p:nvSpPr>
          <p:cNvPr id="3" name="Content Placeholder 2"/>
          <p:cNvSpPr>
            <a:spLocks noGrp="1"/>
          </p:cNvSpPr>
          <p:nvPr>
            <p:ph idx="1"/>
          </p:nvPr>
        </p:nvSpPr>
        <p:spPr>
          <a:xfrm>
            <a:off x="95656" y="1100053"/>
            <a:ext cx="8867419" cy="4949055"/>
          </a:xfrm>
        </p:spPr>
        <p:txBody>
          <a:bodyPr>
            <a:normAutofit fontScale="92500"/>
          </a:bodyPr>
          <a:lstStyle/>
          <a:p>
            <a:pPr marL="914400" lvl="1" indent="-458788" algn="just">
              <a:lnSpc>
                <a:spcPct val="150000"/>
              </a:lnSpc>
              <a:spcBef>
                <a:spcPts val="0"/>
              </a:spcBef>
              <a:buFont typeface="Wingdings" panose="05000000000000000000" pitchFamily="2" charset="2"/>
              <a:buChar char="q"/>
            </a:pPr>
            <a:r>
              <a:rPr lang="en-ZA" sz="2200" dirty="0">
                <a:solidFill>
                  <a:schemeClr val="tx1"/>
                </a:solidFill>
              </a:rPr>
              <a:t>Support grassroots innovators and support new entrants into the economy, via targeted RDI instruments; </a:t>
            </a:r>
            <a:r>
              <a:rPr lang="en-ZA" sz="2200" b="1" dirty="0">
                <a:solidFill>
                  <a:schemeClr val="tx1"/>
                </a:solidFill>
              </a:rPr>
              <a:t>[inclusive] </a:t>
            </a:r>
            <a:endParaRPr lang="en-ZA" sz="2200" b="1" dirty="0" smtClean="0">
              <a:solidFill>
                <a:schemeClr val="tx1"/>
              </a:solidFill>
            </a:endParaRPr>
          </a:p>
          <a:p>
            <a:pPr marL="1370457" lvl="2" indent="-458788" algn="just">
              <a:lnSpc>
                <a:spcPct val="150000"/>
              </a:lnSpc>
              <a:spcBef>
                <a:spcPts val="0"/>
              </a:spcBef>
              <a:buFont typeface="Wingdings" panose="05000000000000000000" pitchFamily="2" charset="2"/>
              <a:buChar char="q"/>
            </a:pPr>
            <a:r>
              <a:rPr lang="en-US" sz="2200" b="1" dirty="0" smtClean="0">
                <a:solidFill>
                  <a:schemeClr val="tx1"/>
                </a:solidFill>
              </a:rPr>
              <a:t>Example: support 200 black emerging farmers with innovation support</a:t>
            </a:r>
          </a:p>
          <a:p>
            <a:pPr marL="914400" lvl="1" indent="-458788" algn="just">
              <a:lnSpc>
                <a:spcPct val="150000"/>
              </a:lnSpc>
              <a:spcBef>
                <a:spcPts val="0"/>
              </a:spcBef>
              <a:buFont typeface="Wingdings" panose="05000000000000000000" pitchFamily="2" charset="2"/>
              <a:buChar char="q"/>
            </a:pPr>
            <a:r>
              <a:rPr lang="en-ZA" sz="2200" dirty="0" smtClean="0">
                <a:solidFill>
                  <a:schemeClr val="tx1"/>
                </a:solidFill>
              </a:rPr>
              <a:t>Modernisation </a:t>
            </a:r>
            <a:r>
              <a:rPr lang="en-ZA" sz="2200" dirty="0">
                <a:solidFill>
                  <a:schemeClr val="tx1"/>
                </a:solidFill>
              </a:rPr>
              <a:t>of sectors of the economy such as manufacturing, agriculture and mining to ensure that these sectors are competitive and can contribute to higher GDP growth; </a:t>
            </a:r>
            <a:r>
              <a:rPr lang="en-ZA" sz="2200" b="1" dirty="0">
                <a:solidFill>
                  <a:schemeClr val="tx1"/>
                </a:solidFill>
              </a:rPr>
              <a:t>[responsive]</a:t>
            </a:r>
          </a:p>
          <a:p>
            <a:pPr marL="914400" lvl="1" indent="-458788" algn="just">
              <a:lnSpc>
                <a:spcPct val="150000"/>
              </a:lnSpc>
              <a:spcBef>
                <a:spcPts val="0"/>
              </a:spcBef>
              <a:buFont typeface="Wingdings" panose="05000000000000000000" pitchFamily="2" charset="2"/>
              <a:buChar char="q"/>
            </a:pPr>
            <a:r>
              <a:rPr lang="en-ZA" sz="2200" dirty="0">
                <a:solidFill>
                  <a:schemeClr val="tx1"/>
                </a:solidFill>
              </a:rPr>
              <a:t>Finalise the Decadal Plan which will be the 2019 WP for STI implementation plan and define critical missions that will be attend to between 2021-2031; </a:t>
            </a:r>
            <a:r>
              <a:rPr lang="en-ZA" sz="2200" b="1" dirty="0">
                <a:solidFill>
                  <a:schemeClr val="tx1"/>
                </a:solidFill>
              </a:rPr>
              <a:t>[coherence]  </a:t>
            </a:r>
          </a:p>
          <a:p>
            <a:pPr marL="0" indent="0" algn="just">
              <a:buNone/>
            </a:pPr>
            <a:endParaRPr lang="en-ZA" sz="2400" dirty="0">
              <a:solidFill>
                <a:schemeClr val="tx1"/>
              </a:solidFill>
            </a:endParaRPr>
          </a:p>
          <a:p>
            <a:pPr marL="0" indent="0">
              <a:buNone/>
            </a:pPr>
            <a:endParaRPr lang="en-ZA" dirty="0"/>
          </a:p>
        </p:txBody>
      </p:sp>
      <p:sp>
        <p:nvSpPr>
          <p:cNvPr id="4" name="Slide Number Placeholder 3"/>
          <p:cNvSpPr>
            <a:spLocks noGrp="1"/>
          </p:cNvSpPr>
          <p:nvPr>
            <p:ph type="sldNum" sz="quarter" idx="12"/>
          </p:nvPr>
        </p:nvSpPr>
        <p:spPr/>
        <p:txBody>
          <a:bodyPr/>
          <a:lstStyle/>
          <a:p>
            <a:fld id="{6BEAD508-187F-9C41-8168-FD791BBC9830}" type="slidenum">
              <a:rPr lang="en-US" smtClean="0"/>
              <a:pPr/>
              <a:t>23</a:t>
            </a:fld>
            <a:endParaRPr lang="en-US" dirty="0"/>
          </a:p>
        </p:txBody>
      </p:sp>
    </p:spTree>
    <p:extLst>
      <p:ext uri="{BB962C8B-B14F-4D97-AF65-F5344CB8AC3E}">
        <p14:creationId xmlns:p14="http://schemas.microsoft.com/office/powerpoint/2010/main" val="2153814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223889" y="126609"/>
            <a:ext cx="7218086" cy="689317"/>
          </a:xfrm>
        </p:spPr>
        <p:txBody>
          <a:bodyPr>
            <a:noAutofit/>
          </a:bodyPr>
          <a:lstStyle/>
          <a:p>
            <a:pPr algn="r">
              <a:tabLst>
                <a:tab pos="2600158" algn="l"/>
              </a:tabLst>
            </a:pPr>
            <a:r>
              <a:rPr lang="en-GB" altLang="en-US" sz="2800" b="1" dirty="0" smtClean="0"/>
              <a:t>OUTCOME 2: </a:t>
            </a:r>
            <a:r>
              <a:rPr lang="en-ZA" altLang="en-US" sz="2400" b="1" dirty="0" smtClean="0"/>
              <a:t>Human </a:t>
            </a:r>
            <a:r>
              <a:rPr lang="en-ZA" altLang="en-US" sz="2400" b="1" dirty="0"/>
              <a:t>capabilities and skills for the economy and for development</a:t>
            </a:r>
            <a:br>
              <a:rPr lang="en-ZA" altLang="en-US" sz="2400" b="1" dirty="0"/>
            </a:br>
            <a:r>
              <a:rPr lang="en-GB" altLang="en-US" sz="2800" b="1" dirty="0" smtClean="0"/>
              <a:t> </a:t>
            </a:r>
            <a:endParaRPr lang="en-GB" altLang="en-US" sz="2800" b="1" dirty="0"/>
          </a:p>
        </p:txBody>
      </p:sp>
      <p:graphicFrame>
        <p:nvGraphicFramePr>
          <p:cNvPr id="2" name="Content Placeholder 1">
            <a:extLst>
              <a:ext uri="{FF2B5EF4-FFF2-40B4-BE49-F238E27FC236}">
                <a16:creationId xmlns:a16="http://schemas.microsoft.com/office/drawing/2014/main" id="{43349E62-BE8B-4F57-B905-FCAAAB8C8C69}"/>
              </a:ext>
            </a:extLst>
          </p:cNvPr>
          <p:cNvGraphicFramePr>
            <a:graphicFrameLocks noGrp="1"/>
          </p:cNvGraphicFramePr>
          <p:nvPr>
            <p:ph idx="1"/>
            <p:extLst/>
          </p:nvPr>
        </p:nvGraphicFramePr>
        <p:xfrm>
          <a:off x="2844" y="930539"/>
          <a:ext cx="9141155" cy="577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24</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1363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59" y="242762"/>
            <a:ext cx="4489767" cy="580866"/>
          </a:xfrm>
        </p:spPr>
        <p:txBody>
          <a:bodyPr>
            <a:noAutofit/>
          </a:bodyPr>
          <a:lstStyle/>
          <a:p>
            <a:pPr algn="r"/>
            <a:r>
              <a:rPr lang="en-ZA" sz="2800" b="1" dirty="0"/>
              <a:t>Implementing Outcome 2</a:t>
            </a:r>
          </a:p>
        </p:txBody>
      </p:sp>
      <p:sp>
        <p:nvSpPr>
          <p:cNvPr id="3" name="Content Placeholder 2"/>
          <p:cNvSpPr>
            <a:spLocks noGrp="1"/>
          </p:cNvSpPr>
          <p:nvPr>
            <p:ph idx="1"/>
          </p:nvPr>
        </p:nvSpPr>
        <p:spPr>
          <a:xfrm>
            <a:off x="129886" y="1053471"/>
            <a:ext cx="8842969" cy="5352089"/>
          </a:xfrm>
        </p:spPr>
        <p:txBody>
          <a:bodyPr>
            <a:normAutofit fontScale="25000" lnSpcReduction="20000"/>
          </a:bodyPr>
          <a:lstStyle/>
          <a:p>
            <a:pPr marL="0" indent="0">
              <a:lnSpc>
                <a:spcPct val="120000"/>
              </a:lnSpc>
              <a:spcBef>
                <a:spcPts val="0"/>
              </a:spcBef>
              <a:buNone/>
            </a:pPr>
            <a:r>
              <a:rPr lang="en-ZA" sz="8800" b="1" dirty="0">
                <a:solidFill>
                  <a:schemeClr val="tx1"/>
                </a:solidFill>
              </a:rPr>
              <a:t>Outcome 2: </a:t>
            </a:r>
            <a:r>
              <a:rPr lang="en-ZA" sz="8800" i="1" dirty="0">
                <a:solidFill>
                  <a:schemeClr val="tx1"/>
                </a:solidFill>
              </a:rPr>
              <a:t>Human capabilities and skills for the economy and for development</a:t>
            </a:r>
          </a:p>
          <a:p>
            <a:pPr marL="0" indent="0" algn="just">
              <a:lnSpc>
                <a:spcPct val="170000"/>
              </a:lnSpc>
              <a:spcBef>
                <a:spcPts val="0"/>
              </a:spcBef>
              <a:buNone/>
            </a:pPr>
            <a:r>
              <a:rPr lang="en-ZA" sz="8800" b="1" dirty="0" smtClean="0">
                <a:solidFill>
                  <a:schemeClr val="tx1"/>
                </a:solidFill>
              </a:rPr>
              <a:t>Planned </a:t>
            </a:r>
            <a:r>
              <a:rPr lang="en-ZA" sz="8800" b="1" dirty="0">
                <a:solidFill>
                  <a:schemeClr val="tx1"/>
                </a:solidFill>
              </a:rPr>
              <a:t>policy initiatives/ targeted interventions </a:t>
            </a:r>
          </a:p>
          <a:p>
            <a:pPr marL="512763" indent="-512763" algn="just">
              <a:lnSpc>
                <a:spcPct val="170000"/>
              </a:lnSpc>
              <a:spcBef>
                <a:spcPts val="0"/>
              </a:spcBef>
              <a:buFont typeface="Wingdings" panose="05000000000000000000" pitchFamily="2" charset="2"/>
              <a:buChar char="q"/>
            </a:pPr>
            <a:r>
              <a:rPr lang="en-ZA" sz="8800" dirty="0">
                <a:solidFill>
                  <a:schemeClr val="tx1"/>
                </a:solidFill>
              </a:rPr>
              <a:t>Support more than </a:t>
            </a:r>
            <a:r>
              <a:rPr lang="en-ZA" sz="8800" dirty="0" smtClean="0">
                <a:solidFill>
                  <a:schemeClr val="tx1"/>
                </a:solidFill>
              </a:rPr>
              <a:t>8 200 Honours</a:t>
            </a:r>
            <a:r>
              <a:rPr lang="en-ZA" sz="8800" dirty="0">
                <a:solidFill>
                  <a:schemeClr val="tx1"/>
                </a:solidFill>
              </a:rPr>
              <a:t>, </a:t>
            </a:r>
            <a:r>
              <a:rPr lang="en-ZA" sz="8800" dirty="0" smtClean="0">
                <a:solidFill>
                  <a:schemeClr val="tx1"/>
                </a:solidFill>
              </a:rPr>
              <a:t>Master’s </a:t>
            </a:r>
            <a:r>
              <a:rPr lang="en-ZA" sz="8800" dirty="0">
                <a:solidFill>
                  <a:schemeClr val="tx1"/>
                </a:solidFill>
              </a:rPr>
              <a:t>and PhD students across programmes by 31 March 2022; </a:t>
            </a:r>
            <a:endParaRPr lang="en-ZA" sz="8800" dirty="0" smtClean="0">
              <a:solidFill>
                <a:schemeClr val="tx1"/>
              </a:solidFill>
            </a:endParaRPr>
          </a:p>
          <a:p>
            <a:pPr marL="512763" indent="-512763" algn="just">
              <a:lnSpc>
                <a:spcPct val="170000"/>
              </a:lnSpc>
              <a:spcBef>
                <a:spcPts val="0"/>
              </a:spcBef>
              <a:buFont typeface="Wingdings" panose="05000000000000000000" pitchFamily="2" charset="2"/>
              <a:buChar char="q"/>
            </a:pPr>
            <a:r>
              <a:rPr lang="en-US" sz="8800" dirty="0" smtClean="0">
                <a:solidFill>
                  <a:schemeClr val="tx1"/>
                </a:solidFill>
              </a:rPr>
              <a:t>Place at least 975 </a:t>
            </a:r>
            <a:r>
              <a:rPr lang="en-US" sz="8800" dirty="0">
                <a:solidFill>
                  <a:schemeClr val="tx1"/>
                </a:solidFill>
              </a:rPr>
              <a:t>graduates in </a:t>
            </a:r>
            <a:r>
              <a:rPr lang="en-US" sz="8800" dirty="0" smtClean="0">
                <a:solidFill>
                  <a:schemeClr val="tx1"/>
                </a:solidFill>
              </a:rPr>
              <a:t>DSI-funded </a:t>
            </a:r>
            <a:r>
              <a:rPr lang="en-US" sz="8800" dirty="0">
                <a:solidFill>
                  <a:schemeClr val="tx1"/>
                </a:solidFill>
              </a:rPr>
              <a:t>work preparation </a:t>
            </a:r>
            <a:r>
              <a:rPr lang="en-US" sz="8800" dirty="0" smtClean="0">
                <a:solidFill>
                  <a:schemeClr val="tx1"/>
                </a:solidFill>
              </a:rPr>
              <a:t>programmes (the internship programme) (750 from programme 4 and 225 programme 2); </a:t>
            </a:r>
          </a:p>
          <a:p>
            <a:pPr marL="512763" indent="-512763" algn="just">
              <a:lnSpc>
                <a:spcPct val="170000"/>
              </a:lnSpc>
              <a:spcBef>
                <a:spcPts val="0"/>
              </a:spcBef>
              <a:buFont typeface="Wingdings" panose="05000000000000000000" pitchFamily="2" charset="2"/>
              <a:buChar char="q"/>
            </a:pPr>
            <a:r>
              <a:rPr lang="en-US" sz="8800" dirty="0" smtClean="0">
                <a:solidFill>
                  <a:schemeClr val="tx1"/>
                </a:solidFill>
              </a:rPr>
              <a:t>Support 20 artisans;</a:t>
            </a:r>
            <a:endParaRPr lang="en-US" sz="8800" dirty="0">
              <a:solidFill>
                <a:schemeClr val="tx1"/>
              </a:solidFill>
            </a:endParaRPr>
          </a:p>
          <a:p>
            <a:pPr marL="512763" indent="-512763" algn="just">
              <a:lnSpc>
                <a:spcPct val="170000"/>
              </a:lnSpc>
              <a:spcBef>
                <a:spcPts val="0"/>
              </a:spcBef>
              <a:buFont typeface="Wingdings" panose="05000000000000000000" pitchFamily="2" charset="2"/>
              <a:buChar char="q"/>
            </a:pPr>
            <a:r>
              <a:rPr lang="en-US" sz="8800" dirty="0" smtClean="0">
                <a:solidFill>
                  <a:schemeClr val="tx1"/>
                </a:solidFill>
              </a:rPr>
              <a:t>Provide  250 research infrastructure grants;  and</a:t>
            </a:r>
          </a:p>
          <a:p>
            <a:pPr marL="0" indent="0" algn="just">
              <a:lnSpc>
                <a:spcPct val="170000"/>
              </a:lnSpc>
              <a:spcBef>
                <a:spcPts val="0"/>
              </a:spcBef>
              <a:buNone/>
            </a:pPr>
            <a:endParaRPr lang="en-ZA" sz="8800" dirty="0">
              <a:solidFill>
                <a:schemeClr val="tx1"/>
              </a:solidFill>
            </a:endParaRPr>
          </a:p>
        </p:txBody>
      </p:sp>
      <p:sp>
        <p:nvSpPr>
          <p:cNvPr id="4" name="Slide Number Placeholder 3"/>
          <p:cNvSpPr>
            <a:spLocks noGrp="1"/>
          </p:cNvSpPr>
          <p:nvPr>
            <p:ph type="sldNum" sz="quarter" idx="12"/>
          </p:nvPr>
        </p:nvSpPr>
        <p:spPr>
          <a:xfrm>
            <a:off x="6281770" y="6405560"/>
            <a:ext cx="2743200" cy="365125"/>
          </a:xfrm>
        </p:spPr>
        <p:txBody>
          <a:bodyPr/>
          <a:lstStyle/>
          <a:p>
            <a:fld id="{6BEAD508-187F-9C41-8168-FD791BBC9830}" type="slidenum">
              <a:rPr lang="en-US" smtClean="0"/>
              <a:pPr/>
              <a:t>25</a:t>
            </a:fld>
            <a:endParaRPr lang="en-US" dirty="0"/>
          </a:p>
        </p:txBody>
      </p:sp>
    </p:spTree>
    <p:extLst>
      <p:ext uri="{BB962C8B-B14F-4D97-AF65-F5344CB8AC3E}">
        <p14:creationId xmlns:p14="http://schemas.microsoft.com/office/powerpoint/2010/main" val="720113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913" y="196948"/>
            <a:ext cx="1465213" cy="464234"/>
          </a:xfrm>
        </p:spPr>
        <p:txBody>
          <a:bodyPr>
            <a:noAutofit/>
          </a:bodyPr>
          <a:lstStyle/>
          <a:p>
            <a:pPr algn="r"/>
            <a:r>
              <a:rPr lang="en-ZA" sz="2800" b="1" dirty="0"/>
              <a:t>Cont…</a:t>
            </a:r>
          </a:p>
        </p:txBody>
      </p:sp>
      <p:sp>
        <p:nvSpPr>
          <p:cNvPr id="3" name="Content Placeholder 2"/>
          <p:cNvSpPr>
            <a:spLocks noGrp="1"/>
          </p:cNvSpPr>
          <p:nvPr>
            <p:ph idx="1"/>
          </p:nvPr>
        </p:nvSpPr>
        <p:spPr>
          <a:xfrm>
            <a:off x="129886" y="1053472"/>
            <a:ext cx="8842969" cy="5787066"/>
          </a:xfrm>
        </p:spPr>
        <p:txBody>
          <a:bodyPr>
            <a:normAutofit fontScale="25000" lnSpcReduction="20000"/>
          </a:bodyPr>
          <a:lstStyle/>
          <a:p>
            <a:pPr marL="512763" indent="-512763" algn="just">
              <a:lnSpc>
                <a:spcPct val="170000"/>
              </a:lnSpc>
              <a:spcBef>
                <a:spcPts val="0"/>
              </a:spcBef>
              <a:buFont typeface="Wingdings" panose="05000000000000000000" pitchFamily="2" charset="2"/>
              <a:buChar char="q"/>
            </a:pPr>
            <a:r>
              <a:rPr lang="en-ZA" sz="8800" dirty="0">
                <a:solidFill>
                  <a:schemeClr val="tx1"/>
                </a:solidFill>
              </a:rPr>
              <a:t>Support the development of critical high-end skills in selected technology areas such as the bioeconomy, space science and technology, energy, intellectual property management nanotechnology, robotics, photonics and areas of technology convergence that are important in building a knowledge </a:t>
            </a:r>
            <a:r>
              <a:rPr lang="en-ZA" sz="8800" dirty="0" smtClean="0">
                <a:solidFill>
                  <a:schemeClr val="tx1"/>
                </a:solidFill>
              </a:rPr>
              <a:t>society </a:t>
            </a:r>
            <a:r>
              <a:rPr lang="en-ZA" sz="8800" b="1" dirty="0" smtClean="0">
                <a:solidFill>
                  <a:schemeClr val="tx1"/>
                </a:solidFill>
              </a:rPr>
              <a:t>by providing 582 postgraduate bursaries </a:t>
            </a:r>
            <a:r>
              <a:rPr lang="en-ZA" sz="8800" dirty="0" smtClean="0">
                <a:solidFill>
                  <a:schemeClr val="tx1"/>
                </a:solidFill>
              </a:rPr>
              <a:t>(392 programme 5 and 190 programme 2)  in the areas mentioned above.</a:t>
            </a:r>
            <a:endParaRPr lang="en-ZA" sz="8800" dirty="0">
              <a:solidFill>
                <a:schemeClr val="tx1"/>
              </a:solidFill>
            </a:endParaRPr>
          </a:p>
        </p:txBody>
      </p:sp>
      <p:sp>
        <p:nvSpPr>
          <p:cNvPr id="4" name="Slide Number Placeholder 3"/>
          <p:cNvSpPr>
            <a:spLocks noGrp="1"/>
          </p:cNvSpPr>
          <p:nvPr>
            <p:ph type="sldNum" sz="quarter" idx="12"/>
          </p:nvPr>
        </p:nvSpPr>
        <p:spPr>
          <a:xfrm>
            <a:off x="6281770" y="6405560"/>
            <a:ext cx="2743200" cy="365125"/>
          </a:xfrm>
        </p:spPr>
        <p:txBody>
          <a:bodyPr/>
          <a:lstStyle/>
          <a:p>
            <a:fld id="{6BEAD508-187F-9C41-8168-FD791BBC9830}" type="slidenum">
              <a:rPr lang="en-US" smtClean="0"/>
              <a:pPr/>
              <a:t>26</a:t>
            </a:fld>
            <a:endParaRPr lang="en-US" dirty="0"/>
          </a:p>
        </p:txBody>
      </p:sp>
    </p:spTree>
    <p:extLst>
      <p:ext uri="{BB962C8B-B14F-4D97-AF65-F5344CB8AC3E}">
        <p14:creationId xmlns:p14="http://schemas.microsoft.com/office/powerpoint/2010/main" val="3370833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700997" y="98474"/>
            <a:ext cx="5685917" cy="793785"/>
          </a:xfrm>
        </p:spPr>
        <p:txBody>
          <a:bodyPr>
            <a:noAutofit/>
          </a:bodyPr>
          <a:lstStyle/>
          <a:p>
            <a:pPr algn="r">
              <a:tabLst>
                <a:tab pos="2600158" algn="l"/>
              </a:tabLst>
            </a:pPr>
            <a:r>
              <a:rPr lang="en-GB" altLang="en-US" sz="2800" b="1" dirty="0" smtClean="0"/>
              <a:t>OUTCOME 3: </a:t>
            </a:r>
            <a:r>
              <a:rPr lang="en-ZA" altLang="en-US" sz="2400" b="1" dirty="0" smtClean="0"/>
              <a:t>Increased </a:t>
            </a:r>
            <a:r>
              <a:rPr lang="en-ZA" altLang="en-US" sz="2400" b="1" dirty="0"/>
              <a:t>knowledge generation and innovation </a:t>
            </a:r>
            <a:r>
              <a:rPr lang="en-ZA" altLang="en-US" sz="2400" b="1" dirty="0" smtClean="0"/>
              <a:t>output</a:t>
            </a:r>
            <a:r>
              <a:rPr lang="en-ZA" altLang="en-US" sz="3200" b="1" dirty="0"/>
              <a:t/>
            </a:r>
            <a:br>
              <a:rPr lang="en-ZA" altLang="en-US" sz="3200" b="1" dirty="0"/>
            </a:br>
            <a:endParaRPr lang="en-GB" altLang="en-US" sz="3200" b="1" dirty="0"/>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nvPr>
        </p:nvGraphicFramePr>
        <p:xfrm>
          <a:off x="0" y="1067064"/>
          <a:ext cx="9144000" cy="5098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27</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422992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2345" y="230748"/>
            <a:ext cx="4456290" cy="559097"/>
          </a:xfrm>
        </p:spPr>
        <p:txBody>
          <a:bodyPr>
            <a:noAutofit/>
          </a:bodyPr>
          <a:lstStyle/>
          <a:p>
            <a:pPr algn="r"/>
            <a:r>
              <a:rPr lang="en-ZA" sz="2800" b="1" dirty="0"/>
              <a:t>Implementing Outcome 3</a:t>
            </a:r>
          </a:p>
        </p:txBody>
      </p:sp>
      <p:sp>
        <p:nvSpPr>
          <p:cNvPr id="3" name="Content Placeholder 2"/>
          <p:cNvSpPr>
            <a:spLocks noGrp="1"/>
          </p:cNvSpPr>
          <p:nvPr>
            <p:ph idx="1"/>
          </p:nvPr>
        </p:nvSpPr>
        <p:spPr>
          <a:xfrm>
            <a:off x="112466" y="1101336"/>
            <a:ext cx="8884839" cy="5316414"/>
          </a:xfrm>
        </p:spPr>
        <p:txBody>
          <a:bodyPr>
            <a:normAutofit fontScale="92500" lnSpcReduction="10000"/>
          </a:bodyPr>
          <a:lstStyle/>
          <a:p>
            <a:pPr marL="0" indent="0">
              <a:lnSpc>
                <a:spcPct val="100000"/>
              </a:lnSpc>
              <a:spcBef>
                <a:spcPts val="0"/>
              </a:spcBef>
              <a:buNone/>
            </a:pPr>
            <a:r>
              <a:rPr lang="en-ZA" sz="2400" b="1" dirty="0">
                <a:solidFill>
                  <a:schemeClr val="tx1"/>
                </a:solidFill>
              </a:rPr>
              <a:t>Outcome 3: </a:t>
            </a:r>
            <a:r>
              <a:rPr lang="en-ZA" sz="2400" i="1" dirty="0">
                <a:solidFill>
                  <a:schemeClr val="tx1"/>
                </a:solidFill>
              </a:rPr>
              <a:t>Increase knowledge generation and innovation outputs</a:t>
            </a:r>
          </a:p>
          <a:p>
            <a:pPr marL="0" indent="0" algn="just">
              <a:lnSpc>
                <a:spcPct val="150000"/>
              </a:lnSpc>
              <a:spcBef>
                <a:spcPts val="0"/>
              </a:spcBef>
              <a:buNone/>
            </a:pPr>
            <a:r>
              <a:rPr lang="en-ZA" sz="2400" b="1" dirty="0">
                <a:solidFill>
                  <a:schemeClr val="tx1"/>
                </a:solidFill>
              </a:rPr>
              <a:t>Planned policy initiatives/ targeted interventions </a:t>
            </a:r>
          </a:p>
          <a:p>
            <a:pPr marL="401638" indent="-401638" algn="just">
              <a:lnSpc>
                <a:spcPct val="150000"/>
              </a:lnSpc>
              <a:spcBef>
                <a:spcPts val="0"/>
              </a:spcBef>
              <a:buFont typeface="Wingdings" panose="05000000000000000000" pitchFamily="2" charset="2"/>
              <a:buChar char="q"/>
            </a:pPr>
            <a:endParaRPr lang="en-US" sz="2200" dirty="0" smtClean="0">
              <a:solidFill>
                <a:schemeClr val="tx1"/>
              </a:solidFill>
            </a:endParaRPr>
          </a:p>
          <a:p>
            <a:pPr marL="401638" indent="-401638" algn="just">
              <a:lnSpc>
                <a:spcPct val="150000"/>
              </a:lnSpc>
              <a:spcBef>
                <a:spcPts val="0"/>
              </a:spcBef>
              <a:buFont typeface="Wingdings" panose="05000000000000000000" pitchFamily="2" charset="2"/>
              <a:buChar char="q"/>
            </a:pPr>
            <a:r>
              <a:rPr lang="en-US" sz="2200" dirty="0">
                <a:solidFill>
                  <a:schemeClr val="tx1"/>
                </a:solidFill>
              </a:rPr>
              <a:t>7 </a:t>
            </a:r>
            <a:r>
              <a:rPr lang="en-US" sz="2200" dirty="0" smtClean="0">
                <a:solidFill>
                  <a:schemeClr val="tx1"/>
                </a:solidFill>
              </a:rPr>
              <a:t>000 Internationally </a:t>
            </a:r>
            <a:r>
              <a:rPr lang="en-US" sz="2200" dirty="0">
                <a:solidFill>
                  <a:schemeClr val="tx1"/>
                </a:solidFill>
              </a:rPr>
              <a:t>accredited research </a:t>
            </a:r>
            <a:r>
              <a:rPr lang="en-US" sz="2200" dirty="0" smtClean="0">
                <a:solidFill>
                  <a:schemeClr val="tx1"/>
                </a:solidFill>
              </a:rPr>
              <a:t>articles </a:t>
            </a:r>
            <a:r>
              <a:rPr lang="en-US" sz="2200" dirty="0">
                <a:solidFill>
                  <a:schemeClr val="tx1"/>
                </a:solidFill>
              </a:rPr>
              <a:t>from </a:t>
            </a:r>
            <a:r>
              <a:rPr lang="en-US" sz="2200" dirty="0" smtClean="0">
                <a:solidFill>
                  <a:schemeClr val="tx1"/>
                </a:solidFill>
              </a:rPr>
              <a:t>researchers</a:t>
            </a:r>
          </a:p>
          <a:p>
            <a:pPr marL="401638" indent="-401638" algn="just">
              <a:lnSpc>
                <a:spcPct val="150000"/>
              </a:lnSpc>
              <a:spcBef>
                <a:spcPts val="0"/>
              </a:spcBef>
              <a:buFont typeface="Wingdings" panose="05000000000000000000" pitchFamily="2" charset="2"/>
              <a:buChar char="q"/>
            </a:pPr>
            <a:r>
              <a:rPr lang="en-US" sz="2200" dirty="0" smtClean="0">
                <a:solidFill>
                  <a:schemeClr val="tx1"/>
                </a:solidFill>
              </a:rPr>
              <a:t>Award </a:t>
            </a:r>
            <a:r>
              <a:rPr lang="en-US" sz="2200" dirty="0">
                <a:solidFill>
                  <a:schemeClr val="tx1"/>
                </a:solidFill>
              </a:rPr>
              <a:t>3 000 research grants through NRF-managed </a:t>
            </a:r>
            <a:r>
              <a:rPr lang="en-US" sz="2200" dirty="0" smtClean="0">
                <a:solidFill>
                  <a:schemeClr val="tx1"/>
                </a:solidFill>
              </a:rPr>
              <a:t>programmes</a:t>
            </a:r>
          </a:p>
          <a:p>
            <a:pPr marL="401638" indent="-401638" algn="just">
              <a:lnSpc>
                <a:spcPct val="150000"/>
              </a:lnSpc>
              <a:spcBef>
                <a:spcPts val="0"/>
              </a:spcBef>
              <a:buFont typeface="Wingdings" panose="05000000000000000000" pitchFamily="2" charset="2"/>
              <a:buChar char="q"/>
            </a:pPr>
            <a:r>
              <a:rPr lang="en-ZA" sz="2200" dirty="0" smtClean="0">
                <a:solidFill>
                  <a:schemeClr val="tx1"/>
                </a:solidFill>
              </a:rPr>
              <a:t>fast-tracking </a:t>
            </a:r>
            <a:r>
              <a:rPr lang="en-ZA" sz="2200" dirty="0">
                <a:solidFill>
                  <a:schemeClr val="tx1"/>
                </a:solidFill>
              </a:rPr>
              <a:t>interventions aimed at PhD qualification among non- PhD-qualified staff; </a:t>
            </a:r>
            <a:endParaRPr lang="en-ZA" sz="2200" dirty="0" smtClean="0">
              <a:solidFill>
                <a:schemeClr val="tx1"/>
              </a:solidFill>
            </a:endParaRPr>
          </a:p>
          <a:p>
            <a:pPr marL="401638" indent="-401638" algn="just">
              <a:lnSpc>
                <a:spcPct val="150000"/>
              </a:lnSpc>
              <a:spcBef>
                <a:spcPts val="0"/>
              </a:spcBef>
              <a:buFont typeface="Wingdings" panose="05000000000000000000" pitchFamily="2" charset="2"/>
              <a:buChar char="q"/>
            </a:pPr>
            <a:r>
              <a:rPr lang="en-ZA" sz="2200" dirty="0" smtClean="0">
                <a:solidFill>
                  <a:schemeClr val="tx1"/>
                </a:solidFill>
              </a:rPr>
              <a:t>Interventions </a:t>
            </a:r>
            <a:r>
              <a:rPr lang="en-ZA" sz="2200" dirty="0">
                <a:solidFill>
                  <a:schemeClr val="tx1"/>
                </a:solidFill>
              </a:rPr>
              <a:t>to improve the publishing rate of academics at HDIs to increase research outputs per </a:t>
            </a:r>
            <a:r>
              <a:rPr lang="en-ZA" sz="2200" dirty="0" smtClean="0">
                <a:solidFill>
                  <a:schemeClr val="tx1"/>
                </a:solidFill>
              </a:rPr>
              <a:t>capita; </a:t>
            </a:r>
          </a:p>
          <a:p>
            <a:pPr marL="401638" indent="-401638" algn="just">
              <a:lnSpc>
                <a:spcPct val="150000"/>
              </a:lnSpc>
              <a:spcBef>
                <a:spcPts val="0"/>
              </a:spcBef>
              <a:buFont typeface="Wingdings" panose="05000000000000000000" pitchFamily="2" charset="2"/>
              <a:buChar char="q"/>
            </a:pPr>
            <a:r>
              <a:rPr lang="en-ZA" sz="2200" dirty="0" smtClean="0">
                <a:solidFill>
                  <a:schemeClr val="tx1"/>
                </a:solidFill>
              </a:rPr>
              <a:t>70 demonstrators, prototypes and other innovation outputs  (10 from programme 2 and 60 from programme 5); and </a:t>
            </a:r>
          </a:p>
          <a:p>
            <a:pPr marL="401638" indent="-401638" algn="just">
              <a:lnSpc>
                <a:spcPct val="150000"/>
              </a:lnSpc>
              <a:spcBef>
                <a:spcPts val="0"/>
              </a:spcBef>
              <a:buFont typeface="Wingdings" panose="05000000000000000000" pitchFamily="2" charset="2"/>
              <a:buChar char="q"/>
            </a:pPr>
            <a:r>
              <a:rPr lang="en-US" sz="2200" dirty="0" smtClean="0">
                <a:solidFill>
                  <a:schemeClr val="tx1"/>
                </a:solidFill>
              </a:rPr>
              <a:t>258 disclosures  from publicly-funded research.</a:t>
            </a:r>
            <a:endParaRPr lang="en-ZA" sz="22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28</a:t>
            </a:fld>
            <a:endParaRPr lang="en-US" dirty="0"/>
          </a:p>
        </p:txBody>
      </p:sp>
    </p:spTree>
    <p:extLst>
      <p:ext uri="{BB962C8B-B14F-4D97-AF65-F5344CB8AC3E}">
        <p14:creationId xmlns:p14="http://schemas.microsoft.com/office/powerpoint/2010/main" val="34292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69" y="260545"/>
            <a:ext cx="3315854" cy="456685"/>
          </a:xfrm>
        </p:spPr>
        <p:txBody>
          <a:bodyPr>
            <a:noAutofit/>
          </a:bodyPr>
          <a:lstStyle/>
          <a:p>
            <a:pPr algn="r"/>
            <a:r>
              <a:rPr lang="en-US" sz="2800" b="1" dirty="0"/>
              <a:t>Table of Contents</a:t>
            </a:r>
          </a:p>
        </p:txBody>
      </p:sp>
      <p:sp>
        <p:nvSpPr>
          <p:cNvPr id="3" name="Subtitle 2"/>
          <p:cNvSpPr>
            <a:spLocks noGrp="1"/>
          </p:cNvSpPr>
          <p:nvPr>
            <p:ph idx="1"/>
          </p:nvPr>
        </p:nvSpPr>
        <p:spPr>
          <a:xfrm>
            <a:off x="197005" y="1123406"/>
            <a:ext cx="8822304" cy="4911634"/>
          </a:xfrm>
        </p:spPr>
        <p:txBody>
          <a:bodyPr>
            <a:normAutofit fontScale="25000" lnSpcReduction="20000"/>
          </a:bodyPr>
          <a:lstStyle/>
          <a:p>
            <a:pPr>
              <a:lnSpc>
                <a:spcPct val="170000"/>
              </a:lnSpc>
            </a:pPr>
            <a:r>
              <a:rPr lang="en-US" sz="6400" dirty="0" smtClean="0">
                <a:solidFill>
                  <a:schemeClr val="tx1"/>
                </a:solidFill>
              </a:rPr>
              <a:t>Mission, vision, values and brand</a:t>
            </a:r>
          </a:p>
          <a:p>
            <a:pPr>
              <a:lnSpc>
                <a:spcPct val="170000"/>
              </a:lnSpc>
            </a:pPr>
            <a:r>
              <a:rPr lang="en-US" sz="6400" dirty="0" smtClean="0">
                <a:solidFill>
                  <a:schemeClr val="tx1"/>
                </a:solidFill>
              </a:rPr>
              <a:t>DSI’s mandate</a:t>
            </a:r>
          </a:p>
          <a:p>
            <a:pPr>
              <a:lnSpc>
                <a:spcPct val="170000"/>
              </a:lnSpc>
            </a:pPr>
            <a:r>
              <a:rPr lang="en-US" sz="6400" dirty="0" smtClean="0">
                <a:solidFill>
                  <a:schemeClr val="tx1"/>
                </a:solidFill>
              </a:rPr>
              <a:t>Context of the 2021/22 Annual Performance Plan</a:t>
            </a:r>
            <a:endParaRPr lang="en-US" sz="6400" dirty="0">
              <a:solidFill>
                <a:schemeClr val="tx1"/>
              </a:solidFill>
            </a:endParaRPr>
          </a:p>
          <a:p>
            <a:pPr>
              <a:lnSpc>
                <a:spcPct val="170000"/>
              </a:lnSpc>
            </a:pPr>
            <a:r>
              <a:rPr lang="en-US" sz="6400" dirty="0" smtClean="0">
                <a:solidFill>
                  <a:schemeClr val="tx1"/>
                </a:solidFill>
              </a:rPr>
              <a:t>Science</a:t>
            </a:r>
            <a:r>
              <a:rPr lang="en-US" sz="6400" dirty="0">
                <a:solidFill>
                  <a:schemeClr val="tx1"/>
                </a:solidFill>
              </a:rPr>
              <a:t>, Technology and Innovation in the NDP</a:t>
            </a:r>
          </a:p>
          <a:p>
            <a:endParaRPr lang="en-US" sz="6400" dirty="0" smtClean="0">
              <a:solidFill>
                <a:schemeClr val="tx1"/>
              </a:solidFill>
            </a:endParaRPr>
          </a:p>
          <a:p>
            <a:r>
              <a:rPr lang="en-US" sz="6400" dirty="0" smtClean="0">
                <a:solidFill>
                  <a:schemeClr val="tx1"/>
                </a:solidFill>
              </a:rPr>
              <a:t>2019-2024 </a:t>
            </a:r>
            <a:r>
              <a:rPr lang="en-US" sz="6400" dirty="0">
                <a:solidFill>
                  <a:schemeClr val="tx1"/>
                </a:solidFill>
              </a:rPr>
              <a:t>Medium-Term Strategic Framework  </a:t>
            </a:r>
            <a:endParaRPr lang="en-US" sz="6400" dirty="0" smtClean="0">
              <a:solidFill>
                <a:schemeClr val="tx1"/>
              </a:solidFill>
            </a:endParaRPr>
          </a:p>
          <a:p>
            <a:endParaRPr lang="en-US" sz="6400" dirty="0" smtClean="0">
              <a:solidFill>
                <a:schemeClr val="tx1"/>
              </a:solidFill>
            </a:endParaRPr>
          </a:p>
          <a:p>
            <a:r>
              <a:rPr lang="en-US" sz="6400" dirty="0" smtClean="0">
                <a:solidFill>
                  <a:schemeClr val="tx1"/>
                </a:solidFill>
              </a:rPr>
              <a:t>The 2019  White Paper on Science, Technology and Innovation</a:t>
            </a:r>
            <a:endParaRPr lang="en-US" sz="6400" dirty="0">
              <a:solidFill>
                <a:schemeClr val="tx1"/>
              </a:solidFill>
            </a:endParaRPr>
          </a:p>
          <a:p>
            <a:pPr marL="0" indent="0">
              <a:buNone/>
            </a:pPr>
            <a:endParaRPr lang="en-US" sz="6400" dirty="0">
              <a:solidFill>
                <a:schemeClr val="tx1"/>
              </a:solidFill>
            </a:endParaRPr>
          </a:p>
          <a:p>
            <a:r>
              <a:rPr lang="en-US" sz="6400" dirty="0" smtClean="0">
                <a:solidFill>
                  <a:schemeClr val="tx1"/>
                </a:solidFill>
              </a:rPr>
              <a:t>Planned initiatives  to support the  Department’s institutional outcomes</a:t>
            </a:r>
          </a:p>
          <a:p>
            <a:endParaRPr lang="en-US" sz="6400" dirty="0" smtClean="0">
              <a:solidFill>
                <a:schemeClr val="tx1"/>
              </a:solidFill>
            </a:endParaRPr>
          </a:p>
          <a:p>
            <a:r>
              <a:rPr lang="en-US" sz="6400" dirty="0" smtClean="0">
                <a:solidFill>
                  <a:schemeClr val="tx1"/>
                </a:solidFill>
              </a:rPr>
              <a:t>The Department’s contribution to the  national COVID-19 response and  the Economic Reconstruction and Recovery Plan </a:t>
            </a:r>
          </a:p>
          <a:p>
            <a:endParaRPr lang="en-US" sz="6400" dirty="0">
              <a:solidFill>
                <a:schemeClr val="tx1"/>
              </a:solidFill>
            </a:endParaRPr>
          </a:p>
          <a:p>
            <a:r>
              <a:rPr lang="en-US" sz="6400" dirty="0" smtClean="0">
                <a:solidFill>
                  <a:schemeClr val="tx1"/>
                </a:solidFill>
              </a:rPr>
              <a:t>Medium-Term  Expenditure  Framework  (MTEF) for the Department and its entities</a:t>
            </a:r>
          </a:p>
          <a:p>
            <a:endParaRPr lang="en-US" sz="6400" dirty="0" smtClean="0">
              <a:solidFill>
                <a:schemeClr val="tx1"/>
              </a:solidFill>
            </a:endParaRPr>
          </a:p>
          <a:p>
            <a:r>
              <a:rPr lang="en-US" sz="6400" dirty="0" smtClean="0">
                <a:solidFill>
                  <a:schemeClr val="tx1"/>
                </a:solidFill>
              </a:rPr>
              <a:t>Infrastructure projects</a:t>
            </a:r>
            <a:endParaRPr lang="en-US" sz="6400" dirty="0">
              <a:solidFill>
                <a:schemeClr val="tx1"/>
              </a:solidFill>
            </a:endParaRPr>
          </a:p>
          <a:p>
            <a:endParaRPr lang="en-US" sz="2400" b="1" dirty="0">
              <a:solidFill>
                <a:schemeClr val="tx1"/>
              </a:solidFill>
            </a:endParaRPr>
          </a:p>
          <a:p>
            <a:pPr marL="0" indent="0">
              <a:buNone/>
            </a:pPr>
            <a:endParaRPr lang="en-US" sz="2400" dirty="0">
              <a:solidFill>
                <a:schemeClr val="tx1"/>
              </a:solidFill>
            </a:endParaRPr>
          </a:p>
        </p:txBody>
      </p:sp>
      <p:sp>
        <p:nvSpPr>
          <p:cNvPr id="6" name="Slide Number Placeholder 5">
            <a:extLst>
              <a:ext uri="{FF2B5EF4-FFF2-40B4-BE49-F238E27FC236}">
                <a16:creationId xmlns:a16="http://schemas.microsoft.com/office/drawing/2014/main" id="{57776BAC-665E-F04B-86D9-AD262CA9C397}"/>
              </a:ext>
            </a:extLst>
          </p:cNvPr>
          <p:cNvSpPr>
            <a:spLocks noGrp="1"/>
          </p:cNvSpPr>
          <p:nvPr>
            <p:ph type="sldNum" sz="quarter" idx="12"/>
          </p:nvPr>
        </p:nvSpPr>
        <p:spPr/>
        <p:txBody>
          <a:bodyPr/>
          <a:lstStyle/>
          <a:p>
            <a:fld id="{6BEAD508-187F-9C41-8168-FD791BBC9830}" type="slidenum">
              <a:rPr lang="en-US" smtClean="0">
                <a:solidFill>
                  <a:schemeClr val="tx1"/>
                </a:solidFill>
                <a:latin typeface="Arial" panose="020B0604020202020204" pitchFamily="34" charset="0"/>
                <a:cs typeface="Arial" panose="020B0604020202020204" pitchFamily="34" charset="0"/>
              </a:rPr>
              <a:pPr/>
              <a:t>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173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897" y="230748"/>
            <a:ext cx="1431737" cy="559097"/>
          </a:xfrm>
        </p:spPr>
        <p:txBody>
          <a:bodyPr>
            <a:noAutofit/>
          </a:bodyPr>
          <a:lstStyle/>
          <a:p>
            <a:pPr algn="r"/>
            <a:r>
              <a:rPr lang="en-ZA" sz="2800" b="1" dirty="0"/>
              <a:t>Cont…</a:t>
            </a:r>
          </a:p>
        </p:txBody>
      </p:sp>
      <p:sp>
        <p:nvSpPr>
          <p:cNvPr id="3" name="Content Placeholder 2"/>
          <p:cNvSpPr>
            <a:spLocks noGrp="1"/>
          </p:cNvSpPr>
          <p:nvPr>
            <p:ph idx="1"/>
          </p:nvPr>
        </p:nvSpPr>
        <p:spPr>
          <a:xfrm>
            <a:off x="112466" y="1101336"/>
            <a:ext cx="8884839" cy="5739202"/>
          </a:xfrm>
        </p:spPr>
        <p:txBody>
          <a:bodyPr>
            <a:normAutofit lnSpcReduction="10000"/>
          </a:bodyPr>
          <a:lstStyle/>
          <a:p>
            <a:pPr marL="401638" indent="-401638" algn="just">
              <a:lnSpc>
                <a:spcPct val="150000"/>
              </a:lnSpc>
              <a:spcBef>
                <a:spcPts val="0"/>
              </a:spcBef>
              <a:buFont typeface="Wingdings" panose="05000000000000000000" pitchFamily="2" charset="2"/>
              <a:buChar char="q"/>
            </a:pPr>
            <a:r>
              <a:rPr lang="en-ZA" sz="2200" dirty="0">
                <a:solidFill>
                  <a:schemeClr val="tx1"/>
                </a:solidFill>
              </a:rPr>
              <a:t>The department will measure and track the number of outputs commercialised as a result of support provided in designated areas; e.g. licenses, assignments, options of varying nature (such as directed research, joint ventures and the like), start-ups, spin outs, new companies etc.; </a:t>
            </a:r>
          </a:p>
          <a:p>
            <a:pPr marL="401638" indent="-401638" algn="just">
              <a:lnSpc>
                <a:spcPct val="150000"/>
              </a:lnSpc>
              <a:spcBef>
                <a:spcPts val="0"/>
              </a:spcBef>
              <a:buFont typeface="Wingdings" panose="05000000000000000000" pitchFamily="2" charset="2"/>
              <a:buChar char="q"/>
            </a:pPr>
            <a:r>
              <a:rPr lang="en-ZA" sz="2200" dirty="0">
                <a:solidFill>
                  <a:schemeClr val="tx1"/>
                </a:solidFill>
              </a:rPr>
              <a:t>Expand the roll-out of the South African National Research Network (SANReN) to TVETs and increase the total available broadband capacity to 5 800Gbps; and</a:t>
            </a:r>
          </a:p>
          <a:p>
            <a:pPr marL="401638" indent="-401638" algn="just">
              <a:lnSpc>
                <a:spcPct val="150000"/>
              </a:lnSpc>
              <a:spcBef>
                <a:spcPts val="0"/>
              </a:spcBef>
              <a:buFont typeface="Wingdings" panose="05000000000000000000" pitchFamily="2" charset="2"/>
              <a:buChar char="q"/>
            </a:pPr>
            <a:r>
              <a:rPr lang="en-ZA" sz="2200" dirty="0">
                <a:solidFill>
                  <a:schemeClr val="tx1"/>
                </a:solidFill>
              </a:rPr>
              <a:t>Establish IK-Based Bio-Innovation Institute to interface and mainstream African wisdoms for applied integral research, inclusive innovation, local technology transfer, holistic enterprise development and conscious commercialisation.</a:t>
            </a:r>
          </a:p>
        </p:txBody>
      </p:sp>
      <p:sp>
        <p:nvSpPr>
          <p:cNvPr id="4" name="Slide Number Placeholder 3"/>
          <p:cNvSpPr>
            <a:spLocks noGrp="1"/>
          </p:cNvSpPr>
          <p:nvPr>
            <p:ph type="sldNum" sz="quarter" idx="12"/>
          </p:nvPr>
        </p:nvSpPr>
        <p:spPr/>
        <p:txBody>
          <a:bodyPr/>
          <a:lstStyle/>
          <a:p>
            <a:fld id="{6BEAD508-187F-9C41-8168-FD791BBC9830}" type="slidenum">
              <a:rPr lang="en-US" smtClean="0"/>
              <a:pPr/>
              <a:t>29</a:t>
            </a:fld>
            <a:endParaRPr lang="en-US" dirty="0"/>
          </a:p>
        </p:txBody>
      </p:sp>
    </p:spTree>
    <p:extLst>
      <p:ext uri="{BB962C8B-B14F-4D97-AF65-F5344CB8AC3E}">
        <p14:creationId xmlns:p14="http://schemas.microsoft.com/office/powerpoint/2010/main" val="2567815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57590" y="0"/>
            <a:ext cx="8395567" cy="892259"/>
          </a:xfrm>
        </p:spPr>
        <p:txBody>
          <a:bodyPr>
            <a:noAutofit/>
          </a:bodyPr>
          <a:lstStyle/>
          <a:p>
            <a:pPr algn="r">
              <a:tabLst>
                <a:tab pos="2600158" algn="l"/>
              </a:tabLst>
            </a:pPr>
            <a:r>
              <a:rPr lang="en-GB" altLang="en-US" sz="2800" b="1" dirty="0" smtClean="0">
                <a:solidFill>
                  <a:prstClr val="white"/>
                </a:solidFill>
              </a:rPr>
              <a:t>OUTCOME 4: </a:t>
            </a:r>
            <a:r>
              <a:rPr lang="en-ZA" altLang="en-US" sz="2400" b="1" dirty="0">
                <a:solidFill>
                  <a:prstClr val="white"/>
                </a:solidFill>
              </a:rPr>
              <a:t>Knowledge utilisation for economic development </a:t>
            </a:r>
            <a:r>
              <a:rPr lang="en-ZA" altLang="en-US" sz="2000" b="1" dirty="0">
                <a:solidFill>
                  <a:prstClr val="white"/>
                </a:solidFill>
              </a:rPr>
              <a:t>- </a:t>
            </a:r>
            <a:r>
              <a:rPr lang="en-ZA" altLang="en-US" sz="2000" b="1" i="1" dirty="0">
                <a:solidFill>
                  <a:prstClr val="white"/>
                </a:solidFill>
              </a:rPr>
              <a:t>a) in revitalising existing industries (b) in stimulating R&amp;D led industrial development</a:t>
            </a:r>
            <a:r>
              <a:rPr lang="en-ZA" altLang="en-US" sz="3200" b="1" dirty="0"/>
              <a:t/>
            </a:r>
            <a:br>
              <a:rPr lang="en-ZA" altLang="en-US" sz="3200" b="1" dirty="0"/>
            </a:br>
            <a:endParaRPr lang="en-GB" altLang="en-US" sz="3200" b="1" dirty="0"/>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nvPr>
        </p:nvGraphicFramePr>
        <p:xfrm>
          <a:off x="0" y="1067064"/>
          <a:ext cx="9144000" cy="577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30</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15507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5064369" y="239151"/>
            <a:ext cx="3488788" cy="436098"/>
          </a:xfrm>
        </p:spPr>
        <p:txBody>
          <a:bodyPr>
            <a:noAutofit/>
          </a:bodyPr>
          <a:lstStyle/>
          <a:p>
            <a:pPr algn="r">
              <a:tabLst>
                <a:tab pos="2600158" algn="l"/>
              </a:tabLst>
            </a:pPr>
            <a:r>
              <a:rPr lang="en-ZA" altLang="en-US" sz="2800" b="1" dirty="0" smtClean="0">
                <a:solidFill>
                  <a:prstClr val="white"/>
                </a:solidFill>
              </a:rPr>
              <a:t>OUTCOME 4</a:t>
            </a:r>
            <a:r>
              <a:rPr lang="en-ZA" altLang="en-US" sz="2400" b="1" dirty="0" smtClean="0">
                <a:solidFill>
                  <a:prstClr val="white"/>
                </a:solidFill>
              </a:rPr>
              <a:t>: Cont…</a:t>
            </a:r>
            <a:endParaRPr lang="en-GB" altLang="en-US" sz="3200" b="1" dirty="0"/>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nvPr>
        </p:nvGraphicFramePr>
        <p:xfrm>
          <a:off x="2845" y="1067064"/>
          <a:ext cx="9141155" cy="577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31</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75956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817" y="268034"/>
            <a:ext cx="4489843" cy="562782"/>
          </a:xfrm>
        </p:spPr>
        <p:txBody>
          <a:bodyPr>
            <a:noAutofit/>
          </a:bodyPr>
          <a:lstStyle/>
          <a:p>
            <a:pPr algn="r"/>
            <a:r>
              <a:rPr lang="en-ZA" sz="2800" b="1" dirty="0"/>
              <a:t>Implementing Outcome 4</a:t>
            </a:r>
          </a:p>
        </p:txBody>
      </p:sp>
      <p:sp>
        <p:nvSpPr>
          <p:cNvPr id="3" name="Content Placeholder 2"/>
          <p:cNvSpPr>
            <a:spLocks noGrp="1"/>
          </p:cNvSpPr>
          <p:nvPr>
            <p:ph idx="1"/>
          </p:nvPr>
        </p:nvSpPr>
        <p:spPr>
          <a:xfrm>
            <a:off x="125139" y="1055983"/>
            <a:ext cx="8787042" cy="5122747"/>
          </a:xfrm>
        </p:spPr>
        <p:txBody>
          <a:bodyPr>
            <a:normAutofit fontScale="92500" lnSpcReduction="20000"/>
          </a:bodyPr>
          <a:lstStyle/>
          <a:p>
            <a:pPr marL="0" indent="0" algn="just">
              <a:lnSpc>
                <a:spcPct val="160000"/>
              </a:lnSpc>
              <a:spcBef>
                <a:spcPts val="0"/>
              </a:spcBef>
              <a:buNone/>
            </a:pPr>
            <a:r>
              <a:rPr lang="en-ZA" sz="2600" b="1" dirty="0">
                <a:solidFill>
                  <a:schemeClr val="tx1"/>
                </a:solidFill>
              </a:rPr>
              <a:t>Outcome 4: </a:t>
            </a:r>
            <a:r>
              <a:rPr lang="en-ZA" sz="2600" dirty="0">
                <a:solidFill>
                  <a:schemeClr val="tx1"/>
                </a:solidFill>
              </a:rPr>
              <a:t>knowledge utilisation for economic development in </a:t>
            </a:r>
          </a:p>
          <a:p>
            <a:pPr marL="457200" indent="-457200" algn="just">
              <a:lnSpc>
                <a:spcPct val="120000"/>
              </a:lnSpc>
              <a:spcBef>
                <a:spcPts val="0"/>
              </a:spcBef>
              <a:buAutoNum type="alphaLcParenBoth"/>
            </a:pPr>
            <a:r>
              <a:rPr lang="en-ZA" sz="2400" i="1" dirty="0">
                <a:solidFill>
                  <a:schemeClr val="tx1"/>
                </a:solidFill>
              </a:rPr>
              <a:t>revitalising existing industries and </a:t>
            </a:r>
          </a:p>
          <a:p>
            <a:pPr marL="457200" indent="-457200" algn="just">
              <a:lnSpc>
                <a:spcPct val="120000"/>
              </a:lnSpc>
              <a:spcBef>
                <a:spcPts val="0"/>
              </a:spcBef>
              <a:buAutoNum type="alphaLcParenBoth"/>
            </a:pPr>
            <a:r>
              <a:rPr lang="en-ZA" sz="2400" i="1" dirty="0">
                <a:solidFill>
                  <a:schemeClr val="tx1"/>
                </a:solidFill>
              </a:rPr>
              <a:t>stimulating R&amp;D led industrial development. </a:t>
            </a:r>
          </a:p>
          <a:p>
            <a:pPr marL="0" indent="0" algn="just">
              <a:lnSpc>
                <a:spcPct val="160000"/>
              </a:lnSpc>
              <a:spcBef>
                <a:spcPts val="0"/>
              </a:spcBef>
              <a:buNone/>
            </a:pPr>
            <a:r>
              <a:rPr lang="en-ZA" sz="2600" b="1" dirty="0">
                <a:solidFill>
                  <a:schemeClr val="tx1"/>
                </a:solidFill>
              </a:rPr>
              <a:t>Planned policy initiatives/ targeted interventions </a:t>
            </a:r>
          </a:p>
          <a:p>
            <a:pPr marL="514350" indent="-342900" algn="just">
              <a:lnSpc>
                <a:spcPct val="160000"/>
              </a:lnSpc>
              <a:spcBef>
                <a:spcPts val="0"/>
              </a:spcBef>
              <a:buFont typeface="Wingdings" panose="05000000000000000000" pitchFamily="2" charset="2"/>
              <a:buChar char="q"/>
            </a:pPr>
            <a:r>
              <a:rPr lang="en-ZA" sz="2400" dirty="0" smtClean="0">
                <a:solidFill>
                  <a:schemeClr val="tx1"/>
                </a:solidFill>
              </a:rPr>
              <a:t>Introduction </a:t>
            </a:r>
            <a:r>
              <a:rPr lang="en-ZA" sz="2400" dirty="0">
                <a:solidFill>
                  <a:schemeClr val="tx1"/>
                </a:solidFill>
              </a:rPr>
              <a:t>of the Sovereign Innovation Fund (SoIF), which will serve as a new financing instrument in partnership between the public and private sectors with the sole purpose of harvesting and commercialising the South African technology innovations for deployment in national and international markets;</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Participate in the development of sectoral master plans i.e. agriculture, the oceans economy, energy, mining and health;</a:t>
            </a:r>
          </a:p>
          <a:p>
            <a:pPr marL="514350" indent="-342900" algn="just">
              <a:lnSpc>
                <a:spcPct val="160000"/>
              </a:lnSpc>
              <a:spcBef>
                <a:spcPts val="0"/>
              </a:spcBef>
              <a:buFont typeface="Wingdings" panose="05000000000000000000" pitchFamily="2" charset="2"/>
              <a:buChar char="q"/>
            </a:pPr>
            <a:endParaRPr lang="en-ZA" sz="24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32</a:t>
            </a:fld>
            <a:endParaRPr lang="en-US" dirty="0"/>
          </a:p>
        </p:txBody>
      </p:sp>
    </p:spTree>
    <p:extLst>
      <p:ext uri="{BB962C8B-B14F-4D97-AF65-F5344CB8AC3E}">
        <p14:creationId xmlns:p14="http://schemas.microsoft.com/office/powerpoint/2010/main" val="3343237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711" y="268034"/>
            <a:ext cx="1394949" cy="562782"/>
          </a:xfrm>
        </p:spPr>
        <p:txBody>
          <a:bodyPr>
            <a:noAutofit/>
          </a:bodyPr>
          <a:lstStyle/>
          <a:p>
            <a:pPr algn="r"/>
            <a:r>
              <a:rPr lang="en-ZA" sz="2800" b="1" dirty="0"/>
              <a:t>Cont…</a:t>
            </a:r>
          </a:p>
        </p:txBody>
      </p:sp>
      <p:sp>
        <p:nvSpPr>
          <p:cNvPr id="3" name="Content Placeholder 2"/>
          <p:cNvSpPr>
            <a:spLocks noGrp="1"/>
          </p:cNvSpPr>
          <p:nvPr>
            <p:ph idx="1"/>
          </p:nvPr>
        </p:nvSpPr>
        <p:spPr>
          <a:xfrm>
            <a:off x="125139" y="1055984"/>
            <a:ext cx="8787042" cy="5784554"/>
          </a:xfrm>
        </p:spPr>
        <p:txBody>
          <a:bodyPr>
            <a:normAutofit fontScale="92500" lnSpcReduction="20000"/>
          </a:bodyPr>
          <a:lstStyle/>
          <a:p>
            <a:pPr marL="514350" indent="-342900" algn="just">
              <a:lnSpc>
                <a:spcPct val="160000"/>
              </a:lnSpc>
              <a:spcBef>
                <a:spcPts val="0"/>
              </a:spcBef>
              <a:buFont typeface="Wingdings" panose="05000000000000000000" pitchFamily="2" charset="2"/>
              <a:buChar char="q"/>
            </a:pPr>
            <a:r>
              <a:rPr lang="en-ZA" sz="2400" dirty="0">
                <a:solidFill>
                  <a:schemeClr val="tx1"/>
                </a:solidFill>
              </a:rPr>
              <a:t>Participate in the development of sectoral master plans i.e. agriculture, the oceans economy, energy, mining and health;</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Implement common flagship programmes in support of priority sectors as reflected in the national reimagined/revitalised industrial strategy;</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Partnering with the DMRE in deploying fuel cells at government buildings and critical infrastructure such as airports, as well as rural formal and urban informal settlements to reduce the impact of rolling blackouts; and </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Using industrial ports as the nerve centres for scaling up the use of clean hydrogen towards building a Hydrogen Economy in SA.</a:t>
            </a:r>
          </a:p>
          <a:p>
            <a:pPr marL="171450" indent="0" algn="just">
              <a:lnSpc>
                <a:spcPct val="160000"/>
              </a:lnSpc>
              <a:spcBef>
                <a:spcPts val="0"/>
              </a:spcBef>
              <a:buNone/>
            </a:pPr>
            <a:r>
              <a:rPr lang="en-ZA" sz="2400" dirty="0">
                <a:solidFill>
                  <a:schemeClr val="tx1"/>
                </a:solidFill>
              </a:rPr>
              <a:t> </a:t>
            </a:r>
          </a:p>
        </p:txBody>
      </p:sp>
      <p:sp>
        <p:nvSpPr>
          <p:cNvPr id="4" name="Slide Number Placeholder 3"/>
          <p:cNvSpPr>
            <a:spLocks noGrp="1"/>
          </p:cNvSpPr>
          <p:nvPr>
            <p:ph type="sldNum" sz="quarter" idx="12"/>
          </p:nvPr>
        </p:nvSpPr>
        <p:spPr/>
        <p:txBody>
          <a:bodyPr/>
          <a:lstStyle/>
          <a:p>
            <a:fld id="{6BEAD508-187F-9C41-8168-FD791BBC9830}" type="slidenum">
              <a:rPr lang="en-US" smtClean="0"/>
              <a:pPr/>
              <a:t>33</a:t>
            </a:fld>
            <a:endParaRPr lang="en-US" dirty="0"/>
          </a:p>
        </p:txBody>
      </p:sp>
    </p:spTree>
    <p:extLst>
      <p:ext uri="{BB962C8B-B14F-4D97-AF65-F5344CB8AC3E}">
        <p14:creationId xmlns:p14="http://schemas.microsoft.com/office/powerpoint/2010/main" val="213221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711" y="268034"/>
            <a:ext cx="1394949" cy="562782"/>
          </a:xfrm>
        </p:spPr>
        <p:txBody>
          <a:bodyPr>
            <a:noAutofit/>
          </a:bodyPr>
          <a:lstStyle/>
          <a:p>
            <a:pPr algn="r"/>
            <a:r>
              <a:rPr lang="en-ZA" sz="2800" b="1" dirty="0"/>
              <a:t>Cont…</a:t>
            </a:r>
          </a:p>
        </p:txBody>
      </p:sp>
      <p:sp>
        <p:nvSpPr>
          <p:cNvPr id="3" name="Content Placeholder 2"/>
          <p:cNvSpPr>
            <a:spLocks noGrp="1"/>
          </p:cNvSpPr>
          <p:nvPr>
            <p:ph idx="1"/>
          </p:nvPr>
        </p:nvSpPr>
        <p:spPr>
          <a:xfrm>
            <a:off x="125139" y="1055984"/>
            <a:ext cx="8787042" cy="4852447"/>
          </a:xfrm>
        </p:spPr>
        <p:txBody>
          <a:bodyPr>
            <a:normAutofit fontScale="55000" lnSpcReduction="20000"/>
          </a:bodyPr>
          <a:lstStyle/>
          <a:p>
            <a:pPr marL="514350" indent="-342900" algn="just">
              <a:lnSpc>
                <a:spcPct val="160000"/>
              </a:lnSpc>
              <a:spcBef>
                <a:spcPts val="0"/>
              </a:spcBef>
              <a:buFont typeface="Wingdings" panose="05000000000000000000" pitchFamily="2" charset="2"/>
              <a:buChar char="q"/>
            </a:pPr>
            <a:r>
              <a:rPr lang="en-ZA" sz="4000" dirty="0">
                <a:solidFill>
                  <a:schemeClr val="tx1"/>
                </a:solidFill>
              </a:rPr>
              <a:t>The DSI leads the RDI aspect of the national master plan programme on medicinal cannabis and hemp in developing  medicines, nutraceuticals and cosmeceuticals from cannabis in collaboration with other government departments, civil society, academia and business  grounded on the principles of socio-economic transformation, i.e. inclusion of women and youth.</a:t>
            </a:r>
          </a:p>
          <a:p>
            <a:pPr marL="514350" indent="-342900" algn="just">
              <a:lnSpc>
                <a:spcPct val="160000"/>
              </a:lnSpc>
              <a:spcBef>
                <a:spcPts val="0"/>
              </a:spcBef>
              <a:buFont typeface="Wingdings" panose="05000000000000000000" pitchFamily="2" charset="2"/>
              <a:buChar char="q"/>
            </a:pPr>
            <a:r>
              <a:rPr lang="en-ZA" sz="4000" dirty="0">
                <a:solidFill>
                  <a:schemeClr val="tx1"/>
                </a:solidFill>
              </a:rPr>
              <a:t>The DSI will continue managing a portfolio of projects with a potential of creating new industries or rejuvenating existing industries.</a:t>
            </a:r>
          </a:p>
          <a:p>
            <a:pPr marL="514350" indent="-342900" algn="just">
              <a:lnSpc>
                <a:spcPct val="160000"/>
              </a:lnSpc>
              <a:spcBef>
                <a:spcPts val="0"/>
              </a:spcBef>
              <a:buFont typeface="Wingdings" panose="05000000000000000000" pitchFamily="2" charset="2"/>
              <a:buChar char="q"/>
            </a:pPr>
            <a:endParaRPr lang="en-ZA" sz="2400" dirty="0">
              <a:solidFill>
                <a:schemeClr val="tx1"/>
              </a:solidFill>
            </a:endParaRPr>
          </a:p>
          <a:p>
            <a:pPr marL="514350" indent="-342900" algn="just">
              <a:lnSpc>
                <a:spcPct val="160000"/>
              </a:lnSpc>
              <a:spcBef>
                <a:spcPts val="0"/>
              </a:spcBef>
              <a:buFont typeface="Wingdings" panose="05000000000000000000" pitchFamily="2" charset="2"/>
              <a:buChar char="q"/>
            </a:pPr>
            <a:endParaRPr lang="en-ZA" sz="2400" dirty="0">
              <a:solidFill>
                <a:schemeClr val="tx1"/>
              </a:solidFill>
            </a:endParaRPr>
          </a:p>
          <a:p>
            <a:pPr marL="514350" indent="-342900" algn="just">
              <a:lnSpc>
                <a:spcPct val="160000"/>
              </a:lnSpc>
              <a:spcBef>
                <a:spcPts val="0"/>
              </a:spcBef>
              <a:buFont typeface="Wingdings" panose="05000000000000000000" pitchFamily="2" charset="2"/>
              <a:buChar char="q"/>
            </a:pPr>
            <a:endParaRPr lang="en-ZA" sz="24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34</a:t>
            </a:fld>
            <a:endParaRPr lang="en-US" dirty="0"/>
          </a:p>
        </p:txBody>
      </p:sp>
    </p:spTree>
    <p:extLst>
      <p:ext uri="{BB962C8B-B14F-4D97-AF65-F5344CB8AC3E}">
        <p14:creationId xmlns:p14="http://schemas.microsoft.com/office/powerpoint/2010/main" val="230431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419643" y="140677"/>
            <a:ext cx="6133514" cy="633046"/>
          </a:xfrm>
        </p:spPr>
        <p:txBody>
          <a:bodyPr>
            <a:noAutofit/>
          </a:bodyPr>
          <a:lstStyle/>
          <a:p>
            <a:pPr algn="r">
              <a:tabLst>
                <a:tab pos="2600158" algn="l"/>
              </a:tabLst>
            </a:pPr>
            <a:r>
              <a:rPr lang="en-ZA" altLang="en-US" sz="2800" b="1" dirty="0" smtClean="0">
                <a:solidFill>
                  <a:prstClr val="white"/>
                </a:solidFill>
              </a:rPr>
              <a:t>OUTCOME 5</a:t>
            </a:r>
            <a:r>
              <a:rPr lang="en-ZA" altLang="en-US" sz="2400" b="1" dirty="0" smtClean="0">
                <a:solidFill>
                  <a:prstClr val="white"/>
                </a:solidFill>
              </a:rPr>
              <a:t>: Knowledge </a:t>
            </a:r>
            <a:r>
              <a:rPr lang="en-ZA" altLang="en-US" sz="2400" b="1" dirty="0">
                <a:solidFill>
                  <a:prstClr val="white"/>
                </a:solidFill>
              </a:rPr>
              <a:t>utilisation for inclusive development</a:t>
            </a:r>
            <a:r>
              <a:rPr lang="en-ZA" altLang="en-US" sz="3200" b="1" dirty="0"/>
              <a:t/>
            </a:r>
            <a:br>
              <a:rPr lang="en-ZA" altLang="en-US" sz="3200" b="1" dirty="0"/>
            </a:br>
            <a:endParaRPr lang="en-GB" altLang="en-US" sz="3200" b="1" dirty="0"/>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nvPr>
        </p:nvGraphicFramePr>
        <p:xfrm>
          <a:off x="0" y="914400"/>
          <a:ext cx="9144000" cy="5926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35</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1690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021" y="170279"/>
            <a:ext cx="4447639" cy="578391"/>
          </a:xfrm>
        </p:spPr>
        <p:txBody>
          <a:bodyPr>
            <a:noAutofit/>
          </a:bodyPr>
          <a:lstStyle/>
          <a:p>
            <a:pPr algn="r"/>
            <a:r>
              <a:rPr lang="en-ZA" sz="2800" b="1" dirty="0"/>
              <a:t>Implementing Outcome 5</a:t>
            </a:r>
          </a:p>
        </p:txBody>
      </p:sp>
      <p:sp>
        <p:nvSpPr>
          <p:cNvPr id="3" name="Content Placeholder 2"/>
          <p:cNvSpPr>
            <a:spLocks noGrp="1"/>
          </p:cNvSpPr>
          <p:nvPr>
            <p:ph idx="1"/>
          </p:nvPr>
        </p:nvSpPr>
        <p:spPr>
          <a:xfrm>
            <a:off x="125139" y="1055983"/>
            <a:ext cx="8787042" cy="4993125"/>
          </a:xfrm>
        </p:spPr>
        <p:txBody>
          <a:bodyPr>
            <a:normAutofit/>
          </a:bodyPr>
          <a:lstStyle/>
          <a:p>
            <a:pPr marL="0" indent="0">
              <a:buNone/>
            </a:pPr>
            <a:r>
              <a:rPr lang="en-ZA" sz="2200" b="1" dirty="0">
                <a:solidFill>
                  <a:schemeClr val="tx1"/>
                </a:solidFill>
              </a:rPr>
              <a:t>Outcome 5: </a:t>
            </a:r>
            <a:r>
              <a:rPr lang="en-ZA" sz="2200" i="1" dirty="0">
                <a:solidFill>
                  <a:schemeClr val="tx1"/>
                </a:solidFill>
              </a:rPr>
              <a:t>knowledge utilisation for inclusive development</a:t>
            </a:r>
          </a:p>
          <a:p>
            <a:pPr marL="0" indent="0">
              <a:buNone/>
            </a:pPr>
            <a:endParaRPr lang="en-ZA" sz="2200" dirty="0">
              <a:solidFill>
                <a:schemeClr val="tx1"/>
              </a:solidFill>
            </a:endParaRPr>
          </a:p>
          <a:p>
            <a:pPr marL="0" indent="0">
              <a:buNone/>
            </a:pPr>
            <a:r>
              <a:rPr lang="en-ZA" sz="2200" b="1" dirty="0">
                <a:solidFill>
                  <a:schemeClr val="tx1"/>
                </a:solidFill>
              </a:rPr>
              <a:t>Planned policy initiatives/ targeted interventions</a:t>
            </a:r>
            <a:r>
              <a:rPr lang="en-ZA" sz="2200" dirty="0">
                <a:solidFill>
                  <a:schemeClr val="tx1"/>
                </a:solidFill>
              </a:rPr>
              <a:t>  </a:t>
            </a:r>
          </a:p>
          <a:p>
            <a:pPr marL="514350" indent="-342900" algn="just">
              <a:lnSpc>
                <a:spcPct val="150000"/>
              </a:lnSpc>
              <a:spcBef>
                <a:spcPts val="0"/>
              </a:spcBef>
              <a:buFont typeface="Wingdings" panose="05000000000000000000" pitchFamily="2" charset="2"/>
              <a:buChar char="q"/>
            </a:pPr>
            <a:r>
              <a:rPr lang="en-ZA" sz="2200" dirty="0">
                <a:solidFill>
                  <a:schemeClr val="tx1"/>
                </a:solidFill>
              </a:rPr>
              <a:t>In line with the national development profile and social dynamics and ensuring knowledge for inclusive development enable innovation deployment, the department will expand the multi-tiered package to support commercialisation of grassroots innovations, through technology development, compliance with industry standards where applicable, and protection of IP and mentorship;</a:t>
            </a:r>
          </a:p>
        </p:txBody>
      </p:sp>
      <p:sp>
        <p:nvSpPr>
          <p:cNvPr id="4" name="Slide Number Placeholder 3"/>
          <p:cNvSpPr>
            <a:spLocks noGrp="1"/>
          </p:cNvSpPr>
          <p:nvPr>
            <p:ph type="sldNum" sz="quarter" idx="12"/>
          </p:nvPr>
        </p:nvSpPr>
        <p:spPr/>
        <p:txBody>
          <a:bodyPr/>
          <a:lstStyle/>
          <a:p>
            <a:fld id="{6BEAD508-187F-9C41-8168-FD791BBC9830}" type="slidenum">
              <a:rPr lang="en-US" smtClean="0"/>
              <a:pPr/>
              <a:t>36</a:t>
            </a:fld>
            <a:endParaRPr lang="en-US" dirty="0"/>
          </a:p>
        </p:txBody>
      </p:sp>
    </p:spTree>
    <p:extLst>
      <p:ext uri="{BB962C8B-B14F-4D97-AF65-F5344CB8AC3E}">
        <p14:creationId xmlns:p14="http://schemas.microsoft.com/office/powerpoint/2010/main" val="1022822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643" y="170279"/>
            <a:ext cx="1409017" cy="578391"/>
          </a:xfrm>
        </p:spPr>
        <p:txBody>
          <a:bodyPr>
            <a:noAutofit/>
          </a:bodyPr>
          <a:lstStyle/>
          <a:p>
            <a:pPr algn="r"/>
            <a:r>
              <a:rPr lang="en-ZA" sz="2800" b="1" dirty="0"/>
              <a:t>Cont…</a:t>
            </a:r>
          </a:p>
        </p:txBody>
      </p:sp>
      <p:sp>
        <p:nvSpPr>
          <p:cNvPr id="3" name="Content Placeholder 2"/>
          <p:cNvSpPr>
            <a:spLocks noGrp="1"/>
          </p:cNvSpPr>
          <p:nvPr>
            <p:ph idx="1"/>
          </p:nvPr>
        </p:nvSpPr>
        <p:spPr>
          <a:xfrm>
            <a:off x="125139" y="1055983"/>
            <a:ext cx="8787042" cy="5237795"/>
          </a:xfrm>
        </p:spPr>
        <p:txBody>
          <a:bodyPr>
            <a:normAutofit/>
          </a:bodyPr>
          <a:lstStyle/>
          <a:p>
            <a:pPr marL="514350" indent="-342900" algn="just">
              <a:lnSpc>
                <a:spcPct val="150000"/>
              </a:lnSpc>
              <a:buFont typeface="Wingdings" panose="05000000000000000000" pitchFamily="2" charset="2"/>
              <a:buChar char="q"/>
            </a:pPr>
            <a:r>
              <a:rPr lang="en-ZA" sz="2200" dirty="0">
                <a:solidFill>
                  <a:schemeClr val="tx1"/>
                </a:solidFill>
              </a:rPr>
              <a:t>More deliberate focus on IP related solutions that will enable and improve access to basic services, strengthening the capacity of the state in service delivery and promote the inclusion of women, youth and people living with disabilities</a:t>
            </a:r>
            <a:r>
              <a:rPr lang="en-ZA" sz="1900" dirty="0">
                <a:solidFill>
                  <a:schemeClr val="tx1"/>
                </a:solidFill>
              </a:rPr>
              <a:t>; and</a:t>
            </a:r>
          </a:p>
          <a:p>
            <a:pPr marL="514350" indent="-342900" algn="just">
              <a:lnSpc>
                <a:spcPct val="150000"/>
              </a:lnSpc>
              <a:buFont typeface="Wingdings" panose="05000000000000000000" pitchFamily="2" charset="2"/>
              <a:buChar char="q"/>
            </a:pPr>
            <a:r>
              <a:rPr lang="en-ZA" sz="2200" dirty="0">
                <a:solidFill>
                  <a:schemeClr val="tx1"/>
                </a:solidFill>
              </a:rPr>
              <a:t>Facilitate commercialisation of grassroots innovation and its access to publicly available IP in line with the commitment for the deployment of locally developed technology solutions, using instruments such as technology demonstrations, agroprocessing facilities and support for entrepreneurs.</a:t>
            </a:r>
          </a:p>
          <a:p>
            <a:pPr marL="514350" indent="-342900" algn="just">
              <a:lnSpc>
                <a:spcPct val="150000"/>
              </a:lnSpc>
              <a:buFont typeface="Wingdings" panose="05000000000000000000" pitchFamily="2" charset="2"/>
              <a:buChar char="q"/>
            </a:pPr>
            <a:endParaRPr lang="en-ZA" sz="19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37</a:t>
            </a:fld>
            <a:endParaRPr lang="en-US" dirty="0"/>
          </a:p>
        </p:txBody>
      </p:sp>
    </p:spTree>
    <p:extLst>
      <p:ext uri="{BB962C8B-B14F-4D97-AF65-F5344CB8AC3E}">
        <p14:creationId xmlns:p14="http://schemas.microsoft.com/office/powerpoint/2010/main" val="213515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208628" y="74547"/>
            <a:ext cx="6260123" cy="685028"/>
          </a:xfrm>
        </p:spPr>
        <p:txBody>
          <a:bodyPr>
            <a:noAutofit/>
          </a:bodyPr>
          <a:lstStyle/>
          <a:p>
            <a:pPr algn="r">
              <a:tabLst>
                <a:tab pos="2600158" algn="l"/>
              </a:tabLst>
            </a:pPr>
            <a:r>
              <a:rPr lang="en-GB" altLang="en-US" sz="2800" b="1" dirty="0" smtClean="0"/>
              <a:t>OUTCOME 6: </a:t>
            </a:r>
            <a:r>
              <a:rPr lang="en-ZA" altLang="en-US" sz="2400" b="1" dirty="0" smtClean="0"/>
              <a:t>Innovation </a:t>
            </a:r>
            <a:r>
              <a:rPr lang="en-ZA" altLang="en-US" sz="2400" b="1" dirty="0"/>
              <a:t>in support of a capable and developmental State</a:t>
            </a:r>
            <a:br>
              <a:rPr lang="en-ZA" altLang="en-US" sz="2400" b="1" dirty="0"/>
            </a:br>
            <a:r>
              <a:rPr lang="en-GB" altLang="en-US" sz="2800" b="1" dirty="0" smtClean="0"/>
              <a:t> </a:t>
            </a:r>
            <a:endParaRPr lang="en-GB" altLang="en-US" sz="2800" b="1" dirty="0"/>
          </a:p>
        </p:txBody>
      </p:sp>
      <p:graphicFrame>
        <p:nvGraphicFramePr>
          <p:cNvPr id="2" name="Content Placeholder 1">
            <a:extLst>
              <a:ext uri="{FF2B5EF4-FFF2-40B4-BE49-F238E27FC236}">
                <a16:creationId xmlns:a16="http://schemas.microsoft.com/office/drawing/2014/main" id="{2887CB53-AF67-4E2D-B1AB-2D7E2B470400}"/>
              </a:ext>
            </a:extLst>
          </p:cNvPr>
          <p:cNvGraphicFramePr>
            <a:graphicFrameLocks noGrp="1"/>
          </p:cNvGraphicFramePr>
          <p:nvPr>
            <p:ph idx="1"/>
            <p:extLst/>
          </p:nvPr>
        </p:nvGraphicFramePr>
        <p:xfrm>
          <a:off x="0" y="968739"/>
          <a:ext cx="9144000" cy="58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38</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57843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625" y="151579"/>
            <a:ext cx="3434386" cy="456685"/>
          </a:xfrm>
        </p:spPr>
        <p:txBody>
          <a:bodyPr>
            <a:noAutofit/>
          </a:bodyPr>
          <a:lstStyle/>
          <a:p>
            <a:pPr algn="r"/>
            <a:r>
              <a:rPr lang="en-US" sz="2800" b="1" dirty="0" smtClean="0"/>
              <a:t>Mission, vision, values and brand</a:t>
            </a:r>
            <a:endParaRPr lang="en-US" sz="2800" b="1" dirty="0"/>
          </a:p>
        </p:txBody>
      </p:sp>
      <p:graphicFrame>
        <p:nvGraphicFramePr>
          <p:cNvPr id="6" name="Content Placeholder 5">
            <a:extLst>
              <a:ext uri="{FF2B5EF4-FFF2-40B4-BE49-F238E27FC236}">
                <a16:creationId xmlns:a16="http://schemas.microsoft.com/office/drawing/2014/main" id="{7DE18F27-B275-4FD1-8060-6AF2FBD358ED}"/>
              </a:ext>
            </a:extLst>
          </p:cNvPr>
          <p:cNvGraphicFramePr>
            <a:graphicFrameLocks noGrp="1"/>
          </p:cNvGraphicFramePr>
          <p:nvPr>
            <p:ph idx="1"/>
            <p:extLst>
              <p:ext uri="{D42A27DB-BD31-4B8C-83A1-F6EECF244321}">
                <p14:modId xmlns:p14="http://schemas.microsoft.com/office/powerpoint/2010/main" val="2576093954"/>
              </p:ext>
            </p:extLst>
          </p:nvPr>
        </p:nvGraphicFramePr>
        <p:xfrm>
          <a:off x="263235" y="1149926"/>
          <a:ext cx="8562109" cy="400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B4C03971-C2F2-471A-8A27-0AC7BB0CE84F}"/>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852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902" y="282633"/>
            <a:ext cx="4459082" cy="492444"/>
          </a:xfrm>
        </p:spPr>
        <p:txBody>
          <a:bodyPr>
            <a:noAutofit/>
          </a:bodyPr>
          <a:lstStyle/>
          <a:p>
            <a:pPr algn="r"/>
            <a:r>
              <a:rPr lang="en-ZA" sz="2800" b="1" dirty="0"/>
              <a:t>Implementing Outcome 6</a:t>
            </a:r>
          </a:p>
        </p:txBody>
      </p:sp>
      <p:sp>
        <p:nvSpPr>
          <p:cNvPr id="3" name="Content Placeholder 2"/>
          <p:cNvSpPr>
            <a:spLocks noGrp="1"/>
          </p:cNvSpPr>
          <p:nvPr>
            <p:ph idx="1"/>
          </p:nvPr>
        </p:nvSpPr>
        <p:spPr>
          <a:xfrm>
            <a:off x="125138" y="1055983"/>
            <a:ext cx="8886835" cy="5401088"/>
          </a:xfrm>
        </p:spPr>
        <p:txBody>
          <a:bodyPr>
            <a:normAutofit lnSpcReduction="10000"/>
          </a:bodyPr>
          <a:lstStyle/>
          <a:p>
            <a:pPr marL="0" indent="0">
              <a:lnSpc>
                <a:spcPct val="100000"/>
              </a:lnSpc>
              <a:buNone/>
            </a:pPr>
            <a:r>
              <a:rPr lang="en-ZA" sz="2400" b="1" dirty="0">
                <a:solidFill>
                  <a:schemeClr val="tx1"/>
                </a:solidFill>
              </a:rPr>
              <a:t>Outcome 6: </a:t>
            </a:r>
            <a:r>
              <a:rPr lang="en-ZA" sz="2400" i="1" dirty="0">
                <a:solidFill>
                  <a:schemeClr val="tx1"/>
                </a:solidFill>
              </a:rPr>
              <a:t>Innovation in support of a capable and developmental state </a:t>
            </a:r>
          </a:p>
          <a:p>
            <a:pPr marL="0" indent="0">
              <a:buNone/>
            </a:pPr>
            <a:r>
              <a:rPr lang="en-ZA" sz="2200" b="1" dirty="0" smtClean="0">
                <a:solidFill>
                  <a:schemeClr val="tx1"/>
                </a:solidFill>
              </a:rPr>
              <a:t>Planned </a:t>
            </a:r>
            <a:r>
              <a:rPr lang="en-ZA" sz="2200" b="1" dirty="0">
                <a:solidFill>
                  <a:schemeClr val="tx1"/>
                </a:solidFill>
              </a:rPr>
              <a:t>policy initiatives/ targeted interventions</a:t>
            </a:r>
          </a:p>
          <a:p>
            <a:pPr marL="514350" indent="-342900" algn="just">
              <a:lnSpc>
                <a:spcPct val="150000"/>
              </a:lnSpc>
              <a:spcBef>
                <a:spcPts val="0"/>
              </a:spcBef>
              <a:buFont typeface="Wingdings" panose="05000000000000000000" pitchFamily="2" charset="2"/>
              <a:buChar char="q"/>
            </a:pPr>
            <a:r>
              <a:rPr lang="en-ZA" sz="2400" dirty="0">
                <a:solidFill>
                  <a:schemeClr val="tx1"/>
                </a:solidFill>
              </a:rPr>
              <a:t>The Department will be more deliberate in promoting the expansion of piloted solutions that enable and improve access to basic services such as waste and water management, housing, sanitation and energy provision and that strengthen the capacity of the state in service delivery.</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Locally developed technology deployment in support of the use of innovation in implementing State policies in Basic Education, e-Health, infrastructure project scoping etc. </a:t>
            </a:r>
          </a:p>
        </p:txBody>
      </p:sp>
      <p:sp>
        <p:nvSpPr>
          <p:cNvPr id="4" name="Slide Number Placeholder 3"/>
          <p:cNvSpPr>
            <a:spLocks noGrp="1"/>
          </p:cNvSpPr>
          <p:nvPr>
            <p:ph type="sldNum" sz="quarter" idx="12"/>
          </p:nvPr>
        </p:nvSpPr>
        <p:spPr/>
        <p:txBody>
          <a:bodyPr/>
          <a:lstStyle/>
          <a:p>
            <a:fld id="{6BEAD508-187F-9C41-8168-FD791BBC9830}" type="slidenum">
              <a:rPr lang="en-US" smtClean="0"/>
              <a:pPr/>
              <a:t>39</a:t>
            </a:fld>
            <a:endParaRPr lang="en-US" dirty="0"/>
          </a:p>
        </p:txBody>
      </p:sp>
    </p:spTree>
    <p:extLst>
      <p:ext uri="{BB962C8B-B14F-4D97-AF65-F5344CB8AC3E}">
        <p14:creationId xmlns:p14="http://schemas.microsoft.com/office/powerpoint/2010/main" val="1662327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40</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2249465520"/>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996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221" y="132953"/>
            <a:ext cx="4766167" cy="757028"/>
          </a:xfrm>
          <a:prstGeom prst="rect">
            <a:avLst/>
          </a:prstGeom>
        </p:spPr>
        <p:txBody>
          <a:bodyPr vert="horz" wrap="square" lIns="0" tIns="12691" rIns="0" bIns="0" rtlCol="0">
            <a:spAutoFit/>
          </a:bodyPr>
          <a:lstStyle/>
          <a:p>
            <a:pPr marL="12691">
              <a:spcBef>
                <a:spcPts val="100"/>
              </a:spcBef>
            </a:pPr>
            <a:r>
              <a:rPr spc="-5" dirty="0"/>
              <a:t>Innovation </a:t>
            </a:r>
            <a:r>
              <a:rPr dirty="0"/>
              <a:t>in </a:t>
            </a:r>
            <a:r>
              <a:rPr spc="-5" dirty="0"/>
              <a:t>support </a:t>
            </a:r>
            <a:r>
              <a:rPr dirty="0"/>
              <a:t>of</a:t>
            </a:r>
            <a:r>
              <a:rPr spc="20" dirty="0"/>
              <a:t> </a:t>
            </a:r>
            <a:r>
              <a:rPr spc="-5" dirty="0"/>
              <a:t>COVID-19:</a:t>
            </a:r>
          </a:p>
          <a:p>
            <a:pPr marL="12691">
              <a:spcBef>
                <a:spcPts val="5"/>
              </a:spcBef>
            </a:pPr>
            <a:r>
              <a:rPr spc="-5" dirty="0"/>
              <a:t>Analytics and</a:t>
            </a:r>
            <a:r>
              <a:rPr spc="15" dirty="0"/>
              <a:t> </a:t>
            </a:r>
            <a:r>
              <a:rPr spc="-5" dirty="0"/>
              <a:t>modelling</a:t>
            </a:r>
          </a:p>
        </p:txBody>
      </p:sp>
      <p:sp>
        <p:nvSpPr>
          <p:cNvPr id="3" name="object 3"/>
          <p:cNvSpPr txBox="1"/>
          <p:nvPr/>
        </p:nvSpPr>
        <p:spPr>
          <a:xfrm>
            <a:off x="549104" y="1047529"/>
            <a:ext cx="8083637" cy="5519387"/>
          </a:xfrm>
          <a:prstGeom prst="rect">
            <a:avLst/>
          </a:prstGeom>
        </p:spPr>
        <p:txBody>
          <a:bodyPr vert="horz" wrap="square" lIns="0" tIns="39343" rIns="0" bIns="0" rtlCol="0">
            <a:spAutoFit/>
          </a:bodyPr>
          <a:lstStyle/>
          <a:p>
            <a:pPr marL="12691" marR="5076" algn="just" defTabSz="913760">
              <a:lnSpc>
                <a:spcPts val="1729"/>
              </a:lnSpc>
              <a:spcBef>
                <a:spcPts val="310"/>
              </a:spcBef>
            </a:pPr>
            <a:r>
              <a:rPr sz="1599" spc="-5" dirty="0">
                <a:solidFill>
                  <a:srgbClr val="585858"/>
                </a:solidFill>
                <a:latin typeface="Arial"/>
                <a:cs typeface="Arial"/>
              </a:rPr>
              <a:t>The DSI has coordinated a package of responses across the </a:t>
            </a:r>
            <a:r>
              <a:rPr sz="1599" dirty="0">
                <a:solidFill>
                  <a:srgbClr val="585858"/>
                </a:solidFill>
                <a:latin typeface="Arial"/>
                <a:cs typeface="Arial"/>
              </a:rPr>
              <a:t>NSI </a:t>
            </a:r>
            <a:r>
              <a:rPr sz="1599" spc="-5" dirty="0">
                <a:solidFill>
                  <a:srgbClr val="585858"/>
                </a:solidFill>
                <a:latin typeface="Arial"/>
                <a:cs typeface="Arial"/>
              </a:rPr>
              <a:t>to address South  </a:t>
            </a:r>
            <a:r>
              <a:rPr sz="1599" spc="-10" dirty="0">
                <a:solidFill>
                  <a:srgbClr val="585858"/>
                </a:solidFill>
                <a:latin typeface="Arial"/>
                <a:cs typeface="Arial"/>
              </a:rPr>
              <a:t>Africa’s </a:t>
            </a:r>
            <a:r>
              <a:rPr sz="1599" spc="-5" dirty="0">
                <a:solidFill>
                  <a:srgbClr val="585858"/>
                </a:solidFill>
                <a:latin typeface="Arial"/>
                <a:cs typeface="Arial"/>
              </a:rPr>
              <a:t>readiness for the impact of COVID-19. The response has been centred on  the following </a:t>
            </a:r>
            <a:r>
              <a:rPr sz="1599" b="1" spc="-5" dirty="0">
                <a:solidFill>
                  <a:srgbClr val="585858"/>
                </a:solidFill>
                <a:latin typeface="Arial"/>
                <a:cs typeface="Arial"/>
              </a:rPr>
              <a:t>four</a:t>
            </a:r>
            <a:r>
              <a:rPr sz="1599" b="1" spc="25" dirty="0">
                <a:solidFill>
                  <a:srgbClr val="585858"/>
                </a:solidFill>
                <a:latin typeface="Arial"/>
                <a:cs typeface="Arial"/>
              </a:rPr>
              <a:t> </a:t>
            </a:r>
            <a:r>
              <a:rPr sz="1599" b="1" spc="-5" dirty="0">
                <a:solidFill>
                  <a:srgbClr val="585858"/>
                </a:solidFill>
                <a:latin typeface="Arial"/>
                <a:cs typeface="Arial"/>
              </a:rPr>
              <a:t>pillars</a:t>
            </a:r>
            <a:r>
              <a:rPr sz="1599" spc="-5" dirty="0">
                <a:solidFill>
                  <a:srgbClr val="585858"/>
                </a:solidFill>
                <a:latin typeface="Arial"/>
                <a:cs typeface="Arial"/>
              </a:rPr>
              <a:t>:</a:t>
            </a:r>
            <a:endParaRPr sz="1599" dirty="0">
              <a:solidFill>
                <a:prstClr val="black"/>
              </a:solidFill>
              <a:latin typeface="Arial"/>
              <a:cs typeface="Arial"/>
            </a:endParaRPr>
          </a:p>
          <a:p>
            <a:pPr marL="355351" indent="-342660" defTabSz="913760">
              <a:spcBef>
                <a:spcPts val="585"/>
              </a:spcBef>
              <a:buFontTx/>
              <a:buAutoNum type="arabicPeriod"/>
              <a:tabLst>
                <a:tab pos="354717" algn="l"/>
                <a:tab pos="355351" algn="l"/>
              </a:tabLst>
            </a:pPr>
            <a:r>
              <a:rPr sz="1599" spc="-5" dirty="0">
                <a:solidFill>
                  <a:srgbClr val="585858"/>
                </a:solidFill>
                <a:latin typeface="Arial"/>
                <a:cs typeface="Arial"/>
              </a:rPr>
              <a:t>Analytics and</a:t>
            </a:r>
            <a:r>
              <a:rPr sz="1599" dirty="0">
                <a:solidFill>
                  <a:srgbClr val="585858"/>
                </a:solidFill>
                <a:latin typeface="Arial"/>
                <a:cs typeface="Arial"/>
              </a:rPr>
              <a:t> </a:t>
            </a:r>
            <a:r>
              <a:rPr sz="1599" spc="-5" dirty="0">
                <a:solidFill>
                  <a:srgbClr val="585858"/>
                </a:solidFill>
                <a:latin typeface="Arial"/>
                <a:cs typeface="Arial"/>
              </a:rPr>
              <a:t>modelling.</a:t>
            </a:r>
            <a:endParaRPr sz="1599" dirty="0">
              <a:solidFill>
                <a:prstClr val="black"/>
              </a:solidFill>
              <a:latin typeface="Arial"/>
              <a:cs typeface="Arial"/>
            </a:endParaRPr>
          </a:p>
          <a:p>
            <a:pPr marL="355351" indent="-342660" defTabSz="913760">
              <a:spcBef>
                <a:spcPts val="610"/>
              </a:spcBef>
              <a:buFontTx/>
              <a:buAutoNum type="arabicPeriod"/>
              <a:tabLst>
                <a:tab pos="354717" algn="l"/>
                <a:tab pos="355351" algn="l"/>
              </a:tabLst>
            </a:pPr>
            <a:r>
              <a:rPr sz="1599" spc="-5" dirty="0">
                <a:solidFill>
                  <a:srgbClr val="585858"/>
                </a:solidFill>
                <a:latin typeface="Arial"/>
                <a:cs typeface="Arial"/>
              </a:rPr>
              <a:t>Research and</a:t>
            </a:r>
            <a:r>
              <a:rPr sz="1599" dirty="0">
                <a:solidFill>
                  <a:srgbClr val="585858"/>
                </a:solidFill>
                <a:latin typeface="Arial"/>
                <a:cs typeface="Arial"/>
              </a:rPr>
              <a:t> </a:t>
            </a:r>
            <a:r>
              <a:rPr sz="1599" spc="-5" dirty="0">
                <a:solidFill>
                  <a:srgbClr val="585858"/>
                </a:solidFill>
                <a:latin typeface="Arial"/>
                <a:cs typeface="Arial"/>
              </a:rPr>
              <a:t>innovation.</a:t>
            </a:r>
            <a:endParaRPr sz="1599" dirty="0">
              <a:solidFill>
                <a:prstClr val="black"/>
              </a:solidFill>
              <a:latin typeface="Arial"/>
              <a:cs typeface="Arial"/>
            </a:endParaRPr>
          </a:p>
          <a:p>
            <a:pPr marL="355351" indent="-342660" defTabSz="913760">
              <a:spcBef>
                <a:spcPts val="625"/>
              </a:spcBef>
              <a:buFontTx/>
              <a:buAutoNum type="arabicPeriod"/>
              <a:tabLst>
                <a:tab pos="354717" algn="l"/>
                <a:tab pos="355351" algn="l"/>
              </a:tabLst>
            </a:pPr>
            <a:r>
              <a:rPr sz="1599" spc="-5" dirty="0">
                <a:solidFill>
                  <a:srgbClr val="585858"/>
                </a:solidFill>
                <a:latin typeface="Arial"/>
                <a:cs typeface="Arial"/>
              </a:rPr>
              <a:t>Manufacturing.</a:t>
            </a:r>
            <a:endParaRPr sz="1599" dirty="0">
              <a:solidFill>
                <a:prstClr val="black"/>
              </a:solidFill>
              <a:latin typeface="Arial"/>
              <a:cs typeface="Arial"/>
            </a:endParaRPr>
          </a:p>
          <a:p>
            <a:pPr marL="355351" indent="-342660" defTabSz="913760">
              <a:spcBef>
                <a:spcPts val="615"/>
              </a:spcBef>
              <a:buFontTx/>
              <a:buAutoNum type="arabicPeriod"/>
              <a:tabLst>
                <a:tab pos="354717" algn="l"/>
                <a:tab pos="355351" algn="l"/>
              </a:tabLst>
            </a:pPr>
            <a:r>
              <a:rPr sz="1599" spc="-5" dirty="0">
                <a:solidFill>
                  <a:srgbClr val="585858"/>
                </a:solidFill>
                <a:latin typeface="Arial"/>
                <a:cs typeface="Arial"/>
              </a:rPr>
              <a:t>International cooperation </a:t>
            </a:r>
            <a:r>
              <a:rPr sz="1599" dirty="0">
                <a:solidFill>
                  <a:srgbClr val="585858"/>
                </a:solidFill>
                <a:latin typeface="Arial"/>
                <a:cs typeface="Arial"/>
              </a:rPr>
              <a:t>initiatives in </a:t>
            </a:r>
            <a:r>
              <a:rPr sz="1599" spc="-5" dirty="0">
                <a:solidFill>
                  <a:srgbClr val="585858"/>
                </a:solidFill>
                <a:latin typeface="Arial"/>
                <a:cs typeface="Arial"/>
              </a:rPr>
              <a:t>support of the global response to the</a:t>
            </a:r>
            <a:r>
              <a:rPr sz="1599" spc="165" dirty="0">
                <a:solidFill>
                  <a:srgbClr val="585858"/>
                </a:solidFill>
                <a:latin typeface="Arial"/>
                <a:cs typeface="Arial"/>
              </a:rPr>
              <a:t> </a:t>
            </a:r>
            <a:r>
              <a:rPr sz="1599" spc="-5" dirty="0">
                <a:solidFill>
                  <a:srgbClr val="585858"/>
                </a:solidFill>
                <a:latin typeface="Arial"/>
                <a:cs typeface="Arial"/>
              </a:rPr>
              <a:t>pandemic.</a:t>
            </a:r>
            <a:endParaRPr sz="1599" dirty="0">
              <a:solidFill>
                <a:prstClr val="black"/>
              </a:solidFill>
              <a:latin typeface="Arial"/>
              <a:cs typeface="Arial"/>
            </a:endParaRPr>
          </a:p>
          <a:p>
            <a:pPr defTabSz="913760"/>
            <a:endParaRPr sz="1799" dirty="0">
              <a:solidFill>
                <a:prstClr val="black"/>
              </a:solidFill>
              <a:latin typeface="Arial"/>
              <a:cs typeface="Arial"/>
            </a:endParaRPr>
          </a:p>
          <a:p>
            <a:pPr marL="12691" algn="just" defTabSz="913760">
              <a:spcBef>
                <a:spcPts val="1084"/>
              </a:spcBef>
            </a:pPr>
            <a:r>
              <a:rPr sz="1599" b="1" spc="-10" dirty="0">
                <a:solidFill>
                  <a:srgbClr val="585858"/>
                </a:solidFill>
                <a:latin typeface="Arial"/>
                <a:cs typeface="Arial"/>
              </a:rPr>
              <a:t>Analytics </a:t>
            </a:r>
            <a:r>
              <a:rPr sz="1599" b="1" spc="-5" dirty="0">
                <a:solidFill>
                  <a:srgbClr val="585858"/>
                </a:solidFill>
                <a:latin typeface="Arial"/>
                <a:cs typeface="Arial"/>
              </a:rPr>
              <a:t>and</a:t>
            </a:r>
            <a:r>
              <a:rPr sz="1599" b="1" spc="75" dirty="0">
                <a:solidFill>
                  <a:srgbClr val="585858"/>
                </a:solidFill>
                <a:latin typeface="Arial"/>
                <a:cs typeface="Arial"/>
              </a:rPr>
              <a:t> </a:t>
            </a:r>
            <a:r>
              <a:rPr sz="1599" b="1" spc="-5" dirty="0">
                <a:solidFill>
                  <a:srgbClr val="585858"/>
                </a:solidFill>
                <a:latin typeface="Arial"/>
                <a:cs typeface="Arial"/>
              </a:rPr>
              <a:t>modelling:</a:t>
            </a:r>
            <a:endParaRPr sz="1599" dirty="0">
              <a:solidFill>
                <a:prstClr val="black"/>
              </a:solidFill>
              <a:latin typeface="Arial"/>
              <a:cs typeface="Arial"/>
            </a:endParaRPr>
          </a:p>
          <a:p>
            <a:pPr marL="241131" indent="-228440" defTabSz="913760">
              <a:spcBef>
                <a:spcPts val="1214"/>
              </a:spcBef>
              <a:buFontTx/>
              <a:buChar char="•"/>
              <a:tabLst>
                <a:tab pos="240497" algn="l"/>
                <a:tab pos="241131" algn="l"/>
              </a:tabLst>
            </a:pPr>
            <a:r>
              <a:rPr sz="1599" spc="-5" dirty="0">
                <a:solidFill>
                  <a:srgbClr val="585858"/>
                </a:solidFill>
                <a:latin typeface="Arial"/>
                <a:cs typeface="Arial"/>
              </a:rPr>
              <a:t>Models for predicting the spread of the</a:t>
            </a:r>
            <a:r>
              <a:rPr sz="1599" spc="85" dirty="0">
                <a:solidFill>
                  <a:srgbClr val="585858"/>
                </a:solidFill>
                <a:latin typeface="Arial"/>
                <a:cs typeface="Arial"/>
              </a:rPr>
              <a:t> </a:t>
            </a:r>
            <a:r>
              <a:rPr sz="1599" spc="-5" dirty="0">
                <a:solidFill>
                  <a:srgbClr val="585858"/>
                </a:solidFill>
                <a:latin typeface="Arial"/>
                <a:cs typeface="Arial"/>
              </a:rPr>
              <a:t>virus.</a:t>
            </a:r>
            <a:endParaRPr sz="1599" dirty="0">
              <a:solidFill>
                <a:prstClr val="black"/>
              </a:solidFill>
              <a:latin typeface="Arial"/>
              <a:cs typeface="Arial"/>
            </a:endParaRPr>
          </a:p>
          <a:p>
            <a:pPr marL="241131" indent="-228440" defTabSz="913760">
              <a:spcBef>
                <a:spcPts val="610"/>
              </a:spcBef>
              <a:buFontTx/>
              <a:buChar char="•"/>
              <a:tabLst>
                <a:tab pos="240497" algn="l"/>
                <a:tab pos="241131" algn="l"/>
              </a:tabLst>
            </a:pPr>
            <a:r>
              <a:rPr sz="1599" spc="-5" dirty="0">
                <a:solidFill>
                  <a:srgbClr val="585858"/>
                </a:solidFill>
                <a:latin typeface="Arial"/>
                <a:cs typeface="Arial"/>
              </a:rPr>
              <a:t>Data visualisation</a:t>
            </a:r>
            <a:r>
              <a:rPr sz="1599" spc="-20" dirty="0">
                <a:solidFill>
                  <a:srgbClr val="585858"/>
                </a:solidFill>
                <a:latin typeface="Arial"/>
                <a:cs typeface="Arial"/>
              </a:rPr>
              <a:t> </a:t>
            </a:r>
            <a:r>
              <a:rPr sz="1599" spc="-5" dirty="0">
                <a:solidFill>
                  <a:srgbClr val="585858"/>
                </a:solidFill>
                <a:latin typeface="Arial"/>
                <a:cs typeface="Arial"/>
              </a:rPr>
              <a:t>dashboard.</a:t>
            </a:r>
            <a:endParaRPr sz="1599" dirty="0">
              <a:solidFill>
                <a:prstClr val="black"/>
              </a:solidFill>
              <a:latin typeface="Arial"/>
              <a:cs typeface="Arial"/>
            </a:endParaRPr>
          </a:p>
          <a:p>
            <a:pPr marL="241131" indent="-228440" defTabSz="913760">
              <a:spcBef>
                <a:spcPts val="630"/>
              </a:spcBef>
              <a:buFontTx/>
              <a:buChar char="•"/>
              <a:tabLst>
                <a:tab pos="240497" algn="l"/>
                <a:tab pos="241131" algn="l"/>
              </a:tabLst>
            </a:pPr>
            <a:r>
              <a:rPr sz="1599" spc="-5" dirty="0">
                <a:solidFill>
                  <a:srgbClr val="585858"/>
                </a:solidFill>
                <a:latin typeface="Arial"/>
                <a:cs typeface="Arial"/>
              </a:rPr>
              <a:t>Response strategy modelling/integration platform –</a:t>
            </a:r>
            <a:r>
              <a:rPr sz="1599" spc="60" dirty="0">
                <a:solidFill>
                  <a:srgbClr val="585858"/>
                </a:solidFill>
                <a:latin typeface="Arial"/>
                <a:cs typeface="Arial"/>
              </a:rPr>
              <a:t> </a:t>
            </a:r>
            <a:r>
              <a:rPr sz="1599" spc="-5" dirty="0">
                <a:solidFill>
                  <a:srgbClr val="585858"/>
                </a:solidFill>
                <a:latin typeface="Arial"/>
                <a:cs typeface="Arial"/>
              </a:rPr>
              <a:t>CMORE.</a:t>
            </a:r>
            <a:endParaRPr sz="1599" dirty="0">
              <a:solidFill>
                <a:prstClr val="black"/>
              </a:solidFill>
              <a:latin typeface="Arial"/>
              <a:cs typeface="Arial"/>
            </a:endParaRPr>
          </a:p>
          <a:p>
            <a:pPr marL="241131" indent="-228440" defTabSz="913760">
              <a:spcBef>
                <a:spcPts val="610"/>
              </a:spcBef>
              <a:buFontTx/>
              <a:buChar char="•"/>
              <a:tabLst>
                <a:tab pos="240497" algn="l"/>
                <a:tab pos="241131" algn="l"/>
              </a:tabLst>
            </a:pPr>
            <a:r>
              <a:rPr sz="1599" spc="-5" dirty="0">
                <a:solidFill>
                  <a:srgbClr val="585858"/>
                </a:solidFill>
                <a:latin typeface="Arial"/>
                <a:cs typeface="Arial"/>
              </a:rPr>
              <a:t>Epidemiological and response strategy</a:t>
            </a:r>
            <a:r>
              <a:rPr sz="1599" spc="20" dirty="0">
                <a:solidFill>
                  <a:srgbClr val="585858"/>
                </a:solidFill>
                <a:latin typeface="Arial"/>
                <a:cs typeface="Arial"/>
              </a:rPr>
              <a:t> </a:t>
            </a:r>
            <a:r>
              <a:rPr sz="1599" spc="-5" dirty="0">
                <a:solidFill>
                  <a:srgbClr val="585858"/>
                </a:solidFill>
                <a:latin typeface="Arial"/>
                <a:cs typeface="Arial"/>
              </a:rPr>
              <a:t>modelling.</a:t>
            </a:r>
            <a:endParaRPr sz="1599" dirty="0">
              <a:solidFill>
                <a:prstClr val="black"/>
              </a:solidFill>
              <a:latin typeface="Arial"/>
              <a:cs typeface="Arial"/>
            </a:endParaRPr>
          </a:p>
          <a:p>
            <a:pPr marL="241131" indent="-228440" defTabSz="913760">
              <a:spcBef>
                <a:spcPts val="610"/>
              </a:spcBef>
              <a:buFontTx/>
              <a:buChar char="•"/>
              <a:tabLst>
                <a:tab pos="240497" algn="l"/>
                <a:tab pos="241131" algn="l"/>
              </a:tabLst>
            </a:pPr>
            <a:r>
              <a:rPr sz="1599" spc="-5" dirty="0">
                <a:solidFill>
                  <a:srgbClr val="585858"/>
                </a:solidFill>
                <a:latin typeface="Arial"/>
                <a:cs typeface="Arial"/>
              </a:rPr>
              <a:t>COVID-19 vulnerability assessment – Gauteng City</a:t>
            </a:r>
            <a:r>
              <a:rPr sz="1599" spc="65" dirty="0">
                <a:solidFill>
                  <a:srgbClr val="585858"/>
                </a:solidFill>
                <a:latin typeface="Arial"/>
                <a:cs typeface="Arial"/>
              </a:rPr>
              <a:t> </a:t>
            </a:r>
            <a:r>
              <a:rPr sz="1599" spc="-5" dirty="0">
                <a:solidFill>
                  <a:srgbClr val="585858"/>
                </a:solidFill>
                <a:latin typeface="Arial"/>
                <a:cs typeface="Arial"/>
              </a:rPr>
              <a:t>Region.</a:t>
            </a:r>
            <a:endParaRPr sz="1599" dirty="0">
              <a:solidFill>
                <a:prstClr val="black"/>
              </a:solidFill>
              <a:latin typeface="Arial"/>
              <a:cs typeface="Arial"/>
            </a:endParaRPr>
          </a:p>
          <a:p>
            <a:pPr marL="241131" indent="-228440" defTabSz="913760">
              <a:spcBef>
                <a:spcPts val="625"/>
              </a:spcBef>
              <a:buFontTx/>
              <a:buChar char="•"/>
              <a:tabLst>
                <a:tab pos="240497" algn="l"/>
                <a:tab pos="241131" algn="l"/>
              </a:tabLst>
            </a:pPr>
            <a:r>
              <a:rPr sz="1599" spc="-5" dirty="0">
                <a:solidFill>
                  <a:srgbClr val="585858"/>
                </a:solidFill>
                <a:latin typeface="Arial"/>
                <a:cs typeface="Arial"/>
              </a:rPr>
              <a:t>Infection data, including recovery and</a:t>
            </a:r>
            <a:r>
              <a:rPr sz="1599" spc="35" dirty="0">
                <a:solidFill>
                  <a:srgbClr val="585858"/>
                </a:solidFill>
                <a:latin typeface="Arial"/>
                <a:cs typeface="Arial"/>
              </a:rPr>
              <a:t> </a:t>
            </a:r>
            <a:r>
              <a:rPr sz="1599" spc="-5" dirty="0">
                <a:solidFill>
                  <a:srgbClr val="585858"/>
                </a:solidFill>
                <a:latin typeface="Arial"/>
                <a:cs typeface="Arial"/>
              </a:rPr>
              <a:t>mortalities.</a:t>
            </a:r>
            <a:endParaRPr sz="1599" dirty="0">
              <a:solidFill>
                <a:prstClr val="black"/>
              </a:solidFill>
              <a:latin typeface="Arial"/>
              <a:cs typeface="Arial"/>
            </a:endParaRPr>
          </a:p>
          <a:p>
            <a:pPr marL="241131" indent="-228440" defTabSz="913760">
              <a:spcBef>
                <a:spcPts val="615"/>
              </a:spcBef>
              <a:buFontTx/>
              <a:buChar char="•"/>
              <a:tabLst>
                <a:tab pos="240497" algn="l"/>
                <a:tab pos="241131" algn="l"/>
              </a:tabLst>
            </a:pPr>
            <a:r>
              <a:rPr sz="1599" spc="-5" dirty="0">
                <a:solidFill>
                  <a:srgbClr val="585858"/>
                </a:solidFill>
                <a:latin typeface="Arial"/>
                <a:cs typeface="Arial"/>
              </a:rPr>
              <a:t>Research coordination </a:t>
            </a:r>
            <a:r>
              <a:rPr sz="1599" spc="-10" dirty="0">
                <a:solidFill>
                  <a:srgbClr val="585858"/>
                </a:solidFill>
                <a:latin typeface="Arial"/>
                <a:cs typeface="Arial"/>
              </a:rPr>
              <a:t>with </a:t>
            </a:r>
            <a:r>
              <a:rPr sz="1599" spc="-5" dirty="0">
                <a:solidFill>
                  <a:srgbClr val="585858"/>
                </a:solidFill>
                <a:latin typeface="Arial"/>
                <a:cs typeface="Arial"/>
              </a:rPr>
              <a:t>relevant HEIs and science</a:t>
            </a:r>
            <a:r>
              <a:rPr sz="1599" spc="65" dirty="0">
                <a:solidFill>
                  <a:srgbClr val="585858"/>
                </a:solidFill>
                <a:latin typeface="Arial"/>
                <a:cs typeface="Arial"/>
              </a:rPr>
              <a:t> </a:t>
            </a:r>
            <a:r>
              <a:rPr sz="1599" spc="-5" dirty="0">
                <a:solidFill>
                  <a:srgbClr val="585858"/>
                </a:solidFill>
                <a:latin typeface="Arial"/>
                <a:cs typeface="Arial"/>
              </a:rPr>
              <a:t>councils.</a:t>
            </a:r>
            <a:endParaRPr sz="1599" dirty="0">
              <a:solidFill>
                <a:prstClr val="black"/>
              </a:solidFill>
              <a:latin typeface="Arial"/>
              <a:cs typeface="Arial"/>
            </a:endParaRPr>
          </a:p>
          <a:p>
            <a:pPr marL="241131" indent="-228440" defTabSz="913760">
              <a:spcBef>
                <a:spcPts val="610"/>
              </a:spcBef>
              <a:buFontTx/>
              <a:buChar char="•"/>
              <a:tabLst>
                <a:tab pos="240497" algn="l"/>
                <a:tab pos="241131" algn="l"/>
              </a:tabLst>
            </a:pPr>
            <a:r>
              <a:rPr sz="1599" spc="-5" dirty="0">
                <a:solidFill>
                  <a:srgbClr val="585858"/>
                </a:solidFill>
                <a:latin typeface="Arial"/>
                <a:cs typeface="Arial"/>
              </a:rPr>
              <a:t>Survey to assess the understanding and attitudes of South</a:t>
            </a:r>
            <a:r>
              <a:rPr sz="1599" spc="35" dirty="0">
                <a:solidFill>
                  <a:srgbClr val="585858"/>
                </a:solidFill>
                <a:latin typeface="Arial"/>
                <a:cs typeface="Arial"/>
              </a:rPr>
              <a:t> </a:t>
            </a:r>
            <a:r>
              <a:rPr sz="1599" spc="-5" dirty="0">
                <a:solidFill>
                  <a:srgbClr val="585858"/>
                </a:solidFill>
                <a:latin typeface="Arial"/>
                <a:cs typeface="Arial"/>
              </a:rPr>
              <a:t>Africans.</a:t>
            </a:r>
            <a:endParaRPr sz="1599" dirty="0">
              <a:solidFill>
                <a:prstClr val="black"/>
              </a:solidFill>
              <a:latin typeface="Arial"/>
              <a:cs typeface="Arial"/>
            </a:endParaRPr>
          </a:p>
          <a:p>
            <a:pPr marR="124373" algn="r" defTabSz="913760">
              <a:spcBef>
                <a:spcPts val="375"/>
              </a:spcBef>
            </a:pPr>
            <a:r>
              <a:rPr sz="1199" dirty="0">
                <a:solidFill>
                  <a:srgbClr val="888888"/>
                </a:solidFill>
                <a:latin typeface="Calibri"/>
                <a:cs typeface="Calibri"/>
              </a:rPr>
              <a:t>3</a:t>
            </a:r>
            <a:endParaRPr sz="1199" dirty="0">
              <a:solidFill>
                <a:prstClr val="black"/>
              </a:solidFill>
              <a:latin typeface="Calibri"/>
              <a:cs typeface="Calibri"/>
            </a:endParaRPr>
          </a:p>
        </p:txBody>
      </p:sp>
    </p:spTree>
    <p:extLst>
      <p:ext uri="{BB962C8B-B14F-4D97-AF65-F5344CB8AC3E}">
        <p14:creationId xmlns:p14="http://schemas.microsoft.com/office/powerpoint/2010/main" val="1240901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221" y="132953"/>
            <a:ext cx="4766167" cy="757028"/>
          </a:xfrm>
          <a:prstGeom prst="rect">
            <a:avLst/>
          </a:prstGeom>
        </p:spPr>
        <p:txBody>
          <a:bodyPr vert="horz" wrap="square" lIns="0" tIns="12691" rIns="0" bIns="0" rtlCol="0">
            <a:spAutoFit/>
          </a:bodyPr>
          <a:lstStyle/>
          <a:p>
            <a:pPr marL="12691">
              <a:spcBef>
                <a:spcPts val="100"/>
              </a:spcBef>
            </a:pPr>
            <a:r>
              <a:rPr spc="-5" dirty="0"/>
              <a:t>Innovation </a:t>
            </a:r>
            <a:r>
              <a:rPr dirty="0"/>
              <a:t>in </a:t>
            </a:r>
            <a:r>
              <a:rPr spc="-5" dirty="0"/>
              <a:t>support </a:t>
            </a:r>
            <a:r>
              <a:rPr dirty="0"/>
              <a:t>of</a:t>
            </a:r>
            <a:r>
              <a:rPr spc="20" dirty="0"/>
              <a:t> </a:t>
            </a:r>
            <a:r>
              <a:rPr spc="-5" dirty="0"/>
              <a:t>COVID-19:</a:t>
            </a:r>
          </a:p>
          <a:p>
            <a:pPr marL="12691">
              <a:spcBef>
                <a:spcPts val="5"/>
              </a:spcBef>
            </a:pPr>
            <a:r>
              <a:rPr spc="-5" dirty="0"/>
              <a:t>Research and</a:t>
            </a:r>
            <a:r>
              <a:rPr spc="15" dirty="0"/>
              <a:t> </a:t>
            </a:r>
            <a:r>
              <a:rPr spc="-5" dirty="0"/>
              <a:t>innovation</a:t>
            </a:r>
          </a:p>
        </p:txBody>
      </p:sp>
      <p:sp>
        <p:nvSpPr>
          <p:cNvPr id="3" name="object 3"/>
          <p:cNvSpPr txBox="1"/>
          <p:nvPr/>
        </p:nvSpPr>
        <p:spPr>
          <a:xfrm>
            <a:off x="8410188" y="6358679"/>
            <a:ext cx="102798" cy="197225"/>
          </a:xfrm>
          <a:prstGeom prst="rect">
            <a:avLst/>
          </a:prstGeom>
        </p:spPr>
        <p:txBody>
          <a:bodyPr vert="horz" wrap="square" lIns="0" tIns="12691" rIns="0" bIns="0" rtlCol="0">
            <a:spAutoFit/>
          </a:bodyPr>
          <a:lstStyle/>
          <a:p>
            <a:pPr marL="12691" defTabSz="913760">
              <a:spcBef>
                <a:spcPts val="100"/>
              </a:spcBef>
            </a:pPr>
            <a:r>
              <a:rPr sz="1199" dirty="0">
                <a:solidFill>
                  <a:srgbClr val="888888"/>
                </a:solidFill>
                <a:latin typeface="Calibri"/>
                <a:cs typeface="Calibri"/>
              </a:rPr>
              <a:t>4</a:t>
            </a:r>
            <a:endParaRPr sz="1199" dirty="0">
              <a:solidFill>
                <a:prstClr val="black"/>
              </a:solidFill>
              <a:latin typeface="Calibri"/>
              <a:cs typeface="Calibri"/>
            </a:endParaRPr>
          </a:p>
        </p:txBody>
      </p:sp>
      <p:sp>
        <p:nvSpPr>
          <p:cNvPr id="4" name="object 4"/>
          <p:cNvSpPr/>
          <p:nvPr/>
        </p:nvSpPr>
        <p:spPr>
          <a:xfrm>
            <a:off x="671752" y="1358462"/>
            <a:ext cx="1104131" cy="1578146"/>
          </a:xfrm>
          <a:custGeom>
            <a:avLst/>
            <a:gdLst/>
            <a:ahLst/>
            <a:cxnLst/>
            <a:rect l="l" t="t" r="r" b="b"/>
            <a:pathLst>
              <a:path w="1104900" h="1579245">
                <a:moveTo>
                  <a:pt x="0" y="0"/>
                </a:moveTo>
                <a:lnTo>
                  <a:pt x="0" y="1026413"/>
                </a:lnTo>
                <a:lnTo>
                  <a:pt x="552450" y="1578864"/>
                </a:lnTo>
                <a:lnTo>
                  <a:pt x="1104900" y="1026413"/>
                </a:lnTo>
                <a:lnTo>
                  <a:pt x="1104900" y="552450"/>
                </a:lnTo>
                <a:lnTo>
                  <a:pt x="552450" y="552450"/>
                </a:lnTo>
                <a:lnTo>
                  <a:pt x="0" y="0"/>
                </a:lnTo>
                <a:close/>
              </a:path>
              <a:path w="1104900" h="1579245">
                <a:moveTo>
                  <a:pt x="1104900" y="0"/>
                </a:moveTo>
                <a:lnTo>
                  <a:pt x="552450" y="552450"/>
                </a:lnTo>
                <a:lnTo>
                  <a:pt x="1104900" y="552450"/>
                </a:lnTo>
                <a:lnTo>
                  <a:pt x="1104900" y="0"/>
                </a:lnTo>
                <a:close/>
              </a:path>
            </a:pathLst>
          </a:custGeom>
          <a:solidFill>
            <a:srgbClr val="5B9BD4"/>
          </a:solidFill>
        </p:spPr>
        <p:txBody>
          <a:bodyPr wrap="square" lIns="0" tIns="0" rIns="0" bIns="0" rtlCol="0"/>
          <a:lstStyle/>
          <a:p>
            <a:pPr defTabSz="913760"/>
            <a:endParaRPr sz="1799" dirty="0">
              <a:solidFill>
                <a:prstClr val="black"/>
              </a:solidFill>
              <a:latin typeface="Calibri"/>
            </a:endParaRPr>
          </a:p>
        </p:txBody>
      </p:sp>
      <p:sp>
        <p:nvSpPr>
          <p:cNvPr id="5" name="object 5"/>
          <p:cNvSpPr/>
          <p:nvPr/>
        </p:nvSpPr>
        <p:spPr>
          <a:xfrm>
            <a:off x="671752" y="1358462"/>
            <a:ext cx="1104131" cy="1578146"/>
          </a:xfrm>
          <a:custGeom>
            <a:avLst/>
            <a:gdLst/>
            <a:ahLst/>
            <a:cxnLst/>
            <a:rect l="l" t="t" r="r" b="b"/>
            <a:pathLst>
              <a:path w="1104900" h="1579245">
                <a:moveTo>
                  <a:pt x="1104900" y="0"/>
                </a:moveTo>
                <a:lnTo>
                  <a:pt x="1104900" y="1026413"/>
                </a:lnTo>
                <a:lnTo>
                  <a:pt x="552450" y="1578864"/>
                </a:lnTo>
                <a:lnTo>
                  <a:pt x="0" y="1026413"/>
                </a:lnTo>
                <a:lnTo>
                  <a:pt x="0" y="0"/>
                </a:lnTo>
                <a:lnTo>
                  <a:pt x="552450" y="552450"/>
                </a:lnTo>
                <a:lnTo>
                  <a:pt x="1104900" y="0"/>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6" name="object 6"/>
          <p:cNvSpPr txBox="1"/>
          <p:nvPr/>
        </p:nvSpPr>
        <p:spPr>
          <a:xfrm>
            <a:off x="726373" y="1816360"/>
            <a:ext cx="994352" cy="649153"/>
          </a:xfrm>
          <a:prstGeom prst="rect">
            <a:avLst/>
          </a:prstGeom>
        </p:spPr>
        <p:txBody>
          <a:bodyPr vert="horz" wrap="square" lIns="0" tIns="21575" rIns="0" bIns="0" rtlCol="0">
            <a:spAutoFit/>
          </a:bodyPr>
          <a:lstStyle/>
          <a:p>
            <a:pPr marL="12691" marR="5076" indent="258898" defTabSz="913760">
              <a:lnSpc>
                <a:spcPct val="96100"/>
              </a:lnSpc>
              <a:spcBef>
                <a:spcPts val="170"/>
              </a:spcBef>
            </a:pPr>
            <a:r>
              <a:rPr sz="1399" spc="-5" dirty="0">
                <a:solidFill>
                  <a:srgbClr val="FFFFFF"/>
                </a:solidFill>
                <a:latin typeface="Arial"/>
                <a:cs typeface="Arial"/>
              </a:rPr>
              <a:t>Covid  </a:t>
            </a:r>
            <a:r>
              <a:rPr sz="1399" dirty="0">
                <a:solidFill>
                  <a:srgbClr val="FFFFFF"/>
                </a:solidFill>
                <a:latin typeface="Arial"/>
                <a:cs typeface="Arial"/>
              </a:rPr>
              <a:t>Diagnosis &amp;  Sur</a:t>
            </a:r>
            <a:r>
              <a:rPr sz="1399" spc="-20" dirty="0">
                <a:solidFill>
                  <a:srgbClr val="FFFFFF"/>
                </a:solidFill>
                <a:latin typeface="Arial"/>
                <a:cs typeface="Arial"/>
              </a:rPr>
              <a:t>v</a:t>
            </a:r>
            <a:r>
              <a:rPr sz="1399" dirty="0">
                <a:solidFill>
                  <a:srgbClr val="FFFFFF"/>
                </a:solidFill>
                <a:latin typeface="Arial"/>
                <a:cs typeface="Arial"/>
              </a:rPr>
              <a:t>eillance</a:t>
            </a:r>
            <a:endParaRPr sz="1399" dirty="0">
              <a:solidFill>
                <a:prstClr val="black"/>
              </a:solidFill>
              <a:latin typeface="Arial"/>
              <a:cs typeface="Arial"/>
            </a:endParaRPr>
          </a:p>
        </p:txBody>
      </p:sp>
      <p:sp>
        <p:nvSpPr>
          <p:cNvPr id="7" name="object 7"/>
          <p:cNvSpPr/>
          <p:nvPr/>
        </p:nvSpPr>
        <p:spPr>
          <a:xfrm>
            <a:off x="1775882" y="1358462"/>
            <a:ext cx="6969353" cy="1026715"/>
          </a:xfrm>
          <a:custGeom>
            <a:avLst/>
            <a:gdLst/>
            <a:ahLst/>
            <a:cxnLst/>
            <a:rect l="l" t="t" r="r" b="b"/>
            <a:pathLst>
              <a:path w="6974205" h="1027430">
                <a:moveTo>
                  <a:pt x="6973823" y="171195"/>
                </a:moveTo>
                <a:lnTo>
                  <a:pt x="6973823" y="855979"/>
                </a:lnTo>
                <a:lnTo>
                  <a:pt x="6967704" y="901469"/>
                </a:lnTo>
                <a:lnTo>
                  <a:pt x="6950437" y="942358"/>
                </a:lnTo>
                <a:lnTo>
                  <a:pt x="6923659" y="977011"/>
                </a:lnTo>
                <a:lnTo>
                  <a:pt x="6889006" y="1003789"/>
                </a:lnTo>
                <a:lnTo>
                  <a:pt x="6848117" y="1021056"/>
                </a:lnTo>
                <a:lnTo>
                  <a:pt x="6802628" y="1027176"/>
                </a:lnTo>
                <a:lnTo>
                  <a:pt x="0" y="1027176"/>
                </a:lnTo>
                <a:lnTo>
                  <a:pt x="0" y="0"/>
                </a:lnTo>
                <a:lnTo>
                  <a:pt x="6802628" y="0"/>
                </a:lnTo>
                <a:lnTo>
                  <a:pt x="6848117" y="6119"/>
                </a:lnTo>
                <a:lnTo>
                  <a:pt x="6889006" y="23386"/>
                </a:lnTo>
                <a:lnTo>
                  <a:pt x="6923659" y="50164"/>
                </a:lnTo>
                <a:lnTo>
                  <a:pt x="6950437" y="84817"/>
                </a:lnTo>
                <a:lnTo>
                  <a:pt x="6967704" y="125706"/>
                </a:lnTo>
                <a:lnTo>
                  <a:pt x="6973823" y="171195"/>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8" name="object 8"/>
          <p:cNvSpPr txBox="1"/>
          <p:nvPr/>
        </p:nvSpPr>
        <p:spPr>
          <a:xfrm>
            <a:off x="1863071" y="1420649"/>
            <a:ext cx="2010280" cy="228622"/>
          </a:xfrm>
          <a:prstGeom prst="rect">
            <a:avLst/>
          </a:prstGeom>
        </p:spPr>
        <p:txBody>
          <a:bodyPr vert="horz" wrap="square" lIns="0" tIns="13326" rIns="0" bIns="0" rtlCol="0">
            <a:spAutoFit/>
          </a:bodyPr>
          <a:lstStyle/>
          <a:p>
            <a:pPr marL="126911" indent="-114220" defTabSz="913760">
              <a:spcBef>
                <a:spcPts val="105"/>
              </a:spcBef>
              <a:buFontTx/>
              <a:buChar char="•"/>
              <a:tabLst>
                <a:tab pos="126911" algn="l"/>
              </a:tabLst>
            </a:pPr>
            <a:r>
              <a:rPr sz="1399" dirty="0">
                <a:solidFill>
                  <a:prstClr val="black"/>
                </a:solidFill>
                <a:latin typeface="Arial"/>
                <a:cs typeface="Arial"/>
              </a:rPr>
              <a:t>Rapid tool</a:t>
            </a:r>
            <a:r>
              <a:rPr sz="1399" spc="-75" dirty="0">
                <a:solidFill>
                  <a:prstClr val="black"/>
                </a:solidFill>
                <a:latin typeface="Arial"/>
                <a:cs typeface="Arial"/>
              </a:rPr>
              <a:t> </a:t>
            </a:r>
            <a:r>
              <a:rPr sz="1399" dirty="0">
                <a:solidFill>
                  <a:prstClr val="black"/>
                </a:solidFill>
                <a:latin typeface="Arial"/>
                <a:cs typeface="Arial"/>
              </a:rPr>
              <a:t>development</a:t>
            </a:r>
          </a:p>
        </p:txBody>
      </p:sp>
      <p:sp>
        <p:nvSpPr>
          <p:cNvPr id="9" name="object 9"/>
          <p:cNvSpPr txBox="1"/>
          <p:nvPr/>
        </p:nvSpPr>
        <p:spPr>
          <a:xfrm>
            <a:off x="1863071" y="1632947"/>
            <a:ext cx="6502953" cy="701821"/>
          </a:xfrm>
          <a:prstGeom prst="rect">
            <a:avLst/>
          </a:prstGeom>
        </p:spPr>
        <p:txBody>
          <a:bodyPr vert="horz" wrap="square" lIns="0" tIns="137065" rIns="0" bIns="0" rtlCol="0">
            <a:spAutoFit/>
          </a:bodyPr>
          <a:lstStyle/>
          <a:p>
            <a:pPr marL="126911" indent="-114220" defTabSz="913760">
              <a:spcBef>
                <a:spcPts val="1079"/>
              </a:spcBef>
              <a:buFontTx/>
              <a:buChar char="•"/>
              <a:tabLst>
                <a:tab pos="126911" algn="l"/>
              </a:tabLst>
            </a:pPr>
            <a:r>
              <a:rPr sz="1399" spc="-20" dirty="0">
                <a:solidFill>
                  <a:prstClr val="black"/>
                </a:solidFill>
                <a:latin typeface="Arial"/>
                <a:cs typeface="Arial"/>
              </a:rPr>
              <a:t>Targeted </a:t>
            </a:r>
            <a:r>
              <a:rPr sz="1399" dirty="0">
                <a:solidFill>
                  <a:prstClr val="black"/>
                </a:solidFill>
                <a:latin typeface="Arial"/>
                <a:cs typeface="Arial"/>
              </a:rPr>
              <a:t>surveillance</a:t>
            </a:r>
          </a:p>
          <a:p>
            <a:pPr marL="126911" indent="-114220" defTabSz="913760">
              <a:spcBef>
                <a:spcPts val="984"/>
              </a:spcBef>
              <a:buFontTx/>
              <a:buChar char="•"/>
              <a:tabLst>
                <a:tab pos="126911" algn="l"/>
              </a:tabLst>
            </a:pPr>
            <a:r>
              <a:rPr sz="1399" dirty="0">
                <a:solidFill>
                  <a:prstClr val="black"/>
                </a:solidFill>
                <a:latin typeface="Arial"/>
                <a:cs typeface="Arial"/>
              </a:rPr>
              <a:t>Sentinel, surveillance of adults hospitalised for </a:t>
            </a:r>
            <a:r>
              <a:rPr sz="1399" spc="-5" dirty="0">
                <a:solidFill>
                  <a:prstClr val="black"/>
                </a:solidFill>
                <a:latin typeface="Arial"/>
                <a:cs typeface="Arial"/>
              </a:rPr>
              <a:t>severe </a:t>
            </a:r>
            <a:r>
              <a:rPr sz="1399" dirty="0">
                <a:solidFill>
                  <a:prstClr val="black"/>
                </a:solidFill>
                <a:latin typeface="Arial"/>
                <a:cs typeface="Arial"/>
              </a:rPr>
              <a:t>acute respiratory</a:t>
            </a:r>
            <a:r>
              <a:rPr sz="1399" spc="-165" dirty="0">
                <a:solidFill>
                  <a:prstClr val="black"/>
                </a:solidFill>
                <a:latin typeface="Arial"/>
                <a:cs typeface="Arial"/>
              </a:rPr>
              <a:t> </a:t>
            </a:r>
            <a:r>
              <a:rPr sz="1399" dirty="0">
                <a:solidFill>
                  <a:prstClr val="black"/>
                </a:solidFill>
                <a:latin typeface="Arial"/>
                <a:cs typeface="Arial"/>
              </a:rPr>
              <a:t>infection.</a:t>
            </a:r>
          </a:p>
        </p:txBody>
      </p:sp>
      <p:sp>
        <p:nvSpPr>
          <p:cNvPr id="10" name="object 10"/>
          <p:cNvSpPr/>
          <p:nvPr/>
        </p:nvSpPr>
        <p:spPr>
          <a:xfrm>
            <a:off x="671752" y="2779366"/>
            <a:ext cx="1104131" cy="1578146"/>
          </a:xfrm>
          <a:custGeom>
            <a:avLst/>
            <a:gdLst/>
            <a:ahLst/>
            <a:cxnLst/>
            <a:rect l="l" t="t" r="r" b="b"/>
            <a:pathLst>
              <a:path w="1104900" h="1579245">
                <a:moveTo>
                  <a:pt x="0" y="0"/>
                </a:moveTo>
                <a:lnTo>
                  <a:pt x="0" y="1026413"/>
                </a:lnTo>
                <a:lnTo>
                  <a:pt x="552450" y="1578864"/>
                </a:lnTo>
                <a:lnTo>
                  <a:pt x="1104900" y="1026413"/>
                </a:lnTo>
                <a:lnTo>
                  <a:pt x="1104900" y="552450"/>
                </a:lnTo>
                <a:lnTo>
                  <a:pt x="552450" y="552450"/>
                </a:lnTo>
                <a:lnTo>
                  <a:pt x="0" y="0"/>
                </a:lnTo>
                <a:close/>
              </a:path>
              <a:path w="1104900" h="1579245">
                <a:moveTo>
                  <a:pt x="1104900" y="0"/>
                </a:moveTo>
                <a:lnTo>
                  <a:pt x="552450" y="552450"/>
                </a:lnTo>
                <a:lnTo>
                  <a:pt x="1104900" y="552450"/>
                </a:lnTo>
                <a:lnTo>
                  <a:pt x="1104900" y="0"/>
                </a:lnTo>
                <a:close/>
              </a:path>
            </a:pathLst>
          </a:custGeom>
          <a:solidFill>
            <a:srgbClr val="5B9BD4"/>
          </a:solidFill>
        </p:spPr>
        <p:txBody>
          <a:bodyPr wrap="square" lIns="0" tIns="0" rIns="0" bIns="0" rtlCol="0"/>
          <a:lstStyle/>
          <a:p>
            <a:pPr defTabSz="913760"/>
            <a:endParaRPr sz="1799" dirty="0">
              <a:solidFill>
                <a:prstClr val="black"/>
              </a:solidFill>
              <a:latin typeface="Calibri"/>
            </a:endParaRPr>
          </a:p>
        </p:txBody>
      </p:sp>
      <p:sp>
        <p:nvSpPr>
          <p:cNvPr id="11" name="object 11"/>
          <p:cNvSpPr/>
          <p:nvPr/>
        </p:nvSpPr>
        <p:spPr>
          <a:xfrm>
            <a:off x="671752" y="2779366"/>
            <a:ext cx="1104131" cy="1578146"/>
          </a:xfrm>
          <a:custGeom>
            <a:avLst/>
            <a:gdLst/>
            <a:ahLst/>
            <a:cxnLst/>
            <a:rect l="l" t="t" r="r" b="b"/>
            <a:pathLst>
              <a:path w="1104900" h="1579245">
                <a:moveTo>
                  <a:pt x="1104900" y="0"/>
                </a:moveTo>
                <a:lnTo>
                  <a:pt x="1104900" y="1026413"/>
                </a:lnTo>
                <a:lnTo>
                  <a:pt x="552450" y="1578864"/>
                </a:lnTo>
                <a:lnTo>
                  <a:pt x="0" y="1026413"/>
                </a:lnTo>
                <a:lnTo>
                  <a:pt x="0" y="0"/>
                </a:lnTo>
                <a:lnTo>
                  <a:pt x="552450" y="552450"/>
                </a:lnTo>
                <a:lnTo>
                  <a:pt x="1104900" y="0"/>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12" name="object 12"/>
          <p:cNvSpPr txBox="1"/>
          <p:nvPr/>
        </p:nvSpPr>
        <p:spPr>
          <a:xfrm>
            <a:off x="740080" y="3339933"/>
            <a:ext cx="965797" cy="444824"/>
          </a:xfrm>
          <a:prstGeom prst="rect">
            <a:avLst/>
          </a:prstGeom>
        </p:spPr>
        <p:txBody>
          <a:bodyPr vert="horz" wrap="square" lIns="0" tIns="26016" rIns="0" bIns="0" rtlCol="0">
            <a:spAutoFit/>
          </a:bodyPr>
          <a:lstStyle/>
          <a:p>
            <a:pPr marL="294434" marR="5076" indent="-282377" defTabSz="913760">
              <a:lnSpc>
                <a:spcPts val="1619"/>
              </a:lnSpc>
              <a:spcBef>
                <a:spcPts val="204"/>
              </a:spcBef>
            </a:pPr>
            <a:r>
              <a:rPr sz="1399" spc="-10" dirty="0">
                <a:solidFill>
                  <a:srgbClr val="FFFFFF"/>
                </a:solidFill>
                <a:latin typeface="Arial"/>
                <a:cs typeface="Arial"/>
              </a:rPr>
              <a:t>T</a:t>
            </a:r>
            <a:r>
              <a:rPr sz="1399" dirty="0">
                <a:solidFill>
                  <a:srgbClr val="FFFFFF"/>
                </a:solidFill>
                <a:latin typeface="Arial"/>
                <a:cs typeface="Arial"/>
              </a:rPr>
              <a:t>herapeutic  trials</a:t>
            </a:r>
            <a:endParaRPr sz="1399" dirty="0">
              <a:solidFill>
                <a:prstClr val="black"/>
              </a:solidFill>
              <a:latin typeface="Arial"/>
              <a:cs typeface="Arial"/>
            </a:endParaRPr>
          </a:p>
        </p:txBody>
      </p:sp>
      <p:sp>
        <p:nvSpPr>
          <p:cNvPr id="13" name="object 13"/>
          <p:cNvSpPr/>
          <p:nvPr/>
        </p:nvSpPr>
        <p:spPr>
          <a:xfrm>
            <a:off x="1775882" y="2779365"/>
            <a:ext cx="6969353" cy="1025446"/>
          </a:xfrm>
          <a:custGeom>
            <a:avLst/>
            <a:gdLst/>
            <a:ahLst/>
            <a:cxnLst/>
            <a:rect l="l" t="t" r="r" b="b"/>
            <a:pathLst>
              <a:path w="6974205" h="1026160">
                <a:moveTo>
                  <a:pt x="6973823" y="170941"/>
                </a:moveTo>
                <a:lnTo>
                  <a:pt x="6973823" y="854710"/>
                </a:lnTo>
                <a:lnTo>
                  <a:pt x="6967714" y="900136"/>
                </a:lnTo>
                <a:lnTo>
                  <a:pt x="6950474" y="940966"/>
                </a:lnTo>
                <a:lnTo>
                  <a:pt x="6923738" y="975566"/>
                </a:lnTo>
                <a:lnTo>
                  <a:pt x="6889138" y="1002302"/>
                </a:lnTo>
                <a:lnTo>
                  <a:pt x="6848308" y="1019542"/>
                </a:lnTo>
                <a:lnTo>
                  <a:pt x="6802882" y="1025652"/>
                </a:lnTo>
                <a:lnTo>
                  <a:pt x="0" y="1025652"/>
                </a:lnTo>
                <a:lnTo>
                  <a:pt x="0" y="0"/>
                </a:lnTo>
                <a:lnTo>
                  <a:pt x="6802882" y="0"/>
                </a:lnTo>
                <a:lnTo>
                  <a:pt x="6848308" y="6109"/>
                </a:lnTo>
                <a:lnTo>
                  <a:pt x="6889138" y="23349"/>
                </a:lnTo>
                <a:lnTo>
                  <a:pt x="6923738" y="50085"/>
                </a:lnTo>
                <a:lnTo>
                  <a:pt x="6950474" y="84685"/>
                </a:lnTo>
                <a:lnTo>
                  <a:pt x="6967714" y="125515"/>
                </a:lnTo>
                <a:lnTo>
                  <a:pt x="6973823" y="170941"/>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14" name="object 14"/>
          <p:cNvSpPr txBox="1"/>
          <p:nvPr/>
        </p:nvSpPr>
        <p:spPr>
          <a:xfrm>
            <a:off x="1856091" y="2873533"/>
            <a:ext cx="4573896" cy="849673"/>
          </a:xfrm>
          <a:prstGeom prst="rect">
            <a:avLst/>
          </a:prstGeom>
        </p:spPr>
        <p:txBody>
          <a:bodyPr vert="horz" wrap="square" lIns="0" tIns="12057" rIns="0" bIns="0" rtlCol="0">
            <a:spAutoFit/>
          </a:bodyPr>
          <a:lstStyle/>
          <a:p>
            <a:pPr marL="126911" indent="-114220" defTabSz="913760">
              <a:spcBef>
                <a:spcPts val="95"/>
              </a:spcBef>
              <a:buFontTx/>
              <a:buChar char="•"/>
              <a:tabLst>
                <a:tab pos="126911" algn="l"/>
              </a:tabLst>
            </a:pPr>
            <a:r>
              <a:rPr sz="1299" spc="-5" dirty="0">
                <a:solidFill>
                  <a:prstClr val="black"/>
                </a:solidFill>
                <a:latin typeface="Arial"/>
                <a:cs typeface="Arial"/>
              </a:rPr>
              <a:t>For treatment and prophylaxis for highly exposed</a:t>
            </a:r>
            <a:r>
              <a:rPr sz="1299" spc="130" dirty="0">
                <a:solidFill>
                  <a:prstClr val="black"/>
                </a:solidFill>
                <a:latin typeface="Arial"/>
                <a:cs typeface="Arial"/>
              </a:rPr>
              <a:t> </a:t>
            </a:r>
            <a:r>
              <a:rPr sz="1299" spc="-5" dirty="0">
                <a:solidFill>
                  <a:prstClr val="black"/>
                </a:solidFill>
                <a:latin typeface="Arial"/>
                <a:cs typeface="Arial"/>
              </a:rPr>
              <a:t>individuals.</a:t>
            </a:r>
            <a:endParaRPr sz="1299" dirty="0">
              <a:solidFill>
                <a:prstClr val="black"/>
              </a:solidFill>
              <a:latin typeface="Arial"/>
              <a:cs typeface="Arial"/>
            </a:endParaRPr>
          </a:p>
          <a:p>
            <a:pPr marL="126911" indent="-114220" defTabSz="913760">
              <a:spcBef>
                <a:spcPts val="914"/>
              </a:spcBef>
              <a:buFontTx/>
              <a:buChar char="•"/>
              <a:tabLst>
                <a:tab pos="126911" algn="l"/>
              </a:tabLst>
            </a:pPr>
            <a:r>
              <a:rPr sz="1299" spc="-5" dirty="0">
                <a:solidFill>
                  <a:prstClr val="black"/>
                </a:solidFill>
                <a:latin typeface="Arial"/>
                <a:cs typeface="Arial"/>
              </a:rPr>
              <a:t>Repurposing of drugs for treatment of mild</a:t>
            </a:r>
            <a:r>
              <a:rPr sz="1299" spc="70" dirty="0">
                <a:solidFill>
                  <a:prstClr val="black"/>
                </a:solidFill>
                <a:latin typeface="Arial"/>
                <a:cs typeface="Arial"/>
              </a:rPr>
              <a:t> </a:t>
            </a:r>
            <a:r>
              <a:rPr sz="1299" spc="-5" dirty="0">
                <a:solidFill>
                  <a:prstClr val="black"/>
                </a:solidFill>
                <a:latin typeface="Arial"/>
                <a:cs typeface="Arial"/>
              </a:rPr>
              <a:t>cases</a:t>
            </a:r>
            <a:endParaRPr sz="1299" dirty="0">
              <a:solidFill>
                <a:prstClr val="black"/>
              </a:solidFill>
              <a:latin typeface="Arial"/>
              <a:cs typeface="Arial"/>
            </a:endParaRPr>
          </a:p>
          <a:p>
            <a:pPr marL="126911" indent="-114220" defTabSz="913760">
              <a:spcBef>
                <a:spcPts val="899"/>
              </a:spcBef>
              <a:buFontTx/>
              <a:buChar char="•"/>
              <a:tabLst>
                <a:tab pos="126911" algn="l"/>
              </a:tabLst>
            </a:pPr>
            <a:r>
              <a:rPr sz="1299" spc="-5" dirty="0">
                <a:solidFill>
                  <a:prstClr val="black"/>
                </a:solidFill>
                <a:latin typeface="Arial"/>
                <a:cs typeface="Arial"/>
              </a:rPr>
              <a:t>For R&amp;D for candidate</a:t>
            </a:r>
            <a:r>
              <a:rPr sz="1299" spc="30" dirty="0">
                <a:solidFill>
                  <a:prstClr val="black"/>
                </a:solidFill>
                <a:latin typeface="Arial"/>
                <a:cs typeface="Arial"/>
              </a:rPr>
              <a:t> </a:t>
            </a:r>
            <a:r>
              <a:rPr sz="1299" spc="-5" dirty="0">
                <a:solidFill>
                  <a:prstClr val="black"/>
                </a:solidFill>
                <a:latin typeface="Arial"/>
                <a:cs typeface="Arial"/>
              </a:rPr>
              <a:t>vaccines.</a:t>
            </a:r>
            <a:endParaRPr sz="1299" dirty="0">
              <a:solidFill>
                <a:prstClr val="black"/>
              </a:solidFill>
              <a:latin typeface="Arial"/>
              <a:cs typeface="Arial"/>
            </a:endParaRPr>
          </a:p>
        </p:txBody>
      </p:sp>
      <p:sp>
        <p:nvSpPr>
          <p:cNvPr id="15" name="object 15"/>
          <p:cNvSpPr/>
          <p:nvPr/>
        </p:nvSpPr>
        <p:spPr>
          <a:xfrm>
            <a:off x="686981" y="4555112"/>
            <a:ext cx="1104131" cy="1576243"/>
          </a:xfrm>
          <a:custGeom>
            <a:avLst/>
            <a:gdLst/>
            <a:ahLst/>
            <a:cxnLst/>
            <a:rect l="l" t="t" r="r" b="b"/>
            <a:pathLst>
              <a:path w="1104900" h="1577339">
                <a:moveTo>
                  <a:pt x="0" y="0"/>
                </a:moveTo>
                <a:lnTo>
                  <a:pt x="0" y="1024889"/>
                </a:lnTo>
                <a:lnTo>
                  <a:pt x="552449" y="1577339"/>
                </a:lnTo>
                <a:lnTo>
                  <a:pt x="1104900" y="1024889"/>
                </a:lnTo>
                <a:lnTo>
                  <a:pt x="1104900" y="552450"/>
                </a:lnTo>
                <a:lnTo>
                  <a:pt x="552449" y="552450"/>
                </a:lnTo>
                <a:lnTo>
                  <a:pt x="0" y="0"/>
                </a:lnTo>
                <a:close/>
              </a:path>
              <a:path w="1104900" h="1577339">
                <a:moveTo>
                  <a:pt x="1104900" y="0"/>
                </a:moveTo>
                <a:lnTo>
                  <a:pt x="552449" y="552450"/>
                </a:lnTo>
                <a:lnTo>
                  <a:pt x="1104900" y="552450"/>
                </a:lnTo>
                <a:lnTo>
                  <a:pt x="1104900" y="0"/>
                </a:lnTo>
                <a:close/>
              </a:path>
            </a:pathLst>
          </a:custGeom>
          <a:solidFill>
            <a:srgbClr val="5B9BD4"/>
          </a:solidFill>
        </p:spPr>
        <p:txBody>
          <a:bodyPr wrap="square" lIns="0" tIns="0" rIns="0" bIns="0" rtlCol="0"/>
          <a:lstStyle/>
          <a:p>
            <a:pPr defTabSz="913760"/>
            <a:endParaRPr sz="1799" dirty="0">
              <a:solidFill>
                <a:prstClr val="black"/>
              </a:solidFill>
              <a:latin typeface="Calibri"/>
            </a:endParaRPr>
          </a:p>
        </p:txBody>
      </p:sp>
      <p:sp>
        <p:nvSpPr>
          <p:cNvPr id="16" name="object 16"/>
          <p:cNvSpPr/>
          <p:nvPr/>
        </p:nvSpPr>
        <p:spPr>
          <a:xfrm>
            <a:off x="686981" y="4555112"/>
            <a:ext cx="1104131" cy="1576243"/>
          </a:xfrm>
          <a:custGeom>
            <a:avLst/>
            <a:gdLst/>
            <a:ahLst/>
            <a:cxnLst/>
            <a:rect l="l" t="t" r="r" b="b"/>
            <a:pathLst>
              <a:path w="1104900" h="1577339">
                <a:moveTo>
                  <a:pt x="1104900" y="0"/>
                </a:moveTo>
                <a:lnTo>
                  <a:pt x="1104900" y="1024889"/>
                </a:lnTo>
                <a:lnTo>
                  <a:pt x="552449" y="1577339"/>
                </a:lnTo>
                <a:lnTo>
                  <a:pt x="0" y="1024889"/>
                </a:lnTo>
                <a:lnTo>
                  <a:pt x="0" y="0"/>
                </a:lnTo>
                <a:lnTo>
                  <a:pt x="552449" y="552450"/>
                </a:lnTo>
                <a:lnTo>
                  <a:pt x="1104900" y="0"/>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17" name="object 17"/>
          <p:cNvSpPr txBox="1"/>
          <p:nvPr/>
        </p:nvSpPr>
        <p:spPr>
          <a:xfrm>
            <a:off x="697134" y="5115047"/>
            <a:ext cx="1082556" cy="444824"/>
          </a:xfrm>
          <a:prstGeom prst="rect">
            <a:avLst/>
          </a:prstGeom>
        </p:spPr>
        <p:txBody>
          <a:bodyPr vert="horz" wrap="square" lIns="0" tIns="26016" rIns="0" bIns="0" rtlCol="0">
            <a:spAutoFit/>
          </a:bodyPr>
          <a:lstStyle/>
          <a:p>
            <a:pPr marL="159908" marR="5076" indent="-147851" defTabSz="913760">
              <a:lnSpc>
                <a:spcPts val="1619"/>
              </a:lnSpc>
              <a:spcBef>
                <a:spcPts val="204"/>
              </a:spcBef>
            </a:pPr>
            <a:r>
              <a:rPr sz="1399" spc="-5" dirty="0">
                <a:solidFill>
                  <a:srgbClr val="FFFFFF"/>
                </a:solidFill>
                <a:latin typeface="Arial"/>
                <a:cs typeface="Arial"/>
              </a:rPr>
              <a:t>Analytics</a:t>
            </a:r>
            <a:r>
              <a:rPr sz="1399" spc="-60" dirty="0">
                <a:solidFill>
                  <a:srgbClr val="FFFFFF"/>
                </a:solidFill>
                <a:latin typeface="Arial"/>
                <a:cs typeface="Arial"/>
              </a:rPr>
              <a:t> </a:t>
            </a:r>
            <a:r>
              <a:rPr sz="1399" spc="-5" dirty="0">
                <a:solidFill>
                  <a:srgbClr val="FFFFFF"/>
                </a:solidFill>
                <a:latin typeface="Arial"/>
                <a:cs typeface="Arial"/>
              </a:rPr>
              <a:t>and  </a:t>
            </a:r>
            <a:r>
              <a:rPr sz="1399" dirty="0">
                <a:solidFill>
                  <a:srgbClr val="FFFFFF"/>
                </a:solidFill>
                <a:latin typeface="Arial"/>
                <a:cs typeface="Arial"/>
              </a:rPr>
              <a:t>modelling</a:t>
            </a:r>
            <a:endParaRPr sz="1399" dirty="0">
              <a:solidFill>
                <a:prstClr val="black"/>
              </a:solidFill>
              <a:latin typeface="Arial"/>
              <a:cs typeface="Arial"/>
            </a:endParaRPr>
          </a:p>
        </p:txBody>
      </p:sp>
      <p:sp>
        <p:nvSpPr>
          <p:cNvPr id="18" name="object 18"/>
          <p:cNvSpPr/>
          <p:nvPr/>
        </p:nvSpPr>
        <p:spPr>
          <a:xfrm>
            <a:off x="1775882" y="4137826"/>
            <a:ext cx="6969353" cy="2374517"/>
          </a:xfrm>
          <a:custGeom>
            <a:avLst/>
            <a:gdLst/>
            <a:ahLst/>
            <a:cxnLst/>
            <a:rect l="l" t="t" r="r" b="b"/>
            <a:pathLst>
              <a:path w="6974205" h="2376170">
                <a:moveTo>
                  <a:pt x="6577838" y="0"/>
                </a:moveTo>
                <a:lnTo>
                  <a:pt x="0" y="0"/>
                </a:lnTo>
                <a:lnTo>
                  <a:pt x="0" y="2375916"/>
                </a:lnTo>
                <a:lnTo>
                  <a:pt x="6577838" y="2375916"/>
                </a:lnTo>
                <a:lnTo>
                  <a:pt x="6624017" y="2373251"/>
                </a:lnTo>
                <a:lnTo>
                  <a:pt x="6668633" y="2365457"/>
                </a:lnTo>
                <a:lnTo>
                  <a:pt x="6711386" y="2352830"/>
                </a:lnTo>
                <a:lnTo>
                  <a:pt x="6751981" y="2335666"/>
                </a:lnTo>
                <a:lnTo>
                  <a:pt x="6790120" y="2314264"/>
                </a:lnTo>
                <a:lnTo>
                  <a:pt x="6825505" y="2288920"/>
                </a:lnTo>
                <a:lnTo>
                  <a:pt x="6857841" y="2259931"/>
                </a:lnTo>
                <a:lnTo>
                  <a:pt x="6886829" y="2227595"/>
                </a:lnTo>
                <a:lnTo>
                  <a:pt x="6912172" y="2192208"/>
                </a:lnTo>
                <a:lnTo>
                  <a:pt x="6933574" y="2154068"/>
                </a:lnTo>
                <a:lnTo>
                  <a:pt x="6950738" y="2113472"/>
                </a:lnTo>
                <a:lnTo>
                  <a:pt x="6963365" y="2070717"/>
                </a:lnTo>
                <a:lnTo>
                  <a:pt x="6971159" y="2026099"/>
                </a:lnTo>
                <a:lnTo>
                  <a:pt x="6973823" y="1979917"/>
                </a:lnTo>
                <a:lnTo>
                  <a:pt x="6973823" y="395985"/>
                </a:lnTo>
                <a:lnTo>
                  <a:pt x="6971159" y="349806"/>
                </a:lnTo>
                <a:lnTo>
                  <a:pt x="6963365" y="305190"/>
                </a:lnTo>
                <a:lnTo>
                  <a:pt x="6950738" y="262437"/>
                </a:lnTo>
                <a:lnTo>
                  <a:pt x="6933574" y="221842"/>
                </a:lnTo>
                <a:lnTo>
                  <a:pt x="6912172" y="183703"/>
                </a:lnTo>
                <a:lnTo>
                  <a:pt x="6886829" y="148318"/>
                </a:lnTo>
                <a:lnTo>
                  <a:pt x="6857841" y="115982"/>
                </a:lnTo>
                <a:lnTo>
                  <a:pt x="6825505" y="86994"/>
                </a:lnTo>
                <a:lnTo>
                  <a:pt x="6790120" y="61651"/>
                </a:lnTo>
                <a:lnTo>
                  <a:pt x="6751981" y="40249"/>
                </a:lnTo>
                <a:lnTo>
                  <a:pt x="6711386" y="23085"/>
                </a:lnTo>
                <a:lnTo>
                  <a:pt x="6668633" y="10458"/>
                </a:lnTo>
                <a:lnTo>
                  <a:pt x="6624017" y="2664"/>
                </a:lnTo>
                <a:lnTo>
                  <a:pt x="6577838" y="0"/>
                </a:lnTo>
                <a:close/>
              </a:path>
            </a:pathLst>
          </a:custGeom>
          <a:solidFill>
            <a:srgbClr val="FFFFFF">
              <a:alpha val="90194"/>
            </a:srgbClr>
          </a:solidFill>
        </p:spPr>
        <p:txBody>
          <a:bodyPr wrap="square" lIns="0" tIns="0" rIns="0" bIns="0" rtlCol="0"/>
          <a:lstStyle/>
          <a:p>
            <a:pPr defTabSz="913760"/>
            <a:endParaRPr sz="1799" dirty="0">
              <a:solidFill>
                <a:prstClr val="black"/>
              </a:solidFill>
              <a:latin typeface="Calibri"/>
            </a:endParaRPr>
          </a:p>
        </p:txBody>
      </p:sp>
      <p:sp>
        <p:nvSpPr>
          <p:cNvPr id="19" name="object 19"/>
          <p:cNvSpPr/>
          <p:nvPr/>
        </p:nvSpPr>
        <p:spPr>
          <a:xfrm>
            <a:off x="1775882" y="4137826"/>
            <a:ext cx="6969353" cy="2374517"/>
          </a:xfrm>
          <a:custGeom>
            <a:avLst/>
            <a:gdLst/>
            <a:ahLst/>
            <a:cxnLst/>
            <a:rect l="l" t="t" r="r" b="b"/>
            <a:pathLst>
              <a:path w="6974205" h="2376170">
                <a:moveTo>
                  <a:pt x="6973823" y="395985"/>
                </a:moveTo>
                <a:lnTo>
                  <a:pt x="6973823" y="1979917"/>
                </a:lnTo>
                <a:lnTo>
                  <a:pt x="6971159" y="2026099"/>
                </a:lnTo>
                <a:lnTo>
                  <a:pt x="6963365" y="2070717"/>
                </a:lnTo>
                <a:lnTo>
                  <a:pt x="6950738" y="2113472"/>
                </a:lnTo>
                <a:lnTo>
                  <a:pt x="6933574" y="2154068"/>
                </a:lnTo>
                <a:lnTo>
                  <a:pt x="6912172" y="2192208"/>
                </a:lnTo>
                <a:lnTo>
                  <a:pt x="6886829" y="2227595"/>
                </a:lnTo>
                <a:lnTo>
                  <a:pt x="6857841" y="2259931"/>
                </a:lnTo>
                <a:lnTo>
                  <a:pt x="6825505" y="2288920"/>
                </a:lnTo>
                <a:lnTo>
                  <a:pt x="6790120" y="2314264"/>
                </a:lnTo>
                <a:lnTo>
                  <a:pt x="6751981" y="2335666"/>
                </a:lnTo>
                <a:lnTo>
                  <a:pt x="6711386" y="2352830"/>
                </a:lnTo>
                <a:lnTo>
                  <a:pt x="6668633" y="2365457"/>
                </a:lnTo>
                <a:lnTo>
                  <a:pt x="6624017" y="2373251"/>
                </a:lnTo>
                <a:lnTo>
                  <a:pt x="6577838" y="2375916"/>
                </a:lnTo>
                <a:lnTo>
                  <a:pt x="0" y="2375916"/>
                </a:lnTo>
                <a:lnTo>
                  <a:pt x="0" y="0"/>
                </a:lnTo>
                <a:lnTo>
                  <a:pt x="6577838" y="0"/>
                </a:lnTo>
                <a:lnTo>
                  <a:pt x="6624017" y="2664"/>
                </a:lnTo>
                <a:lnTo>
                  <a:pt x="6668633" y="10458"/>
                </a:lnTo>
                <a:lnTo>
                  <a:pt x="6711386" y="23085"/>
                </a:lnTo>
                <a:lnTo>
                  <a:pt x="6751981" y="40249"/>
                </a:lnTo>
                <a:lnTo>
                  <a:pt x="6790120" y="61651"/>
                </a:lnTo>
                <a:lnTo>
                  <a:pt x="6825505" y="86994"/>
                </a:lnTo>
                <a:lnTo>
                  <a:pt x="6857841" y="115982"/>
                </a:lnTo>
                <a:lnTo>
                  <a:pt x="6886829" y="148318"/>
                </a:lnTo>
                <a:lnTo>
                  <a:pt x="6912172" y="183703"/>
                </a:lnTo>
                <a:lnTo>
                  <a:pt x="6933574" y="221842"/>
                </a:lnTo>
                <a:lnTo>
                  <a:pt x="6950738" y="262437"/>
                </a:lnTo>
                <a:lnTo>
                  <a:pt x="6963365" y="305190"/>
                </a:lnTo>
                <a:lnTo>
                  <a:pt x="6971159" y="349806"/>
                </a:lnTo>
                <a:lnTo>
                  <a:pt x="6973823" y="395985"/>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20" name="object 20"/>
          <p:cNvSpPr txBox="1"/>
          <p:nvPr/>
        </p:nvSpPr>
        <p:spPr>
          <a:xfrm>
            <a:off x="1863072" y="4475111"/>
            <a:ext cx="6451553" cy="1619393"/>
          </a:xfrm>
          <a:prstGeom prst="rect">
            <a:avLst/>
          </a:prstGeom>
        </p:spPr>
        <p:txBody>
          <a:bodyPr vert="horz" wrap="square" lIns="0" tIns="105971" rIns="0" bIns="0" rtlCol="0">
            <a:spAutoFit/>
          </a:bodyPr>
          <a:lstStyle/>
          <a:p>
            <a:pPr marL="126911" indent="-114220" defTabSz="913760">
              <a:spcBef>
                <a:spcPts val="834"/>
              </a:spcBef>
              <a:buFontTx/>
              <a:buChar char="•"/>
              <a:tabLst>
                <a:tab pos="126911" algn="l"/>
              </a:tabLst>
            </a:pPr>
            <a:r>
              <a:rPr sz="1399" dirty="0">
                <a:solidFill>
                  <a:prstClr val="black"/>
                </a:solidFill>
                <a:latin typeface="Arial"/>
                <a:cs typeface="Arial"/>
              </a:rPr>
              <a:t>Establishing a repository of </a:t>
            </a:r>
            <a:r>
              <a:rPr sz="1399" spc="-5" dirty="0">
                <a:solidFill>
                  <a:prstClr val="black"/>
                </a:solidFill>
                <a:latin typeface="Arial"/>
                <a:cs typeface="Arial"/>
              </a:rPr>
              <a:t>whole </a:t>
            </a:r>
            <a:r>
              <a:rPr sz="1399" dirty="0">
                <a:solidFill>
                  <a:prstClr val="black"/>
                </a:solidFill>
                <a:latin typeface="Arial"/>
                <a:cs typeface="Arial"/>
              </a:rPr>
              <a:t>blood samples for possible genetic</a:t>
            </a:r>
            <a:r>
              <a:rPr sz="1399" spc="-60" dirty="0">
                <a:solidFill>
                  <a:prstClr val="black"/>
                </a:solidFill>
                <a:latin typeface="Arial"/>
                <a:cs typeface="Arial"/>
              </a:rPr>
              <a:t> </a:t>
            </a:r>
            <a:r>
              <a:rPr sz="1399" dirty="0">
                <a:solidFill>
                  <a:prstClr val="black"/>
                </a:solidFill>
                <a:latin typeface="Arial"/>
                <a:cs typeface="Arial"/>
              </a:rPr>
              <a:t>markers</a:t>
            </a:r>
          </a:p>
          <a:p>
            <a:pPr marL="126911" defTabSz="913760">
              <a:spcBef>
                <a:spcPts val="734"/>
              </a:spcBef>
            </a:pPr>
            <a:r>
              <a:rPr sz="1399" dirty="0">
                <a:solidFill>
                  <a:prstClr val="black"/>
                </a:solidFill>
                <a:latin typeface="Arial"/>
                <a:cs typeface="Arial"/>
              </a:rPr>
              <a:t>predisposing to severe </a:t>
            </a:r>
            <a:r>
              <a:rPr sz="1399" spc="-5" dirty="0">
                <a:solidFill>
                  <a:prstClr val="black"/>
                </a:solidFill>
                <a:latin typeface="Arial"/>
                <a:cs typeface="Arial"/>
              </a:rPr>
              <a:t>COVID-19</a:t>
            </a:r>
            <a:r>
              <a:rPr sz="1399" spc="-55" dirty="0">
                <a:solidFill>
                  <a:prstClr val="black"/>
                </a:solidFill>
                <a:latin typeface="Arial"/>
                <a:cs typeface="Arial"/>
              </a:rPr>
              <a:t> </a:t>
            </a:r>
            <a:r>
              <a:rPr sz="1399" dirty="0">
                <a:solidFill>
                  <a:prstClr val="black"/>
                </a:solidFill>
                <a:latin typeface="Arial"/>
                <a:cs typeface="Arial"/>
              </a:rPr>
              <a:t>disease.</a:t>
            </a:r>
          </a:p>
          <a:p>
            <a:pPr marL="126911" marR="5076" indent="-114220" defTabSz="913760">
              <a:lnSpc>
                <a:spcPct val="143600"/>
              </a:lnSpc>
              <a:spcBef>
                <a:spcPts val="250"/>
              </a:spcBef>
              <a:buFontTx/>
              <a:buChar char="•"/>
              <a:tabLst>
                <a:tab pos="126911" algn="l"/>
              </a:tabLst>
            </a:pPr>
            <a:r>
              <a:rPr sz="1399" dirty="0">
                <a:solidFill>
                  <a:prstClr val="black"/>
                </a:solidFill>
                <a:latin typeface="Arial"/>
                <a:cs typeface="Arial"/>
              </a:rPr>
              <a:t>Serological and genomic investigations of </a:t>
            </a:r>
            <a:r>
              <a:rPr sz="1399" spc="-15" dirty="0">
                <a:solidFill>
                  <a:prstClr val="black"/>
                </a:solidFill>
                <a:latin typeface="Arial"/>
                <a:cs typeface="Arial"/>
              </a:rPr>
              <a:t>SARS-CoV-2 </a:t>
            </a:r>
            <a:r>
              <a:rPr sz="1399" dirty="0">
                <a:solidFill>
                  <a:prstClr val="black"/>
                </a:solidFill>
                <a:latin typeface="Arial"/>
                <a:cs typeface="Arial"/>
              </a:rPr>
              <a:t>among </a:t>
            </a:r>
            <a:r>
              <a:rPr sz="1399" spc="-10" dirty="0">
                <a:solidFill>
                  <a:prstClr val="black"/>
                </a:solidFill>
                <a:latin typeface="Arial"/>
                <a:cs typeface="Arial"/>
              </a:rPr>
              <a:t>HIV-infected </a:t>
            </a:r>
            <a:r>
              <a:rPr sz="1399" dirty="0">
                <a:solidFill>
                  <a:prstClr val="black"/>
                </a:solidFill>
                <a:latin typeface="Arial"/>
                <a:cs typeface="Arial"/>
              </a:rPr>
              <a:t>and  </a:t>
            </a:r>
            <a:r>
              <a:rPr sz="1399" spc="-5" dirty="0">
                <a:solidFill>
                  <a:prstClr val="black"/>
                </a:solidFill>
                <a:latin typeface="Arial"/>
                <a:cs typeface="Arial"/>
              </a:rPr>
              <a:t>HIV-uninfected individuals </a:t>
            </a:r>
            <a:r>
              <a:rPr sz="1399" dirty="0">
                <a:solidFill>
                  <a:prstClr val="black"/>
                </a:solidFill>
                <a:latin typeface="Arial"/>
                <a:cs typeface="Arial"/>
              </a:rPr>
              <a:t>and those </a:t>
            </a:r>
            <a:r>
              <a:rPr sz="1399" spc="-5" dirty="0">
                <a:solidFill>
                  <a:prstClr val="black"/>
                </a:solidFill>
                <a:latin typeface="Arial"/>
                <a:cs typeface="Arial"/>
              </a:rPr>
              <a:t>with</a:t>
            </a:r>
            <a:r>
              <a:rPr sz="1399" spc="-85" dirty="0">
                <a:solidFill>
                  <a:prstClr val="black"/>
                </a:solidFill>
                <a:latin typeface="Arial"/>
                <a:cs typeface="Arial"/>
              </a:rPr>
              <a:t> </a:t>
            </a:r>
            <a:r>
              <a:rPr sz="1399" spc="-5" dirty="0">
                <a:solidFill>
                  <a:prstClr val="black"/>
                </a:solidFill>
                <a:latin typeface="Arial"/>
                <a:cs typeface="Arial"/>
              </a:rPr>
              <a:t>TB.</a:t>
            </a:r>
            <a:endParaRPr sz="1399" dirty="0">
              <a:solidFill>
                <a:prstClr val="black"/>
              </a:solidFill>
              <a:latin typeface="Arial"/>
              <a:cs typeface="Arial"/>
            </a:endParaRPr>
          </a:p>
          <a:p>
            <a:pPr marL="126911" indent="-114220" defTabSz="913760">
              <a:spcBef>
                <a:spcPts val="968"/>
              </a:spcBef>
              <a:buFontTx/>
              <a:buChar char="•"/>
              <a:tabLst>
                <a:tab pos="126911" algn="l"/>
              </a:tabLst>
            </a:pPr>
            <a:r>
              <a:rPr sz="1399" dirty="0">
                <a:solidFill>
                  <a:prstClr val="black"/>
                </a:solidFill>
                <a:latin typeface="Arial"/>
                <a:cs typeface="Arial"/>
              </a:rPr>
              <a:t>Monoclonal antibodies, immunoglobulins and molecular</a:t>
            </a:r>
            <a:r>
              <a:rPr sz="1399" spc="-70" dirty="0">
                <a:solidFill>
                  <a:prstClr val="black"/>
                </a:solidFill>
                <a:latin typeface="Arial"/>
                <a:cs typeface="Arial"/>
              </a:rPr>
              <a:t> </a:t>
            </a:r>
            <a:r>
              <a:rPr sz="1399" spc="-10" dirty="0">
                <a:solidFill>
                  <a:prstClr val="black"/>
                </a:solidFill>
                <a:latin typeface="Arial"/>
                <a:cs typeface="Arial"/>
              </a:rPr>
              <a:t>epidemiology.</a:t>
            </a:r>
            <a:endParaRPr sz="1399" dirty="0">
              <a:solidFill>
                <a:prstClr val="black"/>
              </a:solidFill>
              <a:latin typeface="Arial"/>
              <a:cs typeface="Arial"/>
            </a:endParaRPr>
          </a:p>
        </p:txBody>
      </p:sp>
    </p:spTree>
    <p:extLst>
      <p:ext uri="{BB962C8B-B14F-4D97-AF65-F5344CB8AC3E}">
        <p14:creationId xmlns:p14="http://schemas.microsoft.com/office/powerpoint/2010/main" val="2998124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701" y="348879"/>
            <a:ext cx="8221335" cy="390888"/>
          </a:xfrm>
          <a:prstGeom prst="rect">
            <a:avLst/>
          </a:prstGeom>
        </p:spPr>
        <p:txBody>
          <a:bodyPr vert="horz" wrap="square" lIns="0" tIns="12691" rIns="0" bIns="0" rtlCol="0">
            <a:spAutoFit/>
          </a:bodyPr>
          <a:lstStyle/>
          <a:p>
            <a:pPr marL="12691">
              <a:spcBef>
                <a:spcPts val="100"/>
              </a:spcBef>
            </a:pPr>
            <a:r>
              <a:rPr spc="-5" dirty="0"/>
              <a:t>Innovation in support </a:t>
            </a:r>
            <a:r>
              <a:rPr dirty="0"/>
              <a:t>of COVID-19: </a:t>
            </a:r>
            <a:r>
              <a:rPr spc="-5" dirty="0"/>
              <a:t>Research and</a:t>
            </a:r>
            <a:r>
              <a:rPr spc="95" dirty="0"/>
              <a:t> </a:t>
            </a:r>
            <a:r>
              <a:rPr spc="-5" dirty="0"/>
              <a:t>innovation</a:t>
            </a:r>
          </a:p>
        </p:txBody>
      </p:sp>
      <p:sp>
        <p:nvSpPr>
          <p:cNvPr id="3" name="object 3"/>
          <p:cNvSpPr txBox="1"/>
          <p:nvPr/>
        </p:nvSpPr>
        <p:spPr>
          <a:xfrm>
            <a:off x="261269" y="926708"/>
            <a:ext cx="4290248" cy="4152734"/>
          </a:xfrm>
          <a:prstGeom prst="rect">
            <a:avLst/>
          </a:prstGeom>
        </p:spPr>
        <p:txBody>
          <a:bodyPr vert="horz" wrap="square" lIns="0" tIns="12691" rIns="0" bIns="0" rtlCol="0">
            <a:spAutoFit/>
          </a:bodyPr>
          <a:lstStyle/>
          <a:p>
            <a:pPr marL="241131" marR="7615" indent="-228440" algn="just" defTabSz="913760">
              <a:spcBef>
                <a:spcPts val="100"/>
              </a:spcBef>
              <a:buFontTx/>
              <a:buChar char="•"/>
              <a:tabLst>
                <a:tab pos="241131" algn="l"/>
              </a:tabLst>
            </a:pPr>
            <a:r>
              <a:rPr sz="1799" spc="-5" dirty="0">
                <a:solidFill>
                  <a:srgbClr val="585858"/>
                </a:solidFill>
                <a:latin typeface="Arial"/>
                <a:cs typeface="Arial"/>
              </a:rPr>
              <a:t>Centre for Proteomic and Genomic  Research </a:t>
            </a:r>
            <a:r>
              <a:rPr sz="1799" dirty="0">
                <a:solidFill>
                  <a:srgbClr val="585858"/>
                </a:solidFill>
                <a:latin typeface="Arial"/>
                <a:cs typeface="Arial"/>
              </a:rPr>
              <a:t>(“CPGR”) </a:t>
            </a:r>
            <a:r>
              <a:rPr sz="1799" spc="-5" dirty="0">
                <a:solidFill>
                  <a:srgbClr val="585858"/>
                </a:solidFill>
                <a:latin typeface="Arial"/>
                <a:cs typeface="Arial"/>
              </a:rPr>
              <a:t>provided 20 </a:t>
            </a:r>
            <a:r>
              <a:rPr sz="1799" spc="-10" dirty="0">
                <a:solidFill>
                  <a:srgbClr val="585858"/>
                </a:solidFill>
                <a:latin typeface="Arial"/>
                <a:cs typeface="Arial"/>
              </a:rPr>
              <a:t>018  </a:t>
            </a:r>
            <a:r>
              <a:rPr sz="1799" dirty="0">
                <a:solidFill>
                  <a:srgbClr val="585858"/>
                </a:solidFill>
                <a:latin typeface="Arial"/>
                <a:cs typeface="Arial"/>
              </a:rPr>
              <a:t>tests to </a:t>
            </a:r>
            <a:r>
              <a:rPr sz="1799" spc="-5" dirty="0">
                <a:solidFill>
                  <a:srgbClr val="585858"/>
                </a:solidFill>
                <a:latin typeface="Arial"/>
                <a:cs typeface="Arial"/>
              </a:rPr>
              <a:t>support NHLS.</a:t>
            </a:r>
            <a:endParaRPr sz="1799" dirty="0">
              <a:solidFill>
                <a:prstClr val="black"/>
              </a:solidFill>
              <a:latin typeface="Arial"/>
              <a:cs typeface="Arial"/>
            </a:endParaRPr>
          </a:p>
          <a:p>
            <a:pPr defTabSz="913760">
              <a:spcBef>
                <a:spcPts val="45"/>
              </a:spcBef>
              <a:buFontTx/>
              <a:buChar char="•"/>
            </a:pPr>
            <a:endParaRPr sz="1699" dirty="0">
              <a:solidFill>
                <a:prstClr val="black"/>
              </a:solidFill>
              <a:latin typeface="Arial"/>
              <a:cs typeface="Arial"/>
            </a:endParaRPr>
          </a:p>
          <a:p>
            <a:pPr marL="241131" indent="-228440" defTabSz="913760">
              <a:spcBef>
                <a:spcPts val="5"/>
              </a:spcBef>
              <a:buFontTx/>
              <a:buChar char="•"/>
              <a:tabLst>
                <a:tab pos="240497" algn="l"/>
                <a:tab pos="241131" algn="l"/>
              </a:tabLst>
            </a:pPr>
            <a:r>
              <a:rPr sz="1799" spc="-5" dirty="0">
                <a:solidFill>
                  <a:srgbClr val="585858"/>
                </a:solidFill>
                <a:latin typeface="Arial"/>
                <a:cs typeface="Arial"/>
              </a:rPr>
              <a:t>CSIR Biosciences </a:t>
            </a:r>
            <a:r>
              <a:rPr sz="1799" spc="-10" dirty="0">
                <a:solidFill>
                  <a:srgbClr val="585858"/>
                </a:solidFill>
                <a:latin typeface="Arial"/>
                <a:cs typeface="Arial"/>
              </a:rPr>
              <a:t>Lab </a:t>
            </a:r>
            <a:r>
              <a:rPr sz="1799" spc="-5" dirty="0">
                <a:solidFill>
                  <a:srgbClr val="585858"/>
                </a:solidFill>
                <a:latin typeface="Arial"/>
                <a:cs typeface="Arial"/>
              </a:rPr>
              <a:t>has</a:t>
            </a:r>
            <a:r>
              <a:rPr sz="1799" spc="185" dirty="0">
                <a:solidFill>
                  <a:srgbClr val="585858"/>
                </a:solidFill>
                <a:latin typeface="Arial"/>
                <a:cs typeface="Arial"/>
              </a:rPr>
              <a:t> </a:t>
            </a:r>
            <a:r>
              <a:rPr sz="1799" dirty="0">
                <a:solidFill>
                  <a:srgbClr val="585858"/>
                </a:solidFill>
                <a:latin typeface="Arial"/>
                <a:cs typeface="Arial"/>
              </a:rPr>
              <a:t>conducted</a:t>
            </a:r>
            <a:endParaRPr sz="1799" dirty="0">
              <a:solidFill>
                <a:prstClr val="black"/>
              </a:solidFill>
              <a:latin typeface="Arial"/>
              <a:cs typeface="Arial"/>
            </a:endParaRPr>
          </a:p>
          <a:p>
            <a:pPr marL="241131" marR="5711" defTabSz="913760">
              <a:tabLst>
                <a:tab pos="633921" algn="l"/>
                <a:tab pos="1152987" algn="l"/>
                <a:tab pos="2625791" algn="l"/>
                <a:tab pos="3794007" algn="l"/>
              </a:tabLst>
            </a:pPr>
            <a:r>
              <a:rPr sz="1799" spc="-10" dirty="0">
                <a:solidFill>
                  <a:srgbClr val="585858"/>
                </a:solidFill>
                <a:latin typeface="Arial"/>
                <a:cs typeface="Arial"/>
              </a:rPr>
              <a:t>1</a:t>
            </a:r>
            <a:r>
              <a:rPr sz="1799" spc="-5" dirty="0">
                <a:solidFill>
                  <a:srgbClr val="585858"/>
                </a:solidFill>
                <a:latin typeface="Arial"/>
                <a:cs typeface="Arial"/>
              </a:rPr>
              <a:t>6</a:t>
            </a:r>
            <a:r>
              <a:rPr sz="1799" dirty="0">
                <a:solidFill>
                  <a:srgbClr val="585858"/>
                </a:solidFill>
                <a:latin typeface="Arial"/>
                <a:cs typeface="Arial"/>
              </a:rPr>
              <a:t>	</a:t>
            </a:r>
            <a:r>
              <a:rPr sz="1799" spc="-10" dirty="0">
                <a:solidFill>
                  <a:srgbClr val="585858"/>
                </a:solidFill>
                <a:latin typeface="Arial"/>
                <a:cs typeface="Arial"/>
              </a:rPr>
              <a:t>98</a:t>
            </a:r>
            <a:r>
              <a:rPr sz="1799" spc="-5" dirty="0">
                <a:solidFill>
                  <a:srgbClr val="585858"/>
                </a:solidFill>
                <a:latin typeface="Arial"/>
                <a:cs typeface="Arial"/>
              </a:rPr>
              <a:t>6</a:t>
            </a:r>
            <a:r>
              <a:rPr sz="1799" dirty="0">
                <a:solidFill>
                  <a:srgbClr val="585858"/>
                </a:solidFill>
                <a:latin typeface="Arial"/>
                <a:cs typeface="Arial"/>
              </a:rPr>
              <a:t>	SAR</a:t>
            </a:r>
            <a:r>
              <a:rPr sz="1799" spc="5" dirty="0">
                <a:solidFill>
                  <a:srgbClr val="585858"/>
                </a:solidFill>
                <a:latin typeface="Arial"/>
                <a:cs typeface="Arial"/>
              </a:rPr>
              <a:t>S</a:t>
            </a:r>
            <a:r>
              <a:rPr sz="1799" dirty="0">
                <a:solidFill>
                  <a:srgbClr val="585858"/>
                </a:solidFill>
                <a:latin typeface="Arial"/>
                <a:cs typeface="Arial"/>
              </a:rPr>
              <a:t>-</a:t>
            </a:r>
            <a:r>
              <a:rPr sz="1799" spc="-5" dirty="0">
                <a:solidFill>
                  <a:srgbClr val="585858"/>
                </a:solidFill>
                <a:latin typeface="Arial"/>
                <a:cs typeface="Arial"/>
              </a:rPr>
              <a:t>C</a:t>
            </a:r>
            <a:r>
              <a:rPr sz="1799" spc="-15" dirty="0">
                <a:solidFill>
                  <a:srgbClr val="585858"/>
                </a:solidFill>
                <a:latin typeface="Arial"/>
                <a:cs typeface="Arial"/>
              </a:rPr>
              <a:t>o</a:t>
            </a:r>
            <a:r>
              <a:rPr sz="1799" spc="-100" dirty="0">
                <a:solidFill>
                  <a:srgbClr val="585858"/>
                </a:solidFill>
                <a:latin typeface="Arial"/>
                <a:cs typeface="Arial"/>
              </a:rPr>
              <a:t>V</a:t>
            </a:r>
            <a:r>
              <a:rPr sz="1799" dirty="0">
                <a:solidFill>
                  <a:srgbClr val="585858"/>
                </a:solidFill>
                <a:latin typeface="Arial"/>
                <a:cs typeface="Arial"/>
              </a:rPr>
              <a:t>-</a:t>
            </a:r>
            <a:r>
              <a:rPr sz="1799" spc="-5" dirty="0">
                <a:solidFill>
                  <a:srgbClr val="585858"/>
                </a:solidFill>
                <a:latin typeface="Arial"/>
                <a:cs typeface="Arial"/>
              </a:rPr>
              <a:t>2</a:t>
            </a:r>
            <a:r>
              <a:rPr sz="1799" dirty="0">
                <a:solidFill>
                  <a:srgbClr val="585858"/>
                </a:solidFill>
                <a:latin typeface="Arial"/>
                <a:cs typeface="Arial"/>
              </a:rPr>
              <a:t>	</a:t>
            </a:r>
            <a:r>
              <a:rPr sz="1799" spc="-5" dirty="0">
                <a:solidFill>
                  <a:srgbClr val="585858"/>
                </a:solidFill>
                <a:latin typeface="Arial"/>
                <a:cs typeface="Arial"/>
              </a:rPr>
              <a:t>d</a:t>
            </a:r>
            <a:r>
              <a:rPr sz="1799" spc="-15" dirty="0">
                <a:solidFill>
                  <a:srgbClr val="585858"/>
                </a:solidFill>
                <a:latin typeface="Arial"/>
                <a:cs typeface="Arial"/>
              </a:rPr>
              <a:t>i</a:t>
            </a:r>
            <a:r>
              <a:rPr sz="1799" spc="-5" dirty="0">
                <a:solidFill>
                  <a:srgbClr val="585858"/>
                </a:solidFill>
                <a:latin typeface="Arial"/>
                <a:cs typeface="Arial"/>
              </a:rPr>
              <a:t>agnos</a:t>
            </a:r>
            <a:r>
              <a:rPr sz="1799" dirty="0">
                <a:solidFill>
                  <a:srgbClr val="585858"/>
                </a:solidFill>
                <a:latin typeface="Arial"/>
                <a:cs typeface="Arial"/>
              </a:rPr>
              <a:t>t</a:t>
            </a:r>
            <a:r>
              <a:rPr sz="1799" spc="-5" dirty="0">
                <a:solidFill>
                  <a:srgbClr val="585858"/>
                </a:solidFill>
                <a:latin typeface="Arial"/>
                <a:cs typeface="Arial"/>
              </a:rPr>
              <a:t>ic</a:t>
            </a:r>
            <a:r>
              <a:rPr sz="1799" dirty="0">
                <a:solidFill>
                  <a:srgbClr val="585858"/>
                </a:solidFill>
                <a:latin typeface="Arial"/>
                <a:cs typeface="Arial"/>
              </a:rPr>
              <a:t>	tes</a:t>
            </a:r>
            <a:r>
              <a:rPr sz="1799" spc="-10" dirty="0">
                <a:solidFill>
                  <a:srgbClr val="585858"/>
                </a:solidFill>
                <a:latin typeface="Arial"/>
                <a:cs typeface="Arial"/>
              </a:rPr>
              <a:t>t</a:t>
            </a:r>
            <a:r>
              <a:rPr sz="1799" dirty="0">
                <a:solidFill>
                  <a:srgbClr val="585858"/>
                </a:solidFill>
                <a:latin typeface="Arial"/>
                <a:cs typeface="Arial"/>
              </a:rPr>
              <a:t>s  for </a:t>
            </a:r>
            <a:r>
              <a:rPr sz="1799" spc="-5" dirty="0">
                <a:solidFill>
                  <a:srgbClr val="585858"/>
                </a:solidFill>
                <a:latin typeface="Arial"/>
                <a:cs typeface="Arial"/>
              </a:rPr>
              <a:t>eight </a:t>
            </a:r>
            <a:r>
              <a:rPr sz="1799" spc="-10" dirty="0">
                <a:solidFill>
                  <a:srgbClr val="585858"/>
                </a:solidFill>
                <a:latin typeface="Arial"/>
                <a:cs typeface="Arial"/>
              </a:rPr>
              <a:t>different </a:t>
            </a:r>
            <a:r>
              <a:rPr sz="1799" spc="-5" dirty="0">
                <a:solidFill>
                  <a:srgbClr val="585858"/>
                </a:solidFill>
                <a:latin typeface="Arial"/>
                <a:cs typeface="Arial"/>
              </a:rPr>
              <a:t>entities to</a:t>
            </a:r>
            <a:r>
              <a:rPr sz="1799" spc="30" dirty="0">
                <a:solidFill>
                  <a:srgbClr val="585858"/>
                </a:solidFill>
                <a:latin typeface="Arial"/>
                <a:cs typeface="Arial"/>
              </a:rPr>
              <a:t> </a:t>
            </a:r>
            <a:r>
              <a:rPr sz="1799" spc="-5" dirty="0">
                <a:solidFill>
                  <a:srgbClr val="585858"/>
                </a:solidFill>
                <a:latin typeface="Arial"/>
                <a:cs typeface="Arial"/>
              </a:rPr>
              <a:t>date.</a:t>
            </a:r>
            <a:endParaRPr sz="1799" dirty="0">
              <a:solidFill>
                <a:prstClr val="black"/>
              </a:solidFill>
              <a:latin typeface="Arial"/>
              <a:cs typeface="Arial"/>
            </a:endParaRPr>
          </a:p>
          <a:p>
            <a:pPr defTabSz="913760">
              <a:spcBef>
                <a:spcPts val="30"/>
              </a:spcBef>
            </a:pPr>
            <a:endParaRPr sz="1699" dirty="0">
              <a:solidFill>
                <a:prstClr val="black"/>
              </a:solidFill>
              <a:latin typeface="Arial"/>
              <a:cs typeface="Arial"/>
            </a:endParaRPr>
          </a:p>
          <a:p>
            <a:pPr marL="241131" marR="5711" indent="-228440" algn="just" defTabSz="913760">
              <a:buFontTx/>
              <a:buChar char="•"/>
              <a:tabLst>
                <a:tab pos="241131" algn="l"/>
              </a:tabLst>
            </a:pPr>
            <a:r>
              <a:rPr sz="1999" spc="-5" dirty="0">
                <a:solidFill>
                  <a:srgbClr val="585858"/>
                </a:solidFill>
                <a:latin typeface="Arial"/>
                <a:cs typeface="Arial"/>
              </a:rPr>
              <a:t>Universities </a:t>
            </a:r>
            <a:r>
              <a:rPr sz="1999" dirty="0">
                <a:solidFill>
                  <a:srgbClr val="585858"/>
                </a:solidFill>
                <a:latin typeface="Arial"/>
                <a:cs typeface="Arial"/>
              </a:rPr>
              <a:t>testing </a:t>
            </a:r>
            <a:r>
              <a:rPr sz="1999" spc="-5" dirty="0">
                <a:solidFill>
                  <a:srgbClr val="585858"/>
                </a:solidFill>
                <a:latin typeface="Arial"/>
                <a:cs typeface="Arial"/>
              </a:rPr>
              <a:t>support: </a:t>
            </a:r>
            <a:r>
              <a:rPr sz="1999" spc="-10" dirty="0">
                <a:solidFill>
                  <a:srgbClr val="585858"/>
                </a:solidFill>
                <a:latin typeface="Arial"/>
                <a:cs typeface="Arial"/>
              </a:rPr>
              <a:t>t</a:t>
            </a:r>
            <a:r>
              <a:rPr sz="1799" spc="-10" dirty="0">
                <a:solidFill>
                  <a:srgbClr val="585858"/>
                </a:solidFill>
                <a:latin typeface="Arial"/>
                <a:cs typeface="Arial"/>
              </a:rPr>
              <a:t>he  </a:t>
            </a:r>
            <a:r>
              <a:rPr sz="1799" spc="-5" dirty="0">
                <a:solidFill>
                  <a:srgbClr val="585858"/>
                </a:solidFill>
                <a:latin typeface="Arial"/>
                <a:cs typeface="Arial"/>
              </a:rPr>
              <a:t>KwaZulu-Natal Research </a:t>
            </a:r>
            <a:r>
              <a:rPr sz="1799" dirty="0">
                <a:solidFill>
                  <a:srgbClr val="585858"/>
                </a:solidFill>
                <a:latin typeface="Arial"/>
                <a:cs typeface="Arial"/>
              </a:rPr>
              <a:t>Innovation  </a:t>
            </a:r>
            <a:r>
              <a:rPr sz="1799" spc="-5" dirty="0">
                <a:solidFill>
                  <a:srgbClr val="585858"/>
                </a:solidFill>
                <a:latin typeface="Arial"/>
                <a:cs typeface="Arial"/>
              </a:rPr>
              <a:t>and Sequencing Platform</a:t>
            </a:r>
            <a:r>
              <a:rPr sz="1799" spc="25" dirty="0">
                <a:solidFill>
                  <a:srgbClr val="585858"/>
                </a:solidFill>
                <a:latin typeface="Arial"/>
                <a:cs typeface="Arial"/>
              </a:rPr>
              <a:t> </a:t>
            </a:r>
            <a:r>
              <a:rPr sz="1799" dirty="0">
                <a:solidFill>
                  <a:srgbClr val="585858"/>
                </a:solidFill>
                <a:latin typeface="Arial"/>
                <a:cs typeface="Arial"/>
              </a:rPr>
              <a:t>(KRISP)</a:t>
            </a:r>
            <a:endParaRPr sz="1799" dirty="0">
              <a:solidFill>
                <a:prstClr val="black"/>
              </a:solidFill>
              <a:latin typeface="Arial"/>
              <a:cs typeface="Arial"/>
            </a:endParaRPr>
          </a:p>
          <a:p>
            <a:pPr defTabSz="913760">
              <a:buFontTx/>
              <a:buChar char="•"/>
            </a:pPr>
            <a:endParaRPr sz="1749" dirty="0">
              <a:solidFill>
                <a:prstClr val="black"/>
              </a:solidFill>
              <a:latin typeface="Arial"/>
              <a:cs typeface="Arial"/>
            </a:endParaRPr>
          </a:p>
          <a:p>
            <a:pPr marL="696107" lvl="1" indent="-229075" defTabSz="913760">
              <a:buFontTx/>
              <a:buChar char="•"/>
              <a:tabLst>
                <a:tab pos="696107" algn="l"/>
                <a:tab pos="696742" algn="l"/>
              </a:tabLst>
            </a:pPr>
            <a:r>
              <a:rPr sz="1799" spc="-5" dirty="0">
                <a:solidFill>
                  <a:srgbClr val="585858"/>
                </a:solidFill>
                <a:latin typeface="Arial"/>
                <a:cs typeface="Arial"/>
              </a:rPr>
              <a:t>Sequencing </a:t>
            </a:r>
            <a:r>
              <a:rPr sz="1799" dirty="0">
                <a:solidFill>
                  <a:srgbClr val="585858"/>
                </a:solidFill>
                <a:latin typeface="Arial"/>
                <a:cs typeface="Arial"/>
              </a:rPr>
              <a:t>the SARS </a:t>
            </a:r>
            <a:r>
              <a:rPr sz="1799" spc="-5" dirty="0">
                <a:solidFill>
                  <a:srgbClr val="585858"/>
                </a:solidFill>
                <a:latin typeface="Arial"/>
                <a:cs typeface="Arial"/>
              </a:rPr>
              <a:t>Cov</a:t>
            </a:r>
            <a:r>
              <a:rPr sz="1799" spc="5" dirty="0">
                <a:solidFill>
                  <a:srgbClr val="585858"/>
                </a:solidFill>
                <a:latin typeface="Arial"/>
                <a:cs typeface="Arial"/>
              </a:rPr>
              <a:t> </a:t>
            </a:r>
            <a:r>
              <a:rPr sz="1799" spc="-5" dirty="0">
                <a:solidFill>
                  <a:srgbClr val="585858"/>
                </a:solidFill>
                <a:latin typeface="Arial"/>
                <a:cs typeface="Arial"/>
              </a:rPr>
              <a:t>2.</a:t>
            </a:r>
            <a:endParaRPr sz="1799" dirty="0">
              <a:solidFill>
                <a:prstClr val="black"/>
              </a:solidFill>
              <a:latin typeface="Arial"/>
              <a:cs typeface="Arial"/>
            </a:endParaRPr>
          </a:p>
          <a:p>
            <a:pPr marL="456880" lvl="1" defTabSz="913760">
              <a:spcBef>
                <a:spcPts val="50"/>
              </a:spcBef>
              <a:buClr>
                <a:srgbClr val="585858"/>
              </a:buClr>
              <a:buFont typeface="Arial"/>
              <a:buChar char="•"/>
            </a:pPr>
            <a:endParaRPr sz="1699" dirty="0">
              <a:solidFill>
                <a:prstClr val="black"/>
              </a:solidFill>
              <a:latin typeface="Arial"/>
              <a:cs typeface="Arial"/>
            </a:endParaRPr>
          </a:p>
          <a:p>
            <a:pPr marL="696107" lvl="1" indent="-229075" defTabSz="913760">
              <a:buFontTx/>
              <a:buChar char="•"/>
              <a:tabLst>
                <a:tab pos="696107" algn="l"/>
                <a:tab pos="696742" algn="l"/>
              </a:tabLst>
            </a:pPr>
            <a:r>
              <a:rPr sz="1799" spc="-15" dirty="0">
                <a:solidFill>
                  <a:srgbClr val="585858"/>
                </a:solidFill>
                <a:latin typeface="Arial"/>
                <a:cs typeface="Arial"/>
              </a:rPr>
              <a:t>Training </a:t>
            </a:r>
            <a:r>
              <a:rPr sz="1799" dirty="0">
                <a:solidFill>
                  <a:srgbClr val="585858"/>
                </a:solidFill>
                <a:latin typeface="Arial"/>
                <a:cs typeface="Arial"/>
              </a:rPr>
              <a:t>for </a:t>
            </a:r>
            <a:r>
              <a:rPr sz="1799" spc="-5" dirty="0">
                <a:solidFill>
                  <a:srgbClr val="585858"/>
                </a:solidFill>
                <a:latin typeface="Arial"/>
                <a:cs typeface="Arial"/>
              </a:rPr>
              <a:t>hospital frontline</a:t>
            </a:r>
            <a:r>
              <a:rPr sz="1799" spc="30" dirty="0">
                <a:solidFill>
                  <a:srgbClr val="585858"/>
                </a:solidFill>
                <a:latin typeface="Arial"/>
                <a:cs typeface="Arial"/>
              </a:rPr>
              <a:t> </a:t>
            </a:r>
            <a:r>
              <a:rPr sz="1799" spc="-10" dirty="0">
                <a:solidFill>
                  <a:srgbClr val="585858"/>
                </a:solidFill>
                <a:latin typeface="Arial"/>
                <a:cs typeface="Arial"/>
              </a:rPr>
              <a:t>staff</a:t>
            </a:r>
            <a:endParaRPr sz="1799" dirty="0">
              <a:solidFill>
                <a:prstClr val="black"/>
              </a:solidFill>
              <a:latin typeface="Arial"/>
              <a:cs typeface="Arial"/>
            </a:endParaRPr>
          </a:p>
        </p:txBody>
      </p:sp>
      <p:sp>
        <p:nvSpPr>
          <p:cNvPr id="4" name="object 4"/>
          <p:cNvSpPr txBox="1"/>
          <p:nvPr/>
        </p:nvSpPr>
        <p:spPr>
          <a:xfrm>
            <a:off x="261269" y="5242085"/>
            <a:ext cx="2745733" cy="299511"/>
          </a:xfrm>
          <a:prstGeom prst="rect">
            <a:avLst/>
          </a:prstGeom>
        </p:spPr>
        <p:txBody>
          <a:bodyPr vert="horz" wrap="square" lIns="0" tIns="12691" rIns="0" bIns="0" rtlCol="0">
            <a:spAutoFit/>
          </a:bodyPr>
          <a:lstStyle/>
          <a:p>
            <a:pPr marL="241131" indent="-228440" defTabSz="913760">
              <a:spcBef>
                <a:spcPts val="100"/>
              </a:spcBef>
              <a:buFontTx/>
              <a:buChar char="•"/>
              <a:tabLst>
                <a:tab pos="240497" algn="l"/>
                <a:tab pos="241131" algn="l"/>
                <a:tab pos="997520" algn="l"/>
                <a:tab pos="2022963" algn="l"/>
              </a:tabLst>
            </a:pPr>
            <a:r>
              <a:rPr sz="1799" spc="-5" dirty="0">
                <a:solidFill>
                  <a:srgbClr val="585858"/>
                </a:solidFill>
                <a:latin typeface="Arial"/>
                <a:cs typeface="Arial"/>
              </a:rPr>
              <a:t>D</a:t>
            </a:r>
            <a:r>
              <a:rPr sz="1799" spc="-15" dirty="0">
                <a:solidFill>
                  <a:srgbClr val="585858"/>
                </a:solidFill>
                <a:latin typeface="Arial"/>
                <a:cs typeface="Arial"/>
              </a:rPr>
              <a:t>a</a:t>
            </a:r>
            <a:r>
              <a:rPr sz="1799" dirty="0">
                <a:solidFill>
                  <a:srgbClr val="585858"/>
                </a:solidFill>
                <a:latin typeface="Arial"/>
                <a:cs typeface="Arial"/>
              </a:rPr>
              <a:t>ta	</a:t>
            </a:r>
            <a:r>
              <a:rPr sz="1799" spc="-5" dirty="0">
                <a:solidFill>
                  <a:srgbClr val="585858"/>
                </a:solidFill>
                <a:latin typeface="Arial"/>
                <a:cs typeface="Arial"/>
              </a:rPr>
              <a:t>Centre,	C</a:t>
            </a:r>
            <a:r>
              <a:rPr sz="1799" spc="-15" dirty="0">
                <a:solidFill>
                  <a:srgbClr val="585858"/>
                </a:solidFill>
                <a:latin typeface="Arial"/>
                <a:cs typeface="Arial"/>
              </a:rPr>
              <a:t>H</a:t>
            </a:r>
            <a:r>
              <a:rPr sz="1799" dirty="0">
                <a:solidFill>
                  <a:srgbClr val="585858"/>
                </a:solidFill>
                <a:latin typeface="Arial"/>
                <a:cs typeface="Arial"/>
              </a:rPr>
              <a:t>PC,</a:t>
            </a:r>
            <a:endParaRPr sz="1799" dirty="0">
              <a:solidFill>
                <a:prstClr val="black"/>
              </a:solidFill>
              <a:latin typeface="Arial"/>
              <a:cs typeface="Arial"/>
            </a:endParaRPr>
          </a:p>
        </p:txBody>
      </p:sp>
      <p:sp>
        <p:nvSpPr>
          <p:cNvPr id="5" name="object 5"/>
          <p:cNvSpPr txBox="1"/>
          <p:nvPr/>
        </p:nvSpPr>
        <p:spPr>
          <a:xfrm>
            <a:off x="489709" y="5516189"/>
            <a:ext cx="2048354" cy="573641"/>
          </a:xfrm>
          <a:prstGeom prst="rect">
            <a:avLst/>
          </a:prstGeom>
        </p:spPr>
        <p:txBody>
          <a:bodyPr vert="horz" wrap="square" lIns="0" tIns="12691" rIns="0" bIns="0" rtlCol="0">
            <a:spAutoFit/>
          </a:bodyPr>
          <a:lstStyle/>
          <a:p>
            <a:pPr marL="12691" marR="5076" defTabSz="913760">
              <a:spcBef>
                <a:spcPts val="100"/>
              </a:spcBef>
              <a:tabLst>
                <a:tab pos="1654286" algn="l"/>
              </a:tabLst>
            </a:pPr>
            <a:r>
              <a:rPr sz="1799" dirty="0">
                <a:solidFill>
                  <a:srgbClr val="585858"/>
                </a:solidFill>
                <a:latin typeface="Arial"/>
                <a:cs typeface="Arial"/>
              </a:rPr>
              <a:t>E</a:t>
            </a:r>
            <a:r>
              <a:rPr sz="1799" spc="-15" dirty="0">
                <a:solidFill>
                  <a:srgbClr val="585858"/>
                </a:solidFill>
                <a:latin typeface="Arial"/>
                <a:cs typeface="Arial"/>
              </a:rPr>
              <a:t>x</a:t>
            </a:r>
            <a:r>
              <a:rPr sz="1799" spc="-5" dirty="0">
                <a:solidFill>
                  <a:srgbClr val="585858"/>
                </a:solidFill>
                <a:latin typeface="Arial"/>
                <a:cs typeface="Arial"/>
              </a:rPr>
              <a:t>c</a:t>
            </a:r>
            <a:r>
              <a:rPr sz="1799" dirty="0">
                <a:solidFill>
                  <a:srgbClr val="585858"/>
                </a:solidFill>
                <a:latin typeface="Arial"/>
                <a:cs typeface="Arial"/>
              </a:rPr>
              <a:t>e</a:t>
            </a:r>
            <a:r>
              <a:rPr sz="1799" spc="-5" dirty="0">
                <a:solidFill>
                  <a:srgbClr val="585858"/>
                </a:solidFill>
                <a:latin typeface="Arial"/>
                <a:cs typeface="Arial"/>
              </a:rPr>
              <a:t>l</a:t>
            </a:r>
            <a:r>
              <a:rPr sz="1799" spc="-15" dirty="0">
                <a:solidFill>
                  <a:srgbClr val="585858"/>
                </a:solidFill>
                <a:latin typeface="Arial"/>
                <a:cs typeface="Arial"/>
              </a:rPr>
              <a:t>l</a:t>
            </a:r>
            <a:r>
              <a:rPr sz="1799" dirty="0">
                <a:solidFill>
                  <a:srgbClr val="585858"/>
                </a:solidFill>
                <a:latin typeface="Arial"/>
                <a:cs typeface="Arial"/>
              </a:rPr>
              <a:t>e</a:t>
            </a:r>
            <a:r>
              <a:rPr sz="1799" spc="-5" dirty="0">
                <a:solidFill>
                  <a:srgbClr val="585858"/>
                </a:solidFill>
                <a:latin typeface="Arial"/>
                <a:cs typeface="Arial"/>
              </a:rPr>
              <a:t>nce</a:t>
            </a:r>
            <a:r>
              <a:rPr sz="1799" dirty="0">
                <a:solidFill>
                  <a:srgbClr val="585858"/>
                </a:solidFill>
                <a:latin typeface="Arial"/>
                <a:cs typeface="Arial"/>
              </a:rPr>
              <a:t>	(SA  </a:t>
            </a:r>
            <a:r>
              <a:rPr sz="1799" spc="-5" dirty="0">
                <a:solidFill>
                  <a:srgbClr val="585858"/>
                </a:solidFill>
                <a:latin typeface="Arial"/>
                <a:cs typeface="Arial"/>
              </a:rPr>
              <a:t>Epidemiological</a:t>
            </a:r>
            <a:endParaRPr sz="1799" dirty="0">
              <a:solidFill>
                <a:prstClr val="black"/>
              </a:solidFill>
              <a:latin typeface="Arial"/>
              <a:cs typeface="Arial"/>
            </a:endParaRPr>
          </a:p>
        </p:txBody>
      </p:sp>
      <p:sp>
        <p:nvSpPr>
          <p:cNvPr id="6" name="object 6"/>
          <p:cNvSpPr txBox="1"/>
          <p:nvPr/>
        </p:nvSpPr>
        <p:spPr>
          <a:xfrm>
            <a:off x="2628221" y="5790318"/>
            <a:ext cx="1001967" cy="299511"/>
          </a:xfrm>
          <a:prstGeom prst="rect">
            <a:avLst/>
          </a:prstGeom>
        </p:spPr>
        <p:txBody>
          <a:bodyPr vert="horz" wrap="square" lIns="0" tIns="12691" rIns="0" bIns="0" rtlCol="0">
            <a:spAutoFit/>
          </a:bodyPr>
          <a:lstStyle/>
          <a:p>
            <a:pPr marL="12691" defTabSz="913760">
              <a:spcBef>
                <a:spcPts val="100"/>
              </a:spcBef>
            </a:pPr>
            <a:r>
              <a:rPr sz="1799" spc="-5" dirty="0">
                <a:solidFill>
                  <a:srgbClr val="585858"/>
                </a:solidFill>
                <a:latin typeface="Arial"/>
                <a:cs typeface="Arial"/>
              </a:rPr>
              <a:t>Modelling</a:t>
            </a:r>
            <a:endParaRPr sz="1799" dirty="0">
              <a:solidFill>
                <a:prstClr val="black"/>
              </a:solidFill>
              <a:latin typeface="Arial"/>
              <a:cs typeface="Arial"/>
            </a:endParaRPr>
          </a:p>
        </p:txBody>
      </p:sp>
      <p:sp>
        <p:nvSpPr>
          <p:cNvPr id="7" name="object 7"/>
          <p:cNvSpPr txBox="1"/>
          <p:nvPr/>
        </p:nvSpPr>
        <p:spPr>
          <a:xfrm>
            <a:off x="3034846" y="5242085"/>
            <a:ext cx="1514056" cy="847770"/>
          </a:xfrm>
          <a:prstGeom prst="rect">
            <a:avLst/>
          </a:prstGeom>
        </p:spPr>
        <p:txBody>
          <a:bodyPr vert="horz" wrap="square" lIns="0" tIns="12691" rIns="0" bIns="0" rtlCol="0">
            <a:spAutoFit/>
          </a:bodyPr>
          <a:lstStyle/>
          <a:p>
            <a:pPr marL="12691" marR="5076" indent="222094" algn="r" defTabSz="913760">
              <a:spcBef>
                <a:spcPts val="100"/>
              </a:spcBef>
              <a:tabLst>
                <a:tab pos="1234210" algn="l"/>
                <a:tab pos="1310357" algn="l"/>
              </a:tabLst>
            </a:pPr>
            <a:r>
              <a:rPr sz="1799" spc="-5" dirty="0">
                <a:solidFill>
                  <a:srgbClr val="585858"/>
                </a:solidFill>
                <a:latin typeface="Arial"/>
                <a:cs typeface="Arial"/>
              </a:rPr>
              <a:t>Centres		of  C</a:t>
            </a:r>
            <a:r>
              <a:rPr sz="1799" spc="-15" dirty="0">
                <a:solidFill>
                  <a:srgbClr val="585858"/>
                </a:solidFill>
                <a:latin typeface="Arial"/>
                <a:cs typeface="Arial"/>
              </a:rPr>
              <a:t>e</a:t>
            </a:r>
            <a:r>
              <a:rPr sz="1799" spc="-5" dirty="0">
                <a:solidFill>
                  <a:srgbClr val="585858"/>
                </a:solidFill>
                <a:latin typeface="Arial"/>
                <a:cs typeface="Arial"/>
              </a:rPr>
              <a:t>ntre	for  </a:t>
            </a:r>
            <a:r>
              <a:rPr sz="1799" spc="-10" dirty="0">
                <a:solidFill>
                  <a:srgbClr val="585858"/>
                </a:solidFill>
                <a:latin typeface="Arial"/>
                <a:cs typeface="Arial"/>
              </a:rPr>
              <a:t>and</a:t>
            </a:r>
            <a:endParaRPr sz="1799" dirty="0">
              <a:solidFill>
                <a:prstClr val="black"/>
              </a:solidFill>
              <a:latin typeface="Arial"/>
              <a:cs typeface="Arial"/>
            </a:endParaRPr>
          </a:p>
        </p:txBody>
      </p:sp>
      <p:sp>
        <p:nvSpPr>
          <p:cNvPr id="8" name="object 8"/>
          <p:cNvSpPr txBox="1"/>
          <p:nvPr/>
        </p:nvSpPr>
        <p:spPr>
          <a:xfrm>
            <a:off x="489709" y="6064447"/>
            <a:ext cx="1987436" cy="299511"/>
          </a:xfrm>
          <a:prstGeom prst="rect">
            <a:avLst/>
          </a:prstGeom>
        </p:spPr>
        <p:txBody>
          <a:bodyPr vert="horz" wrap="square" lIns="0" tIns="12691" rIns="0" bIns="0" rtlCol="0">
            <a:spAutoFit/>
          </a:bodyPr>
          <a:lstStyle/>
          <a:p>
            <a:pPr marL="12691" defTabSz="913760">
              <a:spcBef>
                <a:spcPts val="100"/>
              </a:spcBef>
            </a:pPr>
            <a:r>
              <a:rPr sz="1799" spc="-5" dirty="0">
                <a:solidFill>
                  <a:srgbClr val="585858"/>
                </a:solidFill>
                <a:latin typeface="Arial"/>
                <a:cs typeface="Arial"/>
              </a:rPr>
              <a:t>A</a:t>
            </a:r>
            <a:r>
              <a:rPr sz="1799" spc="-15" dirty="0">
                <a:solidFill>
                  <a:srgbClr val="585858"/>
                </a:solidFill>
                <a:latin typeface="Arial"/>
                <a:cs typeface="Arial"/>
              </a:rPr>
              <a:t>n</a:t>
            </a:r>
            <a:r>
              <a:rPr sz="1799" spc="-5" dirty="0">
                <a:solidFill>
                  <a:srgbClr val="585858"/>
                </a:solidFill>
                <a:latin typeface="Arial"/>
                <a:cs typeface="Arial"/>
              </a:rPr>
              <a:t>a</a:t>
            </a:r>
            <a:r>
              <a:rPr sz="1799" spc="-15" dirty="0">
                <a:solidFill>
                  <a:srgbClr val="585858"/>
                </a:solidFill>
                <a:latin typeface="Arial"/>
                <a:cs typeface="Arial"/>
              </a:rPr>
              <a:t>l</a:t>
            </a:r>
            <a:r>
              <a:rPr sz="1799" spc="-25" dirty="0">
                <a:solidFill>
                  <a:srgbClr val="585858"/>
                </a:solidFill>
                <a:latin typeface="Arial"/>
                <a:cs typeface="Arial"/>
              </a:rPr>
              <a:t>y</a:t>
            </a:r>
            <a:r>
              <a:rPr sz="1799" spc="-5" dirty="0">
                <a:solidFill>
                  <a:srgbClr val="585858"/>
                </a:solidFill>
                <a:latin typeface="Arial"/>
                <a:cs typeface="Arial"/>
              </a:rPr>
              <a:t>si</a:t>
            </a:r>
            <a:r>
              <a:rPr sz="1799" spc="-10" dirty="0">
                <a:solidFill>
                  <a:srgbClr val="585858"/>
                </a:solidFill>
                <a:latin typeface="Arial"/>
                <a:cs typeface="Arial"/>
              </a:rPr>
              <a:t>s</a:t>
            </a:r>
            <a:r>
              <a:rPr sz="1799" dirty="0">
                <a:solidFill>
                  <a:srgbClr val="585858"/>
                </a:solidFill>
                <a:latin typeface="Arial"/>
                <a:cs typeface="Arial"/>
              </a:rPr>
              <a:t>-SAC</a:t>
            </a:r>
            <a:r>
              <a:rPr sz="1799" spc="-10" dirty="0">
                <a:solidFill>
                  <a:srgbClr val="585858"/>
                </a:solidFill>
                <a:latin typeface="Arial"/>
                <a:cs typeface="Arial"/>
              </a:rPr>
              <a:t>E</a:t>
            </a:r>
            <a:r>
              <a:rPr sz="1799" dirty="0">
                <a:solidFill>
                  <a:srgbClr val="585858"/>
                </a:solidFill>
                <a:latin typeface="Arial"/>
                <a:cs typeface="Arial"/>
              </a:rPr>
              <a:t>MA)</a:t>
            </a:r>
            <a:endParaRPr sz="1799" dirty="0">
              <a:solidFill>
                <a:prstClr val="black"/>
              </a:solidFill>
              <a:latin typeface="Arial"/>
              <a:cs typeface="Arial"/>
            </a:endParaRPr>
          </a:p>
        </p:txBody>
      </p:sp>
      <p:sp>
        <p:nvSpPr>
          <p:cNvPr id="9" name="object 9"/>
          <p:cNvSpPr txBox="1"/>
          <p:nvPr/>
        </p:nvSpPr>
        <p:spPr>
          <a:xfrm>
            <a:off x="8422879" y="6409444"/>
            <a:ext cx="77416" cy="140966"/>
          </a:xfrm>
          <a:prstGeom prst="rect">
            <a:avLst/>
          </a:prstGeom>
        </p:spPr>
        <p:txBody>
          <a:bodyPr vert="horz" wrap="square" lIns="0" tIns="0" rIns="0" bIns="0" rtlCol="0">
            <a:spAutoFit/>
          </a:bodyPr>
          <a:lstStyle/>
          <a:p>
            <a:pPr defTabSz="913760">
              <a:lnSpc>
                <a:spcPts val="1139"/>
              </a:lnSpc>
            </a:pPr>
            <a:r>
              <a:rPr sz="1199" dirty="0">
                <a:solidFill>
                  <a:srgbClr val="888888"/>
                </a:solidFill>
                <a:latin typeface="Calibri"/>
                <a:cs typeface="Calibri"/>
              </a:rPr>
              <a:t>5</a:t>
            </a:r>
            <a:endParaRPr sz="1199" dirty="0">
              <a:solidFill>
                <a:prstClr val="black"/>
              </a:solidFill>
              <a:latin typeface="Calibri"/>
              <a:cs typeface="Calibri"/>
            </a:endParaRPr>
          </a:p>
        </p:txBody>
      </p:sp>
      <p:sp>
        <p:nvSpPr>
          <p:cNvPr id="10" name="object 10"/>
          <p:cNvSpPr/>
          <p:nvPr/>
        </p:nvSpPr>
        <p:spPr>
          <a:xfrm>
            <a:off x="4788257" y="1248004"/>
            <a:ext cx="4101277" cy="5350739"/>
          </a:xfrm>
          <a:prstGeom prst="rect">
            <a:avLst/>
          </a:prstGeom>
          <a:blipFill>
            <a:blip r:embed="rId2" cstate="print"/>
            <a:stretch>
              <a:fillRect/>
            </a:stretch>
          </a:blipFill>
        </p:spPr>
        <p:txBody>
          <a:bodyPr wrap="square" lIns="0" tIns="0" rIns="0" bIns="0" rtlCol="0"/>
          <a:lstStyle/>
          <a:p>
            <a:pPr defTabSz="913760"/>
            <a:endParaRPr sz="1799" dirty="0">
              <a:solidFill>
                <a:prstClr val="black"/>
              </a:solidFill>
              <a:latin typeface="Calibri"/>
            </a:endParaRPr>
          </a:p>
        </p:txBody>
      </p:sp>
    </p:spTree>
    <p:extLst>
      <p:ext uri="{BB962C8B-B14F-4D97-AF65-F5344CB8AC3E}">
        <p14:creationId xmlns:p14="http://schemas.microsoft.com/office/powerpoint/2010/main" val="4194363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7221" y="1058823"/>
            <a:ext cx="8039853" cy="5507611"/>
          </a:xfrm>
          <a:prstGeom prst="rect">
            <a:avLst/>
          </a:prstGeom>
        </p:spPr>
        <p:txBody>
          <a:bodyPr vert="horz" wrap="square" lIns="0" tIns="12691" rIns="0" bIns="0" rtlCol="0">
            <a:spAutoFit/>
          </a:bodyPr>
          <a:lstStyle/>
          <a:p>
            <a:pPr marL="12691" marR="7615" defTabSz="913760">
              <a:lnSpc>
                <a:spcPct val="150000"/>
              </a:lnSpc>
              <a:spcBef>
                <a:spcPts val="100"/>
              </a:spcBef>
            </a:pPr>
            <a:r>
              <a:rPr sz="1799" dirty="0">
                <a:solidFill>
                  <a:srgbClr val="585858"/>
                </a:solidFill>
                <a:latin typeface="Arial"/>
                <a:cs typeface="Arial"/>
              </a:rPr>
              <a:t>STI </a:t>
            </a:r>
            <a:r>
              <a:rPr sz="1799" spc="-5" dirty="0">
                <a:solidFill>
                  <a:srgbClr val="585858"/>
                </a:solidFill>
                <a:latin typeface="Arial"/>
                <a:cs typeface="Arial"/>
              </a:rPr>
              <a:t>in support and as a lever and enabler of industrialisation in </a:t>
            </a:r>
            <a:r>
              <a:rPr sz="1799" dirty="0">
                <a:solidFill>
                  <a:srgbClr val="585858"/>
                </a:solidFill>
                <a:latin typeface="Arial"/>
                <a:cs typeface="Arial"/>
              </a:rPr>
              <a:t>the </a:t>
            </a:r>
            <a:r>
              <a:rPr sz="1799" spc="-5" dirty="0">
                <a:solidFill>
                  <a:srgbClr val="585858"/>
                </a:solidFill>
                <a:latin typeface="Arial"/>
                <a:cs typeface="Arial"/>
              </a:rPr>
              <a:t>National   </a:t>
            </a:r>
            <a:r>
              <a:rPr sz="1799" spc="-15" dirty="0">
                <a:solidFill>
                  <a:srgbClr val="585858"/>
                </a:solidFill>
                <a:latin typeface="Arial"/>
                <a:cs typeface="Arial"/>
              </a:rPr>
              <a:t>Ventilator </a:t>
            </a:r>
            <a:r>
              <a:rPr sz="1799" spc="-5" dirty="0">
                <a:solidFill>
                  <a:srgbClr val="585858"/>
                </a:solidFill>
                <a:latin typeface="Arial"/>
                <a:cs typeface="Arial"/>
              </a:rPr>
              <a:t>Project </a:t>
            </a:r>
            <a:r>
              <a:rPr sz="1799" dirty="0">
                <a:solidFill>
                  <a:srgbClr val="585858"/>
                </a:solidFill>
                <a:latin typeface="Arial"/>
                <a:cs typeface="Arial"/>
              </a:rPr>
              <a:t>(NVP) for </a:t>
            </a:r>
            <a:r>
              <a:rPr sz="1799" spc="-5" dirty="0">
                <a:solidFill>
                  <a:srgbClr val="585858"/>
                </a:solidFill>
                <a:latin typeface="Arial"/>
                <a:cs typeface="Arial"/>
              </a:rPr>
              <a:t>COVID-19 in SA and potential </a:t>
            </a:r>
            <a:r>
              <a:rPr sz="1799" spc="-10" dirty="0">
                <a:solidFill>
                  <a:srgbClr val="585858"/>
                </a:solidFill>
                <a:latin typeface="Arial"/>
                <a:cs typeface="Arial"/>
              </a:rPr>
              <a:t>export </a:t>
            </a:r>
            <a:r>
              <a:rPr sz="1799" dirty="0">
                <a:solidFill>
                  <a:srgbClr val="585858"/>
                </a:solidFill>
                <a:latin typeface="Arial"/>
                <a:cs typeface="Arial"/>
              </a:rPr>
              <a:t>to</a:t>
            </a:r>
            <a:r>
              <a:rPr sz="1799" spc="30" dirty="0">
                <a:solidFill>
                  <a:srgbClr val="585858"/>
                </a:solidFill>
                <a:latin typeface="Arial"/>
                <a:cs typeface="Arial"/>
              </a:rPr>
              <a:t> </a:t>
            </a:r>
            <a:r>
              <a:rPr sz="1799" spc="-5" dirty="0">
                <a:solidFill>
                  <a:srgbClr val="585858"/>
                </a:solidFill>
                <a:latin typeface="Arial"/>
                <a:cs typeface="Arial"/>
              </a:rPr>
              <a:t>SADC.</a:t>
            </a:r>
            <a:endParaRPr sz="1799" dirty="0">
              <a:solidFill>
                <a:prstClr val="black"/>
              </a:solidFill>
              <a:latin typeface="Arial"/>
              <a:cs typeface="Arial"/>
            </a:endParaRPr>
          </a:p>
          <a:p>
            <a:pPr defTabSz="913760">
              <a:spcBef>
                <a:spcPts val="35"/>
              </a:spcBef>
            </a:pPr>
            <a:endParaRPr sz="2648" dirty="0">
              <a:solidFill>
                <a:prstClr val="black"/>
              </a:solidFill>
              <a:latin typeface="Arial"/>
              <a:cs typeface="Arial"/>
            </a:endParaRPr>
          </a:p>
          <a:p>
            <a:pPr marL="239227" indent="-227170" defTabSz="913760">
              <a:buFontTx/>
              <a:buChar char="•"/>
              <a:tabLst>
                <a:tab pos="239227" algn="l"/>
                <a:tab pos="239861" algn="l"/>
              </a:tabLst>
            </a:pPr>
            <a:r>
              <a:rPr sz="1799" dirty="0">
                <a:solidFill>
                  <a:srgbClr val="585858"/>
                </a:solidFill>
                <a:latin typeface="Arial"/>
                <a:cs typeface="Arial"/>
              </a:rPr>
              <a:t>The </a:t>
            </a:r>
            <a:r>
              <a:rPr sz="1799" spc="-5" dirty="0">
                <a:solidFill>
                  <a:srgbClr val="585858"/>
                </a:solidFill>
                <a:latin typeface="Arial"/>
                <a:cs typeface="Arial"/>
              </a:rPr>
              <a:t>National </a:t>
            </a:r>
            <a:r>
              <a:rPr sz="1799" spc="-15" dirty="0">
                <a:solidFill>
                  <a:srgbClr val="585858"/>
                </a:solidFill>
                <a:latin typeface="Arial"/>
                <a:cs typeface="Arial"/>
              </a:rPr>
              <a:t>Ventilator </a:t>
            </a:r>
            <a:r>
              <a:rPr sz="1799" spc="-5" dirty="0">
                <a:solidFill>
                  <a:srgbClr val="585858"/>
                </a:solidFill>
                <a:latin typeface="Arial"/>
                <a:cs typeface="Arial"/>
              </a:rPr>
              <a:t>Project harnesses </a:t>
            </a:r>
            <a:r>
              <a:rPr sz="1799" dirty="0">
                <a:solidFill>
                  <a:srgbClr val="585858"/>
                </a:solidFill>
                <a:latin typeface="Arial"/>
                <a:cs typeface="Arial"/>
              </a:rPr>
              <a:t>the </a:t>
            </a:r>
            <a:r>
              <a:rPr sz="1799" spc="-5" dirty="0">
                <a:solidFill>
                  <a:srgbClr val="585858"/>
                </a:solidFill>
                <a:latin typeface="Arial"/>
                <a:cs typeface="Arial"/>
              </a:rPr>
              <a:t>capabilities of SA</a:t>
            </a:r>
            <a:r>
              <a:rPr sz="1799" spc="-15" dirty="0">
                <a:solidFill>
                  <a:srgbClr val="585858"/>
                </a:solidFill>
                <a:latin typeface="Arial"/>
                <a:cs typeface="Arial"/>
              </a:rPr>
              <a:t> </a:t>
            </a:r>
            <a:r>
              <a:rPr sz="1799" spc="-25" dirty="0">
                <a:solidFill>
                  <a:srgbClr val="585858"/>
                </a:solidFill>
                <a:latin typeface="Arial"/>
                <a:cs typeface="Arial"/>
              </a:rPr>
              <a:t>industry.</a:t>
            </a:r>
            <a:endParaRPr sz="1799" dirty="0">
              <a:solidFill>
                <a:prstClr val="black"/>
              </a:solidFill>
              <a:latin typeface="Arial"/>
              <a:cs typeface="Arial"/>
            </a:endParaRPr>
          </a:p>
          <a:p>
            <a:pPr defTabSz="913760">
              <a:spcBef>
                <a:spcPts val="40"/>
              </a:spcBef>
              <a:buClr>
                <a:srgbClr val="585858"/>
              </a:buClr>
              <a:buFont typeface="Arial"/>
              <a:buChar char="•"/>
            </a:pPr>
            <a:endParaRPr sz="1699" dirty="0">
              <a:solidFill>
                <a:prstClr val="black"/>
              </a:solidFill>
              <a:latin typeface="Arial"/>
              <a:cs typeface="Arial"/>
            </a:endParaRPr>
          </a:p>
          <a:p>
            <a:pPr marL="239227" marR="5076" indent="-227170" defTabSz="913760">
              <a:lnSpc>
                <a:spcPct val="150000"/>
              </a:lnSpc>
              <a:buFontTx/>
              <a:buChar char="•"/>
              <a:tabLst>
                <a:tab pos="239227" algn="l"/>
                <a:tab pos="239861" algn="l"/>
              </a:tabLst>
            </a:pPr>
            <a:r>
              <a:rPr sz="1799" dirty="0">
                <a:solidFill>
                  <a:srgbClr val="585858"/>
                </a:solidFill>
                <a:latin typeface="Arial"/>
                <a:cs typeface="Arial"/>
              </a:rPr>
              <a:t>The </a:t>
            </a:r>
            <a:r>
              <a:rPr sz="1799" spc="-5" dirty="0">
                <a:solidFill>
                  <a:srgbClr val="585858"/>
                </a:solidFill>
                <a:latin typeface="Arial"/>
                <a:cs typeface="Arial"/>
              </a:rPr>
              <a:t>systems engineering methodology </a:t>
            </a:r>
            <a:r>
              <a:rPr sz="1799" dirty="0">
                <a:solidFill>
                  <a:srgbClr val="585858"/>
                </a:solidFill>
                <a:latin typeface="Arial"/>
                <a:cs typeface="Arial"/>
              </a:rPr>
              <a:t>and </a:t>
            </a:r>
            <a:r>
              <a:rPr sz="1799" spc="-5" dirty="0">
                <a:solidFill>
                  <a:srgbClr val="585858"/>
                </a:solidFill>
                <a:latin typeface="Arial"/>
                <a:cs typeface="Arial"/>
              </a:rPr>
              <a:t>procurement practices used </a:t>
            </a:r>
            <a:r>
              <a:rPr sz="1799" dirty="0">
                <a:solidFill>
                  <a:srgbClr val="585858"/>
                </a:solidFill>
                <a:latin typeface="Arial"/>
                <a:cs typeface="Arial"/>
              </a:rPr>
              <a:t>by  </a:t>
            </a:r>
            <a:r>
              <a:rPr sz="1799" spc="-5" dirty="0">
                <a:solidFill>
                  <a:srgbClr val="585858"/>
                </a:solidFill>
                <a:latin typeface="Arial"/>
                <a:cs typeface="Arial"/>
              </a:rPr>
              <a:t>SARAO </a:t>
            </a:r>
            <a:r>
              <a:rPr sz="1799" dirty="0">
                <a:solidFill>
                  <a:srgbClr val="585858"/>
                </a:solidFill>
                <a:latin typeface="Arial"/>
                <a:cs typeface="Arial"/>
              </a:rPr>
              <a:t>to </a:t>
            </a:r>
            <a:r>
              <a:rPr sz="1799" spc="-5" dirty="0">
                <a:solidFill>
                  <a:srgbClr val="585858"/>
                </a:solidFill>
                <a:latin typeface="Arial"/>
                <a:cs typeface="Arial"/>
              </a:rPr>
              <a:t>realise </a:t>
            </a:r>
            <a:r>
              <a:rPr sz="1799" dirty="0">
                <a:solidFill>
                  <a:srgbClr val="585858"/>
                </a:solidFill>
                <a:latin typeface="Arial"/>
                <a:cs typeface="Arial"/>
              </a:rPr>
              <a:t>the </a:t>
            </a:r>
            <a:r>
              <a:rPr sz="1799" spc="-25" dirty="0">
                <a:solidFill>
                  <a:srgbClr val="585858"/>
                </a:solidFill>
                <a:latin typeface="Arial"/>
                <a:cs typeface="Arial"/>
              </a:rPr>
              <a:t>MeerKAT </a:t>
            </a:r>
            <a:r>
              <a:rPr sz="1799" spc="-15" dirty="0">
                <a:solidFill>
                  <a:srgbClr val="585858"/>
                </a:solidFill>
                <a:latin typeface="Arial"/>
                <a:cs typeface="Arial"/>
              </a:rPr>
              <a:t>were </a:t>
            </a:r>
            <a:r>
              <a:rPr sz="1799" spc="-5" dirty="0">
                <a:solidFill>
                  <a:srgbClr val="585858"/>
                </a:solidFill>
                <a:latin typeface="Arial"/>
                <a:cs typeface="Arial"/>
              </a:rPr>
              <a:t>recognised as appropriate </a:t>
            </a:r>
            <a:r>
              <a:rPr sz="1799" dirty="0">
                <a:solidFill>
                  <a:srgbClr val="585858"/>
                </a:solidFill>
                <a:latin typeface="Arial"/>
                <a:cs typeface="Arial"/>
              </a:rPr>
              <a:t>to this</a:t>
            </a:r>
            <a:r>
              <a:rPr sz="1799" spc="145" dirty="0">
                <a:solidFill>
                  <a:srgbClr val="585858"/>
                </a:solidFill>
                <a:latin typeface="Arial"/>
                <a:cs typeface="Arial"/>
              </a:rPr>
              <a:t> </a:t>
            </a:r>
            <a:r>
              <a:rPr sz="1799" spc="-5" dirty="0">
                <a:solidFill>
                  <a:srgbClr val="585858"/>
                </a:solidFill>
                <a:latin typeface="Arial"/>
                <a:cs typeface="Arial"/>
              </a:rPr>
              <a:t>task.</a:t>
            </a:r>
            <a:endParaRPr sz="1799" dirty="0">
              <a:solidFill>
                <a:prstClr val="black"/>
              </a:solidFill>
              <a:latin typeface="Arial"/>
              <a:cs typeface="Arial"/>
            </a:endParaRPr>
          </a:p>
          <a:p>
            <a:pPr defTabSz="913760">
              <a:spcBef>
                <a:spcPts val="50"/>
              </a:spcBef>
              <a:buClr>
                <a:srgbClr val="585858"/>
              </a:buClr>
              <a:buFont typeface="Arial"/>
              <a:buChar char="•"/>
            </a:pPr>
            <a:endParaRPr sz="1699" dirty="0">
              <a:solidFill>
                <a:prstClr val="black"/>
              </a:solidFill>
              <a:latin typeface="Arial"/>
              <a:cs typeface="Arial"/>
            </a:endParaRPr>
          </a:p>
          <a:p>
            <a:pPr marL="239227" marR="6346" indent="-227170" defTabSz="913760">
              <a:lnSpc>
                <a:spcPct val="150000"/>
              </a:lnSpc>
              <a:buFontTx/>
              <a:buChar char="•"/>
              <a:tabLst>
                <a:tab pos="239227" algn="l"/>
                <a:tab pos="239861" algn="l"/>
                <a:tab pos="1176466" algn="l"/>
                <a:tab pos="2166372" algn="l"/>
                <a:tab pos="2888497" algn="l"/>
                <a:tab pos="4219160" algn="l"/>
                <a:tab pos="4548494" algn="l"/>
                <a:tab pos="5337246" algn="l"/>
                <a:tab pos="6287810" algn="l"/>
                <a:tab pos="6805608" algn="l"/>
              </a:tabLst>
            </a:pPr>
            <a:r>
              <a:rPr sz="1799" spc="-5" dirty="0">
                <a:solidFill>
                  <a:srgbClr val="585858"/>
                </a:solidFill>
                <a:latin typeface="Arial"/>
                <a:cs typeface="Arial"/>
              </a:rPr>
              <a:t>Mi</a:t>
            </a:r>
            <a:r>
              <a:rPr sz="1799" spc="-15" dirty="0">
                <a:solidFill>
                  <a:srgbClr val="585858"/>
                </a:solidFill>
                <a:latin typeface="Arial"/>
                <a:cs typeface="Arial"/>
              </a:rPr>
              <a:t>n</a:t>
            </a:r>
            <a:r>
              <a:rPr sz="1799" spc="-5" dirty="0">
                <a:solidFill>
                  <a:srgbClr val="585858"/>
                </a:solidFill>
                <a:latin typeface="Arial"/>
                <a:cs typeface="Arial"/>
              </a:rPr>
              <a:t>ister	E</a:t>
            </a:r>
            <a:r>
              <a:rPr sz="1799" spc="-15" dirty="0">
                <a:solidFill>
                  <a:srgbClr val="585858"/>
                </a:solidFill>
                <a:latin typeface="Arial"/>
                <a:cs typeface="Arial"/>
              </a:rPr>
              <a:t>b</a:t>
            </a:r>
            <a:r>
              <a:rPr sz="1799" spc="-5" dirty="0">
                <a:solidFill>
                  <a:srgbClr val="585858"/>
                </a:solidFill>
                <a:latin typeface="Arial"/>
                <a:cs typeface="Arial"/>
              </a:rPr>
              <a:t>r</a:t>
            </a:r>
            <a:r>
              <a:rPr sz="1799" dirty="0">
                <a:solidFill>
                  <a:srgbClr val="585858"/>
                </a:solidFill>
                <a:latin typeface="Arial"/>
                <a:cs typeface="Arial"/>
              </a:rPr>
              <a:t>ah</a:t>
            </a:r>
            <a:r>
              <a:rPr sz="1799" spc="-5" dirty="0">
                <a:solidFill>
                  <a:srgbClr val="585858"/>
                </a:solidFill>
                <a:latin typeface="Arial"/>
                <a:cs typeface="Arial"/>
              </a:rPr>
              <a:t>im</a:t>
            </a:r>
            <a:r>
              <a:rPr sz="1799" dirty="0">
                <a:solidFill>
                  <a:srgbClr val="585858"/>
                </a:solidFill>
                <a:latin typeface="Arial"/>
                <a:cs typeface="Arial"/>
              </a:rPr>
              <a:t>	</a:t>
            </a:r>
            <a:r>
              <a:rPr sz="1799" spc="-5" dirty="0">
                <a:solidFill>
                  <a:srgbClr val="585858"/>
                </a:solidFill>
                <a:latin typeface="Arial"/>
                <a:cs typeface="Arial"/>
              </a:rPr>
              <a:t>P</a:t>
            </a:r>
            <a:r>
              <a:rPr sz="1799" spc="-15" dirty="0">
                <a:solidFill>
                  <a:srgbClr val="585858"/>
                </a:solidFill>
                <a:latin typeface="Arial"/>
                <a:cs typeface="Arial"/>
              </a:rPr>
              <a:t>a</a:t>
            </a:r>
            <a:r>
              <a:rPr sz="1799" dirty="0">
                <a:solidFill>
                  <a:srgbClr val="585858"/>
                </a:solidFill>
                <a:latin typeface="Arial"/>
                <a:cs typeface="Arial"/>
              </a:rPr>
              <a:t>tel,	</a:t>
            </a:r>
            <a:r>
              <a:rPr sz="1799" spc="-5" dirty="0">
                <a:solidFill>
                  <a:srgbClr val="585858"/>
                </a:solidFill>
                <a:latin typeface="Arial"/>
                <a:cs typeface="Arial"/>
              </a:rPr>
              <a:t>D</a:t>
            </a:r>
            <a:r>
              <a:rPr sz="1799" spc="-15" dirty="0">
                <a:solidFill>
                  <a:srgbClr val="585858"/>
                </a:solidFill>
                <a:latin typeface="Arial"/>
                <a:cs typeface="Arial"/>
              </a:rPr>
              <a:t>e</a:t>
            </a:r>
            <a:r>
              <a:rPr sz="1799" dirty="0">
                <a:solidFill>
                  <a:srgbClr val="585858"/>
                </a:solidFill>
                <a:latin typeface="Arial"/>
                <a:cs typeface="Arial"/>
              </a:rPr>
              <a:t>p</a:t>
            </a:r>
            <a:r>
              <a:rPr sz="1799" spc="-5" dirty="0">
                <a:solidFill>
                  <a:srgbClr val="585858"/>
                </a:solidFill>
                <a:latin typeface="Arial"/>
                <a:cs typeface="Arial"/>
              </a:rPr>
              <a:t>artme</a:t>
            </a:r>
            <a:r>
              <a:rPr sz="1799" spc="-15" dirty="0">
                <a:solidFill>
                  <a:srgbClr val="585858"/>
                </a:solidFill>
                <a:latin typeface="Arial"/>
                <a:cs typeface="Arial"/>
              </a:rPr>
              <a:t>n</a:t>
            </a:r>
            <a:r>
              <a:rPr sz="1799" dirty="0">
                <a:solidFill>
                  <a:srgbClr val="585858"/>
                </a:solidFill>
                <a:latin typeface="Arial"/>
                <a:cs typeface="Arial"/>
              </a:rPr>
              <a:t>t	</a:t>
            </a:r>
            <a:r>
              <a:rPr sz="1799" spc="-5" dirty="0">
                <a:solidFill>
                  <a:srgbClr val="585858"/>
                </a:solidFill>
                <a:latin typeface="Arial"/>
                <a:cs typeface="Arial"/>
              </a:rPr>
              <a:t>o</a:t>
            </a:r>
            <a:r>
              <a:rPr sz="1799" dirty="0">
                <a:solidFill>
                  <a:srgbClr val="585858"/>
                </a:solidFill>
                <a:latin typeface="Arial"/>
                <a:cs typeface="Arial"/>
              </a:rPr>
              <a:t>f	</a:t>
            </a:r>
            <a:r>
              <a:rPr sz="1799" spc="-60" dirty="0">
                <a:solidFill>
                  <a:srgbClr val="585858"/>
                </a:solidFill>
                <a:latin typeface="Arial"/>
                <a:cs typeface="Arial"/>
              </a:rPr>
              <a:t>T</a:t>
            </a:r>
            <a:r>
              <a:rPr sz="1799" spc="-15" dirty="0">
                <a:solidFill>
                  <a:srgbClr val="585858"/>
                </a:solidFill>
                <a:latin typeface="Arial"/>
                <a:cs typeface="Arial"/>
              </a:rPr>
              <a:t>r</a:t>
            </a:r>
            <a:r>
              <a:rPr sz="1799" spc="-5" dirty="0">
                <a:solidFill>
                  <a:srgbClr val="585858"/>
                </a:solidFill>
                <a:latin typeface="Arial"/>
                <a:cs typeface="Arial"/>
              </a:rPr>
              <a:t>a</a:t>
            </a:r>
            <a:r>
              <a:rPr sz="1799" spc="-15" dirty="0">
                <a:solidFill>
                  <a:srgbClr val="585858"/>
                </a:solidFill>
                <a:latin typeface="Arial"/>
                <a:cs typeface="Arial"/>
              </a:rPr>
              <a:t>d</a:t>
            </a:r>
            <a:r>
              <a:rPr sz="1799" dirty="0">
                <a:solidFill>
                  <a:srgbClr val="585858"/>
                </a:solidFill>
                <a:latin typeface="Arial"/>
                <a:cs typeface="Arial"/>
              </a:rPr>
              <a:t>e,	</a:t>
            </a:r>
            <a:r>
              <a:rPr sz="1799" spc="-5" dirty="0">
                <a:solidFill>
                  <a:srgbClr val="585858"/>
                </a:solidFill>
                <a:latin typeface="Arial"/>
                <a:cs typeface="Arial"/>
              </a:rPr>
              <a:t>In</a:t>
            </a:r>
            <a:r>
              <a:rPr sz="1799" spc="-15" dirty="0">
                <a:solidFill>
                  <a:srgbClr val="585858"/>
                </a:solidFill>
                <a:latin typeface="Arial"/>
                <a:cs typeface="Arial"/>
              </a:rPr>
              <a:t>d</a:t>
            </a:r>
            <a:r>
              <a:rPr sz="1799" dirty="0">
                <a:solidFill>
                  <a:srgbClr val="585858"/>
                </a:solidFill>
                <a:latin typeface="Arial"/>
                <a:cs typeface="Arial"/>
              </a:rPr>
              <a:t>ust</a:t>
            </a:r>
            <a:r>
              <a:rPr sz="1799" spc="5" dirty="0">
                <a:solidFill>
                  <a:srgbClr val="585858"/>
                </a:solidFill>
                <a:latin typeface="Arial"/>
                <a:cs typeface="Arial"/>
              </a:rPr>
              <a:t>r</a:t>
            </a:r>
            <a:r>
              <a:rPr sz="1799" dirty="0">
                <a:solidFill>
                  <a:srgbClr val="585858"/>
                </a:solidFill>
                <a:latin typeface="Arial"/>
                <a:cs typeface="Arial"/>
              </a:rPr>
              <a:t>y	</a:t>
            </a:r>
            <a:r>
              <a:rPr sz="1799" spc="-10" dirty="0">
                <a:solidFill>
                  <a:srgbClr val="585858"/>
                </a:solidFill>
                <a:latin typeface="Arial"/>
                <a:cs typeface="Arial"/>
              </a:rPr>
              <a:t>an</a:t>
            </a:r>
            <a:r>
              <a:rPr sz="1799" spc="-5" dirty="0">
                <a:solidFill>
                  <a:srgbClr val="585858"/>
                </a:solidFill>
                <a:latin typeface="Arial"/>
                <a:cs typeface="Arial"/>
              </a:rPr>
              <a:t>d</a:t>
            </a:r>
            <a:r>
              <a:rPr sz="1799" dirty="0">
                <a:solidFill>
                  <a:srgbClr val="585858"/>
                </a:solidFill>
                <a:latin typeface="Arial"/>
                <a:cs typeface="Arial"/>
              </a:rPr>
              <a:t>	</a:t>
            </a:r>
            <a:r>
              <a:rPr sz="1799" spc="-5" dirty="0">
                <a:solidFill>
                  <a:srgbClr val="585858"/>
                </a:solidFill>
                <a:latin typeface="Arial"/>
                <a:cs typeface="Arial"/>
              </a:rPr>
              <a:t>C</a:t>
            </a:r>
            <a:r>
              <a:rPr sz="1799" spc="-15" dirty="0">
                <a:solidFill>
                  <a:srgbClr val="585858"/>
                </a:solidFill>
                <a:latin typeface="Arial"/>
                <a:cs typeface="Arial"/>
              </a:rPr>
              <a:t>o</a:t>
            </a:r>
            <a:r>
              <a:rPr sz="1799" spc="10" dirty="0">
                <a:solidFill>
                  <a:srgbClr val="585858"/>
                </a:solidFill>
                <a:latin typeface="Arial"/>
                <a:cs typeface="Arial"/>
              </a:rPr>
              <a:t>m</a:t>
            </a:r>
            <a:r>
              <a:rPr sz="1799" spc="-5" dirty="0">
                <a:solidFill>
                  <a:srgbClr val="585858"/>
                </a:solidFill>
                <a:latin typeface="Arial"/>
                <a:cs typeface="Arial"/>
              </a:rPr>
              <a:t>p</a:t>
            </a:r>
            <a:r>
              <a:rPr sz="1799" spc="-15" dirty="0">
                <a:solidFill>
                  <a:srgbClr val="585858"/>
                </a:solidFill>
                <a:latin typeface="Arial"/>
                <a:cs typeface="Arial"/>
              </a:rPr>
              <a:t>e</a:t>
            </a:r>
            <a:r>
              <a:rPr sz="1799" dirty="0">
                <a:solidFill>
                  <a:srgbClr val="585858"/>
                </a:solidFill>
                <a:latin typeface="Arial"/>
                <a:cs typeface="Arial"/>
              </a:rPr>
              <a:t>tit</a:t>
            </a:r>
            <a:r>
              <a:rPr sz="1799" spc="10" dirty="0">
                <a:solidFill>
                  <a:srgbClr val="585858"/>
                </a:solidFill>
                <a:latin typeface="Arial"/>
                <a:cs typeface="Arial"/>
              </a:rPr>
              <a:t>i</a:t>
            </a:r>
            <a:r>
              <a:rPr sz="1799" spc="-5" dirty="0">
                <a:solidFill>
                  <a:srgbClr val="585858"/>
                </a:solidFill>
                <a:latin typeface="Arial"/>
                <a:cs typeface="Arial"/>
              </a:rPr>
              <a:t>on  </a:t>
            </a:r>
            <a:r>
              <a:rPr sz="1799" dirty="0">
                <a:solidFill>
                  <a:srgbClr val="585858"/>
                </a:solidFill>
                <a:latin typeface="Arial"/>
                <a:cs typeface="Arial"/>
              </a:rPr>
              <a:t>(DTIC), </a:t>
            </a:r>
            <a:r>
              <a:rPr sz="1799" spc="-5" dirty="0">
                <a:solidFill>
                  <a:srgbClr val="585858"/>
                </a:solidFill>
                <a:latin typeface="Arial"/>
                <a:cs typeface="Arial"/>
              </a:rPr>
              <a:t>established </a:t>
            </a:r>
            <a:r>
              <a:rPr sz="1799" dirty="0">
                <a:solidFill>
                  <a:srgbClr val="585858"/>
                </a:solidFill>
                <a:latin typeface="Arial"/>
                <a:cs typeface="Arial"/>
              </a:rPr>
              <a:t>the</a:t>
            </a:r>
            <a:r>
              <a:rPr sz="1799" spc="-5" dirty="0">
                <a:solidFill>
                  <a:srgbClr val="585858"/>
                </a:solidFill>
                <a:latin typeface="Arial"/>
                <a:cs typeface="Arial"/>
              </a:rPr>
              <a:t> </a:t>
            </a:r>
            <a:r>
              <a:rPr sz="1799" spc="-60" dirty="0">
                <a:solidFill>
                  <a:srgbClr val="585858"/>
                </a:solidFill>
                <a:latin typeface="Arial"/>
                <a:cs typeface="Arial"/>
              </a:rPr>
              <a:t>NVP.</a:t>
            </a:r>
            <a:endParaRPr sz="1799" dirty="0">
              <a:solidFill>
                <a:prstClr val="black"/>
              </a:solidFill>
              <a:latin typeface="Arial"/>
              <a:cs typeface="Arial"/>
            </a:endParaRPr>
          </a:p>
          <a:p>
            <a:pPr defTabSz="913760">
              <a:spcBef>
                <a:spcPts val="35"/>
              </a:spcBef>
              <a:buClr>
                <a:srgbClr val="585858"/>
              </a:buClr>
              <a:buFont typeface="Arial"/>
              <a:buChar char="•"/>
            </a:pPr>
            <a:endParaRPr sz="2648" dirty="0">
              <a:solidFill>
                <a:prstClr val="black"/>
              </a:solidFill>
              <a:latin typeface="Arial"/>
              <a:cs typeface="Arial"/>
            </a:endParaRPr>
          </a:p>
          <a:p>
            <a:pPr marL="239227" indent="-227170" defTabSz="913760">
              <a:spcBef>
                <a:spcPts val="5"/>
              </a:spcBef>
              <a:buFontTx/>
              <a:buChar char="•"/>
              <a:tabLst>
                <a:tab pos="239227" algn="l"/>
                <a:tab pos="239861" algn="l"/>
              </a:tabLst>
            </a:pPr>
            <a:r>
              <a:rPr sz="1799" spc="-5" dirty="0">
                <a:solidFill>
                  <a:srgbClr val="585858"/>
                </a:solidFill>
                <a:latin typeface="Arial"/>
                <a:cs typeface="Arial"/>
              </a:rPr>
              <a:t>SARAO, </a:t>
            </a:r>
            <a:r>
              <a:rPr sz="1799" dirty="0">
                <a:solidFill>
                  <a:srgbClr val="585858"/>
                </a:solidFill>
                <a:latin typeface="Arial"/>
                <a:cs typeface="Arial"/>
              </a:rPr>
              <a:t>a </a:t>
            </a:r>
            <a:r>
              <a:rPr sz="1799" spc="-5" dirty="0">
                <a:solidFill>
                  <a:srgbClr val="585858"/>
                </a:solidFill>
                <a:latin typeface="Arial"/>
                <a:cs typeface="Arial"/>
              </a:rPr>
              <a:t>facility of DSI </a:t>
            </a:r>
            <a:r>
              <a:rPr sz="1799" dirty="0">
                <a:solidFill>
                  <a:srgbClr val="585858"/>
                </a:solidFill>
                <a:latin typeface="Arial"/>
                <a:cs typeface="Arial"/>
              </a:rPr>
              <a:t>entity the </a:t>
            </a:r>
            <a:r>
              <a:rPr sz="1799" spc="-5" dirty="0">
                <a:solidFill>
                  <a:srgbClr val="585858"/>
                </a:solidFill>
                <a:latin typeface="Arial"/>
                <a:cs typeface="Arial"/>
              </a:rPr>
              <a:t>National Research</a:t>
            </a:r>
            <a:r>
              <a:rPr sz="1799" spc="95" dirty="0">
                <a:solidFill>
                  <a:srgbClr val="585858"/>
                </a:solidFill>
                <a:latin typeface="Arial"/>
                <a:cs typeface="Arial"/>
              </a:rPr>
              <a:t> </a:t>
            </a:r>
            <a:r>
              <a:rPr sz="1799" spc="-5" dirty="0">
                <a:solidFill>
                  <a:srgbClr val="585858"/>
                </a:solidFill>
                <a:latin typeface="Arial"/>
                <a:cs typeface="Arial"/>
              </a:rPr>
              <a:t>Foundation </a:t>
            </a:r>
            <a:r>
              <a:rPr sz="1799" dirty="0">
                <a:solidFill>
                  <a:srgbClr val="585858"/>
                </a:solidFill>
                <a:latin typeface="Arial"/>
                <a:cs typeface="Arial"/>
              </a:rPr>
              <a:t>(NRF),</a:t>
            </a:r>
            <a:endParaRPr sz="1799" dirty="0">
              <a:solidFill>
                <a:prstClr val="black"/>
              </a:solidFill>
              <a:latin typeface="Arial"/>
              <a:cs typeface="Arial"/>
            </a:endParaRPr>
          </a:p>
          <a:p>
            <a:pPr marL="239227" defTabSz="913760">
              <a:spcBef>
                <a:spcPts val="1079"/>
              </a:spcBef>
            </a:pPr>
            <a:r>
              <a:rPr sz="1799" spc="-15" dirty="0">
                <a:solidFill>
                  <a:srgbClr val="585858"/>
                </a:solidFill>
                <a:latin typeface="Arial"/>
                <a:cs typeface="Arial"/>
              </a:rPr>
              <a:t>was </a:t>
            </a:r>
            <a:r>
              <a:rPr sz="1799" spc="-5" dirty="0">
                <a:solidFill>
                  <a:srgbClr val="585858"/>
                </a:solidFill>
                <a:latin typeface="Arial"/>
                <a:cs typeface="Arial"/>
              </a:rPr>
              <a:t>mandated </a:t>
            </a:r>
            <a:r>
              <a:rPr sz="1799" dirty="0">
                <a:solidFill>
                  <a:srgbClr val="585858"/>
                </a:solidFill>
                <a:latin typeface="Arial"/>
                <a:cs typeface="Arial"/>
              </a:rPr>
              <a:t>to </a:t>
            </a:r>
            <a:r>
              <a:rPr sz="1799" spc="-5" dirty="0">
                <a:solidFill>
                  <a:srgbClr val="585858"/>
                </a:solidFill>
                <a:latin typeface="Arial"/>
                <a:cs typeface="Arial"/>
              </a:rPr>
              <a:t>run </a:t>
            </a:r>
            <a:r>
              <a:rPr sz="1799" dirty="0">
                <a:solidFill>
                  <a:srgbClr val="585858"/>
                </a:solidFill>
                <a:latin typeface="Arial"/>
                <a:cs typeface="Arial"/>
              </a:rPr>
              <a:t>the </a:t>
            </a:r>
            <a:r>
              <a:rPr sz="1799" spc="-5" dirty="0">
                <a:solidFill>
                  <a:srgbClr val="585858"/>
                </a:solidFill>
                <a:latin typeface="Arial"/>
                <a:cs typeface="Arial"/>
              </a:rPr>
              <a:t>project together </a:t>
            </a:r>
            <a:r>
              <a:rPr sz="1799" spc="-15" dirty="0">
                <a:solidFill>
                  <a:srgbClr val="585858"/>
                </a:solidFill>
                <a:latin typeface="Arial"/>
                <a:cs typeface="Arial"/>
              </a:rPr>
              <a:t>with </a:t>
            </a:r>
            <a:r>
              <a:rPr sz="1799" dirty="0">
                <a:solidFill>
                  <a:srgbClr val="585858"/>
                </a:solidFill>
                <a:latin typeface="Arial"/>
                <a:cs typeface="Arial"/>
              </a:rPr>
              <a:t>the</a:t>
            </a:r>
            <a:r>
              <a:rPr sz="1799" spc="125" dirty="0">
                <a:solidFill>
                  <a:srgbClr val="585858"/>
                </a:solidFill>
                <a:latin typeface="Arial"/>
                <a:cs typeface="Arial"/>
              </a:rPr>
              <a:t> </a:t>
            </a:r>
            <a:r>
              <a:rPr sz="1799" dirty="0">
                <a:solidFill>
                  <a:srgbClr val="585858"/>
                </a:solidFill>
                <a:latin typeface="Arial"/>
                <a:cs typeface="Arial"/>
              </a:rPr>
              <a:t>CSIR</a:t>
            </a:r>
            <a:endParaRPr sz="1799" dirty="0">
              <a:solidFill>
                <a:prstClr val="black"/>
              </a:solidFill>
              <a:latin typeface="Arial"/>
              <a:cs typeface="Arial"/>
            </a:endParaRPr>
          </a:p>
          <a:p>
            <a:pPr defTabSz="913760">
              <a:spcBef>
                <a:spcPts val="25"/>
              </a:spcBef>
            </a:pPr>
            <a:endParaRPr sz="2648" dirty="0">
              <a:solidFill>
                <a:prstClr val="black"/>
              </a:solidFill>
              <a:latin typeface="Arial"/>
              <a:cs typeface="Arial"/>
            </a:endParaRPr>
          </a:p>
          <a:p>
            <a:pPr marL="239227" indent="-227170" defTabSz="913760">
              <a:buFontTx/>
              <a:buChar char="•"/>
              <a:tabLst>
                <a:tab pos="239227" algn="l"/>
                <a:tab pos="239861" algn="l"/>
              </a:tabLst>
            </a:pPr>
            <a:r>
              <a:rPr sz="1799" spc="-5" dirty="0">
                <a:solidFill>
                  <a:srgbClr val="585858"/>
                </a:solidFill>
                <a:latin typeface="Arial"/>
                <a:cs typeface="Arial"/>
              </a:rPr>
              <a:t>By end of </a:t>
            </a:r>
            <a:r>
              <a:rPr sz="1799" spc="-15" dirty="0">
                <a:solidFill>
                  <a:srgbClr val="585858"/>
                </a:solidFill>
                <a:latin typeface="Arial"/>
                <a:cs typeface="Arial"/>
              </a:rPr>
              <a:t>September, </a:t>
            </a:r>
            <a:r>
              <a:rPr sz="1799" spc="-5" dirty="0">
                <a:solidFill>
                  <a:srgbClr val="585858"/>
                </a:solidFill>
                <a:latin typeface="Arial"/>
                <a:cs typeface="Arial"/>
              </a:rPr>
              <a:t>20 000 ventilators </a:t>
            </a:r>
            <a:r>
              <a:rPr sz="1799" spc="-15" dirty="0">
                <a:solidFill>
                  <a:srgbClr val="585858"/>
                </a:solidFill>
                <a:latin typeface="Arial"/>
                <a:cs typeface="Arial"/>
              </a:rPr>
              <a:t>will </a:t>
            </a:r>
            <a:r>
              <a:rPr sz="1799" spc="-5" dirty="0">
                <a:solidFill>
                  <a:srgbClr val="585858"/>
                </a:solidFill>
                <a:latin typeface="Arial"/>
                <a:cs typeface="Arial"/>
              </a:rPr>
              <a:t>be</a:t>
            </a:r>
            <a:r>
              <a:rPr sz="1799" spc="145" dirty="0">
                <a:solidFill>
                  <a:srgbClr val="585858"/>
                </a:solidFill>
                <a:latin typeface="Arial"/>
                <a:cs typeface="Arial"/>
              </a:rPr>
              <a:t> </a:t>
            </a:r>
            <a:r>
              <a:rPr sz="1799" spc="-5" dirty="0">
                <a:solidFill>
                  <a:srgbClr val="585858"/>
                </a:solidFill>
                <a:latin typeface="Arial"/>
                <a:cs typeface="Arial"/>
              </a:rPr>
              <a:t>delivered.</a:t>
            </a:r>
            <a:endParaRPr sz="1799" dirty="0">
              <a:solidFill>
                <a:prstClr val="black"/>
              </a:solidFill>
              <a:latin typeface="Arial"/>
              <a:cs typeface="Arial"/>
            </a:endParaRPr>
          </a:p>
        </p:txBody>
      </p:sp>
      <p:sp>
        <p:nvSpPr>
          <p:cNvPr id="3" name="object 3"/>
          <p:cNvSpPr txBox="1"/>
          <p:nvPr/>
        </p:nvSpPr>
        <p:spPr>
          <a:xfrm>
            <a:off x="8410188" y="6358679"/>
            <a:ext cx="102798" cy="197225"/>
          </a:xfrm>
          <a:prstGeom prst="rect">
            <a:avLst/>
          </a:prstGeom>
        </p:spPr>
        <p:txBody>
          <a:bodyPr vert="horz" wrap="square" lIns="0" tIns="12691" rIns="0" bIns="0" rtlCol="0">
            <a:spAutoFit/>
          </a:bodyPr>
          <a:lstStyle/>
          <a:p>
            <a:pPr marL="12691" defTabSz="913760">
              <a:spcBef>
                <a:spcPts val="100"/>
              </a:spcBef>
            </a:pPr>
            <a:r>
              <a:rPr sz="1199" dirty="0">
                <a:solidFill>
                  <a:srgbClr val="888888"/>
                </a:solidFill>
                <a:latin typeface="Calibri"/>
                <a:cs typeface="Calibri"/>
              </a:rPr>
              <a:t>6</a:t>
            </a:r>
            <a:endParaRPr sz="1199" dirty="0">
              <a:solidFill>
                <a:prstClr val="black"/>
              </a:solidFill>
              <a:latin typeface="Calibri"/>
              <a:cs typeface="Calibri"/>
            </a:endParaRPr>
          </a:p>
        </p:txBody>
      </p:sp>
      <p:sp>
        <p:nvSpPr>
          <p:cNvPr id="4" name="object 4"/>
          <p:cNvSpPr txBox="1">
            <a:spLocks noGrp="1"/>
          </p:cNvSpPr>
          <p:nvPr>
            <p:ph type="title"/>
          </p:nvPr>
        </p:nvSpPr>
        <p:spPr>
          <a:xfrm>
            <a:off x="477221" y="132953"/>
            <a:ext cx="4766167" cy="757028"/>
          </a:xfrm>
          <a:prstGeom prst="rect">
            <a:avLst/>
          </a:prstGeom>
        </p:spPr>
        <p:txBody>
          <a:bodyPr vert="horz" wrap="square" lIns="0" tIns="12691" rIns="0" bIns="0" rtlCol="0">
            <a:spAutoFit/>
          </a:bodyPr>
          <a:lstStyle/>
          <a:p>
            <a:pPr marL="12691">
              <a:spcBef>
                <a:spcPts val="100"/>
              </a:spcBef>
            </a:pPr>
            <a:r>
              <a:rPr spc="-5" dirty="0"/>
              <a:t>Innovation </a:t>
            </a:r>
            <a:r>
              <a:rPr dirty="0"/>
              <a:t>in </a:t>
            </a:r>
            <a:r>
              <a:rPr spc="-5" dirty="0"/>
              <a:t>support </a:t>
            </a:r>
            <a:r>
              <a:rPr dirty="0"/>
              <a:t>of</a:t>
            </a:r>
            <a:r>
              <a:rPr spc="20" dirty="0"/>
              <a:t> </a:t>
            </a:r>
            <a:r>
              <a:rPr spc="-5" dirty="0"/>
              <a:t>COVID-19:</a:t>
            </a:r>
          </a:p>
          <a:p>
            <a:pPr marL="12691">
              <a:spcBef>
                <a:spcPts val="5"/>
              </a:spcBef>
            </a:pPr>
            <a:r>
              <a:rPr spc="-5" dirty="0"/>
              <a:t>High-tech</a:t>
            </a:r>
            <a:r>
              <a:rPr spc="5" dirty="0"/>
              <a:t> </a:t>
            </a:r>
            <a:r>
              <a:rPr spc="-5" dirty="0"/>
              <a:t>manufacturing</a:t>
            </a:r>
          </a:p>
        </p:txBody>
      </p:sp>
    </p:spTree>
    <p:extLst>
      <p:ext uri="{BB962C8B-B14F-4D97-AF65-F5344CB8AC3E}">
        <p14:creationId xmlns:p14="http://schemas.microsoft.com/office/powerpoint/2010/main" val="64578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221" y="421346"/>
            <a:ext cx="6834825" cy="390888"/>
          </a:xfrm>
          <a:prstGeom prst="rect">
            <a:avLst/>
          </a:prstGeom>
        </p:spPr>
        <p:txBody>
          <a:bodyPr vert="horz" wrap="square" lIns="0" tIns="12691" rIns="0" bIns="0" rtlCol="0">
            <a:spAutoFit/>
          </a:bodyPr>
          <a:lstStyle/>
          <a:p>
            <a:pPr marL="12691">
              <a:spcBef>
                <a:spcPts val="100"/>
              </a:spcBef>
            </a:pPr>
            <a:r>
              <a:rPr spc="-5" dirty="0"/>
              <a:t>National </a:t>
            </a:r>
            <a:r>
              <a:rPr spc="-20" dirty="0"/>
              <a:t>Ventilator </a:t>
            </a:r>
            <a:r>
              <a:rPr spc="-5" dirty="0"/>
              <a:t>Project – project execution</a:t>
            </a:r>
            <a:r>
              <a:rPr spc="180" dirty="0"/>
              <a:t> </a:t>
            </a:r>
            <a:r>
              <a:rPr spc="-5" dirty="0"/>
              <a:t>plan</a:t>
            </a:r>
          </a:p>
        </p:txBody>
      </p:sp>
      <p:sp>
        <p:nvSpPr>
          <p:cNvPr id="3" name="object 3"/>
          <p:cNvSpPr txBox="1"/>
          <p:nvPr/>
        </p:nvSpPr>
        <p:spPr>
          <a:xfrm>
            <a:off x="7408347" y="6132574"/>
            <a:ext cx="77416" cy="140966"/>
          </a:xfrm>
          <a:prstGeom prst="rect">
            <a:avLst/>
          </a:prstGeom>
        </p:spPr>
        <p:txBody>
          <a:bodyPr vert="horz" wrap="square" lIns="0" tIns="0" rIns="0" bIns="0" rtlCol="0">
            <a:spAutoFit/>
          </a:bodyPr>
          <a:lstStyle/>
          <a:p>
            <a:pPr defTabSz="913760">
              <a:lnSpc>
                <a:spcPts val="1139"/>
              </a:lnSpc>
            </a:pPr>
            <a:r>
              <a:rPr sz="1199" dirty="0">
                <a:solidFill>
                  <a:srgbClr val="888888"/>
                </a:solidFill>
                <a:latin typeface="Calibri"/>
                <a:cs typeface="Calibri"/>
              </a:rPr>
              <a:t>7</a:t>
            </a:r>
            <a:endParaRPr sz="1199" dirty="0">
              <a:solidFill>
                <a:prstClr val="black"/>
              </a:solidFill>
              <a:latin typeface="Calibri"/>
              <a:cs typeface="Calibri"/>
            </a:endParaRPr>
          </a:p>
        </p:txBody>
      </p:sp>
      <p:sp>
        <p:nvSpPr>
          <p:cNvPr id="4" name="object 4"/>
          <p:cNvSpPr/>
          <p:nvPr/>
        </p:nvSpPr>
        <p:spPr>
          <a:xfrm>
            <a:off x="2662234" y="3734248"/>
            <a:ext cx="367409" cy="908053"/>
          </a:xfrm>
          <a:custGeom>
            <a:avLst/>
            <a:gdLst/>
            <a:ahLst/>
            <a:cxnLst/>
            <a:rect l="l" t="t" r="r" b="b"/>
            <a:pathLst>
              <a:path w="367664" h="908685">
                <a:moveTo>
                  <a:pt x="0" y="908304"/>
                </a:moveTo>
                <a:lnTo>
                  <a:pt x="367283" y="908304"/>
                </a:lnTo>
                <a:lnTo>
                  <a:pt x="367283" y="0"/>
                </a:lnTo>
                <a:lnTo>
                  <a:pt x="0" y="0"/>
                </a:lnTo>
                <a:lnTo>
                  <a:pt x="0" y="908304"/>
                </a:lnTo>
                <a:close/>
              </a:path>
            </a:pathLst>
          </a:custGeom>
          <a:ln w="9144">
            <a:solidFill>
              <a:srgbClr val="C0504D"/>
            </a:solidFill>
          </a:ln>
        </p:spPr>
        <p:txBody>
          <a:bodyPr wrap="square" lIns="0" tIns="0" rIns="0" bIns="0" rtlCol="0"/>
          <a:lstStyle/>
          <a:p>
            <a:pPr defTabSz="913760"/>
            <a:endParaRPr sz="1799" dirty="0">
              <a:solidFill>
                <a:prstClr val="black"/>
              </a:solidFill>
              <a:latin typeface="Calibri"/>
            </a:endParaRPr>
          </a:p>
        </p:txBody>
      </p:sp>
      <p:sp>
        <p:nvSpPr>
          <p:cNvPr id="5" name="object 5"/>
          <p:cNvSpPr/>
          <p:nvPr/>
        </p:nvSpPr>
        <p:spPr>
          <a:xfrm>
            <a:off x="3176987" y="3588046"/>
            <a:ext cx="583794" cy="644711"/>
          </a:xfrm>
          <a:custGeom>
            <a:avLst/>
            <a:gdLst/>
            <a:ahLst/>
            <a:cxnLst/>
            <a:rect l="l" t="t" r="r" b="b"/>
            <a:pathLst>
              <a:path w="584200" h="645160">
                <a:moveTo>
                  <a:pt x="0" y="644651"/>
                </a:moveTo>
                <a:lnTo>
                  <a:pt x="583692" y="644651"/>
                </a:lnTo>
                <a:lnTo>
                  <a:pt x="583692" y="0"/>
                </a:lnTo>
                <a:lnTo>
                  <a:pt x="0" y="0"/>
                </a:lnTo>
                <a:lnTo>
                  <a:pt x="0" y="644651"/>
                </a:lnTo>
                <a:close/>
              </a:path>
            </a:pathLst>
          </a:custGeom>
          <a:ln w="9144">
            <a:solidFill>
              <a:srgbClr val="FF0000"/>
            </a:solidFill>
          </a:ln>
        </p:spPr>
        <p:txBody>
          <a:bodyPr wrap="square" lIns="0" tIns="0" rIns="0" bIns="0" rtlCol="0"/>
          <a:lstStyle/>
          <a:p>
            <a:pPr defTabSz="913760"/>
            <a:endParaRPr sz="1799" dirty="0">
              <a:solidFill>
                <a:prstClr val="black"/>
              </a:solidFill>
              <a:latin typeface="Calibri"/>
            </a:endParaRPr>
          </a:p>
        </p:txBody>
      </p:sp>
      <p:sp>
        <p:nvSpPr>
          <p:cNvPr id="6" name="object 6"/>
          <p:cNvSpPr/>
          <p:nvPr/>
        </p:nvSpPr>
        <p:spPr>
          <a:xfrm>
            <a:off x="4990808" y="4060157"/>
            <a:ext cx="577448" cy="920109"/>
          </a:xfrm>
          <a:custGeom>
            <a:avLst/>
            <a:gdLst/>
            <a:ahLst/>
            <a:cxnLst/>
            <a:rect l="l" t="t" r="r" b="b"/>
            <a:pathLst>
              <a:path w="577850" h="920750">
                <a:moveTo>
                  <a:pt x="0" y="920495"/>
                </a:moveTo>
                <a:lnTo>
                  <a:pt x="577596" y="920495"/>
                </a:lnTo>
                <a:lnTo>
                  <a:pt x="577596" y="0"/>
                </a:lnTo>
                <a:lnTo>
                  <a:pt x="0" y="0"/>
                </a:lnTo>
                <a:lnTo>
                  <a:pt x="0" y="920495"/>
                </a:lnTo>
                <a:close/>
              </a:path>
            </a:pathLst>
          </a:custGeom>
          <a:ln w="9143">
            <a:solidFill>
              <a:srgbClr val="FF0000"/>
            </a:solidFill>
          </a:ln>
        </p:spPr>
        <p:txBody>
          <a:bodyPr wrap="square" lIns="0" tIns="0" rIns="0" bIns="0" rtlCol="0"/>
          <a:lstStyle/>
          <a:p>
            <a:pPr defTabSz="913760"/>
            <a:endParaRPr sz="1799" dirty="0">
              <a:solidFill>
                <a:prstClr val="black"/>
              </a:solidFill>
              <a:latin typeface="Calibri"/>
            </a:endParaRPr>
          </a:p>
        </p:txBody>
      </p:sp>
      <p:sp>
        <p:nvSpPr>
          <p:cNvPr id="7" name="object 7"/>
          <p:cNvSpPr txBox="1"/>
          <p:nvPr/>
        </p:nvSpPr>
        <p:spPr>
          <a:xfrm>
            <a:off x="2548901" y="2204665"/>
            <a:ext cx="2878991" cy="2719082"/>
          </a:xfrm>
          <a:prstGeom prst="rect">
            <a:avLst/>
          </a:prstGeom>
        </p:spPr>
        <p:txBody>
          <a:bodyPr vert="horz" wrap="square" lIns="0" tIns="0" rIns="0" bIns="0" rtlCol="0">
            <a:spAutoFit/>
          </a:bodyPr>
          <a:lstStyle/>
          <a:p>
            <a:pPr defTabSz="913760">
              <a:lnSpc>
                <a:spcPts val="1329"/>
              </a:lnSpc>
              <a:tabLst>
                <a:tab pos="1963314" algn="l"/>
              </a:tabLst>
            </a:pPr>
            <a:r>
              <a:rPr sz="1199" dirty="0">
                <a:solidFill>
                  <a:prstClr val="black"/>
                </a:solidFill>
                <a:latin typeface="Calibri"/>
                <a:cs typeface="Calibri"/>
              </a:rPr>
              <a:t>9	</a:t>
            </a:r>
            <a:r>
              <a:rPr sz="2698" baseline="3086" dirty="0">
                <a:solidFill>
                  <a:prstClr val="black"/>
                </a:solidFill>
                <a:latin typeface="Calibri"/>
                <a:cs typeface="Calibri"/>
              </a:rPr>
              <a:t>e</a:t>
            </a:r>
          </a:p>
          <a:p>
            <a:pPr defTabSz="913760">
              <a:spcBef>
                <a:spcPts val="240"/>
              </a:spcBef>
              <a:tabLst>
                <a:tab pos="1963314" algn="l"/>
              </a:tabLst>
            </a:pPr>
            <a:r>
              <a:rPr sz="1799" baseline="43981" dirty="0">
                <a:solidFill>
                  <a:prstClr val="black"/>
                </a:solidFill>
                <a:latin typeface="Calibri"/>
                <a:cs typeface="Calibri"/>
              </a:rPr>
              <a:t>5	</a:t>
            </a:r>
            <a:r>
              <a:rPr sz="1799" dirty="0">
                <a:solidFill>
                  <a:prstClr val="black"/>
                </a:solidFill>
                <a:latin typeface="Calibri"/>
                <a:cs typeface="Calibri"/>
              </a:rPr>
              <a:t>Jun</a:t>
            </a:r>
          </a:p>
          <a:p>
            <a:pPr marR="678974" algn="r" defTabSz="913760">
              <a:lnSpc>
                <a:spcPts val="2153"/>
              </a:lnSpc>
              <a:spcBef>
                <a:spcPts val="70"/>
              </a:spcBef>
            </a:pPr>
            <a:r>
              <a:rPr sz="1799" dirty="0">
                <a:solidFill>
                  <a:prstClr val="black"/>
                </a:solidFill>
                <a:latin typeface="Calibri"/>
                <a:cs typeface="Calibri"/>
              </a:rPr>
              <a:t>12</a:t>
            </a:r>
          </a:p>
          <a:p>
            <a:pPr marL="447995" defTabSz="913760">
              <a:lnSpc>
                <a:spcPts val="1434"/>
              </a:lnSpc>
            </a:pPr>
            <a:r>
              <a:rPr sz="1199" dirty="0">
                <a:solidFill>
                  <a:prstClr val="black"/>
                </a:solidFill>
                <a:latin typeface="Calibri"/>
                <a:cs typeface="Calibri"/>
              </a:rPr>
              <a:t>6</a:t>
            </a:r>
          </a:p>
          <a:p>
            <a:pPr defTabSz="913760"/>
            <a:endParaRPr sz="1199" dirty="0">
              <a:solidFill>
                <a:prstClr val="black"/>
              </a:solidFill>
              <a:latin typeface="Calibri"/>
              <a:cs typeface="Calibri"/>
            </a:endParaRPr>
          </a:p>
          <a:p>
            <a:pPr defTabSz="913760"/>
            <a:endParaRPr sz="1199" dirty="0">
              <a:solidFill>
                <a:prstClr val="black"/>
              </a:solidFill>
              <a:latin typeface="Calibri"/>
              <a:cs typeface="Calibri"/>
            </a:endParaRPr>
          </a:p>
          <a:p>
            <a:pPr marL="200520" defTabSz="913760">
              <a:spcBef>
                <a:spcPts val="829"/>
              </a:spcBef>
              <a:tabLst>
                <a:tab pos="720220" algn="l"/>
              </a:tabLst>
            </a:pPr>
            <a:r>
              <a:rPr sz="2698" baseline="-9259" dirty="0">
                <a:solidFill>
                  <a:prstClr val="black"/>
                </a:solidFill>
                <a:latin typeface="Calibri"/>
                <a:cs typeface="Calibri"/>
              </a:rPr>
              <a:t>l	</a:t>
            </a:r>
            <a:r>
              <a:rPr sz="1799" spc="-5" dirty="0">
                <a:solidFill>
                  <a:prstClr val="black"/>
                </a:solidFill>
                <a:latin typeface="Calibri"/>
                <a:cs typeface="Calibri"/>
              </a:rPr>
              <a:t>SAH</a:t>
            </a:r>
            <a:endParaRPr sz="1799" dirty="0">
              <a:solidFill>
                <a:prstClr val="black"/>
              </a:solidFill>
              <a:latin typeface="Calibri"/>
              <a:cs typeface="Calibri"/>
            </a:endParaRPr>
          </a:p>
          <a:p>
            <a:pPr marL="200520" defTabSz="913760">
              <a:lnSpc>
                <a:spcPts val="1274"/>
              </a:lnSpc>
              <a:spcBef>
                <a:spcPts val="1169"/>
              </a:spcBef>
              <a:tabLst>
                <a:tab pos="720220" algn="l"/>
              </a:tabLst>
            </a:pPr>
            <a:r>
              <a:rPr sz="1799" dirty="0">
                <a:solidFill>
                  <a:prstClr val="black"/>
                </a:solidFill>
                <a:latin typeface="Calibri"/>
                <a:cs typeface="Calibri"/>
              </a:rPr>
              <a:t>Apri	</a:t>
            </a:r>
            <a:r>
              <a:rPr sz="2698" spc="-7" baseline="35493" dirty="0">
                <a:solidFill>
                  <a:prstClr val="black"/>
                </a:solidFill>
                <a:latin typeface="Calibri"/>
                <a:cs typeface="Calibri"/>
              </a:rPr>
              <a:t>PRA</a:t>
            </a:r>
            <a:endParaRPr sz="2698" baseline="35493" dirty="0">
              <a:solidFill>
                <a:prstClr val="black"/>
              </a:solidFill>
              <a:latin typeface="Calibri"/>
              <a:cs typeface="Calibri"/>
            </a:endParaRPr>
          </a:p>
          <a:p>
            <a:pPr marL="2533780" defTabSz="913760">
              <a:lnSpc>
                <a:spcPts val="1274"/>
              </a:lnSpc>
            </a:pPr>
            <a:r>
              <a:rPr sz="1799" spc="-5" dirty="0">
                <a:solidFill>
                  <a:prstClr val="black"/>
                </a:solidFill>
                <a:latin typeface="Calibri"/>
                <a:cs typeface="Calibri"/>
              </a:rPr>
              <a:t>Fun</a:t>
            </a:r>
            <a:endParaRPr sz="1799" dirty="0">
              <a:solidFill>
                <a:prstClr val="black"/>
              </a:solidFill>
              <a:latin typeface="Calibri"/>
              <a:cs typeface="Calibri"/>
            </a:endParaRPr>
          </a:p>
          <a:p>
            <a:pPr marL="200520" defTabSz="913760">
              <a:lnSpc>
                <a:spcPts val="2153"/>
              </a:lnSpc>
              <a:tabLst>
                <a:tab pos="2533780" algn="l"/>
              </a:tabLst>
            </a:pPr>
            <a:r>
              <a:rPr sz="2698" baseline="10802" dirty="0">
                <a:solidFill>
                  <a:prstClr val="black"/>
                </a:solidFill>
                <a:latin typeface="Calibri"/>
                <a:cs typeface="Calibri"/>
              </a:rPr>
              <a:t>17	</a:t>
            </a:r>
            <a:r>
              <a:rPr sz="1799" spc="-5" dirty="0">
                <a:solidFill>
                  <a:prstClr val="black"/>
                </a:solidFill>
                <a:latin typeface="Calibri"/>
                <a:cs typeface="Calibri"/>
              </a:rPr>
              <a:t>din</a:t>
            </a:r>
            <a:endParaRPr sz="1799" dirty="0">
              <a:solidFill>
                <a:prstClr val="black"/>
              </a:solidFill>
              <a:latin typeface="Calibri"/>
              <a:cs typeface="Calibri"/>
            </a:endParaRPr>
          </a:p>
          <a:p>
            <a:pPr marL="2533780" defTabSz="913760">
              <a:lnSpc>
                <a:spcPts val="2153"/>
              </a:lnSpc>
            </a:pPr>
            <a:r>
              <a:rPr sz="1799" dirty="0">
                <a:solidFill>
                  <a:prstClr val="black"/>
                </a:solidFill>
                <a:latin typeface="Calibri"/>
                <a:cs typeface="Calibri"/>
              </a:rPr>
              <a:t>g</a:t>
            </a:r>
          </a:p>
        </p:txBody>
      </p:sp>
      <p:sp>
        <p:nvSpPr>
          <p:cNvPr id="8" name="object 8"/>
          <p:cNvSpPr/>
          <p:nvPr/>
        </p:nvSpPr>
        <p:spPr>
          <a:xfrm>
            <a:off x="3181" y="1259469"/>
            <a:ext cx="5619648" cy="5535886"/>
          </a:xfrm>
          <a:prstGeom prst="rect">
            <a:avLst/>
          </a:prstGeom>
          <a:blipFill>
            <a:blip r:embed="rId2" cstate="print"/>
            <a:stretch>
              <a:fillRect/>
            </a:stretch>
          </a:blipFill>
        </p:spPr>
        <p:txBody>
          <a:bodyPr wrap="square" lIns="0" tIns="0" rIns="0" bIns="0" rtlCol="0"/>
          <a:lstStyle/>
          <a:p>
            <a:pPr defTabSz="913760"/>
            <a:endParaRPr sz="1799" dirty="0">
              <a:solidFill>
                <a:prstClr val="black"/>
              </a:solidFill>
              <a:latin typeface="Calibri"/>
            </a:endParaRPr>
          </a:p>
        </p:txBody>
      </p:sp>
      <p:sp>
        <p:nvSpPr>
          <p:cNvPr id="9" name="object 9"/>
          <p:cNvSpPr/>
          <p:nvPr/>
        </p:nvSpPr>
        <p:spPr>
          <a:xfrm>
            <a:off x="1719534" y="967066"/>
            <a:ext cx="370582" cy="1086364"/>
          </a:xfrm>
          <a:custGeom>
            <a:avLst/>
            <a:gdLst/>
            <a:ahLst/>
            <a:cxnLst/>
            <a:rect l="l" t="t" r="r" b="b"/>
            <a:pathLst>
              <a:path w="370839" h="1087120">
                <a:moveTo>
                  <a:pt x="0" y="1086612"/>
                </a:moveTo>
                <a:lnTo>
                  <a:pt x="370331" y="1086612"/>
                </a:lnTo>
                <a:lnTo>
                  <a:pt x="370331" y="0"/>
                </a:lnTo>
                <a:lnTo>
                  <a:pt x="0" y="0"/>
                </a:lnTo>
                <a:lnTo>
                  <a:pt x="0" y="1086612"/>
                </a:lnTo>
                <a:close/>
              </a:path>
            </a:pathLst>
          </a:custGeom>
          <a:solidFill>
            <a:srgbClr val="FFFFFF">
              <a:alpha val="50195"/>
            </a:srgbClr>
          </a:solidFill>
        </p:spPr>
        <p:txBody>
          <a:bodyPr wrap="square" lIns="0" tIns="0" rIns="0" bIns="0" rtlCol="0"/>
          <a:lstStyle/>
          <a:p>
            <a:pPr defTabSz="913760"/>
            <a:endParaRPr sz="1799" dirty="0">
              <a:solidFill>
                <a:prstClr val="black"/>
              </a:solidFill>
              <a:latin typeface="Calibri"/>
            </a:endParaRPr>
          </a:p>
        </p:txBody>
      </p:sp>
      <p:sp>
        <p:nvSpPr>
          <p:cNvPr id="10" name="object 10"/>
          <p:cNvSpPr/>
          <p:nvPr/>
        </p:nvSpPr>
        <p:spPr>
          <a:xfrm>
            <a:off x="1719534" y="967066"/>
            <a:ext cx="370582" cy="1086364"/>
          </a:xfrm>
          <a:custGeom>
            <a:avLst/>
            <a:gdLst/>
            <a:ahLst/>
            <a:cxnLst/>
            <a:rect l="l" t="t" r="r" b="b"/>
            <a:pathLst>
              <a:path w="370839" h="1087120">
                <a:moveTo>
                  <a:pt x="0" y="1086612"/>
                </a:moveTo>
                <a:lnTo>
                  <a:pt x="370331" y="1086612"/>
                </a:lnTo>
                <a:lnTo>
                  <a:pt x="370331" y="0"/>
                </a:lnTo>
                <a:lnTo>
                  <a:pt x="0" y="0"/>
                </a:lnTo>
                <a:lnTo>
                  <a:pt x="0" y="1086612"/>
                </a:lnTo>
                <a:close/>
              </a:path>
            </a:pathLst>
          </a:custGeom>
          <a:ln w="9144">
            <a:solidFill>
              <a:srgbClr val="C0504D"/>
            </a:solidFill>
          </a:ln>
        </p:spPr>
        <p:txBody>
          <a:bodyPr wrap="square" lIns="0" tIns="0" rIns="0" bIns="0" rtlCol="0"/>
          <a:lstStyle/>
          <a:p>
            <a:pPr defTabSz="913760"/>
            <a:endParaRPr sz="1799" dirty="0">
              <a:solidFill>
                <a:prstClr val="black"/>
              </a:solidFill>
              <a:latin typeface="Calibri"/>
            </a:endParaRPr>
          </a:p>
        </p:txBody>
      </p:sp>
      <p:sp>
        <p:nvSpPr>
          <p:cNvPr id="11" name="object 11"/>
          <p:cNvSpPr txBox="1"/>
          <p:nvPr/>
        </p:nvSpPr>
        <p:spPr>
          <a:xfrm>
            <a:off x="1784258" y="1279560"/>
            <a:ext cx="179536" cy="694841"/>
          </a:xfrm>
          <a:prstGeom prst="rect">
            <a:avLst/>
          </a:prstGeom>
        </p:spPr>
        <p:txBody>
          <a:bodyPr vert="vert270" wrap="square" lIns="0" tIns="0" rIns="0" bIns="0" rtlCol="0">
            <a:spAutoFit/>
          </a:bodyPr>
          <a:lstStyle/>
          <a:p>
            <a:pPr marL="12691" defTabSz="913760">
              <a:lnSpc>
                <a:spcPts val="1384"/>
              </a:lnSpc>
            </a:pPr>
            <a:r>
              <a:rPr sz="1349" spc="-5" dirty="0">
                <a:solidFill>
                  <a:prstClr val="black"/>
                </a:solidFill>
                <a:latin typeface="Calibri"/>
                <a:cs typeface="Calibri"/>
              </a:rPr>
              <a:t>Fri </a:t>
            </a:r>
            <a:r>
              <a:rPr sz="1349" dirty="0">
                <a:solidFill>
                  <a:prstClr val="black"/>
                </a:solidFill>
                <a:latin typeface="Calibri"/>
                <a:cs typeface="Calibri"/>
              </a:rPr>
              <a:t>3</a:t>
            </a:r>
            <a:r>
              <a:rPr sz="1349" spc="-65" dirty="0">
                <a:solidFill>
                  <a:prstClr val="black"/>
                </a:solidFill>
                <a:latin typeface="Calibri"/>
                <a:cs typeface="Calibri"/>
              </a:rPr>
              <a:t> </a:t>
            </a:r>
            <a:r>
              <a:rPr sz="1349" spc="-5" dirty="0">
                <a:solidFill>
                  <a:prstClr val="black"/>
                </a:solidFill>
                <a:latin typeface="Calibri"/>
                <a:cs typeface="Calibri"/>
              </a:rPr>
              <a:t>April</a:t>
            </a:r>
            <a:endParaRPr sz="1349" dirty="0">
              <a:solidFill>
                <a:prstClr val="black"/>
              </a:solidFill>
              <a:latin typeface="Calibri"/>
              <a:cs typeface="Calibri"/>
            </a:endParaRPr>
          </a:p>
        </p:txBody>
      </p:sp>
      <p:sp>
        <p:nvSpPr>
          <p:cNvPr id="12" name="object 12"/>
          <p:cNvSpPr txBox="1"/>
          <p:nvPr/>
        </p:nvSpPr>
        <p:spPr>
          <a:xfrm>
            <a:off x="2053058" y="3751000"/>
            <a:ext cx="207621" cy="1203122"/>
          </a:xfrm>
          <a:prstGeom prst="rect">
            <a:avLst/>
          </a:prstGeom>
          <a:solidFill>
            <a:srgbClr val="FFFFFF"/>
          </a:solidFill>
          <a:ln w="9144">
            <a:solidFill>
              <a:srgbClr val="C0504D"/>
            </a:solidFill>
          </a:ln>
        </p:spPr>
        <p:txBody>
          <a:bodyPr vert="vert270" wrap="square" lIns="0" tIns="34901" rIns="0" bIns="0" rtlCol="0">
            <a:spAutoFit/>
          </a:bodyPr>
          <a:lstStyle/>
          <a:p>
            <a:pPr marL="89472" defTabSz="913760">
              <a:spcBef>
                <a:spcPts val="275"/>
              </a:spcBef>
            </a:pPr>
            <a:r>
              <a:rPr sz="1349" spc="-5" dirty="0">
                <a:solidFill>
                  <a:prstClr val="black"/>
                </a:solidFill>
                <a:latin typeface="Calibri"/>
                <a:cs typeface="Calibri"/>
              </a:rPr>
              <a:t>Fri </a:t>
            </a:r>
            <a:r>
              <a:rPr sz="1349" dirty="0">
                <a:solidFill>
                  <a:prstClr val="black"/>
                </a:solidFill>
                <a:latin typeface="Calibri"/>
                <a:cs typeface="Calibri"/>
              </a:rPr>
              <a:t>17</a:t>
            </a:r>
            <a:r>
              <a:rPr sz="1349" spc="-25" dirty="0">
                <a:solidFill>
                  <a:prstClr val="black"/>
                </a:solidFill>
                <a:latin typeface="Calibri"/>
                <a:cs typeface="Calibri"/>
              </a:rPr>
              <a:t> </a:t>
            </a:r>
            <a:r>
              <a:rPr sz="1349" spc="-5" dirty="0">
                <a:solidFill>
                  <a:prstClr val="black"/>
                </a:solidFill>
                <a:latin typeface="Calibri"/>
                <a:cs typeface="Calibri"/>
              </a:rPr>
              <a:t>April</a:t>
            </a:r>
            <a:endParaRPr sz="1349" dirty="0">
              <a:solidFill>
                <a:prstClr val="black"/>
              </a:solidFill>
              <a:latin typeface="Calibri"/>
              <a:cs typeface="Calibri"/>
            </a:endParaRPr>
          </a:p>
        </p:txBody>
      </p:sp>
      <p:sp>
        <p:nvSpPr>
          <p:cNvPr id="13" name="object 13"/>
          <p:cNvSpPr txBox="1"/>
          <p:nvPr/>
        </p:nvSpPr>
        <p:spPr>
          <a:xfrm>
            <a:off x="4424274" y="1969161"/>
            <a:ext cx="207621" cy="1192969"/>
          </a:xfrm>
          <a:prstGeom prst="rect">
            <a:avLst/>
          </a:prstGeom>
          <a:solidFill>
            <a:srgbClr val="FFFFFF">
              <a:alpha val="18038"/>
            </a:srgbClr>
          </a:solidFill>
          <a:ln w="9144">
            <a:solidFill>
              <a:srgbClr val="C0504D"/>
            </a:solidFill>
          </a:ln>
        </p:spPr>
        <p:txBody>
          <a:bodyPr vert="vert270" wrap="square" lIns="0" tIns="34266" rIns="0" bIns="0" rtlCol="0">
            <a:spAutoFit/>
          </a:bodyPr>
          <a:lstStyle/>
          <a:p>
            <a:pPr marL="90741" defTabSz="913760">
              <a:spcBef>
                <a:spcPts val="270"/>
              </a:spcBef>
            </a:pPr>
            <a:r>
              <a:rPr sz="1349" spc="-5" dirty="0">
                <a:solidFill>
                  <a:prstClr val="black"/>
                </a:solidFill>
                <a:latin typeface="Calibri"/>
                <a:cs typeface="Calibri"/>
              </a:rPr>
              <a:t>Fri </a:t>
            </a:r>
            <a:r>
              <a:rPr sz="1349" dirty="0">
                <a:solidFill>
                  <a:prstClr val="black"/>
                </a:solidFill>
                <a:latin typeface="Calibri"/>
                <a:cs typeface="Calibri"/>
              </a:rPr>
              <a:t>12</a:t>
            </a:r>
            <a:r>
              <a:rPr sz="1349" spc="-25" dirty="0">
                <a:solidFill>
                  <a:prstClr val="black"/>
                </a:solidFill>
                <a:latin typeface="Calibri"/>
                <a:cs typeface="Calibri"/>
              </a:rPr>
              <a:t> </a:t>
            </a:r>
            <a:r>
              <a:rPr sz="1349" spc="-5" dirty="0">
                <a:solidFill>
                  <a:prstClr val="black"/>
                </a:solidFill>
                <a:latin typeface="Calibri"/>
                <a:cs typeface="Calibri"/>
              </a:rPr>
              <a:t>June</a:t>
            </a:r>
            <a:endParaRPr sz="1349" dirty="0">
              <a:solidFill>
                <a:prstClr val="black"/>
              </a:solidFill>
              <a:latin typeface="Calibri"/>
              <a:cs typeface="Calibri"/>
            </a:endParaRPr>
          </a:p>
        </p:txBody>
      </p:sp>
      <p:sp>
        <p:nvSpPr>
          <p:cNvPr id="14" name="object 14"/>
          <p:cNvSpPr/>
          <p:nvPr/>
        </p:nvSpPr>
        <p:spPr>
          <a:xfrm>
            <a:off x="1244377" y="826956"/>
            <a:ext cx="370582" cy="1288788"/>
          </a:xfrm>
          <a:custGeom>
            <a:avLst/>
            <a:gdLst/>
            <a:ahLst/>
            <a:cxnLst/>
            <a:rect l="l" t="t" r="r" b="b"/>
            <a:pathLst>
              <a:path w="370840" h="1289685">
                <a:moveTo>
                  <a:pt x="0" y="1289303"/>
                </a:moveTo>
                <a:lnTo>
                  <a:pt x="370331" y="1289303"/>
                </a:lnTo>
                <a:lnTo>
                  <a:pt x="370331" y="0"/>
                </a:lnTo>
                <a:lnTo>
                  <a:pt x="0" y="0"/>
                </a:lnTo>
                <a:lnTo>
                  <a:pt x="0" y="1289303"/>
                </a:lnTo>
                <a:close/>
              </a:path>
            </a:pathLst>
          </a:custGeom>
          <a:solidFill>
            <a:srgbClr val="FFFFFF">
              <a:alpha val="47058"/>
            </a:srgbClr>
          </a:solidFill>
        </p:spPr>
        <p:txBody>
          <a:bodyPr wrap="square" lIns="0" tIns="0" rIns="0" bIns="0" rtlCol="0"/>
          <a:lstStyle/>
          <a:p>
            <a:pPr defTabSz="913760"/>
            <a:endParaRPr sz="1799" dirty="0">
              <a:solidFill>
                <a:prstClr val="black"/>
              </a:solidFill>
              <a:latin typeface="Calibri"/>
            </a:endParaRPr>
          </a:p>
        </p:txBody>
      </p:sp>
      <p:sp>
        <p:nvSpPr>
          <p:cNvPr id="15" name="object 15"/>
          <p:cNvSpPr txBox="1"/>
          <p:nvPr/>
        </p:nvSpPr>
        <p:spPr>
          <a:xfrm>
            <a:off x="1244377" y="826956"/>
            <a:ext cx="207621" cy="1288788"/>
          </a:xfrm>
          <a:prstGeom prst="rect">
            <a:avLst/>
          </a:prstGeom>
          <a:ln w="9143">
            <a:solidFill>
              <a:srgbClr val="C0504D"/>
            </a:solidFill>
          </a:ln>
        </p:spPr>
        <p:txBody>
          <a:bodyPr vert="vert270" wrap="square" lIns="0" tIns="34901" rIns="0" bIns="0" rtlCol="0">
            <a:spAutoFit/>
          </a:bodyPr>
          <a:lstStyle/>
          <a:p>
            <a:pPr marL="90741" defTabSz="913760">
              <a:spcBef>
                <a:spcPts val="275"/>
              </a:spcBef>
            </a:pPr>
            <a:r>
              <a:rPr sz="1349" spc="-15" dirty="0">
                <a:solidFill>
                  <a:prstClr val="black"/>
                </a:solidFill>
                <a:latin typeface="Calibri"/>
                <a:cs typeface="Calibri"/>
              </a:rPr>
              <a:t>Wed </a:t>
            </a:r>
            <a:r>
              <a:rPr sz="1349" dirty="0">
                <a:solidFill>
                  <a:prstClr val="black"/>
                </a:solidFill>
                <a:latin typeface="Calibri"/>
                <a:cs typeface="Calibri"/>
              </a:rPr>
              <a:t>1</a:t>
            </a:r>
            <a:r>
              <a:rPr sz="1349" spc="-25" dirty="0">
                <a:solidFill>
                  <a:prstClr val="black"/>
                </a:solidFill>
                <a:latin typeface="Calibri"/>
                <a:cs typeface="Calibri"/>
              </a:rPr>
              <a:t> </a:t>
            </a:r>
            <a:r>
              <a:rPr sz="1349" spc="-5" dirty="0">
                <a:solidFill>
                  <a:prstClr val="black"/>
                </a:solidFill>
                <a:latin typeface="Calibri"/>
                <a:cs typeface="Calibri"/>
              </a:rPr>
              <a:t>April</a:t>
            </a:r>
            <a:endParaRPr sz="1349" dirty="0">
              <a:solidFill>
                <a:prstClr val="black"/>
              </a:solidFill>
              <a:latin typeface="Calibri"/>
              <a:cs typeface="Calibri"/>
            </a:endParaRPr>
          </a:p>
        </p:txBody>
      </p:sp>
      <p:sp>
        <p:nvSpPr>
          <p:cNvPr id="16" name="object 16"/>
          <p:cNvSpPr/>
          <p:nvPr/>
        </p:nvSpPr>
        <p:spPr>
          <a:xfrm>
            <a:off x="2094177" y="939653"/>
            <a:ext cx="368678" cy="1140936"/>
          </a:xfrm>
          <a:custGeom>
            <a:avLst/>
            <a:gdLst/>
            <a:ahLst/>
            <a:cxnLst/>
            <a:rect l="l" t="t" r="r" b="b"/>
            <a:pathLst>
              <a:path w="368935" h="1141730">
                <a:moveTo>
                  <a:pt x="0" y="1141476"/>
                </a:moveTo>
                <a:lnTo>
                  <a:pt x="368807" y="1141476"/>
                </a:lnTo>
                <a:lnTo>
                  <a:pt x="368807" y="0"/>
                </a:lnTo>
                <a:lnTo>
                  <a:pt x="0" y="0"/>
                </a:lnTo>
                <a:lnTo>
                  <a:pt x="0" y="1141476"/>
                </a:lnTo>
                <a:close/>
              </a:path>
            </a:pathLst>
          </a:custGeom>
          <a:solidFill>
            <a:srgbClr val="FFFFFF">
              <a:alpha val="70195"/>
            </a:srgbClr>
          </a:solidFill>
        </p:spPr>
        <p:txBody>
          <a:bodyPr wrap="square" lIns="0" tIns="0" rIns="0" bIns="0" rtlCol="0"/>
          <a:lstStyle/>
          <a:p>
            <a:pPr defTabSz="913760"/>
            <a:endParaRPr sz="1799" dirty="0">
              <a:solidFill>
                <a:prstClr val="black"/>
              </a:solidFill>
              <a:latin typeface="Calibri"/>
            </a:endParaRPr>
          </a:p>
        </p:txBody>
      </p:sp>
      <p:sp>
        <p:nvSpPr>
          <p:cNvPr id="17" name="object 17"/>
          <p:cNvSpPr/>
          <p:nvPr/>
        </p:nvSpPr>
        <p:spPr>
          <a:xfrm>
            <a:off x="2094177" y="939653"/>
            <a:ext cx="368678" cy="1140936"/>
          </a:xfrm>
          <a:custGeom>
            <a:avLst/>
            <a:gdLst/>
            <a:ahLst/>
            <a:cxnLst/>
            <a:rect l="l" t="t" r="r" b="b"/>
            <a:pathLst>
              <a:path w="368935" h="1141730">
                <a:moveTo>
                  <a:pt x="0" y="1141476"/>
                </a:moveTo>
                <a:lnTo>
                  <a:pt x="368807" y="1141476"/>
                </a:lnTo>
                <a:lnTo>
                  <a:pt x="368807" y="0"/>
                </a:lnTo>
                <a:lnTo>
                  <a:pt x="0" y="0"/>
                </a:lnTo>
                <a:lnTo>
                  <a:pt x="0" y="1141476"/>
                </a:lnTo>
                <a:close/>
              </a:path>
            </a:pathLst>
          </a:custGeom>
          <a:ln w="9143">
            <a:solidFill>
              <a:srgbClr val="C0504D"/>
            </a:solidFill>
          </a:ln>
        </p:spPr>
        <p:txBody>
          <a:bodyPr wrap="square" lIns="0" tIns="0" rIns="0" bIns="0" rtlCol="0"/>
          <a:lstStyle/>
          <a:p>
            <a:pPr defTabSz="913760"/>
            <a:endParaRPr sz="1799" dirty="0">
              <a:solidFill>
                <a:prstClr val="black"/>
              </a:solidFill>
              <a:latin typeface="Calibri"/>
            </a:endParaRPr>
          </a:p>
        </p:txBody>
      </p:sp>
      <p:sp>
        <p:nvSpPr>
          <p:cNvPr id="18" name="object 18"/>
          <p:cNvSpPr txBox="1"/>
          <p:nvPr/>
        </p:nvSpPr>
        <p:spPr>
          <a:xfrm>
            <a:off x="2158267" y="1268284"/>
            <a:ext cx="179536" cy="733549"/>
          </a:xfrm>
          <a:prstGeom prst="rect">
            <a:avLst/>
          </a:prstGeom>
        </p:spPr>
        <p:txBody>
          <a:bodyPr vert="vert270" wrap="square" lIns="0" tIns="0" rIns="0" bIns="0" rtlCol="0">
            <a:spAutoFit/>
          </a:bodyPr>
          <a:lstStyle/>
          <a:p>
            <a:pPr marL="12691" defTabSz="913760">
              <a:lnSpc>
                <a:spcPts val="1384"/>
              </a:lnSpc>
            </a:pPr>
            <a:r>
              <a:rPr sz="1349" spc="-5" dirty="0">
                <a:solidFill>
                  <a:prstClr val="black"/>
                </a:solidFill>
                <a:latin typeface="Calibri"/>
                <a:cs typeface="Calibri"/>
              </a:rPr>
              <a:t>Sat </a:t>
            </a:r>
            <a:r>
              <a:rPr sz="1349" dirty="0">
                <a:solidFill>
                  <a:prstClr val="black"/>
                </a:solidFill>
                <a:latin typeface="Calibri"/>
                <a:cs typeface="Calibri"/>
              </a:rPr>
              <a:t>4</a:t>
            </a:r>
            <a:r>
              <a:rPr sz="1349" spc="-75" dirty="0">
                <a:solidFill>
                  <a:prstClr val="black"/>
                </a:solidFill>
                <a:latin typeface="Calibri"/>
                <a:cs typeface="Calibri"/>
              </a:rPr>
              <a:t> </a:t>
            </a:r>
            <a:r>
              <a:rPr sz="1349" spc="-5" dirty="0">
                <a:solidFill>
                  <a:prstClr val="black"/>
                </a:solidFill>
                <a:latin typeface="Calibri"/>
                <a:cs typeface="Calibri"/>
              </a:rPr>
              <a:t>April</a:t>
            </a:r>
            <a:endParaRPr sz="1349" dirty="0">
              <a:solidFill>
                <a:prstClr val="black"/>
              </a:solidFill>
              <a:latin typeface="Calibri"/>
              <a:cs typeface="Calibri"/>
            </a:endParaRPr>
          </a:p>
        </p:txBody>
      </p:sp>
      <p:sp>
        <p:nvSpPr>
          <p:cNvPr id="19" name="object 19"/>
          <p:cNvSpPr txBox="1"/>
          <p:nvPr/>
        </p:nvSpPr>
        <p:spPr>
          <a:xfrm>
            <a:off x="2452068" y="2145821"/>
            <a:ext cx="210673" cy="406623"/>
          </a:xfrm>
          <a:prstGeom prst="rect">
            <a:avLst/>
          </a:prstGeom>
          <a:solidFill>
            <a:srgbClr val="FFFFFF"/>
          </a:solidFill>
        </p:spPr>
        <p:txBody>
          <a:bodyPr vert="horz" wrap="square" lIns="0" tIns="37439" rIns="0" bIns="0" rtlCol="0">
            <a:spAutoFit/>
          </a:bodyPr>
          <a:lstStyle/>
          <a:p>
            <a:pPr marL="90741" defTabSz="913760">
              <a:spcBef>
                <a:spcPts val="295"/>
              </a:spcBef>
            </a:pPr>
            <a:r>
              <a:rPr sz="1199" dirty="0">
                <a:solidFill>
                  <a:prstClr val="black"/>
                </a:solidFill>
                <a:latin typeface="Calibri"/>
                <a:cs typeface="Calibri"/>
              </a:rPr>
              <a:t>9</a:t>
            </a:r>
          </a:p>
          <a:p>
            <a:pPr marL="90741" defTabSz="913760"/>
            <a:r>
              <a:rPr sz="1199" dirty="0">
                <a:solidFill>
                  <a:prstClr val="black"/>
                </a:solidFill>
                <a:latin typeface="Calibri"/>
                <a:cs typeface="Calibri"/>
              </a:rPr>
              <a:t>5</a:t>
            </a:r>
          </a:p>
        </p:txBody>
      </p:sp>
      <p:sp>
        <p:nvSpPr>
          <p:cNvPr id="20" name="object 20"/>
          <p:cNvSpPr txBox="1"/>
          <p:nvPr/>
        </p:nvSpPr>
        <p:spPr>
          <a:xfrm>
            <a:off x="2911995" y="2931660"/>
            <a:ext cx="161812" cy="222214"/>
          </a:xfrm>
          <a:prstGeom prst="rect">
            <a:avLst/>
          </a:prstGeom>
          <a:solidFill>
            <a:srgbClr val="FFFFFF"/>
          </a:solidFill>
        </p:spPr>
        <p:txBody>
          <a:bodyPr vert="horz" wrap="square" lIns="0" tIns="37439" rIns="0" bIns="0" rtlCol="0">
            <a:spAutoFit/>
          </a:bodyPr>
          <a:lstStyle/>
          <a:p>
            <a:pPr marL="80589" defTabSz="913760">
              <a:spcBef>
                <a:spcPts val="295"/>
              </a:spcBef>
            </a:pPr>
            <a:r>
              <a:rPr sz="1199" dirty="0">
                <a:solidFill>
                  <a:prstClr val="black"/>
                </a:solidFill>
                <a:latin typeface="Calibri"/>
                <a:cs typeface="Calibri"/>
              </a:rPr>
              <a:t>6</a:t>
            </a:r>
          </a:p>
        </p:txBody>
      </p:sp>
      <p:sp>
        <p:nvSpPr>
          <p:cNvPr id="21" name="object 21"/>
          <p:cNvSpPr txBox="1"/>
          <p:nvPr/>
        </p:nvSpPr>
        <p:spPr>
          <a:xfrm>
            <a:off x="3341465" y="6079574"/>
            <a:ext cx="2094042" cy="451476"/>
          </a:xfrm>
          <a:prstGeom prst="rect">
            <a:avLst/>
          </a:prstGeom>
          <a:ln w="57911">
            <a:solidFill>
              <a:srgbClr val="FF0000"/>
            </a:solidFill>
          </a:ln>
        </p:spPr>
        <p:txBody>
          <a:bodyPr vert="horz" wrap="square" lIns="0" tIns="36170" rIns="0" bIns="0" rtlCol="0">
            <a:spAutoFit/>
          </a:bodyPr>
          <a:lstStyle/>
          <a:p>
            <a:pPr marL="90741" marR="422613" defTabSz="913760">
              <a:spcBef>
                <a:spcPts val="285"/>
              </a:spcBef>
            </a:pPr>
            <a:r>
              <a:rPr sz="1349" spc="-5" dirty="0">
                <a:solidFill>
                  <a:prstClr val="black"/>
                </a:solidFill>
                <a:latin typeface="Calibri"/>
                <a:cs typeface="Calibri"/>
              </a:rPr>
              <a:t>20,000 Units </a:t>
            </a:r>
            <a:r>
              <a:rPr sz="1349" spc="-10" dirty="0">
                <a:solidFill>
                  <a:prstClr val="black"/>
                </a:solidFill>
                <a:latin typeface="Calibri"/>
                <a:cs typeface="Calibri"/>
              </a:rPr>
              <a:t>by </a:t>
            </a:r>
            <a:r>
              <a:rPr sz="1349" dirty="0">
                <a:solidFill>
                  <a:prstClr val="black"/>
                </a:solidFill>
                <a:latin typeface="Calibri"/>
                <a:cs typeface="Calibri"/>
              </a:rPr>
              <a:t>end of  </a:t>
            </a:r>
            <a:r>
              <a:rPr sz="1349" spc="-5" dirty="0">
                <a:solidFill>
                  <a:prstClr val="black"/>
                </a:solidFill>
                <a:latin typeface="Calibri"/>
                <a:cs typeface="Calibri"/>
              </a:rPr>
              <a:t>September</a:t>
            </a:r>
            <a:endParaRPr sz="1349" dirty="0">
              <a:solidFill>
                <a:prstClr val="black"/>
              </a:solidFill>
              <a:latin typeface="Calibri"/>
              <a:cs typeface="Calibri"/>
            </a:endParaRPr>
          </a:p>
        </p:txBody>
      </p:sp>
      <p:sp>
        <p:nvSpPr>
          <p:cNvPr id="22" name="object 22"/>
          <p:cNvSpPr/>
          <p:nvPr/>
        </p:nvSpPr>
        <p:spPr>
          <a:xfrm>
            <a:off x="3204401" y="3705312"/>
            <a:ext cx="895995" cy="300146"/>
          </a:xfrm>
          <a:custGeom>
            <a:avLst/>
            <a:gdLst/>
            <a:ahLst/>
            <a:cxnLst/>
            <a:rect l="l" t="t" r="r" b="b"/>
            <a:pathLst>
              <a:path w="896620" h="300354">
                <a:moveTo>
                  <a:pt x="0" y="300228"/>
                </a:moveTo>
                <a:lnTo>
                  <a:pt x="896112" y="300228"/>
                </a:lnTo>
                <a:lnTo>
                  <a:pt x="896112" y="0"/>
                </a:lnTo>
                <a:lnTo>
                  <a:pt x="0" y="0"/>
                </a:lnTo>
                <a:lnTo>
                  <a:pt x="0" y="300228"/>
                </a:lnTo>
                <a:close/>
              </a:path>
            </a:pathLst>
          </a:custGeom>
          <a:ln w="9144">
            <a:solidFill>
              <a:srgbClr val="FF0000"/>
            </a:solidFill>
          </a:ln>
        </p:spPr>
        <p:txBody>
          <a:bodyPr wrap="square" lIns="0" tIns="0" rIns="0" bIns="0" rtlCol="0"/>
          <a:lstStyle/>
          <a:p>
            <a:pPr defTabSz="913760"/>
            <a:endParaRPr sz="1799" dirty="0">
              <a:solidFill>
                <a:prstClr val="black"/>
              </a:solidFill>
              <a:latin typeface="Calibri"/>
            </a:endParaRPr>
          </a:p>
        </p:txBody>
      </p:sp>
      <p:sp>
        <p:nvSpPr>
          <p:cNvPr id="23" name="object 23"/>
          <p:cNvSpPr txBox="1"/>
          <p:nvPr/>
        </p:nvSpPr>
        <p:spPr>
          <a:xfrm>
            <a:off x="3176987" y="3705311"/>
            <a:ext cx="596485" cy="243359"/>
          </a:xfrm>
          <a:prstGeom prst="rect">
            <a:avLst/>
          </a:prstGeom>
          <a:ln w="9144">
            <a:solidFill>
              <a:srgbClr val="FF0000"/>
            </a:solidFill>
          </a:ln>
        </p:spPr>
        <p:txBody>
          <a:bodyPr vert="horz" wrap="square" lIns="0" tIns="35535" rIns="0" bIns="0" rtlCol="0">
            <a:spAutoFit/>
          </a:bodyPr>
          <a:lstStyle/>
          <a:p>
            <a:pPr marL="119296" defTabSz="913760">
              <a:spcBef>
                <a:spcPts val="280"/>
              </a:spcBef>
            </a:pPr>
            <a:r>
              <a:rPr sz="1349" spc="-15" dirty="0">
                <a:solidFill>
                  <a:prstClr val="black"/>
                </a:solidFill>
                <a:latin typeface="Calibri"/>
                <a:cs typeface="Calibri"/>
              </a:rPr>
              <a:t>S</a:t>
            </a:r>
            <a:r>
              <a:rPr sz="1349" spc="-5" dirty="0">
                <a:solidFill>
                  <a:prstClr val="black"/>
                </a:solidFill>
                <a:latin typeface="Calibri"/>
                <a:cs typeface="Calibri"/>
              </a:rPr>
              <a:t>A</a:t>
            </a:r>
            <a:r>
              <a:rPr sz="1349" spc="-10" dirty="0">
                <a:solidFill>
                  <a:prstClr val="black"/>
                </a:solidFill>
                <a:latin typeface="Calibri"/>
                <a:cs typeface="Calibri"/>
              </a:rPr>
              <a:t>H</a:t>
            </a:r>
            <a:r>
              <a:rPr sz="1349" spc="-5" dirty="0">
                <a:solidFill>
                  <a:prstClr val="black"/>
                </a:solidFill>
                <a:latin typeface="Calibri"/>
                <a:cs typeface="Calibri"/>
              </a:rPr>
              <a:t>P</a:t>
            </a:r>
            <a:r>
              <a:rPr sz="1349" dirty="0">
                <a:solidFill>
                  <a:prstClr val="black"/>
                </a:solidFill>
                <a:latin typeface="Calibri"/>
                <a:cs typeface="Calibri"/>
              </a:rPr>
              <a:t>R</a:t>
            </a:r>
          </a:p>
        </p:txBody>
      </p:sp>
      <p:sp>
        <p:nvSpPr>
          <p:cNvPr id="24" name="object 24"/>
          <p:cNvSpPr txBox="1"/>
          <p:nvPr/>
        </p:nvSpPr>
        <p:spPr>
          <a:xfrm>
            <a:off x="3760273" y="3705311"/>
            <a:ext cx="340123" cy="243359"/>
          </a:xfrm>
          <a:prstGeom prst="rect">
            <a:avLst/>
          </a:prstGeom>
          <a:ln w="9144">
            <a:solidFill>
              <a:srgbClr val="FF0000"/>
            </a:solidFill>
          </a:ln>
        </p:spPr>
        <p:txBody>
          <a:bodyPr vert="horz" wrap="square" lIns="0" tIns="35535" rIns="0" bIns="0" rtlCol="0">
            <a:spAutoFit/>
          </a:bodyPr>
          <a:lstStyle/>
          <a:p>
            <a:pPr marL="635" defTabSz="913760">
              <a:spcBef>
                <a:spcPts val="280"/>
              </a:spcBef>
            </a:pPr>
            <a:r>
              <a:rPr sz="1349" dirty="0">
                <a:solidFill>
                  <a:prstClr val="black"/>
                </a:solidFill>
                <a:latin typeface="Calibri"/>
                <a:cs typeface="Calibri"/>
              </a:rPr>
              <a:t>A</a:t>
            </a:r>
          </a:p>
        </p:txBody>
      </p:sp>
      <p:sp>
        <p:nvSpPr>
          <p:cNvPr id="25" name="object 25"/>
          <p:cNvSpPr/>
          <p:nvPr/>
        </p:nvSpPr>
        <p:spPr>
          <a:xfrm>
            <a:off x="4212586" y="4099753"/>
            <a:ext cx="863634" cy="300146"/>
          </a:xfrm>
          <a:custGeom>
            <a:avLst/>
            <a:gdLst/>
            <a:ahLst/>
            <a:cxnLst/>
            <a:rect l="l" t="t" r="r" b="b"/>
            <a:pathLst>
              <a:path w="864235" h="300354">
                <a:moveTo>
                  <a:pt x="0" y="300227"/>
                </a:moveTo>
                <a:lnTo>
                  <a:pt x="864108" y="300227"/>
                </a:lnTo>
                <a:lnTo>
                  <a:pt x="864108" y="0"/>
                </a:lnTo>
                <a:lnTo>
                  <a:pt x="0" y="0"/>
                </a:lnTo>
                <a:lnTo>
                  <a:pt x="0" y="300227"/>
                </a:lnTo>
                <a:close/>
              </a:path>
            </a:pathLst>
          </a:custGeom>
          <a:ln w="9143">
            <a:solidFill>
              <a:srgbClr val="FF0000"/>
            </a:solidFill>
          </a:ln>
        </p:spPr>
        <p:txBody>
          <a:bodyPr wrap="square" lIns="0" tIns="0" rIns="0" bIns="0" rtlCol="0"/>
          <a:lstStyle/>
          <a:p>
            <a:pPr defTabSz="913760"/>
            <a:endParaRPr sz="1799" dirty="0">
              <a:solidFill>
                <a:prstClr val="black"/>
              </a:solidFill>
              <a:latin typeface="Calibri"/>
            </a:endParaRPr>
          </a:p>
        </p:txBody>
      </p:sp>
      <p:sp>
        <p:nvSpPr>
          <p:cNvPr id="26" name="object 26"/>
          <p:cNvSpPr txBox="1"/>
          <p:nvPr/>
        </p:nvSpPr>
        <p:spPr>
          <a:xfrm>
            <a:off x="4212586" y="4079955"/>
            <a:ext cx="778603" cy="262581"/>
          </a:xfrm>
          <a:prstGeom prst="rect">
            <a:avLst/>
          </a:prstGeom>
          <a:ln w="9143">
            <a:solidFill>
              <a:srgbClr val="FF0000"/>
            </a:solidFill>
          </a:ln>
        </p:spPr>
        <p:txBody>
          <a:bodyPr vert="horz" wrap="square" lIns="0" tIns="54572" rIns="0" bIns="0" rtlCol="0">
            <a:spAutoFit/>
          </a:bodyPr>
          <a:lstStyle/>
          <a:p>
            <a:pPr marL="91376" defTabSz="913760">
              <a:spcBef>
                <a:spcPts val="430"/>
              </a:spcBef>
            </a:pPr>
            <a:r>
              <a:rPr sz="1349" spc="-5" dirty="0">
                <a:solidFill>
                  <a:prstClr val="black"/>
                </a:solidFill>
                <a:latin typeface="Calibri"/>
                <a:cs typeface="Calibri"/>
              </a:rPr>
              <a:t>Funding</a:t>
            </a:r>
            <a:endParaRPr sz="1349" dirty="0">
              <a:solidFill>
                <a:prstClr val="black"/>
              </a:solidFill>
              <a:latin typeface="Calibri"/>
              <a:cs typeface="Calibri"/>
            </a:endParaRPr>
          </a:p>
        </p:txBody>
      </p:sp>
      <p:sp>
        <p:nvSpPr>
          <p:cNvPr id="27" name="object 27"/>
          <p:cNvSpPr/>
          <p:nvPr/>
        </p:nvSpPr>
        <p:spPr>
          <a:xfrm>
            <a:off x="7220391" y="900057"/>
            <a:ext cx="1920427" cy="2662098"/>
          </a:xfrm>
          <a:prstGeom prst="rect">
            <a:avLst/>
          </a:prstGeom>
          <a:blipFill>
            <a:blip r:embed="rId3" cstate="print"/>
            <a:stretch>
              <a:fillRect/>
            </a:stretch>
          </a:blipFill>
        </p:spPr>
        <p:txBody>
          <a:bodyPr wrap="square" lIns="0" tIns="0" rIns="0" bIns="0" rtlCol="0"/>
          <a:lstStyle/>
          <a:p>
            <a:pPr defTabSz="913760"/>
            <a:endParaRPr sz="1799" dirty="0">
              <a:solidFill>
                <a:prstClr val="black"/>
              </a:solidFill>
              <a:latin typeface="Calibri"/>
            </a:endParaRPr>
          </a:p>
        </p:txBody>
      </p:sp>
      <p:sp>
        <p:nvSpPr>
          <p:cNvPr id="28" name="object 28"/>
          <p:cNvSpPr/>
          <p:nvPr/>
        </p:nvSpPr>
        <p:spPr>
          <a:xfrm>
            <a:off x="5409617" y="3502759"/>
            <a:ext cx="3705312" cy="3318486"/>
          </a:xfrm>
          <a:prstGeom prst="rect">
            <a:avLst/>
          </a:prstGeom>
          <a:blipFill>
            <a:blip r:embed="rId4" cstate="print"/>
            <a:stretch>
              <a:fillRect/>
            </a:stretch>
          </a:blipFill>
        </p:spPr>
        <p:txBody>
          <a:bodyPr wrap="square" lIns="0" tIns="0" rIns="0" bIns="0" rtlCol="0"/>
          <a:lstStyle/>
          <a:p>
            <a:pPr defTabSz="913760"/>
            <a:endParaRPr sz="1799" dirty="0">
              <a:solidFill>
                <a:prstClr val="black"/>
              </a:solidFill>
              <a:latin typeface="Calibri"/>
            </a:endParaRPr>
          </a:p>
        </p:txBody>
      </p:sp>
      <p:sp>
        <p:nvSpPr>
          <p:cNvPr id="29" name="object 29"/>
          <p:cNvSpPr/>
          <p:nvPr/>
        </p:nvSpPr>
        <p:spPr>
          <a:xfrm>
            <a:off x="5435507" y="900057"/>
            <a:ext cx="1798591" cy="2733676"/>
          </a:xfrm>
          <a:prstGeom prst="rect">
            <a:avLst/>
          </a:prstGeom>
          <a:blipFill>
            <a:blip r:embed="rId5" cstate="print"/>
            <a:stretch>
              <a:fillRect/>
            </a:stretch>
          </a:blipFill>
        </p:spPr>
        <p:txBody>
          <a:bodyPr wrap="square" lIns="0" tIns="0" rIns="0" bIns="0" rtlCol="0"/>
          <a:lstStyle/>
          <a:p>
            <a:pPr defTabSz="913760"/>
            <a:endParaRPr sz="1799" dirty="0">
              <a:solidFill>
                <a:prstClr val="black"/>
              </a:solidFill>
              <a:latin typeface="Calibri"/>
            </a:endParaRPr>
          </a:p>
        </p:txBody>
      </p:sp>
      <p:sp>
        <p:nvSpPr>
          <p:cNvPr id="30" name="object 30"/>
          <p:cNvSpPr txBox="1"/>
          <p:nvPr/>
        </p:nvSpPr>
        <p:spPr>
          <a:xfrm>
            <a:off x="7458351" y="5958147"/>
            <a:ext cx="1187258" cy="228622"/>
          </a:xfrm>
          <a:prstGeom prst="rect">
            <a:avLst/>
          </a:prstGeom>
        </p:spPr>
        <p:txBody>
          <a:bodyPr vert="horz" wrap="square" lIns="0" tIns="13326" rIns="0" bIns="0" rtlCol="0">
            <a:spAutoFit/>
          </a:bodyPr>
          <a:lstStyle/>
          <a:p>
            <a:pPr marL="12691" defTabSz="913760">
              <a:spcBef>
                <a:spcPts val="105"/>
              </a:spcBef>
            </a:pPr>
            <a:r>
              <a:rPr sz="1399" b="1" spc="-10" dirty="0">
                <a:solidFill>
                  <a:srgbClr val="FF0000"/>
                </a:solidFill>
                <a:latin typeface="Calibri"/>
                <a:cs typeface="Calibri"/>
              </a:rPr>
              <a:t>O2/air</a:t>
            </a:r>
            <a:r>
              <a:rPr sz="1399" b="1" spc="-35" dirty="0">
                <a:solidFill>
                  <a:srgbClr val="FF0000"/>
                </a:solidFill>
                <a:latin typeface="Calibri"/>
                <a:cs typeface="Calibri"/>
              </a:rPr>
              <a:t> </a:t>
            </a:r>
            <a:r>
              <a:rPr sz="1399" b="1" spc="-5" dirty="0">
                <a:solidFill>
                  <a:srgbClr val="FF0000"/>
                </a:solidFill>
                <a:latin typeface="Calibri"/>
                <a:cs typeface="Calibri"/>
              </a:rPr>
              <a:t>blenders</a:t>
            </a:r>
            <a:endParaRPr sz="1399" dirty="0">
              <a:solidFill>
                <a:prstClr val="black"/>
              </a:solidFill>
              <a:latin typeface="Calibri"/>
              <a:cs typeface="Calibri"/>
            </a:endParaRPr>
          </a:p>
        </p:txBody>
      </p:sp>
    </p:spTree>
    <p:extLst>
      <p:ext uri="{BB962C8B-B14F-4D97-AF65-F5344CB8AC3E}">
        <p14:creationId xmlns:p14="http://schemas.microsoft.com/office/powerpoint/2010/main" val="3986486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221" y="132953"/>
            <a:ext cx="6697127" cy="757028"/>
          </a:xfrm>
          <a:prstGeom prst="rect">
            <a:avLst/>
          </a:prstGeom>
        </p:spPr>
        <p:txBody>
          <a:bodyPr vert="horz" wrap="square" lIns="0" tIns="12691" rIns="0" bIns="0" rtlCol="0">
            <a:spAutoFit/>
          </a:bodyPr>
          <a:lstStyle/>
          <a:p>
            <a:pPr marL="12691">
              <a:spcBef>
                <a:spcPts val="100"/>
              </a:spcBef>
            </a:pPr>
            <a:r>
              <a:rPr spc="-5" dirty="0"/>
              <a:t>International cooperation</a:t>
            </a:r>
            <a:r>
              <a:rPr spc="30" dirty="0"/>
              <a:t> </a:t>
            </a:r>
            <a:r>
              <a:rPr spc="-5" dirty="0"/>
              <a:t>initiatives</a:t>
            </a:r>
          </a:p>
          <a:p>
            <a:pPr marL="12691">
              <a:spcBef>
                <a:spcPts val="5"/>
              </a:spcBef>
            </a:pPr>
            <a:r>
              <a:rPr spc="-5" dirty="0"/>
              <a:t>in support </a:t>
            </a:r>
            <a:r>
              <a:rPr dirty="0"/>
              <a:t>of the </a:t>
            </a:r>
            <a:r>
              <a:rPr spc="-5" dirty="0"/>
              <a:t>global response </a:t>
            </a:r>
            <a:r>
              <a:rPr dirty="0"/>
              <a:t>to the</a:t>
            </a:r>
            <a:r>
              <a:rPr spc="60" dirty="0"/>
              <a:t> </a:t>
            </a:r>
            <a:r>
              <a:rPr spc="-5" dirty="0"/>
              <a:t>pandemic</a:t>
            </a:r>
          </a:p>
        </p:txBody>
      </p:sp>
      <p:sp>
        <p:nvSpPr>
          <p:cNvPr id="3" name="object 3"/>
          <p:cNvSpPr txBox="1">
            <a:spLocks noGrp="1"/>
          </p:cNvSpPr>
          <p:nvPr>
            <p:ph type="body" idx="1"/>
          </p:nvPr>
        </p:nvSpPr>
        <p:spPr>
          <a:xfrm>
            <a:off x="549104" y="1141233"/>
            <a:ext cx="8334288" cy="2980280"/>
          </a:xfrm>
          <a:prstGeom prst="rect">
            <a:avLst/>
          </a:prstGeom>
        </p:spPr>
        <p:txBody>
          <a:bodyPr vert="horz" wrap="square" lIns="0" tIns="13326" rIns="0" bIns="0" rtlCol="0">
            <a:spAutoFit/>
          </a:bodyPr>
          <a:lstStyle/>
          <a:p>
            <a:pPr marL="239227" marR="5076" indent="-227170" algn="just">
              <a:spcBef>
                <a:spcPts val="105"/>
              </a:spcBef>
              <a:buChar char="•"/>
              <a:tabLst>
                <a:tab pos="241131" algn="l"/>
              </a:tabLst>
            </a:pPr>
            <a:r>
              <a:rPr dirty="0"/>
              <a:t>Part of the Solidarity core protocol, an international study </a:t>
            </a:r>
            <a:r>
              <a:rPr spc="5" dirty="0"/>
              <a:t>of </a:t>
            </a:r>
            <a:r>
              <a:rPr dirty="0"/>
              <a:t>COVID-19 </a:t>
            </a:r>
            <a:r>
              <a:rPr spc="-5" dirty="0"/>
              <a:t>treatments  for </a:t>
            </a:r>
            <a:r>
              <a:rPr dirty="0"/>
              <a:t>hospitalised patients (a treatment clinical </a:t>
            </a:r>
            <a:r>
              <a:rPr spc="-5" dirty="0"/>
              <a:t>trial where </a:t>
            </a:r>
            <a:r>
              <a:rPr dirty="0"/>
              <a:t>diagnosed patients receive  </a:t>
            </a:r>
            <a:r>
              <a:rPr spc="-5" dirty="0"/>
              <a:t>treatment </a:t>
            </a:r>
            <a:r>
              <a:rPr spc="-10" dirty="0"/>
              <a:t>with </a:t>
            </a:r>
            <a:r>
              <a:rPr dirty="0"/>
              <a:t>drug regimens, </a:t>
            </a:r>
            <a:r>
              <a:rPr spc="-5" dirty="0"/>
              <a:t>e.g. ARVs, </a:t>
            </a:r>
            <a:r>
              <a:rPr dirty="0"/>
              <a:t>believed </a:t>
            </a:r>
            <a:r>
              <a:rPr spc="-5" dirty="0"/>
              <a:t>to </a:t>
            </a:r>
            <a:r>
              <a:rPr dirty="0"/>
              <a:t>have an</a:t>
            </a:r>
            <a:r>
              <a:rPr spc="20" dirty="0"/>
              <a:t> </a:t>
            </a:r>
            <a:r>
              <a:rPr spc="-10" dirty="0"/>
              <a:t>effect).</a:t>
            </a:r>
          </a:p>
          <a:p>
            <a:pPr marL="239227" marR="5711" indent="-227170" algn="just">
              <a:spcBef>
                <a:spcPts val="1199"/>
              </a:spcBef>
              <a:buChar char="•"/>
              <a:tabLst>
                <a:tab pos="241131" algn="l"/>
              </a:tabLst>
            </a:pPr>
            <a:r>
              <a:rPr dirty="0"/>
              <a:t>OECD debate: STI readiness and response in </a:t>
            </a:r>
            <a:r>
              <a:rPr spc="-5" dirty="0"/>
              <a:t>times </a:t>
            </a:r>
            <a:r>
              <a:rPr spc="5" dirty="0"/>
              <a:t>of </a:t>
            </a:r>
            <a:r>
              <a:rPr dirty="0"/>
              <a:t>global emergencies – </a:t>
            </a:r>
            <a:r>
              <a:rPr spc="-5" dirty="0"/>
              <a:t>the   </a:t>
            </a:r>
            <a:r>
              <a:rPr dirty="0"/>
              <a:t>COVID-19</a:t>
            </a:r>
            <a:r>
              <a:rPr spc="-10" dirty="0"/>
              <a:t> </a:t>
            </a:r>
            <a:r>
              <a:rPr dirty="0"/>
              <a:t>pandemic</a:t>
            </a:r>
          </a:p>
          <a:p>
            <a:pPr marL="239227" marR="5076" indent="-227170" algn="just">
              <a:spcBef>
                <a:spcPts val="1204"/>
              </a:spcBef>
              <a:buChar char="•"/>
              <a:tabLst>
                <a:tab pos="241131" algn="l"/>
              </a:tabLst>
            </a:pPr>
            <a:r>
              <a:rPr dirty="0"/>
              <a:t>Engagement </a:t>
            </a:r>
            <a:r>
              <a:rPr spc="-5" dirty="0"/>
              <a:t>with the </a:t>
            </a:r>
            <a:r>
              <a:rPr dirty="0"/>
              <a:t>South African diplomatic community – </a:t>
            </a:r>
            <a:r>
              <a:rPr spc="-5" dirty="0"/>
              <a:t>views </a:t>
            </a:r>
            <a:r>
              <a:rPr dirty="0"/>
              <a:t>and ideas  regarding cooperation on</a:t>
            </a:r>
            <a:r>
              <a:rPr spc="20" dirty="0"/>
              <a:t> </a:t>
            </a:r>
            <a:r>
              <a:rPr dirty="0"/>
              <a:t>COVID-19.</a:t>
            </a:r>
          </a:p>
          <a:p>
            <a:pPr marL="241131" indent="-228440">
              <a:spcBef>
                <a:spcPts val="1199"/>
              </a:spcBef>
              <a:buChar char="•"/>
              <a:tabLst>
                <a:tab pos="240497" algn="l"/>
                <a:tab pos="241131" algn="l"/>
              </a:tabLst>
            </a:pPr>
            <a:r>
              <a:rPr dirty="0"/>
              <a:t>Collaborative request </a:t>
            </a:r>
            <a:r>
              <a:rPr spc="-5" dirty="0"/>
              <a:t>from </a:t>
            </a:r>
            <a:r>
              <a:rPr dirty="0"/>
              <a:t>China </a:t>
            </a:r>
            <a:r>
              <a:rPr spc="-5" dirty="0"/>
              <a:t>for </a:t>
            </a:r>
            <a:r>
              <a:rPr dirty="0"/>
              <a:t>vaccines, diagnostics, therapy and</a:t>
            </a:r>
            <a:r>
              <a:rPr spc="15" dirty="0"/>
              <a:t> </a:t>
            </a:r>
            <a:r>
              <a:rPr dirty="0"/>
              <a:t>IKS.</a:t>
            </a:r>
          </a:p>
          <a:p>
            <a:pPr marL="241131" indent="-228440">
              <a:spcBef>
                <a:spcPts val="1199"/>
              </a:spcBef>
              <a:buChar char="•"/>
              <a:tabLst>
                <a:tab pos="240497" algn="l"/>
                <a:tab pos="241131" algn="l"/>
                <a:tab pos="685954" algn="l"/>
                <a:tab pos="2091495" algn="l"/>
                <a:tab pos="3305400" algn="l"/>
                <a:tab pos="4449503" algn="l"/>
                <a:tab pos="5002201" algn="l"/>
                <a:tab pos="5771282" algn="l"/>
                <a:tab pos="6816395" algn="l"/>
                <a:tab pos="7236471" algn="l"/>
              </a:tabLst>
            </a:pPr>
            <a:r>
              <a:rPr dirty="0"/>
              <a:t>SA	(DSI-funded)	companies	partnering	</a:t>
            </a:r>
            <a:r>
              <a:rPr spc="-5" dirty="0"/>
              <a:t>with	</a:t>
            </a:r>
            <a:r>
              <a:rPr dirty="0"/>
              <a:t>SADC	countries	for	diagnostics</a:t>
            </a:r>
          </a:p>
        </p:txBody>
      </p:sp>
      <p:sp>
        <p:nvSpPr>
          <p:cNvPr id="4" name="object 4"/>
          <p:cNvSpPr txBox="1"/>
          <p:nvPr/>
        </p:nvSpPr>
        <p:spPr>
          <a:xfrm>
            <a:off x="549104" y="3930809"/>
            <a:ext cx="8336826" cy="2636589"/>
          </a:xfrm>
          <a:prstGeom prst="rect">
            <a:avLst/>
          </a:prstGeom>
        </p:spPr>
        <p:txBody>
          <a:bodyPr vert="horz" wrap="square" lIns="0" tIns="164985" rIns="0" bIns="0" rtlCol="0">
            <a:spAutoFit/>
          </a:bodyPr>
          <a:lstStyle/>
          <a:p>
            <a:pPr marL="239227" defTabSz="913760">
              <a:spcBef>
                <a:spcPts val="1299"/>
              </a:spcBef>
            </a:pPr>
            <a:r>
              <a:rPr sz="1699" dirty="0">
                <a:solidFill>
                  <a:srgbClr val="585858"/>
                </a:solidFill>
                <a:latin typeface="Arial"/>
                <a:cs typeface="Arial"/>
              </a:rPr>
              <a:t>reagents development </a:t>
            </a:r>
            <a:r>
              <a:rPr sz="1699" spc="-20" dirty="0">
                <a:solidFill>
                  <a:srgbClr val="585858"/>
                </a:solidFill>
                <a:latin typeface="Arial"/>
                <a:cs typeface="Arial"/>
              </a:rPr>
              <a:t>(TokaBio,</a:t>
            </a:r>
            <a:r>
              <a:rPr sz="1699" spc="-5" dirty="0">
                <a:solidFill>
                  <a:srgbClr val="585858"/>
                </a:solidFill>
                <a:latin typeface="Arial"/>
                <a:cs typeface="Arial"/>
              </a:rPr>
              <a:t> </a:t>
            </a:r>
            <a:r>
              <a:rPr sz="1699" dirty="0">
                <a:solidFill>
                  <a:srgbClr val="585858"/>
                </a:solidFill>
                <a:latin typeface="Arial"/>
                <a:cs typeface="Arial"/>
              </a:rPr>
              <a:t>CapeBio).</a:t>
            </a:r>
            <a:endParaRPr sz="1699" dirty="0">
              <a:solidFill>
                <a:prstClr val="black"/>
              </a:solidFill>
              <a:latin typeface="Arial"/>
              <a:cs typeface="Arial"/>
            </a:endParaRPr>
          </a:p>
          <a:p>
            <a:pPr marL="239227" marR="6980" indent="-227170" algn="just" defTabSz="913760">
              <a:spcBef>
                <a:spcPts val="1199"/>
              </a:spcBef>
              <a:buFontTx/>
              <a:buChar char="•"/>
              <a:tabLst>
                <a:tab pos="241131" algn="l"/>
              </a:tabLst>
            </a:pPr>
            <a:r>
              <a:rPr sz="1699" dirty="0">
                <a:solidFill>
                  <a:srgbClr val="585858"/>
                </a:solidFill>
                <a:latin typeface="Arial"/>
                <a:cs typeface="Arial"/>
              </a:rPr>
              <a:t>Reducing morbidity and mortality in health care </a:t>
            </a:r>
            <a:r>
              <a:rPr sz="1699" spc="-5" dirty="0">
                <a:solidFill>
                  <a:srgbClr val="585858"/>
                </a:solidFill>
                <a:latin typeface="Arial"/>
                <a:cs typeface="Arial"/>
              </a:rPr>
              <a:t>workers </a:t>
            </a:r>
            <a:r>
              <a:rPr sz="1699" dirty="0">
                <a:solidFill>
                  <a:srgbClr val="585858"/>
                </a:solidFill>
                <a:latin typeface="Arial"/>
                <a:cs typeface="Arial"/>
              </a:rPr>
              <a:t>exposed </a:t>
            </a:r>
            <a:r>
              <a:rPr sz="1699" spc="-5" dirty="0">
                <a:solidFill>
                  <a:srgbClr val="585858"/>
                </a:solidFill>
                <a:latin typeface="Arial"/>
                <a:cs typeface="Arial"/>
              </a:rPr>
              <a:t>to</a:t>
            </a:r>
            <a:r>
              <a:rPr sz="1699" spc="360" dirty="0">
                <a:solidFill>
                  <a:srgbClr val="585858"/>
                </a:solidFill>
                <a:latin typeface="Arial"/>
                <a:cs typeface="Arial"/>
              </a:rPr>
              <a:t> </a:t>
            </a:r>
            <a:r>
              <a:rPr sz="1699" spc="-5" dirty="0">
                <a:solidFill>
                  <a:srgbClr val="585858"/>
                </a:solidFill>
                <a:latin typeface="Arial"/>
                <a:cs typeface="Arial"/>
              </a:rPr>
              <a:t>COVID-19  </a:t>
            </a:r>
            <a:r>
              <a:rPr sz="1699" dirty="0">
                <a:solidFill>
                  <a:srgbClr val="585858"/>
                </a:solidFill>
                <a:latin typeface="Arial"/>
                <a:cs typeface="Arial"/>
              </a:rPr>
              <a:t>through BCG</a:t>
            </a:r>
            <a:r>
              <a:rPr sz="1699" spc="5" dirty="0">
                <a:solidFill>
                  <a:srgbClr val="585858"/>
                </a:solidFill>
                <a:latin typeface="Arial"/>
                <a:cs typeface="Arial"/>
              </a:rPr>
              <a:t> </a:t>
            </a:r>
            <a:r>
              <a:rPr sz="1699" dirty="0">
                <a:solidFill>
                  <a:srgbClr val="585858"/>
                </a:solidFill>
                <a:latin typeface="Arial"/>
                <a:cs typeface="Arial"/>
              </a:rPr>
              <a:t>vaccination.</a:t>
            </a:r>
            <a:endParaRPr sz="1699" dirty="0">
              <a:solidFill>
                <a:prstClr val="black"/>
              </a:solidFill>
              <a:latin typeface="Arial"/>
              <a:cs typeface="Arial"/>
            </a:endParaRPr>
          </a:p>
          <a:p>
            <a:pPr marL="239227" marR="5076" indent="-227170" algn="just" defTabSz="913760">
              <a:spcBef>
                <a:spcPts val="1199"/>
              </a:spcBef>
              <a:buFontTx/>
              <a:buChar char="•"/>
              <a:tabLst>
                <a:tab pos="241131" algn="l"/>
              </a:tabLst>
            </a:pPr>
            <a:r>
              <a:rPr sz="1699" dirty="0">
                <a:solidFill>
                  <a:srgbClr val="585858"/>
                </a:solidFill>
                <a:latin typeface="Arial"/>
                <a:cs typeface="Arial"/>
              </a:rPr>
              <a:t>Biopharming – partnerships </a:t>
            </a:r>
            <a:r>
              <a:rPr sz="1699" spc="5" dirty="0">
                <a:solidFill>
                  <a:srgbClr val="585858"/>
                </a:solidFill>
                <a:latin typeface="Arial"/>
                <a:cs typeface="Arial"/>
              </a:rPr>
              <a:t>by </a:t>
            </a:r>
            <a:r>
              <a:rPr sz="1699" dirty="0">
                <a:solidFill>
                  <a:srgbClr val="585858"/>
                </a:solidFill>
                <a:latin typeface="Arial"/>
                <a:cs typeface="Arial"/>
              </a:rPr>
              <a:t>CSIR and Cape Bio Pharms </a:t>
            </a:r>
            <a:r>
              <a:rPr sz="1699" spc="-5" dirty="0">
                <a:solidFill>
                  <a:srgbClr val="585858"/>
                </a:solidFill>
                <a:latin typeface="Arial"/>
                <a:cs typeface="Arial"/>
              </a:rPr>
              <a:t>for </a:t>
            </a:r>
            <a:r>
              <a:rPr sz="1699" dirty="0">
                <a:solidFill>
                  <a:srgbClr val="585858"/>
                </a:solidFill>
                <a:latin typeface="Arial"/>
                <a:cs typeface="Arial"/>
              </a:rPr>
              <a:t>plant-based  production of highly potent </a:t>
            </a:r>
            <a:r>
              <a:rPr sz="1699" spc="-5" dirty="0">
                <a:solidFill>
                  <a:srgbClr val="585858"/>
                </a:solidFill>
                <a:latin typeface="Arial"/>
                <a:cs typeface="Arial"/>
              </a:rPr>
              <a:t>anti-viral </a:t>
            </a:r>
            <a:r>
              <a:rPr sz="1699" dirty="0">
                <a:solidFill>
                  <a:srgbClr val="585858"/>
                </a:solidFill>
                <a:latin typeface="Arial"/>
                <a:cs typeface="Arial"/>
              </a:rPr>
              <a:t>antibodies approach </a:t>
            </a:r>
            <a:r>
              <a:rPr sz="1699" spc="-5" dirty="0">
                <a:solidFill>
                  <a:srgbClr val="585858"/>
                </a:solidFill>
                <a:latin typeface="Arial"/>
                <a:cs typeface="Arial"/>
              </a:rPr>
              <a:t>to </a:t>
            </a:r>
            <a:r>
              <a:rPr sz="1699" dirty="0">
                <a:solidFill>
                  <a:srgbClr val="585858"/>
                </a:solidFill>
                <a:latin typeface="Arial"/>
                <a:cs typeface="Arial"/>
              </a:rPr>
              <a:t>COVID-19 vaccine  development </a:t>
            </a:r>
            <a:r>
              <a:rPr sz="1699" spc="-10" dirty="0">
                <a:solidFill>
                  <a:srgbClr val="585858"/>
                </a:solidFill>
                <a:latin typeface="Arial"/>
                <a:cs typeface="Arial"/>
              </a:rPr>
              <a:t>with </a:t>
            </a:r>
            <a:r>
              <a:rPr sz="1699" spc="-40" dirty="0">
                <a:solidFill>
                  <a:srgbClr val="585858"/>
                </a:solidFill>
                <a:latin typeface="Arial"/>
                <a:cs typeface="Arial"/>
              </a:rPr>
              <a:t>BAT </a:t>
            </a:r>
            <a:r>
              <a:rPr sz="1699" dirty="0">
                <a:solidFill>
                  <a:srgbClr val="585858"/>
                </a:solidFill>
                <a:latin typeface="Arial"/>
                <a:cs typeface="Arial"/>
              </a:rPr>
              <a:t>via their subsidiary </a:t>
            </a:r>
            <a:r>
              <a:rPr sz="1699" spc="5" dirty="0">
                <a:solidFill>
                  <a:srgbClr val="585858"/>
                </a:solidFill>
                <a:latin typeface="Arial"/>
                <a:cs typeface="Arial"/>
              </a:rPr>
              <a:t>Kentucky </a:t>
            </a:r>
            <a:r>
              <a:rPr sz="1699" dirty="0">
                <a:solidFill>
                  <a:srgbClr val="585858"/>
                </a:solidFill>
                <a:latin typeface="Arial"/>
                <a:cs typeface="Arial"/>
              </a:rPr>
              <a:t>Bioprocessing (KBP) and Merck  (Geneva).</a:t>
            </a:r>
            <a:endParaRPr sz="1699" dirty="0">
              <a:solidFill>
                <a:prstClr val="black"/>
              </a:solidFill>
              <a:latin typeface="Arial"/>
              <a:cs typeface="Arial"/>
            </a:endParaRPr>
          </a:p>
          <a:p>
            <a:pPr marR="377561" algn="r" defTabSz="913760">
              <a:spcBef>
                <a:spcPts val="1249"/>
              </a:spcBef>
            </a:pPr>
            <a:r>
              <a:rPr sz="1199" dirty="0">
                <a:solidFill>
                  <a:srgbClr val="888888"/>
                </a:solidFill>
                <a:latin typeface="Calibri"/>
                <a:cs typeface="Calibri"/>
              </a:rPr>
              <a:t>8</a:t>
            </a:r>
            <a:endParaRPr sz="1199" dirty="0">
              <a:solidFill>
                <a:prstClr val="black"/>
              </a:solidFill>
              <a:latin typeface="Calibri"/>
              <a:cs typeface="Calibri"/>
            </a:endParaRPr>
          </a:p>
        </p:txBody>
      </p:sp>
    </p:spTree>
    <p:extLst>
      <p:ext uri="{BB962C8B-B14F-4D97-AF65-F5344CB8AC3E}">
        <p14:creationId xmlns:p14="http://schemas.microsoft.com/office/powerpoint/2010/main" val="19778422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183" y="2381"/>
            <a:ext cx="8482603" cy="917124"/>
          </a:xfrm>
        </p:spPr>
        <p:txBody>
          <a:bodyPr>
            <a:noAutofit/>
          </a:bodyPr>
          <a:lstStyle/>
          <a:p>
            <a:pPr algn="r"/>
            <a:r>
              <a:rPr lang="en-US" sz="3597" b="1" dirty="0"/>
              <a:t>STI Contributions to ERRP (1) </a:t>
            </a:r>
          </a:p>
        </p:txBody>
      </p:sp>
      <p:graphicFrame>
        <p:nvGraphicFramePr>
          <p:cNvPr id="2" name="Table 1"/>
          <p:cNvGraphicFramePr>
            <a:graphicFrameLocks noGrp="1"/>
          </p:cNvGraphicFramePr>
          <p:nvPr>
            <p:extLst/>
          </p:nvPr>
        </p:nvGraphicFramePr>
        <p:xfrm>
          <a:off x="125926" y="1088323"/>
          <a:ext cx="8359858" cy="4777764"/>
        </p:xfrm>
        <a:graphic>
          <a:graphicData uri="http://schemas.openxmlformats.org/drawingml/2006/table">
            <a:tbl>
              <a:tblPr firstRow="1" bandRow="1">
                <a:tableStyleId>{5C22544A-7EE6-4342-B048-85BDC9FD1C3A}</a:tableStyleId>
              </a:tblPr>
              <a:tblGrid>
                <a:gridCol w="4179929">
                  <a:extLst>
                    <a:ext uri="{9D8B030D-6E8A-4147-A177-3AD203B41FA5}">
                      <a16:colId xmlns:a16="http://schemas.microsoft.com/office/drawing/2014/main" val="3397398754"/>
                    </a:ext>
                  </a:extLst>
                </a:gridCol>
                <a:gridCol w="4179929">
                  <a:extLst>
                    <a:ext uri="{9D8B030D-6E8A-4147-A177-3AD203B41FA5}">
                      <a16:colId xmlns:a16="http://schemas.microsoft.com/office/drawing/2014/main" val="3396103363"/>
                    </a:ext>
                  </a:extLst>
                </a:gridCol>
              </a:tblGrid>
              <a:tr h="911479">
                <a:tc>
                  <a:txBody>
                    <a:bodyPr/>
                    <a:lstStyle/>
                    <a:p>
                      <a:pPr algn="ctr"/>
                      <a:r>
                        <a:rPr lang="en-US" sz="1800" dirty="0" smtClean="0"/>
                        <a:t>Key sub-outcomes of relevance</a:t>
                      </a:r>
                      <a:endParaRPr lang="en-ZA" sz="1800" dirty="0"/>
                    </a:p>
                  </a:txBody>
                  <a:tcPr marL="91376" marR="91376" marT="45688" marB="45688"/>
                </a:tc>
                <a:tc>
                  <a:txBody>
                    <a:bodyPr/>
                    <a:lstStyle/>
                    <a:p>
                      <a:pPr algn="ctr"/>
                      <a:r>
                        <a:rPr lang="en-US" sz="1800" b="1" kern="1200" dirty="0" smtClean="0">
                          <a:solidFill>
                            <a:schemeClr val="lt1"/>
                          </a:solidFill>
                          <a:effectLst/>
                          <a:latin typeface="+mn-lt"/>
                          <a:ea typeface="+mn-ea"/>
                          <a:cs typeface="+mn-cs"/>
                        </a:rPr>
                        <a:t>Current DSI Investments contributing to the priority or one or more of the key sub-outcomes</a:t>
                      </a:r>
                      <a:endParaRPr lang="en-ZA" sz="1800" dirty="0"/>
                    </a:p>
                  </a:txBody>
                  <a:tcPr marL="91376" marR="91376" marT="45688" marB="45688"/>
                </a:tc>
                <a:extLst>
                  <a:ext uri="{0D108BD9-81ED-4DB2-BD59-A6C34878D82A}">
                    <a16:rowId xmlns:a16="http://schemas.microsoft.com/office/drawing/2014/main" val="3700753076"/>
                  </a:ext>
                </a:extLst>
              </a:tr>
              <a:tr h="639635">
                <a:tc gridSpan="2">
                  <a:txBody>
                    <a:bodyPr/>
                    <a:lstStyle/>
                    <a:p>
                      <a:pPr algn="ctr"/>
                      <a:r>
                        <a:rPr lang="en-US" sz="1800" b="1" dirty="0" smtClean="0"/>
                        <a:t>PRIORITY</a:t>
                      </a:r>
                      <a:r>
                        <a:rPr lang="en-US" sz="1800" b="1" baseline="0" dirty="0" smtClean="0"/>
                        <a:t> 1: </a:t>
                      </a:r>
                      <a:r>
                        <a:rPr lang="en-US" sz="1800" b="1" dirty="0" smtClean="0"/>
                        <a:t>ENSURING ENERGY SECURITY</a:t>
                      </a:r>
                    </a:p>
                    <a:p>
                      <a:pPr algn="ctr"/>
                      <a:endParaRPr lang="en-ZA" sz="1800" b="1" dirty="0"/>
                    </a:p>
                  </a:txBody>
                  <a:tcPr marL="91376" marR="91376" marT="45688" marB="45688"/>
                </a:tc>
                <a:tc hMerge="1">
                  <a:txBody>
                    <a:bodyPr/>
                    <a:lstStyle/>
                    <a:p>
                      <a:endParaRPr lang="en-ZA"/>
                    </a:p>
                  </a:txBody>
                  <a:tcPr/>
                </a:tc>
                <a:extLst>
                  <a:ext uri="{0D108BD9-81ED-4DB2-BD59-A6C34878D82A}">
                    <a16:rowId xmlns:a16="http://schemas.microsoft.com/office/drawing/2014/main" val="2966070203"/>
                  </a:ext>
                </a:extLst>
              </a:tr>
              <a:tr h="1144489">
                <a:tc>
                  <a:txBody>
                    <a:bodyPr/>
                    <a:lstStyle/>
                    <a:p>
                      <a:pPr marL="468630" indent="-468630">
                        <a:lnSpc>
                          <a:spcPct val="107000"/>
                        </a:lnSpc>
                        <a:spcBef>
                          <a:spcPts val="400"/>
                        </a:spcBef>
                        <a:spcAft>
                          <a:spcPts val="400"/>
                        </a:spcAft>
                      </a:pPr>
                      <a:r>
                        <a:rPr lang="en-US" sz="1600" dirty="0">
                          <a:effectLst/>
                          <a:latin typeface="+mn-lt"/>
                          <a:ea typeface="Calibri" panose="020F0502020204030204" pitchFamily="34" charset="0"/>
                          <a:cs typeface="Times New Roman" panose="02020603050405020304" pitchFamily="18" charset="0"/>
                        </a:rPr>
                        <a:t>1.5 - 	Diversification of energy sources within just transition context.</a:t>
                      </a:r>
                      <a:endParaRPr lang="en-ZA" sz="1600" dirty="0">
                        <a:effectLst/>
                        <a:latin typeface="+mn-lt"/>
                        <a:ea typeface="Calibri" panose="020F0502020204030204" pitchFamily="34" charset="0"/>
                        <a:cs typeface="Times New Roman" panose="02020603050405020304" pitchFamily="18" charset="0"/>
                      </a:endParaRPr>
                    </a:p>
                    <a:p>
                      <a:pPr marL="468630" indent="-468630">
                        <a:lnSpc>
                          <a:spcPct val="107000"/>
                        </a:lnSpc>
                        <a:spcBef>
                          <a:spcPts val="400"/>
                        </a:spcBef>
                        <a:spcAft>
                          <a:spcPts val="400"/>
                        </a:spcAft>
                      </a:pPr>
                      <a:r>
                        <a:rPr lang="en-US" sz="1600" dirty="0">
                          <a:effectLst/>
                          <a:latin typeface="+mn-lt"/>
                          <a:ea typeface="Calibri" panose="020F0502020204030204" pitchFamily="34" charset="0"/>
                          <a:cs typeface="Times New Roman" panose="02020603050405020304" pitchFamily="18" charset="0"/>
                        </a:rPr>
                        <a:t>1.7 - 	Continuation of the implementation of the IRP to ensure diversification of resources</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Hydrogen South Africa</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221469795"/>
                  </a:ext>
                </a:extLst>
              </a:tr>
              <a:tr h="574085">
                <a:tc gridSpan="2">
                  <a:txBody>
                    <a:bodyPr/>
                    <a:lstStyle/>
                    <a:p>
                      <a:pPr marL="468630" marR="0" lvl="0" indent="-468630" algn="ctr" defTabSz="912114" rtl="0" eaLnBrk="1" fontAlgn="auto" latinLnBrk="0" hangingPunct="1">
                        <a:lnSpc>
                          <a:spcPct val="107000"/>
                        </a:lnSpc>
                        <a:spcBef>
                          <a:spcPts val="400"/>
                        </a:spcBef>
                        <a:spcAft>
                          <a:spcPts val="40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2: INDUSTRIALIZATION / GROWING</a:t>
                      </a: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 THE PRODUCTIVE ECONOMY</a:t>
                      </a:r>
                      <a:endParaRPr lang="en-ZA"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468630" indent="-468630">
                        <a:lnSpc>
                          <a:spcPct val="107000"/>
                        </a:lnSpc>
                        <a:spcBef>
                          <a:spcPts val="400"/>
                        </a:spcBef>
                        <a:spcAft>
                          <a:spcPts val="4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1503641">
                <a:tc>
                  <a:txBody>
                    <a:bodyPr/>
                    <a:lstStyle/>
                    <a:p>
                      <a:pPr defTabSz="355600"/>
                      <a:r>
                        <a:rPr lang="en-US" sz="1600" kern="1200" dirty="0" smtClean="0">
                          <a:solidFill>
                            <a:schemeClr val="dk1"/>
                          </a:solidFill>
                          <a:effectLst/>
                          <a:latin typeface="+mn-lt"/>
                          <a:ea typeface="+mn-ea"/>
                          <a:cs typeface="+mn-cs"/>
                        </a:rPr>
                        <a:t>2.1 - Strategic localisation to repurpose SA’s 	manufacturing sector</a:t>
                      </a:r>
                      <a:endParaRPr lang="en-ZA" sz="1600" kern="1200" dirty="0" smtClean="0">
                        <a:solidFill>
                          <a:schemeClr val="dk1"/>
                        </a:solidFill>
                        <a:effectLst/>
                        <a:latin typeface="+mn-lt"/>
                        <a:ea typeface="+mn-ea"/>
                        <a:cs typeface="+mn-cs"/>
                      </a:endParaRPr>
                    </a:p>
                    <a:p>
                      <a:pPr defTabSz="179388">
                        <a:tabLst>
                          <a:tab pos="355600" algn="l"/>
                        </a:tabLst>
                      </a:pPr>
                      <a:r>
                        <a:rPr lang="en-US" sz="1600" kern="1200" dirty="0" smtClean="0">
                          <a:solidFill>
                            <a:schemeClr val="dk1"/>
                          </a:solidFill>
                          <a:effectLst/>
                          <a:latin typeface="+mn-lt"/>
                          <a:ea typeface="+mn-ea"/>
                          <a:cs typeface="+mn-cs"/>
                        </a:rPr>
                        <a:t>2.2 - Maximise localisation to cover supplier 			development and also increase the number 	of designated projects</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2.4 - Improve efficiencies of local producers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Sector Innovation Funds</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Mandela Mining Precinct</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Technology Localisation Strategy</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Technology Stations Programme</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Smart Factory Programme (CSIR)</a:t>
                      </a:r>
                      <a:endParaRPr lang="en-ZA" sz="1600" dirty="0"/>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2619286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183" y="2381"/>
            <a:ext cx="8482603" cy="917124"/>
          </a:xfrm>
        </p:spPr>
        <p:txBody>
          <a:bodyPr>
            <a:noAutofit/>
          </a:bodyPr>
          <a:lstStyle/>
          <a:p>
            <a:pPr algn="r"/>
            <a:r>
              <a:rPr lang="en-US" sz="3597" b="1" dirty="0"/>
              <a:t>STI Contributions to ERRP (2) </a:t>
            </a:r>
          </a:p>
        </p:txBody>
      </p:sp>
      <p:graphicFrame>
        <p:nvGraphicFramePr>
          <p:cNvPr id="2" name="Table 1"/>
          <p:cNvGraphicFramePr>
            <a:graphicFrameLocks noGrp="1"/>
          </p:cNvGraphicFramePr>
          <p:nvPr>
            <p:extLst>
              <p:ext uri="{D42A27DB-BD31-4B8C-83A1-F6EECF244321}">
                <p14:modId xmlns:p14="http://schemas.microsoft.com/office/powerpoint/2010/main" val="2635990739"/>
              </p:ext>
            </p:extLst>
          </p:nvPr>
        </p:nvGraphicFramePr>
        <p:xfrm>
          <a:off x="125926" y="1262372"/>
          <a:ext cx="8359858" cy="5255895"/>
        </p:xfrm>
        <a:graphic>
          <a:graphicData uri="http://schemas.openxmlformats.org/drawingml/2006/table">
            <a:tbl>
              <a:tblPr firstRow="1" bandRow="1">
                <a:tableStyleId>{5C22544A-7EE6-4342-B048-85BDC9FD1C3A}</a:tableStyleId>
              </a:tblPr>
              <a:tblGrid>
                <a:gridCol w="4179929">
                  <a:extLst>
                    <a:ext uri="{9D8B030D-6E8A-4147-A177-3AD203B41FA5}">
                      <a16:colId xmlns:a16="http://schemas.microsoft.com/office/drawing/2014/main" val="3397398754"/>
                    </a:ext>
                  </a:extLst>
                </a:gridCol>
                <a:gridCol w="4179929">
                  <a:extLst>
                    <a:ext uri="{9D8B030D-6E8A-4147-A177-3AD203B41FA5}">
                      <a16:colId xmlns:a16="http://schemas.microsoft.com/office/drawing/2014/main" val="3396103363"/>
                    </a:ext>
                  </a:extLst>
                </a:gridCol>
              </a:tblGrid>
              <a:tr h="688115">
                <a:tc gridSpan="2">
                  <a:txBody>
                    <a:bodyPr/>
                    <a:lstStyle/>
                    <a:p>
                      <a:pPr marL="468630" marR="0" lvl="0" indent="-468630" algn="ctr" defTabSz="912114" rtl="0" eaLnBrk="1" fontAlgn="auto" latinLnBrk="0" hangingPunct="1">
                        <a:lnSpc>
                          <a:spcPct val="107000"/>
                        </a:lnSpc>
                        <a:spcBef>
                          <a:spcPts val="400"/>
                        </a:spcBef>
                        <a:spcAft>
                          <a:spcPts val="40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2: INDUSTRIALIZATION / GROWING</a:t>
                      </a: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 THE PRODUCTIVE ECONOMY </a:t>
                      </a:r>
                    </a:p>
                    <a:p>
                      <a:pPr marL="468630" marR="0" lvl="0" indent="-468630" algn="ctr" defTabSz="912114" rtl="0" eaLnBrk="1" fontAlgn="auto" latinLnBrk="0" hangingPunct="1">
                        <a:lnSpc>
                          <a:spcPct val="107000"/>
                        </a:lnSpc>
                        <a:spcBef>
                          <a:spcPts val="400"/>
                        </a:spcBef>
                        <a:spcAft>
                          <a:spcPts val="400"/>
                        </a:spcAft>
                        <a:buClrTx/>
                        <a:buSzTx/>
                        <a:buFontTx/>
                        <a:buNone/>
                        <a:tabLst/>
                        <a:defRPr/>
                      </a:pP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(cont.)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4564123">
                <a:tc>
                  <a:txBody>
                    <a:bodyPr/>
                    <a:lstStyle/>
                    <a:p>
                      <a:pPr defTabSz="449263"/>
                      <a:r>
                        <a:rPr lang="en-US" sz="1600" kern="1200" dirty="0" smtClean="0">
                          <a:solidFill>
                            <a:schemeClr val="dk1"/>
                          </a:solidFill>
                          <a:effectLst/>
                          <a:latin typeface="+mn-lt"/>
                          <a:ea typeface="+mn-ea"/>
                          <a:cs typeface="+mn-cs"/>
                        </a:rPr>
                        <a:t>2.7 - Develop local supplier industries for 	infrastructure delivery</a:t>
                      </a:r>
                      <a:endParaRPr lang="en-ZA" sz="1600" kern="1200" dirty="0" smtClean="0">
                        <a:solidFill>
                          <a:schemeClr val="dk1"/>
                        </a:solidFill>
                        <a:effectLst/>
                        <a:latin typeface="+mn-lt"/>
                        <a:ea typeface="+mn-ea"/>
                        <a:cs typeface="+mn-cs"/>
                      </a:endParaRPr>
                    </a:p>
                    <a:p>
                      <a:pPr>
                        <a:tabLst>
                          <a:tab pos="449263" algn="l"/>
                        </a:tabLst>
                      </a:pPr>
                      <a:r>
                        <a:rPr lang="en-US" sz="1600" kern="1200" dirty="0" smtClean="0">
                          <a:solidFill>
                            <a:schemeClr val="dk1"/>
                          </a:solidFill>
                          <a:effectLst/>
                          <a:latin typeface="+mn-lt"/>
                          <a:ea typeface="+mn-ea"/>
                          <a:cs typeface="+mn-cs"/>
                        </a:rPr>
                        <a:t>2.8 - Support for local manufacturing as well as 	firms and households in distress</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2.9 - Strengthen SMMEs and cooperatives on the 	back of localisation and support for badly 	affected labour intensive industries</a:t>
                      </a:r>
                      <a:endParaRPr lang="en-ZA" sz="1600" kern="1200" dirty="0" smtClean="0">
                        <a:solidFill>
                          <a:schemeClr val="dk1"/>
                        </a:solidFill>
                        <a:effectLst/>
                        <a:latin typeface="+mn-lt"/>
                        <a:ea typeface="+mn-ea"/>
                        <a:cs typeface="+mn-cs"/>
                      </a:endParaRPr>
                    </a:p>
                    <a:p>
                      <a:pPr>
                        <a:tabLst>
                          <a:tab pos="536575" algn="l"/>
                        </a:tabLst>
                      </a:pPr>
                      <a:r>
                        <a:rPr lang="en-US" sz="1600" kern="1200" dirty="0" smtClean="0">
                          <a:solidFill>
                            <a:schemeClr val="dk1"/>
                          </a:solidFill>
                          <a:effectLst/>
                          <a:latin typeface="+mn-lt"/>
                          <a:ea typeface="+mn-ea"/>
                          <a:cs typeface="+mn-cs"/>
                        </a:rPr>
                        <a:t>2.10 - Export promotion and regional 	integration, support for township and 	village economies</a:t>
                      </a:r>
                      <a:endParaRPr lang="en-ZA" sz="1600" kern="1200" dirty="0" smtClean="0">
                        <a:solidFill>
                          <a:schemeClr val="dk1"/>
                        </a:solidFill>
                        <a:effectLst/>
                        <a:latin typeface="+mn-lt"/>
                        <a:ea typeface="+mn-ea"/>
                        <a:cs typeface="+mn-cs"/>
                      </a:endParaRPr>
                    </a:p>
                    <a:p>
                      <a:pPr>
                        <a:tabLst>
                          <a:tab pos="536575" algn="l"/>
                        </a:tabLst>
                      </a:pPr>
                      <a:r>
                        <a:rPr lang="en-US" sz="1600" kern="1200" dirty="0" smtClean="0">
                          <a:solidFill>
                            <a:schemeClr val="dk1"/>
                          </a:solidFill>
                          <a:effectLst/>
                          <a:latin typeface="+mn-lt"/>
                          <a:ea typeface="+mn-ea"/>
                          <a:cs typeface="+mn-cs"/>
                        </a:rPr>
                        <a:t>2.11 - Implement the digital economy master 	plan</a:t>
                      </a:r>
                    </a:p>
                    <a:p>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mn-lt"/>
                          <a:ea typeface="Calibri" panose="020F0502020204030204" pitchFamily="34" charset="0"/>
                          <a:cs typeface="Times New Roman" panose="02020603050405020304" pitchFamily="18" charset="0"/>
                        </a:rPr>
                        <a:t>Industry </a:t>
                      </a:r>
                      <a:r>
                        <a:rPr lang="en-US" sz="1600" dirty="0">
                          <a:effectLst/>
                          <a:latin typeface="+mn-lt"/>
                          <a:ea typeface="Calibri" panose="020F0502020204030204" pitchFamily="34" charset="0"/>
                          <a:cs typeface="Times New Roman" panose="02020603050405020304" pitchFamily="18" charset="0"/>
                        </a:rPr>
                        <a:t>Development </a:t>
                      </a:r>
                      <a:r>
                        <a:rPr lang="en-ZA" sz="1600" noProof="0" dirty="0" smtClean="0">
                          <a:effectLst/>
                          <a:latin typeface="+mn-lt"/>
                          <a:ea typeface="Calibri" panose="020F0502020204030204" pitchFamily="34" charset="0"/>
                          <a:cs typeface="Times New Roman" panose="02020603050405020304" pitchFamily="18" charset="0"/>
                        </a:rPr>
                        <a:t>Centres</a:t>
                      </a:r>
                    </a:p>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mn-lt"/>
                          <a:ea typeface="Calibri" panose="020F0502020204030204" pitchFamily="34" charset="0"/>
                          <a:cs typeface="Times New Roman" panose="02020603050405020304" pitchFamily="18" charset="0"/>
                        </a:rPr>
                        <a:t>Aeroswift</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Fluorochemicals Expansion Initiative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Maritime Domain Awareness Satellite Constellation in support of Operation Phakisa (Oceans Economy)</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Space: Local launch capability in South Africa</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Biomanufacturing Industry Development Centre (BIDC),</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Biorefinery Development Facility (BDF(,</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Nanomaterials Industrial Development Facility (NIDF)</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Photonics Prototyping Facility (PPF)</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Green Economy for </a:t>
                      </a:r>
                      <a:r>
                        <a:rPr lang="en-US" sz="1600" dirty="0" smtClean="0">
                          <a:effectLst/>
                          <a:latin typeface="+mn-lt"/>
                          <a:ea typeface="Calibri" panose="020F0502020204030204" pitchFamily="34" charset="0"/>
                          <a:cs typeface="Times New Roman" panose="02020603050405020304" pitchFamily="18" charset="0"/>
                        </a:rPr>
                        <a:t>Development</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306987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9CB86BD-8254-4984-871A-800DA49744CB}"/>
              </a:ext>
            </a:extLst>
          </p:cNvPr>
          <p:cNvSpPr>
            <a:spLocks noGrp="1"/>
          </p:cNvSpPr>
          <p:nvPr>
            <p:ph type="title"/>
          </p:nvPr>
        </p:nvSpPr>
        <p:spPr>
          <a:xfrm>
            <a:off x="5964701" y="181635"/>
            <a:ext cx="2362381" cy="456685"/>
          </a:xfrm>
        </p:spPr>
        <p:txBody>
          <a:bodyPr>
            <a:noAutofit/>
          </a:bodyPr>
          <a:lstStyle/>
          <a:p>
            <a:pPr algn="r"/>
            <a:r>
              <a:rPr lang="en-US" altLang="en-US" sz="2800" b="1" dirty="0" smtClean="0">
                <a:latin typeface="Gill Sans"/>
              </a:rPr>
              <a:t>Mandate</a:t>
            </a:r>
            <a:endParaRPr lang="en-GB" altLang="en-US" sz="2800" b="1" dirty="0">
              <a:latin typeface="Gill Sans"/>
            </a:endParaRPr>
          </a:p>
        </p:txBody>
      </p:sp>
      <p:sp>
        <p:nvSpPr>
          <p:cNvPr id="5123" name="Slide Number Placeholder 3">
            <a:extLst>
              <a:ext uri="{FF2B5EF4-FFF2-40B4-BE49-F238E27FC236}">
                <a16:creationId xmlns:a16="http://schemas.microsoft.com/office/drawing/2014/main" id="{B26731C3-EFA3-4A40-9998-8077785C5421}"/>
              </a:ext>
            </a:extLst>
          </p:cNvPr>
          <p:cNvSpPr>
            <a:spLocks noGrp="1"/>
          </p:cNvSpPr>
          <p:nvPr>
            <p:ph type="sldNum" sz="quarter" idx="12"/>
          </p:nvPr>
        </p:nvSpPr>
        <p:spPr bwMode="auto">
          <a:ln>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1093" indent="-285036">
              <a:defRPr>
                <a:solidFill>
                  <a:schemeClr val="tx1"/>
                </a:solidFill>
                <a:latin typeface="Arial" panose="020B0604020202020204" pitchFamily="34" charset="0"/>
                <a:cs typeface="Arial" panose="020B0604020202020204" pitchFamily="34" charset="0"/>
              </a:defRPr>
            </a:lvl2pPr>
            <a:lvl3pPr marL="1140143" indent="-228029">
              <a:defRPr>
                <a:solidFill>
                  <a:schemeClr val="tx1"/>
                </a:solidFill>
                <a:latin typeface="Arial" panose="020B0604020202020204" pitchFamily="34" charset="0"/>
                <a:cs typeface="Arial" panose="020B0604020202020204" pitchFamily="34" charset="0"/>
              </a:defRPr>
            </a:lvl3pPr>
            <a:lvl4pPr marL="1596200" indent="-228029">
              <a:defRPr>
                <a:solidFill>
                  <a:schemeClr val="tx1"/>
                </a:solidFill>
                <a:latin typeface="Arial" panose="020B0604020202020204" pitchFamily="34" charset="0"/>
                <a:cs typeface="Arial" panose="020B0604020202020204" pitchFamily="34" charset="0"/>
              </a:defRPr>
            </a:lvl4pPr>
            <a:lvl5pPr marL="2052257" indent="-228029">
              <a:defRPr>
                <a:solidFill>
                  <a:schemeClr val="tx1"/>
                </a:solidFill>
                <a:latin typeface="Arial" panose="020B0604020202020204" pitchFamily="34" charset="0"/>
                <a:cs typeface="Arial" panose="020B0604020202020204" pitchFamily="34" charset="0"/>
              </a:defRPr>
            </a:lvl5pPr>
            <a:lvl6pPr marL="2508314"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371"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428"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485"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7130FF-74DA-4BCD-8677-43133A577072}" type="slidenum">
              <a:rPr lang="en-US" altLang="en-US">
                <a:latin typeface="Gill Sans MT" panose="020B0502020104020203" pitchFamily="34" charset="0"/>
              </a:rPr>
              <a:pPr/>
              <a:t>4</a:t>
            </a:fld>
            <a:endParaRPr lang="en-US" altLang="en-US" dirty="0">
              <a:latin typeface="Gill Sans MT" panose="020B0502020104020203" pitchFamily="34" charset="0"/>
            </a:endParaRPr>
          </a:p>
        </p:txBody>
      </p:sp>
      <p:sp>
        <p:nvSpPr>
          <p:cNvPr id="6" name="Rectangle 5">
            <a:extLst>
              <a:ext uri="{FF2B5EF4-FFF2-40B4-BE49-F238E27FC236}">
                <a16:creationId xmlns:a16="http://schemas.microsoft.com/office/drawing/2014/main" id="{54B3D092-B651-477B-A516-0EB4AF6960A1}"/>
              </a:ext>
            </a:extLst>
          </p:cNvPr>
          <p:cNvSpPr>
            <a:spLocks noChangeArrowheads="1"/>
          </p:cNvSpPr>
          <p:nvPr/>
        </p:nvSpPr>
        <p:spPr bwMode="auto">
          <a:xfrm>
            <a:off x="163653" y="1685253"/>
            <a:ext cx="8816693" cy="4104451"/>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GB" altLang="en-US" sz="1347" dirty="0">
              <a:solidFill>
                <a:srgbClr val="FFFFFF"/>
              </a:solidFill>
              <a:latin typeface="Calibri" panose="020F0502020204030204" pitchFamily="34" charset="0"/>
            </a:endParaRPr>
          </a:p>
        </p:txBody>
      </p:sp>
      <p:sp>
        <p:nvSpPr>
          <p:cNvPr id="8" name="Rectangle 7">
            <a:extLst>
              <a:ext uri="{FF2B5EF4-FFF2-40B4-BE49-F238E27FC236}">
                <a16:creationId xmlns:a16="http://schemas.microsoft.com/office/drawing/2014/main" id="{1E4F114E-A740-4DCE-9125-4E76AAAF058F}"/>
              </a:ext>
            </a:extLst>
          </p:cNvPr>
          <p:cNvSpPr>
            <a:spLocks noChangeArrowheads="1"/>
          </p:cNvSpPr>
          <p:nvPr/>
        </p:nvSpPr>
        <p:spPr bwMode="auto">
          <a:xfrm>
            <a:off x="182912"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Knowledge </a:t>
            </a:r>
          </a:p>
          <a:p>
            <a:pPr algn="ctr"/>
            <a:r>
              <a:rPr lang="en-US" altLang="en-US" sz="2800" b="1" dirty="0">
                <a:solidFill>
                  <a:srgbClr val="FFFFFF"/>
                </a:solidFill>
                <a:latin typeface="Calibri" panose="020F0502020204030204" pitchFamily="34" charset="0"/>
              </a:rPr>
              <a:t>Generation</a:t>
            </a:r>
          </a:p>
          <a:p>
            <a:pPr marL="285750" indent="-285750">
              <a:buFontTx/>
              <a:buChar char="-"/>
            </a:pPr>
            <a:r>
              <a:rPr lang="en-US" altLang="en-US" sz="2200" dirty="0">
                <a:solidFill>
                  <a:srgbClr val="FFFFFF"/>
                </a:solidFill>
                <a:latin typeface="Calibri" panose="020F0502020204030204" pitchFamily="34" charset="0"/>
              </a:rPr>
              <a:t>Publications</a:t>
            </a:r>
          </a:p>
          <a:p>
            <a:pPr marL="285750" indent="-285750">
              <a:buFontTx/>
              <a:buChar char="-"/>
            </a:pPr>
            <a:r>
              <a:rPr lang="en-US" altLang="en-US" sz="2200" dirty="0">
                <a:solidFill>
                  <a:srgbClr val="FFFFFF"/>
                </a:solidFill>
                <a:latin typeface="Calibri" panose="020F0502020204030204" pitchFamily="34" charset="0"/>
              </a:rPr>
              <a:t>Students </a:t>
            </a:r>
          </a:p>
          <a:p>
            <a:pPr marL="285750" indent="-285750">
              <a:buFontTx/>
              <a:buChar char="-"/>
            </a:pPr>
            <a:r>
              <a:rPr lang="en-US" altLang="en-US" sz="2200" dirty="0">
                <a:solidFill>
                  <a:srgbClr val="FFFFFF"/>
                </a:solidFill>
                <a:latin typeface="Calibri" panose="020F0502020204030204" pitchFamily="34" charset="0"/>
              </a:rPr>
              <a:t>Knowledge to inform dec.making</a:t>
            </a:r>
          </a:p>
          <a:p>
            <a:pPr marL="457200" indent="-457200" algn="ctr">
              <a:buFontTx/>
              <a:buChar char="-"/>
            </a:pPr>
            <a:endParaRPr lang="en-GB" altLang="en-US" sz="2793" dirty="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id="{9F416B6F-87BD-43CF-A954-3EFDCB0CAE13}"/>
              </a:ext>
            </a:extLst>
          </p:cNvPr>
          <p:cNvSpPr>
            <a:spLocks noChangeArrowheads="1"/>
          </p:cNvSpPr>
          <p:nvPr/>
        </p:nvSpPr>
        <p:spPr bwMode="auto">
          <a:xfrm>
            <a:off x="2227936"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Knowledge</a:t>
            </a:r>
          </a:p>
          <a:p>
            <a:pPr algn="ctr"/>
            <a:r>
              <a:rPr lang="en-US" altLang="en-US" sz="2800" b="1" dirty="0">
                <a:solidFill>
                  <a:srgbClr val="FFFFFF"/>
                </a:solidFill>
                <a:latin typeface="Calibri" panose="020F0502020204030204" pitchFamily="34" charset="0"/>
              </a:rPr>
              <a:t>Utilisation for: </a:t>
            </a:r>
            <a:r>
              <a:rPr lang="en-US" altLang="en-US" sz="2600" dirty="0">
                <a:solidFill>
                  <a:srgbClr val="FFFFFF"/>
                </a:solidFill>
                <a:latin typeface="Calibri" panose="020F0502020204030204" pitchFamily="34" charset="0"/>
              </a:rPr>
              <a:t>Economic development </a:t>
            </a:r>
            <a:endParaRPr lang="en-GB" altLang="en-US" sz="2600" dirty="0">
              <a:solidFill>
                <a:srgbClr val="FFFFFF"/>
              </a:solidFill>
              <a:latin typeface="Calibri" panose="020F0502020204030204" pitchFamily="34" charset="0"/>
            </a:endParaRPr>
          </a:p>
        </p:txBody>
      </p:sp>
      <p:sp>
        <p:nvSpPr>
          <p:cNvPr id="10" name="Rectangle 9">
            <a:extLst>
              <a:ext uri="{FF2B5EF4-FFF2-40B4-BE49-F238E27FC236}">
                <a16:creationId xmlns:a16="http://schemas.microsoft.com/office/drawing/2014/main" id="{3B66BC43-97A2-40AE-89C0-937DFACBB55F}"/>
              </a:ext>
            </a:extLst>
          </p:cNvPr>
          <p:cNvSpPr>
            <a:spLocks noChangeArrowheads="1"/>
          </p:cNvSpPr>
          <p:nvPr/>
        </p:nvSpPr>
        <p:spPr bwMode="auto">
          <a:xfrm>
            <a:off x="4268937"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Knowledge utilisation for: </a:t>
            </a:r>
            <a:r>
              <a:rPr lang="en-US" altLang="en-US" sz="2600" dirty="0">
                <a:solidFill>
                  <a:srgbClr val="FFFFFF"/>
                </a:solidFill>
                <a:latin typeface="Calibri" panose="020F0502020204030204" pitchFamily="34" charset="0"/>
              </a:rPr>
              <a:t>Social (inclusive) development </a:t>
            </a:r>
            <a:endParaRPr lang="en-GB" altLang="en-US" sz="2600" dirty="0">
              <a:solidFill>
                <a:srgbClr val="FFFFFF"/>
              </a:solidFill>
              <a:latin typeface="Calibri" panose="020F0502020204030204" pitchFamily="34" charset="0"/>
            </a:endParaRPr>
          </a:p>
        </p:txBody>
      </p:sp>
      <p:sp>
        <p:nvSpPr>
          <p:cNvPr id="11" name="Rectangle 10">
            <a:extLst>
              <a:ext uri="{FF2B5EF4-FFF2-40B4-BE49-F238E27FC236}">
                <a16:creationId xmlns:a16="http://schemas.microsoft.com/office/drawing/2014/main" id="{C019C0C7-9F3C-4F40-BA1F-12BE2D2BF35A}"/>
              </a:ext>
            </a:extLst>
          </p:cNvPr>
          <p:cNvSpPr>
            <a:spLocks noChangeArrowheads="1"/>
          </p:cNvSpPr>
          <p:nvPr/>
        </p:nvSpPr>
        <p:spPr bwMode="auto">
          <a:xfrm>
            <a:off x="6772099" y="1693428"/>
            <a:ext cx="2208653" cy="4104323"/>
          </a:xfrm>
          <a:prstGeom prst="rect">
            <a:avLst/>
          </a:prstGeom>
          <a:solidFill>
            <a:schemeClr val="accent5">
              <a:lumMod val="40000"/>
              <a:lumOff val="6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a:latin typeface="Calibri" panose="020F0502020204030204" pitchFamily="34" charset="0"/>
              </a:rPr>
              <a:t>R &amp; D led industrialisation</a:t>
            </a:r>
          </a:p>
          <a:p>
            <a:pPr marL="342900" indent="-342900">
              <a:buFontTx/>
              <a:buChar char="-"/>
            </a:pPr>
            <a:r>
              <a:rPr lang="en-US" altLang="en-US" sz="2400" dirty="0">
                <a:latin typeface="Calibri" panose="020F0502020204030204" pitchFamily="34" charset="0"/>
              </a:rPr>
              <a:t>Knowledge transfer to society</a:t>
            </a:r>
          </a:p>
          <a:p>
            <a:pPr marL="342900" indent="-342900">
              <a:buFontTx/>
              <a:buChar char="-"/>
            </a:pPr>
            <a:r>
              <a:rPr lang="en-US" altLang="en-US" sz="2400" dirty="0">
                <a:latin typeface="Calibri" panose="020F0502020204030204" pitchFamily="34" charset="0"/>
              </a:rPr>
              <a:t>High tech SMMEs </a:t>
            </a:r>
            <a:endParaRPr lang="en-GB" altLang="en-US" sz="2400" dirty="0">
              <a:latin typeface="Calibri" panose="020F0502020204030204" pitchFamily="34" charset="0"/>
            </a:endParaRPr>
          </a:p>
        </p:txBody>
      </p:sp>
      <p:sp>
        <p:nvSpPr>
          <p:cNvPr id="12" name="Rectangle 11">
            <a:extLst>
              <a:ext uri="{FF2B5EF4-FFF2-40B4-BE49-F238E27FC236}">
                <a16:creationId xmlns:a16="http://schemas.microsoft.com/office/drawing/2014/main" id="{C322A9EE-F963-4130-A634-9C04C664E96B}"/>
              </a:ext>
            </a:extLst>
          </p:cNvPr>
          <p:cNvSpPr>
            <a:spLocks noChangeArrowheads="1"/>
          </p:cNvSpPr>
          <p:nvPr/>
        </p:nvSpPr>
        <p:spPr bwMode="auto">
          <a:xfrm>
            <a:off x="182912" y="6056676"/>
            <a:ext cx="8816693" cy="387572"/>
          </a:xfrm>
          <a:prstGeom prst="rect">
            <a:avLst/>
          </a:prstGeom>
          <a:solidFill>
            <a:schemeClr val="accent2">
              <a:lumMod val="75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Infrastructure</a:t>
            </a:r>
            <a:r>
              <a:rPr lang="en-US" altLang="en-US" sz="2793" dirty="0">
                <a:solidFill>
                  <a:srgbClr val="FFFFFF"/>
                </a:solidFill>
                <a:latin typeface="Calibri" panose="020F0502020204030204" pitchFamily="34" charset="0"/>
              </a:rPr>
              <a:t> </a:t>
            </a:r>
            <a:endParaRPr lang="en-GB" altLang="en-US" sz="2793" dirty="0">
              <a:solidFill>
                <a:srgbClr val="FFFFFF"/>
              </a:solidFill>
              <a:latin typeface="Calibri" panose="020F0502020204030204" pitchFamily="34" charset="0"/>
            </a:endParaRPr>
          </a:p>
        </p:txBody>
      </p:sp>
      <p:sp>
        <p:nvSpPr>
          <p:cNvPr id="13" name="Rectangle 12">
            <a:extLst>
              <a:ext uri="{FF2B5EF4-FFF2-40B4-BE49-F238E27FC236}">
                <a16:creationId xmlns:a16="http://schemas.microsoft.com/office/drawing/2014/main" id="{F2B56F72-BDBF-4D08-9BA0-8A6782B688C3}"/>
              </a:ext>
            </a:extLst>
          </p:cNvPr>
          <p:cNvSpPr>
            <a:spLocks noChangeArrowheads="1"/>
          </p:cNvSpPr>
          <p:nvPr/>
        </p:nvSpPr>
        <p:spPr bwMode="auto">
          <a:xfrm>
            <a:off x="174818" y="6487564"/>
            <a:ext cx="8816693" cy="387572"/>
          </a:xfrm>
          <a:prstGeom prst="rect">
            <a:avLst/>
          </a:prstGeom>
          <a:solidFill>
            <a:schemeClr val="accent2">
              <a:lumMod val="75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Human Capital Development </a:t>
            </a:r>
            <a:endParaRPr lang="en-GB" altLang="en-US" sz="2800" b="1" dirty="0">
              <a:solidFill>
                <a:srgbClr val="FFFFFF"/>
              </a:solidFill>
              <a:latin typeface="Calibri" panose="020F0502020204030204" pitchFamily="34" charset="0"/>
            </a:endParaRPr>
          </a:p>
        </p:txBody>
      </p:sp>
      <p:sp>
        <p:nvSpPr>
          <p:cNvPr id="3" name="TextBox 2">
            <a:extLst>
              <a:ext uri="{FF2B5EF4-FFF2-40B4-BE49-F238E27FC236}">
                <a16:creationId xmlns:a16="http://schemas.microsoft.com/office/drawing/2014/main" id="{A35B9C62-590D-4599-9A6C-55E49834BAF0}"/>
              </a:ext>
            </a:extLst>
          </p:cNvPr>
          <p:cNvSpPr txBox="1"/>
          <p:nvPr/>
        </p:nvSpPr>
        <p:spPr>
          <a:xfrm>
            <a:off x="2359742" y="4847296"/>
            <a:ext cx="3736258" cy="830997"/>
          </a:xfrm>
          <a:prstGeom prst="rect">
            <a:avLst/>
          </a:prstGeom>
          <a:solidFill>
            <a:schemeClr val="accent2">
              <a:lumMod val="60000"/>
              <a:lumOff val="40000"/>
            </a:schemeClr>
          </a:solidFill>
        </p:spPr>
        <p:txBody>
          <a:bodyPr wrap="square" rtlCol="0">
            <a:spAutoFit/>
          </a:bodyPr>
          <a:lstStyle/>
          <a:p>
            <a:pPr algn="ctr"/>
            <a:r>
              <a:rPr lang="en-US" sz="1600" dirty="0"/>
              <a:t>Prototypes</a:t>
            </a:r>
          </a:p>
          <a:p>
            <a:pPr algn="ctr"/>
            <a:r>
              <a:rPr lang="en-US" sz="1600" dirty="0"/>
              <a:t>Patents </a:t>
            </a:r>
          </a:p>
          <a:p>
            <a:pPr algn="ctr"/>
            <a:r>
              <a:rPr lang="en-US" sz="1600" dirty="0"/>
              <a:t>Demonstrators </a:t>
            </a:r>
          </a:p>
        </p:txBody>
      </p:sp>
      <p:sp>
        <p:nvSpPr>
          <p:cNvPr id="4" name="Arrow: Right 3">
            <a:extLst>
              <a:ext uri="{FF2B5EF4-FFF2-40B4-BE49-F238E27FC236}">
                <a16:creationId xmlns:a16="http://schemas.microsoft.com/office/drawing/2014/main" id="{8C2D5A78-BF2B-4444-B7F7-23EA4A0B9BDE}"/>
              </a:ext>
            </a:extLst>
          </p:cNvPr>
          <p:cNvSpPr/>
          <p:nvPr/>
        </p:nvSpPr>
        <p:spPr>
          <a:xfrm>
            <a:off x="6268780" y="3431459"/>
            <a:ext cx="473778" cy="4769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D6DE760-5EB4-41CD-810D-E6CFE9CB4BF0}"/>
              </a:ext>
            </a:extLst>
          </p:cNvPr>
          <p:cNvSpPr>
            <a:spLocks noChangeArrowheads="1"/>
          </p:cNvSpPr>
          <p:nvPr/>
        </p:nvSpPr>
        <p:spPr bwMode="auto">
          <a:xfrm>
            <a:off x="163654" y="961436"/>
            <a:ext cx="8816693" cy="387572"/>
          </a:xfrm>
          <a:prstGeom prst="rect">
            <a:avLst/>
          </a:prstGeom>
          <a:solidFill>
            <a:schemeClr val="bg2">
              <a:lumMod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Internationalisation/ Regional integration </a:t>
            </a:r>
            <a:endParaRPr lang="en-GB" altLang="en-US" sz="2800" b="1" dirty="0">
              <a:solidFill>
                <a:srgbClr val="FFFFFF"/>
              </a:solidFill>
              <a:latin typeface="Calibri" panose="020F0502020204030204" pitchFamily="34" charset="0"/>
            </a:endParaRPr>
          </a:p>
        </p:txBody>
      </p:sp>
      <p:sp>
        <p:nvSpPr>
          <p:cNvPr id="2" name="Arrow: Down 1">
            <a:extLst>
              <a:ext uri="{FF2B5EF4-FFF2-40B4-BE49-F238E27FC236}">
                <a16:creationId xmlns:a16="http://schemas.microsoft.com/office/drawing/2014/main" id="{69D14A8C-50EC-427B-83CA-6973E5082F31}"/>
              </a:ext>
            </a:extLst>
          </p:cNvPr>
          <p:cNvSpPr/>
          <p:nvPr/>
        </p:nvSpPr>
        <p:spPr>
          <a:xfrm>
            <a:off x="1046294" y="1349008"/>
            <a:ext cx="529940" cy="3875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3CBE8DC3-1C4A-4A01-BACA-79B550EA9E09}"/>
              </a:ext>
            </a:extLst>
          </p:cNvPr>
          <p:cNvSpPr/>
          <p:nvPr/>
        </p:nvSpPr>
        <p:spPr>
          <a:xfrm>
            <a:off x="3939324" y="1339124"/>
            <a:ext cx="529940" cy="3875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27FF1798-A19D-423A-92EF-218EE62A491A}"/>
              </a:ext>
            </a:extLst>
          </p:cNvPr>
          <p:cNvSpPr/>
          <p:nvPr/>
        </p:nvSpPr>
        <p:spPr>
          <a:xfrm>
            <a:off x="7609331" y="1321298"/>
            <a:ext cx="529940" cy="3875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Up 4">
            <a:extLst>
              <a:ext uri="{FF2B5EF4-FFF2-40B4-BE49-F238E27FC236}">
                <a16:creationId xmlns:a16="http://schemas.microsoft.com/office/drawing/2014/main" id="{09E44BF3-CAF9-41DC-89A6-808C2AD5EC4A}"/>
              </a:ext>
            </a:extLst>
          </p:cNvPr>
          <p:cNvSpPr/>
          <p:nvPr/>
        </p:nvSpPr>
        <p:spPr>
          <a:xfrm>
            <a:off x="7578552" y="5789704"/>
            <a:ext cx="595746" cy="258925"/>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Up 17">
            <a:extLst>
              <a:ext uri="{FF2B5EF4-FFF2-40B4-BE49-F238E27FC236}">
                <a16:creationId xmlns:a16="http://schemas.microsoft.com/office/drawing/2014/main" id="{911CB3FF-C0AD-4AC3-AFC9-FDC2E8D95E42}"/>
              </a:ext>
            </a:extLst>
          </p:cNvPr>
          <p:cNvSpPr/>
          <p:nvPr/>
        </p:nvSpPr>
        <p:spPr>
          <a:xfrm>
            <a:off x="3939324" y="5787170"/>
            <a:ext cx="595746" cy="258925"/>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Up 18">
            <a:extLst>
              <a:ext uri="{FF2B5EF4-FFF2-40B4-BE49-F238E27FC236}">
                <a16:creationId xmlns:a16="http://schemas.microsoft.com/office/drawing/2014/main" id="{2DA258A6-07DC-4D24-B3C2-8DF7B575E84A}"/>
              </a:ext>
            </a:extLst>
          </p:cNvPr>
          <p:cNvSpPr/>
          <p:nvPr/>
        </p:nvSpPr>
        <p:spPr>
          <a:xfrm>
            <a:off x="895842" y="5806316"/>
            <a:ext cx="595746" cy="258925"/>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183" y="2381"/>
            <a:ext cx="8482603" cy="917124"/>
          </a:xfrm>
        </p:spPr>
        <p:txBody>
          <a:bodyPr>
            <a:noAutofit/>
          </a:bodyPr>
          <a:lstStyle/>
          <a:p>
            <a:pPr algn="r"/>
            <a:r>
              <a:rPr lang="en-US" sz="3597" b="1" dirty="0"/>
              <a:t>STI Contributions to ERRP (3) </a:t>
            </a:r>
          </a:p>
        </p:txBody>
      </p:sp>
      <p:graphicFrame>
        <p:nvGraphicFramePr>
          <p:cNvPr id="2" name="Table 1"/>
          <p:cNvGraphicFramePr>
            <a:graphicFrameLocks noGrp="1"/>
          </p:cNvGraphicFramePr>
          <p:nvPr>
            <p:extLst/>
          </p:nvPr>
        </p:nvGraphicFramePr>
        <p:xfrm>
          <a:off x="125926" y="1048349"/>
          <a:ext cx="8359858" cy="5539950"/>
        </p:xfrm>
        <a:graphic>
          <a:graphicData uri="http://schemas.openxmlformats.org/drawingml/2006/table">
            <a:tbl>
              <a:tblPr firstRow="1" bandRow="1">
                <a:tableStyleId>{5C22544A-7EE6-4342-B048-85BDC9FD1C3A}</a:tableStyleId>
              </a:tblPr>
              <a:tblGrid>
                <a:gridCol w="4518594">
                  <a:extLst>
                    <a:ext uri="{9D8B030D-6E8A-4147-A177-3AD203B41FA5}">
                      <a16:colId xmlns:a16="http://schemas.microsoft.com/office/drawing/2014/main" val="3397398754"/>
                    </a:ext>
                  </a:extLst>
                </a:gridCol>
                <a:gridCol w="3841264">
                  <a:extLst>
                    <a:ext uri="{9D8B030D-6E8A-4147-A177-3AD203B41FA5}">
                      <a16:colId xmlns:a16="http://schemas.microsoft.com/office/drawing/2014/main" val="3718386215"/>
                    </a:ext>
                  </a:extLst>
                </a:gridCol>
              </a:tblGrid>
              <a:tr h="913764">
                <a:tc gridSpan="2">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2: INDUSTRIALIZATION / GROWING</a:t>
                      </a: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 THE PRODUCTIVE ECONOMY </a:t>
                      </a:r>
                    </a:p>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(cont.)</a:t>
                      </a:r>
                      <a:endParaRPr lang="en-ZA"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ZA" sz="1800" b="1" dirty="0"/>
                    </a:p>
                  </a:txBody>
                  <a:tcPr marL="91376" marR="91376" marT="45688" marB="45688"/>
                </a:tc>
                <a:tc hMerge="1">
                  <a:txBody>
                    <a:bodyPr/>
                    <a:lstStyle/>
                    <a:p>
                      <a:endParaRPr lang="en-ZA"/>
                    </a:p>
                  </a:txBody>
                  <a:tcPr/>
                </a:tc>
                <a:extLst>
                  <a:ext uri="{0D108BD9-81ED-4DB2-BD59-A6C34878D82A}">
                    <a16:rowId xmlns:a16="http://schemas.microsoft.com/office/drawing/2014/main" val="2966070203"/>
                  </a:ext>
                </a:extLst>
              </a:tr>
              <a:tr h="1246019">
                <a:tc>
                  <a:txBody>
                    <a:bodyPr/>
                    <a:lstStyle/>
                    <a:p>
                      <a:pPr defTabSz="536575"/>
                      <a:r>
                        <a:rPr lang="en-US" sz="1600" kern="1200" dirty="0" smtClean="0">
                          <a:solidFill>
                            <a:schemeClr val="dk1"/>
                          </a:solidFill>
                          <a:effectLst/>
                          <a:latin typeface="+mn-lt"/>
                          <a:ea typeface="+mn-ea"/>
                          <a:cs typeface="+mn-cs"/>
                        </a:rPr>
                        <a:t>2.12 - Enable emergence of an industrial and 	medicinal hemp and cannabis industry</a:t>
                      </a:r>
                      <a:endParaRPr lang="en-ZA" sz="1600" kern="1200" dirty="0" smtClean="0">
                        <a:solidFill>
                          <a:schemeClr val="dk1"/>
                        </a:solidFill>
                        <a:effectLst/>
                        <a:latin typeface="+mn-lt"/>
                        <a:ea typeface="+mn-ea"/>
                        <a:cs typeface="+mn-cs"/>
                      </a:endParaRPr>
                    </a:p>
                    <a:p>
                      <a:pPr defTabSz="536575"/>
                      <a:r>
                        <a:rPr lang="en-US" sz="1600" kern="1200" dirty="0" smtClean="0">
                          <a:solidFill>
                            <a:schemeClr val="dk1"/>
                          </a:solidFill>
                          <a:effectLst/>
                          <a:latin typeface="+mn-lt"/>
                          <a:ea typeface="+mn-ea"/>
                          <a:cs typeface="+mn-cs"/>
                        </a:rPr>
                        <a:t>2.18 - Deepen localisation including innovation 	and financial inclusion</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mLab (Codetribe Academy)</a:t>
                      </a:r>
                      <a:endParaRPr lang="en-Z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DSIDE</a:t>
                      </a:r>
                      <a:endParaRPr lang="en-Z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Tech. Acquisition and Deployment Fund</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221469795"/>
                  </a:ext>
                </a:extLst>
              </a:tr>
              <a:tr h="580156">
                <a:tc gridSpan="2">
                  <a:txBody>
                    <a:bodyPr/>
                    <a:lstStyle/>
                    <a:p>
                      <a:pPr marL="468630" indent="-468630" algn="ctr">
                        <a:lnSpc>
                          <a:spcPct val="107000"/>
                        </a:lnSpc>
                        <a:spcBef>
                          <a:spcPts val="400"/>
                        </a:spcBef>
                        <a:spcAft>
                          <a:spcPts val="400"/>
                        </a:spcAft>
                      </a:pPr>
                      <a:r>
                        <a:rPr lang="en-US" sz="1800" b="1" kern="1200" dirty="0" smtClean="0">
                          <a:solidFill>
                            <a:schemeClr val="dk1"/>
                          </a:solidFill>
                          <a:effectLst/>
                          <a:latin typeface="+mn-lt"/>
                          <a:ea typeface="+mn-ea"/>
                          <a:cs typeface="+mn-cs"/>
                        </a:rPr>
                        <a:t>PRIORITY 3: MASS PUBLIC EMPLOYMENT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2796625">
                <a:tc>
                  <a:txBody>
                    <a:bodyPr/>
                    <a:lstStyle/>
                    <a:p>
                      <a:pPr>
                        <a:tabLst>
                          <a:tab pos="449263" algn="l"/>
                        </a:tabLst>
                      </a:pPr>
                      <a:r>
                        <a:rPr lang="en-US" sz="1600" kern="1200" dirty="0" smtClean="0">
                          <a:solidFill>
                            <a:schemeClr val="dk1"/>
                          </a:solidFill>
                          <a:effectLst/>
                          <a:latin typeface="+mn-lt"/>
                          <a:ea typeface="+mn-ea"/>
                          <a:cs typeface="+mn-cs"/>
                        </a:rPr>
                        <a:t>3.2 - Implement environment and circular 	economy programme</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3.4 - Support ECD and community health</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3.6 - Invest in creative and cultural sectors</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3.8 - Skills development, intensify the 	interventions 	in the arts and cultural sector in the context of 	mass employment</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3.9 - Environmental restoration and ecological 	services programme as well as war on waste.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Health Promotion Agents</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Water graduate programme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Envirochamps</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Experiential Training Programme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Imvelisi</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Grassroots Innovation Programme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Community Journalist Programme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SmartStart IT platform</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2883141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183" y="2381"/>
            <a:ext cx="8482603" cy="917124"/>
          </a:xfrm>
        </p:spPr>
        <p:txBody>
          <a:bodyPr>
            <a:noAutofit/>
          </a:bodyPr>
          <a:lstStyle/>
          <a:p>
            <a:pPr algn="r"/>
            <a:r>
              <a:rPr lang="en-US" sz="3597" b="1" dirty="0"/>
              <a:t>STI Contributions to ERRP (4)</a:t>
            </a:r>
          </a:p>
        </p:txBody>
      </p:sp>
      <p:graphicFrame>
        <p:nvGraphicFramePr>
          <p:cNvPr id="2" name="Table 1"/>
          <p:cNvGraphicFramePr>
            <a:graphicFrameLocks noGrp="1"/>
          </p:cNvGraphicFramePr>
          <p:nvPr>
            <p:extLst/>
          </p:nvPr>
        </p:nvGraphicFramePr>
        <p:xfrm>
          <a:off x="125926" y="1048349"/>
          <a:ext cx="8359858" cy="5453738"/>
        </p:xfrm>
        <a:graphic>
          <a:graphicData uri="http://schemas.openxmlformats.org/drawingml/2006/table">
            <a:tbl>
              <a:tblPr firstRow="1" bandRow="1">
                <a:tableStyleId>{5C22544A-7EE6-4342-B048-85BDC9FD1C3A}</a:tableStyleId>
              </a:tblPr>
              <a:tblGrid>
                <a:gridCol w="4518594">
                  <a:extLst>
                    <a:ext uri="{9D8B030D-6E8A-4147-A177-3AD203B41FA5}">
                      <a16:colId xmlns:a16="http://schemas.microsoft.com/office/drawing/2014/main" val="3397398754"/>
                    </a:ext>
                  </a:extLst>
                </a:gridCol>
                <a:gridCol w="3841264">
                  <a:extLst>
                    <a:ext uri="{9D8B030D-6E8A-4147-A177-3AD203B41FA5}">
                      <a16:colId xmlns:a16="http://schemas.microsoft.com/office/drawing/2014/main" val="3718386215"/>
                    </a:ext>
                  </a:extLst>
                </a:gridCol>
              </a:tblGrid>
              <a:tr h="447962">
                <a:tc gridSpan="2">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4: </a:t>
                      </a:r>
                      <a:r>
                        <a:rPr lang="en-US" sz="1800" b="1" kern="1200" dirty="0" smtClean="0">
                          <a:solidFill>
                            <a:schemeClr val="lt1"/>
                          </a:solidFill>
                          <a:effectLst/>
                          <a:latin typeface="+mn-lt"/>
                          <a:ea typeface="+mn-ea"/>
                          <a:cs typeface="+mn-cs"/>
                        </a:rPr>
                        <a:t>INFRASTRUCTURE</a:t>
                      </a:r>
                      <a:r>
                        <a:rPr lang="en-US" sz="1800" b="1" kern="1200" baseline="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(NDP 2030 PRIORITIES)</a:t>
                      </a:r>
                      <a:endParaRPr lang="en-ZA" sz="1800" b="1" dirty="0"/>
                    </a:p>
                  </a:txBody>
                  <a:tcPr marL="91376" marR="91376" marT="45688" marB="45688"/>
                </a:tc>
                <a:tc hMerge="1">
                  <a:txBody>
                    <a:bodyPr/>
                    <a:lstStyle/>
                    <a:p>
                      <a:endParaRPr lang="en-ZA"/>
                    </a:p>
                  </a:txBody>
                  <a:tcPr/>
                </a:tc>
                <a:extLst>
                  <a:ext uri="{0D108BD9-81ED-4DB2-BD59-A6C34878D82A}">
                    <a16:rowId xmlns:a16="http://schemas.microsoft.com/office/drawing/2014/main" val="2966070203"/>
                  </a:ext>
                </a:extLst>
              </a:tr>
              <a:tr h="2924044">
                <a:tc>
                  <a:txBody>
                    <a:bodyPr/>
                    <a:lstStyle/>
                    <a:p>
                      <a:pPr defTabSz="449263"/>
                      <a:r>
                        <a:rPr lang="en-US" sz="1600" kern="1200" dirty="0" smtClean="0">
                          <a:solidFill>
                            <a:schemeClr val="dk1"/>
                          </a:solidFill>
                          <a:effectLst/>
                          <a:latin typeface="+mn-lt"/>
                          <a:ea typeface="+mn-ea"/>
                          <a:cs typeface="+mn-cs"/>
                        </a:rPr>
                        <a:t>4.1 - Accelerate implementation of shovel ready 	projects and those identified through the SIDS 	process as well as regulatory reforms aimed at 	building broad-based public-private 	partnerships</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4.6 - Rebuild SA construction sector</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4.13 - Broadband rollout</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4.14 - Bulk Water infrastructure</a:t>
                      </a:r>
                      <a:endParaRPr lang="en-ZA" sz="1600" kern="1200" dirty="0" smtClean="0">
                        <a:solidFill>
                          <a:schemeClr val="dk1"/>
                        </a:solidFill>
                        <a:effectLst/>
                        <a:latin typeface="+mn-lt"/>
                        <a:ea typeface="+mn-ea"/>
                        <a:cs typeface="+mn-cs"/>
                      </a:endParaRPr>
                    </a:p>
                    <a:p>
                      <a:pPr>
                        <a:tabLst>
                          <a:tab pos="536575" algn="l"/>
                        </a:tabLst>
                      </a:pPr>
                      <a:r>
                        <a:rPr lang="en-US" sz="1600" kern="1200" dirty="0" smtClean="0">
                          <a:solidFill>
                            <a:schemeClr val="dk1"/>
                          </a:solidFill>
                          <a:effectLst/>
                          <a:latin typeface="+mn-lt"/>
                          <a:ea typeface="+mn-ea"/>
                          <a:cs typeface="+mn-cs"/>
                        </a:rPr>
                        <a:t>4.15 - Energy sector reforms (Legislative 	amendments and regulations to enable the 	implementation of the IRP and renewable 	energy programme)</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Space Infrastructure Hub</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SANREN</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Sustainable Human Settlements STI roadmap</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South African Sanitation Technology Demonstration Programme (SASTEP)</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Water Technologies Demonstration Programme (WADER)</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EcoSun demonstrator project</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221469795"/>
                  </a:ext>
                </a:extLst>
              </a:tr>
              <a:tr h="426423">
                <a:tc gridSpan="2">
                  <a:txBody>
                    <a:bodyPr/>
                    <a:lstStyle/>
                    <a:p>
                      <a:pPr marL="468630" indent="-468630" algn="ctr">
                        <a:lnSpc>
                          <a:spcPct val="107000"/>
                        </a:lnSpc>
                        <a:spcBef>
                          <a:spcPts val="400"/>
                        </a:spcBef>
                        <a:spcAft>
                          <a:spcPts val="400"/>
                        </a:spcAft>
                      </a:pPr>
                      <a:r>
                        <a:rPr lang="en-US" sz="1800" b="1" kern="1200" dirty="0" smtClean="0">
                          <a:solidFill>
                            <a:schemeClr val="dk1"/>
                          </a:solidFill>
                          <a:effectLst/>
                          <a:latin typeface="+mn-lt"/>
                          <a:ea typeface="+mn-ea"/>
                          <a:cs typeface="+mn-cs"/>
                        </a:rPr>
                        <a:t>PRIORITY</a:t>
                      </a:r>
                      <a:r>
                        <a:rPr lang="en-US" sz="1800" b="1" kern="1200" baseline="0" dirty="0" smtClean="0">
                          <a:solidFill>
                            <a:schemeClr val="dk1"/>
                          </a:solidFill>
                          <a:effectLst/>
                          <a:latin typeface="+mn-lt"/>
                          <a:ea typeface="+mn-ea"/>
                          <a:cs typeface="+mn-cs"/>
                        </a:rPr>
                        <a:t> 5</a:t>
                      </a:r>
                      <a:r>
                        <a:rPr lang="en-US" sz="1800" b="1"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a:t>
                      </a:r>
                      <a:r>
                        <a:rPr lang="en-US" sz="1800" b="1" kern="1200" cap="all" baseline="0" dirty="0" smtClean="0">
                          <a:solidFill>
                            <a:schemeClr val="dk1"/>
                          </a:solidFill>
                          <a:effectLst/>
                          <a:latin typeface="+mn-lt"/>
                          <a:ea typeface="+mn-ea"/>
                          <a:cs typeface="+mn-cs"/>
                        </a:rPr>
                        <a:t>Macro-economic interventions and enablers for ec. growth</a:t>
                      </a:r>
                      <a:endParaRPr lang="en-ZA" sz="1100" b="1" cap="al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1653273">
                <a:tc>
                  <a:txBody>
                    <a:bodyPr/>
                    <a:lstStyle/>
                    <a:p>
                      <a:r>
                        <a:rPr lang="en-US" sz="1600" kern="1200" dirty="0" smtClean="0">
                          <a:solidFill>
                            <a:schemeClr val="dk1"/>
                          </a:solidFill>
                          <a:effectLst/>
                          <a:latin typeface="+mn-lt"/>
                          <a:ea typeface="+mn-ea"/>
                          <a:cs typeface="+mn-cs"/>
                        </a:rPr>
                        <a:t>5.4 - End wastage including enhanced productivity</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5.8 - Review and integrate government support for 	formal and informal SMMEs, start-ups and 	cooperatives</a:t>
                      </a:r>
                      <a:endParaRPr lang="en-ZA" sz="1600" kern="1200" dirty="0" smtClean="0">
                        <a:solidFill>
                          <a:schemeClr val="dk1"/>
                        </a:solidFill>
                        <a:effectLst/>
                        <a:latin typeface="+mn-lt"/>
                        <a:ea typeface="+mn-ea"/>
                        <a:cs typeface="+mn-cs"/>
                      </a:endParaRPr>
                    </a:p>
                    <a:p>
                      <a:pPr defTabSz="536575"/>
                      <a:r>
                        <a:rPr lang="en-US" sz="1600" kern="1200" dirty="0" smtClean="0">
                          <a:solidFill>
                            <a:schemeClr val="dk1"/>
                          </a:solidFill>
                          <a:effectLst/>
                          <a:latin typeface="+mn-lt"/>
                          <a:ea typeface="+mn-ea"/>
                          <a:cs typeface="+mn-cs"/>
                        </a:rPr>
                        <a:t>5.13 - Skills strategy reorientation to respond to 	demands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3682959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183" y="2381"/>
            <a:ext cx="8482603" cy="917124"/>
          </a:xfrm>
        </p:spPr>
        <p:txBody>
          <a:bodyPr>
            <a:noAutofit/>
          </a:bodyPr>
          <a:lstStyle/>
          <a:p>
            <a:pPr algn="r"/>
            <a:r>
              <a:rPr lang="en-US" sz="3597" b="1" dirty="0"/>
              <a:t>STI Contributions to ERRP (5)</a:t>
            </a:r>
          </a:p>
        </p:txBody>
      </p:sp>
      <p:graphicFrame>
        <p:nvGraphicFramePr>
          <p:cNvPr id="2" name="Table 1"/>
          <p:cNvGraphicFramePr>
            <a:graphicFrameLocks noGrp="1"/>
          </p:cNvGraphicFramePr>
          <p:nvPr>
            <p:extLst/>
          </p:nvPr>
        </p:nvGraphicFramePr>
        <p:xfrm>
          <a:off x="125926" y="1048350"/>
          <a:ext cx="8359858" cy="5299014"/>
        </p:xfrm>
        <a:graphic>
          <a:graphicData uri="http://schemas.openxmlformats.org/drawingml/2006/table">
            <a:tbl>
              <a:tblPr firstRow="1" bandRow="1">
                <a:tableStyleId>{5C22544A-7EE6-4342-B048-85BDC9FD1C3A}</a:tableStyleId>
              </a:tblPr>
              <a:tblGrid>
                <a:gridCol w="4518594">
                  <a:extLst>
                    <a:ext uri="{9D8B030D-6E8A-4147-A177-3AD203B41FA5}">
                      <a16:colId xmlns:a16="http://schemas.microsoft.com/office/drawing/2014/main" val="3397398754"/>
                    </a:ext>
                  </a:extLst>
                </a:gridCol>
                <a:gridCol w="3841264">
                  <a:extLst>
                    <a:ext uri="{9D8B030D-6E8A-4147-A177-3AD203B41FA5}">
                      <a16:colId xmlns:a16="http://schemas.microsoft.com/office/drawing/2014/main" val="3718386215"/>
                    </a:ext>
                  </a:extLst>
                </a:gridCol>
              </a:tblGrid>
              <a:tr h="405156">
                <a:tc gridSpan="2">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6: GREEN ECONOMY</a:t>
                      </a:r>
                      <a:endParaRPr lang="en-ZA" sz="1800" b="1" dirty="0"/>
                    </a:p>
                  </a:txBody>
                  <a:tcPr marL="91376" marR="91376" marT="45688" marB="45688"/>
                </a:tc>
                <a:tc hMerge="1">
                  <a:txBody>
                    <a:bodyPr/>
                    <a:lstStyle/>
                    <a:p>
                      <a:endParaRPr lang="en-ZA"/>
                    </a:p>
                  </a:txBody>
                  <a:tcPr/>
                </a:tc>
                <a:extLst>
                  <a:ext uri="{0D108BD9-81ED-4DB2-BD59-A6C34878D82A}">
                    <a16:rowId xmlns:a16="http://schemas.microsoft.com/office/drawing/2014/main" val="2966070203"/>
                  </a:ext>
                </a:extLst>
              </a:tr>
              <a:tr h="2436704">
                <a:tc>
                  <a:txBody>
                    <a:bodyPr/>
                    <a:lstStyle/>
                    <a:p>
                      <a:pPr>
                        <a:tabLst>
                          <a:tab pos="449263" algn="l"/>
                        </a:tabLst>
                      </a:pPr>
                      <a:r>
                        <a:rPr lang="en-US" sz="1600" kern="1200" dirty="0" smtClean="0">
                          <a:solidFill>
                            <a:schemeClr val="dk1"/>
                          </a:solidFill>
                          <a:effectLst/>
                          <a:latin typeface="+mn-lt"/>
                          <a:ea typeface="+mn-ea"/>
                          <a:cs typeface="+mn-cs"/>
                        </a:rPr>
                        <a:t>6.1 - Waste recycling, beneficiation and transition to 	circular economy</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6.2 - Market tools, local beneficiation and export 	potential ash, gypsum, slag and biomass</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6.3 - Waste picker integration and revitalisation of 	buy-back centres and improved management 	of landfill sites.</a:t>
                      </a:r>
                      <a:endParaRPr lang="en-ZA" sz="1600" kern="1200" dirty="0" smtClean="0">
                        <a:solidFill>
                          <a:schemeClr val="dk1"/>
                        </a:solidFill>
                        <a:effectLst/>
                        <a:latin typeface="+mn-lt"/>
                        <a:ea typeface="+mn-ea"/>
                        <a:cs typeface="+mn-cs"/>
                      </a:endParaRPr>
                    </a:p>
                    <a:p>
                      <a:pPr>
                        <a:tabLst>
                          <a:tab pos="449263" algn="l"/>
                        </a:tabLst>
                      </a:pPr>
                      <a:r>
                        <a:rPr lang="en-US" sz="1600" kern="1200" dirty="0" smtClean="0">
                          <a:solidFill>
                            <a:schemeClr val="dk1"/>
                          </a:solidFill>
                          <a:effectLst/>
                          <a:latin typeface="+mn-lt"/>
                          <a:ea typeface="+mn-ea"/>
                          <a:cs typeface="+mn-cs"/>
                        </a:rPr>
                        <a:t>6.5 – Diversion of waste from landfills to industries 	(batteries, lighting, e-waste, tyres, paper and 	packaging).</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mn-lt"/>
                          <a:ea typeface="Calibri" panose="020F0502020204030204" pitchFamily="34" charset="0"/>
                          <a:cs typeface="Times New Roman" panose="02020603050405020304" pitchFamily="18" charset="0"/>
                        </a:rPr>
                        <a:t>Waste RDI</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mn-lt"/>
                          <a:ea typeface="Calibri" panose="020F0502020204030204" pitchFamily="34" charset="0"/>
                          <a:cs typeface="Times New Roman" panose="02020603050405020304" pitchFamily="18" charset="0"/>
                        </a:rPr>
                        <a:t>Water RDI</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Green Economy for Development</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SASTEP</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3D printing of houses</a:t>
                      </a:r>
                      <a:endParaRPr lang="en-ZA" sz="1600" dirty="0">
                        <a:effectLst/>
                        <a:latin typeface="+mn-lt"/>
                        <a:ea typeface="Calibri" panose="020F0502020204030204" pitchFamily="34" charset="0"/>
                        <a:cs typeface="Times New Roman" panose="02020603050405020304" pitchFamily="18" charset="0"/>
                      </a:endParaRPr>
                    </a:p>
                    <a:p>
                      <a:pPr>
                        <a:lnSpc>
                          <a:spcPct val="107000"/>
                        </a:lnSpc>
                        <a:spcBef>
                          <a:spcPts val="400"/>
                        </a:spcBef>
                        <a:spcAft>
                          <a:spcPts val="4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221469795"/>
                  </a:ext>
                </a:extLst>
              </a:tr>
              <a:tr h="385675">
                <a:tc gridSpan="2">
                  <a:txBody>
                    <a:bodyPr/>
                    <a:lstStyle/>
                    <a:p>
                      <a:pPr marL="468630" indent="-468630" algn="ctr">
                        <a:lnSpc>
                          <a:spcPct val="107000"/>
                        </a:lnSpc>
                        <a:spcBef>
                          <a:spcPts val="400"/>
                        </a:spcBef>
                        <a:spcAft>
                          <a:spcPts val="400"/>
                        </a:spcAft>
                      </a:pPr>
                      <a:r>
                        <a:rPr lang="en-US" sz="1800" b="1" kern="1200" dirty="0" smtClean="0">
                          <a:solidFill>
                            <a:schemeClr val="dk1"/>
                          </a:solidFill>
                          <a:effectLst/>
                          <a:latin typeface="+mn-lt"/>
                          <a:ea typeface="+mn-ea"/>
                          <a:cs typeface="+mn-cs"/>
                        </a:rPr>
                        <a:t>PRIORITY</a:t>
                      </a:r>
                      <a:r>
                        <a:rPr lang="en-US" sz="1800" b="1" kern="1200" baseline="0" dirty="0" smtClean="0">
                          <a:solidFill>
                            <a:schemeClr val="dk1"/>
                          </a:solidFill>
                          <a:effectLst/>
                          <a:latin typeface="+mn-lt"/>
                          <a:ea typeface="+mn-ea"/>
                          <a:cs typeface="+mn-cs"/>
                        </a:rPr>
                        <a:t> 7</a:t>
                      </a:r>
                      <a:r>
                        <a:rPr lang="en-US" sz="1800" b="1" kern="1200" dirty="0" smtClean="0">
                          <a:solidFill>
                            <a:schemeClr val="dk1"/>
                          </a:solidFill>
                          <a:effectLst/>
                          <a:latin typeface="+mn-lt"/>
                          <a:ea typeface="+mn-ea"/>
                          <a:cs typeface="+mn-cs"/>
                        </a:rPr>
                        <a:t>: AGRICULTURE AND FOOD SECURITY</a:t>
                      </a:r>
                      <a:endParaRPr lang="en-ZA" sz="1100" b="1" cap="al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2068343">
                <a:tc>
                  <a:txBody>
                    <a:bodyPr/>
                    <a:lstStyle/>
                    <a:p>
                      <a:pPr defTabSz="449263"/>
                      <a:r>
                        <a:rPr lang="en-US" sz="1600" kern="1200" dirty="0" smtClean="0">
                          <a:solidFill>
                            <a:schemeClr val="dk1"/>
                          </a:solidFill>
                          <a:effectLst/>
                          <a:latin typeface="+mn-lt"/>
                          <a:ea typeface="+mn-ea"/>
                          <a:cs typeface="+mn-cs"/>
                        </a:rPr>
                        <a:t>7.2 - Ensuring more support to emerging and small- 	scale farmers.</a:t>
                      </a:r>
                      <a:endParaRPr lang="en-ZA" sz="1600" kern="1200" dirty="0" smtClean="0">
                        <a:solidFill>
                          <a:schemeClr val="dk1"/>
                        </a:solidFill>
                        <a:effectLst/>
                        <a:latin typeface="+mn-lt"/>
                        <a:ea typeface="+mn-ea"/>
                        <a:cs typeface="+mn-cs"/>
                      </a:endParaRPr>
                    </a:p>
                    <a:p>
                      <a:pPr>
                        <a:tabLst>
                          <a:tab pos="449263" algn="l"/>
                        </a:tabLst>
                      </a:pPr>
                      <a:r>
                        <a:rPr lang="en-US" sz="1600" kern="1200" dirty="0" smtClean="0">
                          <a:solidFill>
                            <a:schemeClr val="dk1"/>
                          </a:solidFill>
                          <a:effectLst/>
                          <a:latin typeface="+mn-lt"/>
                          <a:ea typeface="+mn-ea"/>
                          <a:cs typeface="+mn-cs"/>
                        </a:rPr>
                        <a:t>7.8 - Intensify agricultural research and introduce 	new smart agriculture technologies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Various crop improvement programmes</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Agriculture Sector Innovation Funds (SIF’s)</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Animal health cluster for the development of animal vaccines</a:t>
                      </a:r>
                      <a:endParaRPr lang="en-ZA" sz="1600" dirty="0">
                        <a:effectLst/>
                        <a:latin typeface="+mn-lt"/>
                        <a:ea typeface="Calibri" panose="020F0502020204030204" pitchFamily="34" charset="0"/>
                        <a:cs typeface="Times New Roman" panose="02020603050405020304" pitchFamily="18" charset="0"/>
                      </a:endParaRPr>
                    </a:p>
                    <a:p>
                      <a:pPr>
                        <a:lnSpc>
                          <a:spcPct val="107000"/>
                        </a:lnSpc>
                        <a:spcBef>
                          <a:spcPts val="400"/>
                        </a:spcBef>
                        <a:spcAft>
                          <a:spcPts val="4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400"/>
                        </a:spcBef>
                        <a:spcAft>
                          <a:spcPts val="4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2186322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BF26-8234-9545-8FE5-ABA7D1732129}"/>
              </a:ext>
            </a:extLst>
          </p:cNvPr>
          <p:cNvSpPr>
            <a:spLocks noGrp="1"/>
          </p:cNvSpPr>
          <p:nvPr>
            <p:ph type="title"/>
          </p:nvPr>
        </p:nvSpPr>
        <p:spPr>
          <a:xfrm>
            <a:off x="1930988" y="43296"/>
            <a:ext cx="6678440" cy="576775"/>
          </a:xfrm>
        </p:spPr>
        <p:txBody>
          <a:bodyPr>
            <a:noAutofit/>
          </a:bodyPr>
          <a:lstStyle/>
          <a:p>
            <a:pPr algn="r"/>
            <a:r>
              <a:rPr lang="en-US" sz="2800" b="1" dirty="0"/>
              <a:t>2021/22 Output Performance Indicator Analysis Programme </a:t>
            </a:r>
          </a:p>
        </p:txBody>
      </p:sp>
      <p:graphicFrame>
        <p:nvGraphicFramePr>
          <p:cNvPr id="5" name="Chart 4">
            <a:extLst>
              <a:ext uri="{FF2B5EF4-FFF2-40B4-BE49-F238E27FC236}">
                <a16:creationId xmlns:a16="http://schemas.microsoft.com/office/drawing/2014/main" id="{04828465-1DE6-6A40-A431-97BC51AFDF22}"/>
              </a:ext>
            </a:extLst>
          </p:cNvPr>
          <p:cNvGraphicFramePr>
            <a:graphicFrameLocks/>
          </p:cNvGraphicFramePr>
          <p:nvPr>
            <p:extLst>
              <p:ext uri="{D42A27DB-BD31-4B8C-83A1-F6EECF244321}">
                <p14:modId xmlns:p14="http://schemas.microsoft.com/office/powerpoint/2010/main" val="1474450355"/>
              </p:ext>
            </p:extLst>
          </p:nvPr>
        </p:nvGraphicFramePr>
        <p:xfrm>
          <a:off x="256309" y="1134880"/>
          <a:ext cx="8631381" cy="5705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708940772"/>
              </p:ext>
            </p:extLst>
          </p:nvPr>
        </p:nvGraphicFramePr>
        <p:xfrm>
          <a:off x="393895" y="1134880"/>
          <a:ext cx="8215533" cy="4970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674048810"/>
              </p:ext>
            </p:extLst>
          </p:nvPr>
        </p:nvGraphicFramePr>
        <p:xfrm>
          <a:off x="1" y="984738"/>
          <a:ext cx="9144000" cy="585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6874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010486" y="49227"/>
            <a:ext cx="5505552" cy="456685"/>
          </a:xfrm>
        </p:spPr>
        <p:txBody>
          <a:bodyPr>
            <a:noAutofit/>
          </a:bodyPr>
          <a:lstStyle/>
          <a:p>
            <a:pPr algn="r"/>
            <a:r>
              <a:rPr lang="en-ZA" sz="2800" b="1" dirty="0"/>
              <a:t>MTEF Allocations per Programme </a:t>
            </a:r>
            <a:endParaRPr lang="en-US"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nvPr>
        </p:nvGraphicFramePr>
        <p:xfrm>
          <a:off x="-1" y="970714"/>
          <a:ext cx="8945881" cy="5281584"/>
        </p:xfrm>
        <a:graphic>
          <a:graphicData uri="http://schemas.openxmlformats.org/drawingml/2006/table">
            <a:tbl>
              <a:tblPr firstRow="1" firstCol="1" bandRow="1">
                <a:tableStyleId>{5C22544A-7EE6-4342-B048-85BDC9FD1C3A}</a:tableStyleId>
              </a:tblPr>
              <a:tblGrid>
                <a:gridCol w="2009384">
                  <a:extLst>
                    <a:ext uri="{9D8B030D-6E8A-4147-A177-3AD203B41FA5}">
                      <a16:colId xmlns:a16="http://schemas.microsoft.com/office/drawing/2014/main" val="3758039678"/>
                    </a:ext>
                  </a:extLst>
                </a:gridCol>
                <a:gridCol w="1738501">
                  <a:extLst>
                    <a:ext uri="{9D8B030D-6E8A-4147-A177-3AD203B41FA5}">
                      <a16:colId xmlns:a16="http://schemas.microsoft.com/office/drawing/2014/main" val="4135679369"/>
                    </a:ext>
                  </a:extLst>
                </a:gridCol>
                <a:gridCol w="1865759">
                  <a:extLst>
                    <a:ext uri="{9D8B030D-6E8A-4147-A177-3AD203B41FA5}">
                      <a16:colId xmlns:a16="http://schemas.microsoft.com/office/drawing/2014/main" val="2381626739"/>
                    </a:ext>
                  </a:extLst>
                </a:gridCol>
                <a:gridCol w="1686859">
                  <a:extLst>
                    <a:ext uri="{9D8B030D-6E8A-4147-A177-3AD203B41FA5}">
                      <a16:colId xmlns:a16="http://schemas.microsoft.com/office/drawing/2014/main" val="4289322685"/>
                    </a:ext>
                  </a:extLst>
                </a:gridCol>
                <a:gridCol w="1645378">
                  <a:extLst>
                    <a:ext uri="{9D8B030D-6E8A-4147-A177-3AD203B41FA5}">
                      <a16:colId xmlns:a16="http://schemas.microsoft.com/office/drawing/2014/main" val="3967493618"/>
                    </a:ext>
                  </a:extLst>
                </a:gridCol>
              </a:tblGrid>
              <a:tr h="517748">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Programme</a:t>
                      </a:r>
                    </a:p>
                  </a:txBody>
                  <a:tcPr marL="68580" marR="68580" marT="0" marB="0"/>
                </a:tc>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 Adjusted Appropriation 2020/21</a:t>
                      </a:r>
                    </a:p>
                  </a:txBody>
                  <a:tcPr marL="68580" marR="68580" marT="0" marB="0"/>
                </a:tc>
                <a:tc gridSpan="3">
                  <a:txBody>
                    <a:bodyPr/>
                    <a:lstStyle/>
                    <a:p>
                      <a:pPr algn="ctr">
                        <a:lnSpc>
                          <a:spcPct val="100000"/>
                        </a:lnSpc>
                        <a:spcAft>
                          <a:spcPts val="0"/>
                        </a:spcAft>
                        <a:tabLst>
                          <a:tab pos="457200" algn="l"/>
                          <a:tab pos="4023360" algn="l"/>
                        </a:tabLst>
                      </a:pPr>
                      <a:r>
                        <a:rPr lang="en-ZA" sz="1800" b="1" kern="1200" dirty="0">
                          <a:solidFill>
                            <a:schemeClr val="lt1"/>
                          </a:solidFill>
                          <a:effectLst/>
                          <a:latin typeface="Arial" panose="020B0604020202020204" pitchFamily="34" charset="0"/>
                          <a:ea typeface="+mn-ea"/>
                          <a:cs typeface="Arial" panose="020B0604020202020204" pitchFamily="34" charset="0"/>
                        </a:rPr>
                        <a:t>MTEF ALLOCATION</a:t>
                      </a:r>
                    </a:p>
                    <a:p>
                      <a:pPr algn="ctr">
                        <a:lnSpc>
                          <a:spcPct val="100000"/>
                        </a:lnSpc>
                        <a:spcAft>
                          <a:spcPts val="0"/>
                        </a:spcAft>
                        <a:tabLst>
                          <a:tab pos="457200" algn="l"/>
                          <a:tab pos="4023360" algn="l"/>
                        </a:tabLst>
                      </a:pP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1"/>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603173529"/>
                  </a:ext>
                </a:extLst>
              </a:tr>
              <a:tr h="522848">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2021/22</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2022/23</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2023/24</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2857641252"/>
                  </a:ext>
                </a:extLst>
              </a:tr>
              <a:tr h="339574">
                <a:tc>
                  <a:txBody>
                    <a:bodyPr/>
                    <a:lstStyle/>
                    <a:p>
                      <a:pPr algn="l" fontAlgn="b"/>
                      <a:r>
                        <a:rPr lang="en-ZA" sz="1800" b="1" u="none" strike="noStrike" dirty="0">
                          <a:effectLst/>
                          <a:latin typeface="Arial" panose="020B0604020202020204" pitchFamily="34" charset="0"/>
                          <a:cs typeface="Arial" panose="020B0604020202020204" pitchFamily="34" charset="0"/>
                        </a:rPr>
                        <a:t>Administration</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294 416 </a:t>
                      </a:r>
                    </a:p>
                  </a:txBody>
                  <a:tcPr marL="3810" marR="3810" marT="3810" marB="0"/>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328</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196</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332</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550</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333</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293</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83925353"/>
                  </a:ext>
                </a:extLst>
              </a:tr>
              <a:tr h="518205">
                <a:tc>
                  <a:txBody>
                    <a:bodyPr/>
                    <a:lstStyle/>
                    <a:p>
                      <a:pPr algn="l" fontAlgn="b"/>
                      <a:r>
                        <a:rPr lang="en-ZA" sz="1800" b="1" u="none" strike="noStrike" dirty="0">
                          <a:effectLst/>
                          <a:latin typeface="Arial" panose="020B0604020202020204" pitchFamily="34" charset="0"/>
                          <a:cs typeface="Arial" panose="020B0604020202020204" pitchFamily="34" charset="0"/>
                        </a:rPr>
                        <a:t>Technology Innovation</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1 397 065 </a:t>
                      </a:r>
                    </a:p>
                  </a:txBody>
                  <a:tcPr marL="3810" marR="3810" marT="3810" marB="0"/>
                </a:tc>
                <a:tc>
                  <a:txBody>
                    <a:bodyPr/>
                    <a:lstStyle/>
                    <a:p>
                      <a:pPr algn="r"/>
                      <a:r>
                        <a:rPr lang="en-US" sz="1800" dirty="0">
                          <a:latin typeface="Arial" panose="020B0604020202020204" pitchFamily="34" charset="0"/>
                          <a:cs typeface="Arial" panose="020B0604020202020204" pitchFamily="34" charset="0"/>
                        </a:rPr>
                        <a:t>1 780 222</a:t>
                      </a:r>
                    </a:p>
                  </a:txBody>
                  <a:tcPr/>
                </a:tc>
                <a:tc>
                  <a:txBody>
                    <a:bodyPr/>
                    <a:lstStyle/>
                    <a:p>
                      <a:pPr algn="r"/>
                      <a:r>
                        <a:rPr lang="en-US" sz="1800" dirty="0">
                          <a:latin typeface="Arial" panose="020B0604020202020204" pitchFamily="34" charset="0"/>
                          <a:cs typeface="Arial" panose="020B0604020202020204" pitchFamily="34" charset="0"/>
                        </a:rPr>
                        <a:t>1 783</a:t>
                      </a:r>
                      <a:r>
                        <a:rPr lang="en-US" sz="1800" baseline="0" dirty="0">
                          <a:latin typeface="Arial" panose="020B0604020202020204" pitchFamily="34" charset="0"/>
                          <a:cs typeface="Arial" panose="020B0604020202020204" pitchFamily="34" charset="0"/>
                        </a:rPr>
                        <a:t> 283</a:t>
                      </a:r>
                      <a:endParaRPr lang="en-US" sz="1800" dirty="0">
                        <a:latin typeface="Arial" panose="020B0604020202020204" pitchFamily="34" charset="0"/>
                        <a:cs typeface="Arial" panose="020B0604020202020204" pitchFamily="34" charset="0"/>
                      </a:endParaRPr>
                    </a:p>
                  </a:txBody>
                  <a:tcPr/>
                </a:tc>
                <a:tc>
                  <a:txBody>
                    <a:bodyPr/>
                    <a:lstStyle/>
                    <a:p>
                      <a:pPr algn="r"/>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793 320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9371192"/>
                  </a:ext>
                </a:extLst>
              </a:tr>
              <a:tr h="772885">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International</a:t>
                      </a:r>
                      <a:r>
                        <a:rPr lang="en-ZA" sz="1800" b="1" kern="1200" dirty="0">
                          <a:solidFill>
                            <a:schemeClr val="dk1"/>
                          </a:solidFill>
                          <a:latin typeface="Arial" panose="020B0604020202020204" pitchFamily="34" charset="0"/>
                          <a:ea typeface="+mn-ea"/>
                          <a:cs typeface="Arial" panose="020B0604020202020204" pitchFamily="34" charset="0"/>
                        </a:rPr>
                        <a:t> </a:t>
                      </a:r>
                      <a:r>
                        <a:rPr lang="en-ZA" sz="1800" b="1" u="none" strike="noStrike" kern="1200" dirty="0">
                          <a:solidFill>
                            <a:schemeClr val="lt1"/>
                          </a:solidFill>
                          <a:effectLst/>
                          <a:latin typeface="Arial" panose="020B0604020202020204" pitchFamily="34" charset="0"/>
                          <a:ea typeface="+mn-ea"/>
                          <a:cs typeface="Arial" panose="020B0604020202020204" pitchFamily="34" charset="0"/>
                        </a:rPr>
                        <a:t>Cooperation and Resources</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119 302 </a:t>
                      </a:r>
                    </a:p>
                  </a:txBody>
                  <a:tcPr marL="3810" marR="3810" marT="3810" marB="0"/>
                </a:tc>
                <a:tc>
                  <a:txBody>
                    <a:bodyPr/>
                    <a:lstStyle/>
                    <a:p>
                      <a:pPr marL="0" marR="0" lvl="0" indent="0" algn="r" defTabSz="912114" rtl="0" eaLnBrk="1" fontAlgn="auto"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Arial" panose="020B0604020202020204" pitchFamily="34" charset="0"/>
                          <a:ea typeface="+mn-ea"/>
                          <a:cs typeface="Arial" panose="020B0604020202020204" pitchFamily="34" charset="0"/>
                        </a:rPr>
                        <a:t>146 625</a:t>
                      </a:r>
                    </a:p>
                  </a:txBody>
                  <a:tcPr/>
                </a:tc>
                <a:tc>
                  <a:txBody>
                    <a:bodyPr/>
                    <a:lstStyle/>
                    <a:p>
                      <a:pPr marL="0" algn="r" defTabSz="912114" rtl="0" eaLnBrk="1" latinLnBrk="0" hangingPunct="1"/>
                      <a:r>
                        <a:rPr lang="en-US" sz="1800" u="none" strike="noStrike" kern="1200" dirty="0">
                          <a:solidFill>
                            <a:schemeClr val="dk1"/>
                          </a:solidFill>
                          <a:effectLst/>
                          <a:latin typeface="Arial" panose="020B0604020202020204" pitchFamily="34" charset="0"/>
                          <a:ea typeface="+mn-ea"/>
                          <a:cs typeface="Arial" panose="020B0604020202020204" pitchFamily="34" charset="0"/>
                        </a:rPr>
                        <a:t>149 090</a:t>
                      </a:r>
                    </a:p>
                  </a:txBody>
                  <a:tcPr/>
                </a:tc>
                <a:tc>
                  <a:txBody>
                    <a:bodyPr/>
                    <a:lstStyle/>
                    <a:p>
                      <a:pPr marL="0" algn="r" defTabSz="912114" rtl="0" eaLnBrk="1" latinLnBrk="0" hangingPunct="1"/>
                      <a:r>
                        <a:rPr lang="en-US" sz="1800" u="none" strike="noStrike" kern="1200" dirty="0">
                          <a:solidFill>
                            <a:schemeClr val="dk1"/>
                          </a:solidFill>
                          <a:effectLst/>
                          <a:latin typeface="Arial" panose="020B0604020202020204" pitchFamily="34" charset="0"/>
                          <a:ea typeface="+mn-ea"/>
                          <a:cs typeface="Arial" panose="020B0604020202020204" pitchFamily="34" charset="0"/>
                        </a:rPr>
                        <a:t>149 466</a:t>
                      </a:r>
                    </a:p>
                  </a:txBody>
                  <a:tcPr/>
                </a:tc>
                <a:extLst>
                  <a:ext uri="{0D108BD9-81ED-4DB2-BD59-A6C34878D82A}">
                    <a16:rowId xmlns:a16="http://schemas.microsoft.com/office/drawing/2014/main" val="2532800585"/>
                  </a:ext>
                </a:extLst>
              </a:tr>
              <a:tr h="788677">
                <a:tc>
                  <a:txBody>
                    <a:bodyPr/>
                    <a:lstStyle/>
                    <a:p>
                      <a:pPr algn="l" fontAlgn="b"/>
                      <a:r>
                        <a:rPr lang="en-ZA" sz="1800" b="1" u="none" strike="noStrike" dirty="0">
                          <a:effectLst/>
                          <a:latin typeface="Arial" panose="020B0604020202020204" pitchFamily="34" charset="0"/>
                          <a:cs typeface="Arial" panose="020B0604020202020204" pitchFamily="34" charset="0"/>
                        </a:rPr>
                        <a:t>Research Development and Support</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3 735 718 </a:t>
                      </a:r>
                    </a:p>
                  </a:txBody>
                  <a:tcPr marL="3810" marR="3810" marT="3810" marB="0"/>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4 949 244</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5 093 259</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5 192 081</a:t>
                      </a:r>
                    </a:p>
                  </a:txBody>
                  <a:tcPr/>
                </a:tc>
                <a:extLst>
                  <a:ext uri="{0D108BD9-81ED-4DB2-BD59-A6C34878D82A}">
                    <a16:rowId xmlns:a16="http://schemas.microsoft.com/office/drawing/2014/main" val="2152153884"/>
                  </a:ext>
                </a:extLst>
              </a:tr>
              <a:tr h="772885">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Socio-economic Innovation Partnerships</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1 731 786 </a:t>
                      </a:r>
                    </a:p>
                  </a:txBody>
                  <a:tcPr marL="3810" marR="3810" marT="3810" marB="0"/>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1 729 028</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1 769 794</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1 776 421</a:t>
                      </a:r>
                    </a:p>
                  </a:txBody>
                  <a:tcPr/>
                </a:tc>
                <a:extLst>
                  <a:ext uri="{0D108BD9-81ED-4DB2-BD59-A6C34878D82A}">
                    <a16:rowId xmlns:a16="http://schemas.microsoft.com/office/drawing/2014/main" val="3126209870"/>
                  </a:ext>
                </a:extLst>
              </a:tr>
              <a:tr h="762924">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Total</a:t>
                      </a:r>
                    </a:p>
                  </a:txBody>
                  <a:tcPr marL="9525" marR="9525" marT="9525" marB="0"/>
                </a:tc>
                <a:tc>
                  <a:txBody>
                    <a:bodyPr/>
                    <a:lstStyle/>
                    <a:p>
                      <a:pPr algn="r" fontAlgn="ctr"/>
                      <a:r>
                        <a:rPr lang="en-US" sz="1800" b="1" i="0" u="none" strike="noStrike" dirty="0">
                          <a:solidFill>
                            <a:srgbClr val="000000"/>
                          </a:solidFill>
                          <a:effectLst/>
                          <a:latin typeface="Arial" panose="020B0604020202020204" pitchFamily="34" charset="0"/>
                        </a:rPr>
                        <a:t>        7 278 287 </a:t>
                      </a:r>
                    </a:p>
                  </a:txBody>
                  <a:tcPr marL="3810" marR="3810" marT="3810" marB="0"/>
                </a:tc>
                <a:tc>
                  <a:txBody>
                    <a:bodyPr/>
                    <a:lstStyle/>
                    <a:p>
                      <a:pPr algn="r" fontAlgn="b"/>
                      <a:r>
                        <a:rPr lang="en-US" sz="1800" b="1" i="0" u="none" strike="noStrike" dirty="0">
                          <a:effectLst/>
                          <a:latin typeface="Arial" panose="020B0604020202020204" pitchFamily="34" charset="0"/>
                          <a:cs typeface="Arial" panose="020B0604020202020204" pitchFamily="34" charset="0"/>
                        </a:rPr>
                        <a:t>             8 933 315 </a:t>
                      </a:r>
                    </a:p>
                  </a:txBody>
                  <a:tcPr marL="0" marR="0" marT="0" marB="0"/>
                </a:tc>
                <a:tc>
                  <a:txBody>
                    <a:bodyPr/>
                    <a:lstStyle/>
                    <a:p>
                      <a:pPr algn="r" fontAlgn="b"/>
                      <a:r>
                        <a:rPr lang="en-US" sz="1800" b="1" i="0" u="none" strike="noStrike" dirty="0">
                          <a:effectLst/>
                          <a:latin typeface="Arial" panose="020B0604020202020204" pitchFamily="34" charset="0"/>
                          <a:cs typeface="Arial" panose="020B0604020202020204" pitchFamily="34" charset="0"/>
                        </a:rPr>
                        <a:t>         9 127 976 </a:t>
                      </a:r>
                    </a:p>
                  </a:txBody>
                  <a:tcPr marL="0" marR="0" marT="0" marB="0"/>
                </a:tc>
                <a:tc>
                  <a:txBody>
                    <a:bodyPr/>
                    <a:lstStyle/>
                    <a:p>
                      <a:pPr algn="r" fontAlgn="b"/>
                      <a:r>
                        <a:rPr lang="en-US" sz="1800" b="1" i="0" u="none" strike="noStrike" dirty="0">
                          <a:effectLst/>
                          <a:latin typeface="Arial" panose="020B0604020202020204" pitchFamily="34" charset="0"/>
                          <a:cs typeface="Arial" panose="020B0604020202020204" pitchFamily="34" charset="0"/>
                        </a:rPr>
                        <a:t>         9 244 581 </a:t>
                      </a:r>
                    </a:p>
                  </a:txBody>
                  <a:tcPr marL="0" marR="0" marT="0" marB="0"/>
                </a:tc>
                <a:extLst>
                  <a:ext uri="{0D108BD9-81ED-4DB2-BD59-A6C34878D82A}">
                    <a16:rowId xmlns:a16="http://schemas.microsoft.com/office/drawing/2014/main" val="2344431387"/>
                  </a:ext>
                </a:extLst>
              </a:tr>
            </a:tbl>
          </a:graphicData>
        </a:graphic>
      </p:graphicFrame>
    </p:spTree>
    <p:extLst>
      <p:ext uri="{BB962C8B-B14F-4D97-AF65-F5344CB8AC3E}">
        <p14:creationId xmlns:p14="http://schemas.microsoft.com/office/powerpoint/2010/main" val="1213917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BF26-8234-9545-8FE5-ABA7D1732129}"/>
              </a:ext>
            </a:extLst>
          </p:cNvPr>
          <p:cNvSpPr>
            <a:spLocks noGrp="1"/>
          </p:cNvSpPr>
          <p:nvPr>
            <p:ph type="title"/>
          </p:nvPr>
        </p:nvSpPr>
        <p:spPr>
          <a:xfrm>
            <a:off x="3123028" y="126609"/>
            <a:ext cx="5201331" cy="633046"/>
          </a:xfrm>
        </p:spPr>
        <p:txBody>
          <a:bodyPr>
            <a:noAutofit/>
          </a:bodyPr>
          <a:lstStyle/>
          <a:p>
            <a:pPr algn="r"/>
            <a:r>
              <a:rPr lang="en-US" sz="2800" b="1" dirty="0"/>
              <a:t>2021/22 Budget Analysis per Programme </a:t>
            </a:r>
          </a:p>
        </p:txBody>
      </p:sp>
      <p:graphicFrame>
        <p:nvGraphicFramePr>
          <p:cNvPr id="5" name="Chart 4">
            <a:extLst>
              <a:ext uri="{FF2B5EF4-FFF2-40B4-BE49-F238E27FC236}">
                <a16:creationId xmlns:a16="http://schemas.microsoft.com/office/drawing/2014/main" id="{04828465-1DE6-6A40-A431-97BC51AFDF22}"/>
              </a:ext>
            </a:extLst>
          </p:cNvPr>
          <p:cNvGraphicFramePr>
            <a:graphicFrameLocks/>
          </p:cNvGraphicFramePr>
          <p:nvPr>
            <p:extLst/>
          </p:nvPr>
        </p:nvGraphicFramePr>
        <p:xfrm>
          <a:off x="256309" y="1134880"/>
          <a:ext cx="8631381" cy="5705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1" y="984739"/>
          <a:ext cx="9144000" cy="5855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759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2827606" y="49227"/>
            <a:ext cx="5688432" cy="456685"/>
          </a:xfrm>
        </p:spPr>
        <p:txBody>
          <a:bodyPr>
            <a:noAutofit/>
          </a:bodyPr>
          <a:lstStyle/>
          <a:p>
            <a:pPr algn="r"/>
            <a:r>
              <a:rPr lang="en-ZA" sz="2800" b="1" dirty="0"/>
              <a:t>MTEF Allocations per Economic Classification</a:t>
            </a:r>
            <a:endParaRPr lang="en-US"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nvPr>
        </p:nvGraphicFramePr>
        <p:xfrm>
          <a:off x="152400" y="1138237"/>
          <a:ext cx="8810625" cy="4995393"/>
        </p:xfrm>
        <a:graphic>
          <a:graphicData uri="http://schemas.openxmlformats.org/drawingml/2006/table">
            <a:tbl>
              <a:tblPr firstRow="1" firstCol="1" bandRow="1">
                <a:tableStyleId>{5C22544A-7EE6-4342-B048-85BDC9FD1C3A}</a:tableStyleId>
              </a:tblPr>
              <a:tblGrid>
                <a:gridCol w="1951894">
                  <a:extLst>
                    <a:ext uri="{9D8B030D-6E8A-4147-A177-3AD203B41FA5}">
                      <a16:colId xmlns:a16="http://schemas.microsoft.com/office/drawing/2014/main" val="3758039678"/>
                    </a:ext>
                  </a:extLst>
                </a:gridCol>
                <a:gridCol w="1739326">
                  <a:extLst>
                    <a:ext uri="{9D8B030D-6E8A-4147-A177-3AD203B41FA5}">
                      <a16:colId xmlns:a16="http://schemas.microsoft.com/office/drawing/2014/main" val="4135679369"/>
                    </a:ext>
                  </a:extLst>
                </a:gridCol>
                <a:gridCol w="1837550">
                  <a:extLst>
                    <a:ext uri="{9D8B030D-6E8A-4147-A177-3AD203B41FA5}">
                      <a16:colId xmlns:a16="http://schemas.microsoft.com/office/drawing/2014/main" val="2381626739"/>
                    </a:ext>
                  </a:extLst>
                </a:gridCol>
                <a:gridCol w="1661355">
                  <a:extLst>
                    <a:ext uri="{9D8B030D-6E8A-4147-A177-3AD203B41FA5}">
                      <a16:colId xmlns:a16="http://schemas.microsoft.com/office/drawing/2014/main" val="4289322685"/>
                    </a:ext>
                  </a:extLst>
                </a:gridCol>
                <a:gridCol w="1620500">
                  <a:extLst>
                    <a:ext uri="{9D8B030D-6E8A-4147-A177-3AD203B41FA5}">
                      <a16:colId xmlns:a16="http://schemas.microsoft.com/office/drawing/2014/main" val="3967493618"/>
                    </a:ext>
                  </a:extLst>
                </a:gridCol>
              </a:tblGrid>
              <a:tr h="425390">
                <a:tc rowSpan="2">
                  <a:txBody>
                    <a:bodyPr/>
                    <a:lstStyle/>
                    <a:p>
                      <a:pPr marL="0" marR="0" lvl="0" indent="0" algn="l"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Economic</a:t>
                      </a:r>
                      <a:r>
                        <a:rPr lang="en-US" sz="1800" baseline="0" dirty="0">
                          <a:effectLst/>
                          <a:latin typeface="Arial" panose="020B0604020202020204" pitchFamily="34" charset="0"/>
                          <a:cs typeface="Arial" panose="020B0604020202020204" pitchFamily="34" charset="0"/>
                        </a:rPr>
                        <a:t> Classification</a:t>
                      </a:r>
                      <a:endParaRPr lang="en-US" sz="1800" dirty="0">
                        <a:effectLst/>
                        <a:latin typeface="Arial" panose="020B0604020202020204" pitchFamily="34" charset="0"/>
                        <a:cs typeface="Arial" panose="020B0604020202020204" pitchFamily="34" charset="0"/>
                      </a:endParaRPr>
                    </a:p>
                  </a:txBody>
                  <a:tcPr marL="68580" marR="68580" marT="0" marB="0"/>
                </a:tc>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 Adjusted Appropriation 2020/21</a:t>
                      </a:r>
                    </a:p>
                  </a:txBody>
                  <a:tcPr marL="68580" marR="68580" marT="0" marB="0"/>
                </a:tc>
                <a:tc gridSpan="3">
                  <a:txBody>
                    <a:bodyPr/>
                    <a:lstStyle/>
                    <a:p>
                      <a:pPr algn="ctr">
                        <a:lnSpc>
                          <a:spcPct val="100000"/>
                        </a:lnSpc>
                        <a:spcAft>
                          <a:spcPts val="0"/>
                        </a:spcAft>
                        <a:tabLst>
                          <a:tab pos="457200" algn="l"/>
                          <a:tab pos="4023360" algn="l"/>
                        </a:tabLst>
                      </a:pPr>
                      <a:r>
                        <a:rPr lang="en-ZA" sz="2000" b="1" kern="1200" dirty="0">
                          <a:solidFill>
                            <a:schemeClr val="lt1"/>
                          </a:solidFill>
                          <a:effectLst/>
                          <a:latin typeface="Arial" panose="020B0604020202020204" pitchFamily="34" charset="0"/>
                          <a:ea typeface="+mn-ea"/>
                          <a:cs typeface="Arial" panose="020B0604020202020204" pitchFamily="34" charset="0"/>
                        </a:rPr>
                        <a:t>MTEF ALLOCATION</a:t>
                      </a:r>
                    </a:p>
                  </a:txBody>
                  <a:tcPr marL="68580" marR="68580" marT="0" marB="0">
                    <a:solidFill>
                      <a:schemeClr val="accent1"/>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603173529"/>
                  </a:ext>
                </a:extLst>
              </a:tr>
              <a:tr h="698561">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2021/22</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2022/23</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2023/24</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2857641252"/>
                  </a:ext>
                </a:extLst>
              </a:tr>
              <a:tr h="804888">
                <a:tc>
                  <a:txBody>
                    <a:bodyPr/>
                    <a:lstStyle/>
                    <a:p>
                      <a:pPr algn="l" fontAlgn="b"/>
                      <a:r>
                        <a:rPr lang="en-ZA" sz="1800" b="1" u="none" strike="noStrike" dirty="0">
                          <a:effectLst/>
                          <a:latin typeface="Arial" panose="020B0604020202020204" pitchFamily="34" charset="0"/>
                          <a:cs typeface="Arial" panose="020B0604020202020204" pitchFamily="34" charset="0"/>
                        </a:rPr>
                        <a:t>Compensation of employees</a:t>
                      </a:r>
                    </a:p>
                  </a:txBody>
                  <a:tcPr marL="9525" marR="9525" marT="9525" marB="0"/>
                </a:tc>
                <a:tc>
                  <a:txBody>
                    <a:bodyPr/>
                    <a:lstStyle/>
                    <a:p>
                      <a:pPr algn="r" fontAlgn="ctr"/>
                      <a:r>
                        <a:rPr lang="en-US" sz="1800" b="0" i="0" u="none" strike="noStrike" dirty="0">
                          <a:solidFill>
                            <a:srgbClr val="000000"/>
                          </a:solidFill>
                          <a:effectLst/>
                          <a:latin typeface="Arial" panose="020B0604020202020204" pitchFamily="34" charset="0"/>
                        </a:rPr>
                        <a:t>           361 993 </a:t>
                      </a:r>
                    </a:p>
                  </a:txBody>
                  <a:tcPr marL="3810" marR="3810" marT="3810" marB="0"/>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358 003</a:t>
                      </a:r>
                    </a:p>
                  </a:txBody>
                  <a:tcPr/>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358 364</a:t>
                      </a:r>
                    </a:p>
                  </a:txBody>
                  <a:tcPr/>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358 376</a:t>
                      </a:r>
                    </a:p>
                  </a:txBody>
                  <a:tcPr/>
                </a:tc>
                <a:extLst>
                  <a:ext uri="{0D108BD9-81ED-4DB2-BD59-A6C34878D82A}">
                    <a16:rowId xmlns:a16="http://schemas.microsoft.com/office/drawing/2014/main" val="1383925353"/>
                  </a:ext>
                </a:extLst>
              </a:tr>
              <a:tr h="852828">
                <a:tc>
                  <a:txBody>
                    <a:bodyPr/>
                    <a:lstStyle/>
                    <a:p>
                      <a:pPr algn="l" fontAlgn="b"/>
                      <a:r>
                        <a:rPr lang="en-ZA" sz="1800" b="1" u="none" strike="noStrike" dirty="0">
                          <a:effectLst/>
                          <a:latin typeface="Arial" panose="020B0604020202020204" pitchFamily="34" charset="0"/>
                          <a:cs typeface="Arial" panose="020B0604020202020204" pitchFamily="34" charset="0"/>
                        </a:rPr>
                        <a:t>Goods and services</a:t>
                      </a:r>
                    </a:p>
                  </a:txBody>
                  <a:tcPr marL="9525" marR="9525" marT="9525" marB="0"/>
                </a:tc>
                <a:tc>
                  <a:txBody>
                    <a:bodyPr/>
                    <a:lstStyle/>
                    <a:p>
                      <a:pPr algn="r" fontAlgn="ctr"/>
                      <a:r>
                        <a:rPr lang="en-US" sz="1800" b="0" i="0" u="none" strike="noStrike" dirty="0">
                          <a:solidFill>
                            <a:srgbClr val="000000"/>
                          </a:solidFill>
                          <a:effectLst/>
                          <a:latin typeface="Arial" panose="020B0604020202020204" pitchFamily="34" charset="0"/>
                        </a:rPr>
                        <a:t>           119 869 </a:t>
                      </a:r>
                    </a:p>
                  </a:txBody>
                  <a:tcPr marL="3810" marR="3810" marT="3810" marB="0"/>
                </a:tc>
                <a:tc>
                  <a:txBody>
                    <a:bodyPr/>
                    <a:lstStyle/>
                    <a:p>
                      <a:pPr algn="r"/>
                      <a:r>
                        <a:rPr lang="en-US" sz="1800" dirty="0">
                          <a:latin typeface="Arial" panose="020B0604020202020204" pitchFamily="34" charset="0"/>
                          <a:cs typeface="Arial" panose="020B0604020202020204" pitchFamily="34" charset="0"/>
                        </a:rPr>
                        <a:t>208 465</a:t>
                      </a:r>
                    </a:p>
                  </a:txBody>
                  <a:tcPr/>
                </a:tc>
                <a:tc>
                  <a:txBody>
                    <a:bodyPr/>
                    <a:lstStyle/>
                    <a:p>
                      <a:pPr algn="r"/>
                      <a:r>
                        <a:rPr lang="en-US" sz="1800" dirty="0">
                          <a:latin typeface="Arial" panose="020B0604020202020204" pitchFamily="34" charset="0"/>
                          <a:cs typeface="Arial" panose="020B0604020202020204" pitchFamily="34" charset="0"/>
                        </a:rPr>
                        <a:t>213 906</a:t>
                      </a:r>
                    </a:p>
                  </a:txBody>
                  <a:tcPr/>
                </a:tc>
                <a:tc>
                  <a:txBody>
                    <a:bodyPr/>
                    <a:lstStyle/>
                    <a:p>
                      <a:pPr algn="r"/>
                      <a:r>
                        <a:rPr lang="en-US" sz="1800" dirty="0">
                          <a:latin typeface="Arial" panose="020B0604020202020204" pitchFamily="34" charset="0"/>
                          <a:cs typeface="Arial" panose="020B0604020202020204" pitchFamily="34" charset="0"/>
                        </a:rPr>
                        <a:t>214 717</a:t>
                      </a:r>
                    </a:p>
                  </a:txBody>
                  <a:tcPr/>
                </a:tc>
                <a:extLst>
                  <a:ext uri="{0D108BD9-81ED-4DB2-BD59-A6C34878D82A}">
                    <a16:rowId xmlns:a16="http://schemas.microsoft.com/office/drawing/2014/main" val="3259371192"/>
                  </a:ext>
                </a:extLst>
              </a:tr>
              <a:tr h="792345">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Transfers and subsidies</a:t>
                      </a:r>
                    </a:p>
                  </a:txBody>
                  <a:tcPr marL="9525" marR="9525" marT="9525" marB="0"/>
                </a:tc>
                <a:tc>
                  <a:txBody>
                    <a:bodyPr/>
                    <a:lstStyle/>
                    <a:p>
                      <a:pPr marL="0" algn="r" defTabSz="912114" rtl="0" eaLnBrk="1" fontAlgn="b" latinLnBrk="0" hangingPunct="1"/>
                      <a:r>
                        <a:rPr lang="en-ZA" sz="1800" b="0" kern="1200" dirty="0">
                          <a:solidFill>
                            <a:schemeClr val="dk1"/>
                          </a:solidFill>
                          <a:latin typeface="Arial" panose="020B0604020202020204" pitchFamily="34" charset="0"/>
                          <a:ea typeface="+mn-ea"/>
                          <a:cs typeface="Arial" panose="020B0604020202020204" pitchFamily="34" charset="0"/>
                        </a:rPr>
                        <a:t>6 789 431</a:t>
                      </a:r>
                    </a:p>
                  </a:txBody>
                  <a:tcPr marL="9525" marR="9525" marT="9525" marB="0"/>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8 363 994</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8 552 691</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8 668 340</a:t>
                      </a:r>
                    </a:p>
                  </a:txBody>
                  <a:tcPr/>
                </a:tc>
                <a:extLst>
                  <a:ext uri="{0D108BD9-81ED-4DB2-BD59-A6C34878D82A}">
                    <a16:rowId xmlns:a16="http://schemas.microsoft.com/office/drawing/2014/main" val="2532800585"/>
                  </a:ext>
                </a:extLst>
              </a:tr>
              <a:tr h="858877">
                <a:tc>
                  <a:txBody>
                    <a:bodyPr/>
                    <a:lstStyle/>
                    <a:p>
                      <a:pPr algn="l" fontAlgn="b"/>
                      <a:r>
                        <a:rPr lang="en-ZA" sz="1800" b="1" u="none" strike="noStrike" dirty="0">
                          <a:effectLst/>
                          <a:latin typeface="Arial" panose="020B0604020202020204" pitchFamily="34" charset="0"/>
                          <a:cs typeface="Arial" panose="020B0604020202020204" pitchFamily="34" charset="0"/>
                        </a:rPr>
                        <a:t>Payments for capital assets</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r" fontAlgn="b"/>
                      <a:r>
                        <a:rPr lang="en-ZA" sz="1800" b="0" i="0" u="none" strike="noStrike" dirty="0">
                          <a:solidFill>
                            <a:srgbClr val="000000"/>
                          </a:solidFill>
                          <a:effectLst/>
                          <a:latin typeface="Arial" panose="020B0604020202020204" pitchFamily="34" charset="0"/>
                          <a:cs typeface="Arial" panose="020B0604020202020204" pitchFamily="34" charset="0"/>
                        </a:rPr>
                        <a:t>6 994</a:t>
                      </a:r>
                    </a:p>
                  </a:txBody>
                  <a:tcPr marL="9525" marR="9525" marT="9525" marB="0"/>
                </a:tc>
                <a:tc>
                  <a:txBody>
                    <a:bodyPr/>
                    <a:lstStyle/>
                    <a:p>
                      <a:pPr algn="r"/>
                      <a:r>
                        <a:rPr lang="en-US" sz="1800" dirty="0">
                          <a:latin typeface="Arial" panose="020B0604020202020204" pitchFamily="34" charset="0"/>
                          <a:cs typeface="Arial" panose="020B0604020202020204" pitchFamily="34" charset="0"/>
                        </a:rPr>
                        <a:t>2</a:t>
                      </a:r>
                      <a:r>
                        <a:rPr lang="en-US" sz="1800" baseline="0" dirty="0">
                          <a:latin typeface="Arial" panose="020B0604020202020204" pitchFamily="34" charset="0"/>
                          <a:cs typeface="Arial" panose="020B0604020202020204" pitchFamily="34" charset="0"/>
                        </a:rPr>
                        <a:t> 853</a:t>
                      </a:r>
                      <a:endParaRPr lang="en-US" sz="1800" dirty="0">
                        <a:latin typeface="Arial" panose="020B0604020202020204" pitchFamily="34" charset="0"/>
                        <a:cs typeface="Arial" panose="020B0604020202020204" pitchFamily="34" charset="0"/>
                      </a:endParaRPr>
                    </a:p>
                  </a:txBody>
                  <a:tcPr/>
                </a:tc>
                <a:tc>
                  <a:txBody>
                    <a:bodyPr/>
                    <a:lstStyle/>
                    <a:p>
                      <a:pPr algn="r"/>
                      <a:r>
                        <a:rPr lang="en-US" sz="1800" dirty="0">
                          <a:latin typeface="Arial" panose="020B0604020202020204" pitchFamily="34" charset="0"/>
                          <a:cs typeface="Arial" panose="020B0604020202020204" pitchFamily="34" charset="0"/>
                        </a:rPr>
                        <a:t>3 015</a:t>
                      </a:r>
                    </a:p>
                  </a:txBody>
                  <a:tcPr/>
                </a:tc>
                <a:tc>
                  <a:txBody>
                    <a:bodyPr/>
                    <a:lstStyle/>
                    <a:p>
                      <a:pPr algn="r"/>
                      <a:r>
                        <a:rPr lang="en-US" sz="1800" dirty="0">
                          <a:latin typeface="Arial" panose="020B0604020202020204" pitchFamily="34" charset="0"/>
                          <a:cs typeface="Arial" panose="020B0604020202020204" pitchFamily="34" charset="0"/>
                        </a:rPr>
                        <a:t>3 148</a:t>
                      </a:r>
                    </a:p>
                  </a:txBody>
                  <a:tcPr/>
                </a:tc>
                <a:extLst>
                  <a:ext uri="{0D108BD9-81ED-4DB2-BD59-A6C34878D82A}">
                    <a16:rowId xmlns:a16="http://schemas.microsoft.com/office/drawing/2014/main" val="2152153884"/>
                  </a:ext>
                </a:extLst>
              </a:tr>
              <a:tr h="562504">
                <a:tc>
                  <a:txBody>
                    <a:bodyPr/>
                    <a:lstStyle/>
                    <a:p>
                      <a:pPr marL="0" algn="l" defTabSz="912114" rtl="0" eaLnBrk="1" fontAlgn="b" latinLnBrk="0" hangingPunct="1"/>
                      <a:r>
                        <a:rPr lang="en-ZA" sz="2000" b="1" u="none" strike="noStrike" kern="1200" dirty="0">
                          <a:solidFill>
                            <a:schemeClr val="tx1"/>
                          </a:solidFill>
                          <a:effectLst/>
                          <a:latin typeface="Arial" panose="020B0604020202020204" pitchFamily="34" charset="0"/>
                          <a:ea typeface="+mn-ea"/>
                          <a:cs typeface="Arial" panose="020B0604020202020204" pitchFamily="34" charset="0"/>
                        </a:rPr>
                        <a:t>Total</a:t>
                      </a:r>
                    </a:p>
                  </a:txBody>
                  <a:tcPr marL="9525" marR="9525" marT="9525" marB="0"/>
                </a:tc>
                <a:tc>
                  <a:txBody>
                    <a:bodyPr/>
                    <a:lstStyle/>
                    <a:p>
                      <a:pPr algn="r" fontAlgn="b"/>
                      <a:r>
                        <a:rPr lang="en-ZA" sz="2000" b="1" i="0" u="none" strike="noStrike" dirty="0">
                          <a:solidFill>
                            <a:srgbClr val="000000"/>
                          </a:solidFill>
                          <a:effectLst/>
                          <a:latin typeface="Arial" panose="020B0604020202020204" pitchFamily="34" charset="0"/>
                          <a:cs typeface="Arial" panose="020B0604020202020204" pitchFamily="34" charset="0"/>
                        </a:rPr>
                        <a:t>7 278 287</a:t>
                      </a:r>
                    </a:p>
                  </a:txBody>
                  <a:tcPr marL="9525" marR="9525" marT="9525" marB="0"/>
                </a:tc>
                <a:tc>
                  <a:txBody>
                    <a:bodyPr/>
                    <a:lstStyle/>
                    <a:p>
                      <a:pPr algn="r"/>
                      <a:r>
                        <a:rPr lang="en-US" sz="2000" b="1" dirty="0">
                          <a:latin typeface="Arial" panose="020B0604020202020204" pitchFamily="34" charset="0"/>
                          <a:cs typeface="Arial" panose="020B0604020202020204" pitchFamily="34" charset="0"/>
                        </a:rPr>
                        <a:t>8</a:t>
                      </a:r>
                      <a:r>
                        <a:rPr lang="en-US" sz="2000" b="1" baseline="0" dirty="0">
                          <a:latin typeface="Arial" panose="020B0604020202020204" pitchFamily="34" charset="0"/>
                          <a:cs typeface="Arial" panose="020B0604020202020204" pitchFamily="34" charset="0"/>
                        </a:rPr>
                        <a:t> 933 315</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a:latin typeface="Arial" panose="020B0604020202020204" pitchFamily="34" charset="0"/>
                          <a:cs typeface="Arial" panose="020B0604020202020204" pitchFamily="34" charset="0"/>
                        </a:rPr>
                        <a:t>9 127 976</a:t>
                      </a:r>
                    </a:p>
                  </a:txBody>
                  <a:tcPr/>
                </a:tc>
                <a:tc>
                  <a:txBody>
                    <a:bodyPr/>
                    <a:lstStyle/>
                    <a:p>
                      <a:pPr algn="r"/>
                      <a:r>
                        <a:rPr lang="en-US" sz="2000" b="1" dirty="0">
                          <a:latin typeface="Arial" panose="020B0604020202020204" pitchFamily="34" charset="0"/>
                          <a:cs typeface="Arial" panose="020B0604020202020204" pitchFamily="34" charset="0"/>
                        </a:rPr>
                        <a:t>9 244 581</a:t>
                      </a:r>
                    </a:p>
                  </a:txBody>
                  <a:tcPr/>
                </a:tc>
                <a:extLst>
                  <a:ext uri="{0D108BD9-81ED-4DB2-BD59-A6C34878D82A}">
                    <a16:rowId xmlns:a16="http://schemas.microsoft.com/office/drawing/2014/main" val="1049578528"/>
                  </a:ext>
                </a:extLst>
              </a:tr>
            </a:tbl>
          </a:graphicData>
        </a:graphic>
      </p:graphicFrame>
    </p:spTree>
    <p:extLst>
      <p:ext uri="{BB962C8B-B14F-4D97-AF65-F5344CB8AC3E}">
        <p14:creationId xmlns:p14="http://schemas.microsoft.com/office/powerpoint/2010/main" val="1364323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BBFD-95EF-694B-B141-83E749B5A09A}"/>
              </a:ext>
            </a:extLst>
          </p:cNvPr>
          <p:cNvSpPr>
            <a:spLocks noGrp="1"/>
          </p:cNvSpPr>
          <p:nvPr>
            <p:ph type="title"/>
          </p:nvPr>
        </p:nvSpPr>
        <p:spPr>
          <a:xfrm>
            <a:off x="2869809" y="56271"/>
            <a:ext cx="5522421" cy="562450"/>
          </a:xfrm>
        </p:spPr>
        <p:txBody>
          <a:bodyPr>
            <a:noAutofit/>
          </a:bodyPr>
          <a:lstStyle/>
          <a:p>
            <a:pPr algn="r"/>
            <a:r>
              <a:rPr lang="en-US" sz="2800" b="1" dirty="0"/>
              <a:t>2021/22 Analysis per Economic Classification</a:t>
            </a:r>
          </a:p>
        </p:txBody>
      </p:sp>
      <p:graphicFrame>
        <p:nvGraphicFramePr>
          <p:cNvPr id="4" name="Chart 3">
            <a:extLst>
              <a:ext uri="{FF2B5EF4-FFF2-40B4-BE49-F238E27FC236}">
                <a16:creationId xmlns:a16="http://schemas.microsoft.com/office/drawing/2014/main" id="{8794C359-D011-7B4F-BECA-5D24BFA9A549}"/>
              </a:ext>
            </a:extLst>
          </p:cNvPr>
          <p:cNvGraphicFramePr>
            <a:graphicFrameLocks/>
          </p:cNvGraphicFramePr>
          <p:nvPr>
            <p:extLst/>
          </p:nvPr>
        </p:nvGraphicFramePr>
        <p:xfrm>
          <a:off x="180109" y="1083468"/>
          <a:ext cx="8769927" cy="57570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0" y="970927"/>
          <a:ext cx="9144000" cy="5869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856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1F388-D208-3840-B432-9026AFCE5FE5}"/>
              </a:ext>
            </a:extLst>
          </p:cNvPr>
          <p:cNvSpPr>
            <a:spLocks noGrp="1"/>
          </p:cNvSpPr>
          <p:nvPr>
            <p:ph idx="1"/>
          </p:nvPr>
        </p:nvSpPr>
        <p:spPr>
          <a:xfrm>
            <a:off x="628650" y="2467778"/>
            <a:ext cx="7886700" cy="2159640"/>
          </a:xfrm>
        </p:spPr>
        <p:txBody>
          <a:bodyPr>
            <a:noAutofit/>
          </a:bodyPr>
          <a:lstStyle/>
          <a:p>
            <a:pPr marL="0" indent="0" algn="ctr">
              <a:buNone/>
            </a:pPr>
            <a:endParaRPr lang="en-US" sz="3600" b="1" dirty="0">
              <a:solidFill>
                <a:schemeClr val="tx1"/>
              </a:solidFill>
            </a:endParaRPr>
          </a:p>
          <a:p>
            <a:pPr marL="0" indent="0" algn="ctr">
              <a:buNone/>
            </a:pPr>
            <a:r>
              <a:rPr lang="en-US" sz="3600" b="1" dirty="0">
                <a:solidFill>
                  <a:schemeClr val="tx1"/>
                </a:solidFill>
              </a:rPr>
              <a:t>ALLOCATIONS TO DSI PUBLIC ENTITIES</a:t>
            </a:r>
          </a:p>
          <a:p>
            <a:pPr marL="0" indent="0" algn="ctr">
              <a:buNone/>
            </a:pPr>
            <a:endParaRPr lang="en-US" sz="3600" b="1" dirty="0">
              <a:solidFill>
                <a:schemeClr val="tx1"/>
              </a:solidFill>
            </a:endParaRPr>
          </a:p>
        </p:txBody>
      </p:sp>
    </p:spTree>
    <p:extLst>
      <p:ext uri="{BB962C8B-B14F-4D97-AF65-F5344CB8AC3E}">
        <p14:creationId xmlns:p14="http://schemas.microsoft.com/office/powerpoint/2010/main" val="846106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4009292" y="103127"/>
            <a:ext cx="4506746" cy="456685"/>
          </a:xfrm>
        </p:spPr>
        <p:txBody>
          <a:bodyPr>
            <a:noAutofit/>
          </a:bodyPr>
          <a:lstStyle/>
          <a:p>
            <a:pPr algn="r"/>
            <a:r>
              <a:rPr lang="en-ZA" sz="2800" b="1" dirty="0"/>
              <a:t>MTEF Allocation to Public Entities</a:t>
            </a:r>
            <a:endParaRPr lang="en-US"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nvPr>
        </p:nvGraphicFramePr>
        <p:xfrm>
          <a:off x="154745" y="987539"/>
          <a:ext cx="8870193" cy="5305827"/>
        </p:xfrm>
        <a:graphic>
          <a:graphicData uri="http://schemas.openxmlformats.org/drawingml/2006/table">
            <a:tbl>
              <a:tblPr firstRow="1" firstCol="1" bandRow="1">
                <a:tableStyleId>{5C22544A-7EE6-4342-B048-85BDC9FD1C3A}</a:tableStyleId>
              </a:tblPr>
              <a:tblGrid>
                <a:gridCol w="3893019">
                  <a:extLst>
                    <a:ext uri="{9D8B030D-6E8A-4147-A177-3AD203B41FA5}">
                      <a16:colId xmlns:a16="http://schemas.microsoft.com/office/drawing/2014/main" val="3758039678"/>
                    </a:ext>
                  </a:extLst>
                </a:gridCol>
                <a:gridCol w="1659058">
                  <a:extLst>
                    <a:ext uri="{9D8B030D-6E8A-4147-A177-3AD203B41FA5}">
                      <a16:colId xmlns:a16="http://schemas.microsoft.com/office/drawing/2014/main" val="2381626739"/>
                    </a:ext>
                  </a:extLst>
                </a:gridCol>
                <a:gridCol w="1659058">
                  <a:extLst>
                    <a:ext uri="{9D8B030D-6E8A-4147-A177-3AD203B41FA5}">
                      <a16:colId xmlns:a16="http://schemas.microsoft.com/office/drawing/2014/main" val="4289322685"/>
                    </a:ext>
                  </a:extLst>
                </a:gridCol>
                <a:gridCol w="1659058">
                  <a:extLst>
                    <a:ext uri="{9D8B030D-6E8A-4147-A177-3AD203B41FA5}">
                      <a16:colId xmlns:a16="http://schemas.microsoft.com/office/drawing/2014/main" val="3967493618"/>
                    </a:ext>
                  </a:extLst>
                </a:gridCol>
              </a:tblGrid>
              <a:tr h="636545">
                <a:tc>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600" dirty="0">
                          <a:effectLst/>
                          <a:latin typeface="Arial" panose="020B0604020202020204" pitchFamily="34" charset="0"/>
                          <a:cs typeface="Arial" panose="020B0604020202020204" pitchFamily="34" charset="0"/>
                        </a:rPr>
                        <a:t>Public</a:t>
                      </a:r>
                      <a:r>
                        <a:rPr lang="en-US" sz="1600" baseline="0" dirty="0">
                          <a:effectLst/>
                          <a:latin typeface="Arial" panose="020B0604020202020204" pitchFamily="34" charset="0"/>
                          <a:cs typeface="Arial" panose="020B0604020202020204" pitchFamily="34" charset="0"/>
                        </a:rPr>
                        <a:t> Entities</a:t>
                      </a:r>
                      <a:endParaRPr lang="en-US" sz="1600" dirty="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2021/22</a:t>
                      </a:r>
                      <a:endParaRPr lang="en-ZA" sz="1600" dirty="0">
                        <a:effectLst/>
                        <a:latin typeface="Arial" panose="020B0604020202020204" pitchFamily="34" charset="0"/>
                        <a:cs typeface="Arial" panose="020B0604020202020204" pitchFamily="34" charset="0"/>
                      </a:endParaRPr>
                    </a:p>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2022/23</a:t>
                      </a:r>
                      <a:endParaRPr lang="en-ZA" sz="1600" dirty="0">
                        <a:effectLst/>
                        <a:latin typeface="Arial" panose="020B0604020202020204" pitchFamily="34" charset="0"/>
                        <a:cs typeface="Arial" panose="020B0604020202020204" pitchFamily="34" charset="0"/>
                      </a:endParaRPr>
                    </a:p>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2023/24</a:t>
                      </a:r>
                      <a:endParaRPr lang="en-ZA" sz="1600" dirty="0">
                        <a:effectLst/>
                        <a:latin typeface="Arial" panose="020B0604020202020204" pitchFamily="34" charset="0"/>
                        <a:cs typeface="Arial" panose="020B0604020202020204" pitchFamily="34" charset="0"/>
                      </a:endParaRPr>
                    </a:p>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603173529"/>
                  </a:ext>
                </a:extLst>
              </a:tr>
              <a:tr h="653404">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Technology Innovation Agency</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447 703</a:t>
                      </a:r>
                      <a:r>
                        <a:rPr lang="en-ZA" sz="16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458 370</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460 131</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83925353"/>
                  </a:ext>
                </a:extLst>
              </a:tr>
              <a:tr h="653404">
                <a:tc>
                  <a:txBody>
                    <a:bodyPr/>
                    <a:lstStyle/>
                    <a:p>
                      <a:pPr algn="just">
                        <a:lnSpc>
                          <a:spcPct val="150000"/>
                        </a:lnSpc>
                        <a:spcAft>
                          <a:spcPts val="0"/>
                        </a:spcAft>
                        <a:tabLst>
                          <a:tab pos="457200" algn="l"/>
                          <a:tab pos="4023360" algn="l"/>
                        </a:tabLst>
                      </a:pPr>
                      <a:r>
                        <a:rPr lang="en-ZA" sz="1600" dirty="0">
                          <a:effectLst/>
                          <a:latin typeface="Arial" panose="020B0604020202020204" pitchFamily="34" charset="0"/>
                          <a:cs typeface="Arial" panose="020B0604020202020204" pitchFamily="34" charset="0"/>
                        </a:rPr>
                        <a:t>South African National Space Agency </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202 193</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162 439</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163 063</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59371192"/>
                  </a:ext>
                </a:extLst>
              </a:tr>
              <a:tr h="653404">
                <a:tc>
                  <a:txBody>
                    <a:bodyPr/>
                    <a:lstStyle/>
                    <a:p>
                      <a:pPr algn="just">
                        <a:lnSpc>
                          <a:spcPct val="150000"/>
                        </a:lnSpc>
                        <a:spcAft>
                          <a:spcPts val="0"/>
                        </a:spcAft>
                        <a:tabLst>
                          <a:tab pos="457200" algn="l"/>
                          <a:tab pos="4023360" algn="l"/>
                        </a:tabLst>
                      </a:pPr>
                      <a:r>
                        <a:rPr lang="en-ZA" sz="1600" b="1" kern="1200" dirty="0">
                          <a:solidFill>
                            <a:schemeClr val="lt1"/>
                          </a:solidFill>
                          <a:effectLst/>
                          <a:latin typeface="Arial" panose="020B0604020202020204" pitchFamily="34" charset="0"/>
                          <a:ea typeface="+mn-ea"/>
                          <a:cs typeface="Arial" panose="020B0604020202020204" pitchFamily="34" charset="0"/>
                        </a:rPr>
                        <a:t>Academy of Science of South Africa</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33 210</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33 839</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33 970</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32800585"/>
                  </a:ext>
                </a:extLst>
              </a:tr>
              <a:tr h="653404">
                <a:tc>
                  <a:txBody>
                    <a:bodyPr/>
                    <a:lstStyle/>
                    <a:p>
                      <a:pPr algn="just">
                        <a:lnSpc>
                          <a:spcPct val="150000"/>
                        </a:lnSpc>
                        <a:spcAft>
                          <a:spcPts val="0"/>
                        </a:spcAft>
                        <a:tabLst>
                          <a:tab pos="457200" algn="l"/>
                          <a:tab pos="4023360" algn="l"/>
                        </a:tabLst>
                      </a:pPr>
                      <a:r>
                        <a:rPr lang="en-ZA" sz="1600" b="1" kern="1200" dirty="0">
                          <a:solidFill>
                            <a:schemeClr val="lt1"/>
                          </a:solidFill>
                          <a:effectLst/>
                          <a:latin typeface="Arial" panose="020B0604020202020204" pitchFamily="34" charset="0"/>
                          <a:ea typeface="+mn-ea"/>
                          <a:cs typeface="Arial" panose="020B0604020202020204" pitchFamily="34" charset="0"/>
                        </a:rPr>
                        <a:t>National Research Foundation</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962 587</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986 202</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989 991</a:t>
                      </a:r>
                    </a:p>
                  </a:txBody>
                  <a:tcPr marL="68580" marR="68580" marT="0" marB="0"/>
                </a:tc>
                <a:extLst>
                  <a:ext uri="{0D108BD9-81ED-4DB2-BD59-A6C34878D82A}">
                    <a16:rowId xmlns:a16="http://schemas.microsoft.com/office/drawing/2014/main" val="2152153884"/>
                  </a:ext>
                </a:extLst>
              </a:tr>
              <a:tr h="688757">
                <a:tc>
                  <a:txBody>
                    <a:bodyPr/>
                    <a:lstStyle/>
                    <a:p>
                      <a:pPr algn="just">
                        <a:lnSpc>
                          <a:spcPct val="100000"/>
                        </a:lnSpc>
                        <a:spcAft>
                          <a:spcPts val="0"/>
                        </a:spcAft>
                        <a:tabLst>
                          <a:tab pos="457200" algn="l"/>
                          <a:tab pos="4023360" algn="l"/>
                        </a:tabLst>
                      </a:pPr>
                      <a:r>
                        <a:rPr lang="en-ZA" sz="1600" b="1" kern="1200" dirty="0">
                          <a:solidFill>
                            <a:schemeClr val="lt1"/>
                          </a:solidFill>
                          <a:effectLst/>
                          <a:latin typeface="Arial" panose="020B0604020202020204" pitchFamily="34" charset="0"/>
                          <a:ea typeface="+mn-ea"/>
                          <a:cs typeface="Arial" panose="020B0604020202020204" pitchFamily="34" charset="0"/>
                        </a:rPr>
                        <a:t>Council for Scientific and Industrial Research</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978 449</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1 002 269</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1 006 119</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49578528"/>
                  </a:ext>
                </a:extLst>
              </a:tr>
              <a:tr h="653404">
                <a:tc>
                  <a:txBody>
                    <a:bodyPr/>
                    <a:lstStyle/>
                    <a:p>
                      <a:pPr algn="just">
                        <a:lnSpc>
                          <a:spcPct val="150000"/>
                        </a:lnSpc>
                        <a:spcAft>
                          <a:spcPts val="0"/>
                        </a:spcAft>
                        <a:tabLst>
                          <a:tab pos="457200" algn="l"/>
                          <a:tab pos="4023360" algn="l"/>
                        </a:tabLst>
                      </a:pPr>
                      <a:r>
                        <a:rPr lang="en-ZA" sz="1600" b="1" kern="1200" dirty="0">
                          <a:solidFill>
                            <a:schemeClr val="lt1"/>
                          </a:solidFill>
                          <a:effectLst/>
                          <a:latin typeface="Arial" panose="020B0604020202020204" pitchFamily="34" charset="0"/>
                          <a:ea typeface="+mn-ea"/>
                          <a:cs typeface="Arial" panose="020B0604020202020204" pitchFamily="34" charset="0"/>
                        </a:rPr>
                        <a:t>Human Sciences Research Council</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314 394</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321 098</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322 332</a:t>
                      </a:r>
                    </a:p>
                  </a:txBody>
                  <a:tcPr marL="68580" marR="68580" marT="0" marB="0"/>
                </a:tc>
                <a:extLst>
                  <a:ext uri="{0D108BD9-81ED-4DB2-BD59-A6C34878D82A}">
                    <a16:rowId xmlns:a16="http://schemas.microsoft.com/office/drawing/2014/main" val="2201506324"/>
                  </a:ext>
                </a:extLst>
              </a:tr>
              <a:tr h="713505">
                <a:tc>
                  <a:txBody>
                    <a:bodyPr/>
                    <a:lstStyle/>
                    <a:p>
                      <a:pPr algn="just">
                        <a:lnSpc>
                          <a:spcPct val="150000"/>
                        </a:lnSpc>
                        <a:spcAft>
                          <a:spcPts val="0"/>
                        </a:spcAft>
                        <a:tabLst>
                          <a:tab pos="457200" algn="l"/>
                          <a:tab pos="4023360" algn="l"/>
                        </a:tabLst>
                      </a:pPr>
                      <a:r>
                        <a:rPr lang="en-US" sz="2000" dirty="0">
                          <a:solidFill>
                            <a:schemeClr val="tx1"/>
                          </a:solidFill>
                          <a:effectLst/>
                          <a:latin typeface="Arial" panose="020B0604020202020204" pitchFamily="34" charset="0"/>
                          <a:cs typeface="Arial" panose="020B0604020202020204" pitchFamily="34" charset="0"/>
                        </a:rPr>
                        <a:t>Total</a:t>
                      </a:r>
                      <a:endParaRPr lang="en-ZA"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2 938 536</a:t>
                      </a:r>
                    </a:p>
                    <a:p>
                      <a:pPr algn="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2 964 217</a:t>
                      </a:r>
                    </a:p>
                    <a:p>
                      <a:pPr algn="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2 975 606</a:t>
                      </a:r>
                    </a:p>
                    <a:p>
                      <a:pPr algn="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7300084"/>
                  </a:ext>
                </a:extLst>
              </a:tr>
            </a:tbl>
          </a:graphicData>
        </a:graphic>
      </p:graphicFrame>
      <p:sp>
        <p:nvSpPr>
          <p:cNvPr id="3" name="Rectangle 2"/>
          <p:cNvSpPr/>
          <p:nvPr/>
        </p:nvSpPr>
        <p:spPr>
          <a:xfrm>
            <a:off x="154745" y="6293365"/>
            <a:ext cx="8609427" cy="400110"/>
          </a:xfrm>
          <a:prstGeom prst="rect">
            <a:avLst/>
          </a:prstGeom>
        </p:spPr>
        <p:txBody>
          <a:bodyPr wrap="square">
            <a:spAutoFit/>
          </a:bodyPr>
          <a:lstStyle/>
          <a:p>
            <a:r>
              <a:rPr lang="en-ZA" sz="2000" i="1" dirty="0"/>
              <a:t>NB: MTEF allocation to public entities comprises of parliamentary grants only. </a:t>
            </a:r>
          </a:p>
        </p:txBody>
      </p:sp>
    </p:spTree>
    <p:extLst>
      <p:ext uri="{BB962C8B-B14F-4D97-AF65-F5344CB8AC3E}">
        <p14:creationId xmlns:p14="http://schemas.microsoft.com/office/powerpoint/2010/main" val="192869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53F10E-7086-4EC4-B6C8-5DF2F54C126E}"/>
              </a:ext>
            </a:extLst>
          </p:cNvPr>
          <p:cNvSpPr>
            <a:spLocks noGrp="1"/>
          </p:cNvSpPr>
          <p:nvPr>
            <p:ph type="sldNum" sz="quarter" idx="12"/>
          </p:nvPr>
        </p:nvSpPr>
        <p:spPr/>
        <p:txBody>
          <a:bodyPr/>
          <a:lstStyle/>
          <a:p>
            <a:fld id="{6BEAD508-187F-9C41-8168-FD791BBC9830}" type="slidenum">
              <a:rPr lang="en-US" smtClean="0"/>
              <a:pPr/>
              <a:t>5</a:t>
            </a:fld>
            <a:endParaRPr lang="en-US" dirty="0"/>
          </a:p>
        </p:txBody>
      </p:sp>
      <p:sp>
        <p:nvSpPr>
          <p:cNvPr id="5" name="Title 1">
            <a:extLst>
              <a:ext uri="{FF2B5EF4-FFF2-40B4-BE49-F238E27FC236}">
                <a16:creationId xmlns:a16="http://schemas.microsoft.com/office/drawing/2014/main" id="{41F25CD2-D456-4A2F-97EC-B616DC51696E}"/>
              </a:ext>
            </a:extLst>
          </p:cNvPr>
          <p:cNvSpPr>
            <a:spLocks noGrp="1"/>
          </p:cNvSpPr>
          <p:nvPr>
            <p:ph type="title"/>
          </p:nvPr>
        </p:nvSpPr>
        <p:spPr>
          <a:xfrm>
            <a:off x="1" y="66675"/>
            <a:ext cx="8765176" cy="874749"/>
          </a:xfrm>
        </p:spPr>
        <p:txBody>
          <a:bodyPr>
            <a:noAutofit/>
          </a:bodyPr>
          <a:lstStyle/>
          <a:p>
            <a:pPr marL="101600">
              <a:lnSpc>
                <a:spcPct val="80000"/>
              </a:lnSpc>
              <a:spcBef>
                <a:spcPts val="850"/>
              </a:spcBef>
            </a:pPr>
            <a:r>
              <a:rPr lang="en-US" sz="2800" b="1" dirty="0">
                <a:latin typeface="Gill Sans MT" charset="0"/>
                <a:ea typeface="ＭＳ Ｐゴシック" charset="0"/>
                <a:sym typeface="Helvetica Neue" charset="0"/>
              </a:rPr>
              <a:t/>
            </a:r>
            <a:br>
              <a:rPr lang="en-US" sz="2800" b="1" dirty="0">
                <a:latin typeface="Gill Sans MT" charset="0"/>
                <a:ea typeface="ＭＳ Ｐゴシック" charset="0"/>
                <a:sym typeface="Helvetica Neue" charset="0"/>
              </a:rPr>
            </a:br>
            <a:r>
              <a:rPr lang="en-US" sz="2800" b="1" dirty="0">
                <a:latin typeface="Gill Sans MT" charset="0"/>
                <a:ea typeface="ＭＳ Ｐゴシック" charset="0"/>
                <a:sym typeface="Helvetica Neue" charset="0"/>
              </a:rPr>
              <a:t>DSI’s Programmes</a:t>
            </a:r>
            <a:r>
              <a:rPr lang="en-US" sz="2800" dirty="0">
                <a:solidFill>
                  <a:srgbClr val="FF0000"/>
                </a:solidFill>
                <a:latin typeface="Gill Sans MT" charset="0"/>
                <a:ea typeface="ＭＳ Ｐゴシック" charset="0"/>
              </a:rPr>
              <a:t/>
            </a:r>
            <a:br>
              <a:rPr lang="en-US" sz="2800" dirty="0">
                <a:solidFill>
                  <a:srgbClr val="FF0000"/>
                </a:solidFill>
                <a:latin typeface="Gill Sans MT" charset="0"/>
                <a:ea typeface="ＭＳ Ｐゴシック" charset="0"/>
              </a:rPr>
            </a:br>
            <a:endParaRPr lang="en-US" sz="3000" b="1" dirty="0">
              <a:solidFill>
                <a:srgbClr val="FF0000"/>
              </a:solidFill>
            </a:endParaRPr>
          </a:p>
        </p:txBody>
      </p:sp>
      <p:grpSp>
        <p:nvGrpSpPr>
          <p:cNvPr id="6" name="Group 11">
            <a:extLst>
              <a:ext uri="{FF2B5EF4-FFF2-40B4-BE49-F238E27FC236}">
                <a16:creationId xmlns:a16="http://schemas.microsoft.com/office/drawing/2014/main" id="{CC5863EB-0EC5-4FB7-853F-33C055415090}"/>
              </a:ext>
            </a:extLst>
          </p:cNvPr>
          <p:cNvGrpSpPr>
            <a:grpSpLocks/>
          </p:cNvGrpSpPr>
          <p:nvPr/>
        </p:nvGrpSpPr>
        <p:grpSpPr bwMode="auto">
          <a:xfrm>
            <a:off x="6011863" y="1190625"/>
            <a:ext cx="2411412" cy="1619250"/>
            <a:chOff x="6115050" y="2529160"/>
            <a:chExt cx="1316037" cy="1222375"/>
          </a:xfrm>
        </p:grpSpPr>
        <p:sp>
          <p:nvSpPr>
            <p:cNvPr id="7" name="AutoShape 5">
              <a:extLst>
                <a:ext uri="{FF2B5EF4-FFF2-40B4-BE49-F238E27FC236}">
                  <a16:creationId xmlns:a16="http://schemas.microsoft.com/office/drawing/2014/main" id="{1AE5F2C4-9FE4-4ED6-8739-50332A9FF6F3}"/>
                </a:ext>
              </a:extLst>
            </p:cNvPr>
            <p:cNvSpPr>
              <a:spLocks/>
            </p:cNvSpPr>
            <p:nvPr/>
          </p:nvSpPr>
          <p:spPr bwMode="auto">
            <a:xfrm>
              <a:off x="6115050" y="2529160"/>
              <a:ext cx="1316037" cy="122237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8" name="AutoShape 6">
              <a:extLst>
                <a:ext uri="{FF2B5EF4-FFF2-40B4-BE49-F238E27FC236}">
                  <a16:creationId xmlns:a16="http://schemas.microsoft.com/office/drawing/2014/main" id="{EAB06C8E-C609-471D-850F-D5A21F2C2F4D}"/>
                </a:ext>
              </a:extLst>
            </p:cNvPr>
            <p:cNvSpPr>
              <a:spLocks/>
            </p:cNvSpPr>
            <p:nvPr/>
          </p:nvSpPr>
          <p:spPr bwMode="auto">
            <a:xfrm>
              <a:off x="6181761" y="2591477"/>
              <a:ext cx="1184347" cy="109654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Technology Innovation</a:t>
              </a:r>
            </a:p>
          </p:txBody>
        </p:sp>
      </p:grpSp>
      <p:grpSp>
        <p:nvGrpSpPr>
          <p:cNvPr id="9" name="Group 13">
            <a:extLst>
              <a:ext uri="{FF2B5EF4-FFF2-40B4-BE49-F238E27FC236}">
                <a16:creationId xmlns:a16="http://schemas.microsoft.com/office/drawing/2014/main" id="{30FDDBB3-2294-41D4-848F-C7ABD64BCC30}"/>
              </a:ext>
            </a:extLst>
          </p:cNvPr>
          <p:cNvGrpSpPr>
            <a:grpSpLocks/>
          </p:cNvGrpSpPr>
          <p:nvPr/>
        </p:nvGrpSpPr>
        <p:grpSpPr bwMode="auto">
          <a:xfrm>
            <a:off x="6126163" y="3473450"/>
            <a:ext cx="2162175" cy="1495425"/>
            <a:chOff x="5556250" y="5088210"/>
            <a:chExt cx="1317625" cy="1222375"/>
          </a:xfrm>
        </p:grpSpPr>
        <p:sp>
          <p:nvSpPr>
            <p:cNvPr id="10" name="AutoShape 9">
              <a:extLst>
                <a:ext uri="{FF2B5EF4-FFF2-40B4-BE49-F238E27FC236}">
                  <a16:creationId xmlns:a16="http://schemas.microsoft.com/office/drawing/2014/main" id="{EF56F7AB-FC8B-486F-89D3-75F52EC751F1}"/>
                </a:ext>
              </a:extLst>
            </p:cNvPr>
            <p:cNvSpPr>
              <a:spLocks/>
            </p:cNvSpPr>
            <p:nvPr/>
          </p:nvSpPr>
          <p:spPr bwMode="auto">
            <a:xfrm>
              <a:off x="5556250" y="5088210"/>
              <a:ext cx="1317625" cy="122237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11" name="AutoShape 10">
              <a:extLst>
                <a:ext uri="{FF2B5EF4-FFF2-40B4-BE49-F238E27FC236}">
                  <a16:creationId xmlns:a16="http://schemas.microsoft.com/office/drawing/2014/main" id="{10EF67CC-345C-4E1B-92DF-45BF5E4CC423}"/>
                </a:ext>
              </a:extLst>
            </p:cNvPr>
            <p:cNvSpPr>
              <a:spLocks/>
            </p:cNvSpPr>
            <p:nvPr/>
          </p:nvSpPr>
          <p:spPr bwMode="auto">
            <a:xfrm>
              <a:off x="5623002" y="5150497"/>
              <a:ext cx="1184121" cy="109650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Research Development and Support  </a:t>
              </a:r>
            </a:p>
          </p:txBody>
        </p:sp>
      </p:grpSp>
      <p:sp>
        <p:nvSpPr>
          <p:cNvPr id="12" name="Line 11">
            <a:extLst>
              <a:ext uri="{FF2B5EF4-FFF2-40B4-BE49-F238E27FC236}">
                <a16:creationId xmlns:a16="http://schemas.microsoft.com/office/drawing/2014/main" id="{F0245089-57A3-4905-81C3-2C51ECF7F75B}"/>
              </a:ext>
            </a:extLst>
          </p:cNvPr>
          <p:cNvSpPr>
            <a:spLocks noChangeShapeType="1"/>
          </p:cNvSpPr>
          <p:nvPr/>
        </p:nvSpPr>
        <p:spPr bwMode="auto">
          <a:xfrm flipH="1">
            <a:off x="4327525" y="4516438"/>
            <a:ext cx="46038" cy="325437"/>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grpSp>
        <p:nvGrpSpPr>
          <p:cNvPr id="13" name="Group 19">
            <a:extLst>
              <a:ext uri="{FF2B5EF4-FFF2-40B4-BE49-F238E27FC236}">
                <a16:creationId xmlns:a16="http://schemas.microsoft.com/office/drawing/2014/main" id="{DA184199-B424-4DBA-81D3-86FD21050BEA}"/>
              </a:ext>
            </a:extLst>
          </p:cNvPr>
          <p:cNvGrpSpPr>
            <a:grpSpLocks/>
          </p:cNvGrpSpPr>
          <p:nvPr/>
        </p:nvGrpSpPr>
        <p:grpSpPr bwMode="auto">
          <a:xfrm>
            <a:off x="300038" y="3549650"/>
            <a:ext cx="2290762" cy="1538288"/>
            <a:chOff x="609600" y="5130496"/>
            <a:chExt cx="2290539" cy="1538864"/>
          </a:xfrm>
        </p:grpSpPr>
        <p:sp>
          <p:nvSpPr>
            <p:cNvPr id="14" name="AutoShape 7">
              <a:extLst>
                <a:ext uri="{FF2B5EF4-FFF2-40B4-BE49-F238E27FC236}">
                  <a16:creationId xmlns:a16="http://schemas.microsoft.com/office/drawing/2014/main" id="{B116DEF5-47AC-465F-A42A-98E0FC29B71C}"/>
                </a:ext>
              </a:extLst>
            </p:cNvPr>
            <p:cNvSpPr>
              <a:spLocks/>
            </p:cNvSpPr>
            <p:nvPr/>
          </p:nvSpPr>
          <p:spPr bwMode="auto">
            <a:xfrm>
              <a:off x="609600" y="5130496"/>
              <a:ext cx="2290539" cy="1538864"/>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15" name="AutoShape 8">
              <a:extLst>
                <a:ext uri="{FF2B5EF4-FFF2-40B4-BE49-F238E27FC236}">
                  <a16:creationId xmlns:a16="http://schemas.microsoft.com/office/drawing/2014/main" id="{C42971B3-B870-45DD-BEFE-5C1D6FB97172}"/>
                </a:ext>
              </a:extLst>
            </p:cNvPr>
            <p:cNvSpPr>
              <a:spLocks/>
            </p:cNvSpPr>
            <p:nvPr/>
          </p:nvSpPr>
          <p:spPr bwMode="auto">
            <a:xfrm>
              <a:off x="728650" y="5209901"/>
              <a:ext cx="2052438" cy="138005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International Cooperation and Resources</a:t>
              </a:r>
            </a:p>
          </p:txBody>
        </p:sp>
      </p:grpSp>
      <p:sp>
        <p:nvSpPr>
          <p:cNvPr id="16" name="Line 15">
            <a:extLst>
              <a:ext uri="{FF2B5EF4-FFF2-40B4-BE49-F238E27FC236}">
                <a16:creationId xmlns:a16="http://schemas.microsoft.com/office/drawing/2014/main" id="{AEB9C7BB-B9D8-405B-A4A0-CFB825762143}"/>
              </a:ext>
            </a:extLst>
          </p:cNvPr>
          <p:cNvSpPr>
            <a:spLocks noChangeShapeType="1"/>
          </p:cNvSpPr>
          <p:nvPr/>
        </p:nvSpPr>
        <p:spPr bwMode="auto">
          <a:xfrm flipH="1">
            <a:off x="2366963" y="3733800"/>
            <a:ext cx="681037" cy="368300"/>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grpSp>
        <p:nvGrpSpPr>
          <p:cNvPr id="17" name="Group 16">
            <a:extLst>
              <a:ext uri="{FF2B5EF4-FFF2-40B4-BE49-F238E27FC236}">
                <a16:creationId xmlns:a16="http://schemas.microsoft.com/office/drawing/2014/main" id="{E500C999-769E-4B94-9236-5934AD0BAAD9}"/>
              </a:ext>
            </a:extLst>
          </p:cNvPr>
          <p:cNvGrpSpPr>
            <a:grpSpLocks/>
          </p:cNvGrpSpPr>
          <p:nvPr/>
        </p:nvGrpSpPr>
        <p:grpSpPr bwMode="auto">
          <a:xfrm>
            <a:off x="457200" y="1249363"/>
            <a:ext cx="2590800" cy="1635125"/>
            <a:chOff x="2192337" y="1917973"/>
            <a:chExt cx="1463282" cy="1440295"/>
          </a:xfrm>
        </p:grpSpPr>
        <p:sp>
          <p:nvSpPr>
            <p:cNvPr id="18" name="AutoShape 3">
              <a:extLst>
                <a:ext uri="{FF2B5EF4-FFF2-40B4-BE49-F238E27FC236}">
                  <a16:creationId xmlns:a16="http://schemas.microsoft.com/office/drawing/2014/main" id="{8F4E7C96-85BA-40FB-873B-6362E95F6993}"/>
                </a:ext>
              </a:extLst>
            </p:cNvPr>
            <p:cNvSpPr>
              <a:spLocks/>
            </p:cNvSpPr>
            <p:nvPr/>
          </p:nvSpPr>
          <p:spPr bwMode="auto">
            <a:xfrm>
              <a:off x="2192337" y="1917973"/>
              <a:ext cx="1319213" cy="1220787"/>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19" name="AutoShape 4">
              <a:extLst>
                <a:ext uri="{FF2B5EF4-FFF2-40B4-BE49-F238E27FC236}">
                  <a16:creationId xmlns:a16="http://schemas.microsoft.com/office/drawing/2014/main" id="{D5DF29C2-C346-442C-BB0A-DCAAA4141103}"/>
                </a:ext>
              </a:extLst>
            </p:cNvPr>
            <p:cNvSpPr>
              <a:spLocks/>
            </p:cNvSpPr>
            <p:nvPr/>
          </p:nvSpPr>
          <p:spPr bwMode="auto">
            <a:xfrm>
              <a:off x="2258687" y="1979500"/>
              <a:ext cx="1184434" cy="10977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tab pos="857250" algn="l"/>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Administration </a:t>
              </a:r>
            </a:p>
          </p:txBody>
        </p:sp>
        <p:sp>
          <p:nvSpPr>
            <p:cNvPr id="20" name="Line 16">
              <a:extLst>
                <a:ext uri="{FF2B5EF4-FFF2-40B4-BE49-F238E27FC236}">
                  <a16:creationId xmlns:a16="http://schemas.microsoft.com/office/drawing/2014/main" id="{4A38E395-E001-4C4B-B34B-FBD036DDFDE6}"/>
                </a:ext>
              </a:extLst>
            </p:cNvPr>
            <p:cNvSpPr>
              <a:spLocks noChangeShapeType="1"/>
            </p:cNvSpPr>
            <p:nvPr/>
          </p:nvSpPr>
          <p:spPr bwMode="auto">
            <a:xfrm flipH="1" flipV="1">
              <a:off x="3282950" y="2989534"/>
              <a:ext cx="372669" cy="368734"/>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grpSp>
      <p:sp>
        <p:nvSpPr>
          <p:cNvPr id="21" name="Line 19">
            <a:extLst>
              <a:ext uri="{FF2B5EF4-FFF2-40B4-BE49-F238E27FC236}">
                <a16:creationId xmlns:a16="http://schemas.microsoft.com/office/drawing/2014/main" id="{A48BAE8B-EBAE-4167-959D-E17251A1B8B1}"/>
              </a:ext>
            </a:extLst>
          </p:cNvPr>
          <p:cNvSpPr>
            <a:spLocks noChangeShapeType="1"/>
          </p:cNvSpPr>
          <p:nvPr/>
        </p:nvSpPr>
        <p:spPr bwMode="auto">
          <a:xfrm flipV="1">
            <a:off x="5624513" y="2465388"/>
            <a:ext cx="593725" cy="344487"/>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grpSp>
        <p:nvGrpSpPr>
          <p:cNvPr id="22" name="Group 10">
            <a:extLst>
              <a:ext uri="{FF2B5EF4-FFF2-40B4-BE49-F238E27FC236}">
                <a16:creationId xmlns:a16="http://schemas.microsoft.com/office/drawing/2014/main" id="{0C8D7B99-1497-4A8D-80DC-E8EA81D5696A}"/>
              </a:ext>
            </a:extLst>
          </p:cNvPr>
          <p:cNvGrpSpPr>
            <a:grpSpLocks/>
          </p:cNvGrpSpPr>
          <p:nvPr/>
        </p:nvGrpSpPr>
        <p:grpSpPr bwMode="auto">
          <a:xfrm>
            <a:off x="2871788" y="2292771"/>
            <a:ext cx="2922587" cy="2279650"/>
            <a:chOff x="3309085" y="2882526"/>
            <a:chExt cx="1936750" cy="1793875"/>
          </a:xfrm>
        </p:grpSpPr>
        <p:sp>
          <p:nvSpPr>
            <p:cNvPr id="23" name="AutoShape 25">
              <a:extLst>
                <a:ext uri="{FF2B5EF4-FFF2-40B4-BE49-F238E27FC236}">
                  <a16:creationId xmlns:a16="http://schemas.microsoft.com/office/drawing/2014/main" id="{EF9701B2-97B2-48AC-972B-FDB086C1A34D}"/>
                </a:ext>
              </a:extLst>
            </p:cNvPr>
            <p:cNvSpPr>
              <a:spLocks/>
            </p:cNvSpPr>
            <p:nvPr/>
          </p:nvSpPr>
          <p:spPr bwMode="auto">
            <a:xfrm>
              <a:off x="3309085" y="2882526"/>
              <a:ext cx="1936750" cy="179387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3FA9F5">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4" name="AutoShape 26">
              <a:extLst>
                <a:ext uri="{FF2B5EF4-FFF2-40B4-BE49-F238E27FC236}">
                  <a16:creationId xmlns:a16="http://schemas.microsoft.com/office/drawing/2014/main" id="{A0250D86-D1AE-4C3F-8468-50404D9A72CB}"/>
                </a:ext>
              </a:extLst>
            </p:cNvPr>
            <p:cNvSpPr>
              <a:spLocks/>
            </p:cNvSpPr>
            <p:nvPr/>
          </p:nvSpPr>
          <p:spPr bwMode="auto">
            <a:xfrm>
              <a:off x="3309085" y="2882526"/>
              <a:ext cx="1936750" cy="17938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Gill Sans MT" pitchFamily="34" charset="0"/>
                  <a:ea typeface="MS PGothic" pitchFamily="34" charset="-128"/>
                  <a:cs typeface="Gill Sans MT" pitchFamily="34" charset="0"/>
                </a:rPr>
                <a:t>White Paper on </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Gill Sans MT" pitchFamily="34" charset="0"/>
                  <a:ea typeface="MS PGothic" pitchFamily="34" charset="-128"/>
                  <a:cs typeface="Gill Sans MT" pitchFamily="34" charset="0"/>
                </a:rPr>
                <a:t>S&amp;T,  National Research &amp; Development Strategy,  Ten-Year Innovation Plan</a:t>
              </a:r>
            </a:p>
          </p:txBody>
        </p:sp>
      </p:grpSp>
      <p:grpSp>
        <p:nvGrpSpPr>
          <p:cNvPr id="25" name="Group 14">
            <a:extLst>
              <a:ext uri="{FF2B5EF4-FFF2-40B4-BE49-F238E27FC236}">
                <a16:creationId xmlns:a16="http://schemas.microsoft.com/office/drawing/2014/main" id="{95C88B89-AA3D-4F73-B8EE-FEFC980B3DD4}"/>
              </a:ext>
            </a:extLst>
          </p:cNvPr>
          <p:cNvGrpSpPr>
            <a:grpSpLocks/>
          </p:cNvGrpSpPr>
          <p:nvPr/>
        </p:nvGrpSpPr>
        <p:grpSpPr bwMode="auto">
          <a:xfrm>
            <a:off x="3262313" y="4841875"/>
            <a:ext cx="2362200" cy="1292225"/>
            <a:chOff x="3566798" y="5176680"/>
            <a:chExt cx="1317625" cy="1222375"/>
          </a:xfrm>
        </p:grpSpPr>
        <p:sp>
          <p:nvSpPr>
            <p:cNvPr id="26" name="AutoShape 9">
              <a:extLst>
                <a:ext uri="{FF2B5EF4-FFF2-40B4-BE49-F238E27FC236}">
                  <a16:creationId xmlns:a16="http://schemas.microsoft.com/office/drawing/2014/main" id="{9D0E6539-F55A-49BB-8363-605351ED88C4}"/>
                </a:ext>
              </a:extLst>
            </p:cNvPr>
            <p:cNvSpPr>
              <a:spLocks/>
            </p:cNvSpPr>
            <p:nvPr/>
          </p:nvSpPr>
          <p:spPr bwMode="auto">
            <a:xfrm>
              <a:off x="3566798" y="5176680"/>
              <a:ext cx="1317625" cy="122237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7" name="AutoShape 10">
              <a:extLst>
                <a:ext uri="{FF2B5EF4-FFF2-40B4-BE49-F238E27FC236}">
                  <a16:creationId xmlns:a16="http://schemas.microsoft.com/office/drawing/2014/main" id="{FB7B69DA-1179-4A07-B659-09A5487B65D3}"/>
                </a:ext>
              </a:extLst>
            </p:cNvPr>
            <p:cNvSpPr>
              <a:spLocks/>
            </p:cNvSpPr>
            <p:nvPr/>
          </p:nvSpPr>
          <p:spPr bwMode="auto">
            <a:xfrm>
              <a:off x="3630554" y="5221731"/>
              <a:ext cx="1161777" cy="109773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Socio-Economic Innovation </a:t>
              </a:r>
              <a:r>
                <a:rPr kumimoji="0" lang="en-US" sz="18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Partnerships</a:t>
              </a:r>
              <a:endPar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endParaRPr>
            </a:p>
          </p:txBody>
        </p:sp>
      </p:grpSp>
      <p:sp>
        <p:nvSpPr>
          <p:cNvPr id="28" name="Line 11">
            <a:extLst>
              <a:ext uri="{FF2B5EF4-FFF2-40B4-BE49-F238E27FC236}">
                <a16:creationId xmlns:a16="http://schemas.microsoft.com/office/drawing/2014/main" id="{A3999413-38B3-48DC-A4DC-4C67BFECE080}"/>
              </a:ext>
            </a:extLst>
          </p:cNvPr>
          <p:cNvSpPr>
            <a:spLocks noChangeShapeType="1"/>
          </p:cNvSpPr>
          <p:nvPr/>
        </p:nvSpPr>
        <p:spPr bwMode="auto">
          <a:xfrm>
            <a:off x="5462588" y="4062413"/>
            <a:ext cx="773112" cy="158750"/>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181786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B5DE-4CD0-EC43-8828-AA3E6EE39C51}"/>
              </a:ext>
            </a:extLst>
          </p:cNvPr>
          <p:cNvSpPr>
            <a:spLocks noGrp="1"/>
          </p:cNvSpPr>
          <p:nvPr>
            <p:ph type="title"/>
          </p:nvPr>
        </p:nvSpPr>
        <p:spPr>
          <a:xfrm>
            <a:off x="3038622" y="0"/>
            <a:ext cx="5470666" cy="456685"/>
          </a:xfrm>
        </p:spPr>
        <p:txBody>
          <a:bodyPr>
            <a:noAutofit/>
          </a:bodyPr>
          <a:lstStyle/>
          <a:p>
            <a:pPr algn="r"/>
            <a:r>
              <a:rPr lang="en-US" sz="2800" b="1" dirty="0"/>
              <a:t>2021/22 Budget Allocation Analysis per Entity</a:t>
            </a:r>
          </a:p>
        </p:txBody>
      </p:sp>
      <p:graphicFrame>
        <p:nvGraphicFramePr>
          <p:cNvPr id="4" name="Chart 3">
            <a:extLst>
              <a:ext uri="{FF2B5EF4-FFF2-40B4-BE49-F238E27FC236}">
                <a16:creationId xmlns:a16="http://schemas.microsoft.com/office/drawing/2014/main" id="{C6697BF8-F5C6-0C47-BEEE-13E01C5FD344}"/>
              </a:ext>
            </a:extLst>
          </p:cNvPr>
          <p:cNvGraphicFramePr>
            <a:graphicFrameLocks/>
          </p:cNvGraphicFramePr>
          <p:nvPr>
            <p:extLst/>
          </p:nvPr>
        </p:nvGraphicFramePr>
        <p:xfrm>
          <a:off x="235528" y="1112703"/>
          <a:ext cx="8617528" cy="5727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464234" y="1112702"/>
          <a:ext cx="8045054" cy="5020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0" y="984738"/>
          <a:ext cx="9143999" cy="585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2731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010486" y="49227"/>
            <a:ext cx="5505552" cy="456685"/>
          </a:xfrm>
        </p:spPr>
        <p:txBody>
          <a:bodyPr>
            <a:noAutofit/>
          </a:bodyPr>
          <a:lstStyle/>
          <a:p>
            <a:pPr algn="r"/>
            <a:r>
              <a:rPr lang="en-ZA" sz="2800" b="1" dirty="0"/>
              <a:t>MTEF Allocations per Programme </a:t>
            </a:r>
            <a:endParaRPr lang="en-US"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2938664002"/>
              </p:ext>
            </p:extLst>
          </p:nvPr>
        </p:nvGraphicFramePr>
        <p:xfrm>
          <a:off x="-2" y="970714"/>
          <a:ext cx="9144001" cy="5869823"/>
        </p:xfrm>
        <a:graphic>
          <a:graphicData uri="http://schemas.openxmlformats.org/drawingml/2006/table">
            <a:tbl>
              <a:tblPr firstRow="1" firstCol="1" bandRow="1">
                <a:tableStyleId>{5C22544A-7EE6-4342-B048-85BDC9FD1C3A}</a:tableStyleId>
              </a:tblPr>
              <a:tblGrid>
                <a:gridCol w="2053885">
                  <a:extLst>
                    <a:ext uri="{9D8B030D-6E8A-4147-A177-3AD203B41FA5}">
                      <a16:colId xmlns:a16="http://schemas.microsoft.com/office/drawing/2014/main" val="3758039678"/>
                    </a:ext>
                  </a:extLst>
                </a:gridCol>
                <a:gridCol w="1777003">
                  <a:extLst>
                    <a:ext uri="{9D8B030D-6E8A-4147-A177-3AD203B41FA5}">
                      <a16:colId xmlns:a16="http://schemas.microsoft.com/office/drawing/2014/main" val="4135679369"/>
                    </a:ext>
                  </a:extLst>
                </a:gridCol>
                <a:gridCol w="1907079">
                  <a:extLst>
                    <a:ext uri="{9D8B030D-6E8A-4147-A177-3AD203B41FA5}">
                      <a16:colId xmlns:a16="http://schemas.microsoft.com/office/drawing/2014/main" val="2381626739"/>
                    </a:ext>
                  </a:extLst>
                </a:gridCol>
                <a:gridCol w="1724217">
                  <a:extLst>
                    <a:ext uri="{9D8B030D-6E8A-4147-A177-3AD203B41FA5}">
                      <a16:colId xmlns:a16="http://schemas.microsoft.com/office/drawing/2014/main" val="4289322685"/>
                    </a:ext>
                  </a:extLst>
                </a:gridCol>
                <a:gridCol w="1681817">
                  <a:extLst>
                    <a:ext uri="{9D8B030D-6E8A-4147-A177-3AD203B41FA5}">
                      <a16:colId xmlns:a16="http://schemas.microsoft.com/office/drawing/2014/main" val="3967493618"/>
                    </a:ext>
                  </a:extLst>
                </a:gridCol>
              </a:tblGrid>
              <a:tr h="612788">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Programme</a:t>
                      </a:r>
                    </a:p>
                  </a:txBody>
                  <a:tcPr marL="68580" marR="68580" marT="0" marB="0"/>
                </a:tc>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 Adjusted Appropriation 2020/21</a:t>
                      </a:r>
                    </a:p>
                  </a:txBody>
                  <a:tcPr marL="68580" marR="68580" marT="0" marB="0"/>
                </a:tc>
                <a:tc gridSpan="3">
                  <a:txBody>
                    <a:bodyPr/>
                    <a:lstStyle/>
                    <a:p>
                      <a:pPr algn="ctr">
                        <a:lnSpc>
                          <a:spcPct val="100000"/>
                        </a:lnSpc>
                        <a:spcAft>
                          <a:spcPts val="0"/>
                        </a:spcAft>
                        <a:tabLst>
                          <a:tab pos="457200" algn="l"/>
                          <a:tab pos="4023360" algn="l"/>
                        </a:tabLst>
                      </a:pPr>
                      <a:r>
                        <a:rPr lang="en-ZA" sz="1800" b="1" kern="1200" dirty="0">
                          <a:solidFill>
                            <a:schemeClr val="lt1"/>
                          </a:solidFill>
                          <a:effectLst/>
                          <a:latin typeface="Arial" panose="020B0604020202020204" pitchFamily="34" charset="0"/>
                          <a:ea typeface="+mn-ea"/>
                          <a:cs typeface="Arial" panose="020B0604020202020204" pitchFamily="34" charset="0"/>
                        </a:rPr>
                        <a:t>MTEF ALLOCATION</a:t>
                      </a:r>
                    </a:p>
                    <a:p>
                      <a:pPr algn="ctr">
                        <a:lnSpc>
                          <a:spcPct val="100000"/>
                        </a:lnSpc>
                        <a:spcAft>
                          <a:spcPts val="0"/>
                        </a:spcAft>
                        <a:tabLst>
                          <a:tab pos="457200" algn="l"/>
                          <a:tab pos="4023360" algn="l"/>
                        </a:tabLst>
                      </a:pP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1"/>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603173529"/>
                  </a:ext>
                </a:extLst>
              </a:tr>
              <a:tr h="618824">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2021/22</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2022/23</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2023/24</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2857641252"/>
                  </a:ext>
                </a:extLst>
              </a:tr>
              <a:tr h="716114">
                <a:tc>
                  <a:txBody>
                    <a:bodyPr/>
                    <a:lstStyle/>
                    <a:p>
                      <a:pPr algn="l" fontAlgn="b"/>
                      <a:r>
                        <a:rPr lang="en-ZA" sz="1800" b="1" u="none" strike="noStrike" dirty="0">
                          <a:effectLst/>
                          <a:latin typeface="Arial" panose="020B0604020202020204" pitchFamily="34" charset="0"/>
                          <a:cs typeface="Arial" panose="020B0604020202020204" pitchFamily="34" charset="0"/>
                        </a:rPr>
                        <a:t>Administration</a:t>
                      </a:r>
                    </a:p>
                  </a:txBody>
                  <a:tcPr marL="9525" marR="9525" marT="9525" marB="0" anchor="b"/>
                </a:tc>
                <a:tc>
                  <a:txBody>
                    <a:bodyPr/>
                    <a:lstStyle/>
                    <a:p>
                      <a:pPr algn="ctr" fontAlgn="b"/>
                      <a:r>
                        <a:rPr lang="en-ZA" sz="1800" u="none" strike="noStrike" dirty="0">
                          <a:effectLst/>
                          <a:latin typeface="Arial" panose="020B0604020202020204" pitchFamily="34" charset="0"/>
                          <a:cs typeface="Arial" panose="020B0604020202020204" pitchFamily="34" charset="0"/>
                        </a:rPr>
                        <a:t>                         304</a:t>
                      </a:r>
                      <a:r>
                        <a:rPr lang="en-ZA" sz="1800" u="none" strike="noStrike" baseline="0" dirty="0">
                          <a:effectLst/>
                          <a:latin typeface="Arial" panose="020B0604020202020204" pitchFamily="34" charset="0"/>
                          <a:cs typeface="Arial" panose="020B0604020202020204" pitchFamily="34" charset="0"/>
                        </a:rPr>
                        <a:t> 107</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r>
                        <a:rPr lang="en-US" sz="1800" u="none" strike="noStrike" kern="1200" dirty="0">
                          <a:solidFill>
                            <a:schemeClr val="dk1"/>
                          </a:solidFill>
                          <a:effectLst/>
                          <a:latin typeface="Arial" panose="020B0604020202020204" pitchFamily="34" charset="0"/>
                          <a:ea typeface="+mn-ea"/>
                          <a:cs typeface="Arial" panose="020B0604020202020204" pitchFamily="34" charset="0"/>
                        </a:rPr>
                        <a:t>328</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196</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a:r>
                        <a:rPr lang="en-US" sz="1800" u="none" strike="noStrike" kern="1200" dirty="0">
                          <a:solidFill>
                            <a:schemeClr val="dk1"/>
                          </a:solidFill>
                          <a:effectLst/>
                          <a:latin typeface="Arial" panose="020B0604020202020204" pitchFamily="34" charset="0"/>
                          <a:ea typeface="+mn-ea"/>
                          <a:cs typeface="Arial" panose="020B0604020202020204" pitchFamily="34" charset="0"/>
                        </a:rPr>
                        <a:t>332</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550</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a:r>
                        <a:rPr lang="en-US" sz="1800" u="none" strike="noStrike" kern="1200" dirty="0">
                          <a:solidFill>
                            <a:schemeClr val="dk1"/>
                          </a:solidFill>
                          <a:effectLst/>
                          <a:latin typeface="Arial" panose="020B0604020202020204" pitchFamily="34" charset="0"/>
                          <a:ea typeface="+mn-ea"/>
                          <a:cs typeface="Arial" panose="020B0604020202020204" pitchFamily="34" charset="0"/>
                        </a:rPr>
                        <a:t>333</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293</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83925353"/>
                  </a:ext>
                </a:extLst>
              </a:tr>
              <a:tr h="716114">
                <a:tc>
                  <a:txBody>
                    <a:bodyPr/>
                    <a:lstStyle/>
                    <a:p>
                      <a:pPr algn="l" fontAlgn="b"/>
                      <a:r>
                        <a:rPr lang="en-ZA" sz="1800" b="1" u="none" strike="noStrike" dirty="0">
                          <a:effectLst/>
                          <a:latin typeface="Arial" panose="020B0604020202020204" pitchFamily="34" charset="0"/>
                          <a:cs typeface="Arial" panose="020B0604020202020204" pitchFamily="34" charset="0"/>
                        </a:rPr>
                        <a:t>Technology Innovation</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u="none" strike="noStrike" dirty="0">
                          <a:effectLst/>
                          <a:latin typeface="Arial" panose="020B0604020202020204" pitchFamily="34" charset="0"/>
                          <a:cs typeface="Arial" panose="020B0604020202020204" pitchFamily="34" charset="0"/>
                        </a:rPr>
                        <a:t>1</a:t>
                      </a:r>
                      <a:r>
                        <a:rPr lang="en-ZA" sz="1800" u="none" strike="noStrike" baseline="0" dirty="0">
                          <a:effectLst/>
                          <a:latin typeface="Arial" panose="020B0604020202020204" pitchFamily="34" charset="0"/>
                          <a:cs typeface="Arial" panose="020B0604020202020204" pitchFamily="34" charset="0"/>
                        </a:rPr>
                        <a:t> 378 32</a:t>
                      </a:r>
                      <a:r>
                        <a:rPr lang="en-ZA" sz="1800" u="none" strike="noStrike" dirty="0">
                          <a:effectLst/>
                          <a:latin typeface="Arial" panose="020B0604020202020204" pitchFamily="34" charset="0"/>
                          <a:cs typeface="Arial" panose="020B0604020202020204" pitchFamily="34" charset="0"/>
                        </a:rPr>
                        <a:t>1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r>
                        <a:rPr lang="en-US" sz="1800" dirty="0">
                          <a:latin typeface="Arial" panose="020B0604020202020204" pitchFamily="34" charset="0"/>
                          <a:cs typeface="Arial" panose="020B0604020202020204" pitchFamily="34" charset="0"/>
                        </a:rPr>
                        <a:t>1 780 222</a:t>
                      </a:r>
                    </a:p>
                  </a:txBody>
                  <a:tcPr/>
                </a:tc>
                <a:tc>
                  <a:txBody>
                    <a:bodyPr/>
                    <a:lstStyle/>
                    <a:p>
                      <a:pPr algn="ctr"/>
                      <a:r>
                        <a:rPr lang="en-US" sz="1800" dirty="0">
                          <a:latin typeface="Arial" panose="020B0604020202020204" pitchFamily="34" charset="0"/>
                          <a:cs typeface="Arial" panose="020B0604020202020204" pitchFamily="34" charset="0"/>
                        </a:rPr>
                        <a:t>1 783</a:t>
                      </a:r>
                      <a:r>
                        <a:rPr lang="en-US" sz="1800" baseline="0" dirty="0">
                          <a:latin typeface="Arial" panose="020B0604020202020204" pitchFamily="34" charset="0"/>
                          <a:cs typeface="Arial" panose="020B0604020202020204" pitchFamily="34" charset="0"/>
                        </a:rPr>
                        <a:t> 283</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793 320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9371192"/>
                  </a:ext>
                </a:extLst>
              </a:tr>
              <a:tr h="1068661">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International</a:t>
                      </a:r>
                      <a:r>
                        <a:rPr lang="en-ZA" sz="1800" b="1" kern="1200" dirty="0">
                          <a:solidFill>
                            <a:schemeClr val="dk1"/>
                          </a:solidFill>
                          <a:latin typeface="Arial" panose="020B0604020202020204" pitchFamily="34" charset="0"/>
                          <a:ea typeface="+mn-ea"/>
                          <a:cs typeface="Arial" panose="020B0604020202020204" pitchFamily="34" charset="0"/>
                        </a:rPr>
                        <a:t> </a:t>
                      </a:r>
                      <a:r>
                        <a:rPr lang="en-ZA" sz="1800" b="1" u="none" strike="noStrike" kern="1200" dirty="0">
                          <a:solidFill>
                            <a:schemeClr val="lt1"/>
                          </a:solidFill>
                          <a:effectLst/>
                          <a:latin typeface="Arial" panose="020B0604020202020204" pitchFamily="34" charset="0"/>
                          <a:ea typeface="+mn-ea"/>
                          <a:cs typeface="Arial" panose="020B0604020202020204" pitchFamily="34" charset="0"/>
                        </a:rPr>
                        <a:t>Cooperation and Resources</a:t>
                      </a:r>
                    </a:p>
                  </a:txBody>
                  <a:tcPr marL="9525" marR="9525" marT="9525" marB="0" anchor="b"/>
                </a:tc>
                <a:tc>
                  <a:txBody>
                    <a:bodyPr/>
                    <a:lstStyle/>
                    <a:p>
                      <a:pPr marL="0" marR="0" lvl="0" indent="0" algn="ctr" defTabSz="912114" rtl="0" eaLnBrk="1" fontAlgn="b" latinLnBrk="0" hangingPunct="1">
                        <a:lnSpc>
                          <a:spcPct val="100000"/>
                        </a:lnSpc>
                        <a:spcBef>
                          <a:spcPts val="0"/>
                        </a:spcBef>
                        <a:spcAft>
                          <a:spcPts val="0"/>
                        </a:spcAft>
                        <a:buClrTx/>
                        <a:buSzTx/>
                        <a:buFontTx/>
                        <a:buNone/>
                        <a:tabLst/>
                        <a:defRPr/>
                      </a:pPr>
                      <a:r>
                        <a:rPr lang="en-ZA" sz="1800" u="none" strike="noStrike"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2114" rtl="0" eaLnBrk="1" fontAlgn="b"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Arial" panose="020B0604020202020204" pitchFamily="34" charset="0"/>
                          <a:ea typeface="+mn-ea"/>
                          <a:cs typeface="Arial" panose="020B0604020202020204" pitchFamily="34" charset="0"/>
                        </a:rPr>
                        <a:t>116 802</a:t>
                      </a:r>
                      <a:r>
                        <a:rPr lang="en-ZA" sz="18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b"/>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Arial" panose="020B0604020202020204" pitchFamily="34" charset="0"/>
                          <a:ea typeface="+mn-ea"/>
                          <a:cs typeface="Arial" panose="020B0604020202020204" pitchFamily="34" charset="0"/>
                        </a:rPr>
                        <a:t>146 625</a:t>
                      </a:r>
                    </a:p>
                  </a:txBody>
                  <a:tcPr/>
                </a:tc>
                <a:tc>
                  <a:txBody>
                    <a:bodyPr/>
                    <a:lstStyle/>
                    <a:p>
                      <a:pPr marL="0" algn="ctr" defTabSz="912114" rtl="0" eaLnBrk="1" latinLnBrk="0" hangingPunct="1"/>
                      <a:r>
                        <a:rPr lang="en-US" sz="1800" u="none" strike="noStrike" kern="1200" dirty="0">
                          <a:solidFill>
                            <a:schemeClr val="dk1"/>
                          </a:solidFill>
                          <a:effectLst/>
                          <a:latin typeface="Arial" panose="020B0604020202020204" pitchFamily="34" charset="0"/>
                          <a:ea typeface="+mn-ea"/>
                          <a:cs typeface="Arial" panose="020B0604020202020204" pitchFamily="34" charset="0"/>
                        </a:rPr>
                        <a:t>149 090</a:t>
                      </a:r>
                    </a:p>
                  </a:txBody>
                  <a:tcPr/>
                </a:tc>
                <a:tc>
                  <a:txBody>
                    <a:bodyPr/>
                    <a:lstStyle/>
                    <a:p>
                      <a:pPr marL="0" algn="ctr" defTabSz="912114" rtl="0" eaLnBrk="1" latinLnBrk="0" hangingPunct="1"/>
                      <a:r>
                        <a:rPr lang="en-US" sz="1800" u="none" strike="noStrike" kern="1200" dirty="0">
                          <a:solidFill>
                            <a:schemeClr val="dk1"/>
                          </a:solidFill>
                          <a:effectLst/>
                          <a:latin typeface="Arial" panose="020B0604020202020204" pitchFamily="34" charset="0"/>
                          <a:ea typeface="+mn-ea"/>
                          <a:cs typeface="Arial" panose="020B0604020202020204" pitchFamily="34" charset="0"/>
                        </a:rPr>
                        <a:t>149 466</a:t>
                      </a:r>
                    </a:p>
                  </a:txBody>
                  <a:tcPr/>
                </a:tc>
                <a:extLst>
                  <a:ext uri="{0D108BD9-81ED-4DB2-BD59-A6C34878D82A}">
                    <a16:rowId xmlns:a16="http://schemas.microsoft.com/office/drawing/2014/main" val="2532800585"/>
                  </a:ext>
                </a:extLst>
              </a:tr>
              <a:tr h="1068661">
                <a:tc>
                  <a:txBody>
                    <a:bodyPr/>
                    <a:lstStyle/>
                    <a:p>
                      <a:pPr algn="l" fontAlgn="b"/>
                      <a:r>
                        <a:rPr lang="en-ZA" sz="1800" b="1" u="none" strike="noStrike" dirty="0">
                          <a:effectLst/>
                          <a:latin typeface="Arial" panose="020B0604020202020204" pitchFamily="34" charset="0"/>
                          <a:cs typeface="Arial" panose="020B0604020202020204" pitchFamily="34" charset="0"/>
                        </a:rPr>
                        <a:t>Research Development and Support</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marL="0" algn="ctr" defTabSz="912114" rtl="0" eaLnBrk="1" fontAlgn="b" latinLnBrk="0" hangingPunct="1"/>
                      <a:r>
                        <a:rPr lang="en-ZA" sz="1800" kern="1200" dirty="0">
                          <a:solidFill>
                            <a:schemeClr val="dk1"/>
                          </a:solidFill>
                          <a:latin typeface="Arial" panose="020B0604020202020204" pitchFamily="34" charset="0"/>
                          <a:ea typeface="+mn-ea"/>
                          <a:cs typeface="Arial" panose="020B0604020202020204" pitchFamily="34" charset="0"/>
                        </a:rPr>
                        <a:t>3 745 248                                  </a:t>
                      </a:r>
                    </a:p>
                  </a:txBody>
                  <a:tcPr marL="9525" marR="9525" marT="9525" marB="0" anchor="b"/>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4 949 244</a:t>
                      </a:r>
                    </a:p>
                  </a:txBody>
                  <a:tcPr/>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5 093 259</a:t>
                      </a:r>
                    </a:p>
                  </a:txBody>
                  <a:tcPr/>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5 192 081</a:t>
                      </a:r>
                    </a:p>
                  </a:txBody>
                  <a:tcPr/>
                </a:tc>
                <a:extLst>
                  <a:ext uri="{0D108BD9-81ED-4DB2-BD59-A6C34878D82A}">
                    <a16:rowId xmlns:a16="http://schemas.microsoft.com/office/drawing/2014/main" val="2152153884"/>
                  </a:ext>
                </a:extLst>
              </a:tr>
              <a:tr h="1068661">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Socio-economic Innovation Partnerships</a:t>
                      </a:r>
                    </a:p>
                  </a:txBody>
                  <a:tcPr marL="9525" marR="9525" marT="9525" marB="0" anchor="b"/>
                </a:tc>
                <a:tc>
                  <a:txBody>
                    <a:bodyPr/>
                    <a:lstStyle/>
                    <a:p>
                      <a:pPr marL="0" algn="ctr" defTabSz="912114" rtl="0" eaLnBrk="1" fontAlgn="b" latinLnBrk="0" hangingPunct="1"/>
                      <a:r>
                        <a:rPr lang="en-ZA" sz="1800" kern="1200" dirty="0">
                          <a:solidFill>
                            <a:schemeClr val="dk1"/>
                          </a:solidFill>
                          <a:latin typeface="Arial" panose="020B0604020202020204" pitchFamily="34" charset="0"/>
                          <a:ea typeface="+mn-ea"/>
                          <a:cs typeface="Arial" panose="020B0604020202020204" pitchFamily="34" charset="0"/>
                        </a:rPr>
                        <a:t>1 733 809</a:t>
                      </a:r>
                    </a:p>
                  </a:txBody>
                  <a:tcPr marL="9525" marR="9525" marT="9525" marB="0" anchor="b"/>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1 729 028</a:t>
                      </a:r>
                    </a:p>
                  </a:txBody>
                  <a:tcPr/>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1 769 794</a:t>
                      </a:r>
                    </a:p>
                  </a:txBody>
                  <a:tcPr/>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1 776 421</a:t>
                      </a:r>
                    </a:p>
                  </a:txBody>
                  <a:tcPr/>
                </a:tc>
                <a:extLst>
                  <a:ext uri="{0D108BD9-81ED-4DB2-BD59-A6C34878D82A}">
                    <a16:rowId xmlns:a16="http://schemas.microsoft.com/office/drawing/2014/main" val="3126209870"/>
                  </a:ext>
                </a:extLst>
              </a:tr>
            </a:tbl>
          </a:graphicData>
        </a:graphic>
      </p:graphicFrame>
    </p:spTree>
    <p:extLst>
      <p:ext uri="{BB962C8B-B14F-4D97-AF65-F5344CB8AC3E}">
        <p14:creationId xmlns:p14="http://schemas.microsoft.com/office/powerpoint/2010/main" val="2555962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BF26-8234-9545-8FE5-ABA7D1732129}"/>
              </a:ext>
            </a:extLst>
          </p:cNvPr>
          <p:cNvSpPr>
            <a:spLocks noGrp="1"/>
          </p:cNvSpPr>
          <p:nvPr>
            <p:ph type="title"/>
          </p:nvPr>
        </p:nvSpPr>
        <p:spPr>
          <a:xfrm>
            <a:off x="3123028" y="126609"/>
            <a:ext cx="5201331" cy="633046"/>
          </a:xfrm>
        </p:spPr>
        <p:txBody>
          <a:bodyPr>
            <a:noAutofit/>
          </a:bodyPr>
          <a:lstStyle/>
          <a:p>
            <a:pPr algn="r"/>
            <a:r>
              <a:rPr lang="en-US" sz="2800" b="1" dirty="0"/>
              <a:t>2021/22 Budget Analysis per Programme </a:t>
            </a:r>
          </a:p>
        </p:txBody>
      </p:sp>
      <p:graphicFrame>
        <p:nvGraphicFramePr>
          <p:cNvPr id="5" name="Chart 4">
            <a:extLst>
              <a:ext uri="{FF2B5EF4-FFF2-40B4-BE49-F238E27FC236}">
                <a16:creationId xmlns:a16="http://schemas.microsoft.com/office/drawing/2014/main" id="{04828465-1DE6-6A40-A431-97BC51AFDF22}"/>
              </a:ext>
            </a:extLst>
          </p:cNvPr>
          <p:cNvGraphicFramePr>
            <a:graphicFrameLocks/>
          </p:cNvGraphicFramePr>
          <p:nvPr>
            <p:extLst>
              <p:ext uri="{D42A27DB-BD31-4B8C-83A1-F6EECF244321}">
                <p14:modId xmlns:p14="http://schemas.microsoft.com/office/powerpoint/2010/main" val="1474450355"/>
              </p:ext>
            </p:extLst>
          </p:nvPr>
        </p:nvGraphicFramePr>
        <p:xfrm>
          <a:off x="256309" y="1134880"/>
          <a:ext cx="8631381" cy="5705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1558056176"/>
              </p:ext>
            </p:extLst>
          </p:nvPr>
        </p:nvGraphicFramePr>
        <p:xfrm>
          <a:off x="1" y="984739"/>
          <a:ext cx="9144000" cy="5855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290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1F388-D208-3840-B432-9026AFCE5FE5}"/>
              </a:ext>
            </a:extLst>
          </p:cNvPr>
          <p:cNvSpPr>
            <a:spLocks noGrp="1"/>
          </p:cNvSpPr>
          <p:nvPr>
            <p:ph idx="1"/>
          </p:nvPr>
        </p:nvSpPr>
        <p:spPr>
          <a:xfrm>
            <a:off x="628650" y="2467778"/>
            <a:ext cx="7886700" cy="2159640"/>
          </a:xfrm>
        </p:spPr>
        <p:txBody>
          <a:bodyPr>
            <a:noAutofit/>
          </a:bodyPr>
          <a:lstStyle/>
          <a:p>
            <a:pPr marL="0" indent="0" algn="ctr">
              <a:buNone/>
            </a:pPr>
            <a:endParaRPr lang="en-US" sz="3600" b="1" dirty="0">
              <a:solidFill>
                <a:schemeClr val="tx1"/>
              </a:solidFill>
            </a:endParaRPr>
          </a:p>
          <a:p>
            <a:pPr marL="0" indent="0" algn="ctr">
              <a:buNone/>
            </a:pPr>
            <a:r>
              <a:rPr lang="en-US" sz="3600" b="1" dirty="0">
                <a:solidFill>
                  <a:schemeClr val="tx1"/>
                </a:solidFill>
              </a:rPr>
              <a:t>INFRASTRUCTURE PROJECTS</a:t>
            </a:r>
          </a:p>
          <a:p>
            <a:pPr marL="0" indent="0" algn="ctr">
              <a:buNone/>
            </a:pPr>
            <a:endParaRPr lang="en-US" sz="3600" b="1" dirty="0">
              <a:solidFill>
                <a:schemeClr val="tx1"/>
              </a:solidFill>
            </a:endParaRPr>
          </a:p>
        </p:txBody>
      </p:sp>
    </p:spTree>
    <p:extLst>
      <p:ext uri="{BB962C8B-B14F-4D97-AF65-F5344CB8AC3E}">
        <p14:creationId xmlns:p14="http://schemas.microsoft.com/office/powerpoint/2010/main" val="1065922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896750" y="90501"/>
            <a:ext cx="4619287" cy="456685"/>
          </a:xfrm>
        </p:spPr>
        <p:txBody>
          <a:bodyPr>
            <a:noAutofit/>
          </a:bodyPr>
          <a:lstStyle/>
          <a:p>
            <a:pPr algn="r"/>
            <a:r>
              <a:rPr lang="en-ZA" sz="2800" b="1" dirty="0"/>
              <a:t>DSI 2021/22 Infrastructure Projects</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2986157415"/>
              </p:ext>
            </p:extLst>
          </p:nvPr>
        </p:nvGraphicFramePr>
        <p:xfrm>
          <a:off x="18542" y="914400"/>
          <a:ext cx="9125457" cy="5926137"/>
        </p:xfrm>
        <a:graphic>
          <a:graphicData uri="http://schemas.openxmlformats.org/drawingml/2006/table">
            <a:tbl>
              <a:tblPr firstRow="1" firstCol="1" bandRow="1">
                <a:tableStyleId>{5C22544A-7EE6-4342-B048-85BDC9FD1C3A}</a:tableStyleId>
              </a:tblPr>
              <a:tblGrid>
                <a:gridCol w="2437275">
                  <a:extLst>
                    <a:ext uri="{9D8B030D-6E8A-4147-A177-3AD203B41FA5}">
                      <a16:colId xmlns:a16="http://schemas.microsoft.com/office/drawing/2014/main" val="3758039678"/>
                    </a:ext>
                  </a:extLst>
                </a:gridCol>
                <a:gridCol w="2355334">
                  <a:extLst>
                    <a:ext uri="{9D8B030D-6E8A-4147-A177-3AD203B41FA5}">
                      <a16:colId xmlns:a16="http://schemas.microsoft.com/office/drawing/2014/main" val="2381626739"/>
                    </a:ext>
                  </a:extLst>
                </a:gridCol>
                <a:gridCol w="2546252">
                  <a:extLst>
                    <a:ext uri="{9D8B030D-6E8A-4147-A177-3AD203B41FA5}">
                      <a16:colId xmlns:a16="http://schemas.microsoft.com/office/drawing/2014/main" val="4289322685"/>
                    </a:ext>
                  </a:extLst>
                </a:gridCol>
                <a:gridCol w="1786596">
                  <a:extLst>
                    <a:ext uri="{9D8B030D-6E8A-4147-A177-3AD203B41FA5}">
                      <a16:colId xmlns:a16="http://schemas.microsoft.com/office/drawing/2014/main" val="3967493618"/>
                    </a:ext>
                  </a:extLst>
                </a:gridCol>
              </a:tblGrid>
              <a:tr h="642679">
                <a:tc>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2000" dirty="0">
                          <a:effectLst/>
                          <a:latin typeface="Arial" panose="020B0604020202020204" pitchFamily="34" charset="0"/>
                          <a:cs typeface="Arial" panose="020B0604020202020204" pitchFamily="34" charset="0"/>
                        </a:rPr>
                        <a:t>Infrastructure Projects</a:t>
                      </a: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Programme</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Outputs</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US" sz="2000" dirty="0">
                          <a:effectLst/>
                          <a:latin typeface="Arial" panose="020B0604020202020204" pitchFamily="34" charset="0"/>
                          <a:cs typeface="Arial" panose="020B0604020202020204" pitchFamily="34" charset="0"/>
                        </a:rPr>
                        <a:t>2021/22</a:t>
                      </a:r>
                      <a:r>
                        <a:rPr lang="en-ZA" sz="2000" baseline="0" dirty="0">
                          <a:solidFill>
                            <a:srgbClr val="000000"/>
                          </a:solidFill>
                          <a:effectLst/>
                          <a:latin typeface="Arial" panose="020B0604020202020204" pitchFamily="34" charset="0"/>
                          <a:cs typeface="Arial" panose="020B0604020202020204" pitchFamily="34" charset="0"/>
                        </a:rPr>
                        <a:t> </a:t>
                      </a:r>
                      <a:r>
                        <a:rPr lang="en-ZA" sz="2000" b="1" kern="1200" dirty="0">
                          <a:solidFill>
                            <a:schemeClr val="lt1"/>
                          </a:solidFill>
                          <a:effectLst/>
                          <a:latin typeface="Arial" panose="020B0604020202020204" pitchFamily="34" charset="0"/>
                          <a:ea typeface="+mn-ea"/>
                          <a:cs typeface="Arial" panose="020B0604020202020204" pitchFamily="34" charset="0"/>
                        </a:rPr>
                        <a:t>Allocation</a:t>
                      </a:r>
                    </a:p>
                  </a:txBody>
                  <a:tcPr marL="68580" marR="68580" marT="0" marB="0">
                    <a:solidFill>
                      <a:schemeClr val="accent2"/>
                    </a:solidFill>
                  </a:tcPr>
                </a:tc>
                <a:extLst>
                  <a:ext uri="{0D108BD9-81ED-4DB2-BD59-A6C34878D82A}">
                    <a16:rowId xmlns:a16="http://schemas.microsoft.com/office/drawing/2014/main" val="603173529"/>
                  </a:ext>
                </a:extLst>
              </a:tr>
              <a:tr h="1128640">
                <a:tc>
                  <a:txBody>
                    <a:bodyPr/>
                    <a:lstStyle/>
                    <a:p>
                      <a:pPr algn="just">
                        <a:lnSpc>
                          <a:spcPct val="100000"/>
                        </a:lnSpc>
                        <a:spcAft>
                          <a:spcPts val="0"/>
                        </a:spcAft>
                        <a:tabLst>
                          <a:tab pos="457200" algn="l"/>
                          <a:tab pos="4023360" algn="l"/>
                        </a:tabLst>
                      </a:pPr>
                      <a:r>
                        <a:rPr lang="en-US" sz="2000" dirty="0">
                          <a:effectLst/>
                          <a:latin typeface="Arial" panose="020B0604020202020204" pitchFamily="34" charset="0"/>
                          <a:cs typeface="Arial" panose="020B0604020202020204" pitchFamily="34" charset="0"/>
                        </a:rPr>
                        <a:t>Square</a:t>
                      </a:r>
                      <a:r>
                        <a:rPr lang="en-US" sz="2000" baseline="0" dirty="0">
                          <a:effectLst/>
                          <a:latin typeface="Arial" panose="020B0604020202020204" pitchFamily="34" charset="0"/>
                          <a:cs typeface="Arial" panose="020B0604020202020204" pitchFamily="34" charset="0"/>
                        </a:rPr>
                        <a:t> Kilometer Array (SKA)</a:t>
                      </a:r>
                      <a:endParaRPr lang="en-US" sz="2000" dirty="0">
                        <a:effectLst/>
                        <a:latin typeface="Arial" panose="020B0604020202020204" pitchFamily="34" charset="0"/>
                        <a:cs typeface="Arial" panose="020B0604020202020204" pitchFamily="34" charset="0"/>
                      </a:endParaRPr>
                    </a:p>
                  </a:txBody>
                  <a:tcPr marL="68580" marR="68580" marT="0" marB="0"/>
                </a:tc>
                <a:tc rowSpan="2">
                  <a:txBody>
                    <a:bodyPr/>
                    <a:lstStyle/>
                    <a:p>
                      <a:pPr algn="ct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Development and Support</a:t>
                      </a:r>
                    </a:p>
                  </a:txBody>
                  <a:tcPr marL="68580" marR="68580" marT="0" marB="0"/>
                </a:tc>
                <a:tc>
                  <a:txBody>
                    <a:bodyPr/>
                    <a:lstStyle/>
                    <a:p>
                      <a:r>
                        <a:rPr lang="en-ZA" sz="2000" b="0" i="0" u="none" strike="noStrike" kern="1200" baseline="0" dirty="0">
                          <a:solidFill>
                            <a:schemeClr val="dk1"/>
                          </a:solidFill>
                          <a:latin typeface="+mn-lt"/>
                          <a:ea typeface="+mn-ea"/>
                          <a:cs typeface="+mn-cs"/>
                        </a:rPr>
                        <a:t>Installation of 2 of the 3 science modes (UHF and LSP).</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R802</a:t>
                      </a:r>
                      <a:r>
                        <a:rPr lang="en-ZA" sz="18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407 000</a:t>
                      </a:r>
                      <a:endPar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83925353"/>
                  </a:ext>
                </a:extLst>
              </a:tr>
              <a:tr h="4154818">
                <a:tc>
                  <a:txBody>
                    <a:bodyPr/>
                    <a:lstStyle/>
                    <a:p>
                      <a:pPr algn="just">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South African Research Infrastructure Roadmap (SARIR)</a:t>
                      </a:r>
                    </a:p>
                  </a:txBody>
                  <a:tcPr marL="68580" marR="68580" marT="0" marB="0"/>
                </a:tc>
                <a:tc vMerge="1">
                  <a:txBody>
                    <a:bodyPr/>
                    <a:lstStyle/>
                    <a:p>
                      <a:pPr algn="ct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The 4 RIs to be initiated:</a:t>
                      </a:r>
                    </a:p>
                    <a:p>
                      <a:pPr marL="0" indent="-342900" algn="l" defTabSz="912114" rtl="0" eaLnBrk="1" latinLnBrk="0" hangingPunct="1">
                        <a:spcAft>
                          <a:spcPts val="0"/>
                        </a:spcAft>
                        <a:buFont typeface="+mj-lt"/>
                        <a:buAutoNum type="arabicPeriod"/>
                      </a:pPr>
                      <a:r>
                        <a:rPr lang="en-ZA" sz="2000" b="0" i="0" u="none" strike="noStrike" kern="1200" baseline="0" dirty="0">
                          <a:solidFill>
                            <a:schemeClr val="dk1"/>
                          </a:solidFill>
                          <a:latin typeface="+mn-lt"/>
                          <a:ea typeface="+mn-ea"/>
                          <a:cs typeface="+mn-cs"/>
                        </a:rPr>
                        <a:t>South African Marine and Antarctic</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Research Facility;</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2. Nano Manufacturing facility;</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3. Solar Research Facility; and</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4. Materials Characterisation</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Facility.</a:t>
                      </a:r>
                    </a:p>
                  </a:txBody>
                  <a:tcPr marL="68580" marR="68580" marT="0" marB="0"/>
                </a:tc>
                <a:tc>
                  <a:txBody>
                    <a:bodyPr/>
                    <a:lstStyle/>
                    <a:p>
                      <a:pPr algn="l">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R346</a:t>
                      </a:r>
                      <a:r>
                        <a:rPr lang="en-ZA" sz="18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666 000</a:t>
                      </a:r>
                      <a:endPar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59371192"/>
                  </a:ext>
                </a:extLst>
              </a:tr>
            </a:tbl>
          </a:graphicData>
        </a:graphic>
      </p:graphicFrame>
    </p:spTree>
    <p:extLst>
      <p:ext uri="{BB962C8B-B14F-4D97-AF65-F5344CB8AC3E}">
        <p14:creationId xmlns:p14="http://schemas.microsoft.com/office/powerpoint/2010/main" val="432824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2021/22 Infrastructure Projects</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1201678812"/>
              </p:ext>
            </p:extLst>
          </p:nvPr>
        </p:nvGraphicFramePr>
        <p:xfrm>
          <a:off x="18542" y="928468"/>
          <a:ext cx="9125457" cy="5927187"/>
        </p:xfrm>
        <a:graphic>
          <a:graphicData uri="http://schemas.openxmlformats.org/drawingml/2006/table">
            <a:tbl>
              <a:tblPr firstRow="1" firstCol="1" bandRow="1">
                <a:tableStyleId>{5C22544A-7EE6-4342-B048-85BDC9FD1C3A}</a:tableStyleId>
              </a:tblPr>
              <a:tblGrid>
                <a:gridCol w="2567904">
                  <a:extLst>
                    <a:ext uri="{9D8B030D-6E8A-4147-A177-3AD203B41FA5}">
                      <a16:colId xmlns:a16="http://schemas.microsoft.com/office/drawing/2014/main" val="3758039678"/>
                    </a:ext>
                  </a:extLst>
                </a:gridCol>
                <a:gridCol w="2037805">
                  <a:extLst>
                    <a:ext uri="{9D8B030D-6E8A-4147-A177-3AD203B41FA5}">
                      <a16:colId xmlns:a16="http://schemas.microsoft.com/office/drawing/2014/main" val="2381626739"/>
                    </a:ext>
                  </a:extLst>
                </a:gridCol>
                <a:gridCol w="2775355">
                  <a:extLst>
                    <a:ext uri="{9D8B030D-6E8A-4147-A177-3AD203B41FA5}">
                      <a16:colId xmlns:a16="http://schemas.microsoft.com/office/drawing/2014/main" val="4289322685"/>
                    </a:ext>
                  </a:extLst>
                </a:gridCol>
                <a:gridCol w="1744393">
                  <a:extLst>
                    <a:ext uri="{9D8B030D-6E8A-4147-A177-3AD203B41FA5}">
                      <a16:colId xmlns:a16="http://schemas.microsoft.com/office/drawing/2014/main" val="3967493618"/>
                    </a:ext>
                  </a:extLst>
                </a:gridCol>
              </a:tblGrid>
              <a:tr h="745587">
                <a:tc>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2000" dirty="0">
                          <a:effectLst/>
                          <a:latin typeface="Arial" panose="020B0604020202020204" pitchFamily="34" charset="0"/>
                          <a:cs typeface="Arial" panose="020B0604020202020204" pitchFamily="34" charset="0"/>
                        </a:rPr>
                        <a:t>Infrastructure Projects</a:t>
                      </a: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Programme</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Outputs</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US" sz="2000" dirty="0">
                          <a:effectLst/>
                          <a:latin typeface="Arial" panose="020B0604020202020204" pitchFamily="34" charset="0"/>
                          <a:cs typeface="Arial" panose="020B0604020202020204" pitchFamily="34" charset="0"/>
                        </a:rPr>
                        <a:t>2021/22</a:t>
                      </a:r>
                      <a:r>
                        <a:rPr lang="en-ZA" sz="2000" baseline="0" dirty="0">
                          <a:solidFill>
                            <a:srgbClr val="000000"/>
                          </a:solidFill>
                          <a:effectLst/>
                          <a:latin typeface="Arial" panose="020B0604020202020204" pitchFamily="34" charset="0"/>
                          <a:cs typeface="Arial" panose="020B0604020202020204" pitchFamily="34" charset="0"/>
                        </a:rPr>
                        <a:t> </a:t>
                      </a:r>
                      <a:r>
                        <a:rPr lang="en-ZA" sz="2000" b="1" kern="1200" dirty="0">
                          <a:solidFill>
                            <a:schemeClr val="lt1"/>
                          </a:solidFill>
                          <a:effectLst/>
                          <a:latin typeface="Arial" panose="020B0604020202020204" pitchFamily="34" charset="0"/>
                          <a:ea typeface="+mn-ea"/>
                          <a:cs typeface="Arial" panose="020B0604020202020204" pitchFamily="34" charset="0"/>
                        </a:rPr>
                        <a:t>Allocation</a:t>
                      </a:r>
                    </a:p>
                  </a:txBody>
                  <a:tcPr marL="68580" marR="68580" marT="0" marB="0">
                    <a:solidFill>
                      <a:schemeClr val="accent2"/>
                    </a:solidFill>
                  </a:tcPr>
                </a:tc>
                <a:extLst>
                  <a:ext uri="{0D108BD9-81ED-4DB2-BD59-A6C34878D82A}">
                    <a16:rowId xmlns:a16="http://schemas.microsoft.com/office/drawing/2014/main" val="603173529"/>
                  </a:ext>
                </a:extLst>
              </a:tr>
              <a:tr h="4959114">
                <a:tc>
                  <a:txBody>
                    <a:bodyPr/>
                    <a:lstStyle/>
                    <a:p>
                      <a:pPr algn="just">
                        <a:lnSpc>
                          <a:spcPct val="100000"/>
                        </a:lnSpc>
                        <a:spcAft>
                          <a:spcPts val="0"/>
                        </a:spcAft>
                        <a:tabLst>
                          <a:tab pos="457200" algn="l"/>
                          <a:tab pos="4023360" algn="l"/>
                        </a:tabLst>
                      </a:pPr>
                      <a:r>
                        <a:rPr lang="en-ZA" sz="2000" b="1" kern="1200" dirty="0">
                          <a:solidFill>
                            <a:schemeClr val="lt1"/>
                          </a:solidFill>
                          <a:effectLst/>
                          <a:latin typeface="Arial" panose="020B0604020202020204" pitchFamily="34" charset="0"/>
                          <a:ea typeface="+mn-ea"/>
                          <a:cs typeface="Arial" panose="020B0604020202020204" pitchFamily="34" charset="0"/>
                        </a:rPr>
                        <a:t>National Integrated Cyberinfrastructure System (NICIS)</a:t>
                      </a:r>
                    </a:p>
                    <a:p>
                      <a:pPr algn="just">
                        <a:lnSpc>
                          <a:spcPct val="150000"/>
                        </a:lnSpc>
                        <a:spcAft>
                          <a:spcPts val="0"/>
                        </a:spcAft>
                        <a:tabLst>
                          <a:tab pos="457200" algn="l"/>
                          <a:tab pos="4023360" algn="l"/>
                        </a:tabLst>
                      </a:pPr>
                      <a:endParaRPr lang="en-ZA" sz="16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Development and Support</a:t>
                      </a:r>
                    </a:p>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2000" b="0" i="0" u="none" strike="noStrike" kern="1200" baseline="0" dirty="0">
                          <a:solidFill>
                            <a:schemeClr val="dk1"/>
                          </a:solidFill>
                          <a:latin typeface="+mn-lt"/>
                          <a:ea typeface="+mn-ea"/>
                          <a:cs typeface="+mn-cs"/>
                        </a:rPr>
                        <a:t>1. Increase the total available broadband capacity provided by SANReN annually.</a:t>
                      </a:r>
                    </a:p>
                    <a:p>
                      <a:r>
                        <a:rPr lang="en-ZA" sz="2000" b="0" i="0" u="none" strike="noStrike" kern="1200" baseline="0" dirty="0">
                          <a:solidFill>
                            <a:schemeClr val="dk1"/>
                          </a:solidFill>
                          <a:latin typeface="+mn-lt"/>
                          <a:ea typeface="+mn-ea"/>
                          <a:cs typeface="+mn-cs"/>
                        </a:rPr>
                        <a:t>2. Increase the data storage capability through DIRISA Projects.</a:t>
                      </a:r>
                    </a:p>
                    <a:p>
                      <a:r>
                        <a:rPr lang="en-ZA" sz="2000" b="0" i="0" u="none" strike="noStrike" kern="1200" baseline="0" dirty="0">
                          <a:solidFill>
                            <a:schemeClr val="dk1"/>
                          </a:solidFill>
                          <a:latin typeface="+mn-lt"/>
                          <a:ea typeface="+mn-ea"/>
                          <a:cs typeface="+mn-cs"/>
                        </a:rPr>
                        <a:t>3. Conduct a feasibility study to increase the compute capability to 10 Pflops.</a:t>
                      </a:r>
                    </a:p>
                    <a:p>
                      <a:r>
                        <a:rPr lang="en-ZA" sz="2000" b="0" i="0" u="none" strike="noStrike" kern="1200" baseline="0" dirty="0">
                          <a:solidFill>
                            <a:schemeClr val="dk1"/>
                          </a:solidFill>
                          <a:latin typeface="+mn-lt"/>
                          <a:ea typeface="+mn-ea"/>
                          <a:cs typeface="+mn-cs"/>
                        </a:rPr>
                        <a:t>4. Graduate master’s students in e-science through the National e-Science Postgraduate Teaching and Training Platform.</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R272 121 000</a:t>
                      </a:r>
                    </a:p>
                    <a:p>
                      <a:pPr algn="l">
                        <a:spcAft>
                          <a:spcPts val="0"/>
                        </a:spcAft>
                      </a:pPr>
                      <a:endPar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1767827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88AFDC97-067A-4454-9BE0-16BE2B4D7D28}"/>
              </a:ext>
            </a:extLst>
          </p:cNvPr>
          <p:cNvSpPr>
            <a:spLocks noGrp="1" noChangeArrowheads="1"/>
          </p:cNvSpPr>
          <p:nvPr>
            <p:ph idx="1"/>
          </p:nvPr>
        </p:nvSpPr>
        <p:spPr bwMode="auto">
          <a:xfrm>
            <a:off x="0" y="1881740"/>
            <a:ext cx="8955202" cy="3901837"/>
          </a:xfrm>
          <a:prstGeom prst="rect">
            <a:avLst/>
          </a:prstGeom>
          <a:noFill/>
          <a:ln w="9525">
            <a:noFill/>
            <a:miter lim="800000"/>
            <a:headEnd/>
            <a:tailEnd/>
          </a:ln>
        </p:spPr>
        <p:txBody>
          <a:bodyPr wrap="square">
            <a:spAutoFit/>
          </a:bodyPr>
          <a:lstStyle/>
          <a:p>
            <a:pPr marL="0" indent="0" algn="ctr">
              <a:lnSpc>
                <a:spcPct val="150000"/>
              </a:lnSpc>
              <a:spcBef>
                <a:spcPts val="0"/>
              </a:spcBef>
              <a:buNone/>
            </a:pPr>
            <a:r>
              <a:rPr lang="en-US" sz="2400" b="1" dirty="0">
                <a:solidFill>
                  <a:schemeClr val="tx1"/>
                </a:solidFill>
              </a:rPr>
              <a:t>Dankie              Enkosi</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Ha khensa           Re a leboga</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Ro livhuwa            Siyabonga</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Siyathokoza           Thank you</a:t>
            </a:r>
          </a:p>
        </p:txBody>
      </p:sp>
      <p:sp>
        <p:nvSpPr>
          <p:cNvPr id="3" name="Slide Number Placeholder 2">
            <a:extLst>
              <a:ext uri="{FF2B5EF4-FFF2-40B4-BE49-F238E27FC236}">
                <a16:creationId xmlns:a16="http://schemas.microsoft.com/office/drawing/2014/main" id="{DE66FC13-66E6-584B-89EF-0F78B83A020E}"/>
              </a:ext>
            </a:extLst>
          </p:cNvPr>
          <p:cNvSpPr>
            <a:spLocks noGrp="1"/>
          </p:cNvSpPr>
          <p:nvPr>
            <p:ph type="sldNum" sz="quarter" idx="12"/>
          </p:nvPr>
        </p:nvSpPr>
        <p:spPr/>
        <p:txBody>
          <a:bodyPr/>
          <a:lstStyle/>
          <a:p>
            <a:fld id="{6BEAD508-187F-9C41-8168-FD791BBC9830}" type="slidenum">
              <a:rPr lang="en-US" smtClean="0"/>
              <a:pPr/>
              <a:t>65</a:t>
            </a:fld>
            <a:endParaRPr lang="en-US" dirty="0"/>
          </a:p>
        </p:txBody>
      </p:sp>
    </p:spTree>
    <p:extLst>
      <p:ext uri="{BB962C8B-B14F-4D97-AF65-F5344CB8AC3E}">
        <p14:creationId xmlns:p14="http://schemas.microsoft.com/office/powerpoint/2010/main" val="24021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69" y="260545"/>
            <a:ext cx="3315854" cy="456685"/>
          </a:xfrm>
        </p:spPr>
        <p:txBody>
          <a:bodyPr>
            <a:noAutofit/>
          </a:bodyPr>
          <a:lstStyle/>
          <a:p>
            <a:pPr algn="r"/>
            <a:r>
              <a:rPr lang="en-US" sz="2800" b="1" dirty="0" smtClean="0"/>
              <a:t>Context</a:t>
            </a:r>
            <a:endParaRPr lang="en-US" sz="2800" b="1" dirty="0"/>
          </a:p>
        </p:txBody>
      </p:sp>
      <p:sp>
        <p:nvSpPr>
          <p:cNvPr id="3" name="Subtitle 2"/>
          <p:cNvSpPr>
            <a:spLocks noGrp="1"/>
          </p:cNvSpPr>
          <p:nvPr>
            <p:ph idx="1"/>
          </p:nvPr>
        </p:nvSpPr>
        <p:spPr>
          <a:xfrm>
            <a:off x="197005" y="1123406"/>
            <a:ext cx="8822304" cy="4911634"/>
          </a:xfrm>
        </p:spPr>
        <p:txBody>
          <a:bodyPr>
            <a:normAutofit fontScale="47500" lnSpcReduction="20000"/>
          </a:bodyPr>
          <a:lstStyle/>
          <a:p>
            <a:pPr>
              <a:lnSpc>
                <a:spcPct val="170000"/>
              </a:lnSpc>
            </a:pPr>
            <a:r>
              <a:rPr lang="en-US" sz="4200" dirty="0" smtClean="0">
                <a:solidFill>
                  <a:schemeClr val="tx1"/>
                </a:solidFill>
              </a:rPr>
              <a:t>The  2021/22 Annual Performance Plan is  guided by: </a:t>
            </a:r>
          </a:p>
          <a:p>
            <a:pPr lvl="1">
              <a:lnSpc>
                <a:spcPct val="170000"/>
              </a:lnSpc>
            </a:pPr>
            <a:r>
              <a:rPr lang="en-US" sz="4200" dirty="0">
                <a:solidFill>
                  <a:schemeClr val="tx1"/>
                </a:solidFill>
              </a:rPr>
              <a:t>T</a:t>
            </a:r>
            <a:r>
              <a:rPr lang="en-US" sz="4200" dirty="0" smtClean="0">
                <a:solidFill>
                  <a:schemeClr val="tx1"/>
                </a:solidFill>
              </a:rPr>
              <a:t>he National Development Plan  (NDP) – Vision 2030</a:t>
            </a:r>
          </a:p>
          <a:p>
            <a:pPr lvl="1">
              <a:lnSpc>
                <a:spcPct val="170000"/>
              </a:lnSpc>
            </a:pPr>
            <a:r>
              <a:rPr lang="en-US" sz="4200" dirty="0" smtClean="0">
                <a:solidFill>
                  <a:schemeClr val="tx1"/>
                </a:solidFill>
              </a:rPr>
              <a:t> The 2019-2024 Medium Term Strategic Framework (which is the second  five-year phase  of the NDP)</a:t>
            </a:r>
          </a:p>
          <a:p>
            <a:pPr lvl="1">
              <a:lnSpc>
                <a:spcPct val="170000"/>
              </a:lnSpc>
            </a:pPr>
            <a:r>
              <a:rPr lang="en-US" sz="4200" dirty="0" smtClean="0">
                <a:solidFill>
                  <a:schemeClr val="tx1"/>
                </a:solidFill>
              </a:rPr>
              <a:t>The 2019 White Paper on Science, Technology  and Innovation which will be further elaborated in the recently Cabinet-approved  Decadal Plan</a:t>
            </a:r>
          </a:p>
          <a:p>
            <a:pPr lvl="1">
              <a:lnSpc>
                <a:spcPct val="170000"/>
              </a:lnSpc>
            </a:pPr>
            <a:r>
              <a:rPr lang="en-US" sz="4200" dirty="0" smtClean="0">
                <a:solidFill>
                  <a:schemeClr val="tx1"/>
                </a:solidFill>
              </a:rPr>
              <a:t>The national COVID-19 response and the Economic Reconstruction and Recovery Plan</a:t>
            </a:r>
          </a:p>
          <a:p>
            <a:pPr marL="0" indent="0">
              <a:buNone/>
            </a:pPr>
            <a:endParaRPr lang="en-US" sz="2400" dirty="0">
              <a:solidFill>
                <a:schemeClr val="tx1"/>
              </a:solidFill>
            </a:endParaRPr>
          </a:p>
        </p:txBody>
      </p:sp>
      <p:sp>
        <p:nvSpPr>
          <p:cNvPr id="6" name="Slide Number Placeholder 5">
            <a:extLst>
              <a:ext uri="{FF2B5EF4-FFF2-40B4-BE49-F238E27FC236}">
                <a16:creationId xmlns:a16="http://schemas.microsoft.com/office/drawing/2014/main" id="{57776BAC-665E-F04B-86D9-AD262CA9C397}"/>
              </a:ext>
            </a:extLst>
          </p:cNvPr>
          <p:cNvSpPr>
            <a:spLocks noGrp="1"/>
          </p:cNvSpPr>
          <p:nvPr>
            <p:ph type="sldNum" sz="quarter" idx="12"/>
          </p:nvPr>
        </p:nvSpPr>
        <p:spPr/>
        <p:txBody>
          <a:bodyPr/>
          <a:lstStyle/>
          <a:p>
            <a:fld id="{6BEAD508-187F-9C41-8168-FD791BBC9830}" type="slidenum">
              <a:rPr lang="en-US" smtClean="0">
                <a:solidFill>
                  <a:schemeClr val="tx1"/>
                </a:solidFill>
                <a:latin typeface="Arial" panose="020B0604020202020204" pitchFamily="34" charset="0"/>
                <a:cs typeface="Arial" panose="020B0604020202020204" pitchFamily="34" charset="0"/>
              </a:rPr>
              <a:pPr/>
              <a:t>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13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153233D6-73EE-41E9-81A5-B4483D2479FE}"/>
              </a:ext>
            </a:extLst>
          </p:cNvPr>
          <p:cNvSpPr>
            <a:spLocks noGrp="1"/>
          </p:cNvSpPr>
          <p:nvPr>
            <p:ph type="title"/>
          </p:nvPr>
        </p:nvSpPr>
        <p:spPr>
          <a:xfrm>
            <a:off x="2044526" y="120731"/>
            <a:ext cx="6414982" cy="491193"/>
          </a:xfrm>
        </p:spPr>
        <p:txBody>
          <a:bodyPr>
            <a:noAutofit/>
          </a:bodyPr>
          <a:lstStyle/>
          <a:p>
            <a:pPr algn="r">
              <a:defRPr/>
            </a:pPr>
            <a:r>
              <a:rPr lang="en-ZA" altLang="en-US" sz="2800" b="1" dirty="0">
                <a:ea typeface="ＭＳ Ｐゴシック" panose="020B0600070205080204" pitchFamily="34" charset="-128"/>
              </a:rPr>
              <a:t>Landscape for the </a:t>
            </a:r>
            <a:r>
              <a:rPr lang="en-ZA" altLang="en-US" sz="2800" b="1" dirty="0" smtClean="0">
                <a:ea typeface="ＭＳ Ｐゴシック" panose="020B0600070205080204" pitchFamily="34" charset="-128"/>
              </a:rPr>
              <a:t>2020-2025 </a:t>
            </a:r>
            <a:r>
              <a:rPr lang="en-ZA" altLang="en-US" sz="2800" b="1" dirty="0">
                <a:ea typeface="ＭＳ Ｐゴシック" panose="020B0600070205080204" pitchFamily="34" charset="-128"/>
              </a:rPr>
              <a:t>DSI Strategic </a:t>
            </a:r>
            <a:r>
              <a:rPr lang="en-ZA" altLang="en-US" sz="2800" b="1" dirty="0" smtClean="0">
                <a:ea typeface="ＭＳ Ｐゴシック" panose="020B0600070205080204" pitchFamily="34" charset="-128"/>
              </a:rPr>
              <a:t>Plan Horizon</a:t>
            </a:r>
            <a:endParaRPr lang="en-US" altLang="en-US" sz="2800" b="1" dirty="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B0D16F72-B27D-4658-A815-F711E1EE6F80}"/>
              </a:ext>
            </a:extLst>
          </p:cNvPr>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fld id="{D05687AC-F675-4069-8822-76786164D596}" type="slidenum">
              <a:rPr lang="en-US" altLang="en-US" sz="1197">
                <a:latin typeface="Gill Sans MT" panose="020B0502020104020203" pitchFamily="34" charset="0"/>
              </a:rPr>
              <a:pPr>
                <a:spcBef>
                  <a:spcPct val="0"/>
                </a:spcBef>
                <a:buClrTx/>
                <a:buFontTx/>
                <a:buNone/>
              </a:pPr>
              <a:t>7</a:t>
            </a:fld>
            <a:endParaRPr lang="en-US" altLang="en-US" sz="1197" dirty="0">
              <a:latin typeface="Gill Sans MT" panose="020B0502020104020203" pitchFamily="34" charset="0"/>
            </a:endParaRPr>
          </a:p>
        </p:txBody>
      </p:sp>
      <p:cxnSp>
        <p:nvCxnSpPr>
          <p:cNvPr id="4" name="Straight Connector 3">
            <a:extLst>
              <a:ext uri="{FF2B5EF4-FFF2-40B4-BE49-F238E27FC236}">
                <a16:creationId xmlns:a16="http://schemas.microsoft.com/office/drawing/2014/main" id="{300D1D89-8175-4071-B351-DE1D9FC9BD74}"/>
              </a:ext>
            </a:extLst>
          </p:cNvPr>
          <p:cNvCxnSpPr/>
          <p:nvPr/>
        </p:nvCxnSpPr>
        <p:spPr>
          <a:xfrm>
            <a:off x="1623033" y="1174986"/>
            <a:ext cx="0" cy="5508850"/>
          </a:xfrm>
          <a:prstGeom prst="line">
            <a:avLst/>
          </a:prstGeom>
        </p:spPr>
        <p:style>
          <a:lnRef idx="2">
            <a:schemeClr val="accent1"/>
          </a:lnRef>
          <a:fillRef idx="0">
            <a:schemeClr val="accent1"/>
          </a:fillRef>
          <a:effectRef idx="1">
            <a:schemeClr val="accent1"/>
          </a:effectRef>
          <a:fontRef idx="minor">
            <a:schemeClr val="tx1"/>
          </a:fontRef>
        </p:style>
      </p:cxnSp>
      <p:sp>
        <p:nvSpPr>
          <p:cNvPr id="5" name="Rounded Rectangle 4">
            <a:extLst>
              <a:ext uri="{FF2B5EF4-FFF2-40B4-BE49-F238E27FC236}">
                <a16:creationId xmlns:a16="http://schemas.microsoft.com/office/drawing/2014/main" id="{0FB314AB-27BB-44C8-8287-5A95ED41F8EC}"/>
              </a:ext>
            </a:extLst>
          </p:cNvPr>
          <p:cNvSpPr/>
          <p:nvPr/>
        </p:nvSpPr>
        <p:spPr>
          <a:xfrm>
            <a:off x="1725245" y="1005688"/>
            <a:ext cx="2169140" cy="102653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dirty="0" smtClean="0">
                <a:solidFill>
                  <a:schemeClr val="tx1"/>
                </a:solidFill>
              </a:rPr>
              <a:t>Driving a Strong  </a:t>
            </a:r>
          </a:p>
          <a:p>
            <a:pPr algn="ctr">
              <a:defRPr/>
            </a:pPr>
            <a:r>
              <a:rPr lang="en-US" sz="1800" b="1" dirty="0" smtClean="0">
                <a:solidFill>
                  <a:schemeClr val="tx1"/>
                </a:solidFill>
              </a:rPr>
              <a:t>&amp; Inclusive </a:t>
            </a:r>
            <a:r>
              <a:rPr lang="en-US" sz="1800" b="1" dirty="0">
                <a:solidFill>
                  <a:schemeClr val="tx1"/>
                </a:solidFill>
              </a:rPr>
              <a:t>E</a:t>
            </a:r>
            <a:r>
              <a:rPr lang="en-US" sz="1800" b="1" dirty="0" smtClean="0">
                <a:solidFill>
                  <a:schemeClr val="tx1"/>
                </a:solidFill>
              </a:rPr>
              <a:t>conomy</a:t>
            </a:r>
            <a:endParaRPr lang="en-ZA" sz="1800" b="1" dirty="0">
              <a:solidFill>
                <a:schemeClr val="tx1"/>
              </a:solidFill>
            </a:endParaRPr>
          </a:p>
        </p:txBody>
      </p:sp>
      <p:sp>
        <p:nvSpPr>
          <p:cNvPr id="11" name="Rounded Rectangle 10">
            <a:extLst>
              <a:ext uri="{FF2B5EF4-FFF2-40B4-BE49-F238E27FC236}">
                <a16:creationId xmlns:a16="http://schemas.microsoft.com/office/drawing/2014/main" id="{DDDBB885-EB55-48D5-B20E-8A93BB27F036}"/>
              </a:ext>
            </a:extLst>
          </p:cNvPr>
          <p:cNvSpPr/>
          <p:nvPr/>
        </p:nvSpPr>
        <p:spPr>
          <a:xfrm>
            <a:off x="3996596" y="989675"/>
            <a:ext cx="2999043" cy="1006098"/>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dirty="0" smtClean="0">
                <a:solidFill>
                  <a:schemeClr val="tx1"/>
                </a:solidFill>
              </a:rPr>
              <a:t>Building &amp; Strengthening the Capabilities of </a:t>
            </a:r>
            <a:r>
              <a:rPr lang="en-US" sz="1800" b="1" dirty="0">
                <a:solidFill>
                  <a:schemeClr val="tx1"/>
                </a:solidFill>
              </a:rPr>
              <a:t>South </a:t>
            </a:r>
            <a:r>
              <a:rPr lang="en-US" sz="1800" b="1" dirty="0" smtClean="0">
                <a:solidFill>
                  <a:schemeClr val="tx1"/>
                </a:solidFill>
              </a:rPr>
              <a:t>Africans </a:t>
            </a:r>
            <a:endParaRPr lang="en-ZA" sz="1800" b="1" dirty="0">
              <a:solidFill>
                <a:schemeClr val="tx1"/>
              </a:solidFill>
            </a:endParaRPr>
          </a:p>
        </p:txBody>
      </p:sp>
      <p:sp>
        <p:nvSpPr>
          <p:cNvPr id="12" name="Rounded Rectangle 11">
            <a:extLst>
              <a:ext uri="{FF2B5EF4-FFF2-40B4-BE49-F238E27FC236}">
                <a16:creationId xmlns:a16="http://schemas.microsoft.com/office/drawing/2014/main" id="{4E486981-A0B1-45C7-80EC-BEA1F45F265E}"/>
              </a:ext>
            </a:extLst>
          </p:cNvPr>
          <p:cNvSpPr/>
          <p:nvPr/>
        </p:nvSpPr>
        <p:spPr>
          <a:xfrm>
            <a:off x="7074301" y="1008977"/>
            <a:ext cx="1983753" cy="96749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dirty="0" smtClean="0">
                <a:solidFill>
                  <a:schemeClr val="tx1"/>
                </a:solidFill>
              </a:rPr>
              <a:t>Achieving a </a:t>
            </a:r>
          </a:p>
          <a:p>
            <a:pPr algn="ctr">
              <a:defRPr/>
            </a:pPr>
            <a:r>
              <a:rPr lang="en-US" sz="1800" b="1" dirty="0" smtClean="0">
                <a:solidFill>
                  <a:schemeClr val="tx1"/>
                </a:solidFill>
              </a:rPr>
              <a:t>more Capable State</a:t>
            </a:r>
            <a:endParaRPr lang="en-ZA" sz="1800" b="1" dirty="0">
              <a:solidFill>
                <a:schemeClr val="tx1"/>
              </a:solidFill>
            </a:endParaRPr>
          </a:p>
        </p:txBody>
      </p:sp>
      <p:sp>
        <p:nvSpPr>
          <p:cNvPr id="13" name="Rounded Rectangle 12">
            <a:extLst>
              <a:ext uri="{FF2B5EF4-FFF2-40B4-BE49-F238E27FC236}">
                <a16:creationId xmlns:a16="http://schemas.microsoft.com/office/drawing/2014/main" id="{A0701F41-7B0A-4DF2-AD04-1AE1CE1EC1AA}"/>
              </a:ext>
            </a:extLst>
          </p:cNvPr>
          <p:cNvSpPr/>
          <p:nvPr/>
        </p:nvSpPr>
        <p:spPr>
          <a:xfrm>
            <a:off x="33429" y="1036688"/>
            <a:ext cx="1429863" cy="91207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NDP </a:t>
            </a:r>
            <a:r>
              <a:rPr lang="en-US" sz="1995" b="1" dirty="0" smtClean="0">
                <a:solidFill>
                  <a:schemeClr val="tx1"/>
                </a:solidFill>
              </a:rPr>
              <a:t>Pillars / Drivers</a:t>
            </a:r>
            <a:endParaRPr lang="en-ZA" sz="1995" b="1" dirty="0">
              <a:solidFill>
                <a:schemeClr val="tx1"/>
              </a:solidFill>
            </a:endParaRPr>
          </a:p>
        </p:txBody>
      </p:sp>
      <p:sp>
        <p:nvSpPr>
          <p:cNvPr id="15" name="Rounded Rectangle 14">
            <a:extLst>
              <a:ext uri="{FF2B5EF4-FFF2-40B4-BE49-F238E27FC236}">
                <a16:creationId xmlns:a16="http://schemas.microsoft.com/office/drawing/2014/main" id="{8467D4BE-0398-4054-8146-30A0BD753FB5}"/>
              </a:ext>
            </a:extLst>
          </p:cNvPr>
          <p:cNvSpPr/>
          <p:nvPr/>
        </p:nvSpPr>
        <p:spPr>
          <a:xfrm>
            <a:off x="41778" y="2123306"/>
            <a:ext cx="1429863" cy="91207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smtClean="0">
                <a:solidFill>
                  <a:schemeClr val="tx1"/>
                </a:solidFill>
              </a:rPr>
              <a:t>2019-24 MTSF  </a:t>
            </a:r>
            <a:r>
              <a:rPr lang="en-US" sz="1347" dirty="0" smtClean="0"/>
              <a:t> </a:t>
            </a:r>
            <a:endParaRPr lang="en-ZA" sz="1347" dirty="0"/>
          </a:p>
        </p:txBody>
      </p:sp>
      <p:sp>
        <p:nvSpPr>
          <p:cNvPr id="16" name="Rounded Rectangle 15">
            <a:extLst>
              <a:ext uri="{FF2B5EF4-FFF2-40B4-BE49-F238E27FC236}">
                <a16:creationId xmlns:a16="http://schemas.microsoft.com/office/drawing/2014/main" id="{DD9D273A-8E3D-4A48-A250-9B6C2F2C5970}"/>
              </a:ext>
            </a:extLst>
          </p:cNvPr>
          <p:cNvSpPr/>
          <p:nvPr/>
        </p:nvSpPr>
        <p:spPr>
          <a:xfrm>
            <a:off x="33430" y="3136512"/>
            <a:ext cx="1429862" cy="91207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smtClean="0">
                <a:solidFill>
                  <a:schemeClr val="tx1"/>
                </a:solidFill>
              </a:rPr>
              <a:t>2019 WP on STI </a:t>
            </a:r>
            <a:r>
              <a:rPr lang="en-US" sz="1995" b="1" dirty="0">
                <a:solidFill>
                  <a:schemeClr val="tx1"/>
                </a:solidFill>
              </a:rPr>
              <a:t>Goals</a:t>
            </a:r>
            <a:endParaRPr lang="en-ZA" sz="1995" b="1" dirty="0">
              <a:solidFill>
                <a:schemeClr val="tx1"/>
              </a:solidFill>
            </a:endParaRPr>
          </a:p>
        </p:txBody>
      </p:sp>
      <p:sp>
        <p:nvSpPr>
          <p:cNvPr id="17" name="Rounded Rectangle 16">
            <a:extLst>
              <a:ext uri="{FF2B5EF4-FFF2-40B4-BE49-F238E27FC236}">
                <a16:creationId xmlns:a16="http://schemas.microsoft.com/office/drawing/2014/main" id="{2A360A86-F00B-4951-872C-48E5A0121279}"/>
              </a:ext>
            </a:extLst>
          </p:cNvPr>
          <p:cNvSpPr/>
          <p:nvPr/>
        </p:nvSpPr>
        <p:spPr>
          <a:xfrm>
            <a:off x="41778" y="5894763"/>
            <a:ext cx="1428279" cy="912072"/>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Decadal Plan </a:t>
            </a:r>
            <a:endParaRPr lang="en-ZA" sz="1995" b="1" dirty="0">
              <a:solidFill>
                <a:schemeClr val="tx1"/>
              </a:solidFill>
            </a:endParaRPr>
          </a:p>
        </p:txBody>
      </p:sp>
      <p:sp>
        <p:nvSpPr>
          <p:cNvPr id="23" name="Rounded Rectangle 22">
            <a:extLst>
              <a:ext uri="{FF2B5EF4-FFF2-40B4-BE49-F238E27FC236}">
                <a16:creationId xmlns:a16="http://schemas.microsoft.com/office/drawing/2014/main" id="{2BDD70E7-817F-4B0A-AE4D-D05368D89645}"/>
              </a:ext>
            </a:extLst>
          </p:cNvPr>
          <p:cNvSpPr/>
          <p:nvPr/>
        </p:nvSpPr>
        <p:spPr>
          <a:xfrm>
            <a:off x="1752889" y="2973833"/>
            <a:ext cx="1233441" cy="8634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47" b="1" dirty="0" smtClean="0">
                <a:solidFill>
                  <a:schemeClr val="tx1"/>
                </a:solidFill>
              </a:rPr>
              <a:t>Coherent &amp; Inclusive Governance</a:t>
            </a:r>
            <a:endParaRPr lang="en-ZA" sz="1347" b="1" dirty="0">
              <a:solidFill>
                <a:schemeClr val="tx1"/>
              </a:solidFill>
            </a:endParaRPr>
          </a:p>
        </p:txBody>
      </p:sp>
      <p:sp>
        <p:nvSpPr>
          <p:cNvPr id="24" name="Rounded Rectangle 23">
            <a:extLst>
              <a:ext uri="{FF2B5EF4-FFF2-40B4-BE49-F238E27FC236}">
                <a16:creationId xmlns:a16="http://schemas.microsoft.com/office/drawing/2014/main" id="{97EB26D8-3CE4-4B59-8A01-2095CAA455D2}"/>
              </a:ext>
            </a:extLst>
          </p:cNvPr>
          <p:cNvSpPr/>
          <p:nvPr/>
        </p:nvSpPr>
        <p:spPr>
          <a:xfrm>
            <a:off x="7982856" y="2973833"/>
            <a:ext cx="1114901" cy="86341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smtClean="0">
                <a:solidFill>
                  <a:schemeClr val="tx1"/>
                </a:solidFill>
              </a:rPr>
              <a:t>Enable Innovation</a:t>
            </a:r>
            <a:endParaRPr lang="en-ZA" sz="1400" b="1" dirty="0">
              <a:solidFill>
                <a:schemeClr val="tx1"/>
              </a:solidFill>
            </a:endParaRPr>
          </a:p>
        </p:txBody>
      </p:sp>
      <p:sp>
        <p:nvSpPr>
          <p:cNvPr id="25" name="Rounded Rectangle 24">
            <a:extLst>
              <a:ext uri="{FF2B5EF4-FFF2-40B4-BE49-F238E27FC236}">
                <a16:creationId xmlns:a16="http://schemas.microsoft.com/office/drawing/2014/main" id="{F272CBD1-130B-4D08-B17C-EE712287F3CE}"/>
              </a:ext>
            </a:extLst>
          </p:cNvPr>
          <p:cNvSpPr/>
          <p:nvPr/>
        </p:nvSpPr>
        <p:spPr>
          <a:xfrm>
            <a:off x="3118232" y="2958534"/>
            <a:ext cx="1279038" cy="87870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rPr>
              <a:t>Expand &amp; Transform HCD</a:t>
            </a:r>
            <a:endParaRPr lang="en-ZA" sz="1347" b="1" dirty="0">
              <a:solidFill>
                <a:schemeClr val="tx1"/>
              </a:solidFill>
            </a:endParaRPr>
          </a:p>
        </p:txBody>
      </p:sp>
      <p:sp>
        <p:nvSpPr>
          <p:cNvPr id="26" name="Rounded Rectangle 25">
            <a:extLst>
              <a:ext uri="{FF2B5EF4-FFF2-40B4-BE49-F238E27FC236}">
                <a16:creationId xmlns:a16="http://schemas.microsoft.com/office/drawing/2014/main" id="{2202F4D8-B8BE-4CC8-94CF-0C848BA938DC}"/>
              </a:ext>
            </a:extLst>
          </p:cNvPr>
          <p:cNvSpPr/>
          <p:nvPr/>
        </p:nvSpPr>
        <p:spPr>
          <a:xfrm>
            <a:off x="6038799" y="2973833"/>
            <a:ext cx="1812192" cy="8634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dirty="0" smtClean="0">
              <a:solidFill>
                <a:schemeClr val="tx1"/>
              </a:solidFill>
            </a:endParaRPr>
          </a:p>
          <a:p>
            <a:pPr algn="ctr">
              <a:defRPr/>
            </a:pPr>
            <a:r>
              <a:rPr lang="en-US" sz="1400" b="1" dirty="0" smtClean="0">
                <a:solidFill>
                  <a:schemeClr val="tx1"/>
                </a:solidFill>
              </a:rPr>
              <a:t>Expand </a:t>
            </a:r>
            <a:r>
              <a:rPr lang="en-US" sz="1400" b="1" dirty="0">
                <a:solidFill>
                  <a:schemeClr val="tx1"/>
                </a:solidFill>
              </a:rPr>
              <a:t>&amp; </a:t>
            </a:r>
            <a:endParaRPr lang="en-US" sz="1400" b="1" dirty="0" smtClean="0">
              <a:solidFill>
                <a:schemeClr val="tx1"/>
              </a:solidFill>
            </a:endParaRPr>
          </a:p>
          <a:p>
            <a:pPr algn="ctr">
              <a:defRPr/>
            </a:pPr>
            <a:r>
              <a:rPr lang="en-US" sz="1400" b="1" dirty="0">
                <a:solidFill>
                  <a:schemeClr val="tx1"/>
                </a:solidFill>
              </a:rPr>
              <a:t>T</a:t>
            </a:r>
            <a:r>
              <a:rPr lang="en-US" sz="1400" b="1" dirty="0" smtClean="0">
                <a:solidFill>
                  <a:schemeClr val="tx1"/>
                </a:solidFill>
              </a:rPr>
              <a:t>ransform </a:t>
            </a:r>
            <a:r>
              <a:rPr lang="en-US" sz="1400" b="1" dirty="0">
                <a:solidFill>
                  <a:schemeClr val="tx1"/>
                </a:solidFill>
              </a:rPr>
              <a:t>Research </a:t>
            </a:r>
            <a:r>
              <a:rPr lang="en-US" sz="1400" b="1" dirty="0" smtClean="0">
                <a:solidFill>
                  <a:schemeClr val="tx1"/>
                </a:solidFill>
              </a:rPr>
              <a:t>Enterprise</a:t>
            </a:r>
            <a:endParaRPr lang="en-US" sz="1400" b="1" dirty="0">
              <a:solidFill>
                <a:schemeClr val="tx1"/>
              </a:solidFill>
            </a:endParaRPr>
          </a:p>
          <a:p>
            <a:pPr algn="ctr">
              <a:defRPr/>
            </a:pPr>
            <a:endParaRPr lang="en-ZA" sz="1347" b="1" dirty="0">
              <a:solidFill>
                <a:schemeClr val="tx1"/>
              </a:solidFill>
            </a:endParaRPr>
          </a:p>
        </p:txBody>
      </p:sp>
      <p:sp>
        <p:nvSpPr>
          <p:cNvPr id="27" name="Rounded Rectangle 26">
            <a:extLst>
              <a:ext uri="{FF2B5EF4-FFF2-40B4-BE49-F238E27FC236}">
                <a16:creationId xmlns:a16="http://schemas.microsoft.com/office/drawing/2014/main" id="{4315294A-A3F8-4B48-93BB-8705DA8060F9}"/>
              </a:ext>
            </a:extLst>
          </p:cNvPr>
          <p:cNvSpPr/>
          <p:nvPr/>
        </p:nvSpPr>
        <p:spPr>
          <a:xfrm>
            <a:off x="4545527" y="2973833"/>
            <a:ext cx="1345014" cy="8634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400" b="1" dirty="0" smtClean="0">
                <a:solidFill>
                  <a:schemeClr val="tx1"/>
                </a:solidFill>
              </a:rPr>
              <a:t>Increase</a:t>
            </a:r>
          </a:p>
          <a:p>
            <a:pPr algn="ctr">
              <a:defRPr/>
            </a:pPr>
            <a:r>
              <a:rPr lang="en-ZA" sz="1400" b="1" dirty="0" smtClean="0">
                <a:solidFill>
                  <a:schemeClr val="tx1"/>
                </a:solidFill>
              </a:rPr>
              <a:t> STI Investment</a:t>
            </a:r>
            <a:endParaRPr lang="en-ZA" sz="1400" b="1" dirty="0">
              <a:solidFill>
                <a:schemeClr val="tx1"/>
              </a:solidFill>
            </a:endParaRPr>
          </a:p>
        </p:txBody>
      </p:sp>
      <p:sp>
        <p:nvSpPr>
          <p:cNvPr id="28" name="Rounded Rectangle 27">
            <a:extLst>
              <a:ext uri="{FF2B5EF4-FFF2-40B4-BE49-F238E27FC236}">
                <a16:creationId xmlns:a16="http://schemas.microsoft.com/office/drawing/2014/main" id="{497BE3A9-1ED3-490C-A69E-514C0ED2CC49}"/>
              </a:ext>
            </a:extLst>
          </p:cNvPr>
          <p:cNvSpPr/>
          <p:nvPr/>
        </p:nvSpPr>
        <p:spPr>
          <a:xfrm>
            <a:off x="1714333" y="6340475"/>
            <a:ext cx="7185741" cy="466360"/>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smtClean="0">
                <a:solidFill>
                  <a:schemeClr val="tx1"/>
                </a:solidFill>
              </a:rPr>
              <a:t>WP Policy Intents; SA Foresight </a:t>
            </a:r>
            <a:r>
              <a:rPr lang="en-US" sz="1995" b="1" dirty="0">
                <a:solidFill>
                  <a:schemeClr val="tx1"/>
                </a:solidFill>
              </a:rPr>
              <a:t>Study on </a:t>
            </a:r>
            <a:r>
              <a:rPr lang="en-US" sz="1995" b="1" dirty="0" smtClean="0">
                <a:solidFill>
                  <a:schemeClr val="tx1"/>
                </a:solidFill>
              </a:rPr>
              <a:t>STI; NRDS and TYIP incl</a:t>
            </a:r>
            <a:r>
              <a:rPr lang="en-US" sz="1995" b="1" dirty="0">
                <a:solidFill>
                  <a:schemeClr val="tx1"/>
                </a:solidFill>
              </a:rPr>
              <a:t>. </a:t>
            </a:r>
            <a:r>
              <a:rPr lang="en-US" sz="1995" b="1" dirty="0" smtClean="0">
                <a:solidFill>
                  <a:schemeClr val="tx1"/>
                </a:solidFill>
              </a:rPr>
              <a:t>HESTIIL Reviews </a:t>
            </a:r>
            <a:endParaRPr lang="en-ZA" sz="1995" b="1" dirty="0">
              <a:solidFill>
                <a:srgbClr val="FF0000"/>
              </a:solidFill>
            </a:endParaRPr>
          </a:p>
        </p:txBody>
      </p:sp>
      <p:sp>
        <p:nvSpPr>
          <p:cNvPr id="29" name="Rounded Rectangle 13">
            <a:extLst>
              <a:ext uri="{FF2B5EF4-FFF2-40B4-BE49-F238E27FC236}">
                <a16:creationId xmlns:a16="http://schemas.microsoft.com/office/drawing/2014/main" id="{C676C620-FA05-433C-8DBD-27B72398C2D0}"/>
              </a:ext>
            </a:extLst>
          </p:cNvPr>
          <p:cNvSpPr/>
          <p:nvPr/>
        </p:nvSpPr>
        <p:spPr>
          <a:xfrm>
            <a:off x="1725245" y="2067761"/>
            <a:ext cx="7372512" cy="808463"/>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800" b="1" dirty="0" smtClean="0">
                <a:solidFill>
                  <a:srgbClr val="FF0000"/>
                </a:solidFill>
              </a:rPr>
              <a:t>7 APEX PRIORITIES – DSI COMMITMENTS ARE:</a:t>
            </a:r>
            <a:endParaRPr lang="en-ZA" sz="1800" b="1" dirty="0">
              <a:solidFill>
                <a:srgbClr val="FF0000"/>
              </a:solidFill>
            </a:endParaRPr>
          </a:p>
          <a:p>
            <a:pPr algn="ctr">
              <a:defRPr/>
            </a:pPr>
            <a:r>
              <a:rPr lang="en-ZA" sz="1800" b="1" dirty="0" smtClean="0">
                <a:solidFill>
                  <a:schemeClr val="tx1"/>
                </a:solidFill>
              </a:rPr>
              <a:t>Apex Priority </a:t>
            </a:r>
            <a:r>
              <a:rPr lang="en-ZA" sz="1800" b="1" dirty="0">
                <a:solidFill>
                  <a:schemeClr val="tx1"/>
                </a:solidFill>
              </a:rPr>
              <a:t>2: </a:t>
            </a:r>
            <a:r>
              <a:rPr lang="en-ZA" sz="1800" b="1" i="1" dirty="0">
                <a:solidFill>
                  <a:schemeClr val="tx1"/>
                </a:solidFill>
              </a:rPr>
              <a:t>Economic Transformation and Job Creation</a:t>
            </a:r>
          </a:p>
          <a:p>
            <a:pPr algn="ctr">
              <a:defRPr/>
            </a:pPr>
            <a:r>
              <a:rPr lang="en-ZA" sz="1800" b="1" dirty="0" smtClean="0">
                <a:solidFill>
                  <a:schemeClr val="tx1"/>
                </a:solidFill>
              </a:rPr>
              <a:t>Apex Priority </a:t>
            </a:r>
            <a:r>
              <a:rPr lang="en-ZA" sz="1800" b="1" dirty="0">
                <a:solidFill>
                  <a:schemeClr val="tx1"/>
                </a:solidFill>
              </a:rPr>
              <a:t>3: </a:t>
            </a:r>
            <a:r>
              <a:rPr lang="en-ZA" sz="1800" b="1" i="1" dirty="0">
                <a:solidFill>
                  <a:schemeClr val="tx1"/>
                </a:solidFill>
              </a:rPr>
              <a:t>Education, Skills and Health </a:t>
            </a:r>
            <a:r>
              <a:rPr lang="en-US" sz="900" b="1" dirty="0" smtClean="0">
                <a:solidFill>
                  <a:schemeClr val="tx1"/>
                </a:solidFill>
              </a:rPr>
              <a:t>	</a:t>
            </a:r>
            <a:endParaRPr lang="en-ZA" sz="900" b="1" dirty="0">
              <a:solidFill>
                <a:schemeClr val="tx1"/>
              </a:solidFill>
            </a:endParaRPr>
          </a:p>
        </p:txBody>
      </p:sp>
      <p:sp>
        <p:nvSpPr>
          <p:cNvPr id="30" name="Rounded Rectangle 29">
            <a:extLst>
              <a:ext uri="{FF2B5EF4-FFF2-40B4-BE49-F238E27FC236}">
                <a16:creationId xmlns:a16="http://schemas.microsoft.com/office/drawing/2014/main" id="{DD9D273A-8E3D-4A48-A250-9B6C2F2C5970}"/>
              </a:ext>
            </a:extLst>
          </p:cNvPr>
          <p:cNvSpPr/>
          <p:nvPr/>
        </p:nvSpPr>
        <p:spPr>
          <a:xfrm>
            <a:off x="41778" y="4343632"/>
            <a:ext cx="1429862" cy="91207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smtClean="0">
                <a:solidFill>
                  <a:schemeClr val="tx1"/>
                </a:solidFill>
              </a:rPr>
              <a:t>2020-2025 Strategic Plan</a:t>
            </a:r>
            <a:endParaRPr lang="en-ZA" sz="1995" b="1" dirty="0">
              <a:solidFill>
                <a:schemeClr val="tx1"/>
              </a:solidFill>
            </a:endParaRPr>
          </a:p>
        </p:txBody>
      </p:sp>
      <p:sp>
        <p:nvSpPr>
          <p:cNvPr id="31" name="Rounded Rectangle 30">
            <a:extLst>
              <a:ext uri="{FF2B5EF4-FFF2-40B4-BE49-F238E27FC236}">
                <a16:creationId xmlns:a16="http://schemas.microsoft.com/office/drawing/2014/main" id="{2BDD70E7-817F-4B0A-AE4D-D05368D89645}"/>
              </a:ext>
            </a:extLst>
          </p:cNvPr>
          <p:cNvSpPr/>
          <p:nvPr/>
        </p:nvSpPr>
        <p:spPr>
          <a:xfrm>
            <a:off x="1672291" y="3900141"/>
            <a:ext cx="1284148" cy="237576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347" b="1" dirty="0">
                <a:solidFill>
                  <a:schemeClr val="tx1"/>
                </a:solidFill>
              </a:rPr>
              <a:t>A </a:t>
            </a:r>
            <a:r>
              <a:rPr lang="en-ZA" sz="1347" b="1" dirty="0" smtClean="0">
                <a:solidFill>
                  <a:schemeClr val="tx1"/>
                </a:solidFill>
              </a:rPr>
              <a:t>transformed </a:t>
            </a:r>
            <a:r>
              <a:rPr lang="en-ZA" sz="1347" b="1" dirty="0">
                <a:solidFill>
                  <a:schemeClr val="tx1"/>
                </a:solidFill>
              </a:rPr>
              <a:t>inclusive, responsive and coherent NSI</a:t>
            </a:r>
          </a:p>
        </p:txBody>
      </p:sp>
      <p:sp>
        <p:nvSpPr>
          <p:cNvPr id="32" name="Rounded Rectangle 31">
            <a:extLst>
              <a:ext uri="{FF2B5EF4-FFF2-40B4-BE49-F238E27FC236}">
                <a16:creationId xmlns:a16="http://schemas.microsoft.com/office/drawing/2014/main" id="{2BDD70E7-817F-4B0A-AE4D-D05368D89645}"/>
              </a:ext>
            </a:extLst>
          </p:cNvPr>
          <p:cNvSpPr/>
          <p:nvPr/>
        </p:nvSpPr>
        <p:spPr>
          <a:xfrm>
            <a:off x="3064763" y="3900140"/>
            <a:ext cx="1089869" cy="2375761"/>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347" b="1" dirty="0">
                <a:solidFill>
                  <a:schemeClr val="tx1"/>
                </a:solidFill>
              </a:rPr>
              <a:t>Human capabilities and skills for the economy and for </a:t>
            </a:r>
            <a:r>
              <a:rPr lang="en-ZA" sz="1347" b="1" dirty="0" smtClean="0">
                <a:solidFill>
                  <a:schemeClr val="tx1"/>
                </a:solidFill>
              </a:rPr>
              <a:t>development. </a:t>
            </a:r>
            <a:endParaRPr lang="en-ZA" sz="1347" b="1" dirty="0">
              <a:solidFill>
                <a:schemeClr val="tx1"/>
              </a:solidFill>
            </a:endParaRPr>
          </a:p>
        </p:txBody>
      </p:sp>
      <p:sp>
        <p:nvSpPr>
          <p:cNvPr id="33" name="Rounded Rectangle 32">
            <a:extLst>
              <a:ext uri="{FF2B5EF4-FFF2-40B4-BE49-F238E27FC236}">
                <a16:creationId xmlns:a16="http://schemas.microsoft.com/office/drawing/2014/main" id="{2BDD70E7-817F-4B0A-AE4D-D05368D89645}"/>
              </a:ext>
            </a:extLst>
          </p:cNvPr>
          <p:cNvSpPr/>
          <p:nvPr/>
        </p:nvSpPr>
        <p:spPr>
          <a:xfrm>
            <a:off x="4238890" y="3900141"/>
            <a:ext cx="1120685" cy="237576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347" b="1" dirty="0">
                <a:solidFill>
                  <a:schemeClr val="tx1"/>
                </a:solidFill>
              </a:rPr>
              <a:t>Increased knowledge generation and innovation output </a:t>
            </a:r>
          </a:p>
        </p:txBody>
      </p:sp>
      <p:sp>
        <p:nvSpPr>
          <p:cNvPr id="34" name="Rounded Rectangle 33">
            <a:extLst>
              <a:ext uri="{FF2B5EF4-FFF2-40B4-BE49-F238E27FC236}">
                <a16:creationId xmlns:a16="http://schemas.microsoft.com/office/drawing/2014/main" id="{2BDD70E7-817F-4B0A-AE4D-D05368D89645}"/>
              </a:ext>
            </a:extLst>
          </p:cNvPr>
          <p:cNvSpPr/>
          <p:nvPr/>
        </p:nvSpPr>
        <p:spPr>
          <a:xfrm>
            <a:off x="6692980" y="3878947"/>
            <a:ext cx="1150368" cy="241982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sz="1400" b="1" dirty="0">
              <a:solidFill>
                <a:schemeClr val="tx1"/>
              </a:solidFill>
            </a:endParaRPr>
          </a:p>
          <a:p>
            <a:pPr algn="ctr">
              <a:defRPr/>
            </a:pPr>
            <a:endParaRPr lang="en-ZA" sz="1347" b="1" dirty="0" smtClean="0">
              <a:solidFill>
                <a:schemeClr val="tx1"/>
              </a:solidFill>
            </a:endParaRPr>
          </a:p>
          <a:p>
            <a:pPr algn="ctr">
              <a:defRPr/>
            </a:pPr>
            <a:r>
              <a:rPr lang="en-ZA" sz="1347" b="1" dirty="0" smtClean="0">
                <a:solidFill>
                  <a:schemeClr val="tx1"/>
                </a:solidFill>
              </a:rPr>
              <a:t>Knowledge utilisation 4 Eco dev. </a:t>
            </a:r>
            <a:r>
              <a:rPr lang="en-ZA" sz="1347" i="1" dirty="0" smtClean="0">
                <a:solidFill>
                  <a:schemeClr val="tx1"/>
                </a:solidFill>
              </a:rPr>
              <a:t>(</a:t>
            </a:r>
            <a:r>
              <a:rPr lang="en-ZA" sz="1347" i="1" dirty="0">
                <a:solidFill>
                  <a:schemeClr val="tx1"/>
                </a:solidFill>
              </a:rPr>
              <a:t>a) </a:t>
            </a:r>
            <a:r>
              <a:rPr lang="en-ZA" sz="1347" i="1" dirty="0" smtClean="0">
                <a:solidFill>
                  <a:schemeClr val="tx1"/>
                </a:solidFill>
              </a:rPr>
              <a:t>revitalising </a:t>
            </a:r>
            <a:r>
              <a:rPr lang="en-ZA" sz="1347" i="1" dirty="0">
                <a:solidFill>
                  <a:schemeClr val="tx1"/>
                </a:solidFill>
              </a:rPr>
              <a:t>existing industries    </a:t>
            </a:r>
          </a:p>
          <a:p>
            <a:pPr algn="ctr">
              <a:defRPr/>
            </a:pPr>
            <a:r>
              <a:rPr lang="en-ZA" sz="1347" i="1" dirty="0">
                <a:solidFill>
                  <a:schemeClr val="tx1"/>
                </a:solidFill>
              </a:rPr>
              <a:t>(b) </a:t>
            </a:r>
            <a:r>
              <a:rPr lang="en-ZA" sz="1347" i="1" dirty="0" smtClean="0">
                <a:solidFill>
                  <a:schemeClr val="tx1"/>
                </a:solidFill>
              </a:rPr>
              <a:t>stimulating R&amp;D-led </a:t>
            </a:r>
            <a:r>
              <a:rPr lang="en-ZA" sz="1347" i="1" dirty="0">
                <a:solidFill>
                  <a:schemeClr val="tx1"/>
                </a:solidFill>
              </a:rPr>
              <a:t>industrial </a:t>
            </a:r>
            <a:r>
              <a:rPr lang="en-ZA" sz="1347" i="1" dirty="0" smtClean="0">
                <a:solidFill>
                  <a:schemeClr val="tx1"/>
                </a:solidFill>
              </a:rPr>
              <a:t>dev.</a:t>
            </a:r>
          </a:p>
          <a:p>
            <a:pPr algn="ctr">
              <a:defRPr/>
            </a:pPr>
            <a:endParaRPr lang="en-ZA" sz="1347" b="1" i="1" dirty="0" smtClean="0">
              <a:solidFill>
                <a:schemeClr val="tx1"/>
              </a:solidFill>
            </a:endParaRPr>
          </a:p>
          <a:p>
            <a:pPr algn="ctr">
              <a:defRPr/>
            </a:pPr>
            <a:endParaRPr lang="en-ZA" sz="1347" b="1" dirty="0">
              <a:solidFill>
                <a:schemeClr val="tx1"/>
              </a:solidFill>
            </a:endParaRPr>
          </a:p>
        </p:txBody>
      </p:sp>
      <p:sp>
        <p:nvSpPr>
          <p:cNvPr id="35" name="Rounded Rectangle 34">
            <a:extLst>
              <a:ext uri="{FF2B5EF4-FFF2-40B4-BE49-F238E27FC236}">
                <a16:creationId xmlns:a16="http://schemas.microsoft.com/office/drawing/2014/main" id="{2BDD70E7-817F-4B0A-AE4D-D05368D89645}"/>
              </a:ext>
            </a:extLst>
          </p:cNvPr>
          <p:cNvSpPr/>
          <p:nvPr/>
        </p:nvSpPr>
        <p:spPr>
          <a:xfrm>
            <a:off x="5453408" y="3878947"/>
            <a:ext cx="1097012" cy="241982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347" b="1" dirty="0">
                <a:solidFill>
                  <a:schemeClr val="tx1"/>
                </a:solidFill>
              </a:rPr>
              <a:t>Knowledge utilisation for inclusive development </a:t>
            </a:r>
          </a:p>
        </p:txBody>
      </p:sp>
      <p:sp>
        <p:nvSpPr>
          <p:cNvPr id="36" name="Rounded Rectangle 35">
            <a:extLst>
              <a:ext uri="{FF2B5EF4-FFF2-40B4-BE49-F238E27FC236}">
                <a16:creationId xmlns:a16="http://schemas.microsoft.com/office/drawing/2014/main" id="{2BDD70E7-817F-4B0A-AE4D-D05368D89645}"/>
              </a:ext>
            </a:extLst>
          </p:cNvPr>
          <p:cNvSpPr/>
          <p:nvPr/>
        </p:nvSpPr>
        <p:spPr>
          <a:xfrm>
            <a:off x="7982856" y="3878946"/>
            <a:ext cx="1075199" cy="2396955"/>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sz="1347" b="1" dirty="0">
              <a:solidFill>
                <a:schemeClr val="tx1"/>
              </a:solidFill>
            </a:endParaRPr>
          </a:p>
          <a:p>
            <a:pPr algn="ctr">
              <a:defRPr/>
            </a:pPr>
            <a:r>
              <a:rPr lang="en-ZA" sz="1347" b="1" dirty="0" smtClean="0">
                <a:solidFill>
                  <a:schemeClr val="tx1"/>
                </a:solidFill>
              </a:rPr>
              <a:t>Innovation </a:t>
            </a:r>
            <a:r>
              <a:rPr lang="en-ZA" sz="1347" b="1" dirty="0">
                <a:solidFill>
                  <a:schemeClr val="tx1"/>
                </a:solidFill>
              </a:rPr>
              <a:t>in support of a </a:t>
            </a:r>
            <a:r>
              <a:rPr lang="en-ZA" sz="1347" b="1" dirty="0" smtClean="0">
                <a:solidFill>
                  <a:schemeClr val="tx1"/>
                </a:solidFill>
              </a:rPr>
              <a:t>capable &amp; develop- </a:t>
            </a:r>
            <a:r>
              <a:rPr lang="en-ZA" sz="1347" b="1" dirty="0">
                <a:solidFill>
                  <a:schemeClr val="tx1"/>
                </a:solidFill>
              </a:rPr>
              <a:t>mental  State</a:t>
            </a:r>
          </a:p>
          <a:p>
            <a:pPr algn="ctr">
              <a:defRPr/>
            </a:pPr>
            <a:endParaRPr lang="en-ZA" sz="1347" b="1" dirty="0">
              <a:solidFill>
                <a:schemeClr val="tx1"/>
              </a:solidFill>
            </a:endParaRPr>
          </a:p>
        </p:txBody>
      </p:sp>
    </p:spTree>
    <p:extLst>
      <p:ext uri="{BB962C8B-B14F-4D97-AF65-F5344CB8AC3E}">
        <p14:creationId xmlns:p14="http://schemas.microsoft.com/office/powerpoint/2010/main" val="76933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8</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1345122484"/>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889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6702</TotalTime>
  <Words>4564</Words>
  <Application>Microsoft Office PowerPoint</Application>
  <PresentationFormat>Custom</PresentationFormat>
  <Paragraphs>784</Paragraphs>
  <Slides>66</Slides>
  <Notes>19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66</vt:i4>
      </vt:variant>
    </vt:vector>
  </HeadingPairs>
  <TitlesOfParts>
    <vt:vector size="82" baseType="lpstr">
      <vt:lpstr>ＭＳ Ｐゴシック</vt:lpstr>
      <vt:lpstr>ＭＳ Ｐゴシック</vt:lpstr>
      <vt:lpstr>Arial</vt:lpstr>
      <vt:lpstr>Calibri</vt:lpstr>
      <vt:lpstr>Courier New</vt:lpstr>
      <vt:lpstr>Gill Sans</vt:lpstr>
      <vt:lpstr>Gill Sans Light</vt:lpstr>
      <vt:lpstr>Gill Sans MT</vt:lpstr>
      <vt:lpstr>Helvetica Neue</vt:lpstr>
      <vt:lpstr>Roboto</vt:lpstr>
      <vt:lpstr>Roboto Condensed</vt:lpstr>
      <vt:lpstr>Symbol</vt:lpstr>
      <vt:lpstr>Times New Roman</vt:lpstr>
      <vt:lpstr>Wingdings</vt:lpstr>
      <vt:lpstr>Office Theme</vt:lpstr>
      <vt:lpstr>1_Office Theme</vt:lpstr>
      <vt:lpstr>Contents</vt:lpstr>
      <vt:lpstr>The DSI 2021/22 Annual Performance Plan Cover Page </vt:lpstr>
      <vt:lpstr>Table of Contents</vt:lpstr>
      <vt:lpstr>Mission, vision, values and brand</vt:lpstr>
      <vt:lpstr>Mandate</vt:lpstr>
      <vt:lpstr> DSI’s Programmes </vt:lpstr>
      <vt:lpstr>Context</vt:lpstr>
      <vt:lpstr>Landscape for the 2020-2025 DSI Strategic Plan Horizon</vt:lpstr>
      <vt:lpstr>PowerPoint Presentation</vt:lpstr>
      <vt:lpstr>Science, Technology and Innovation in the NDP…(1)</vt:lpstr>
      <vt:lpstr>Science, Technology and Innovation in the NDP…(2)</vt:lpstr>
      <vt:lpstr>PowerPoint Presentation</vt:lpstr>
      <vt:lpstr>2019-2024 Medium-Term Strategic Framework – MTSF  </vt:lpstr>
      <vt:lpstr>The Department’s contribution to the MTSF priorities</vt:lpstr>
      <vt:lpstr>Supporting other priorities of the 2019-2024 MTSF…(1)</vt:lpstr>
      <vt:lpstr>Supporting other priorities of the 2019-2024 MTSF…(2)</vt:lpstr>
      <vt:lpstr>PowerPoint Presentation</vt:lpstr>
      <vt:lpstr>2019 STI White Paper   </vt:lpstr>
      <vt:lpstr>  Objectives of the 2019 STI  White Paper</vt:lpstr>
      <vt:lpstr>PowerPoint Presentation</vt:lpstr>
      <vt:lpstr>The DSI Six Outcomes</vt:lpstr>
      <vt:lpstr>OUTCOME 1: A transformed, inclusive, responsive and coherent NSI  </vt:lpstr>
      <vt:lpstr>Implementing Outcome 1</vt:lpstr>
      <vt:lpstr>Cont…</vt:lpstr>
      <vt:lpstr>OUTCOME 2: Human capabilities and skills for the economy and for development  </vt:lpstr>
      <vt:lpstr>Implementing Outcome 2</vt:lpstr>
      <vt:lpstr>Cont…</vt:lpstr>
      <vt:lpstr>OUTCOME 3: Increased knowledge generation and innovation output </vt:lpstr>
      <vt:lpstr>Implementing Outcome 3</vt:lpstr>
      <vt:lpstr>Cont…</vt:lpstr>
      <vt:lpstr>OUTCOME 4: Knowledge utilisation for economic development - a) in revitalising existing industries (b) in stimulating R&amp;D led industrial development </vt:lpstr>
      <vt:lpstr>OUTCOME 4: Cont…</vt:lpstr>
      <vt:lpstr>Implementing Outcome 4</vt:lpstr>
      <vt:lpstr>Cont…</vt:lpstr>
      <vt:lpstr>Cont…</vt:lpstr>
      <vt:lpstr>OUTCOME 5: Knowledge utilisation for inclusive development </vt:lpstr>
      <vt:lpstr>Implementing Outcome 5</vt:lpstr>
      <vt:lpstr>Cont…</vt:lpstr>
      <vt:lpstr>OUTCOME 6: Innovation in support of a capable and developmental State  </vt:lpstr>
      <vt:lpstr>Implementing Outcome 6</vt:lpstr>
      <vt:lpstr>PowerPoint Presentation</vt:lpstr>
      <vt:lpstr>Innovation in support of COVID-19: Analytics and modelling</vt:lpstr>
      <vt:lpstr>Innovation in support of COVID-19: Research and innovation</vt:lpstr>
      <vt:lpstr>Innovation in support of COVID-19: Research and innovation</vt:lpstr>
      <vt:lpstr>Innovation in support of COVID-19: High-tech manufacturing</vt:lpstr>
      <vt:lpstr>National Ventilator Project – project execution plan</vt:lpstr>
      <vt:lpstr>International cooperation initiatives in support of the global response to the pandemic</vt:lpstr>
      <vt:lpstr>STI Contributions to ERRP (1) </vt:lpstr>
      <vt:lpstr>STI Contributions to ERRP (2) </vt:lpstr>
      <vt:lpstr>STI Contributions to ERRP (3) </vt:lpstr>
      <vt:lpstr>STI Contributions to ERRP (4)</vt:lpstr>
      <vt:lpstr>STI Contributions to ERRP (5)</vt:lpstr>
      <vt:lpstr>2021/22 Output Performance Indicator Analysis Programme </vt:lpstr>
      <vt:lpstr>MTEF Allocations per Programme </vt:lpstr>
      <vt:lpstr>2021/22 Budget Analysis per Programme </vt:lpstr>
      <vt:lpstr>MTEF Allocations per Economic Classification</vt:lpstr>
      <vt:lpstr>2021/22 Analysis per Economic Classification</vt:lpstr>
      <vt:lpstr>PowerPoint Presentation</vt:lpstr>
      <vt:lpstr>MTEF Allocation to Public Entities</vt:lpstr>
      <vt:lpstr>2021/22 Budget Allocation Analysis per Entity</vt:lpstr>
      <vt:lpstr>MTEF Allocations per Programme </vt:lpstr>
      <vt:lpstr>2021/22 Budget Analysis per Programme </vt:lpstr>
      <vt:lpstr>PowerPoint Presentation</vt:lpstr>
      <vt:lpstr>DSI 2021/22 Infrastructure Projects</vt:lpstr>
      <vt:lpstr>DSI 2021/22 Infrastructure Projects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Anele Kabingesi</cp:lastModifiedBy>
  <cp:revision>272</cp:revision>
  <cp:lastPrinted>2020-02-10T09:23:42Z</cp:lastPrinted>
  <dcterms:created xsi:type="dcterms:W3CDTF">2018-03-06T16:17:46Z</dcterms:created>
  <dcterms:modified xsi:type="dcterms:W3CDTF">2021-05-04T06:05:19Z</dcterms:modified>
</cp:coreProperties>
</file>