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76" r:id="rId2"/>
    <p:sldId id="390" r:id="rId3"/>
    <p:sldId id="391" r:id="rId4"/>
    <p:sldId id="393" r:id="rId5"/>
    <p:sldId id="395" r:id="rId6"/>
    <p:sldId id="399" r:id="rId7"/>
    <p:sldId id="401" r:id="rId8"/>
    <p:sldId id="403" r:id="rId9"/>
    <p:sldId id="405" r:id="rId10"/>
    <p:sldId id="406"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B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364" autoAdjust="0"/>
  </p:normalViewPr>
  <p:slideViewPr>
    <p:cSldViewPr snapToGrid="0" snapToObjects="1">
      <p:cViewPr varScale="1">
        <p:scale>
          <a:sx n="65" d="100"/>
          <a:sy n="65" d="100"/>
        </p:scale>
        <p:origin x="169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t>5/4/2021</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t>‹#›</a:t>
            </a:fld>
            <a:endParaRPr lang="en-US"/>
          </a:p>
        </p:txBody>
      </p:sp>
    </p:spTree>
    <p:extLst>
      <p:ext uri="{BB962C8B-B14F-4D97-AF65-F5344CB8AC3E}">
        <p14:creationId xmlns:p14="http://schemas.microsoft.com/office/powerpoint/2010/main"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t>1</a:t>
            </a:fld>
            <a:endParaRPr lang="en-US"/>
          </a:p>
        </p:txBody>
      </p:sp>
    </p:spTree>
    <p:extLst>
      <p:ext uri="{BB962C8B-B14F-4D97-AF65-F5344CB8AC3E}">
        <p14:creationId xmlns:p14="http://schemas.microsoft.com/office/powerpoint/2010/main" val="172502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Constitution, section 79</a:t>
            </a:r>
          </a:p>
          <a:p>
            <a:r>
              <a:rPr lang="en-ZA" sz="1200" b="1" i="0" u="none" strike="noStrike" kern="1200" baseline="0" dirty="0" smtClean="0">
                <a:solidFill>
                  <a:schemeClr val="tx1"/>
                </a:solidFill>
                <a:latin typeface="+mn-lt"/>
                <a:ea typeface="+mn-ea"/>
                <a:cs typeface="+mn-cs"/>
              </a:rPr>
              <a:t>Assent to Bills</a:t>
            </a:r>
          </a:p>
          <a:p>
            <a:r>
              <a:rPr lang="en-ZA" sz="1200" b="0" i="0" u="none" strike="noStrike" kern="1200" baseline="0" dirty="0" smtClean="0">
                <a:solidFill>
                  <a:schemeClr val="tx1"/>
                </a:solidFill>
                <a:latin typeface="+mn-lt"/>
                <a:ea typeface="+mn-ea"/>
                <a:cs typeface="+mn-cs"/>
              </a:rPr>
              <a:t>(1) The President must either assent to and sign a Bill passed in terms of this Chapter or, if the President has reservations about the constitutionality of the Bill, refer it back to the National Assembly for </a:t>
            </a:r>
            <a:r>
              <a:rPr lang="en-GB" sz="1200" b="0" i="0" u="none" strike="noStrike" kern="1200" baseline="0" dirty="0" smtClean="0">
                <a:solidFill>
                  <a:schemeClr val="tx1"/>
                </a:solidFill>
                <a:latin typeface="+mn-lt"/>
                <a:ea typeface="+mn-ea"/>
                <a:cs typeface="+mn-cs"/>
              </a:rPr>
              <a:t>reconsideration.</a:t>
            </a:r>
          </a:p>
          <a:p>
            <a:r>
              <a:rPr lang="en-ZA" sz="1200" b="0" i="0" u="none" strike="noStrike" kern="1200" baseline="0" dirty="0" smtClean="0">
                <a:solidFill>
                  <a:schemeClr val="tx1"/>
                </a:solidFill>
                <a:latin typeface="+mn-lt"/>
                <a:ea typeface="+mn-ea"/>
                <a:cs typeface="+mn-cs"/>
              </a:rPr>
              <a:t>(2) The joint rules and orders must provide for the procedure for the reconsideration of a Bill by the National Assembly and the participation of the National Council of Provinces in the process.</a:t>
            </a:r>
          </a:p>
          <a:p>
            <a:r>
              <a:rPr lang="en-ZA" sz="1200" b="0" i="0" u="none" strike="noStrike" kern="1200" baseline="0" dirty="0" smtClean="0">
                <a:solidFill>
                  <a:schemeClr val="tx1"/>
                </a:solidFill>
                <a:latin typeface="+mn-lt"/>
                <a:ea typeface="+mn-ea"/>
                <a:cs typeface="+mn-cs"/>
              </a:rPr>
              <a:t>(3) The National Council of Provinces must participate in the reconsideration of a Bill that the President has referred back to the National Assembly if—</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the President’s reservations about the constitutionality of the Bill relate to a procedural matter that </a:t>
            </a:r>
            <a:r>
              <a:rPr lang="en-GB" sz="1200" b="0" i="0" u="none" strike="noStrike" kern="1200" baseline="0" dirty="0" smtClean="0">
                <a:solidFill>
                  <a:schemeClr val="tx1"/>
                </a:solidFill>
                <a:latin typeface="+mn-lt"/>
                <a:ea typeface="+mn-ea"/>
                <a:cs typeface="+mn-cs"/>
              </a:rPr>
              <a:t>involves the Council;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section 74 (1), (2) or (3) (</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or 76 was applicable in the passing of the Bill.</a:t>
            </a:r>
          </a:p>
          <a:p>
            <a:r>
              <a:rPr lang="en-ZA" sz="1200" b="0" i="0" u="none" strike="noStrike" kern="1200" baseline="0" dirty="0" smtClean="0">
                <a:solidFill>
                  <a:schemeClr val="tx1"/>
                </a:solidFill>
                <a:latin typeface="+mn-lt"/>
                <a:ea typeface="+mn-ea"/>
                <a:cs typeface="+mn-cs"/>
              </a:rPr>
              <a:t>(4) If, after reconsideration, a Bill fully accommodates the President’s reservations, the President must assent to and sign the Bill; if not, the President must either—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assent to and sign the Bill;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refer it to the Constitutional Court for a decision on its constitutionality.</a:t>
            </a:r>
          </a:p>
          <a:p>
            <a:r>
              <a:rPr lang="en-ZA" sz="1200" b="0" i="0" u="none" strike="noStrike" kern="1200" baseline="0" dirty="0" smtClean="0">
                <a:solidFill>
                  <a:schemeClr val="tx1"/>
                </a:solidFill>
                <a:latin typeface="+mn-lt"/>
                <a:ea typeface="+mn-ea"/>
                <a:cs typeface="+mn-cs"/>
              </a:rPr>
              <a:t>(5) If the Constitutional Court decides that the Bill is constitutional, the President must assent to and sign it.</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a:t>
            </a:fld>
            <a:endParaRPr lang="en-GB" dirty="0"/>
          </a:p>
        </p:txBody>
      </p:sp>
    </p:spTree>
    <p:extLst>
      <p:ext uri="{BB962C8B-B14F-4D97-AF65-F5344CB8AC3E}">
        <p14:creationId xmlns:p14="http://schemas.microsoft.com/office/powerpoint/2010/main" val="270361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b="1" dirty="0" smtClean="0"/>
              <a:t>Reservations:</a:t>
            </a:r>
            <a:r>
              <a:rPr lang="en-ZA" b="1" baseline="0" dirty="0" smtClean="0"/>
              <a:t> </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1. The President concludes that the Bills have been incorrectly tagged as section 75 Bills. He is of the view that they are section 76 Bills because of </a:t>
            </a:r>
            <a:r>
              <a:rPr lang="en-GB" sz="1200" b="1" kern="1200" dirty="0" smtClean="0">
                <a:solidFill>
                  <a:schemeClr val="tx1"/>
                </a:solidFill>
                <a:effectLst/>
                <a:latin typeface="+mn-lt"/>
                <a:ea typeface="+mn-ea"/>
                <a:cs typeface="+mn-cs"/>
              </a:rPr>
              <a:t>provisions that substantially affect two areas listed in schedule 4 to the Constitution, namely cultural matters and trade</a:t>
            </a:r>
            <a:r>
              <a:rPr lang="en-GB" sz="1200" kern="1200" dirty="0" smtClean="0">
                <a:solidFill>
                  <a:schemeClr val="tx1"/>
                </a:solidFill>
                <a:effectLst/>
                <a:latin typeface="+mn-lt"/>
                <a:ea typeface="+mn-ea"/>
                <a:cs typeface="+mn-cs"/>
              </a:rPr>
              <a:t>. </a:t>
            </a:r>
            <a:endParaRPr lang="en-GB" sz="1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 the Copyright AB, sections 6A, 7A, 8A, 39(cG), (cl), 22(3), 7B-F and 22A provide for how copyright may be traded. The Copyright AB further affects cultural matters since indigenous works will become eligible for payment of royalties. The definition of "indigenous work" and the fact that the Copyright AB was referred to the House of Traditional Leaders for comments support the view that the Copyright AB deals with cultural matters.</a:t>
            </a:r>
            <a:endParaRPr lang="en-GB"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PPAB affects performances and performers of “traditional works” including cultural expressions or knowledge, and the rights in these performances. It further regulates the manner in which related performances are made and shared.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smtClean="0">
                <a:solidFill>
                  <a:schemeClr val="tx1"/>
                </a:solidFill>
                <a:effectLst/>
                <a:latin typeface="+mn-lt"/>
                <a:ea typeface="+mn-ea"/>
                <a:cs typeface="+mn-cs"/>
              </a:rPr>
              <a:t>2.</a:t>
            </a:r>
            <a:r>
              <a:rPr lang="en-ZA"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president’s reservations specifically relate to clauses 5, 7 and 9 inserting sections 6A(7), 7A(7) and 8A(5) into the Copyright AB. These provisions apply retrospectively resulting in copyright owners being entitled to a lesser share of the fruits of their property than was previously the case. </a:t>
            </a:r>
            <a:r>
              <a:rPr lang="en-GB" sz="1200" b="1" u="none" kern="1200" dirty="0" smtClean="0">
                <a:solidFill>
                  <a:schemeClr val="tx1"/>
                </a:solidFill>
                <a:effectLst/>
                <a:latin typeface="+mn-lt"/>
                <a:ea typeface="+mn-ea"/>
                <a:cs typeface="+mn-cs"/>
              </a:rPr>
              <a:t>The impact of these provisions reaches far beyond the authors it seeks to protect</a:t>
            </a:r>
            <a:r>
              <a:rPr lang="en-GB" sz="1200" kern="1200" dirty="0" smtClean="0">
                <a:solidFill>
                  <a:schemeClr val="tx1"/>
                </a:solidFill>
                <a:effectLst/>
                <a:latin typeface="+mn-lt"/>
                <a:ea typeface="+mn-ea"/>
                <a:cs typeface="+mn-cs"/>
              </a:rPr>
              <a:t> – those that live in poverty as a result of not having been fairly protected in the past. The retrospective provisions </a:t>
            </a:r>
            <a:r>
              <a:rPr lang="en-GB" sz="1200" b="1" kern="1200" dirty="0" smtClean="0">
                <a:solidFill>
                  <a:schemeClr val="tx1"/>
                </a:solidFill>
                <a:effectLst/>
                <a:latin typeface="+mn-lt"/>
                <a:ea typeface="+mn-ea"/>
                <a:cs typeface="+mn-cs"/>
              </a:rPr>
              <a:t>deprive copyright owners of property without sufficient reason and will therefore result in substantial and arbitrary deprivation of property</a:t>
            </a:r>
            <a:r>
              <a:rPr lang="en-GB" sz="1200" kern="1200" dirty="0" smtClean="0">
                <a:solidFill>
                  <a:schemeClr val="tx1"/>
                </a:solidFill>
                <a:effectLst/>
                <a:latin typeface="+mn-lt"/>
                <a:ea typeface="+mn-ea"/>
                <a:cs typeface="+mn-cs"/>
              </a:rPr>
              <a:t>. In addition, the </a:t>
            </a:r>
            <a:r>
              <a:rPr lang="en-GB" sz="1200" b="1" kern="1200" dirty="0" smtClean="0">
                <a:solidFill>
                  <a:schemeClr val="tx1"/>
                </a:solidFill>
                <a:effectLst/>
                <a:latin typeface="+mn-lt"/>
                <a:ea typeface="+mn-ea"/>
                <a:cs typeface="+mn-cs"/>
              </a:rPr>
              <a:t>uncertainty created by its unlimited retrospective operation</a:t>
            </a:r>
            <a:r>
              <a:rPr lang="en-GB" sz="1200" kern="1200" dirty="0" smtClean="0">
                <a:solidFill>
                  <a:schemeClr val="tx1"/>
                </a:solidFill>
                <a:effectLst/>
                <a:latin typeface="+mn-lt"/>
                <a:ea typeface="+mn-ea"/>
                <a:cs typeface="+mn-cs"/>
              </a:rPr>
              <a:t>, how assignment by multiple authors would work or what would happen if the owner of the copyright is a non-profit organisation aggravates the situation. </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r>
              <a:rPr lang="en-ZA" sz="1200" kern="1200" dirty="0" smtClean="0">
                <a:solidFill>
                  <a:schemeClr val="tx1"/>
                </a:solidFill>
                <a:effectLst/>
                <a:latin typeface="+mn-lt"/>
                <a:ea typeface="+mn-ea"/>
                <a:cs typeface="+mn-cs"/>
              </a:rPr>
              <a:t>3. </a:t>
            </a:r>
            <a:r>
              <a:rPr lang="en-GB" sz="1200" kern="1200" dirty="0" smtClean="0">
                <a:solidFill>
                  <a:schemeClr val="tx1"/>
                </a:solidFill>
                <a:effectLst/>
                <a:latin typeface="+mn-lt"/>
                <a:ea typeface="+mn-ea"/>
                <a:cs typeface="+mn-cs"/>
              </a:rPr>
              <a:t>The President refers to the </a:t>
            </a:r>
            <a:r>
              <a:rPr lang="en-GB" sz="1200" b="1" kern="1200" dirty="0" smtClean="0">
                <a:solidFill>
                  <a:schemeClr val="tx1"/>
                </a:solidFill>
                <a:effectLst/>
                <a:latin typeface="+mn-lt"/>
                <a:ea typeface="+mn-ea"/>
                <a:cs typeface="+mn-cs"/>
              </a:rPr>
              <a:t>substantial amendments </a:t>
            </a:r>
            <a:r>
              <a:rPr lang="en-GB" sz="1200" kern="1200" dirty="0" smtClean="0">
                <a:solidFill>
                  <a:schemeClr val="tx1"/>
                </a:solidFill>
                <a:effectLst/>
                <a:latin typeface="+mn-lt"/>
                <a:ea typeface="+mn-ea"/>
                <a:cs typeface="+mn-cs"/>
              </a:rPr>
              <a:t>that were effected to various sections of the Copyright AB following public hearings in August 2017, </a:t>
            </a:r>
            <a:r>
              <a:rPr lang="en-GB" sz="1200" b="1" kern="1200" dirty="0" smtClean="0">
                <a:solidFill>
                  <a:schemeClr val="tx1"/>
                </a:solidFill>
                <a:effectLst/>
                <a:latin typeface="+mn-lt"/>
                <a:ea typeface="+mn-ea"/>
                <a:cs typeface="+mn-cs"/>
              </a:rPr>
              <a:t>including section 12A, which deals with fair use of a work or a performance of a work</a:t>
            </a:r>
            <a:r>
              <a:rPr lang="en-GB" sz="1200" kern="1200" dirty="0" smtClean="0">
                <a:solidFill>
                  <a:schemeClr val="tx1"/>
                </a:solidFill>
                <a:effectLst/>
                <a:latin typeface="+mn-lt"/>
                <a:ea typeface="+mn-ea"/>
                <a:cs typeface="+mn-cs"/>
              </a:rPr>
              <a:t>. These amendments were not put out for public comment before the final version of the Copyright AB was published. The changes made to this particular section were material to the scheme as a whole and the failure to consult, in the face of such materiality of the amendments, could render the provisions constitutionally invalid.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r>
              <a:rPr lang="en-ZA" sz="1200" kern="1200" dirty="0" smtClean="0">
                <a:solidFill>
                  <a:schemeClr val="tx1"/>
                </a:solidFill>
                <a:effectLst/>
                <a:latin typeface="+mn-lt"/>
                <a:ea typeface="+mn-ea"/>
                <a:cs typeface="+mn-cs"/>
              </a:rPr>
              <a:t>4. </a:t>
            </a:r>
            <a:r>
              <a:rPr lang="en-GB" sz="1200" kern="1200" dirty="0" smtClean="0">
                <a:solidFill>
                  <a:schemeClr val="tx1"/>
                </a:solidFill>
                <a:effectLst/>
                <a:latin typeface="+mn-lt"/>
                <a:ea typeface="+mn-ea"/>
                <a:cs typeface="+mn-cs"/>
              </a:rPr>
              <a:t>The President raises concerns that </a:t>
            </a:r>
            <a:r>
              <a:rPr lang="en-GB" sz="1200" b="1" kern="1200" dirty="0" smtClean="0">
                <a:solidFill>
                  <a:schemeClr val="tx1"/>
                </a:solidFill>
                <a:effectLst/>
                <a:latin typeface="+mn-lt"/>
                <a:ea typeface="+mn-ea"/>
                <a:cs typeface="+mn-cs"/>
              </a:rPr>
              <a:t>sections 6A(7)(b), 7A(7)(b) and 8A(5)(b) confer substantial discretionary powers on the Minister, which may well constitute an impermissible delegation of legislative authority</a:t>
            </a:r>
            <a:r>
              <a:rPr lang="en-GB" sz="1200" kern="1200" dirty="0" smtClean="0">
                <a:solidFill>
                  <a:schemeClr val="tx1"/>
                </a:solidFill>
                <a:effectLst/>
                <a:latin typeface="+mn-lt"/>
                <a:ea typeface="+mn-ea"/>
                <a:cs typeface="+mn-cs"/>
              </a:rPr>
              <a:t>. These sections permit the Minister to make key decisions regarding the deprivation of property (copyright) from those to whom it was assigned in the past. It also has the effect that there is no participation process to which legislation is generally subjected. The Copyright AB in this regard fails to provide for an oversight role by the NCOP. The decision making process in the Copyright AB is in fact within the domain of the National Assembly and is therefore impermissible delegation.</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lvl="0"/>
            <a:r>
              <a:rPr lang="en-ZA" dirty="0" smtClean="0"/>
              <a:t>5. </a:t>
            </a:r>
            <a:r>
              <a:rPr lang="en-GB" sz="1200" kern="1200" dirty="0" smtClean="0">
                <a:solidFill>
                  <a:schemeClr val="tx1"/>
                </a:solidFill>
                <a:effectLst/>
                <a:latin typeface="+mn-lt"/>
                <a:ea typeface="+mn-ea"/>
                <a:cs typeface="+mn-cs"/>
              </a:rPr>
              <a:t>The Copyright AB introduces Copyright exceptions in the new sections 12Ato 12D, 19B and 19C. These sections may encounter constitutional challenges for the following reasons: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Sections 12A, 12B(1)(a)(i), 12B(1)(c), 12B(1)(e)(i), 12B(1)(f), 12D, 19C(3), 19C(4), 19C(5)(b) and 19C(9) may constitute deprivation of property;</a:t>
            </a:r>
            <a:endParaRPr lang="en-GB" sz="1000" b="1"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 Sections 12A and 12D my further violate the right to freedom of trade, occupation and profession</a:t>
            </a:r>
            <a:r>
              <a:rPr lang="en-GB" sz="1200" kern="1200" dirty="0" smtClean="0">
                <a:solidFill>
                  <a:schemeClr val="tx1"/>
                </a:solidFill>
                <a:effectLst/>
                <a:latin typeface="+mn-lt"/>
                <a:ea typeface="+mn-ea"/>
                <a:cs typeface="+mn-cs"/>
              </a:rPr>
              <a:t>.</a:t>
            </a:r>
            <a:endParaRPr lang="en-GB" sz="10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These sections may also be in conflict with the WIPO Copyright Treaty and the WIPO Performance and phonograms Treaty, both of which have been signed by South Africa, although they are yet to be acceded to. There is also a contention that the Copyright AB breaches the </a:t>
            </a:r>
            <a:r>
              <a:rPr lang="en-GB" sz="1200" b="1" kern="1200" dirty="0" smtClean="0">
                <a:solidFill>
                  <a:schemeClr val="tx1"/>
                </a:solidFill>
                <a:effectLst/>
                <a:latin typeface="+mn-lt"/>
                <a:ea typeface="+mn-ea"/>
                <a:cs typeface="+mn-cs"/>
              </a:rPr>
              <a:t>Three-Step test, </a:t>
            </a:r>
            <a:r>
              <a:rPr lang="en-GB" sz="1200" kern="1200" dirty="0" smtClean="0">
                <a:solidFill>
                  <a:schemeClr val="tx1"/>
                </a:solidFill>
                <a:effectLst/>
                <a:latin typeface="+mn-lt"/>
                <a:ea typeface="+mn-ea"/>
                <a:cs typeface="+mn-cs"/>
              </a:rPr>
              <a:t>first established under article 9(2) of the Berne Convention to which South Africa is bound in terms of section 231(5) of the Constitution. This test involves that an exception or limitation shall only cover special cases; shall not conflict with normal exploitation of the work; and shall not unreasonably prejudice the legitimate interests of the rights-holder.</a:t>
            </a:r>
          </a:p>
          <a:p>
            <a:pPr lvl="0"/>
            <a:endParaRPr lang="en-ZA"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6. </a:t>
            </a:r>
            <a:r>
              <a:rPr lang="en-GB" sz="1200" kern="1200" dirty="0" smtClean="0">
                <a:solidFill>
                  <a:schemeClr val="tx1"/>
                </a:solidFill>
                <a:effectLst/>
                <a:latin typeface="+mn-lt"/>
                <a:ea typeface="+mn-ea"/>
                <a:cs typeface="+mn-cs"/>
              </a:rPr>
              <a:t>The President refers to the </a:t>
            </a:r>
            <a:r>
              <a:rPr lang="en-GB" sz="1200" b="1" kern="1200" dirty="0" smtClean="0">
                <a:solidFill>
                  <a:schemeClr val="tx1"/>
                </a:solidFill>
                <a:effectLst/>
                <a:latin typeface="+mn-lt"/>
                <a:ea typeface="+mn-ea"/>
                <a:cs typeface="+mn-cs"/>
              </a:rPr>
              <a:t>WIPO Copyright Treaty and the WIPO Performance and Phonograms Treaty</a:t>
            </a:r>
            <a:r>
              <a:rPr lang="en-GB" sz="1200" kern="1200" dirty="0" smtClean="0">
                <a:solidFill>
                  <a:schemeClr val="tx1"/>
                </a:solidFill>
                <a:effectLst/>
                <a:latin typeface="+mn-lt"/>
                <a:ea typeface="+mn-ea"/>
                <a:cs typeface="+mn-cs"/>
              </a:rPr>
              <a:t>, both of which South Africa has signed but not acceded to yet; and the Marrakesh Treaty. The President expresses reservations about whether the Copyright AB and the PPAB comply with these treaties and refers the Bills back in order for the Bills to be considered against South Africa’s International Law obligations. Various submissions to the President expressed concerns about the economic implications of the Bills as they relate to the economic rights of performers. The President indicates that it is not clear that the Bills appropriately consider the implications in regard if the WIPO Performance and Phonograms Treaty.</a:t>
            </a:r>
          </a:p>
          <a:p>
            <a:pPr lvl="0"/>
            <a:endParaRPr lang="en-GB" sz="1000" kern="1200" dirty="0" smtClean="0">
              <a:solidFill>
                <a:schemeClr val="tx1"/>
              </a:solidFill>
              <a:effectLst/>
              <a:latin typeface="+mn-lt"/>
              <a:ea typeface="+mn-ea"/>
              <a:cs typeface="+mn-cs"/>
            </a:endParaRP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3</a:t>
            </a:fld>
            <a:endParaRPr lang="en-GB" dirty="0"/>
          </a:p>
        </p:txBody>
      </p:sp>
    </p:spTree>
    <p:extLst>
      <p:ext uri="{BB962C8B-B14F-4D97-AF65-F5344CB8AC3E}">
        <p14:creationId xmlns:p14="http://schemas.microsoft.com/office/powerpoint/2010/main" val="3970581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i="0" kern="1200" dirty="0" smtClean="0">
                <a:solidFill>
                  <a:schemeClr val="tx1"/>
                </a:solidFill>
                <a:effectLst/>
                <a:latin typeface="+mn-lt"/>
                <a:ea typeface="+mn-ea"/>
                <a:cs typeface="+mn-cs"/>
              </a:rPr>
              <a:t>Interpretation of the Schedule 4 functional</a:t>
            </a:r>
            <a:r>
              <a:rPr lang="en-ZA" sz="1200" b="1" i="0" kern="1200" baseline="0" dirty="0" smtClean="0">
                <a:solidFill>
                  <a:schemeClr val="tx1"/>
                </a:solidFill>
                <a:effectLst/>
                <a:latin typeface="+mn-lt"/>
                <a:ea typeface="+mn-ea"/>
                <a:cs typeface="+mn-cs"/>
              </a:rPr>
              <a:t> areas: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Western Cape Provincial Government and Others: In re DVB Behuising (Pty) Ltd v North West Provincial Government and Another</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[2000] ZACC 2; 2001 (1) SA 500 (CC); 2000 (4) BCLR 347 (CC)</a:t>
            </a: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“[17] …. The functional areas must be purposively interpreted in a manner which will enable the national Parliament and the provincial legislatures to exercise their respective legislative powers fully and effectively”.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Johannesburg Metropolitan Municipality v Gauteng Development Tribunal And Others 2010 (6) SA 182 (CC)</a:t>
            </a:r>
            <a:r>
              <a:rPr lang="en-GB" sz="1200" i="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In paragraph 50 the Constitutional Court said: “This autonomy cannot be achieved if the functional areas itemised in the schedules are construed in a manner that fails to give effect to the constitutional vision of distinct spheres of government”. </a:t>
            </a: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b="1" i="0" dirty="0" smtClean="0"/>
              <a:t>Trade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b="0" i="0" dirty="0" smtClean="0"/>
              <a:t>No definitive definition exists. “Buy and sell” is at the same time too</a:t>
            </a:r>
            <a:r>
              <a:rPr lang="en-ZA" b="0" i="0" baseline="0" dirty="0" smtClean="0"/>
              <a:t> broad and too narrow. Each case will have to be considered in relation to the functional area of concurrent competence.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i="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Battis v Elcentre Group Holdings Ltd (1993 (4) SA 69 (W) at 73 par l)</a:t>
            </a:r>
            <a:r>
              <a:rPr lang="en-GB" sz="1200" i="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Court expressly recognised that the meaning of trade is context dependent.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Whatever the extent of “trade” in Schedule 4 is, it does not “include the incidents, nature and extent of copyright protection, or transactions in respect of copyright”, which are areas of national competency.</a:t>
            </a:r>
            <a:endParaRPr lang="en-ZA" sz="1200" b="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b="1" i="0" dirty="0" smtClean="0"/>
              <a:t>Cultural Matters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b="0" i="0" dirty="0" smtClean="0"/>
              <a:t>The President did not give an indication of how or why these Bills</a:t>
            </a:r>
            <a:r>
              <a:rPr lang="en-ZA" b="0" i="0" baseline="0" dirty="0" smtClean="0"/>
              <a:t> fall within this functional area.</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Although the PPAB will benefit broader cultural objectives, the PPAB itself only delineates the incidence, nature and extent of performers’ protection, and do not extend beyond exclusive national legislative terrain.</a:t>
            </a:r>
            <a:endParaRPr lang="en-ZA"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b="1" i="0" dirty="0" smtClean="0"/>
              <a:t>Knock</a:t>
            </a:r>
            <a:r>
              <a:rPr lang="en-ZA" b="1" i="0" baseline="0" dirty="0" smtClean="0"/>
              <a:t> on effects</a:t>
            </a:r>
            <a:endParaRPr lang="en-GB"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Democratic Alliance v President of South Africa and Others[2014] 2 All SA 569 (WCC) (13 March 2014)</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a:t>
            </a:r>
            <a:r>
              <a:rPr lang="en-GB" sz="1200" kern="1200" dirty="0" smtClean="0">
                <a:solidFill>
                  <a:schemeClr val="tx1"/>
                </a:solidFill>
                <a:effectLst/>
                <a:latin typeface="+mn-lt"/>
                <a:ea typeface="+mn-ea"/>
                <a:cs typeface="+mn-cs"/>
              </a:rPr>
              <a:t>“[95] I thus conclude that, in accordance with what I have called the direct regulation approach, the ‘substantial measure’ test for tagging laid down in Liquor Bill and Tongoane  requires one to determine whether to a substantial extent the legislation under consideration actually regulates matters falling within Schedule 4. If it does, the Bill must be tagged under s 76. If not, the Bill is to be tagged under s 75, </a:t>
            </a:r>
            <a:r>
              <a:rPr lang="en-GB" sz="1200" u="sng" kern="1200" dirty="0" smtClean="0">
                <a:solidFill>
                  <a:schemeClr val="tx1"/>
                </a:solidFill>
                <a:effectLst/>
                <a:latin typeface="+mn-lt"/>
                <a:ea typeface="+mn-ea"/>
                <a:cs typeface="+mn-cs"/>
              </a:rPr>
              <a:t>even though the implementation of the legislation on the matters falling outside Schedule 4 may affect the social, economic and other circumstances relevant to the regulation of the matters listed in Schedule 4</a:t>
            </a:r>
            <a:r>
              <a:rPr lang="en-GB" sz="1200" kern="1200" dirty="0" smtClean="0">
                <a:solidFill>
                  <a:schemeClr val="tx1"/>
                </a:solidFill>
                <a:effectLst/>
                <a:latin typeface="+mn-lt"/>
                <a:ea typeface="+mn-ea"/>
                <a:cs typeface="+mn-cs"/>
              </a:rPr>
              <a:t>.” (own emphasis)</a:t>
            </a:r>
          </a:p>
          <a:p>
            <a:endParaRPr lang="en-ZA" dirty="0" smtClean="0"/>
          </a:p>
          <a:p>
            <a:r>
              <a:rPr lang="en-ZA" b="1" dirty="0" smtClean="0"/>
              <a:t>NHTL</a:t>
            </a:r>
          </a:p>
          <a:p>
            <a:pPr lvl="0"/>
            <a:r>
              <a:rPr lang="en-GB" sz="1200" kern="1200" dirty="0" smtClean="0">
                <a:solidFill>
                  <a:schemeClr val="tx1"/>
                </a:solidFill>
                <a:effectLst/>
                <a:latin typeface="+mn-lt"/>
                <a:ea typeface="+mn-ea"/>
                <a:cs typeface="+mn-cs"/>
              </a:rPr>
              <a:t>Section 18(1)(</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of the Traditional Leadership and Governance Framework Act, 2003 (Act No. 41 of 2003) reads: “Any parliamentary Bill </a:t>
            </a:r>
            <a:r>
              <a:rPr lang="en-GB" sz="1200" u="sng" kern="1200" dirty="0" smtClean="0">
                <a:solidFill>
                  <a:schemeClr val="tx1"/>
                </a:solidFill>
                <a:effectLst/>
                <a:latin typeface="+mn-lt"/>
                <a:ea typeface="+mn-ea"/>
                <a:cs typeface="+mn-cs"/>
              </a:rPr>
              <a:t>pertaining</a:t>
            </a:r>
            <a:r>
              <a:rPr lang="en-GB" sz="1200" kern="1200" dirty="0" smtClean="0">
                <a:solidFill>
                  <a:schemeClr val="tx1"/>
                </a:solidFill>
                <a:effectLst/>
                <a:latin typeface="+mn-lt"/>
                <a:ea typeface="+mn-ea"/>
                <a:cs typeface="+mn-cs"/>
              </a:rPr>
              <a:t> to customary law or customs of traditional communities must, before it is passed by the house of Parliament where it was introduced, be referred by the Secretary to Parliament to the National House of Traditional Leaders for its comments.” (own emphasis).</a:t>
            </a:r>
          </a:p>
          <a:p>
            <a:pPr lvl="0"/>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Tongoane and Other v National Minister for Agriculture and Land Affairs and Others 2010 (8) BCLR 741 (CC)</a:t>
            </a:r>
            <a:r>
              <a:rPr lang="en-GB" sz="1200" kern="1200" dirty="0" smtClean="0">
                <a:solidFill>
                  <a:schemeClr val="tx1"/>
                </a:solidFill>
                <a:effectLst/>
                <a:latin typeface="+mn-lt"/>
                <a:ea typeface="+mn-ea"/>
                <a:cs typeface="+mn-cs"/>
              </a:rPr>
              <a:t> at par</a:t>
            </a:r>
            <a:r>
              <a:rPr lang="en-GB" sz="1200" kern="1200" baseline="0" dirty="0" smtClean="0">
                <a:solidFill>
                  <a:schemeClr val="tx1"/>
                </a:solidFill>
                <a:effectLst/>
                <a:latin typeface="+mn-lt"/>
                <a:ea typeface="+mn-ea"/>
                <a:cs typeface="+mn-cs"/>
              </a:rPr>
              <a:t> 58 the Constitutional Court stated: “</a:t>
            </a:r>
            <a:r>
              <a:rPr lang="en-GB" sz="1200" kern="1200" dirty="0" smtClean="0">
                <a:solidFill>
                  <a:schemeClr val="tx1"/>
                </a:solidFill>
                <a:effectLst/>
                <a:latin typeface="+mn-lt"/>
                <a:ea typeface="+mn-ea"/>
                <a:cs typeface="+mn-cs"/>
              </a:rPr>
              <a:t>“What matters for the purposes of tagging is not the substance or the true purpose and effect of the Bill, rather, what matters is whether the provisions of the Bill “</a:t>
            </a:r>
            <a:r>
              <a:rPr lang="en-GB" sz="1200" u="sng" kern="1200" dirty="0" smtClean="0">
                <a:solidFill>
                  <a:schemeClr val="tx1"/>
                </a:solidFill>
                <a:effectLst/>
                <a:latin typeface="+mn-lt"/>
                <a:ea typeface="+mn-ea"/>
                <a:cs typeface="+mn-cs"/>
              </a:rPr>
              <a:t>in substantial measure</a:t>
            </a:r>
            <a:r>
              <a:rPr lang="en-GB" sz="1200" kern="1200" dirty="0" smtClean="0">
                <a:solidFill>
                  <a:schemeClr val="tx1"/>
                </a:solidFill>
                <a:effectLst/>
                <a:latin typeface="+mn-lt"/>
                <a:ea typeface="+mn-ea"/>
                <a:cs typeface="+mn-cs"/>
              </a:rPr>
              <a:t> fall within a functional area listed in Schedule 4”. (own emphasis)” Section 76(3) is thus</a:t>
            </a:r>
            <a:r>
              <a:rPr lang="en-GB" sz="1200" kern="1200" baseline="0" dirty="0" smtClean="0">
                <a:solidFill>
                  <a:schemeClr val="tx1"/>
                </a:solidFill>
                <a:effectLst/>
                <a:latin typeface="+mn-lt"/>
                <a:ea typeface="+mn-ea"/>
                <a:cs typeface="+mn-cs"/>
              </a:rPr>
              <a:t> narrower in scope than the </a:t>
            </a:r>
            <a:r>
              <a:rPr lang="en-GB" sz="1200" kern="1200" dirty="0" smtClean="0">
                <a:solidFill>
                  <a:schemeClr val="tx1"/>
                </a:solidFill>
                <a:effectLst/>
                <a:latin typeface="+mn-lt"/>
                <a:ea typeface="+mn-ea"/>
                <a:cs typeface="+mn-cs"/>
              </a:rPr>
              <a:t>Traditional Leadership and Governance Framework Act, 2003 (Act No. 41 of 2003).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Reclassification</a:t>
            </a:r>
            <a:r>
              <a:rPr lang="en-ZA" sz="1200" b="1" kern="1200" baseline="0" dirty="0" smtClean="0">
                <a:solidFill>
                  <a:schemeClr val="tx1"/>
                </a:solidFill>
                <a:effectLst/>
                <a:latin typeface="+mn-lt"/>
                <a:ea typeface="+mn-ea"/>
                <a:cs typeface="+mn-cs"/>
              </a:rPr>
              <a:t> when erring on the side of caution</a:t>
            </a:r>
          </a:p>
          <a:p>
            <a:pPr algn="just"/>
            <a:r>
              <a:rPr lang="en-GB" i="1" dirty="0" smtClean="0">
                <a:latin typeface="Arial" panose="020B0604020202020204" pitchFamily="34" charset="0"/>
                <a:cs typeface="Arial" panose="020B0604020202020204" pitchFamily="34" charset="0"/>
              </a:rPr>
              <a:t>Ex Parte President of the Republic of South Africa: In re Constitutionality of the Liquor Bill</a:t>
            </a:r>
            <a:r>
              <a:rPr lang="en-GB" dirty="0" smtClean="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[1999] ZACC 15; 2000 (1) SA 732 (CC)</a:t>
            </a:r>
            <a:r>
              <a:rPr lang="en-GB" dirty="0" smtClean="0">
                <a:latin typeface="Arial" panose="020B0604020202020204" pitchFamily="34" charset="0"/>
                <a:cs typeface="Arial" panose="020B0604020202020204" pitchFamily="34" charset="0"/>
              </a:rPr>
              <a:t> at par 26 the Constitutional Court stated: </a:t>
            </a:r>
          </a:p>
          <a:p>
            <a:pPr marL="457200" lvl="1" indent="0" algn="just">
              <a:buNone/>
            </a:pPr>
            <a:r>
              <a:rPr lang="en-GB" dirty="0" smtClean="0">
                <a:latin typeface="Arial" panose="020B0604020202020204" pitchFamily="34" charset="0"/>
                <a:cs typeface="Arial" panose="020B0604020202020204" pitchFamily="34" charset="0"/>
              </a:rPr>
              <a:t>“It would be formalistic in the extreme to hold a Bill invalid on the ground that those steering it through Parliament erred in good faith in assuming that it was required to be dealt with under the section 76 procedure, when the only consequence of their error was to give the NCOP more weight, and to make passage of the Bill by the National Assembly in the event of inter-cameral disputes more difficult.”</a:t>
            </a:r>
          </a:p>
          <a:p>
            <a:pPr lvl="1" algn="just"/>
            <a:r>
              <a:rPr lang="en-ZA" dirty="0" smtClean="0">
                <a:latin typeface="Arial" panose="020B0604020202020204" pitchFamily="34" charset="0"/>
                <a:cs typeface="Arial" panose="020B0604020202020204" pitchFamily="34" charset="0"/>
              </a:rPr>
              <a:t>In essence, the Court found that it would likely accept a classification where the JTM erred on the side of caution and classified a section 75 Bill, as one that should follow the procedure set out in section 76.</a:t>
            </a:r>
          </a:p>
          <a:p>
            <a:pPr lvl="1" algn="just"/>
            <a:r>
              <a:rPr lang="en-ZA" dirty="0" smtClean="0">
                <a:latin typeface="Arial" panose="020B0604020202020204" pitchFamily="34" charset="0"/>
                <a:cs typeface="Arial" panose="020B0604020202020204" pitchFamily="34" charset="0"/>
              </a:rPr>
              <a:t>If the Committee is uncomfortable with the section 75 classification, it may report to the House that it agrees with, or wish to be cautious in respect of, the President’s reservation.</a:t>
            </a:r>
          </a:p>
          <a:p>
            <a:pPr lvl="1" algn="just"/>
            <a:r>
              <a:rPr lang="en-ZA" dirty="0" smtClean="0">
                <a:latin typeface="Arial" panose="020B0604020202020204" pitchFamily="34" charset="0"/>
                <a:cs typeface="Arial" panose="020B0604020202020204" pitchFamily="34" charset="0"/>
              </a:rPr>
              <a:t>The Committee may then recommend that the JTM err on the side of caution and reclassify the Bills as section 76 Bills.</a:t>
            </a: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4</a:t>
            </a:fld>
            <a:endParaRPr lang="en-GB" dirty="0"/>
          </a:p>
        </p:txBody>
      </p:sp>
    </p:spTree>
    <p:extLst>
      <p:ext uri="{BB962C8B-B14F-4D97-AF65-F5344CB8AC3E}">
        <p14:creationId xmlns:p14="http://schemas.microsoft.com/office/powerpoint/2010/main" val="1016685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sz="1200" b="1" kern="1200" dirty="0" smtClean="0">
                <a:solidFill>
                  <a:schemeClr val="tx1"/>
                </a:solidFill>
                <a:effectLst/>
                <a:latin typeface="+mn-lt"/>
                <a:ea typeface="+mn-ea"/>
                <a:cs typeface="+mn-cs"/>
              </a:rPr>
              <a:t>The sections</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These new sections seek to address injustices of the past where authors were unfairly exploited in that they receive a very small amount for their work (including copyright therein). The person who bought the copyright in that work could however still be making a profit, in some cases a significant profit, on that work years after the purchase of the copyright. </a:t>
            </a:r>
          </a:p>
          <a:p>
            <a:r>
              <a:rPr lang="en-GB" sz="1200" kern="1200" dirty="0" smtClean="0">
                <a:solidFill>
                  <a:schemeClr val="tx1"/>
                </a:solidFill>
                <a:effectLst/>
                <a:latin typeface="+mn-lt"/>
                <a:ea typeface="+mn-ea"/>
                <a:cs typeface="+mn-cs"/>
              </a:rPr>
              <a:t>The new sections provide that in future the copyright owner (person who purchased the copyright in that work from the author), must continue to pay a share of the profits (defined as “royalties”) to the author.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was advised that these sections would only apply to works where copyright was assigned after the commencement of the Amendment Act.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felt that, to address the above concern, these new sections be made retrospective – see new inserted sub-sections 6A(7), 7A(7) and 8A(5). The inserted sub-sections read the same.</a:t>
            </a:r>
          </a:p>
          <a:p>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Further research results in uncertainty</a:t>
            </a:r>
            <a:endParaRPr lang="en-GB" sz="1200" b="1" kern="1200" dirty="0" smtClean="0">
              <a:solidFill>
                <a:schemeClr val="tx1"/>
              </a:solidFill>
              <a:effectLst/>
              <a:latin typeface="+mn-lt"/>
              <a:ea typeface="+mn-ea"/>
              <a:cs typeface="+mn-cs"/>
            </a:endParaRPr>
          </a:p>
          <a:p>
            <a:r>
              <a:rPr lang="en-ZA" sz="3100" dirty="0" smtClean="0">
                <a:latin typeface="Arial" panose="020B0604020202020204" pitchFamily="34" charset="0"/>
                <a:cs typeface="Arial" panose="020B0604020202020204" pitchFamily="34" charset="0"/>
              </a:rPr>
              <a:t>Further research is required and this uncertainty </a:t>
            </a:r>
            <a:r>
              <a:rPr lang="en-ZA" sz="3200" dirty="0" smtClean="0">
                <a:latin typeface="Arial" panose="020B0604020202020204" pitchFamily="34" charset="0"/>
                <a:cs typeface="Arial" panose="020B0604020202020204" pitchFamily="34" charset="0"/>
              </a:rPr>
              <a:t>could make the deprivation arbitrary and unconstitutional</a:t>
            </a:r>
            <a:r>
              <a:rPr lang="en-ZA" sz="3100" dirty="0" smtClean="0">
                <a:latin typeface="Arial" panose="020B0604020202020204" pitchFamily="34" charset="0"/>
                <a:cs typeface="Arial" panose="020B0604020202020204" pitchFamily="34" charset="0"/>
              </a:rPr>
              <a:t>:</a:t>
            </a:r>
          </a:p>
          <a:p>
            <a:pPr marL="457200" indent="-457200">
              <a:buFontTx/>
              <a:buChar char="-"/>
            </a:pPr>
            <a:r>
              <a:rPr lang="en-GB" sz="2900" dirty="0" smtClean="0">
                <a:latin typeface="Arial" panose="020B0604020202020204" pitchFamily="34" charset="0"/>
                <a:cs typeface="Arial" panose="020B0604020202020204" pitchFamily="34" charset="0"/>
              </a:rPr>
              <a:t>Cannot distinguish between various scenarios</a:t>
            </a:r>
            <a:r>
              <a:rPr lang="en-GB" sz="2900" baseline="0" dirty="0" smtClean="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E.g. what would happen to unconnected third parties.</a:t>
            </a:r>
          </a:p>
          <a:p>
            <a:pPr marL="457200" indent="-457200">
              <a:buFontTx/>
              <a:buChar char="-"/>
            </a:pPr>
            <a:r>
              <a:rPr lang="en-GB" sz="2900" dirty="0" smtClean="0">
                <a:latin typeface="Arial" panose="020B0604020202020204" pitchFamily="34" charset="0"/>
                <a:cs typeface="Arial" panose="020B0604020202020204" pitchFamily="34" charset="0"/>
              </a:rPr>
              <a:t>Relief is offered to all assignments of copyright:</a:t>
            </a:r>
            <a:r>
              <a:rPr lang="en-GB" sz="2900" baseline="0" dirty="0" smtClean="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In some cases the harm (deprivation) would be greater than the benefits</a:t>
            </a:r>
          </a:p>
          <a:p>
            <a:pPr marL="457200" indent="-457200">
              <a:buFontTx/>
              <a:buChar char="-"/>
            </a:pPr>
            <a:r>
              <a:rPr lang="en-GB" sz="2600" dirty="0" smtClean="0">
                <a:latin typeface="Arial" panose="020B0604020202020204" pitchFamily="34" charset="0"/>
                <a:cs typeface="Arial" panose="020B0604020202020204" pitchFamily="34" charset="0"/>
              </a:rPr>
              <a:t>This is not reasonable and justifiable in an open and democratic society:</a:t>
            </a:r>
            <a:r>
              <a:rPr lang="en-GB" sz="2600" baseline="0" dirty="0" smtClean="0">
                <a:latin typeface="Arial" panose="020B0604020202020204" pitchFamily="34" charset="0"/>
                <a:cs typeface="Arial" panose="020B0604020202020204" pitchFamily="34" charset="0"/>
              </a:rPr>
              <a:t> </a:t>
            </a:r>
            <a:r>
              <a:rPr lang="en-GB" sz="2900" dirty="0" smtClean="0">
                <a:latin typeface="Arial" panose="020B0604020202020204" pitchFamily="34" charset="0"/>
                <a:cs typeface="Arial" panose="020B0604020202020204" pitchFamily="34" charset="0"/>
              </a:rPr>
              <a:t>Rule of law requires certainty</a:t>
            </a:r>
            <a:r>
              <a:rPr lang="en-GB" sz="2900" baseline="0" dirty="0" smtClean="0">
                <a:latin typeface="Arial" panose="020B0604020202020204" pitchFamily="34" charset="0"/>
                <a:cs typeface="Arial" panose="020B0604020202020204" pitchFamily="34" charset="0"/>
              </a:rPr>
              <a:t> - </a:t>
            </a:r>
            <a:r>
              <a:rPr lang="en-GB" sz="2600" dirty="0" smtClean="0">
                <a:latin typeface="Arial" panose="020B0604020202020204" pitchFamily="34" charset="0"/>
                <a:cs typeface="Arial" panose="020B0604020202020204" pitchFamily="34" charset="0"/>
              </a:rPr>
              <a:t>Some uncertainties: The procedure to assist the relevant authors, how far back retrospectivity would apply;</a:t>
            </a:r>
            <a:r>
              <a:rPr lang="en-GB" sz="2600" baseline="0" dirty="0" smtClean="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Individuals cannot conform their conduct to its dictate.  </a:t>
            </a:r>
            <a:endParaRPr lang="en-ZA" sz="2600" dirty="0" smtClean="0">
              <a:latin typeface="Arial" panose="020B0604020202020204" pitchFamily="34" charset="0"/>
              <a:cs typeface="Arial" panose="020B0604020202020204" pitchFamily="34" charset="0"/>
            </a:endParaRPr>
          </a:p>
          <a:p>
            <a:endParaRPr lang="en-ZA"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The compromise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proposal was made during deliberations, namely that the Department be instructed to do the necessary research and impact assessments in this regard and then revert to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or a subsequent Committee) with a new amendment Bill. This approach would ensure that when relief is provided to exploited authors, all these constitutional concerns would have been considered and addressed.</a:t>
            </a:r>
            <a:r>
              <a:rPr lang="en-GB" sz="1200" kern="1200" baseline="0" dirty="0" smtClean="0">
                <a:solidFill>
                  <a:schemeClr val="tx1"/>
                </a:solidFill>
                <a:effectLst/>
                <a:latin typeface="+mn-lt"/>
                <a:ea typeface="+mn-ea"/>
                <a:cs typeface="+mn-cs"/>
              </a:rPr>
              <a:t> </a:t>
            </a:r>
            <a:r>
              <a:rPr lang="en-GB" dirty="0" smtClean="0"/>
              <a:t>The Committee (5</a:t>
            </a:r>
            <a:r>
              <a:rPr lang="en-GB" baseline="30000" dirty="0" smtClean="0"/>
              <a:t>th</a:t>
            </a:r>
            <a:r>
              <a:rPr lang="en-GB" dirty="0" smtClean="0"/>
              <a:t>) was however of the view that the need for the injustice to be addressed was too great to wait for such a legislative process. The Committee (5</a:t>
            </a:r>
            <a:r>
              <a:rPr lang="en-GB" baseline="30000" dirty="0" smtClean="0"/>
              <a:t>th</a:t>
            </a:r>
            <a:r>
              <a:rPr lang="en-GB" dirty="0" smtClean="0"/>
              <a:t>) was resolved that the following clauses in its view provided an acceptable compromise: 1. Clause 38 that stipulated that until regulations have been promulgated, the new sub-sections that provide for the retrospective application may not be made operational. 2. The new sub-paragraphs [6A(7)(</a:t>
            </a:r>
            <a:r>
              <a:rPr lang="en-GB" i="1" dirty="0" smtClean="0"/>
              <a:t>b</a:t>
            </a:r>
            <a:r>
              <a:rPr lang="en-GB" dirty="0" smtClean="0"/>
              <a:t>), 7A(7)(</a:t>
            </a:r>
            <a:r>
              <a:rPr lang="en-GB" i="1" dirty="0" smtClean="0"/>
              <a:t>b</a:t>
            </a:r>
            <a:r>
              <a:rPr lang="en-GB" dirty="0" smtClean="0"/>
              <a:t>) and 8A(5)(</a:t>
            </a:r>
            <a:r>
              <a:rPr lang="en-GB" i="1" dirty="0" smtClean="0"/>
              <a:t>b</a:t>
            </a:r>
            <a:r>
              <a:rPr lang="en-GB" dirty="0" smtClean="0"/>
              <a:t>)] that require the Minister to do an impact assessment and develop regulations that would set out the process. 3. The requirement that these regulations must be approved by the National Assembly before they could be promulgated, thus ensuring involvement of the public.</a:t>
            </a:r>
          </a:p>
          <a:p>
            <a:endParaRPr lang="en-ZA" b="1" dirty="0" smtClean="0"/>
          </a:p>
          <a:p>
            <a:r>
              <a:rPr lang="en-ZA" b="1" dirty="0" smtClean="0"/>
              <a:t>Recommendation</a:t>
            </a:r>
          </a:p>
          <a:p>
            <a:pPr lvl="0" algn="just"/>
            <a:r>
              <a:rPr lang="en-ZA" sz="2400" dirty="0" smtClean="0">
                <a:latin typeface="Arial" panose="020B0604020202020204" pitchFamily="34" charset="0"/>
                <a:cs typeface="Arial" panose="020B0604020202020204" pitchFamily="34" charset="0"/>
              </a:rPr>
              <a:t>If the Committee agrees, it may a</a:t>
            </a:r>
            <a:r>
              <a:rPr lang="en-GB" sz="2400" dirty="0" smtClean="0">
                <a:latin typeface="Arial" panose="020B0604020202020204" pitchFamily="34" charset="0"/>
                <a:cs typeface="Arial" panose="020B0604020202020204" pitchFamily="34" charset="0"/>
              </a:rPr>
              <a:t>mend the Copyright AB by--</a:t>
            </a:r>
          </a:p>
          <a:p>
            <a:pPr lvl="1" algn="just"/>
            <a:r>
              <a:rPr lang="en-GB" sz="2000" dirty="0" smtClean="0">
                <a:latin typeface="Arial" panose="020B0604020202020204" pitchFamily="34" charset="0"/>
                <a:cs typeface="Arial" panose="020B0604020202020204" pitchFamily="34" charset="0"/>
              </a:rPr>
              <a:t>-</a:t>
            </a:r>
            <a:r>
              <a:rPr lang="en-GB" sz="2000" baseline="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Deleting subsections (7) in Clauses 5 (section 6A) and 7 (section 7A);</a:t>
            </a:r>
          </a:p>
          <a:p>
            <a:pPr lvl="1" algn="just"/>
            <a:r>
              <a:rPr lang="en-GB" sz="2000" dirty="0" smtClean="0">
                <a:latin typeface="Arial" panose="020B0604020202020204" pitchFamily="34" charset="0"/>
                <a:cs typeface="Arial" panose="020B0604020202020204" pitchFamily="34" charset="0"/>
              </a:rPr>
              <a:t>- Deleting subsection (5) in Clause 9 (section 8A) and renumbering the following subsections; and</a:t>
            </a:r>
            <a:endParaRPr lang="en-GB" sz="1400" dirty="0" smtClean="0">
              <a:latin typeface="Arial" panose="020B0604020202020204" pitchFamily="34" charset="0"/>
              <a:cs typeface="Arial" panose="020B0604020202020204" pitchFamily="34" charset="0"/>
            </a:endParaRPr>
          </a:p>
          <a:p>
            <a:pPr lvl="1" algn="just"/>
            <a:r>
              <a:rPr lang="en-GB" sz="2000" dirty="0" smtClean="0">
                <a:latin typeface="Arial" panose="020B0604020202020204" pitchFamily="34" charset="0"/>
                <a:cs typeface="Arial" panose="020B0604020202020204" pitchFamily="34" charset="0"/>
              </a:rPr>
              <a:t>- Deleting clause 38(2) (Short title and commencement).</a:t>
            </a:r>
          </a:p>
          <a:p>
            <a:pPr algn="just"/>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If the Committee disagrees with our legal view, it may report to the House that it does not agree with the President’s reservation related to the clauses that provide for retrospective application.</a:t>
            </a:r>
            <a:endParaRPr lang="en-GB" sz="2400" dirty="0" smtClean="0">
              <a:latin typeface="Arial" panose="020B0604020202020204" pitchFamily="34" charset="0"/>
              <a:cs typeface="Arial" panose="020B0604020202020204" pitchFamily="34" charset="0"/>
            </a:endParaRPr>
          </a:p>
          <a:p>
            <a:endParaRPr lang="en-ZA" b="1" dirty="0" smtClean="0"/>
          </a:p>
          <a:p>
            <a:endParaRPr lang="en-ZA" b="1" dirty="0" smtClean="0"/>
          </a:p>
          <a:p>
            <a:r>
              <a:rPr lang="en-ZA" b="1" dirty="0" smtClean="0"/>
              <a:t>Delegation</a:t>
            </a:r>
          </a:p>
          <a:p>
            <a:pPr lvl="0"/>
            <a:r>
              <a:rPr lang="en-GB" sz="1200" kern="1200" dirty="0" smtClean="0">
                <a:solidFill>
                  <a:schemeClr val="tx1"/>
                </a:solidFill>
                <a:effectLst/>
                <a:latin typeface="+mn-lt"/>
                <a:ea typeface="+mn-ea"/>
                <a:cs typeface="+mn-cs"/>
              </a:rPr>
              <a:t>These clauses read the same. The wording of clause 6A(7)(</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 is given as an example of all three:</a:t>
            </a:r>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 	The Minister must—</a:t>
            </a:r>
          </a:p>
          <a:p>
            <a:pPr marL="285750" indent="-285750">
              <a:buAutoNum type="romanLcParenBoth"/>
            </a:pPr>
            <a:r>
              <a:rPr lang="en-GB" sz="1200" kern="1200" dirty="0" smtClean="0">
                <a:solidFill>
                  <a:schemeClr val="tx1"/>
                </a:solidFill>
                <a:effectLst/>
                <a:latin typeface="+mn-lt"/>
                <a:ea typeface="+mn-ea"/>
                <a:cs typeface="+mn-cs"/>
              </a:rPr>
              <a:t>develop draft regulations setting out the process to give effect to the application of this section to a work contemplated in paragraph (</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a:t>
            </a:r>
          </a:p>
          <a:p>
            <a:pPr marL="285750" indent="-285750">
              <a:buAutoNum type="romanLcParenBoth"/>
            </a:pPr>
            <a:r>
              <a:rPr lang="en-GB" sz="1200" kern="1200" dirty="0" smtClean="0">
                <a:solidFill>
                  <a:schemeClr val="tx1"/>
                </a:solidFill>
                <a:effectLst/>
                <a:latin typeface="+mn-lt"/>
                <a:ea typeface="+mn-ea"/>
                <a:cs typeface="+mn-cs"/>
              </a:rPr>
              <a:t>conduct an impact assessment of the process proposed in the regulations contemplated in subparagraph (i); and</a:t>
            </a:r>
          </a:p>
          <a:p>
            <a:pPr marL="285750" indent="-285750">
              <a:buAutoNum type="romanLcParenBoth"/>
            </a:pPr>
            <a:r>
              <a:rPr lang="en-GB" sz="1200" kern="1200" dirty="0" smtClean="0">
                <a:solidFill>
                  <a:schemeClr val="tx1"/>
                </a:solidFill>
                <a:effectLst/>
                <a:latin typeface="+mn-lt"/>
                <a:ea typeface="+mn-ea"/>
                <a:cs typeface="+mn-cs"/>
              </a:rPr>
              <a:t>table the draft regulations and impact assessment contemplated in subparagraphs (i) and (ii) respectively, in the National Assembly for approval, before the Minister may make the regulations contemplated in subparagraph (i) in accordance with the process envisaged in section 39.”</a:t>
            </a:r>
          </a:p>
          <a:p>
            <a:pPr marL="0" indent="0">
              <a:buNone/>
            </a:pPr>
            <a:endParaRPr lang="en-GB" sz="1200" kern="120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The reference to paragraph (</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is a reference to the retrospective application of clause 6A to assignments that occurred before the commencement of the Copyright AB.</a:t>
            </a:r>
            <a:endParaRPr lang="en-GB" sz="1000" kern="120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Section 39 deals with the making of regulations. The Copyright AB is inserting a new requirement into section 39:</a:t>
            </a:r>
          </a:p>
          <a:p>
            <a:pPr marL="0" indent="0">
              <a:buFontTx/>
              <a:buNone/>
            </a:pP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‘‘(2)	Before making any regulations in terms of subsection (1), the Minister must publish the proposed regulations for public comment for a period of not less than 30 days.’’</a:t>
            </a:r>
          </a:p>
          <a:p>
            <a:pPr marL="0" indent="0">
              <a:buFontTx/>
              <a:buNone/>
            </a:pPr>
            <a:endParaRPr lang="en-ZA" sz="1200" kern="1200" dirty="0" smtClean="0">
              <a:solidFill>
                <a:schemeClr val="tx1"/>
              </a:solidFill>
              <a:effectLst/>
              <a:latin typeface="+mn-lt"/>
              <a:ea typeface="+mn-ea"/>
              <a:cs typeface="+mn-cs"/>
            </a:endParaRPr>
          </a:p>
          <a:p>
            <a:pPr marL="0" indent="0">
              <a:buFontTx/>
              <a:buNone/>
            </a:pPr>
            <a:r>
              <a:rPr lang="en-GB" i="1" dirty="0" smtClean="0"/>
              <a:t>Executive Council, Western Cape Legislature v President of the RSA</a:t>
            </a:r>
            <a:r>
              <a:rPr lang="en-GB" dirty="0" smtClean="0"/>
              <a:t> </a:t>
            </a:r>
            <a:r>
              <a:rPr lang="en-GB" i="1" dirty="0" smtClean="0"/>
              <a:t>1995 (4) SA 877 (CC),</a:t>
            </a:r>
            <a:r>
              <a:rPr lang="en-GB" dirty="0" smtClean="0"/>
              <a:t> par 51: </a:t>
            </a:r>
          </a:p>
          <a:p>
            <a:pPr marL="0" indent="0">
              <a:buFontTx/>
              <a:buNone/>
            </a:pPr>
            <a:r>
              <a:rPr lang="en-GB" sz="1200" kern="1200" dirty="0" smtClean="0">
                <a:solidFill>
                  <a:schemeClr val="tx1"/>
                </a:solidFill>
                <a:effectLst/>
                <a:latin typeface="+mn-lt"/>
                <a:ea typeface="+mn-ea"/>
                <a:cs typeface="+mn-cs"/>
              </a:rPr>
              <a:t>“In a modern State detailed provisions are often required for the purpose of implementing and regulating laws and Parliament cannot be expected to deal with all such matters itself. There is nothing in the Constitution which prohibits Parliament from delegating subordinate regulatory authority to other bodies. The power to do so is necessary for effective law-making. It is implicit in the power to make laws for the country and I have no doubt that under our Constitution Parliament can pass legislation delegating such legislative functions to other bodies.”</a:t>
            </a:r>
            <a:endParaRPr lang="en-ZA" sz="1200" kern="1200" dirty="0" smtClean="0">
              <a:solidFill>
                <a:schemeClr val="tx1"/>
              </a:solidFill>
              <a:effectLst/>
              <a:latin typeface="+mn-lt"/>
              <a:ea typeface="+mn-ea"/>
              <a:cs typeface="+mn-cs"/>
            </a:endParaRPr>
          </a:p>
          <a:p>
            <a:pPr marL="0" indent="0">
              <a:buFontTx/>
              <a:buNone/>
            </a:pPr>
            <a:endParaRPr lang="en-ZA" sz="1200" kern="1200" dirty="0" smtClean="0">
              <a:solidFill>
                <a:schemeClr val="tx1"/>
              </a:solidFill>
              <a:effectLst/>
              <a:latin typeface="+mn-lt"/>
              <a:ea typeface="+mn-ea"/>
              <a:cs typeface="+mn-cs"/>
            </a:endParaRPr>
          </a:p>
          <a:p>
            <a:pPr marL="0" indent="0">
              <a:buFontTx/>
              <a:buNone/>
            </a:pPr>
            <a:r>
              <a:rPr lang="en-ZA" sz="1200" b="1" kern="1200" dirty="0" smtClean="0">
                <a:solidFill>
                  <a:schemeClr val="tx1"/>
                </a:solidFill>
                <a:effectLst/>
                <a:latin typeface="+mn-lt"/>
                <a:ea typeface="+mn-ea"/>
                <a:cs typeface="+mn-cs"/>
              </a:rPr>
              <a:t>Limitations on the delegation</a:t>
            </a:r>
          </a:p>
          <a:p>
            <a:pPr marL="0" indent="0">
              <a:buFontTx/>
              <a:buNone/>
            </a:pPr>
            <a:r>
              <a:rPr lang="en-GB" sz="1200" kern="1200" dirty="0" smtClean="0">
                <a:solidFill>
                  <a:schemeClr val="tx1"/>
                </a:solidFill>
                <a:effectLst/>
                <a:latin typeface="+mn-lt"/>
                <a:ea typeface="+mn-ea"/>
                <a:cs typeface="+mn-cs"/>
              </a:rPr>
              <a:t>The limitations placed on the Minister when making regulations by clauses 6A(7)(</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)(ii) and (iii), 7A(7)(</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)(ii) and (iii),  and 8A(5)(</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)(ii) and (iii) must not be seen as a view by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that clauses 6A(7)(b)(i), 7A(7)(b)(i) and 8A(5)(b)(i) are delegating plenary power. These limitations were brought in, similar to the new subsection (2) in section 39, to ensure that the legislative power that is delegated (to provide for a process) is exercised to the satisfaction of Parliament.</a:t>
            </a:r>
          </a:p>
          <a:p>
            <a:pPr marL="0" indent="0">
              <a:buFontTx/>
              <a:buNone/>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 has become practice for Bills to include tabling of regulations before promulgation. It is not a constitutional requirement that delegated legislation must be tabled in any House. The practice is sometimes tabling in “Parliament”, or specifically “both Houses”, and quite often “National Assembly” only. That the NCOP is not included in these clauses thus does not breach any constitutional obligation.</a:t>
            </a:r>
          </a:p>
          <a:p>
            <a:pPr marL="0" indent="0">
              <a:buFontTx/>
              <a:buNone/>
            </a:pPr>
            <a:endParaRPr lang="en-GB" sz="1200" kern="1200" dirty="0" smtClean="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t>5</a:t>
            </a:fld>
            <a:endParaRPr lang="en-GB" dirty="0"/>
          </a:p>
        </p:txBody>
      </p:sp>
    </p:spTree>
    <p:extLst>
      <p:ext uri="{BB962C8B-B14F-4D97-AF65-F5344CB8AC3E}">
        <p14:creationId xmlns:p14="http://schemas.microsoft.com/office/powerpoint/2010/main" val="751833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Copyright Act, 1978 (Act No. 98 of 1978) promoted a “fair dealing” system of exceptions, providing a closed list of exceptions:</a:t>
            </a:r>
          </a:p>
          <a:p>
            <a:r>
              <a:rPr lang="en-GB" sz="1200" b="1" kern="1200" dirty="0" smtClean="0">
                <a:solidFill>
                  <a:schemeClr val="tx1"/>
                </a:solidFill>
                <a:effectLst/>
                <a:latin typeface="+mn-lt"/>
                <a:ea typeface="+mn-ea"/>
                <a:cs typeface="+mn-cs"/>
              </a:rPr>
              <a:t>12. General exceptions from protection of literary and musical works.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Copyright shall not be infringed by any </a:t>
            </a:r>
            <a:r>
              <a:rPr lang="en-GB" sz="1200" u="sng" kern="1200" dirty="0" smtClean="0">
                <a:solidFill>
                  <a:schemeClr val="tx1"/>
                </a:solidFill>
                <a:effectLst/>
                <a:latin typeface="+mn-lt"/>
                <a:ea typeface="+mn-ea"/>
                <a:cs typeface="+mn-cs"/>
              </a:rPr>
              <a:t>fair dealing</a:t>
            </a:r>
            <a:r>
              <a:rPr lang="en-GB" sz="1200" kern="1200" dirty="0" smtClean="0">
                <a:solidFill>
                  <a:schemeClr val="tx1"/>
                </a:solidFill>
                <a:effectLst/>
                <a:latin typeface="+mn-lt"/>
                <a:ea typeface="+mn-ea"/>
                <a:cs typeface="+mn-cs"/>
              </a:rPr>
              <a:t> with a literary or musical work—” (own emphasis)</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Copyright AB as introduced ([B13-2017]) substituted the whole of section 12 and clearly provided for the system of “fair use” to apply. The Copyright AB provided as follows:</a:t>
            </a:r>
          </a:p>
          <a:p>
            <a:r>
              <a:rPr lang="en-GB" sz="1200" b="1" kern="1200" dirty="0" smtClean="0">
                <a:solidFill>
                  <a:schemeClr val="tx1"/>
                </a:solidFill>
                <a:effectLst/>
                <a:latin typeface="+mn-lt"/>
                <a:ea typeface="+mn-ea"/>
                <a:cs typeface="+mn-cs"/>
              </a:rPr>
              <a:t>“Amendment of section 12 of Act 98 of 1978, as amended by section 11 of Act 125 of 1992 and section 54 of Act 38 of 1997</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10. </a:t>
            </a:r>
            <a:r>
              <a:rPr lang="en-GB" sz="1200" kern="1200" dirty="0" smtClean="0">
                <a:solidFill>
                  <a:schemeClr val="tx1"/>
                </a:solidFill>
                <a:effectLst/>
                <a:latin typeface="+mn-lt"/>
                <a:ea typeface="+mn-ea"/>
                <a:cs typeface="+mn-cs"/>
              </a:rPr>
              <a:t>Section 12 of the principal Act is hereby amended by the substitution for subsection (1) of the following subsection:</a:t>
            </a:r>
          </a:p>
          <a:p>
            <a:r>
              <a:rPr lang="en-GB" sz="1200" kern="1200" dirty="0" smtClean="0">
                <a:solidFill>
                  <a:schemeClr val="tx1"/>
                </a:solidFill>
                <a:effectLst/>
                <a:latin typeface="+mn-lt"/>
                <a:ea typeface="+mn-ea"/>
                <a:cs typeface="+mn-cs"/>
              </a:rPr>
              <a:t>‘‘</a:t>
            </a:r>
            <a:r>
              <a:rPr lang="en-GB" sz="1200" u="sng" kern="1200" dirty="0" smtClean="0">
                <a:solidFill>
                  <a:schemeClr val="tx1"/>
                </a:solidFill>
                <a:effectLst/>
                <a:latin typeface="+mn-lt"/>
                <a:ea typeface="+mn-ea"/>
                <a:cs typeface="+mn-cs"/>
              </a:rPr>
              <a:t>(1) </a:t>
            </a:r>
            <a:r>
              <a:rPr lang="en-GB" sz="1200" i="1" u="sng" kern="1200" dirty="0" smtClean="0">
                <a:solidFill>
                  <a:schemeClr val="tx1"/>
                </a:solidFill>
                <a:effectLst/>
                <a:latin typeface="+mn-lt"/>
                <a:ea typeface="+mn-ea"/>
                <a:cs typeface="+mn-cs"/>
              </a:rPr>
              <a:t>(a) </a:t>
            </a:r>
            <a:r>
              <a:rPr lang="en-GB" sz="1200" u="sng" kern="1200" dirty="0" smtClean="0">
                <a:solidFill>
                  <a:schemeClr val="tx1"/>
                </a:solidFill>
                <a:effectLst/>
                <a:latin typeface="+mn-lt"/>
                <a:ea typeface="+mn-ea"/>
                <a:cs typeface="+mn-cs"/>
              </a:rPr>
              <a:t>In addition to uses specifically authorised, </a:t>
            </a:r>
            <a:r>
              <a:rPr lang="en-GB" sz="1200" b="1" u="sng" kern="1200" dirty="0" smtClean="0">
                <a:solidFill>
                  <a:schemeClr val="tx1"/>
                </a:solidFill>
                <a:effectLst/>
                <a:latin typeface="+mn-lt"/>
                <a:ea typeface="+mn-ea"/>
                <a:cs typeface="+mn-cs"/>
              </a:rPr>
              <a:t>fair use</a:t>
            </a:r>
            <a:r>
              <a:rPr lang="en-GB" sz="1200" u="sng" kern="1200" dirty="0" smtClean="0">
                <a:solidFill>
                  <a:schemeClr val="tx1"/>
                </a:solidFill>
                <a:effectLst/>
                <a:latin typeface="+mn-lt"/>
                <a:ea typeface="+mn-ea"/>
                <a:cs typeface="+mn-cs"/>
              </a:rPr>
              <a:t> in respect of a work or the performance of that work, for the following purposes, does not infringe copyright in that work</a:t>
            </a:r>
            <a:r>
              <a:rPr lang="en-GB" sz="1200" kern="1200" dirty="0" smtClean="0">
                <a:solidFill>
                  <a:schemeClr val="tx1"/>
                </a:solidFill>
                <a:effectLst/>
                <a:latin typeface="+mn-lt"/>
                <a:ea typeface="+mn-ea"/>
                <a:cs typeface="+mn-cs"/>
              </a:rPr>
              <a:t>:” (own emphasis </a:t>
            </a:r>
            <a:r>
              <a:rPr lang="en-GB" sz="1200" b="1" kern="1200" dirty="0" smtClean="0">
                <a:solidFill>
                  <a:schemeClr val="tx1"/>
                </a:solidFill>
                <a:effectLst/>
                <a:latin typeface="+mn-lt"/>
                <a:ea typeface="+mn-ea"/>
                <a:cs typeface="+mn-cs"/>
              </a:rPr>
              <a:t>in bold</a:t>
            </a:r>
            <a:r>
              <a:rPr lang="en-GB" sz="1200" kern="1200" dirty="0" smtClean="0">
                <a:solidFill>
                  <a:schemeClr val="tx1"/>
                </a:solidFill>
                <a:effectLst/>
                <a:latin typeface="+mn-lt"/>
                <a:ea typeface="+mn-ea"/>
                <a:cs typeface="+mn-cs"/>
              </a:rPr>
              <a:t>).</a:t>
            </a:r>
          </a:p>
          <a:p>
            <a:endParaRPr lang="en-ZA" sz="1200" kern="1200" dirty="0" smtClean="0">
              <a:solidFill>
                <a:schemeClr val="tx1"/>
              </a:solidFill>
              <a:effectLst/>
              <a:latin typeface="+mn-lt"/>
              <a:ea typeface="+mn-ea"/>
              <a:cs typeface="+mn-cs"/>
            </a:endParaRPr>
          </a:p>
          <a:p>
            <a:r>
              <a:rPr lang="en-ZA" b="1" dirty="0" smtClean="0"/>
              <a:t>Public submissions:</a:t>
            </a:r>
            <a:r>
              <a:rPr lang="en-ZA" b="1" baseline="0" dirty="0" smtClean="0"/>
              <a:t> </a:t>
            </a:r>
            <a:r>
              <a:rPr lang="en-GB" sz="1200" kern="1200" dirty="0" smtClean="0">
                <a:solidFill>
                  <a:schemeClr val="tx1"/>
                </a:solidFill>
                <a:effectLst/>
                <a:latin typeface="+mn-lt"/>
                <a:ea typeface="+mn-ea"/>
                <a:cs typeface="+mn-cs"/>
              </a:rPr>
              <a:t>The public provided inputs into whether a fair use system, fair dealing system or a hybrid system would be best suited to South Africa. A number of comments found the existing layout confusing or vague; some argued against fair use being included at all; and some called for fair use to be broadened by including the words “such as”.</a:t>
            </a:r>
          </a:p>
          <a:p>
            <a:pPr lvl="0"/>
            <a:r>
              <a:rPr lang="en-ZA" sz="1200" kern="1200" dirty="0" smtClean="0">
                <a:solidFill>
                  <a:schemeClr val="tx1"/>
                </a:solidFill>
                <a:effectLst/>
                <a:latin typeface="+mn-lt"/>
                <a:ea typeface="+mn-ea"/>
                <a:cs typeface="+mn-cs"/>
              </a:rPr>
              <a:t>The Committee canvassed the use of ‘such as’ with stakeholders on 1 August 2017: The relevant portion of the summary of the public hearings reads: ‘The Committee asked for the stakeholders’ views on the incorporation of the doctrine of ‘fair use’, the use of the phrase ‘such as’ for exceptions…”. On 3 August 2017, there was further engagement on fair use.</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Redraft: </a:t>
            </a:r>
            <a:r>
              <a:rPr lang="en-ZA" sz="1200" kern="1200" dirty="0" smtClean="0">
                <a:solidFill>
                  <a:schemeClr val="tx1"/>
                </a:solidFill>
                <a:effectLst/>
                <a:latin typeface="+mn-lt"/>
                <a:ea typeface="+mn-ea"/>
                <a:cs typeface="+mn-cs"/>
              </a:rPr>
              <a:t>Specifically related to the fair use provisions, the Copyright AB as introduced incorrectly inserted the fair use provision into section 12, as section 12 deals with general exceptions in respect of literary and musical works. As drafting conventions require that an Act must retain its structural integrity, this insertion thus had to be amended. That was done (taking into account the decision of the Committee (5</a:t>
            </a:r>
            <a:r>
              <a:rPr lang="en-ZA" sz="1200" kern="1200" baseline="30000" dirty="0" smtClean="0">
                <a:solidFill>
                  <a:schemeClr val="tx1"/>
                </a:solidFill>
                <a:effectLst/>
                <a:latin typeface="+mn-lt"/>
                <a:ea typeface="+mn-ea"/>
                <a:cs typeface="+mn-cs"/>
              </a:rPr>
              <a:t>th</a:t>
            </a:r>
            <a:r>
              <a:rPr lang="en-ZA" sz="1200" kern="1200" dirty="0" smtClean="0">
                <a:solidFill>
                  <a:schemeClr val="tx1"/>
                </a:solidFill>
                <a:effectLst/>
                <a:latin typeface="+mn-lt"/>
                <a:ea typeface="+mn-ea"/>
                <a:cs typeface="+mn-cs"/>
              </a:rPr>
              <a:t>) that the Copyright AB should reflect a hybrid system leaning towards fair use) by inserting new sections into the Copyright AB. The fair use provisions in the Copyright AB now starts with a section dealing with fair use, followed by exceptions that apply to all works, and then a section dealing with specific exceptions.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Specifically, including the words “such as” into the redrafted section 12A was done </a:t>
            </a:r>
            <a:r>
              <a:rPr lang="en-GB" sz="1200" u="sng" kern="1200" dirty="0" smtClean="0">
                <a:solidFill>
                  <a:schemeClr val="tx1"/>
                </a:solidFill>
                <a:effectLst/>
                <a:latin typeface="+mn-lt"/>
                <a:ea typeface="+mn-ea"/>
                <a:cs typeface="+mn-cs"/>
              </a:rPr>
              <a:t>because of public inputs that this phrase is necessary</a:t>
            </a:r>
            <a:r>
              <a:rPr lang="en-GB" sz="1200" kern="1200" dirty="0" smtClean="0">
                <a:solidFill>
                  <a:schemeClr val="tx1"/>
                </a:solidFill>
                <a:effectLst/>
                <a:latin typeface="+mn-lt"/>
                <a:ea typeface="+mn-ea"/>
                <a:cs typeface="+mn-cs"/>
              </a:rPr>
              <a:t> for the system to be fair use, or hybrid leaning towards fair use (as decided by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It was not introducing a new policy or concept into the Copyright AB. The redraft reads (changes in bold font). </a:t>
            </a:r>
          </a:p>
          <a:p>
            <a:r>
              <a:rPr lang="en-GB" sz="1200" b="1" kern="1200" dirty="0" smtClean="0">
                <a:solidFill>
                  <a:schemeClr val="tx1"/>
                </a:solidFill>
                <a:effectLst/>
                <a:latin typeface="+mn-lt"/>
                <a:ea typeface="+mn-ea"/>
                <a:cs typeface="+mn-cs"/>
              </a:rPr>
              <a:t>“General exceptions from copyright protection</a:t>
            </a:r>
            <a:endParaRPr lang="en-GB" sz="1200" kern="1200" dirty="0" smtClean="0">
              <a:solidFill>
                <a:schemeClr val="tx1"/>
              </a:solidFill>
              <a:effectLst/>
              <a:latin typeface="+mn-lt"/>
              <a:ea typeface="+mn-ea"/>
              <a:cs typeface="+mn-cs"/>
            </a:endParaRPr>
          </a:p>
          <a:p>
            <a:r>
              <a:rPr lang="en-GB" sz="1200" b="1" u="sng" kern="1200" dirty="0" smtClean="0">
                <a:solidFill>
                  <a:schemeClr val="tx1"/>
                </a:solidFill>
                <a:effectLst/>
                <a:latin typeface="+mn-lt"/>
                <a:ea typeface="+mn-ea"/>
                <a:cs typeface="+mn-cs"/>
              </a:rPr>
              <a:t>12A.	</a:t>
            </a:r>
            <a:r>
              <a:rPr lang="en-GB" sz="1200" u="sng" kern="1200" dirty="0" smtClean="0">
                <a:solidFill>
                  <a:schemeClr val="tx1"/>
                </a:solidFill>
                <a:effectLst/>
                <a:latin typeface="+mn-lt"/>
                <a:ea typeface="+mn-ea"/>
                <a:cs typeface="+mn-cs"/>
              </a:rPr>
              <a:t>(1)	</a:t>
            </a:r>
            <a:r>
              <a:rPr lang="en-GB" sz="1200" i="1" u="sng" kern="1200" dirty="0" smtClean="0">
                <a:solidFill>
                  <a:schemeClr val="tx1"/>
                </a:solidFill>
                <a:effectLst/>
                <a:latin typeface="+mn-lt"/>
                <a:ea typeface="+mn-ea"/>
                <a:cs typeface="+mn-cs"/>
              </a:rPr>
              <a:t>(a)	</a:t>
            </a:r>
            <a:r>
              <a:rPr lang="en-GB" sz="1200" u="sng" kern="1200" dirty="0" smtClean="0">
                <a:solidFill>
                  <a:schemeClr val="tx1"/>
                </a:solidFill>
                <a:effectLst/>
                <a:latin typeface="+mn-lt"/>
                <a:ea typeface="+mn-ea"/>
                <a:cs typeface="+mn-cs"/>
              </a:rPr>
              <a:t>In addition to uses specifically authorised, fair use in respect of a work or the performance of that work, for </a:t>
            </a:r>
            <a:r>
              <a:rPr lang="en-GB" sz="1200" b="1" u="sng" strike="sngStrike" kern="1200" dirty="0" smtClean="0">
                <a:solidFill>
                  <a:schemeClr val="tx1"/>
                </a:solidFill>
                <a:effectLst/>
                <a:latin typeface="+mn-lt"/>
                <a:ea typeface="+mn-ea"/>
                <a:cs typeface="+mn-cs"/>
              </a:rPr>
              <a:t>the following</a:t>
            </a:r>
            <a:r>
              <a:rPr lang="en-GB" sz="1200" u="sng" kern="1200" dirty="0" smtClean="0">
                <a:solidFill>
                  <a:schemeClr val="tx1"/>
                </a:solidFill>
                <a:effectLst/>
                <a:latin typeface="+mn-lt"/>
                <a:ea typeface="+mn-ea"/>
                <a:cs typeface="+mn-cs"/>
              </a:rPr>
              <a:t> purposes </a:t>
            </a:r>
            <a:r>
              <a:rPr lang="en-GB" sz="1200" b="1" u="sng" kern="1200" dirty="0" smtClean="0">
                <a:solidFill>
                  <a:schemeClr val="tx1"/>
                </a:solidFill>
                <a:effectLst/>
                <a:latin typeface="+mn-lt"/>
                <a:ea typeface="+mn-ea"/>
                <a:cs typeface="+mn-cs"/>
              </a:rPr>
              <a:t>such as the following</a:t>
            </a:r>
            <a:r>
              <a:rPr lang="en-GB" sz="1200" u="sng" kern="1200" dirty="0" smtClean="0">
                <a:solidFill>
                  <a:schemeClr val="tx1"/>
                </a:solidFill>
                <a:effectLst/>
                <a:latin typeface="+mn-lt"/>
                <a:ea typeface="+mn-ea"/>
                <a:cs typeface="+mn-cs"/>
              </a:rPr>
              <a:t>, does not infringe copyright in that work:”</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r>
              <a:rPr lang="en-GB" dirty="0" smtClean="0"/>
              <a:t>The Committee (5</a:t>
            </a:r>
            <a:r>
              <a:rPr lang="en-GB" baseline="30000" dirty="0" smtClean="0"/>
              <a:t>th</a:t>
            </a:r>
            <a:r>
              <a:rPr lang="en-GB" dirty="0" smtClean="0"/>
              <a:t>) fulfilled its constitutional obligations to facilitate public involvement in the legislative process that involved the decision on whether to use the fair use system of exceptions. </a:t>
            </a:r>
          </a:p>
          <a:p>
            <a:endParaRPr lang="en-GB" dirty="0" smtClean="0"/>
          </a:p>
          <a:p>
            <a:r>
              <a:rPr lang="en-GB" dirty="0" smtClean="0"/>
              <a:t>However, considering that the Courts regard Parliament to have significant discretion when it comes to the facilitation of public involvement, the Committee (6</a:t>
            </a:r>
            <a:r>
              <a:rPr lang="en-GB" baseline="30000" dirty="0" smtClean="0"/>
              <a:t>th</a:t>
            </a:r>
            <a:r>
              <a:rPr lang="en-GB" dirty="0" smtClean="0"/>
              <a:t>) may decide to request further submissions from the public. In that event, care must be taken to adhere to Joint Rule 203(2)(a), which requires the Committee (6</a:t>
            </a:r>
            <a:r>
              <a:rPr lang="en-GB" baseline="30000" dirty="0" smtClean="0"/>
              <a:t>th</a:t>
            </a:r>
            <a:r>
              <a:rPr lang="en-GB" dirty="0" smtClean="0"/>
              <a:t>) to confine itself to the President’s reservations, so that only the clause referred by the President is advertised.</a:t>
            </a:r>
            <a:endParaRPr lang="en-ZA" b="1" dirty="0" smtClean="0"/>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6</a:t>
            </a:fld>
            <a:endParaRPr lang="en-GB" dirty="0"/>
          </a:p>
        </p:txBody>
      </p:sp>
    </p:spTree>
    <p:extLst>
      <p:ext uri="{BB962C8B-B14F-4D97-AF65-F5344CB8AC3E}">
        <p14:creationId xmlns:p14="http://schemas.microsoft.com/office/powerpoint/2010/main" val="1658439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Arbitrary deprivation</a:t>
            </a:r>
          </a:p>
          <a:p>
            <a:pPr lvl="0"/>
            <a:r>
              <a:rPr lang="en-GB" sz="1200" kern="1200" dirty="0" smtClean="0">
                <a:solidFill>
                  <a:schemeClr val="tx1"/>
                </a:solidFill>
                <a:effectLst/>
                <a:latin typeface="+mn-lt"/>
                <a:ea typeface="+mn-ea"/>
                <a:cs typeface="+mn-cs"/>
              </a:rPr>
              <a:t>OCSLA opinion: “</a:t>
            </a:r>
            <a:r>
              <a:rPr lang="en-ZA" sz="1200" kern="1200" dirty="0" smtClean="0">
                <a:solidFill>
                  <a:schemeClr val="tx1"/>
                </a:solidFill>
                <a:effectLst/>
                <a:latin typeface="+mn-lt"/>
                <a:ea typeface="+mn-ea"/>
                <a:cs typeface="+mn-cs"/>
              </a:rPr>
              <a:t>Multilateral agreements have always permitted countries the policy space to move in, regarding matters pertaining to public interest. These clauses have been deliberated on at length.  </a:t>
            </a:r>
            <a:r>
              <a:rPr lang="en-ZA" sz="1200" u="sng" kern="1200" dirty="0" smtClean="0">
                <a:solidFill>
                  <a:schemeClr val="tx1"/>
                </a:solidFill>
                <a:effectLst/>
                <a:latin typeface="+mn-lt"/>
                <a:ea typeface="+mn-ea"/>
                <a:cs typeface="+mn-cs"/>
              </a:rPr>
              <a:t>We must note that the South African Copyright law has always had some form of a limitation or exception from copyright infringement. The exceptions created in the Bill </a:t>
            </a:r>
            <a:r>
              <a:rPr lang="en-ZA" sz="1200" i="1" u="sng" kern="1200" dirty="0" smtClean="0">
                <a:solidFill>
                  <a:schemeClr val="tx1"/>
                </a:solidFill>
                <a:effectLst/>
                <a:latin typeface="+mn-lt"/>
                <a:ea typeface="+mn-ea"/>
                <a:cs typeface="+mn-cs"/>
              </a:rPr>
              <a:t>(</a:t>
            </a:r>
            <a:r>
              <a:rPr lang="en-GB" sz="1200" i="1" u="sng" kern="1200" dirty="0" smtClean="0">
                <a:solidFill>
                  <a:schemeClr val="tx1"/>
                </a:solidFill>
                <a:effectLst/>
                <a:latin typeface="+mn-lt"/>
                <a:ea typeface="+mn-ea"/>
                <a:cs typeface="+mn-cs"/>
              </a:rPr>
              <a:t>Copyright AB</a:t>
            </a:r>
            <a:r>
              <a:rPr lang="en-ZA" sz="1200" i="1" u="sng" kern="1200" dirty="0" smtClean="0">
                <a:solidFill>
                  <a:schemeClr val="tx1"/>
                </a:solidFill>
                <a:effectLst/>
                <a:latin typeface="+mn-lt"/>
                <a:ea typeface="+mn-ea"/>
                <a:cs typeface="+mn-cs"/>
              </a:rPr>
              <a:t>)</a:t>
            </a:r>
            <a:r>
              <a:rPr lang="en-ZA" sz="1200" u="sng" kern="1200" dirty="0" smtClean="0">
                <a:solidFill>
                  <a:schemeClr val="tx1"/>
                </a:solidFill>
                <a:effectLst/>
                <a:latin typeface="+mn-lt"/>
                <a:ea typeface="+mn-ea"/>
                <a:cs typeface="+mn-cs"/>
              </a:rPr>
              <a:t> are not new to international best practice or multilateral fora.</a:t>
            </a:r>
            <a:r>
              <a:rPr lang="en-ZA" sz="1200" kern="1200" dirty="0" smtClean="0">
                <a:solidFill>
                  <a:schemeClr val="tx1"/>
                </a:solidFill>
                <a:effectLst/>
                <a:latin typeface="+mn-lt"/>
                <a:ea typeface="+mn-ea"/>
                <a:cs typeface="+mn-cs"/>
              </a:rPr>
              <a:t> </a:t>
            </a:r>
            <a:r>
              <a:rPr lang="en-ZA" sz="1200" u="sng" kern="1200" dirty="0" smtClean="0">
                <a:solidFill>
                  <a:schemeClr val="tx1"/>
                </a:solidFill>
                <a:effectLst/>
                <a:latin typeface="+mn-lt"/>
                <a:ea typeface="+mn-ea"/>
                <a:cs typeface="+mn-cs"/>
              </a:rPr>
              <a:t>They furthermore relate to matters that are clearly of public interest and are for non-commercial purposes.</a:t>
            </a:r>
            <a:r>
              <a:rPr lang="en-ZA" sz="1200" kern="1200" dirty="0" smtClean="0">
                <a:solidFill>
                  <a:schemeClr val="tx1"/>
                </a:solidFill>
                <a:effectLst/>
                <a:latin typeface="+mn-lt"/>
                <a:ea typeface="+mn-ea"/>
                <a:cs typeface="+mn-cs"/>
              </a:rPr>
              <a:t> </a:t>
            </a:r>
          </a:p>
          <a:p>
            <a:pPr lvl="0"/>
            <a:endParaRPr lang="en-ZA" sz="1200" kern="1200" dirty="0" smtClean="0">
              <a:solidFill>
                <a:schemeClr val="tx1"/>
              </a:solidFill>
              <a:effectLst/>
              <a:latin typeface="+mn-lt"/>
              <a:ea typeface="+mn-ea"/>
              <a:cs typeface="+mn-cs"/>
            </a:endParaRPr>
          </a:p>
          <a:p>
            <a:pPr lvl="0"/>
            <a:r>
              <a:rPr lang="en-ZA" sz="1200" b="1" kern="1200" dirty="0" smtClean="0">
                <a:solidFill>
                  <a:schemeClr val="tx1"/>
                </a:solidFill>
                <a:effectLst/>
                <a:latin typeface="+mn-lt"/>
                <a:ea typeface="+mn-ea"/>
                <a:cs typeface="+mn-cs"/>
              </a:rPr>
              <a:t>Clause 12A(b) and (c):</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In determining whether an act done in relation to a work constitutes fair use, all relevant factors shall be taken into account, including but not </a:t>
            </a:r>
            <a:r>
              <a:rPr lang="en-GB" sz="1200" b="0" i="0" u="none" strike="noStrike" kern="1200" baseline="0" dirty="0" smtClean="0">
                <a:solidFill>
                  <a:schemeClr val="tx1"/>
                </a:solidFill>
                <a:latin typeface="+mn-lt"/>
                <a:ea typeface="+mn-ea"/>
                <a:cs typeface="+mn-cs"/>
              </a:rPr>
              <a:t>limited to—</a:t>
            </a:r>
          </a:p>
          <a:p>
            <a:pPr marL="285750" indent="-285750">
              <a:buAutoNum type="romanLcParenBoth"/>
            </a:pPr>
            <a:r>
              <a:rPr lang="en-ZA" sz="1200" b="0" i="0" u="none" strike="noStrike" kern="1200" baseline="0" dirty="0" smtClean="0">
                <a:solidFill>
                  <a:schemeClr val="tx1"/>
                </a:solidFill>
                <a:latin typeface="+mn-lt"/>
                <a:ea typeface="+mn-ea"/>
                <a:cs typeface="+mn-cs"/>
              </a:rPr>
              <a:t>the nature of the work in question;</a:t>
            </a:r>
          </a:p>
          <a:p>
            <a:pPr marL="285750" indent="-285750">
              <a:buAutoNum type="romanLcParenBoth"/>
            </a:pPr>
            <a:r>
              <a:rPr lang="en-ZA" sz="1200" b="0" i="0" u="none" strike="noStrike" kern="1200" baseline="0" dirty="0" smtClean="0">
                <a:solidFill>
                  <a:schemeClr val="tx1"/>
                </a:solidFill>
                <a:latin typeface="+mn-lt"/>
                <a:ea typeface="+mn-ea"/>
                <a:cs typeface="+mn-cs"/>
              </a:rPr>
              <a:t>the amount and substantiality of the part of the work affected by the act in relation to the whole of the work;</a:t>
            </a:r>
          </a:p>
          <a:p>
            <a:pPr marL="285750" indent="-285750">
              <a:buAutoNum type="romanLcParenBoth"/>
            </a:pPr>
            <a:r>
              <a:rPr lang="en-ZA" sz="1200" b="0" i="0" u="none" strike="noStrike" kern="1200" baseline="0" dirty="0" smtClean="0">
                <a:solidFill>
                  <a:schemeClr val="tx1"/>
                </a:solidFill>
                <a:latin typeface="+mn-lt"/>
                <a:ea typeface="+mn-ea"/>
                <a:cs typeface="+mn-cs"/>
              </a:rPr>
              <a:t>the purpose and character of the use, including whether—</a:t>
            </a:r>
          </a:p>
          <a:p>
            <a:r>
              <a:rPr lang="en-ZA" sz="1200" b="0" i="1" u="none" strike="noStrike" kern="1200" baseline="0" dirty="0" smtClean="0">
                <a:solidFill>
                  <a:schemeClr val="tx1"/>
                </a:solidFill>
                <a:latin typeface="+mn-lt"/>
                <a:ea typeface="+mn-ea"/>
                <a:cs typeface="+mn-cs"/>
              </a:rPr>
              <a:t>	(aa) </a:t>
            </a:r>
            <a:r>
              <a:rPr lang="en-ZA" sz="1200" b="0" i="0" u="none" strike="noStrike" kern="1200" baseline="0" dirty="0" smtClean="0">
                <a:solidFill>
                  <a:schemeClr val="tx1"/>
                </a:solidFill>
                <a:latin typeface="+mn-lt"/>
                <a:ea typeface="+mn-ea"/>
                <a:cs typeface="+mn-cs"/>
              </a:rPr>
              <a:t>such use serves a purpose different from that of the work </a:t>
            </a:r>
            <a:r>
              <a:rPr lang="en-GB" sz="1200" b="0" i="0" u="none" strike="noStrike" kern="1200" baseline="0" dirty="0" smtClean="0">
                <a:solidFill>
                  <a:schemeClr val="tx1"/>
                </a:solidFill>
                <a:latin typeface="+mn-lt"/>
                <a:ea typeface="+mn-ea"/>
                <a:cs typeface="+mn-cs"/>
              </a:rPr>
              <a:t>affected; and</a:t>
            </a:r>
          </a:p>
          <a:p>
            <a:r>
              <a:rPr lang="en-ZA" sz="1200" b="0" i="1" u="none" strike="noStrike" kern="1200" baseline="0" dirty="0" smtClean="0">
                <a:solidFill>
                  <a:schemeClr val="tx1"/>
                </a:solidFill>
                <a:latin typeface="+mn-lt"/>
                <a:ea typeface="+mn-ea"/>
                <a:cs typeface="+mn-cs"/>
              </a:rPr>
              <a:t>	(bb) </a:t>
            </a:r>
            <a:r>
              <a:rPr lang="en-ZA" sz="1200" b="0" i="0" u="none" strike="noStrike" kern="1200" baseline="0" dirty="0" smtClean="0">
                <a:solidFill>
                  <a:schemeClr val="tx1"/>
                </a:solidFill>
                <a:latin typeface="+mn-lt"/>
                <a:ea typeface="+mn-ea"/>
                <a:cs typeface="+mn-cs"/>
              </a:rPr>
              <a:t>it is of a commercial nature or for non-profit research, library or </a:t>
            </a:r>
            <a:r>
              <a:rPr lang="en-GB" sz="1200" b="0" i="0" u="none" strike="noStrike" kern="1200" baseline="0" dirty="0" smtClean="0">
                <a:solidFill>
                  <a:schemeClr val="tx1"/>
                </a:solidFill>
                <a:latin typeface="+mn-lt"/>
                <a:ea typeface="+mn-ea"/>
                <a:cs typeface="+mn-cs"/>
              </a:rPr>
              <a:t>educational purposes; and</a:t>
            </a:r>
          </a:p>
          <a:p>
            <a:pPr marL="285750" indent="-285750">
              <a:buAutoNum type="romanLcParenBoth" startAt="4"/>
            </a:pPr>
            <a:r>
              <a:rPr lang="en-ZA" sz="1200" b="0" i="0" u="none" strike="noStrike" kern="1200" baseline="0" dirty="0" smtClean="0">
                <a:solidFill>
                  <a:schemeClr val="tx1"/>
                </a:solidFill>
                <a:latin typeface="+mn-lt"/>
                <a:ea typeface="+mn-ea"/>
                <a:cs typeface="+mn-cs"/>
              </a:rPr>
              <a:t>the substitution effect of the act upon the potential market for the work </a:t>
            </a:r>
            <a:r>
              <a:rPr lang="en-GB" sz="1200" b="0" i="0" u="none" strike="noStrike" kern="1200" baseline="0" dirty="0" smtClean="0">
                <a:solidFill>
                  <a:schemeClr val="tx1"/>
                </a:solidFill>
                <a:latin typeface="+mn-lt"/>
                <a:ea typeface="+mn-ea"/>
                <a:cs typeface="+mn-cs"/>
              </a:rPr>
              <a:t>in question.</a:t>
            </a:r>
          </a:p>
          <a:p>
            <a:r>
              <a:rPr lang="en-ZA" sz="1200" b="0" i="1" u="none" strike="noStrike" kern="1200" baseline="0" dirty="0" smtClean="0">
                <a:solidFill>
                  <a:schemeClr val="tx1"/>
                </a:solidFill>
                <a:latin typeface="+mn-lt"/>
                <a:ea typeface="+mn-ea"/>
                <a:cs typeface="+mn-cs"/>
              </a:rPr>
              <a:t>(c) </a:t>
            </a:r>
            <a:r>
              <a:rPr lang="en-ZA" sz="1200" b="0" i="0" u="none" strike="noStrike" kern="1200" baseline="0" dirty="0" smtClean="0">
                <a:solidFill>
                  <a:schemeClr val="tx1"/>
                </a:solidFill>
                <a:latin typeface="+mn-lt"/>
                <a:ea typeface="+mn-ea"/>
                <a:cs typeface="+mn-cs"/>
              </a:rPr>
              <a:t>For the purposes of paragraphs </a:t>
            </a:r>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and </a:t>
            </a:r>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the source and the name of the author shall be mentioned.</a:t>
            </a:r>
            <a:r>
              <a:rPr lang="en-ZA"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Section 12B(1)(a)(i), 12B(1)(c), 12B(1)(e)(i), 12B(1)(f)</a:t>
            </a:r>
          </a:p>
          <a:p>
            <a:r>
              <a:rPr lang="en-ZA" sz="1200" b="1" i="0" u="none" strike="noStrike" kern="1200" baseline="0" dirty="0" smtClean="0">
                <a:solidFill>
                  <a:schemeClr val="tx1"/>
                </a:solidFill>
                <a:latin typeface="+mn-lt"/>
                <a:ea typeface="+mn-ea"/>
                <a:cs typeface="+mn-cs"/>
              </a:rPr>
              <a:t>12B. </a:t>
            </a:r>
            <a:r>
              <a:rPr lang="en-ZA" sz="1200" b="0" i="0" u="none" strike="noStrike" kern="1200" baseline="0" dirty="0" smtClean="0">
                <a:solidFill>
                  <a:schemeClr val="tx1"/>
                </a:solidFill>
                <a:latin typeface="+mn-lt"/>
                <a:ea typeface="+mn-ea"/>
                <a:cs typeface="+mn-cs"/>
              </a:rPr>
              <a:t>(1) Copyright in a work shall not be infringed by any of the </a:t>
            </a:r>
            <a:r>
              <a:rPr lang="en-GB" sz="1200" b="0" i="0" u="none" strike="noStrike" kern="1200" baseline="0" dirty="0" smtClean="0">
                <a:solidFill>
                  <a:schemeClr val="tx1"/>
                </a:solidFill>
                <a:latin typeface="+mn-lt"/>
                <a:ea typeface="+mn-ea"/>
                <a:cs typeface="+mn-cs"/>
              </a:rPr>
              <a:t>following acts:</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Any quotation: Provided that—</a:t>
            </a:r>
          </a:p>
          <a:p>
            <a:pPr marL="285750" indent="-285750">
              <a:buAutoNum type="romanLcParenBoth"/>
            </a:pPr>
            <a:r>
              <a:rPr lang="en-ZA" sz="1200" b="0" i="0" u="none" strike="noStrike" kern="1200" baseline="0" dirty="0" smtClean="0">
                <a:solidFill>
                  <a:schemeClr val="tx1"/>
                </a:solidFill>
                <a:latin typeface="+mn-lt"/>
                <a:ea typeface="+mn-ea"/>
                <a:cs typeface="+mn-cs"/>
              </a:rPr>
              <a:t>the extent thereof </a:t>
            </a:r>
            <a:r>
              <a:rPr lang="en-ZA" sz="1200" b="0" i="0" u="sng" strike="noStrike" kern="1200" baseline="0" dirty="0" smtClean="0">
                <a:solidFill>
                  <a:schemeClr val="tx1"/>
                </a:solidFill>
                <a:latin typeface="+mn-lt"/>
                <a:ea typeface="+mn-ea"/>
                <a:cs typeface="+mn-cs"/>
              </a:rPr>
              <a:t>shall not exceed the extent reasonably justified by the purpose</a:t>
            </a:r>
            <a:r>
              <a:rPr lang="en-ZA" sz="1200" b="0" i="0" u="none" strike="noStrike" kern="1200" baseline="0" dirty="0" smtClean="0">
                <a:solidFill>
                  <a:schemeClr val="tx1"/>
                </a:solidFill>
                <a:latin typeface="+mn-lt"/>
                <a:ea typeface="+mn-ea"/>
                <a:cs typeface="+mn-cs"/>
              </a:rPr>
              <a:t>; and</a:t>
            </a:r>
          </a:p>
          <a:p>
            <a:pPr marL="0" indent="0">
              <a:buNone/>
            </a:pPr>
            <a:r>
              <a:rPr lang="en-ZA" sz="1200" b="0" i="0" u="none" strike="noStrike" kern="1200" baseline="0" dirty="0" smtClean="0">
                <a:solidFill>
                  <a:schemeClr val="tx1"/>
                </a:solidFill>
                <a:effectLst/>
                <a:latin typeface="+mn-lt"/>
                <a:ea typeface="+mn-ea"/>
                <a:cs typeface="+mn-cs"/>
              </a:rPr>
              <a:t>…</a:t>
            </a:r>
          </a:p>
          <a:p>
            <a:r>
              <a:rPr lang="en-ZA" sz="1200" kern="1200" dirty="0" smtClean="0">
                <a:solidFill>
                  <a:schemeClr val="tx1"/>
                </a:solidFill>
                <a:effectLst/>
                <a:latin typeface="+mn-lt"/>
                <a:ea typeface="+mn-ea"/>
                <a:cs typeface="+mn-cs"/>
              </a:rPr>
              <a:t>(c)</a:t>
            </a:r>
            <a:r>
              <a:rPr lang="en-ZA" sz="1200" kern="1200" baseline="0" dirty="0" smtClean="0">
                <a:solidFill>
                  <a:schemeClr val="tx1"/>
                </a:solidFill>
                <a:effectLst/>
                <a:latin typeface="+mn-lt"/>
                <a:ea typeface="+mn-ea"/>
                <a:cs typeface="+mn-cs"/>
              </a:rPr>
              <a:t> </a:t>
            </a:r>
            <a:r>
              <a:rPr lang="en-ZA" sz="1200" b="0" i="0" u="none" strike="noStrike" kern="1200" baseline="0" dirty="0" smtClean="0">
                <a:solidFill>
                  <a:schemeClr val="tx1"/>
                </a:solidFill>
                <a:latin typeface="+mn-lt"/>
                <a:ea typeface="+mn-ea"/>
                <a:cs typeface="+mn-cs"/>
              </a:rPr>
              <a:t>the reproduction of such work by a broadcaster by means of its own facilities where such reproduction or any copy of the reproduction is </a:t>
            </a:r>
            <a:r>
              <a:rPr lang="en-ZA" sz="1200" b="0" i="0" u="sng" strike="noStrike" kern="1200" baseline="0" dirty="0" smtClean="0">
                <a:solidFill>
                  <a:schemeClr val="tx1"/>
                </a:solidFill>
                <a:latin typeface="+mn-lt"/>
                <a:ea typeface="+mn-ea"/>
                <a:cs typeface="+mn-cs"/>
              </a:rPr>
              <a:t>intended exclusively for lawful broadcasts </a:t>
            </a:r>
            <a:r>
              <a:rPr lang="en-ZA" sz="1200" b="0" i="0" u="none" strike="noStrike" kern="1200" baseline="0" dirty="0" smtClean="0">
                <a:solidFill>
                  <a:schemeClr val="tx1"/>
                </a:solidFill>
                <a:latin typeface="+mn-lt"/>
                <a:ea typeface="+mn-ea"/>
                <a:cs typeface="+mn-cs"/>
              </a:rPr>
              <a:t>of the broadcaster and is destroyed before the expiration of a period of six months immediately following the date of the making of the reproduction, or such longer period </a:t>
            </a:r>
            <a:r>
              <a:rPr lang="en-ZA" sz="1200" b="0" i="0" u="sng" strike="noStrike" kern="1200" baseline="0" dirty="0" smtClean="0">
                <a:solidFill>
                  <a:schemeClr val="tx1"/>
                </a:solidFill>
                <a:latin typeface="+mn-lt"/>
                <a:ea typeface="+mn-ea"/>
                <a:cs typeface="+mn-cs"/>
              </a:rPr>
              <a:t>as may be agreed to</a:t>
            </a:r>
            <a:r>
              <a:rPr lang="en-ZA" sz="1200" b="0" i="0" u="none" strike="noStrike" kern="1200" baseline="0" dirty="0" smtClean="0">
                <a:solidFill>
                  <a:schemeClr val="tx1"/>
                </a:solidFill>
                <a:latin typeface="+mn-lt"/>
                <a:ea typeface="+mn-ea"/>
                <a:cs typeface="+mn-cs"/>
              </a:rPr>
              <a:t> by the owner of the relevant part of the copyright in the work: Provided that any such reproduction of a work may, if it is of an exceptional documentary nature, be preserved in the archives of the broadcaster, </a:t>
            </a:r>
            <a:r>
              <a:rPr lang="en-ZA" sz="1200" b="0" i="0" u="sng" strike="noStrike" kern="1200" baseline="0" dirty="0" smtClean="0">
                <a:solidFill>
                  <a:schemeClr val="tx1"/>
                </a:solidFill>
                <a:latin typeface="+mn-lt"/>
                <a:ea typeface="+mn-ea"/>
                <a:cs typeface="+mn-cs"/>
              </a:rPr>
              <a:t>but shall, subject to the provisions of this Act, not be used for broadcasting or for any other purpose without the consent of the owner </a:t>
            </a:r>
            <a:r>
              <a:rPr lang="en-ZA" sz="1200" b="0" i="0" u="none" strike="noStrike" kern="1200" baseline="0" dirty="0" smtClean="0">
                <a:solidFill>
                  <a:schemeClr val="tx1"/>
                </a:solidFill>
                <a:latin typeface="+mn-lt"/>
                <a:ea typeface="+mn-ea"/>
                <a:cs typeface="+mn-cs"/>
              </a:rPr>
              <a:t>of the relevant  part of the copyright in the work;</a:t>
            </a:r>
          </a:p>
          <a:p>
            <a:r>
              <a:rPr lang="en-ZA" sz="1200" b="0" i="0" u="none" strike="noStrike" kern="1200" baseline="0" dirty="0" smtClean="0">
                <a:solidFill>
                  <a:schemeClr val="tx1"/>
                </a:solidFill>
                <a:effectLst/>
                <a:latin typeface="+mn-lt"/>
                <a:ea typeface="+mn-ea"/>
                <a:cs typeface="+mn-cs"/>
              </a:rPr>
              <a:t>…</a:t>
            </a:r>
            <a:r>
              <a:rPr lang="en-ZA" sz="1200" b="0" i="1" u="none" strike="noStrike" kern="1200" baseline="0" dirty="0" smtClean="0">
                <a:solidFill>
                  <a:schemeClr val="tx1"/>
                </a:solidFill>
                <a:latin typeface="+mn-lt"/>
                <a:ea typeface="+mn-ea"/>
                <a:cs typeface="+mn-cs"/>
              </a:rPr>
              <a:t>(e) </a:t>
            </a:r>
            <a:r>
              <a:rPr lang="en-ZA" sz="1200" b="0" i="0" u="none" strike="noStrike" kern="1200" baseline="0" dirty="0" smtClean="0">
                <a:solidFill>
                  <a:schemeClr val="tx1"/>
                </a:solidFill>
                <a:latin typeface="+mn-lt"/>
                <a:ea typeface="+mn-ea"/>
                <a:cs typeface="+mn-cs"/>
              </a:rPr>
              <a:t>subject to the obligation to </a:t>
            </a:r>
            <a:r>
              <a:rPr lang="en-ZA" sz="1200" b="0" i="0" u="sng" strike="noStrike" kern="1200" baseline="0" dirty="0" smtClean="0">
                <a:solidFill>
                  <a:schemeClr val="tx1"/>
                </a:solidFill>
                <a:latin typeface="+mn-lt"/>
                <a:ea typeface="+mn-ea"/>
                <a:cs typeface="+mn-cs"/>
              </a:rPr>
              <a:t>indicate the source and the name of the author in so far as it is practicable</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(i) the reproduction by the press, or in a broadcast, transmission or other communication to the public of an article published in a </a:t>
            </a:r>
            <a:r>
              <a:rPr lang="en-ZA" sz="1200" b="0" i="0" u="sng" strike="noStrike" kern="1200" baseline="0" dirty="0" smtClean="0">
                <a:solidFill>
                  <a:schemeClr val="tx1"/>
                </a:solidFill>
                <a:latin typeface="+mn-lt"/>
                <a:ea typeface="+mn-ea"/>
                <a:cs typeface="+mn-cs"/>
              </a:rPr>
              <a:t>newspaper or periodical on current economic, political or religious topics</a:t>
            </a:r>
            <a:r>
              <a:rPr lang="en-ZA" sz="1200" b="0" i="0" u="none" strike="noStrike" kern="1200" baseline="0" dirty="0" smtClean="0">
                <a:solidFill>
                  <a:schemeClr val="tx1"/>
                </a:solidFill>
                <a:latin typeface="+mn-lt"/>
                <a:ea typeface="+mn-ea"/>
                <a:cs typeface="+mn-cs"/>
              </a:rPr>
              <a:t>, and of broadcast works of the same character in cases in which the reproduction, broadcasting or such communication thereof </a:t>
            </a:r>
            <a:r>
              <a:rPr lang="en-ZA" sz="1200" b="0" i="0" u="sng" strike="noStrike" kern="1200" baseline="0" dirty="0" smtClean="0">
                <a:solidFill>
                  <a:schemeClr val="tx1"/>
                </a:solidFill>
                <a:latin typeface="+mn-lt"/>
                <a:ea typeface="+mn-ea"/>
                <a:cs typeface="+mn-cs"/>
              </a:rPr>
              <a:t>is not expressly reserved</a:t>
            </a:r>
            <a:r>
              <a:rPr lang="en-ZA" sz="1200" b="0" i="0" u="none" strike="noStrike" kern="1200" baseline="0" dirty="0" smtClean="0">
                <a:solidFill>
                  <a:schemeClr val="tx1"/>
                </a:solidFill>
                <a:latin typeface="+mn-lt"/>
                <a:ea typeface="+mn-ea"/>
                <a:cs typeface="+mn-cs"/>
              </a:rPr>
              <a:t>;</a:t>
            </a:r>
            <a:endParaRPr lang="en-GB" sz="1200" kern="1200" dirty="0" smtClean="0">
              <a:solidFill>
                <a:schemeClr val="tx1"/>
              </a:solidFill>
              <a:effectLst/>
              <a:latin typeface="+mn-lt"/>
              <a:ea typeface="+mn-ea"/>
              <a:cs typeface="+mn-cs"/>
            </a:endParaRPr>
          </a:p>
          <a:p>
            <a:r>
              <a:rPr lang="en-ZA" sz="1200" b="0" i="0" u="none" strike="noStrike" kern="1200" baseline="0" dirty="0" smtClean="0">
                <a:solidFill>
                  <a:schemeClr val="tx1"/>
                </a:solidFill>
                <a:effectLst/>
                <a:latin typeface="+mn-lt"/>
                <a:ea typeface="+mn-ea"/>
                <a:cs typeface="+mn-cs"/>
              </a:rPr>
              <a:t>...</a:t>
            </a:r>
          </a:p>
          <a:p>
            <a:r>
              <a:rPr lang="en-ZA" sz="1200" b="0" i="1" u="none" strike="noStrike" kern="1200" baseline="0" dirty="0" smtClean="0">
                <a:solidFill>
                  <a:schemeClr val="tx1"/>
                </a:solidFill>
                <a:latin typeface="+mn-lt"/>
                <a:ea typeface="+mn-ea"/>
                <a:cs typeface="+mn-cs"/>
              </a:rPr>
              <a:t>(f) </a:t>
            </a:r>
            <a:r>
              <a:rPr lang="en-ZA" sz="1200" b="0" i="0" u="none" strike="noStrike" kern="1200" baseline="0" dirty="0" smtClean="0">
                <a:solidFill>
                  <a:schemeClr val="tx1"/>
                </a:solidFill>
                <a:latin typeface="+mn-lt"/>
                <a:ea typeface="+mn-ea"/>
                <a:cs typeface="+mn-cs"/>
              </a:rPr>
              <a:t>the translation of such work by a person giving or receiving </a:t>
            </a:r>
            <a:r>
              <a:rPr lang="en-GB" sz="1200" b="0" i="0" u="none" strike="noStrike" kern="1200" baseline="0" dirty="0" smtClean="0">
                <a:solidFill>
                  <a:schemeClr val="tx1"/>
                </a:solidFill>
                <a:latin typeface="+mn-lt"/>
                <a:ea typeface="+mn-ea"/>
                <a:cs typeface="+mn-cs"/>
              </a:rPr>
              <a:t>instruction: Provided that—</a:t>
            </a:r>
          </a:p>
          <a:p>
            <a:r>
              <a:rPr lang="en-ZA" sz="1200" b="0" i="0" u="none" strike="noStrike" kern="1200" baseline="0" dirty="0" smtClean="0">
                <a:solidFill>
                  <a:schemeClr val="tx1"/>
                </a:solidFill>
                <a:latin typeface="+mn-lt"/>
                <a:ea typeface="+mn-ea"/>
                <a:cs typeface="+mn-cs"/>
              </a:rPr>
              <a:t>(i) such translation is </a:t>
            </a:r>
            <a:r>
              <a:rPr lang="en-ZA" sz="1200" b="0" i="0" u="sng" strike="noStrike" kern="1200" baseline="0" dirty="0" smtClean="0">
                <a:solidFill>
                  <a:schemeClr val="tx1"/>
                </a:solidFill>
                <a:latin typeface="+mn-lt"/>
                <a:ea typeface="+mn-ea"/>
                <a:cs typeface="+mn-cs"/>
              </a:rPr>
              <a:t>not done for commercial purposes</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(ii) such translation is </a:t>
            </a:r>
            <a:r>
              <a:rPr lang="en-ZA" sz="1200" b="0" i="0" u="sng" strike="noStrike" kern="1200" baseline="0" dirty="0" smtClean="0">
                <a:solidFill>
                  <a:schemeClr val="tx1"/>
                </a:solidFill>
                <a:latin typeface="+mn-lt"/>
                <a:ea typeface="+mn-ea"/>
                <a:cs typeface="+mn-cs"/>
              </a:rPr>
              <a:t>used for personal, educational, teaching, judicial proceedings, research and professional advice purposes only</a:t>
            </a:r>
            <a:r>
              <a:rPr lang="en-ZA" sz="1200" b="0" i="0" u="none" strike="noStrike" kern="1200" baseline="0" dirty="0" smtClean="0">
                <a:solidFill>
                  <a:schemeClr val="tx1"/>
                </a:solidFill>
                <a:latin typeface="+mn-lt"/>
                <a:ea typeface="+mn-ea"/>
                <a:cs typeface="+mn-cs"/>
              </a:rPr>
              <a:t>: Provided that such use </a:t>
            </a:r>
            <a:r>
              <a:rPr lang="en-ZA" sz="1200" b="0" i="0" u="sng" strike="noStrike" kern="1200" baseline="0" dirty="0" smtClean="0">
                <a:solidFill>
                  <a:schemeClr val="tx1"/>
                </a:solidFill>
                <a:latin typeface="+mn-lt"/>
                <a:ea typeface="+mn-ea"/>
                <a:cs typeface="+mn-cs"/>
              </a:rPr>
              <a:t>shall not exceed the extent justified by the purpose</a:t>
            </a:r>
            <a:r>
              <a:rPr lang="en-ZA" sz="1200" b="0" i="0" u="none" strike="noStrike" kern="1200" baseline="0" dirty="0" smtClean="0">
                <a:solidFill>
                  <a:schemeClr val="tx1"/>
                </a:solidFill>
                <a:latin typeface="+mn-lt"/>
                <a:ea typeface="+mn-ea"/>
                <a:cs typeface="+mn-cs"/>
              </a:rPr>
              <a:t>; or</a:t>
            </a:r>
          </a:p>
          <a:p>
            <a:r>
              <a:rPr lang="en-ZA" sz="1200" b="0" i="0" u="none" strike="noStrike" kern="1200" baseline="0" dirty="0" smtClean="0">
                <a:solidFill>
                  <a:schemeClr val="tx1"/>
                </a:solidFill>
                <a:latin typeface="+mn-lt"/>
                <a:ea typeface="+mn-ea"/>
                <a:cs typeface="+mn-cs"/>
              </a:rPr>
              <a:t>(iii) such work is translated and communicated to the public for </a:t>
            </a:r>
            <a:r>
              <a:rPr lang="en-GB" sz="1200" b="0" i="0" u="sng" strike="noStrike" kern="1200" baseline="0" dirty="0" smtClean="0">
                <a:solidFill>
                  <a:schemeClr val="tx1"/>
                </a:solidFill>
                <a:latin typeface="+mn-lt"/>
                <a:ea typeface="+mn-ea"/>
                <a:cs typeface="+mn-cs"/>
              </a:rPr>
              <a:t>non-commercial purposes</a:t>
            </a:r>
            <a:r>
              <a:rPr lang="en-GB" sz="1200" b="0" i="0" u="none" strike="noStrike" kern="1200" baseline="0" dirty="0" smtClean="0">
                <a:solidFill>
                  <a:schemeClr val="tx1"/>
                </a:solidFill>
                <a:latin typeface="+mn-lt"/>
                <a:ea typeface="+mn-ea"/>
                <a:cs typeface="+mn-cs"/>
              </a:rPr>
              <a:t>;</a:t>
            </a:r>
            <a:endParaRPr lang="en-ZA" sz="1200" b="0" i="0" u="none" strike="noStrike" kern="1200" baseline="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12D. </a:t>
            </a:r>
            <a:r>
              <a:rPr lang="en-ZA" sz="1200" b="1" i="0" u="none" strike="noStrike" kern="1200" baseline="0" dirty="0" smtClean="0">
                <a:solidFill>
                  <a:schemeClr val="tx1"/>
                </a:solidFill>
                <a:latin typeface="+mn-lt"/>
                <a:ea typeface="+mn-ea"/>
                <a:cs typeface="+mn-cs"/>
              </a:rPr>
              <a:t>Reproduction for educational and academic activities</a:t>
            </a:r>
          </a:p>
          <a:p>
            <a:endParaRPr lang="en-ZA" sz="1200" b="1" i="0" u="none" strike="noStrike" kern="1200" baseline="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19C. </a:t>
            </a:r>
            <a:r>
              <a:rPr lang="en-ZA" sz="1200" b="1" i="0" u="none" strike="noStrike" kern="1200" baseline="0" dirty="0" smtClean="0">
                <a:solidFill>
                  <a:schemeClr val="tx1"/>
                </a:solidFill>
                <a:latin typeface="+mn-lt"/>
                <a:ea typeface="+mn-ea"/>
                <a:cs typeface="+mn-cs"/>
              </a:rPr>
              <a:t>General exceptions regarding protection of copyright work for libraries, archives, museums and galleries</a:t>
            </a:r>
          </a:p>
          <a:p>
            <a:r>
              <a:rPr lang="en-ZA" sz="1200" b="0" i="0" u="none" strike="noStrike" kern="1200" baseline="0" dirty="0" smtClean="0">
                <a:solidFill>
                  <a:schemeClr val="tx1"/>
                </a:solidFill>
                <a:latin typeface="+mn-lt"/>
                <a:ea typeface="+mn-ea"/>
                <a:cs typeface="+mn-cs"/>
              </a:rPr>
              <a:t>(3) A library, archive, museum or gallery may provide temporary access to a copyright work in digital or other intangible media, </a:t>
            </a:r>
            <a:r>
              <a:rPr lang="en-ZA" sz="1200" b="0" i="0" u="sng" strike="noStrike" kern="1200" baseline="0" dirty="0" smtClean="0">
                <a:solidFill>
                  <a:schemeClr val="tx1"/>
                </a:solidFill>
                <a:latin typeface="+mn-lt"/>
                <a:ea typeface="+mn-ea"/>
                <a:cs typeface="+mn-cs"/>
              </a:rPr>
              <a:t>to which it has lawful access</a:t>
            </a:r>
            <a:r>
              <a:rPr lang="en-ZA" sz="1200" b="0" i="0" u="none" strike="noStrike" kern="1200" baseline="0" dirty="0" smtClean="0">
                <a:solidFill>
                  <a:schemeClr val="tx1"/>
                </a:solidFill>
                <a:latin typeface="+mn-lt"/>
                <a:ea typeface="+mn-ea"/>
                <a:cs typeface="+mn-cs"/>
              </a:rPr>
              <a:t>, to a user or to another library, archive, museum or gallery.</a:t>
            </a:r>
          </a:p>
          <a:p>
            <a:r>
              <a:rPr lang="en-ZA" sz="1200" b="0" i="0" u="none" strike="noStrike" kern="1200" baseline="0" dirty="0" smtClean="0">
                <a:solidFill>
                  <a:schemeClr val="tx1"/>
                </a:solidFill>
                <a:latin typeface="+mn-lt"/>
                <a:ea typeface="+mn-ea"/>
                <a:cs typeface="+mn-cs"/>
              </a:rPr>
              <a:t>(4) A library, archive, museum or gallery may, for educational or research purposes, permit a user to view a whole audiovisual work, listen to a full digital video disc, compact disc or other sound recording or musical work on its premises, in an institutional classroom or lecture theatre, or view such work or listen to such digital video disc, compact disc or other sound recording or musical work by means of a secure computer network, without permission from copyright owners, but </a:t>
            </a:r>
            <a:r>
              <a:rPr lang="en-ZA" sz="1200" b="0" i="0" u="sng" strike="noStrike" kern="1200" baseline="0" dirty="0" smtClean="0">
                <a:solidFill>
                  <a:schemeClr val="tx1"/>
                </a:solidFill>
                <a:latin typeface="+mn-lt"/>
                <a:ea typeface="+mn-ea"/>
                <a:cs typeface="+mn-cs"/>
              </a:rPr>
              <a:t>may not permit a user to make a copy or recording of the work for commercial purposes</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(5) A library, archive, museum or gallery may make a copy of —</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any work in its collection for the purposes of back-up and preservation; </a:t>
            </a:r>
            <a:r>
              <a:rPr lang="en-GB" sz="1200" b="0" i="0" u="none" strike="noStrike" kern="1200" baseline="0" dirty="0" smtClean="0">
                <a:solidFill>
                  <a:schemeClr val="tx1"/>
                </a:solidFill>
                <a:latin typeface="+mn-lt"/>
                <a:ea typeface="+mn-ea"/>
                <a:cs typeface="+mn-cs"/>
              </a:rPr>
              <a:t>and</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a publicly accessible website </a:t>
            </a:r>
            <a:r>
              <a:rPr lang="en-ZA" sz="1200" b="0" i="0" u="sng" strike="noStrike" kern="1200" baseline="0" dirty="0" smtClean="0">
                <a:solidFill>
                  <a:schemeClr val="tx1"/>
                </a:solidFill>
                <a:latin typeface="+mn-lt"/>
                <a:ea typeface="+mn-ea"/>
                <a:cs typeface="+mn-cs"/>
              </a:rPr>
              <a:t>for the purposes of preservation</a:t>
            </a:r>
            <a:r>
              <a:rPr lang="en-ZA" sz="1200" b="0" i="0" u="none" strike="noStrike" kern="1200" baseline="0" dirty="0" smtClean="0">
                <a:solidFill>
                  <a:schemeClr val="tx1"/>
                </a:solidFill>
                <a:latin typeface="+mn-lt"/>
                <a:ea typeface="+mn-ea"/>
                <a:cs typeface="+mn-cs"/>
              </a:rPr>
              <a:t>.</a:t>
            </a: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(9) </a:t>
            </a:r>
            <a:r>
              <a:rPr lang="en-ZA" sz="1200" b="0" i="0" u="none" strike="noStrike" kern="1200" baseline="0" dirty="0" smtClean="0">
                <a:solidFill>
                  <a:schemeClr val="tx1"/>
                </a:solidFill>
                <a:latin typeface="+mn-lt"/>
                <a:ea typeface="+mn-ea"/>
                <a:cs typeface="+mn-cs"/>
              </a:rPr>
              <a:t>A library, archive, museum or gallery may make a copy of a copyright work </a:t>
            </a:r>
            <a:r>
              <a:rPr lang="en-ZA" sz="1200" b="0" i="0" u="sng" strike="noStrike" kern="1200" baseline="0" dirty="0" smtClean="0">
                <a:solidFill>
                  <a:schemeClr val="tx1"/>
                </a:solidFill>
                <a:latin typeface="+mn-lt"/>
                <a:ea typeface="+mn-ea"/>
                <a:cs typeface="+mn-cs"/>
              </a:rPr>
              <a:t>for its own collection </a:t>
            </a:r>
            <a:r>
              <a:rPr lang="en-ZA" sz="1200" b="0" i="0" u="none" strike="noStrike" kern="1200" baseline="0" dirty="0" smtClean="0">
                <a:solidFill>
                  <a:schemeClr val="tx1"/>
                </a:solidFill>
                <a:latin typeface="+mn-lt"/>
                <a:ea typeface="+mn-ea"/>
                <a:cs typeface="+mn-cs"/>
              </a:rPr>
              <a:t>when the permission of the owner of copyright, collecting society or the indigenous community concerned </a:t>
            </a:r>
            <a:r>
              <a:rPr lang="en-ZA" sz="1200" b="0" i="0" u="sng" strike="noStrike" kern="1200" baseline="0" dirty="0" smtClean="0">
                <a:solidFill>
                  <a:schemeClr val="tx1"/>
                </a:solidFill>
                <a:latin typeface="+mn-lt"/>
                <a:ea typeface="+mn-ea"/>
                <a:cs typeface="+mn-cs"/>
              </a:rPr>
              <a:t>cannot, after reasonable endeavour, be obtained or where the work is not available </a:t>
            </a:r>
            <a:r>
              <a:rPr lang="en-ZA" sz="1200" b="0" i="0" u="none" strike="noStrike" kern="1200" baseline="0" dirty="0" smtClean="0">
                <a:solidFill>
                  <a:schemeClr val="tx1"/>
                </a:solidFill>
                <a:latin typeface="+mn-lt"/>
                <a:ea typeface="+mn-ea"/>
                <a:cs typeface="+mn-cs"/>
              </a:rPr>
              <a:t>by general trade or from the publisher.</a:t>
            </a:r>
            <a:endParaRPr lang="en-ZA" sz="1200" b="1" kern="1200" dirty="0" smtClean="0">
              <a:solidFill>
                <a:schemeClr val="tx1"/>
              </a:solidFill>
              <a:effectLst/>
              <a:latin typeface="+mn-lt"/>
              <a:ea typeface="+mn-ea"/>
              <a:cs typeface="+mn-cs"/>
            </a:endParaRPr>
          </a:p>
          <a:p>
            <a:endParaRPr lang="en-ZA" b="1" dirty="0" smtClean="0"/>
          </a:p>
          <a:p>
            <a:r>
              <a:rPr lang="en-ZA" b="1" dirty="0" smtClean="0"/>
              <a:t>Trade, occupation, profession</a:t>
            </a:r>
          </a:p>
          <a:p>
            <a:r>
              <a:rPr lang="en-ZA" sz="1200" b="1" dirty="0" smtClean="0">
                <a:latin typeface="Arial" panose="020B0604020202020204" pitchFamily="34" charset="0"/>
                <a:cs typeface="Arial" panose="020B0604020202020204" pitchFamily="34" charset="0"/>
              </a:rPr>
              <a:t>Section 22</a:t>
            </a:r>
            <a:r>
              <a:rPr lang="en-ZA" sz="12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“Every citizen has the right to </a:t>
            </a:r>
            <a:r>
              <a:rPr lang="en-GB" sz="1200" u="sng" dirty="0" smtClean="0">
                <a:latin typeface="Arial" panose="020B0604020202020204" pitchFamily="34" charset="0"/>
                <a:cs typeface="Arial" panose="020B0604020202020204" pitchFamily="34" charset="0"/>
              </a:rPr>
              <a:t>choose</a:t>
            </a:r>
            <a:r>
              <a:rPr lang="en-GB" sz="1200" dirty="0" smtClean="0">
                <a:latin typeface="Arial" panose="020B0604020202020204" pitchFamily="34" charset="0"/>
                <a:cs typeface="Arial" panose="020B0604020202020204" pitchFamily="34" charset="0"/>
              </a:rPr>
              <a:t> their trade, occupation or profession (“TOP”) freely. The practice of a trade, occupation or profession may be regulated by law.”</a:t>
            </a:r>
            <a:endParaRPr lang="en-ZA" b="1" dirty="0" smtClean="0"/>
          </a:p>
          <a:p>
            <a:r>
              <a:rPr lang="en-ZA" b="1" dirty="0" smtClean="0"/>
              <a:t>Concerns raised</a:t>
            </a:r>
          </a:p>
          <a:p>
            <a:r>
              <a:rPr lang="en-GB" sz="1200" kern="1200" dirty="0" smtClean="0">
                <a:solidFill>
                  <a:schemeClr val="tx1"/>
                </a:solidFill>
                <a:effectLst/>
                <a:latin typeface="+mn-lt"/>
                <a:ea typeface="+mn-ea"/>
                <a:cs typeface="+mn-cs"/>
              </a:rPr>
              <a:t>These exceptions (fair use and the educational exceptions) make the practice of any activity that relies on the commercial exploitation of copyright (in respect of clause 12D, the provision of academic literature) uncertain and potentially unprofitable. Accordingly, the choice to enter into such an activity becomes limited, which limitation does not comply with section 36. </a:t>
            </a:r>
          </a:p>
          <a:p>
            <a:endParaRPr lang="en-ZA" sz="1200" b="1"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Constitutional Court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South African Diamond Producers Organisation v Minister of Minerals and Energy N.O. and Others 2017 (6) SA 331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65</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(“Diamond Producers”) and in </a:t>
            </a:r>
            <a:r>
              <a:rPr lang="en-GB" sz="1200" i="1" kern="1200" dirty="0" smtClean="0">
                <a:solidFill>
                  <a:schemeClr val="tx1"/>
                </a:solidFill>
                <a:effectLst/>
                <a:latin typeface="+mn-lt"/>
                <a:ea typeface="+mn-ea"/>
                <a:cs typeface="+mn-cs"/>
              </a:rPr>
              <a:t>Affordable Medicines Trust v Minister of Health 2006 (3) SA 247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63, 93</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(“Affordable Medicines”)</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Constitutional Court held that legislation limits the choice of trade, occupation or profession if its effect makes the practice of that trade or profession so undesirable, difficult or unprofitable that the choice to enter it is in fact limited.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the Diamond Producers case, the Constitutional Court confirmed that the test related to limitation of the two elements of section 22, differ. If a legislative provision would </a:t>
            </a:r>
            <a:r>
              <a:rPr lang="en-GB" sz="1200" u="sng" kern="1200" dirty="0" smtClean="0">
                <a:solidFill>
                  <a:schemeClr val="tx1"/>
                </a:solidFill>
                <a:effectLst/>
                <a:latin typeface="+mn-lt"/>
                <a:ea typeface="+mn-ea"/>
                <a:cs typeface="+mn-cs"/>
              </a:rPr>
              <a:t>objectively </a:t>
            </a:r>
            <a:r>
              <a:rPr lang="en-GB" sz="1200" kern="1200" dirty="0" smtClean="0">
                <a:solidFill>
                  <a:schemeClr val="tx1"/>
                </a:solidFill>
                <a:effectLst/>
                <a:latin typeface="+mn-lt"/>
                <a:ea typeface="+mn-ea"/>
                <a:cs typeface="+mn-cs"/>
              </a:rPr>
              <a:t>negatively impact on the choice of trade, occupation or profession, that limitation must be tested in terms of the criterion of reasonableness set out in section 36(1). With reference to Affordable Medicines the court would take into account both whether the legislation in issue presented a legal barrier to entry into the trade, occupation or profession, and whether it imposed an </a:t>
            </a:r>
            <a:r>
              <a:rPr lang="en-GB" sz="1200" u="sng" kern="1200" dirty="0" smtClean="0">
                <a:solidFill>
                  <a:schemeClr val="tx1"/>
                </a:solidFill>
                <a:effectLst/>
                <a:latin typeface="+mn-lt"/>
                <a:ea typeface="+mn-ea"/>
                <a:cs typeface="+mn-cs"/>
              </a:rPr>
              <a:t>effective limit on, or an effective bar to, that choice</a:t>
            </a:r>
            <a:r>
              <a:rPr lang="en-GB" sz="1200" kern="1200" dirty="0" smtClean="0">
                <a:solidFill>
                  <a:schemeClr val="tx1"/>
                </a:solidFill>
                <a:effectLst/>
                <a:latin typeface="+mn-lt"/>
                <a:ea typeface="+mn-ea"/>
                <a:cs typeface="+mn-cs"/>
              </a:rPr>
              <a:t> in that it would “deter” persons from entering into that trade, occupation or profession.</a:t>
            </a:r>
            <a:endParaRPr lang="en-GB" sz="1200" kern="1200" baseline="30000" dirty="0" smtClean="0">
              <a:solidFill>
                <a:schemeClr val="tx1"/>
              </a:solidFill>
              <a:effectLst/>
              <a:latin typeface="+mn-lt"/>
              <a:ea typeface="+mn-ea"/>
              <a:cs typeface="+mn-cs"/>
            </a:endParaRPr>
          </a:p>
          <a:p>
            <a:endParaRPr lang="en-ZA" sz="1200" kern="1200" baseline="300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respect of the </a:t>
            </a:r>
            <a:r>
              <a:rPr lang="en-GB" sz="1200" u="sng" kern="1200" dirty="0" smtClean="0">
                <a:solidFill>
                  <a:schemeClr val="tx1"/>
                </a:solidFill>
                <a:effectLst/>
                <a:latin typeface="+mn-lt"/>
                <a:ea typeface="+mn-ea"/>
                <a:cs typeface="+mn-cs"/>
              </a:rPr>
              <a:t>regulation of the practice of a trade, occupation or profession</a:t>
            </a:r>
            <a:r>
              <a:rPr lang="en-GB" sz="1200" kern="1200" dirty="0" smtClean="0">
                <a:solidFill>
                  <a:schemeClr val="tx1"/>
                </a:solidFill>
                <a:effectLst/>
                <a:latin typeface="+mn-lt"/>
                <a:ea typeface="+mn-ea"/>
                <a:cs typeface="+mn-cs"/>
              </a:rPr>
              <a:t>, the Constitutional Court held in Affordable Medicines that “restrictions on the right to practise a profession are subject to a less stringent test than restrictions on the choice of a profession”. The Court indicated that section 22 accords Parliament “the general power to enact legislation that regulates the practice of a profession.” The Court also noted that the legislature has wide powers - powers that are only subject to constitutional control, as is the case with the exercise of all public power. Two of the constitutional constraints on the exercise of public power is that there must be a rational connection between the legislation and the achievement of a legitimate government purpose. In Diamond Producers, the Constitutional Court indicated that “(t)his means that the question is whether there is a rational basis for section 20A; whether another measure may have been more effective, or less disruptive, is not relevant.”</a:t>
            </a:r>
          </a:p>
          <a:p>
            <a:pPr lvl="0"/>
            <a:endParaRPr lang="en-ZA" sz="1200" kern="1200" baseline="30000" dirty="0" smtClean="0">
              <a:solidFill>
                <a:schemeClr val="tx1"/>
              </a:solidFill>
              <a:effectLst/>
              <a:latin typeface="+mn-lt"/>
              <a:ea typeface="+mn-ea"/>
              <a:cs typeface="+mn-cs"/>
            </a:endParaRPr>
          </a:p>
          <a:p>
            <a:pPr algn="just"/>
            <a:r>
              <a:rPr lang="en-GB" b="1" u="sng" dirty="0" smtClean="0"/>
              <a:t>Three Step test:</a:t>
            </a:r>
            <a:r>
              <a:rPr lang="en-GB" b="1" dirty="0" smtClean="0"/>
              <a:t> </a:t>
            </a:r>
          </a:p>
          <a:p>
            <a:pPr algn="just"/>
            <a:r>
              <a:rPr lang="en-GB" dirty="0" smtClean="0"/>
              <a:t>Compliance with international treaties is not a ground for section 79(1) referral</a:t>
            </a:r>
          </a:p>
          <a:p>
            <a:pPr algn="just"/>
            <a:endParaRPr lang="en-ZA"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 a member of the World Trade Organisation (“WTO”), South Africa is bound by both the Berne Convention for the Protection of Literary and Artistic Works of 1886 (“the Berne Convention”) and the Agreement on Trade-Related Aspects of Intellectual Property Rights (TRIPS) of 1995. Both these conventions contain a mechanism that control the ability of lawmakers to legislate exceptions and limitations, known as the Three-Step Test. It provides an international standard against which national copyright exceptions and limitations must be judged.</a:t>
            </a:r>
          </a:p>
          <a:p>
            <a:pPr lvl="0"/>
            <a:r>
              <a:rPr lang="en-GB" sz="1200" kern="1200" dirty="0" smtClean="0">
                <a:solidFill>
                  <a:schemeClr val="tx1"/>
                </a:solidFill>
                <a:effectLst/>
                <a:latin typeface="+mn-lt"/>
                <a:ea typeface="+mn-ea"/>
                <a:cs typeface="+mn-cs"/>
              </a:rPr>
              <a:t>Although the wording of the two conventions differ, broadly speaking the Three-Step Test can be worded as follows: National copyright exceptions and limitations must—</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be confined to certain special cases;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conflict with the normal exploitation of the copyright work; and</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unreasonably prejudice the legitimate interests of the rights holder / author. </a:t>
            </a:r>
            <a:endParaRPr lang="en-GB" sz="1000" kern="1200" dirty="0" smtClean="0">
              <a:solidFill>
                <a:schemeClr val="tx1"/>
              </a:solidFill>
              <a:effectLst/>
              <a:latin typeface="+mn-lt"/>
              <a:ea typeface="+mn-ea"/>
              <a:cs typeface="+mn-cs"/>
            </a:endParaRPr>
          </a:p>
          <a:p>
            <a:pPr algn="just"/>
            <a:endParaRPr lang="en-ZA" dirty="0" smtClean="0"/>
          </a:p>
          <a:p>
            <a:pPr algn="just"/>
            <a:r>
              <a:rPr lang="en-GB" sz="1200" kern="1200" dirty="0" smtClean="0">
                <a:solidFill>
                  <a:schemeClr val="tx1"/>
                </a:solidFill>
                <a:effectLst/>
                <a:latin typeface="+mn-lt"/>
                <a:ea typeface="+mn-ea"/>
                <a:cs typeface="+mn-cs"/>
              </a:rPr>
              <a:t>The exceptions will not limit the normal exploitation of the copyright work, nor do they unreasonably prejudice the legitimate interests of the rights holder. In this regard, the argument is similar to the argument regarding the exceptions not constituting arbitrary deprivation. The fair use provision thus complies with the second and third steps. See also the discussion about the limitation of the exceptions by fairness and the four factors informing that in clause 12A(</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a:t>
            </a:r>
          </a:p>
          <a:p>
            <a:pPr algn="just"/>
            <a:endParaRPr lang="en-ZA"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In terms of Article 31(3)(b) of the Vienna Convention on the Law of Treaties 1969 (1969) 8 ILM 679,the subsequent practice of states in applying a treaty can be used to indicate how the states have interpreted the treaty and thus give content to treaty obligations.</a:t>
            </a:r>
          </a:p>
          <a:p>
            <a:r>
              <a:rPr lang="en-GB" sz="1200" i="1" kern="1200" dirty="0" smtClean="0">
                <a:solidFill>
                  <a:schemeClr val="tx1"/>
                </a:solidFill>
                <a:effectLst/>
                <a:latin typeface="+mn-lt"/>
                <a:ea typeface="+mn-ea"/>
                <a:cs typeface="+mn-cs"/>
              </a:rPr>
              <a:t>“General rule of interpretation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A treaty shall be interpreted in good faith in accordance with the ordinary meaning to be given to the terms of the treaty in their context and in the light of its object and purpose.</a:t>
            </a: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 There shall be taken into account, together with the context:</a:t>
            </a:r>
          </a:p>
          <a:p>
            <a:r>
              <a:rPr lang="en-GB" sz="1200" kern="1200" dirty="0" smtClean="0">
                <a:solidFill>
                  <a:schemeClr val="tx1"/>
                </a:solidFill>
                <a:effectLst/>
                <a:latin typeface="+mn-lt"/>
                <a:ea typeface="+mn-ea"/>
                <a:cs typeface="+mn-cs"/>
              </a:rPr>
              <a:t>(b) any subsequent practice in the application of the treaty which establishes the agreement of the parties regarding its interpretation;</a:t>
            </a:r>
          </a:p>
          <a:p>
            <a:pPr algn="just"/>
            <a:r>
              <a:rPr lang="en-ZA" sz="1200" kern="1200" dirty="0" smtClean="0">
                <a:solidFill>
                  <a:schemeClr val="tx1"/>
                </a:solidFill>
                <a:effectLst/>
                <a:latin typeface="+mn-lt"/>
                <a:ea typeface="+mn-ea"/>
                <a:cs typeface="+mn-cs"/>
              </a:rPr>
              <a:t>- Australian Law Reform Commission:</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t>
            </a:r>
            <a:r>
              <a:rPr lang="en-ZA" sz="1200" b="0" i="0" kern="1200" dirty="0" smtClean="0">
                <a:solidFill>
                  <a:schemeClr val="tx1"/>
                </a:solidFill>
                <a:effectLst/>
                <a:latin typeface="+mn-lt"/>
                <a:ea typeface="+mn-ea"/>
                <a:cs typeface="+mn-cs"/>
              </a:rPr>
              <a:t>The ALRC considers that fair use is consistent with the three-step test. This conclusion is based on an analysis of the history of the test, an analysis of the words of the test itself, and on the absence of any challenge to the US and other countries that have introduced fair use or extended fair dealing exceptions.”</a:t>
            </a:r>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 A number of countries</a:t>
            </a:r>
            <a:r>
              <a:rPr lang="en-GB" sz="1200" kern="1200" baseline="0" dirty="0" smtClean="0">
                <a:solidFill>
                  <a:schemeClr val="tx1"/>
                </a:solidFill>
                <a:effectLst/>
                <a:latin typeface="+mn-lt"/>
                <a:ea typeface="+mn-ea"/>
                <a:cs typeface="+mn-cs"/>
              </a:rPr>
              <a:t> have switched to fair use after becoming signatories to these conventions. </a:t>
            </a:r>
            <a:endParaRPr lang="en-ZA" dirty="0" smtClean="0"/>
          </a:p>
          <a:p>
            <a:pPr algn="just"/>
            <a:endParaRPr lang="en-GB" dirty="0" smtClean="0"/>
          </a:p>
          <a:p>
            <a:pPr algn="just"/>
            <a:r>
              <a:rPr lang="en-GB" dirty="0" smtClean="0"/>
              <a:t>However, given the economic and social benefits that a fair use exception would bring, our Office is of the view that the South African Courts will require strong and persuasive arguments that fair use does not comply with the Three-Step Test. </a:t>
            </a:r>
          </a:p>
          <a:p>
            <a:pPr algn="just"/>
            <a:r>
              <a:rPr lang="en-GB" dirty="0" smtClean="0"/>
              <a:t>The views of international academics and lawyers, the fact that there is no international case law to guide, and the subsequent practices of other member countries, indicate that our courts would agree that no such arguments exist.</a:t>
            </a:r>
          </a:p>
        </p:txBody>
      </p:sp>
      <p:sp>
        <p:nvSpPr>
          <p:cNvPr id="4" name="Slide Number Placeholder 3"/>
          <p:cNvSpPr>
            <a:spLocks noGrp="1"/>
          </p:cNvSpPr>
          <p:nvPr>
            <p:ph type="sldNum" sz="quarter" idx="10"/>
          </p:nvPr>
        </p:nvSpPr>
        <p:spPr/>
        <p:txBody>
          <a:bodyPr/>
          <a:lstStyle/>
          <a:p>
            <a:fld id="{2B5E636E-5096-4378-AE56-0D045EBDE46B}" type="slidenum">
              <a:rPr lang="en-GB" smtClean="0"/>
              <a:t>7</a:t>
            </a:fld>
            <a:endParaRPr lang="en-GB" dirty="0"/>
          </a:p>
        </p:txBody>
      </p:sp>
    </p:spTree>
    <p:extLst>
      <p:ext uri="{BB962C8B-B14F-4D97-AF65-F5344CB8AC3E}">
        <p14:creationId xmlns:p14="http://schemas.microsoft.com/office/powerpoint/2010/main" val="296594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8</a:t>
            </a:fld>
            <a:endParaRPr lang="en-GB" dirty="0"/>
          </a:p>
        </p:txBody>
      </p:sp>
    </p:spTree>
    <p:extLst>
      <p:ext uri="{BB962C8B-B14F-4D97-AF65-F5344CB8AC3E}">
        <p14:creationId xmlns:p14="http://schemas.microsoft.com/office/powerpoint/2010/main" val="1232722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President’s reservations relate specifically to the WIPO Copyright Treaty, the WIPO Performance and Phonograms Treaty, and the Marrakesh Treaty. None of these treaties are currently enforceable in South African law – they have not yet been ratified, nor domesticated, as required by section 231. As such, the reservation of the President speaks to a future possible action that may or may not happen. The legislature cannot legislate subject to </a:t>
            </a:r>
            <a:r>
              <a:rPr lang="en-GB" sz="1200" u="sng" kern="1200" dirty="0" smtClean="0">
                <a:solidFill>
                  <a:schemeClr val="tx1"/>
                </a:solidFill>
                <a:effectLst/>
                <a:latin typeface="+mn-lt"/>
                <a:ea typeface="+mn-ea"/>
                <a:cs typeface="+mn-cs"/>
              </a:rPr>
              <a:t>possible</a:t>
            </a:r>
            <a:r>
              <a:rPr lang="en-GB" sz="1200" kern="1200" dirty="0" smtClean="0">
                <a:solidFill>
                  <a:schemeClr val="tx1"/>
                </a:solidFill>
                <a:effectLst/>
                <a:latin typeface="+mn-lt"/>
                <a:ea typeface="+mn-ea"/>
                <a:cs typeface="+mn-cs"/>
              </a:rPr>
              <a:t> law. The legislature may take into treaties that it is informed that South Africa wants to be a member of and legislate accordingly, but its laws cannot be in breach of international treaties to which South Africa is not a member yet.</a:t>
            </a:r>
          </a:p>
          <a:p>
            <a:endParaRPr lang="en-ZA" sz="1200"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Glenister v President of the Republic of South Africa and Others CCT 48/10) [2011] ZACC 6; 2011 (3) SA 347 (CC)</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our view, the main force of section 231(2) is directed at the Republic‘s legal obligations under international law, rather than transforming the rights and obligations contained in international agreements into home-grown constitutional rights and obligations. Even though the section provides that the agreement “binds the Republic” and Parliament exercises the Republic‘s legislative power, which it must do in accordance with and within the limits of the Constitution, the provision must be read in conjunction with the other provisions within section 231. Here, section 231(4) is of particular significance. It provides that an international agreement ―becomes law in the Republic when it is enacted into law by national legislation‖. The fact that section 231(4) expressly creates a path for the domestication of international agreements may be an indication that section 231(2) cannot, without more, have the effect of giving binding internal constitutional force to agreements merely because Parliament has approved them. </a:t>
            </a:r>
            <a:r>
              <a:rPr lang="en-GB" sz="1200" u="sng" kern="1200" dirty="0" smtClean="0">
                <a:solidFill>
                  <a:schemeClr val="tx1"/>
                </a:solidFill>
                <a:effectLst/>
                <a:latin typeface="+mn-lt"/>
                <a:ea typeface="+mn-ea"/>
                <a:cs typeface="+mn-cs"/>
              </a:rPr>
              <a:t>It follows that the incorporation of an international agreement creates ordinary domestic statutory obligations. Incorporation by itself does not transform the rights and obligations in it into constitutional rights and obligations.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noted earlier, the main force of section 231(2) is in the international sphere. An international agreement approved by Parliament becomes binding on the Republic. But that </a:t>
            </a:r>
            <a:r>
              <a:rPr lang="en-GB" sz="1200" u="sng" kern="1200" dirty="0" smtClean="0">
                <a:solidFill>
                  <a:schemeClr val="tx1"/>
                </a:solidFill>
                <a:effectLst/>
                <a:latin typeface="+mn-lt"/>
                <a:ea typeface="+mn-ea"/>
                <a:cs typeface="+mn-cs"/>
              </a:rPr>
              <a:t>does not mean that it has no domestic constitutional effect</a:t>
            </a:r>
            <a:r>
              <a:rPr lang="en-GB" sz="1200" kern="1200" dirty="0" smtClean="0">
                <a:solidFill>
                  <a:schemeClr val="tx1"/>
                </a:solidFill>
                <a:effectLst/>
                <a:latin typeface="+mn-lt"/>
                <a:ea typeface="+mn-ea"/>
                <a:cs typeface="+mn-cs"/>
              </a:rPr>
              <a:t>. The Constitution itself provides that an agreement so approved “binds the Republic”. That important fact, as we shortly show, has significant impact </a:t>
            </a:r>
            <a:r>
              <a:rPr lang="en-GB" sz="1200" u="sng" kern="1200" dirty="0" smtClean="0">
                <a:solidFill>
                  <a:schemeClr val="tx1"/>
                </a:solidFill>
                <a:effectLst/>
                <a:latin typeface="+mn-lt"/>
                <a:ea typeface="+mn-ea"/>
                <a:cs typeface="+mn-cs"/>
              </a:rPr>
              <a:t>in delineating the state‘s obligations in protecting and fulfilling the rights in the Bill of Rights.</a:t>
            </a:r>
            <a:r>
              <a:rPr lang="en-GB" sz="1200" kern="1200" dirty="0" smtClean="0">
                <a:solidFill>
                  <a:schemeClr val="tx1"/>
                </a:solidFill>
                <a:effectLst/>
                <a:latin typeface="+mn-lt"/>
                <a:ea typeface="+mn-ea"/>
                <a:cs typeface="+mn-cs"/>
              </a:rPr>
              <a:t>” (own emphasis).</a:t>
            </a:r>
          </a:p>
          <a:p>
            <a:r>
              <a:rPr lang="en-GB" sz="1200" kern="1200" dirty="0" smtClean="0">
                <a:solidFill>
                  <a:schemeClr val="tx1"/>
                </a:solidFill>
                <a:effectLst/>
                <a:latin typeface="+mn-lt"/>
                <a:ea typeface="+mn-ea"/>
                <a:cs typeface="+mn-cs"/>
              </a:rPr>
              <a:t>Judge Edwin Cameron discussed this judgment (penned by himself and Moseneke DCJ (as he then was)) in “Constitutionalism, rights, and international law: the Glenister decision” (Duke Journal Of Comparative &amp; International Law (Vol 23 p389). On page 400 – 402 he states: “One possible line of argument relied on the binding nature of the Republic’s obligations under section 231(2) of the Constitution. Pursuant to section 231(2), an international agreement “binds the Republic” after it has been approved by resolution in both the National Assembly and the NCOP… This provision must be read with the provisions of the Constitution that define what “the Republic” is. The crucial question was whether the legislature was directly bound because “the Republic” was bound… Since the treaties in question were indeed approved by Parliament and therefore “bind the Republic” whose legislative authority is vested nationally in Parliament, the argument was that the treaty obligations were directly binding on Parliament itself. The argument would have had the effect that every time Parliament ratifies an international agreement, it limits its own legislative power and must henceforth legislate only in accordance with the treaty in question… Nevertheless, this line of reasoning would have had a radical consequence—that legal obligations in international treaties ratified by the Republic would become directly “constitutionalized.” The Court, however, did not favour this argument.” https://core.ac.uk/download/pdf/62566009.pdf (last accessed 2020.06.30).</a:t>
            </a:r>
          </a:p>
          <a:p>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Conclusion</a:t>
            </a: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respect of section 79(1), an international agreement that was incorporated into the South African law by both ratification (section 231(2)) and domestication (section 231 (4)), does not in itself constitute a constitutional obligation. Rather, when any reservation that relate to the Bill of Rights is considered, international agreements must be taken into account in </a:t>
            </a:r>
            <a:r>
              <a:rPr lang="en-GB" sz="1200" u="sng" kern="1200" dirty="0" smtClean="0">
                <a:solidFill>
                  <a:schemeClr val="tx1"/>
                </a:solidFill>
                <a:effectLst/>
                <a:latin typeface="+mn-lt"/>
                <a:ea typeface="+mn-ea"/>
                <a:cs typeface="+mn-cs"/>
              </a:rPr>
              <a:t>that discussion on the Bill of Rights</a:t>
            </a:r>
            <a:r>
              <a:rPr lang="en-GB" sz="1200" kern="1200" dirty="0" smtClean="0">
                <a:solidFill>
                  <a:schemeClr val="tx1"/>
                </a:solidFill>
                <a:effectLst/>
                <a:latin typeface="+mn-lt"/>
                <a:ea typeface="+mn-ea"/>
                <a:cs typeface="+mn-cs"/>
              </a:rPr>
              <a:t>. Accordingly, the fact that legislation may be in breach of a treaty – even one that has been ratified and domesticated – cannot in itself be a ground for referral in terms of section 79(1).</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9</a:t>
            </a:fld>
            <a:endParaRPr lang="en-GB" dirty="0"/>
          </a:p>
        </p:txBody>
      </p:sp>
    </p:spTree>
    <p:extLst>
      <p:ext uri="{BB962C8B-B14F-4D97-AF65-F5344CB8AC3E}">
        <p14:creationId xmlns:p14="http://schemas.microsoft.com/office/powerpoint/2010/main" val="58486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1A7F0-67EA-7440-A0BE-244BC994C7A8}"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1A7F0-67EA-7440-A0BE-244BC994C7A8}"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1A7F0-67EA-7440-A0BE-244BC994C7A8}"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1A7F0-67EA-7440-A0BE-244BC994C7A8}"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A7F0-67EA-7440-A0BE-244BC994C7A8}"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A7F0-67EA-7440-A0BE-244BC994C7A8}" type="datetimeFigureOut">
              <a:rPr lang="en-US" smtClean="0"/>
              <a:t>5/4/2021</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t>‹#›</a:t>
            </a:fld>
            <a:endParaRPr lang="en-US"/>
          </a:p>
        </p:txBody>
      </p:sp>
    </p:spTree>
    <p:extLst>
      <p:ext uri="{BB962C8B-B14F-4D97-AF65-F5344CB8AC3E}">
        <p14:creationId xmlns:p14="http://schemas.microsoft.com/office/powerpoint/2010/main"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Rectangle 3"/>
          <p:cNvSpPr/>
          <p:nvPr/>
        </p:nvSpPr>
        <p:spPr>
          <a:xfrm>
            <a:off x="1795780" y="2006600"/>
            <a:ext cx="7185660" cy="646331"/>
          </a:xfrm>
          <a:prstGeom prst="rect">
            <a:avLst/>
          </a:prstGeom>
        </p:spPr>
        <p:txBody>
          <a:bodyPr wrap="square">
            <a:spAutoFit/>
          </a:bodyPr>
          <a:lstStyle/>
          <a:p>
            <a:r>
              <a:rPr lang="en-US" b="1" dirty="0">
                <a:latin typeface="Arial" charset="0"/>
                <a:ea typeface="Arial" charset="0"/>
                <a:cs typeface="Arial" charset="0"/>
              </a:rPr>
              <a:t>Section 79(1) referral of </a:t>
            </a:r>
            <a:r>
              <a:rPr lang="en-US" b="1" dirty="0" smtClean="0">
                <a:latin typeface="Arial" charset="0"/>
                <a:ea typeface="Arial" charset="0"/>
                <a:cs typeface="Arial" charset="0"/>
              </a:rPr>
              <a:t>Copyright Amendment </a:t>
            </a:r>
            <a:r>
              <a:rPr lang="en-US" b="1" smtClean="0">
                <a:latin typeface="Arial" charset="0"/>
                <a:ea typeface="Arial" charset="0"/>
                <a:cs typeface="Arial" charset="0"/>
              </a:rPr>
              <a:t>Bill and Performers</a:t>
            </a:r>
            <a:r>
              <a:rPr lang="en-US" b="1">
                <a:latin typeface="Arial" charset="0"/>
                <a:ea typeface="Arial" charset="0"/>
                <a:cs typeface="Arial" charset="0"/>
              </a:rPr>
              <a:t>’ </a:t>
            </a:r>
            <a:r>
              <a:rPr lang="en-US" b="1" smtClean="0">
                <a:latin typeface="Arial" charset="0"/>
                <a:ea typeface="Arial" charset="0"/>
                <a:cs typeface="Arial" charset="0"/>
              </a:rPr>
              <a:t>Protection </a:t>
            </a:r>
            <a:r>
              <a:rPr lang="en-US" b="1" dirty="0" smtClean="0">
                <a:latin typeface="Arial" charset="0"/>
                <a:ea typeface="Arial" charset="0"/>
                <a:cs typeface="Arial" charset="0"/>
              </a:rPr>
              <a:t>Amendment Bill</a:t>
            </a:r>
            <a:endParaRPr lang="en-US" b="1" dirty="0">
              <a:latin typeface="Arial" charset="0"/>
              <a:ea typeface="Arial" charset="0"/>
              <a:cs typeface="Arial" charset="0"/>
            </a:endParaRPr>
          </a:p>
        </p:txBody>
      </p:sp>
    </p:spTree>
    <p:extLst>
      <p:ext uri="{BB962C8B-B14F-4D97-AF65-F5344CB8AC3E}">
        <p14:creationId xmlns:p14="http://schemas.microsoft.com/office/powerpoint/2010/main" val="121186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8190" y="2803161"/>
            <a:ext cx="3570208" cy="1200329"/>
          </a:xfrm>
          <a:prstGeom prst="rect">
            <a:avLst/>
          </a:prstGeom>
          <a:noFill/>
        </p:spPr>
        <p:txBody>
          <a:bodyPr wrap="none" rtlCol="0">
            <a:spAutoFit/>
          </a:bodyPr>
          <a:lstStyle/>
          <a:p>
            <a:r>
              <a:rPr lang="en-ZA" sz="7200" dirty="0" smtClean="0">
                <a:latin typeface="Arial" panose="020B0604020202020204" pitchFamily="34" charset="0"/>
                <a:cs typeface="Arial" panose="020B0604020202020204" pitchFamily="34" charset="0"/>
              </a:rPr>
              <a:t>The end</a:t>
            </a:r>
            <a:endParaRPr lang="en-GB" sz="7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07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46" y="163660"/>
            <a:ext cx="6858001" cy="1066800"/>
          </a:xfrm>
        </p:spPr>
        <p:txBody>
          <a:bodyPr>
            <a:normAutofit/>
          </a:bodyPr>
          <a:lstStyle/>
          <a:p>
            <a:r>
              <a:rPr lang="en-US" sz="2400" b="1" dirty="0" smtClean="0">
                <a:latin typeface="Arial" panose="020B0604020202020204" pitchFamily="34" charset="0"/>
                <a:cs typeface="Arial" panose="020B0604020202020204" pitchFamily="34" charset="0"/>
              </a:rPr>
              <a:t>Section 79(1) process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3200" y="1150070"/>
            <a:ext cx="9448800" cy="5347711"/>
          </a:xfrm>
        </p:spPr>
        <p:txBody>
          <a:bodyPr>
            <a:normAutofit/>
          </a:bodyPr>
          <a:lstStyle/>
          <a:p>
            <a:pPr algn="just"/>
            <a:r>
              <a:rPr lang="en-ZA" sz="2400" dirty="0" smtClean="0">
                <a:latin typeface="Arial" panose="020B0604020202020204" pitchFamily="34" charset="0"/>
                <a:cs typeface="Arial" panose="020B0604020202020204" pitchFamily="34" charset="0"/>
              </a:rPr>
              <a:t>A Bill is passed by both Houses and sent to the President for assent.</a:t>
            </a:r>
          </a:p>
          <a:p>
            <a:pPr algn="just"/>
            <a:r>
              <a:rPr lang="en-GB" sz="2400" dirty="0" smtClean="0">
                <a:latin typeface="Arial" panose="020B0604020202020204" pitchFamily="34" charset="0"/>
                <a:cs typeface="Arial" panose="020B0604020202020204" pitchFamily="34" charset="0"/>
              </a:rPr>
              <a:t>Section </a:t>
            </a:r>
            <a:r>
              <a:rPr lang="en-GB" sz="2400" dirty="0">
                <a:latin typeface="Arial" panose="020B0604020202020204" pitchFamily="34" charset="0"/>
                <a:cs typeface="Arial" panose="020B0604020202020204" pitchFamily="34" charset="0"/>
              </a:rPr>
              <a:t>79(1</a:t>
            </a:r>
            <a:r>
              <a:rPr lang="en-GB" sz="2400" dirty="0" smtClean="0">
                <a:latin typeface="Arial" panose="020B0604020202020204" pitchFamily="34" charset="0"/>
                <a:cs typeface="Arial" panose="020B0604020202020204" pitchFamily="34" charset="0"/>
              </a:rPr>
              <a:t>):  The President must refer any concerns about the Bill’s </a:t>
            </a:r>
            <a:r>
              <a:rPr lang="en-GB" sz="2400" u="sng" dirty="0" smtClean="0">
                <a:latin typeface="Arial" panose="020B0604020202020204" pitchFamily="34" charset="0"/>
                <a:cs typeface="Arial" panose="020B0604020202020204" pitchFamily="34" charset="0"/>
              </a:rPr>
              <a:t>constitutionality</a:t>
            </a:r>
            <a:r>
              <a:rPr lang="en-GB" sz="2400" dirty="0" smtClean="0">
                <a:latin typeface="Arial" panose="020B0604020202020204" pitchFamily="34" charset="0"/>
                <a:cs typeface="Arial" panose="020B0604020202020204" pitchFamily="34" charset="0"/>
              </a:rPr>
              <a:t> to </a:t>
            </a:r>
            <a:r>
              <a:rPr lang="en-GB" sz="2400" dirty="0">
                <a:latin typeface="Arial" panose="020B0604020202020204" pitchFamily="34" charset="0"/>
                <a:cs typeface="Arial" panose="020B0604020202020204" pitchFamily="34" charset="0"/>
              </a:rPr>
              <a:t>the National Assembly for </a:t>
            </a:r>
            <a:r>
              <a:rPr lang="en-GB" sz="2400" dirty="0" smtClean="0">
                <a:latin typeface="Arial" panose="020B0604020202020204" pitchFamily="34" charset="0"/>
                <a:cs typeface="Arial" panose="020B0604020202020204" pitchFamily="34" charset="0"/>
              </a:rPr>
              <a:t>reconsideration.</a:t>
            </a:r>
          </a:p>
          <a:p>
            <a:pPr algn="just"/>
            <a:r>
              <a:rPr lang="en-ZA" sz="2400" dirty="0" smtClean="0">
                <a:latin typeface="Arial" panose="020B0604020202020204" pitchFamily="34" charset="0"/>
                <a:cs typeface="Arial" panose="020B0604020202020204" pitchFamily="34" charset="0"/>
              </a:rPr>
              <a:t>Section 79(2): The Joint Rules must provide for a procedure.</a:t>
            </a:r>
          </a:p>
          <a:p>
            <a:pPr algn="just"/>
            <a:r>
              <a:rPr lang="en-ZA" sz="2400" dirty="0" smtClean="0">
                <a:latin typeface="Arial" panose="020B0604020202020204" pitchFamily="34" charset="0"/>
                <a:cs typeface="Arial" panose="020B0604020202020204" pitchFamily="34" charset="0"/>
              </a:rPr>
              <a:t>Part 8 of the Joint Rules deal with the procedure to consider these remitted Bills.</a:t>
            </a:r>
          </a:p>
          <a:p>
            <a:pPr lvl="1" algn="just"/>
            <a:r>
              <a:rPr lang="en-ZA" sz="2000" dirty="0" smtClean="0">
                <a:latin typeface="Arial" panose="020B0604020202020204" pitchFamily="34" charset="0"/>
                <a:cs typeface="Arial" panose="020B0604020202020204" pitchFamily="34" charset="0"/>
              </a:rPr>
              <a:t>The Bill is referred to a committee, who must consider the reservations and report on it</a:t>
            </a:r>
          </a:p>
          <a:p>
            <a:pPr lvl="1" algn="just"/>
            <a:r>
              <a:rPr lang="en-ZA" sz="2000" dirty="0" smtClean="0">
                <a:latin typeface="Arial" panose="020B0604020202020204" pitchFamily="34" charset="0"/>
                <a:cs typeface="Arial" panose="020B0604020202020204" pitchFamily="34" charset="0"/>
              </a:rPr>
              <a:t>JR 203(2): “The committee </a:t>
            </a:r>
            <a:r>
              <a:rPr lang="en-ZA" sz="2000" dirty="0">
                <a:latin typeface="Arial" panose="020B0604020202020204" pitchFamily="34" charset="0"/>
                <a:cs typeface="Arial" panose="020B0604020202020204" pitchFamily="34" charset="0"/>
              </a:rPr>
              <a:t>must consider, and confine itself to, the </a:t>
            </a:r>
            <a:r>
              <a:rPr lang="en-ZA" sz="2000" dirty="0" smtClean="0">
                <a:latin typeface="Arial" panose="020B0604020202020204" pitchFamily="34" charset="0"/>
                <a:cs typeface="Arial" panose="020B0604020202020204" pitchFamily="34" charset="0"/>
              </a:rPr>
              <a:t>President’s reservations”</a:t>
            </a:r>
          </a:p>
          <a:p>
            <a:pPr marL="457200" lvl="1" indent="0" algn="just">
              <a:buNone/>
            </a:pPr>
            <a:endParaRPr lang="en-ZA"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a:t>
            </a:fld>
            <a:endParaRPr lang="en-US" dirty="0"/>
          </a:p>
        </p:txBody>
      </p:sp>
    </p:spTree>
    <p:extLst>
      <p:ext uri="{BB962C8B-B14F-4D97-AF65-F5344CB8AC3E}">
        <p14:creationId xmlns:p14="http://schemas.microsoft.com/office/powerpoint/2010/main" val="3034922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31796"/>
            <a:ext cx="8543925" cy="809627"/>
          </a:xfrm>
        </p:spPr>
        <p:txBody>
          <a:bodyPr>
            <a:normAutofit/>
          </a:bodyPr>
          <a:lstStyle/>
          <a:p>
            <a:r>
              <a:rPr lang="en-ZA" sz="2400" b="1" dirty="0" smtClean="0">
                <a:latin typeface="Arial" panose="020B0604020202020204" pitchFamily="34" charset="0"/>
                <a:cs typeface="Arial" panose="020B0604020202020204" pitchFamily="34" charset="0"/>
              </a:rPr>
              <a:t>The President’s reservations</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7500" y="1356360"/>
            <a:ext cx="9245600" cy="5107940"/>
          </a:xfrm>
        </p:spPr>
        <p:txBody>
          <a:bodyPr>
            <a:normAutofit/>
          </a:bodyPr>
          <a:lstStyle/>
          <a:p>
            <a:pPr marL="355600" indent="-355600" algn="just">
              <a:buFont typeface="+mj-lt"/>
              <a:buAutoNum type="arabicPeriod"/>
            </a:pPr>
            <a:r>
              <a:rPr lang="en-ZA" sz="2400" dirty="0" smtClean="0">
                <a:latin typeface="Arial" panose="020B0604020202020204" pitchFamily="34" charset="0"/>
                <a:cs typeface="Arial" panose="020B0604020202020204" pitchFamily="34" charset="0"/>
              </a:rPr>
              <a:t>Tagging: the Bills should have been classified as section 76 Bills (“trade” and “cultural matters”).</a:t>
            </a:r>
          </a:p>
          <a:p>
            <a:pPr marL="355600" indent="-355600" algn="just">
              <a:buFont typeface="+mj-lt"/>
              <a:buAutoNum type="arabicPeriod"/>
            </a:pPr>
            <a:r>
              <a:rPr lang="en-ZA" sz="2400" dirty="0">
                <a:latin typeface="Arial" panose="020B0604020202020204" pitchFamily="34" charset="0"/>
                <a:cs typeface="Arial" panose="020B0604020202020204" pitchFamily="34" charset="0"/>
              </a:rPr>
              <a:t>Retrospective and arbitrary deprivations of </a:t>
            </a:r>
            <a:r>
              <a:rPr lang="en-ZA" sz="2400" dirty="0" smtClean="0">
                <a:latin typeface="Arial" panose="020B0604020202020204" pitchFamily="34" charset="0"/>
                <a:cs typeface="Arial" panose="020B0604020202020204" pitchFamily="34" charset="0"/>
              </a:rPr>
              <a:t>property </a:t>
            </a:r>
            <a:r>
              <a:rPr lang="en-ZA" sz="2400" dirty="0" smtClean="0">
                <a:latin typeface="Arial" panose="020B0604020202020204" pitchFamily="34" charset="0"/>
                <a:cs typeface="Arial" panose="020B0604020202020204" pitchFamily="34" charset="0"/>
                <a:sym typeface="Wingdings" panose="05000000000000000000" pitchFamily="2" charset="2"/>
              </a:rPr>
              <a:t></a:t>
            </a:r>
            <a:r>
              <a:rPr lang="en-ZA" sz="2400" dirty="0" smtClean="0">
                <a:latin typeface="Arial" panose="020B0604020202020204" pitchFamily="34" charset="0"/>
                <a:cs typeface="Arial" panose="020B0604020202020204" pitchFamily="34" charset="0"/>
              </a:rPr>
              <a:t> Clauses </a:t>
            </a:r>
            <a:r>
              <a:rPr lang="en-ZA" sz="2400" dirty="0">
                <a:latin typeface="Arial" panose="020B0604020202020204" pitchFamily="34" charset="0"/>
                <a:cs typeface="Arial" panose="020B0604020202020204" pitchFamily="34" charset="0"/>
              </a:rPr>
              <a:t>5, 7 and 9 inserting sections 6A(7), 7A(7) and 8A(5) into the Copyright AB. </a:t>
            </a:r>
            <a:endParaRPr lang="en-ZA" sz="2400" dirty="0" smtClean="0">
              <a:latin typeface="Arial" panose="020B0604020202020204" pitchFamily="34" charset="0"/>
              <a:cs typeface="Arial" panose="020B0604020202020204" pitchFamily="34" charset="0"/>
            </a:endParaRPr>
          </a:p>
          <a:p>
            <a:pPr marL="355600" indent="-355600" algn="just">
              <a:buFont typeface="+mj-lt"/>
              <a:buAutoNum type="arabicPeriod"/>
            </a:pPr>
            <a:r>
              <a:rPr lang="en-ZA" sz="2400" dirty="0" smtClean="0">
                <a:latin typeface="Arial" panose="020B0604020202020204" pitchFamily="34" charset="0"/>
                <a:cs typeface="Arial" panose="020B0604020202020204" pitchFamily="34" charset="0"/>
              </a:rPr>
              <a:t>Lack of public participation related to fair use</a:t>
            </a:r>
            <a:r>
              <a:rPr lang="en-GB" sz="2400" dirty="0" smtClean="0">
                <a:latin typeface="Arial" panose="020B0604020202020204" pitchFamily="34" charset="0"/>
                <a:cs typeface="Arial" panose="020B0604020202020204" pitchFamily="34" charset="0"/>
              </a:rPr>
              <a:t>.</a:t>
            </a:r>
          </a:p>
          <a:p>
            <a:pPr marL="355600" indent="-355600" algn="just">
              <a:buFont typeface="+mj-lt"/>
              <a:buAutoNum type="arabicPeriod"/>
            </a:pPr>
            <a:r>
              <a:rPr lang="en-ZA" sz="2400" dirty="0">
                <a:latin typeface="Arial" panose="020B0604020202020204" pitchFamily="34" charset="0"/>
                <a:cs typeface="Arial" panose="020B0604020202020204" pitchFamily="34" charset="0"/>
              </a:rPr>
              <a:t>Impermissible delegation of legislative power to the </a:t>
            </a:r>
            <a:r>
              <a:rPr lang="en-ZA" sz="2400" dirty="0" smtClean="0">
                <a:latin typeface="Arial" panose="020B0604020202020204" pitchFamily="34" charset="0"/>
                <a:cs typeface="Arial" panose="020B0604020202020204" pitchFamily="34" charset="0"/>
              </a:rPr>
              <a:t>Minister </a:t>
            </a:r>
            <a:r>
              <a:rPr lang="en-ZA" sz="2400" dirty="0" smtClean="0">
                <a:latin typeface="Arial" panose="020B0604020202020204" pitchFamily="34" charset="0"/>
                <a:cs typeface="Arial" panose="020B0604020202020204" pitchFamily="34" charset="0"/>
                <a:sym typeface="Wingdings" panose="05000000000000000000" pitchFamily="2" charset="2"/>
              </a:rPr>
              <a:t> Again </a:t>
            </a:r>
            <a:r>
              <a:rPr lang="en-ZA" sz="2400" dirty="0">
                <a:latin typeface="Arial" panose="020B0604020202020204" pitchFamily="34" charset="0"/>
                <a:cs typeface="Arial" panose="020B0604020202020204" pitchFamily="34" charset="0"/>
              </a:rPr>
              <a:t>Clauses 5, 7 and 9 </a:t>
            </a:r>
            <a:r>
              <a:rPr lang="en-ZA" sz="2400" dirty="0" smtClean="0">
                <a:latin typeface="Arial" panose="020B0604020202020204" pitchFamily="34" charset="0"/>
                <a:cs typeface="Arial" panose="020B0604020202020204" pitchFamily="34" charset="0"/>
              </a:rPr>
              <a:t>of the </a:t>
            </a:r>
            <a:r>
              <a:rPr lang="en-ZA" sz="2400" dirty="0">
                <a:latin typeface="Arial" panose="020B0604020202020204" pitchFamily="34" charset="0"/>
                <a:cs typeface="Arial" panose="020B0604020202020204" pitchFamily="34" charset="0"/>
              </a:rPr>
              <a:t>Copyright AB</a:t>
            </a:r>
            <a:r>
              <a:rPr lang="en-ZA" sz="2400" dirty="0" smtClean="0">
                <a:latin typeface="Arial" panose="020B0604020202020204" pitchFamily="34" charset="0"/>
                <a:cs typeface="Arial" panose="020B0604020202020204" pitchFamily="34" charset="0"/>
              </a:rPr>
              <a:t>.</a:t>
            </a:r>
          </a:p>
          <a:p>
            <a:pPr marL="355600" lvl="1" indent="-355600" algn="just">
              <a:buNone/>
            </a:pPr>
            <a:r>
              <a:rPr lang="en-ZA" dirty="0" smtClean="0">
                <a:latin typeface="Arial" panose="020B0604020202020204" pitchFamily="34" charset="0"/>
                <a:cs typeface="Arial" panose="020B0604020202020204" pitchFamily="34" charset="0"/>
              </a:rPr>
              <a:t>5</a:t>
            </a:r>
            <a:r>
              <a:rPr lang="en-ZA" dirty="0">
                <a:latin typeface="Arial" panose="020B0604020202020204" pitchFamily="34" charset="0"/>
                <a:cs typeface="Arial" panose="020B0604020202020204" pitchFamily="34" charset="0"/>
              </a:rPr>
              <a:t>. The copyright </a:t>
            </a:r>
            <a:r>
              <a:rPr lang="en-ZA" dirty="0" smtClean="0">
                <a:latin typeface="Arial" panose="020B0604020202020204" pitchFamily="34" charset="0"/>
                <a:cs typeface="Arial" panose="020B0604020202020204" pitchFamily="34" charset="0"/>
              </a:rPr>
              <a:t>exceptions – some clauses may:</a:t>
            </a:r>
            <a:r>
              <a:rPr lang="en-GB" sz="1200" dirty="0" smtClean="0"/>
              <a:t> </a:t>
            </a:r>
            <a:endParaRPr lang="en-GB" sz="1200" dirty="0"/>
          </a:p>
          <a:p>
            <a:pPr marL="723900" lvl="1" indent="-368300" algn="just"/>
            <a:r>
              <a:rPr lang="en-ZA" sz="2000" dirty="0" smtClean="0">
                <a:latin typeface="Arial" panose="020B0604020202020204" pitchFamily="34" charset="0"/>
                <a:cs typeface="Arial" panose="020B0604020202020204" pitchFamily="34" charset="0"/>
              </a:rPr>
              <a:t>Constitute arbitrary deprivation </a:t>
            </a:r>
            <a:r>
              <a:rPr lang="en-ZA" sz="2000" dirty="0">
                <a:latin typeface="Arial" panose="020B0604020202020204" pitchFamily="34" charset="0"/>
                <a:cs typeface="Arial" panose="020B0604020202020204" pitchFamily="34" charset="0"/>
              </a:rPr>
              <a:t>of property;</a:t>
            </a:r>
          </a:p>
          <a:p>
            <a:pPr marL="723900" lvl="1" indent="-368300" algn="just"/>
            <a:r>
              <a:rPr lang="en-ZA" sz="2000" dirty="0" smtClean="0">
                <a:latin typeface="Arial" panose="020B0604020202020204" pitchFamily="34" charset="0"/>
                <a:cs typeface="Arial" panose="020B0604020202020204" pitchFamily="34" charset="0"/>
              </a:rPr>
              <a:t>Affect the right </a:t>
            </a:r>
            <a:r>
              <a:rPr lang="en-ZA" sz="2000" dirty="0">
                <a:latin typeface="Arial" panose="020B0604020202020204" pitchFamily="34" charset="0"/>
                <a:cs typeface="Arial" panose="020B0604020202020204" pitchFamily="34" charset="0"/>
              </a:rPr>
              <a:t>to freedom of trade, occupation and profession.</a:t>
            </a:r>
            <a:endParaRPr lang="en-GB" sz="2000" dirty="0">
              <a:latin typeface="Arial" panose="020B0604020202020204" pitchFamily="34" charset="0"/>
              <a:cs typeface="Arial" panose="020B0604020202020204" pitchFamily="34" charset="0"/>
            </a:endParaRPr>
          </a:p>
          <a:p>
            <a:pPr marL="457200" indent="-457200" algn="just">
              <a:buAutoNum type="arabicPeriod" startAt="6"/>
            </a:pPr>
            <a:r>
              <a:rPr lang="en-ZA" sz="2400" dirty="0" smtClean="0">
                <a:latin typeface="Arial" panose="020B0604020202020204" pitchFamily="34" charset="0"/>
                <a:cs typeface="Arial" panose="020B0604020202020204" pitchFamily="34" charset="0"/>
              </a:rPr>
              <a:t>Do the Bills comply with International </a:t>
            </a:r>
            <a:r>
              <a:rPr lang="en-ZA" sz="2400" dirty="0">
                <a:latin typeface="Arial" panose="020B0604020202020204" pitchFamily="34" charset="0"/>
                <a:cs typeface="Arial" panose="020B0604020202020204" pitchFamily="34" charset="0"/>
              </a:rPr>
              <a:t>Treaty </a:t>
            </a:r>
            <a:r>
              <a:rPr lang="en-ZA" sz="2400" dirty="0" smtClean="0">
                <a:latin typeface="Arial" panose="020B0604020202020204" pitchFamily="34" charset="0"/>
                <a:cs typeface="Arial" panose="020B0604020202020204" pitchFamily="34" charset="0"/>
              </a:rPr>
              <a:t>Implications?</a:t>
            </a:r>
            <a:endParaRPr lang="en-GB" sz="2000" dirty="0">
              <a:latin typeface="Arial" panose="020B0604020202020204" pitchFamily="34" charset="0"/>
              <a:cs typeface="Arial" panose="020B0604020202020204" pitchFamily="34" charset="0"/>
            </a:endParaRPr>
          </a:p>
          <a:p>
            <a:pPr marL="355600" lvl="1" indent="0" algn="just">
              <a:buNone/>
            </a:pPr>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a:t>
            </a:fld>
            <a:endParaRPr lang="en-US" dirty="0"/>
          </a:p>
        </p:txBody>
      </p:sp>
    </p:spTree>
    <p:extLst>
      <p:ext uri="{BB962C8B-B14F-4D97-AF65-F5344CB8AC3E}">
        <p14:creationId xmlns:p14="http://schemas.microsoft.com/office/powerpoint/2010/main" val="2145452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a:bodyPr>
          <a:lstStyle/>
          <a:p>
            <a:r>
              <a:rPr lang="en-ZA" sz="2400" b="1" dirty="0" smtClean="0">
                <a:latin typeface="Arial" panose="020B0604020202020204" pitchFamily="34" charset="0"/>
                <a:cs typeface="Arial" panose="020B0604020202020204" pitchFamily="34" charset="0"/>
              </a:rPr>
              <a:t>Reservation 1: Tagging</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9240" y="806824"/>
            <a:ext cx="9340925" cy="5914653"/>
          </a:xfrm>
        </p:spPr>
        <p:txBody>
          <a:bodyPr>
            <a:noAutofit/>
          </a:bodyPr>
          <a:lstStyle/>
          <a:p>
            <a:pPr algn="just">
              <a:lnSpc>
                <a:spcPct val="100000"/>
              </a:lnSpc>
            </a:pPr>
            <a:r>
              <a:rPr lang="en-ZA" sz="2000" dirty="0" smtClean="0">
                <a:latin typeface="Arial" panose="020B0604020202020204" pitchFamily="34" charset="0"/>
                <a:cs typeface="Arial" panose="020B0604020202020204" pitchFamily="34" charset="0"/>
              </a:rPr>
              <a:t>Performers’ Protection AB (PPAB) and the Copyright AB deal </a:t>
            </a:r>
            <a:r>
              <a:rPr lang="en-ZA" sz="2000" dirty="0">
                <a:latin typeface="Arial" panose="020B0604020202020204" pitchFamily="34" charset="0"/>
                <a:cs typeface="Arial" panose="020B0604020202020204" pitchFamily="34" charset="0"/>
              </a:rPr>
              <a:t>with the regulation of intellectual </a:t>
            </a:r>
            <a:r>
              <a:rPr lang="en-ZA" sz="2000" dirty="0" smtClean="0">
                <a:latin typeface="Arial" panose="020B0604020202020204" pitchFamily="34" charset="0"/>
                <a:cs typeface="Arial" panose="020B0604020202020204" pitchFamily="34" charset="0"/>
              </a:rPr>
              <a:t>property (a national competency).</a:t>
            </a:r>
          </a:p>
          <a:p>
            <a:pPr lvl="1" algn="just">
              <a:lnSpc>
                <a:spcPct val="100000"/>
              </a:lnSpc>
            </a:pPr>
            <a:r>
              <a:rPr lang="en-ZA" sz="1800" dirty="0" smtClean="0">
                <a:latin typeface="Arial" panose="020B0604020202020204" pitchFamily="34" charset="0"/>
                <a:cs typeface="Arial" panose="020B0604020202020204" pitchFamily="34" charset="0"/>
              </a:rPr>
              <a:t>The Bills regulate copyright and performers</a:t>
            </a: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rights resulting </a:t>
            </a:r>
            <a:r>
              <a:rPr lang="en-ZA" sz="1800" dirty="0">
                <a:latin typeface="Arial" panose="020B0604020202020204" pitchFamily="34" charset="0"/>
                <a:cs typeface="Arial" panose="020B0604020202020204" pitchFamily="34" charset="0"/>
              </a:rPr>
              <a:t>from the expression of </a:t>
            </a:r>
            <a:r>
              <a:rPr lang="en-ZA" sz="1800" dirty="0" smtClean="0">
                <a:latin typeface="Arial" panose="020B0604020202020204" pitchFamily="34" charset="0"/>
                <a:cs typeface="Arial" panose="020B0604020202020204" pitchFamily="34" charset="0"/>
              </a:rPr>
              <a:t>culture and products that are used in trade.</a:t>
            </a:r>
            <a:endParaRPr lang="en-ZA" sz="1800" dirty="0">
              <a:latin typeface="Arial" panose="020B0604020202020204" pitchFamily="34" charset="0"/>
              <a:cs typeface="Arial" panose="020B0604020202020204" pitchFamily="34" charset="0"/>
            </a:endParaRPr>
          </a:p>
          <a:p>
            <a:pPr lvl="1" algn="just">
              <a:lnSpc>
                <a:spcPct val="100000"/>
              </a:lnSpc>
            </a:pPr>
            <a:r>
              <a:rPr lang="en-ZA" sz="1800" dirty="0">
                <a:latin typeface="Arial" panose="020B0604020202020204" pitchFamily="34" charset="0"/>
                <a:cs typeface="Arial" panose="020B0604020202020204" pitchFamily="34" charset="0"/>
              </a:rPr>
              <a:t>They do not fall in the functional areas of “trade” or “cultural matters”.</a:t>
            </a:r>
          </a:p>
          <a:p>
            <a:pPr lvl="2" algn="just">
              <a:lnSpc>
                <a:spcPct val="100000"/>
              </a:lnSpc>
            </a:pPr>
            <a:r>
              <a:rPr lang="en-ZA" sz="1600" dirty="0" smtClean="0">
                <a:latin typeface="Arial" panose="020B0604020202020204" pitchFamily="34" charset="0"/>
                <a:cs typeface="Arial" panose="020B0604020202020204" pitchFamily="34" charset="0"/>
              </a:rPr>
              <a:t>“Cultural </a:t>
            </a:r>
            <a:r>
              <a:rPr lang="en-ZA" sz="1600" dirty="0">
                <a:latin typeface="Arial" panose="020B0604020202020204" pitchFamily="34" charset="0"/>
                <a:cs typeface="Arial" panose="020B0604020202020204" pitchFamily="34" charset="0"/>
              </a:rPr>
              <a:t>matters</a:t>
            </a:r>
            <a:r>
              <a:rPr lang="en-ZA" sz="1600" dirty="0" smtClean="0">
                <a:latin typeface="Arial" panose="020B0604020202020204" pitchFamily="34" charset="0"/>
                <a:cs typeface="Arial" panose="020B0604020202020204" pitchFamily="34" charset="0"/>
              </a:rPr>
              <a:t>”: The Bills do </a:t>
            </a:r>
            <a:r>
              <a:rPr lang="en-ZA" sz="1600" dirty="0">
                <a:latin typeface="Arial" panose="020B0604020202020204" pitchFamily="34" charset="0"/>
                <a:cs typeface="Arial" panose="020B0604020202020204" pitchFamily="34" charset="0"/>
              </a:rPr>
              <a:t>not restrict, allow, or prescribe anything related to the expression of culture. </a:t>
            </a:r>
          </a:p>
          <a:p>
            <a:pPr lvl="2" algn="just">
              <a:lnSpc>
                <a:spcPct val="100000"/>
              </a:lnSpc>
            </a:pPr>
            <a:r>
              <a:rPr lang="en-ZA" sz="1600" dirty="0" smtClean="0">
                <a:latin typeface="Arial" panose="020B0604020202020204" pitchFamily="34" charset="0"/>
                <a:cs typeface="Arial" panose="020B0604020202020204" pitchFamily="34" charset="0"/>
              </a:rPr>
              <a:t>“Trade”: Although context specific, even if broadly interpreted, it does </a:t>
            </a:r>
            <a:r>
              <a:rPr lang="en-ZA" sz="1600" dirty="0">
                <a:latin typeface="Arial" panose="020B0604020202020204" pitchFamily="34" charset="0"/>
                <a:cs typeface="Arial" panose="020B0604020202020204" pitchFamily="34" charset="0"/>
              </a:rPr>
              <a:t>not </a:t>
            </a:r>
            <a:r>
              <a:rPr lang="en-ZA" sz="1600" dirty="0" smtClean="0">
                <a:latin typeface="Arial" panose="020B0604020202020204" pitchFamily="34" charset="0"/>
                <a:cs typeface="Arial" panose="020B0604020202020204" pitchFamily="34" charset="0"/>
              </a:rPr>
              <a:t>include the administration and protection of intellectual property copyright </a:t>
            </a:r>
            <a:r>
              <a:rPr lang="en-ZA" sz="1600" dirty="0">
                <a:latin typeface="Arial" panose="020B0604020202020204" pitchFamily="34" charset="0"/>
                <a:cs typeface="Arial" panose="020B0604020202020204" pitchFamily="34" charset="0"/>
              </a:rPr>
              <a:t>protection, or transactions in respect of </a:t>
            </a:r>
            <a:r>
              <a:rPr lang="en-ZA" sz="1600" dirty="0" smtClean="0">
                <a:latin typeface="Arial" panose="020B0604020202020204" pitchFamily="34" charset="0"/>
                <a:cs typeface="Arial" panose="020B0604020202020204" pitchFamily="34" charset="0"/>
              </a:rPr>
              <a:t>such intellectual property.</a:t>
            </a:r>
          </a:p>
          <a:p>
            <a:pPr algn="just">
              <a:lnSpc>
                <a:spcPct val="100000"/>
              </a:lnSpc>
            </a:pPr>
            <a:r>
              <a:rPr lang="en-ZA" sz="2000" dirty="0" smtClean="0">
                <a:latin typeface="Arial" panose="020B0604020202020204" pitchFamily="34" charset="0"/>
                <a:cs typeface="Arial" panose="020B0604020202020204" pitchFamily="34" charset="0"/>
              </a:rPr>
              <a:t>We do not classify Bills for “knock on” effects of Bills – whether the regulation of IP in these Bills will in practice affect cultural matters or trade is not relevant for classification.</a:t>
            </a:r>
          </a:p>
          <a:p>
            <a:pPr algn="just">
              <a:lnSpc>
                <a:spcPct val="100000"/>
              </a:lnSpc>
            </a:pPr>
            <a:r>
              <a:rPr lang="en-ZA" sz="2000" dirty="0" smtClean="0">
                <a:latin typeface="Arial" panose="020B0604020202020204" pitchFamily="34" charset="0"/>
                <a:cs typeface="Arial" panose="020B0604020202020204" pitchFamily="34" charset="0"/>
              </a:rPr>
              <a:t>Referral to National House of Traditional Leaders: </a:t>
            </a:r>
            <a:r>
              <a:rPr lang="en-GB" sz="2000" dirty="0" smtClean="0">
                <a:latin typeface="Arial" panose="020B0604020202020204" pitchFamily="34" charset="0"/>
                <a:cs typeface="Arial" panose="020B0604020202020204" pitchFamily="34" charset="0"/>
              </a:rPr>
              <a:t>Section </a:t>
            </a:r>
            <a:r>
              <a:rPr lang="en-GB" sz="2000" dirty="0">
                <a:latin typeface="Arial" panose="020B0604020202020204" pitchFamily="34" charset="0"/>
                <a:cs typeface="Arial" panose="020B0604020202020204" pitchFamily="34" charset="0"/>
              </a:rPr>
              <a:t>18(1)(</a:t>
            </a:r>
            <a:r>
              <a:rPr lang="en-GB" sz="2000" i="1" dirty="0">
                <a:latin typeface="Arial" panose="020B0604020202020204" pitchFamily="34" charset="0"/>
                <a:cs typeface="Arial" panose="020B0604020202020204" pitchFamily="34" charset="0"/>
              </a:rPr>
              <a:t>a</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(TLGFA) is </a:t>
            </a:r>
            <a:r>
              <a:rPr lang="en-GB" sz="2000" dirty="0">
                <a:latin typeface="Arial" panose="020B0604020202020204" pitchFamily="34" charset="0"/>
                <a:cs typeface="Arial" panose="020B0604020202020204" pitchFamily="34" charset="0"/>
              </a:rPr>
              <a:t>much broader than </a:t>
            </a:r>
            <a:r>
              <a:rPr lang="en-GB" sz="2000" dirty="0" smtClean="0">
                <a:latin typeface="Arial" panose="020B0604020202020204" pitchFamily="34" charset="0"/>
                <a:cs typeface="Arial" panose="020B0604020202020204" pitchFamily="34" charset="0"/>
              </a:rPr>
              <a:t>section </a:t>
            </a:r>
            <a:r>
              <a:rPr lang="en-GB" sz="2000" dirty="0">
                <a:latin typeface="Arial" panose="020B0604020202020204" pitchFamily="34" charset="0"/>
                <a:cs typeface="Arial" panose="020B0604020202020204" pitchFamily="34" charset="0"/>
              </a:rPr>
              <a:t>76(3) </a:t>
            </a:r>
            <a:r>
              <a:rPr lang="en-GB" sz="2000" dirty="0" smtClean="0">
                <a:latin typeface="Arial" panose="020B0604020202020204" pitchFamily="34" charset="0"/>
                <a:cs typeface="Arial" panose="020B0604020202020204" pitchFamily="34" charset="0"/>
              </a:rPr>
              <a:t>(Constitution) – cannot be used to classify.</a:t>
            </a:r>
          </a:p>
          <a:p>
            <a:pPr algn="just">
              <a:lnSpc>
                <a:spcPct val="100000"/>
              </a:lnSpc>
            </a:pPr>
            <a:r>
              <a:rPr lang="en-ZA" sz="2000" b="1" i="1" dirty="0" smtClean="0">
                <a:latin typeface="Arial" panose="020B0604020202020204" pitchFamily="34" charset="0"/>
                <a:cs typeface="Arial" panose="020B0604020202020204" pitchFamily="34" charset="0"/>
              </a:rPr>
              <a:t>Recommendation</a:t>
            </a:r>
            <a:r>
              <a:rPr lang="en-ZA" sz="2000" b="1" dirty="0" smtClean="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Our legal view is that both Bills were correctly classified as section 75 Bills. </a:t>
            </a:r>
            <a:r>
              <a:rPr lang="en-ZA" sz="2000" dirty="0" smtClean="0">
                <a:latin typeface="Arial" panose="020B0604020202020204" pitchFamily="34" charset="0"/>
                <a:cs typeface="Arial" panose="020B0604020202020204" pitchFamily="34" charset="0"/>
              </a:rPr>
              <a:t>The Committee may however decide to err on the side of caution and recommend a reclassification of section 76 to the JTM.</a:t>
            </a:r>
            <a:endParaRPr lang="en-GB"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4</a:t>
            </a:fld>
            <a:endParaRPr lang="en-US" dirty="0"/>
          </a:p>
        </p:txBody>
      </p:sp>
    </p:spTree>
    <p:extLst>
      <p:ext uri="{BB962C8B-B14F-4D97-AF65-F5344CB8AC3E}">
        <p14:creationId xmlns:p14="http://schemas.microsoft.com/office/powerpoint/2010/main" val="1803798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94" y="179569"/>
            <a:ext cx="8543925" cy="776290"/>
          </a:xfrm>
        </p:spPr>
        <p:txBody>
          <a:bodyPr>
            <a:normAutofit/>
          </a:bodyPr>
          <a:lstStyle/>
          <a:p>
            <a:r>
              <a:rPr lang="en-ZA" sz="2400" b="1" dirty="0" smtClean="0">
                <a:latin typeface="Arial" panose="020B0604020202020204" pitchFamily="34" charset="0"/>
                <a:cs typeface="Arial" panose="020B0604020202020204" pitchFamily="34" charset="0"/>
              </a:rPr>
              <a:t>Reservation 2: </a:t>
            </a:r>
            <a:r>
              <a:rPr lang="en-ZA" sz="2400" b="1" dirty="0">
                <a:latin typeface="Arial" panose="020B0604020202020204" pitchFamily="34" charset="0"/>
                <a:cs typeface="Arial" panose="020B0604020202020204" pitchFamily="34" charset="0"/>
              </a:rPr>
              <a:t>Retrospective </a:t>
            </a:r>
            <a:r>
              <a:rPr lang="en-ZA" sz="2400" b="1" dirty="0" smtClean="0">
                <a:latin typeface="Arial" panose="020B0604020202020204" pitchFamily="34" charset="0"/>
                <a:cs typeface="Arial" panose="020B0604020202020204" pitchFamily="34" charset="0"/>
              </a:rPr>
              <a:t>application </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b="1" dirty="0">
                <a:latin typeface="Arial" panose="020B0604020202020204" pitchFamily="34" charset="0"/>
                <a:cs typeface="Arial" panose="020B0604020202020204" pitchFamily="34" charset="0"/>
              </a:rPr>
              <a:t>Reservation </a:t>
            </a:r>
            <a:r>
              <a:rPr lang="en-ZA" sz="2400" b="1" dirty="0" smtClean="0">
                <a:latin typeface="Arial" panose="020B0604020202020204" pitchFamily="34" charset="0"/>
                <a:cs typeface="Arial" panose="020B0604020202020204" pitchFamily="34" charset="0"/>
              </a:rPr>
              <a:t>4</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Delegations</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2100" y="1198281"/>
            <a:ext cx="9283700" cy="5523195"/>
          </a:xfrm>
        </p:spPr>
        <p:txBody>
          <a:bodyPr>
            <a:normAutofit fontScale="70000" lnSpcReduction="20000"/>
          </a:bodyPr>
          <a:lstStyle/>
          <a:p>
            <a:pPr algn="just">
              <a:lnSpc>
                <a:spcPct val="120000"/>
              </a:lnSpc>
            </a:pPr>
            <a:r>
              <a:rPr lang="en-ZA" sz="2600" dirty="0" smtClean="0">
                <a:latin typeface="Arial" panose="020B0604020202020204" pitchFamily="34" charset="0"/>
                <a:cs typeface="Arial" panose="020B0604020202020204" pitchFamily="34" charset="0"/>
              </a:rPr>
              <a:t>Advice to the Committee in the 5</a:t>
            </a:r>
            <a:r>
              <a:rPr lang="en-ZA" sz="2600" baseline="30000" dirty="0" smtClean="0">
                <a:latin typeface="Arial" panose="020B0604020202020204" pitchFamily="34" charset="0"/>
                <a:cs typeface="Arial" panose="020B0604020202020204" pitchFamily="34" charset="0"/>
              </a:rPr>
              <a:t>th</a:t>
            </a:r>
            <a:r>
              <a:rPr lang="en-ZA" sz="2600" dirty="0" smtClean="0">
                <a:latin typeface="Arial" panose="020B0604020202020204" pitchFamily="34" charset="0"/>
                <a:cs typeface="Arial" panose="020B0604020202020204" pitchFamily="34" charset="0"/>
              </a:rPr>
              <a:t> Parliament </a:t>
            </a:r>
            <a:r>
              <a:rPr lang="en-ZA" sz="2600" b="1" dirty="0">
                <a:latin typeface="Arial" panose="020B0604020202020204" pitchFamily="34" charset="0"/>
                <a:cs typeface="Arial" panose="020B0604020202020204" pitchFamily="34" charset="0"/>
              </a:rPr>
              <a:t>iro retrospective </a:t>
            </a:r>
            <a:r>
              <a:rPr lang="en-ZA" sz="2600" b="1" dirty="0" smtClean="0">
                <a:latin typeface="Arial" panose="020B0604020202020204" pitchFamily="34" charset="0"/>
                <a:cs typeface="Arial" panose="020B0604020202020204" pitchFamily="34" charset="0"/>
              </a:rPr>
              <a:t>application</a:t>
            </a:r>
            <a:r>
              <a:rPr lang="en-ZA" sz="2600" dirty="0" smtClean="0">
                <a:latin typeface="Arial" panose="020B0604020202020204" pitchFamily="34" charset="0"/>
                <a:cs typeface="Arial" panose="020B0604020202020204" pitchFamily="34" charset="0"/>
              </a:rPr>
              <a:t>:</a:t>
            </a:r>
          </a:p>
          <a:p>
            <a:pPr lvl="1" algn="just">
              <a:lnSpc>
                <a:spcPct val="120000"/>
              </a:lnSpc>
            </a:pPr>
            <a:r>
              <a:rPr lang="en-ZA" sz="2600" dirty="0" smtClean="0">
                <a:latin typeface="Arial" panose="020B0604020202020204" pitchFamily="34" charset="0"/>
                <a:cs typeface="Arial" panose="020B0604020202020204" pitchFamily="34" charset="0"/>
              </a:rPr>
              <a:t>Clauses constitute deprivation of property.</a:t>
            </a:r>
          </a:p>
          <a:p>
            <a:pPr lvl="1" algn="just">
              <a:lnSpc>
                <a:spcPct val="120000"/>
              </a:lnSpc>
            </a:pPr>
            <a:r>
              <a:rPr lang="en-ZA" sz="2600" dirty="0" smtClean="0">
                <a:latin typeface="Arial" panose="020B0604020202020204" pitchFamily="34" charset="0"/>
                <a:cs typeface="Arial" panose="020B0604020202020204" pitchFamily="34" charset="0"/>
                <a:sym typeface="Wingdings" panose="05000000000000000000" pitchFamily="2" charset="2"/>
              </a:rPr>
              <a:t> </a:t>
            </a:r>
            <a:r>
              <a:rPr lang="en-ZA" sz="2600" dirty="0" smtClean="0">
                <a:latin typeface="Arial" panose="020B0604020202020204" pitchFamily="34" charset="0"/>
                <a:cs typeface="Arial" panose="020B0604020202020204" pitchFamily="34" charset="0"/>
              </a:rPr>
              <a:t>Substantive reason (a </a:t>
            </a:r>
            <a:r>
              <a:rPr lang="en-ZA" sz="2600" dirty="0">
                <a:latin typeface="Arial" panose="020B0604020202020204" pitchFamily="34" charset="0"/>
                <a:cs typeface="Arial" panose="020B0604020202020204" pitchFamily="34" charset="0"/>
              </a:rPr>
              <a:t>clear rationale</a:t>
            </a:r>
            <a:r>
              <a:rPr lang="en-ZA" sz="2600" dirty="0" smtClean="0">
                <a:latin typeface="Arial" panose="020B0604020202020204" pitchFamily="34" charset="0"/>
                <a:cs typeface="Arial" panose="020B0604020202020204" pitchFamily="34" charset="0"/>
              </a:rPr>
              <a:t>) + Law of general application.</a:t>
            </a:r>
          </a:p>
          <a:p>
            <a:pPr lvl="1" algn="just">
              <a:lnSpc>
                <a:spcPct val="120000"/>
              </a:lnSpc>
            </a:pPr>
            <a:r>
              <a:rPr lang="en-ZA" sz="2600" dirty="0" smtClean="0">
                <a:latin typeface="Arial" panose="020B0604020202020204" pitchFamily="34" charset="0"/>
                <a:cs typeface="Arial" panose="020B0604020202020204" pitchFamily="34" charset="0"/>
                <a:sym typeface="Wingdings" panose="05000000000000000000" pitchFamily="2" charset="2"/>
              </a:rPr>
              <a:t> F</a:t>
            </a:r>
            <a:r>
              <a:rPr lang="en-ZA" sz="2600" dirty="0" smtClean="0">
                <a:latin typeface="Arial" panose="020B0604020202020204" pitchFamily="34" charset="0"/>
                <a:cs typeface="Arial" panose="020B0604020202020204" pitchFamily="34" charset="0"/>
              </a:rPr>
              <a:t>urther research is required: This uncertainty could </a:t>
            </a:r>
            <a:r>
              <a:rPr lang="en-ZA" sz="2600" dirty="0">
                <a:latin typeface="Arial" panose="020B0604020202020204" pitchFamily="34" charset="0"/>
                <a:cs typeface="Arial" panose="020B0604020202020204" pitchFamily="34" charset="0"/>
              </a:rPr>
              <a:t>make the deprivation arbitrary and </a:t>
            </a:r>
            <a:r>
              <a:rPr lang="en-ZA" sz="2600" dirty="0" smtClean="0">
                <a:latin typeface="Arial" panose="020B0604020202020204" pitchFamily="34" charset="0"/>
                <a:cs typeface="Arial" panose="020B0604020202020204" pitchFamily="34" charset="0"/>
              </a:rPr>
              <a:t>unconstitutional.</a:t>
            </a:r>
          </a:p>
          <a:p>
            <a:pPr algn="just">
              <a:lnSpc>
                <a:spcPct val="120000"/>
              </a:lnSpc>
            </a:pPr>
            <a:r>
              <a:rPr lang="en-GB" sz="2600" dirty="0" smtClean="0">
                <a:latin typeface="Arial" panose="020B0604020202020204" pitchFamily="34" charset="0"/>
                <a:cs typeface="Arial" panose="020B0604020202020204" pitchFamily="34" charset="0"/>
              </a:rPr>
              <a:t>The </a:t>
            </a:r>
            <a:r>
              <a:rPr lang="en-GB" sz="2600" dirty="0">
                <a:latin typeface="Arial" panose="020B0604020202020204" pitchFamily="34" charset="0"/>
                <a:cs typeface="Arial" panose="020B0604020202020204" pitchFamily="34" charset="0"/>
              </a:rPr>
              <a:t>Committee (5</a:t>
            </a:r>
            <a:r>
              <a:rPr lang="en-GB" sz="2600" baseline="30000" dirty="0">
                <a:latin typeface="Arial" panose="020B0604020202020204" pitchFamily="34" charset="0"/>
                <a:cs typeface="Arial" panose="020B0604020202020204" pitchFamily="34" charset="0"/>
              </a:rPr>
              <a:t>th</a:t>
            </a:r>
            <a:r>
              <a:rPr lang="en-GB" sz="2600" dirty="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thought the need to address the </a:t>
            </a:r>
            <a:r>
              <a:rPr lang="en-GB" sz="2600" dirty="0">
                <a:latin typeface="Arial" panose="020B0604020202020204" pitchFamily="34" charset="0"/>
                <a:cs typeface="Arial" panose="020B0604020202020204" pitchFamily="34" charset="0"/>
              </a:rPr>
              <a:t>injustice </a:t>
            </a:r>
            <a:r>
              <a:rPr lang="en-GB" sz="2600" dirty="0" smtClean="0">
                <a:latin typeface="Arial" panose="020B0604020202020204" pitchFamily="34" charset="0"/>
                <a:cs typeface="Arial" panose="020B0604020202020204" pitchFamily="34" charset="0"/>
              </a:rPr>
              <a:t>could not wait.</a:t>
            </a:r>
            <a:endParaRPr lang="en-GB" sz="2600" dirty="0">
              <a:latin typeface="Arial" panose="020B0604020202020204" pitchFamily="34" charset="0"/>
              <a:cs typeface="Arial" panose="020B0604020202020204" pitchFamily="34" charset="0"/>
            </a:endParaRPr>
          </a:p>
          <a:p>
            <a:pPr algn="just">
              <a:lnSpc>
                <a:spcPct val="120000"/>
              </a:lnSpc>
            </a:pPr>
            <a:r>
              <a:rPr lang="en-GB" sz="2600" b="1" i="1" dirty="0" smtClean="0">
                <a:latin typeface="Arial" panose="020B0604020202020204" pitchFamily="34" charset="0"/>
                <a:cs typeface="Arial" panose="020B0604020202020204" pitchFamily="34" charset="0"/>
              </a:rPr>
              <a:t>Recommendation</a:t>
            </a:r>
            <a:r>
              <a:rPr lang="en-GB" sz="2600" dirty="0" smtClean="0">
                <a:latin typeface="Arial" panose="020B0604020202020204" pitchFamily="34" charset="0"/>
                <a:cs typeface="Arial" panose="020B0604020202020204" pitchFamily="34" charset="0"/>
              </a:rPr>
              <a:t>: Amend these </a:t>
            </a:r>
            <a:r>
              <a:rPr lang="en-GB" sz="2600" dirty="0">
                <a:latin typeface="Arial" panose="020B0604020202020204" pitchFamily="34" charset="0"/>
                <a:cs typeface="Arial" panose="020B0604020202020204" pitchFamily="34" charset="0"/>
              </a:rPr>
              <a:t>clauses </a:t>
            </a:r>
            <a:r>
              <a:rPr lang="en-GB" sz="2600" dirty="0" smtClean="0">
                <a:latin typeface="Arial" panose="020B0604020202020204" pitchFamily="34" charset="0"/>
                <a:cs typeface="Arial" panose="020B0604020202020204" pitchFamily="34" charset="0"/>
              </a:rPr>
              <a:t>to </a:t>
            </a:r>
            <a:r>
              <a:rPr lang="en-GB" sz="2600" dirty="0">
                <a:latin typeface="Arial" panose="020B0604020202020204" pitchFamily="34" charset="0"/>
                <a:cs typeface="Arial" panose="020B0604020202020204" pitchFamily="34" charset="0"/>
              </a:rPr>
              <a:t>provide for prospective operation only. </a:t>
            </a:r>
          </a:p>
          <a:p>
            <a:pPr algn="just">
              <a:lnSpc>
                <a:spcPct val="120000"/>
              </a:lnSpc>
            </a:pPr>
            <a:endParaRPr lang="en-ZA" sz="2600" b="1" dirty="0" smtClean="0">
              <a:latin typeface="Arial" panose="020B0604020202020204" pitchFamily="34" charset="0"/>
              <a:cs typeface="Arial" panose="020B0604020202020204" pitchFamily="34" charset="0"/>
            </a:endParaRPr>
          </a:p>
          <a:p>
            <a:pPr algn="just">
              <a:lnSpc>
                <a:spcPct val="120000"/>
              </a:lnSpc>
            </a:pPr>
            <a:r>
              <a:rPr lang="en-ZA" sz="2600" b="1" dirty="0" smtClean="0">
                <a:latin typeface="Arial" panose="020B0604020202020204" pitchFamily="34" charset="0"/>
                <a:cs typeface="Arial" panose="020B0604020202020204" pitchFamily="34" charset="0"/>
              </a:rPr>
              <a:t>Delegations</a:t>
            </a:r>
            <a:r>
              <a:rPr lang="en-ZA" sz="2600" dirty="0">
                <a:latin typeface="Arial" panose="020B0604020202020204" pitchFamily="34" charset="0"/>
                <a:cs typeface="Arial" panose="020B0604020202020204" pitchFamily="34" charset="0"/>
              </a:rPr>
              <a:t>:</a:t>
            </a:r>
          </a:p>
          <a:p>
            <a:pPr lvl="1" algn="just">
              <a:lnSpc>
                <a:spcPct val="120000"/>
              </a:lnSpc>
            </a:pPr>
            <a:r>
              <a:rPr lang="en-GB" sz="2600" dirty="0" smtClean="0">
                <a:latin typeface="Arial" panose="020B0604020202020204" pitchFamily="34" charset="0"/>
                <a:cs typeface="Arial" panose="020B0604020202020204" pitchFamily="34" charset="0"/>
              </a:rPr>
              <a:t>Requiring tabling and approval by </a:t>
            </a:r>
            <a:r>
              <a:rPr lang="en-GB" sz="2600" dirty="0">
                <a:latin typeface="Arial" panose="020B0604020202020204" pitchFamily="34" charset="0"/>
                <a:cs typeface="Arial" panose="020B0604020202020204" pitchFamily="34" charset="0"/>
              </a:rPr>
              <a:t>the </a:t>
            </a:r>
            <a:r>
              <a:rPr lang="en-GB" sz="2600" dirty="0" smtClean="0">
                <a:latin typeface="Arial" panose="020B0604020202020204" pitchFamily="34" charset="0"/>
                <a:cs typeface="Arial" panose="020B0604020202020204" pitchFamily="34" charset="0"/>
              </a:rPr>
              <a:t>NA </a:t>
            </a:r>
            <a:r>
              <a:rPr lang="en-GB" sz="2600" dirty="0">
                <a:latin typeface="Arial" panose="020B0604020202020204" pitchFamily="34" charset="0"/>
                <a:cs typeface="Arial" panose="020B0604020202020204" pitchFamily="34" charset="0"/>
              </a:rPr>
              <a:t>is not delegating plenary </a:t>
            </a:r>
            <a:r>
              <a:rPr lang="en-GB" sz="2600" dirty="0" smtClean="0">
                <a:latin typeface="Arial" panose="020B0604020202020204" pitchFamily="34" charset="0"/>
                <a:cs typeface="Arial" panose="020B0604020202020204" pitchFamily="34" charset="0"/>
              </a:rPr>
              <a:t>power: This </a:t>
            </a:r>
            <a:r>
              <a:rPr lang="en-GB" sz="2600" dirty="0">
                <a:latin typeface="Arial" panose="020B0604020202020204" pitchFamily="34" charset="0"/>
                <a:cs typeface="Arial" panose="020B0604020202020204" pitchFamily="34" charset="0"/>
              </a:rPr>
              <a:t>is part of the oversight function of the </a:t>
            </a:r>
            <a:r>
              <a:rPr lang="en-GB" sz="2600" dirty="0" smtClean="0">
                <a:latin typeface="Arial" panose="020B0604020202020204" pitchFamily="34" charset="0"/>
                <a:cs typeface="Arial" panose="020B0604020202020204" pitchFamily="34" charset="0"/>
              </a:rPr>
              <a:t>NA.</a:t>
            </a:r>
          </a:p>
          <a:p>
            <a:pPr lvl="1" algn="just">
              <a:lnSpc>
                <a:spcPct val="120000"/>
              </a:lnSpc>
            </a:pPr>
            <a:r>
              <a:rPr lang="en-GB" sz="2600" dirty="0" smtClean="0">
                <a:latin typeface="Arial" panose="020B0604020202020204" pitchFamily="34" charset="0"/>
                <a:cs typeface="Arial" panose="020B0604020202020204" pitchFamily="34" charset="0"/>
              </a:rPr>
              <a:t>Not </a:t>
            </a:r>
            <a:r>
              <a:rPr lang="en-GB" sz="2600" dirty="0">
                <a:latin typeface="Arial" panose="020B0604020202020204" pitchFamily="34" charset="0"/>
                <a:cs typeface="Arial" panose="020B0604020202020204" pitchFamily="34" charset="0"/>
              </a:rPr>
              <a:t>including the NCOP does not breach any constitutional </a:t>
            </a:r>
            <a:r>
              <a:rPr lang="en-GB" sz="2600" dirty="0" smtClean="0">
                <a:latin typeface="Arial" panose="020B0604020202020204" pitchFamily="34" charset="0"/>
                <a:cs typeface="Arial" panose="020B0604020202020204" pitchFamily="34" charset="0"/>
              </a:rPr>
              <a:t>obligation.</a:t>
            </a:r>
          </a:p>
          <a:p>
            <a:pPr lvl="1" algn="just">
              <a:lnSpc>
                <a:spcPct val="120000"/>
              </a:lnSpc>
            </a:pPr>
            <a:r>
              <a:rPr lang="en-ZA" sz="2600" dirty="0" smtClean="0">
                <a:latin typeface="Arial" panose="020B0604020202020204" pitchFamily="34" charset="0"/>
                <a:cs typeface="Arial" panose="020B0604020202020204" pitchFamily="34" charset="0"/>
              </a:rPr>
              <a:t>The </a:t>
            </a:r>
            <a:r>
              <a:rPr lang="en-ZA" sz="2600" dirty="0">
                <a:latin typeface="Arial" panose="020B0604020202020204" pitchFamily="34" charset="0"/>
                <a:cs typeface="Arial" panose="020B0604020202020204" pitchFamily="34" charset="0"/>
              </a:rPr>
              <a:t>delegations to the Minister would likely pass constitutional </a:t>
            </a:r>
            <a:r>
              <a:rPr lang="en-ZA" sz="2600" dirty="0" smtClean="0">
                <a:latin typeface="Arial" panose="020B0604020202020204" pitchFamily="34" charset="0"/>
                <a:cs typeface="Arial" panose="020B0604020202020204" pitchFamily="34" charset="0"/>
              </a:rPr>
              <a:t>muster.</a:t>
            </a:r>
          </a:p>
          <a:p>
            <a:pPr algn="just">
              <a:lnSpc>
                <a:spcPct val="120000"/>
              </a:lnSpc>
            </a:pPr>
            <a:r>
              <a:rPr lang="en-ZA" sz="2600" b="1" i="1" dirty="0" smtClean="0">
                <a:latin typeface="Arial" panose="020B0604020202020204" pitchFamily="34" charset="0"/>
                <a:cs typeface="Arial" panose="020B0604020202020204" pitchFamily="34" charset="0"/>
              </a:rPr>
              <a:t>Recommendation:</a:t>
            </a:r>
            <a:r>
              <a:rPr lang="en-ZA" sz="2600" dirty="0" smtClean="0">
                <a:latin typeface="Arial" panose="020B0604020202020204" pitchFamily="34" charset="0"/>
                <a:cs typeface="Arial" panose="020B0604020202020204" pitchFamily="34" charset="0"/>
              </a:rPr>
              <a:t>  If the clauses are amended as recommended above – this reservation is automatically dealt with. If the clauses are retained, the delegations need not be amended.</a:t>
            </a:r>
            <a:endParaRPr lang="en-GB" sz="2600" b="1" dirty="0">
              <a:latin typeface="Arial" panose="020B0604020202020204" pitchFamily="34" charset="0"/>
              <a:cs typeface="Arial" panose="020B0604020202020204" pitchFamily="34" charset="0"/>
            </a:endParaRPr>
          </a:p>
          <a:p>
            <a:pPr algn="just">
              <a:lnSpc>
                <a:spcPct val="120000"/>
              </a:lnSpc>
            </a:pPr>
            <a:endParaRPr lang="en-GB" sz="29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5</a:t>
            </a:fld>
            <a:endParaRPr lang="en-US" dirty="0"/>
          </a:p>
        </p:txBody>
      </p:sp>
    </p:spTree>
    <p:extLst>
      <p:ext uri="{BB962C8B-B14F-4D97-AF65-F5344CB8AC3E}">
        <p14:creationId xmlns:p14="http://schemas.microsoft.com/office/powerpoint/2010/main" val="3482830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25" y="145826"/>
            <a:ext cx="8734425" cy="674690"/>
          </a:xfrm>
        </p:spPr>
        <p:txBody>
          <a:bodyPr>
            <a:normAutofit/>
          </a:bodyPr>
          <a:lstStyle/>
          <a:p>
            <a:r>
              <a:rPr lang="en-ZA" sz="2400" b="1" dirty="0" smtClean="0">
                <a:latin typeface="Arial" panose="020B0604020202020204" pitchFamily="34" charset="0"/>
                <a:cs typeface="Arial" panose="020B0604020202020204" pitchFamily="34" charset="0"/>
              </a:rPr>
              <a:t>Reservation 3: Public participation (fair use)</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725" y="820516"/>
            <a:ext cx="9432950" cy="5762107"/>
          </a:xfrm>
        </p:spPr>
        <p:txBody>
          <a:bodyPr>
            <a:noAutofit/>
          </a:bodyPr>
          <a:lstStyle/>
          <a:p>
            <a:pPr algn="just">
              <a:lnSpc>
                <a:spcPct val="120000"/>
              </a:lnSpc>
            </a:pPr>
            <a:r>
              <a:rPr lang="en-GB" sz="1800" dirty="0">
                <a:latin typeface="Arial" panose="020B0604020202020204" pitchFamily="34" charset="0"/>
                <a:cs typeface="Arial" panose="020B0604020202020204" pitchFamily="34" charset="0"/>
              </a:rPr>
              <a:t>The Copyright </a:t>
            </a:r>
            <a:r>
              <a:rPr lang="en-GB" sz="1800" dirty="0" smtClean="0">
                <a:latin typeface="Arial" panose="020B0604020202020204" pitchFamily="34" charset="0"/>
                <a:cs typeface="Arial" panose="020B0604020202020204" pitchFamily="34" charset="0"/>
              </a:rPr>
              <a:t>Act uses “</a:t>
            </a:r>
            <a:r>
              <a:rPr lang="en-GB" sz="1800" dirty="0">
                <a:latin typeface="Arial" panose="020B0604020202020204" pitchFamily="34" charset="0"/>
                <a:cs typeface="Arial" panose="020B0604020202020204" pitchFamily="34" charset="0"/>
              </a:rPr>
              <a:t>fair dealing” </a:t>
            </a:r>
            <a:r>
              <a:rPr lang="en-GB" sz="1800" dirty="0" smtClean="0">
                <a:latin typeface="Arial" panose="020B0604020202020204" pitchFamily="34" charset="0"/>
                <a:cs typeface="Arial" panose="020B0604020202020204" pitchFamily="34" charset="0"/>
              </a:rPr>
              <a:t>(closed </a:t>
            </a:r>
            <a:r>
              <a:rPr lang="en-GB" sz="1800" dirty="0">
                <a:latin typeface="Arial" panose="020B0604020202020204" pitchFamily="34" charset="0"/>
                <a:cs typeface="Arial" panose="020B0604020202020204" pitchFamily="34" charset="0"/>
              </a:rPr>
              <a:t>list of </a:t>
            </a:r>
            <a:r>
              <a:rPr lang="en-GB" sz="1800" dirty="0" smtClean="0">
                <a:latin typeface="Arial" panose="020B0604020202020204" pitchFamily="34" charset="0"/>
                <a:cs typeface="Arial" panose="020B0604020202020204" pitchFamily="34" charset="0"/>
              </a:rPr>
              <a:t>exceptions).</a:t>
            </a:r>
          </a:p>
          <a:p>
            <a:pPr lvl="1" algn="just">
              <a:lnSpc>
                <a:spcPct val="120000"/>
              </a:lnSpc>
            </a:pPr>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Copyright AB </a:t>
            </a:r>
            <a:r>
              <a:rPr lang="en-GB" sz="1800" dirty="0" smtClean="0">
                <a:latin typeface="Arial" panose="020B0604020202020204" pitchFamily="34" charset="0"/>
                <a:cs typeface="Arial" panose="020B0604020202020204" pitchFamily="34" charset="0"/>
              </a:rPr>
              <a:t>[B13-2017] introduces “</a:t>
            </a:r>
            <a:r>
              <a:rPr lang="en-GB" sz="1800" dirty="0">
                <a:latin typeface="Arial" panose="020B0604020202020204" pitchFamily="34" charset="0"/>
                <a:cs typeface="Arial" panose="020B0604020202020204" pitchFamily="34" charset="0"/>
              </a:rPr>
              <a:t>fair use</a:t>
            </a:r>
            <a:r>
              <a:rPr lang="en-GB" sz="1800" dirty="0" smtClean="0">
                <a:latin typeface="Arial" panose="020B0604020202020204" pitchFamily="34" charset="0"/>
                <a:cs typeface="Arial" panose="020B0604020202020204" pitchFamily="34" charset="0"/>
              </a:rPr>
              <a:t>”.</a:t>
            </a:r>
          </a:p>
          <a:p>
            <a:pPr algn="just">
              <a:lnSpc>
                <a:spcPct val="120000"/>
              </a:lnSpc>
            </a:pPr>
            <a:r>
              <a:rPr lang="en-ZA" sz="1800" dirty="0" smtClean="0">
                <a:latin typeface="Arial" panose="020B0604020202020204" pitchFamily="34" charset="0"/>
                <a:cs typeface="Arial" panose="020B0604020202020204" pitchFamily="34" charset="0"/>
              </a:rPr>
              <a:t>Public comments: 3 systems: “fair use”, “fair dealing”, hybrid.</a:t>
            </a:r>
          </a:p>
          <a:p>
            <a:pPr lvl="1" algn="just">
              <a:lnSpc>
                <a:spcPct val="120000"/>
              </a:lnSpc>
            </a:pPr>
            <a:r>
              <a:rPr lang="en-ZA" sz="1800" dirty="0" smtClean="0">
                <a:latin typeface="Arial" panose="020B0604020202020204" pitchFamily="34" charset="0"/>
                <a:cs typeface="Arial" panose="020B0604020202020204" pitchFamily="34" charset="0"/>
              </a:rPr>
              <a:t>The Committee agreed on a hybrid system.</a:t>
            </a:r>
          </a:p>
          <a:p>
            <a:pPr algn="just">
              <a:lnSpc>
                <a:spcPct val="120000"/>
              </a:lnSpc>
            </a:pPr>
            <a:r>
              <a:rPr lang="en-ZA" sz="1800" dirty="0" smtClean="0">
                <a:latin typeface="Arial" panose="020B0604020202020204" pitchFamily="34" charset="0"/>
                <a:cs typeface="Arial" panose="020B0604020202020204" pitchFamily="34" charset="0"/>
              </a:rPr>
              <a:t>The drafting of [B13-2017] criticised - Committee agreed to redraft.</a:t>
            </a:r>
          </a:p>
          <a:p>
            <a:pPr lvl="1" algn="just">
              <a:lnSpc>
                <a:spcPct val="120000"/>
              </a:lnSpc>
            </a:pPr>
            <a:r>
              <a:rPr lang="en-ZA" sz="1800" dirty="0" smtClean="0">
                <a:latin typeface="Arial" panose="020B0604020202020204" pitchFamily="34" charset="0"/>
                <a:cs typeface="Arial" panose="020B0604020202020204" pitchFamily="34" charset="0"/>
              </a:rPr>
              <a:t>To comply with drafting conventions section 12 had to be amended </a:t>
            </a:r>
            <a:r>
              <a:rPr lang="en-ZA" sz="1800" dirty="0" smtClean="0">
                <a:latin typeface="Arial" panose="020B0604020202020204" pitchFamily="34" charset="0"/>
                <a:cs typeface="Arial" panose="020B0604020202020204" pitchFamily="34" charset="0"/>
                <a:sym typeface="Wingdings" panose="05000000000000000000" pitchFamily="2" charset="2"/>
              </a:rPr>
              <a:t> new section 12A</a:t>
            </a:r>
          </a:p>
          <a:p>
            <a:pPr lvl="1" algn="just">
              <a:lnSpc>
                <a:spcPct val="120000"/>
              </a:lnSpc>
            </a:pPr>
            <a:r>
              <a:rPr lang="en-ZA" sz="1800" dirty="0" smtClean="0">
                <a:latin typeface="Arial" panose="020B0604020202020204" pitchFamily="34" charset="0"/>
                <a:cs typeface="Arial" panose="020B0604020202020204" pitchFamily="34" charset="0"/>
                <a:sym typeface="Wingdings" panose="05000000000000000000" pitchFamily="2" charset="2"/>
              </a:rPr>
              <a:t>No need to publish for comments </a:t>
            </a:r>
          </a:p>
          <a:p>
            <a:pPr lvl="2" algn="just">
              <a:lnSpc>
                <a:spcPct val="120000"/>
              </a:lnSpc>
            </a:pPr>
            <a:r>
              <a:rPr lang="en-ZA" sz="1600" dirty="0" smtClean="0">
                <a:latin typeface="Arial" panose="020B0604020202020204" pitchFamily="34" charset="0"/>
                <a:cs typeface="Arial" panose="020B0604020202020204" pitchFamily="34" charset="0"/>
                <a:sym typeface="Wingdings" panose="05000000000000000000" pitchFamily="2" charset="2"/>
              </a:rPr>
              <a:t>Content was mostly the same as the Bill as introduced. </a:t>
            </a:r>
          </a:p>
          <a:p>
            <a:pPr lvl="2" algn="just">
              <a:lnSpc>
                <a:spcPct val="120000"/>
              </a:lnSpc>
            </a:pPr>
            <a:r>
              <a:rPr lang="en-ZA" sz="1600" dirty="0" smtClean="0">
                <a:latin typeface="Arial" panose="020B0604020202020204" pitchFamily="34" charset="0"/>
                <a:cs typeface="Arial" panose="020B0604020202020204" pitchFamily="34" charset="0"/>
                <a:sym typeface="Wingdings" panose="05000000000000000000" pitchFamily="2" charset="2"/>
              </a:rPr>
              <a:t>Changes made resulted from public comments: Not new matters that required inputs from the public.</a:t>
            </a:r>
          </a:p>
          <a:p>
            <a:pPr algn="just">
              <a:lnSpc>
                <a:spcPct val="120000"/>
              </a:lnSpc>
            </a:pPr>
            <a:r>
              <a:rPr lang="en-ZA" sz="1800" b="1" i="1" dirty="0" smtClean="0">
                <a:latin typeface="Arial" panose="020B0604020202020204" pitchFamily="34" charset="0"/>
                <a:cs typeface="Arial" panose="020B0604020202020204" pitchFamily="34" charset="0"/>
                <a:sym typeface="Wingdings" panose="05000000000000000000" pitchFamily="2" charset="2"/>
              </a:rPr>
              <a:t>Recommendation: </a:t>
            </a:r>
            <a:r>
              <a:rPr lang="en-ZA" sz="1800" dirty="0" smtClean="0">
                <a:latin typeface="Arial" panose="020B0604020202020204" pitchFamily="34" charset="0"/>
                <a:cs typeface="Arial" panose="020B0604020202020204" pitchFamily="34" charset="0"/>
                <a:sym typeface="Wingdings" panose="05000000000000000000" pitchFamily="2" charset="2"/>
              </a:rPr>
              <a:t>T</a:t>
            </a:r>
            <a:r>
              <a:rPr lang="en-GB" sz="1800" dirty="0" smtClean="0">
                <a:latin typeface="Arial" panose="020B0604020202020204" pitchFamily="34" charset="0"/>
                <a:cs typeface="Arial" panose="020B0604020202020204" pitchFamily="34" charset="0"/>
              </a:rPr>
              <a:t>here </a:t>
            </a:r>
            <a:r>
              <a:rPr lang="en-GB" sz="1800" dirty="0">
                <a:latin typeface="Arial" panose="020B0604020202020204" pitchFamily="34" charset="0"/>
                <a:cs typeface="Arial" panose="020B0604020202020204" pitchFamily="34" charset="0"/>
              </a:rPr>
              <a:t>was sufficient public involvement on whether to use “fair use”. </a:t>
            </a:r>
            <a:endParaRPr lang="en-GB" sz="1800" dirty="0" smtClean="0">
              <a:latin typeface="Arial" panose="020B0604020202020204" pitchFamily="34" charset="0"/>
              <a:cs typeface="Arial" panose="020B0604020202020204" pitchFamily="34" charset="0"/>
            </a:endParaRPr>
          </a:p>
          <a:p>
            <a:pPr lvl="1" algn="just">
              <a:lnSpc>
                <a:spcPct val="120000"/>
              </a:lnSpc>
            </a:pPr>
            <a:r>
              <a:rPr lang="en-GB" sz="1800" dirty="0" smtClean="0">
                <a:latin typeface="Arial" panose="020B0604020202020204" pitchFamily="34" charset="0"/>
                <a:cs typeface="Arial" panose="020B0604020202020204" pitchFamily="34" charset="0"/>
              </a:rPr>
              <a:t>Parliament has </a:t>
            </a:r>
            <a:r>
              <a:rPr lang="en-GB" sz="1800" dirty="0">
                <a:latin typeface="Arial" panose="020B0604020202020204" pitchFamily="34" charset="0"/>
                <a:cs typeface="Arial" panose="020B0604020202020204" pitchFamily="34" charset="0"/>
              </a:rPr>
              <a:t>significant discretion </a:t>
            </a:r>
            <a:r>
              <a:rPr lang="en-GB" sz="1800" dirty="0" smtClean="0">
                <a:latin typeface="Arial" panose="020B0604020202020204" pitchFamily="34" charset="0"/>
                <a:cs typeface="Arial" panose="020B0604020202020204" pitchFamily="34" charset="0"/>
              </a:rPr>
              <a:t>iro the </a:t>
            </a:r>
            <a:r>
              <a:rPr lang="en-GB" sz="1800" dirty="0">
                <a:latin typeface="Arial" panose="020B0604020202020204" pitchFamily="34" charset="0"/>
                <a:cs typeface="Arial" panose="020B0604020202020204" pitchFamily="34" charset="0"/>
              </a:rPr>
              <a:t>facilitation of public involvement (</a:t>
            </a:r>
            <a:r>
              <a:rPr lang="en-GB" sz="1800" dirty="0" smtClean="0">
                <a:latin typeface="Arial" panose="020B0604020202020204" pitchFamily="34" charset="0"/>
                <a:cs typeface="Arial" panose="020B0604020202020204" pitchFamily="34" charset="0"/>
              </a:rPr>
              <a:t>S59) - may request </a:t>
            </a:r>
            <a:r>
              <a:rPr lang="en-GB" sz="1800" dirty="0">
                <a:latin typeface="Arial" panose="020B0604020202020204" pitchFamily="34" charset="0"/>
                <a:cs typeface="Arial" panose="020B0604020202020204" pitchFamily="34" charset="0"/>
              </a:rPr>
              <a:t>further submissions from the </a:t>
            </a:r>
            <a:r>
              <a:rPr lang="en-GB" sz="1800" dirty="0" smtClean="0">
                <a:latin typeface="Arial" panose="020B0604020202020204" pitchFamily="34" charset="0"/>
                <a:cs typeface="Arial" panose="020B0604020202020204" pitchFamily="34" charset="0"/>
              </a:rPr>
              <a:t>public. </a:t>
            </a:r>
          </a:p>
        </p:txBody>
      </p:sp>
      <p:sp>
        <p:nvSpPr>
          <p:cNvPr id="4" name="Slide Number Placeholder 3"/>
          <p:cNvSpPr>
            <a:spLocks noGrp="1"/>
          </p:cNvSpPr>
          <p:nvPr>
            <p:ph type="sldNum" sz="quarter" idx="12"/>
          </p:nvPr>
        </p:nvSpPr>
        <p:spPr/>
        <p:txBody>
          <a:bodyPr/>
          <a:lstStyle/>
          <a:p>
            <a:fld id="{D1B91D83-34EB-A744-81D0-D8E8519C4AE3}" type="slidenum">
              <a:rPr lang="en-US" smtClean="0"/>
              <a:t>6</a:t>
            </a:fld>
            <a:endParaRPr lang="en-US" dirty="0"/>
          </a:p>
        </p:txBody>
      </p:sp>
    </p:spTree>
    <p:extLst>
      <p:ext uri="{BB962C8B-B14F-4D97-AF65-F5344CB8AC3E}">
        <p14:creationId xmlns:p14="http://schemas.microsoft.com/office/powerpoint/2010/main" val="2747923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48252"/>
            <a:ext cx="8543925" cy="638173"/>
          </a:xfrm>
        </p:spPr>
        <p:txBody>
          <a:bodyPr>
            <a:normAutofit/>
          </a:bodyPr>
          <a:lstStyle/>
          <a:p>
            <a:r>
              <a:rPr lang="en-ZA" sz="2400" b="1" dirty="0" smtClean="0">
                <a:latin typeface="Arial" panose="020B0604020202020204" pitchFamily="34" charset="0"/>
                <a:cs typeface="Arial" panose="020B0604020202020204" pitchFamily="34" charset="0"/>
              </a:rPr>
              <a:t>Reservation 5: Copyright exceptions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3" y="737807"/>
            <a:ext cx="9302411" cy="5983670"/>
          </a:xfrm>
        </p:spPr>
        <p:txBody>
          <a:bodyPr>
            <a:noAutofit/>
          </a:bodyPr>
          <a:lstStyle/>
          <a:p>
            <a:pPr algn="just">
              <a:lnSpc>
                <a:spcPct val="120000"/>
              </a:lnSpc>
            </a:pPr>
            <a:r>
              <a:rPr lang="en-ZA" sz="1600" b="1" dirty="0" smtClean="0">
                <a:latin typeface="Arial" panose="020B0604020202020204" pitchFamily="34" charset="0"/>
                <a:cs typeface="Arial" panose="020B0604020202020204" pitchFamily="34" charset="0"/>
              </a:rPr>
              <a:t>Not arbitrary deprivation</a:t>
            </a:r>
          </a:p>
          <a:p>
            <a:pPr lvl="1" algn="just">
              <a:lnSpc>
                <a:spcPct val="120000"/>
              </a:lnSpc>
            </a:pPr>
            <a:r>
              <a:rPr lang="en-ZA" sz="1600" dirty="0" smtClean="0">
                <a:latin typeface="Arial" panose="020B0604020202020204" pitchFamily="34" charset="0"/>
                <a:cs typeface="Arial" panose="020B0604020202020204" pitchFamily="34" charset="0"/>
              </a:rPr>
              <a:t>IP must have exceptions: </a:t>
            </a:r>
            <a:r>
              <a:rPr lang="en-GB" sz="1600" dirty="0" smtClean="0">
                <a:latin typeface="Arial" panose="020B0604020202020204" pitchFamily="34" charset="0"/>
                <a:cs typeface="Arial" panose="020B0604020202020204" pitchFamily="34" charset="0"/>
              </a:rPr>
              <a:t>without exceptions it limits the rights </a:t>
            </a:r>
            <a:r>
              <a:rPr lang="en-GB" sz="1600" dirty="0">
                <a:latin typeface="Arial" panose="020B0604020202020204" pitchFamily="34" charset="0"/>
                <a:cs typeface="Arial" panose="020B0604020202020204" pitchFamily="34" charset="0"/>
              </a:rPr>
              <a:t>to education, dignity, equality, </a:t>
            </a:r>
            <a:r>
              <a:rPr lang="en-GB" sz="1600" dirty="0" smtClean="0">
                <a:latin typeface="Arial" panose="020B0604020202020204" pitchFamily="34" charset="0"/>
                <a:cs typeface="Arial" panose="020B0604020202020204" pitchFamily="34" charset="0"/>
              </a:rPr>
              <a:t>trade, and </a:t>
            </a:r>
            <a:r>
              <a:rPr lang="en-GB" sz="1600" dirty="0">
                <a:latin typeface="Arial" panose="020B0604020202020204" pitchFamily="34" charset="0"/>
                <a:cs typeface="Arial" panose="020B0604020202020204" pitchFamily="34" charset="0"/>
              </a:rPr>
              <a:t>freedom of </a:t>
            </a:r>
            <a:r>
              <a:rPr lang="en-GB" sz="1600" dirty="0" smtClean="0">
                <a:latin typeface="Arial" panose="020B0604020202020204" pitchFamily="34" charset="0"/>
                <a:cs typeface="Arial" panose="020B0604020202020204" pitchFamily="34" charset="0"/>
              </a:rPr>
              <a:t>expression.</a:t>
            </a:r>
          </a:p>
          <a:p>
            <a:pPr lvl="1" algn="just">
              <a:lnSpc>
                <a:spcPct val="120000"/>
              </a:lnSpc>
            </a:pPr>
            <a:r>
              <a:rPr lang="en-ZA" sz="1600" dirty="0" smtClean="0">
                <a:latin typeface="Arial" panose="020B0604020202020204" pitchFamily="34" charset="0"/>
                <a:cs typeface="Arial" panose="020B0604020202020204" pitchFamily="34" charset="0"/>
              </a:rPr>
              <a:t>The exceptions in the Bills </a:t>
            </a:r>
            <a:r>
              <a:rPr lang="en-GB" sz="1600" dirty="0" smtClean="0">
                <a:latin typeface="Arial" panose="020B0604020202020204" pitchFamily="34" charset="0"/>
                <a:cs typeface="Arial" panose="020B0604020202020204" pitchFamily="34" charset="0"/>
              </a:rPr>
              <a:t>align </a:t>
            </a:r>
            <a:r>
              <a:rPr lang="en-GB" sz="1600" dirty="0">
                <a:latin typeface="Arial" panose="020B0604020202020204" pitchFamily="34" charset="0"/>
                <a:cs typeface="Arial" panose="020B0604020202020204" pitchFamily="34" charset="0"/>
              </a:rPr>
              <a:t>copyright with the digital era and </a:t>
            </a:r>
            <a:r>
              <a:rPr lang="en-GB" sz="1600" dirty="0" smtClean="0">
                <a:latin typeface="Arial" panose="020B0604020202020204" pitchFamily="34" charset="0"/>
                <a:cs typeface="Arial" panose="020B0604020202020204" pitchFamily="34" charset="0"/>
              </a:rPr>
              <a:t>promote multilateral development, which includes advancing constitutional values </a:t>
            </a:r>
            <a:r>
              <a:rPr lang="en-GB" sz="1600" dirty="0">
                <a:latin typeface="Arial" panose="020B0604020202020204" pitchFamily="34" charset="0"/>
                <a:cs typeface="Arial" panose="020B0604020202020204" pitchFamily="34" charset="0"/>
              </a:rPr>
              <a:t>and </a:t>
            </a:r>
            <a:r>
              <a:rPr lang="en-GB" sz="1600" dirty="0" smtClean="0">
                <a:latin typeface="Arial" panose="020B0604020202020204" pitchFamily="34" charset="0"/>
                <a:cs typeface="Arial" panose="020B0604020202020204" pitchFamily="34" charset="0"/>
              </a:rPr>
              <a:t>human rights.</a:t>
            </a:r>
          </a:p>
          <a:p>
            <a:pPr lvl="1" algn="just">
              <a:lnSpc>
                <a:spcPct val="120000"/>
              </a:lnSpc>
            </a:pPr>
            <a:r>
              <a:rPr lang="en-ZA" sz="1600" dirty="0" smtClean="0">
                <a:latin typeface="Arial" panose="020B0604020202020204" pitchFamily="34" charset="0"/>
                <a:cs typeface="Arial" panose="020B0604020202020204" pitchFamily="34" charset="0"/>
              </a:rPr>
              <a:t>The exceptions are not open ended – they subject to </a:t>
            </a:r>
            <a:r>
              <a:rPr lang="en-GB" sz="1600" dirty="0">
                <a:latin typeface="Arial" panose="020B0604020202020204" pitchFamily="34" charset="0"/>
                <a:cs typeface="Arial" panose="020B0604020202020204" pitchFamily="34" charset="0"/>
              </a:rPr>
              <a:t>a </a:t>
            </a:r>
            <a:r>
              <a:rPr lang="en-GB" sz="1600" dirty="0" smtClean="0">
                <a:latin typeface="Arial" panose="020B0604020202020204" pitchFamily="34" charset="0"/>
                <a:cs typeface="Arial" panose="020B0604020202020204" pitchFamily="34" charset="0"/>
              </a:rPr>
              <a:t>general four-factor </a:t>
            </a:r>
            <a:r>
              <a:rPr lang="en-GB" sz="1600" dirty="0">
                <a:latin typeface="Arial" panose="020B0604020202020204" pitchFamily="34" charset="0"/>
                <a:cs typeface="Arial" panose="020B0604020202020204" pitchFamily="34" charset="0"/>
              </a:rPr>
              <a:t>test in clause 12A(</a:t>
            </a:r>
            <a:r>
              <a:rPr lang="en-GB" sz="1600" i="1" dirty="0">
                <a:latin typeface="Arial" panose="020B0604020202020204" pitchFamily="34" charset="0"/>
                <a:cs typeface="Arial" panose="020B0604020202020204" pitchFamily="34" charset="0"/>
              </a:rPr>
              <a:t>b</a:t>
            </a:r>
            <a:r>
              <a:rPr lang="en-GB" sz="1600" dirty="0" smtClean="0">
                <a:latin typeface="Arial" panose="020B0604020202020204" pitchFamily="34" charset="0"/>
                <a:cs typeface="Arial" panose="020B0604020202020204" pitchFamily="34" charset="0"/>
              </a:rPr>
              <a:t>) and some have additional limits.</a:t>
            </a:r>
          </a:p>
          <a:p>
            <a:pPr algn="just">
              <a:lnSpc>
                <a:spcPct val="120000"/>
              </a:lnSpc>
            </a:pPr>
            <a:r>
              <a:rPr lang="en-ZA" sz="1600" b="1" dirty="0" smtClean="0">
                <a:latin typeface="Arial" panose="020B0604020202020204" pitchFamily="34" charset="0"/>
                <a:cs typeface="Arial" panose="020B0604020202020204" pitchFamily="34" charset="0"/>
              </a:rPr>
              <a:t>Not limiting section 22 rights (to choose trade, occupation, profession (TOP))</a:t>
            </a:r>
          </a:p>
          <a:p>
            <a:pPr lvl="1" algn="just">
              <a:lnSpc>
                <a:spcPct val="120000"/>
              </a:lnSpc>
            </a:pPr>
            <a:r>
              <a:rPr lang="en-GB" sz="1600" dirty="0" smtClean="0">
                <a:latin typeface="Arial" panose="020B0604020202020204" pitchFamily="34" charset="0"/>
                <a:cs typeface="Arial" panose="020B0604020202020204" pitchFamily="34" charset="0"/>
              </a:rPr>
              <a:t>Constitutional </a:t>
            </a:r>
            <a:r>
              <a:rPr lang="en-GB" sz="1600" dirty="0">
                <a:latin typeface="Arial" panose="020B0604020202020204" pitchFamily="34" charset="0"/>
                <a:cs typeface="Arial" panose="020B0604020202020204" pitchFamily="34" charset="0"/>
              </a:rPr>
              <a:t>Court: Legislation limits the </a:t>
            </a:r>
            <a:r>
              <a:rPr lang="en-GB" sz="1600" u="sng" dirty="0">
                <a:latin typeface="Arial" panose="020B0604020202020204" pitchFamily="34" charset="0"/>
                <a:cs typeface="Arial" panose="020B0604020202020204" pitchFamily="34" charset="0"/>
              </a:rPr>
              <a:t>choice</a:t>
            </a:r>
            <a:r>
              <a:rPr lang="en-GB" sz="1600" dirty="0">
                <a:latin typeface="Arial" panose="020B0604020202020204" pitchFamily="34" charset="0"/>
                <a:cs typeface="Arial" panose="020B0604020202020204" pitchFamily="34" charset="0"/>
              </a:rPr>
              <a:t> of TOP if its effect makes the practice of that TOP so undesirable / difficult / unprofitable that the choice to enter it is </a:t>
            </a:r>
            <a:r>
              <a:rPr lang="en-GB" sz="1600" dirty="0" smtClean="0">
                <a:latin typeface="Arial" panose="020B0604020202020204" pitchFamily="34" charset="0"/>
                <a:cs typeface="Arial" panose="020B0604020202020204" pitchFamily="34" charset="0"/>
              </a:rPr>
              <a:t>limited.</a:t>
            </a:r>
          </a:p>
          <a:p>
            <a:pPr lvl="1" algn="just">
              <a:lnSpc>
                <a:spcPct val="120000"/>
              </a:lnSpc>
            </a:pPr>
            <a:r>
              <a:rPr lang="en-ZA" sz="1600" dirty="0" smtClean="0">
                <a:latin typeface="Arial" panose="020B0604020202020204" pitchFamily="34" charset="0"/>
                <a:cs typeface="Arial" panose="020B0604020202020204" pitchFamily="34" charset="0"/>
              </a:rPr>
              <a:t>Test: </a:t>
            </a:r>
            <a:r>
              <a:rPr lang="en-GB" sz="1600" dirty="0" smtClean="0">
                <a:latin typeface="Arial" panose="020B0604020202020204" pitchFamily="34" charset="0"/>
                <a:cs typeface="Arial" panose="020B0604020202020204" pitchFamily="34" charset="0"/>
              </a:rPr>
              <a:t>Is </a:t>
            </a:r>
            <a:r>
              <a:rPr lang="en-GB" sz="1600" dirty="0">
                <a:latin typeface="Arial" panose="020B0604020202020204" pitchFamily="34" charset="0"/>
                <a:cs typeface="Arial" panose="020B0604020202020204" pitchFamily="34" charset="0"/>
              </a:rPr>
              <a:t>there a legal barrier to </a:t>
            </a:r>
            <a:r>
              <a:rPr lang="en-GB" sz="1600" dirty="0" smtClean="0">
                <a:latin typeface="Arial" panose="020B0604020202020204" pitchFamily="34" charset="0"/>
                <a:cs typeface="Arial" panose="020B0604020202020204" pitchFamily="34" charset="0"/>
              </a:rPr>
              <a:t>entry or </a:t>
            </a:r>
            <a:r>
              <a:rPr lang="en-GB" sz="1600" dirty="0">
                <a:latin typeface="Arial" panose="020B0604020202020204" pitchFamily="34" charset="0"/>
                <a:cs typeface="Arial" panose="020B0604020202020204" pitchFamily="34" charset="0"/>
              </a:rPr>
              <a:t>an </a:t>
            </a:r>
            <a:r>
              <a:rPr lang="en-GB" sz="1600" u="sng" dirty="0">
                <a:latin typeface="Arial" panose="020B0604020202020204" pitchFamily="34" charset="0"/>
                <a:cs typeface="Arial" panose="020B0604020202020204" pitchFamily="34" charset="0"/>
              </a:rPr>
              <a:t>effective</a:t>
            </a:r>
            <a:r>
              <a:rPr lang="en-GB" sz="1600" dirty="0">
                <a:latin typeface="Arial" panose="020B0604020202020204" pitchFamily="34" charset="0"/>
                <a:cs typeface="Arial" panose="020B0604020202020204" pitchFamily="34" charset="0"/>
              </a:rPr>
              <a:t> limit </a:t>
            </a:r>
            <a:r>
              <a:rPr lang="en-GB" sz="1600" dirty="0" smtClean="0">
                <a:latin typeface="Arial" panose="020B0604020202020204" pitchFamily="34" charset="0"/>
                <a:cs typeface="Arial" panose="020B0604020202020204" pitchFamily="34" charset="0"/>
              </a:rPr>
              <a:t>/ bar to “deter</a:t>
            </a:r>
            <a:r>
              <a:rPr lang="en-GB" sz="1600" dirty="0">
                <a:latin typeface="Arial" panose="020B0604020202020204" pitchFamily="34" charset="0"/>
                <a:cs typeface="Arial" panose="020B0604020202020204" pitchFamily="34" charset="0"/>
              </a:rPr>
              <a:t>” persons from entering that trade, occupation or </a:t>
            </a:r>
            <a:r>
              <a:rPr lang="en-GB" sz="1600" dirty="0" smtClean="0">
                <a:latin typeface="Arial" panose="020B0604020202020204" pitchFamily="34" charset="0"/>
                <a:cs typeface="Arial" panose="020B0604020202020204" pitchFamily="34" charset="0"/>
              </a:rPr>
              <a:t>profession?</a:t>
            </a:r>
          </a:p>
          <a:p>
            <a:pPr lvl="1" algn="just">
              <a:lnSpc>
                <a:spcPct val="120000"/>
              </a:lnSpc>
            </a:pPr>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remitted Bills aims to achieve a shift in the profits towards authors so as to address exploitive </a:t>
            </a:r>
            <a:r>
              <a:rPr lang="en-ZA" sz="1600" dirty="0" smtClean="0">
                <a:latin typeface="Arial" panose="020B0604020202020204" pitchFamily="34" charset="0"/>
                <a:cs typeface="Arial" panose="020B0604020202020204" pitchFamily="34" charset="0"/>
              </a:rPr>
              <a:t>practices: Not </a:t>
            </a:r>
            <a:r>
              <a:rPr lang="en-ZA" sz="1600" dirty="0">
                <a:latin typeface="Arial" panose="020B0604020202020204" pitchFamily="34" charset="0"/>
                <a:cs typeface="Arial" panose="020B0604020202020204" pitchFamily="34" charset="0"/>
              </a:rPr>
              <a:t>an effective limit / </a:t>
            </a:r>
            <a:r>
              <a:rPr lang="en-ZA" sz="1600" dirty="0" smtClean="0">
                <a:latin typeface="Arial" panose="020B0604020202020204" pitchFamily="34" charset="0"/>
                <a:cs typeface="Arial" panose="020B0604020202020204" pitchFamily="34" charset="0"/>
              </a:rPr>
              <a:t>bar, </a:t>
            </a:r>
            <a:r>
              <a:rPr lang="en-ZA" sz="1600" u="sng" dirty="0">
                <a:latin typeface="Arial" panose="020B0604020202020204" pitchFamily="34" charset="0"/>
                <a:cs typeface="Arial" panose="020B0604020202020204" pitchFamily="34" charset="0"/>
              </a:rPr>
              <a:t>alternatively</a:t>
            </a:r>
            <a:r>
              <a:rPr lang="en-ZA" sz="1600" dirty="0">
                <a:latin typeface="Arial" panose="020B0604020202020204" pitchFamily="34" charset="0"/>
                <a:cs typeface="Arial" panose="020B0604020202020204" pitchFamily="34" charset="0"/>
              </a:rPr>
              <a:t> would pass the test set by section 36.</a:t>
            </a:r>
          </a:p>
          <a:p>
            <a:pPr lvl="1" algn="just">
              <a:lnSpc>
                <a:spcPct val="120000"/>
              </a:lnSpc>
            </a:pPr>
            <a:r>
              <a:rPr lang="en-ZA" sz="1600" dirty="0">
                <a:latin typeface="Arial" panose="020B0604020202020204" pitchFamily="34" charset="0"/>
                <a:cs typeface="Arial" panose="020B0604020202020204" pitchFamily="34" charset="0"/>
              </a:rPr>
              <a:t>The remitted Bills will also </a:t>
            </a:r>
            <a:r>
              <a:rPr lang="en-GB" sz="1600" dirty="0">
                <a:latin typeface="Arial" panose="020B0604020202020204" pitchFamily="34" charset="0"/>
                <a:cs typeface="Arial" panose="020B0604020202020204" pitchFamily="34" charset="0"/>
              </a:rPr>
              <a:t>generate new trade, occupational and professional </a:t>
            </a:r>
            <a:r>
              <a:rPr lang="en-GB" sz="1600" dirty="0" smtClean="0">
                <a:latin typeface="Arial" panose="020B0604020202020204" pitchFamily="34" charset="0"/>
                <a:cs typeface="Arial" panose="020B0604020202020204" pitchFamily="34" charset="0"/>
              </a:rPr>
              <a:t>opportunities.</a:t>
            </a:r>
            <a:endParaRPr lang="en-ZA" sz="1600" dirty="0" smtClean="0">
              <a:latin typeface="Arial" panose="020B0604020202020204" pitchFamily="34" charset="0"/>
              <a:cs typeface="Arial" panose="020B0604020202020204" pitchFamily="34" charset="0"/>
            </a:endParaRPr>
          </a:p>
          <a:p>
            <a:pPr lvl="1" algn="just">
              <a:lnSpc>
                <a:spcPct val="120000"/>
              </a:lnSpc>
            </a:pPr>
            <a:r>
              <a:rPr lang="en-ZA" sz="1600" dirty="0" smtClean="0">
                <a:latin typeface="Arial" panose="020B0604020202020204" pitchFamily="34" charset="0"/>
                <a:cs typeface="Arial" panose="020B0604020202020204" pitchFamily="34" charset="0"/>
              </a:rPr>
              <a:t>Regulation TOP: Test: </a:t>
            </a: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question is whether there is a rational basis for section 20A; whether another measure may have been more effective, or less disruptive, is not relevant.”</a:t>
            </a:r>
          </a:p>
          <a:p>
            <a:pPr marL="0" indent="0" algn="just">
              <a:lnSpc>
                <a:spcPct val="120000"/>
              </a:lnSpc>
              <a:buNone/>
            </a:pPr>
            <a:endParaRPr lang="en-GB"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7</a:t>
            </a:fld>
            <a:endParaRPr lang="en-US" dirty="0"/>
          </a:p>
        </p:txBody>
      </p:sp>
    </p:spTree>
    <p:extLst>
      <p:ext uri="{BB962C8B-B14F-4D97-AF65-F5344CB8AC3E}">
        <p14:creationId xmlns:p14="http://schemas.microsoft.com/office/powerpoint/2010/main" val="129019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372" y="35343"/>
            <a:ext cx="8543925" cy="719961"/>
          </a:xfrm>
        </p:spPr>
        <p:txBody>
          <a:bodyPr/>
          <a:lstStyle/>
          <a:p>
            <a:r>
              <a:rPr lang="en-ZA" sz="2400" b="1" dirty="0">
                <a:solidFill>
                  <a:prstClr val="black"/>
                </a:solidFill>
                <a:latin typeface="Arial" panose="020B0604020202020204" pitchFamily="34" charset="0"/>
                <a:cs typeface="Arial" panose="020B0604020202020204" pitchFamily="34" charset="0"/>
              </a:rPr>
              <a:t>Reservation 5: Copyright exceptions </a:t>
            </a:r>
            <a:r>
              <a:rPr lang="en-ZA" sz="2400" b="1" dirty="0" smtClean="0">
                <a:solidFill>
                  <a:prstClr val="black"/>
                </a:solidFill>
                <a:latin typeface="Arial" panose="020B0604020202020204" pitchFamily="34" charset="0"/>
                <a:cs typeface="Arial" panose="020B0604020202020204" pitchFamily="34" charset="0"/>
              </a:rPr>
              <a:t>(2)</a:t>
            </a:r>
            <a:endParaRPr lang="en-GB" dirty="0"/>
          </a:p>
        </p:txBody>
      </p:sp>
      <p:sp>
        <p:nvSpPr>
          <p:cNvPr id="3" name="Content Placeholder 2"/>
          <p:cNvSpPr>
            <a:spLocks noGrp="1"/>
          </p:cNvSpPr>
          <p:nvPr>
            <p:ph idx="1"/>
          </p:nvPr>
        </p:nvSpPr>
        <p:spPr>
          <a:xfrm>
            <a:off x="366376" y="1002703"/>
            <a:ext cx="9092417" cy="5503028"/>
          </a:xfrm>
        </p:spPr>
        <p:txBody>
          <a:bodyPr>
            <a:normAutofit/>
          </a:bodyPr>
          <a:lstStyle/>
          <a:p>
            <a:pPr algn="just">
              <a:lnSpc>
                <a:spcPct val="110000"/>
              </a:lnSpc>
            </a:pPr>
            <a:r>
              <a:rPr lang="en-GB" sz="1600" b="1" dirty="0">
                <a:latin typeface="Arial" panose="020B0604020202020204" pitchFamily="34" charset="0"/>
                <a:cs typeface="Arial" panose="020B0604020202020204" pitchFamily="34" charset="0"/>
              </a:rPr>
              <a:t>Three Step </a:t>
            </a:r>
            <a:r>
              <a:rPr lang="en-GB" sz="1600" b="1" dirty="0" smtClean="0">
                <a:latin typeface="Arial" panose="020B0604020202020204" pitchFamily="34" charset="0"/>
                <a:cs typeface="Arial" panose="020B0604020202020204" pitchFamily="34" charset="0"/>
              </a:rPr>
              <a:t>test</a:t>
            </a:r>
            <a:endParaRPr lang="en-GB" sz="1600" dirty="0" smtClean="0">
              <a:latin typeface="Arial" panose="020B0604020202020204" pitchFamily="34" charset="0"/>
              <a:cs typeface="Arial" panose="020B0604020202020204" pitchFamily="34" charset="0"/>
            </a:endParaRPr>
          </a:p>
          <a:p>
            <a:pPr algn="just">
              <a:lnSpc>
                <a:spcPct val="110000"/>
              </a:lnSpc>
            </a:pPr>
            <a:r>
              <a:rPr lang="en-GB" sz="1600" dirty="0" smtClean="0">
                <a:latin typeface="Arial" panose="020B0604020202020204" pitchFamily="34" charset="0"/>
                <a:cs typeface="Arial" panose="020B0604020202020204" pitchFamily="34" charset="0"/>
              </a:rPr>
              <a:t>Compliance </a:t>
            </a:r>
            <a:r>
              <a:rPr lang="en-GB" sz="1600" dirty="0">
                <a:latin typeface="Arial" panose="020B0604020202020204" pitchFamily="34" charset="0"/>
                <a:cs typeface="Arial" panose="020B0604020202020204" pitchFamily="34" charset="0"/>
              </a:rPr>
              <a:t>with international treaties is not a ground for section 79(1) </a:t>
            </a:r>
            <a:r>
              <a:rPr lang="en-GB" sz="1600" dirty="0" smtClean="0">
                <a:latin typeface="Arial" panose="020B0604020202020204" pitchFamily="34" charset="0"/>
                <a:cs typeface="Arial" panose="020B0604020202020204" pitchFamily="34" charset="0"/>
              </a:rPr>
              <a:t>referral.</a:t>
            </a:r>
          </a:p>
          <a:p>
            <a:pPr algn="just">
              <a:lnSpc>
                <a:spcPct val="110000"/>
              </a:lnSpc>
            </a:pPr>
            <a:r>
              <a:rPr lang="en-ZA" sz="1600" dirty="0" smtClean="0">
                <a:latin typeface="Arial" panose="020B0604020202020204" pitchFamily="34" charset="0"/>
                <a:cs typeface="Arial" panose="020B0604020202020204" pitchFamily="34" charset="0"/>
              </a:rPr>
              <a:t>Australian </a:t>
            </a:r>
            <a:r>
              <a:rPr lang="en-ZA" sz="1600" dirty="0">
                <a:latin typeface="Arial" panose="020B0604020202020204" pitchFamily="34" charset="0"/>
                <a:cs typeface="Arial" panose="020B0604020202020204" pitchFamily="34" charset="0"/>
              </a:rPr>
              <a:t>Law Reform </a:t>
            </a:r>
            <a:r>
              <a:rPr lang="en-ZA" sz="1600" dirty="0" smtClean="0">
                <a:latin typeface="Arial" panose="020B0604020202020204" pitchFamily="34" charset="0"/>
                <a:cs typeface="Arial" panose="020B0604020202020204" pitchFamily="34" charset="0"/>
              </a:rPr>
              <a:t>Commission: Based </a:t>
            </a:r>
            <a:r>
              <a:rPr lang="en-ZA" sz="1600" dirty="0">
                <a:latin typeface="Arial" panose="020B0604020202020204" pitchFamily="34" charset="0"/>
                <a:cs typeface="Arial" panose="020B0604020202020204" pitchFamily="34" charset="0"/>
              </a:rPr>
              <a:t>on history of test, interpretation of the test, and member </a:t>
            </a:r>
            <a:r>
              <a:rPr lang="en-ZA" sz="1600" dirty="0" smtClean="0">
                <a:latin typeface="Arial" panose="020B0604020202020204" pitchFamily="34" charset="0"/>
                <a:cs typeface="Arial" panose="020B0604020202020204" pitchFamily="34" charset="0"/>
              </a:rPr>
              <a:t>practices, </a:t>
            </a:r>
            <a:r>
              <a:rPr lang="en-ZA" sz="1600" dirty="0">
                <a:latin typeface="Arial" panose="020B0604020202020204" pitchFamily="34" charset="0"/>
                <a:cs typeface="Arial" panose="020B0604020202020204" pitchFamily="34" charset="0"/>
              </a:rPr>
              <a:t>concluded that it does comply</a:t>
            </a:r>
            <a:r>
              <a:rPr lang="en-ZA" sz="1600" dirty="0" smtClean="0">
                <a:latin typeface="Arial" panose="020B0604020202020204" pitchFamily="34" charset="0"/>
                <a:cs typeface="Arial" panose="020B0604020202020204" pitchFamily="34" charset="0"/>
              </a:rPr>
              <a:t>.</a:t>
            </a:r>
          </a:p>
          <a:p>
            <a:pPr algn="just">
              <a:lnSpc>
                <a:spcPct val="110000"/>
              </a:lnSpc>
            </a:pPr>
            <a:r>
              <a:rPr lang="en-GB" sz="1600" dirty="0" smtClean="0">
                <a:latin typeface="Arial" panose="020B0604020202020204" pitchFamily="34" charset="0"/>
                <a:cs typeface="Arial" panose="020B0604020202020204" pitchFamily="34" charset="0"/>
              </a:rPr>
              <a:t>Article </a:t>
            </a:r>
            <a:r>
              <a:rPr lang="en-GB" sz="1600" dirty="0">
                <a:latin typeface="Arial" panose="020B0604020202020204" pitchFamily="34" charset="0"/>
                <a:cs typeface="Arial" panose="020B0604020202020204" pitchFamily="34" charset="0"/>
              </a:rPr>
              <a:t>31(3)(b) of the Vienna Convention on the Law of Treaties 1969 </a:t>
            </a:r>
            <a:r>
              <a:rPr lang="en-GB" sz="1600"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Practices of other signatories:</a:t>
            </a:r>
          </a:p>
          <a:p>
            <a:pPr lvl="1" algn="just">
              <a:lnSpc>
                <a:spcPct val="110000"/>
              </a:lnSpc>
            </a:pPr>
            <a:r>
              <a:rPr lang="en-ZA" sz="1600" dirty="0" smtClean="0">
                <a:latin typeface="Arial" panose="020B0604020202020204" pitchFamily="34" charset="0"/>
                <a:cs typeface="Arial" panose="020B0604020202020204" pitchFamily="34" charset="0"/>
              </a:rPr>
              <a:t>USA already applied fair use when it joined – not required to change.</a:t>
            </a:r>
          </a:p>
          <a:p>
            <a:pPr lvl="1" algn="just">
              <a:lnSpc>
                <a:spcPct val="110000"/>
              </a:lnSpc>
            </a:pPr>
            <a:r>
              <a:rPr lang="en-ZA" sz="1600" dirty="0" smtClean="0">
                <a:latin typeface="Arial" panose="020B0604020202020204" pitchFamily="34" charset="0"/>
                <a:cs typeface="Arial" panose="020B0604020202020204" pitchFamily="34" charset="0"/>
              </a:rPr>
              <a:t>A number of other signatories have since changed to fair use and none have been challenged.</a:t>
            </a:r>
          </a:p>
          <a:p>
            <a:pPr algn="just">
              <a:lnSpc>
                <a:spcPct val="110000"/>
              </a:lnSpc>
            </a:pPr>
            <a:r>
              <a:rPr lang="en-ZA" sz="1600" dirty="0" smtClean="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The “fair use” exception will bring economic </a:t>
            </a:r>
            <a:r>
              <a:rPr lang="en-GB" sz="1600" dirty="0">
                <a:latin typeface="Arial" panose="020B0604020202020204" pitchFamily="34" charset="0"/>
                <a:cs typeface="Arial" panose="020B0604020202020204" pitchFamily="34" charset="0"/>
              </a:rPr>
              <a:t>and social </a:t>
            </a:r>
            <a:r>
              <a:rPr lang="en-GB" sz="1600" dirty="0" smtClean="0">
                <a:latin typeface="Arial" panose="020B0604020202020204" pitchFamily="34" charset="0"/>
                <a:cs typeface="Arial" panose="020B0604020202020204" pitchFamily="34" charset="0"/>
              </a:rPr>
              <a:t>benefits.</a:t>
            </a:r>
          </a:p>
          <a:p>
            <a:pPr lvl="1" algn="just">
              <a:lnSpc>
                <a:spcPct val="110000"/>
              </a:lnSpc>
            </a:pPr>
            <a:r>
              <a:rPr lang="en-GB" sz="1600" dirty="0" smtClean="0">
                <a:latin typeface="Arial" panose="020B0604020202020204" pitchFamily="34" charset="0"/>
                <a:cs typeface="Arial" panose="020B0604020202020204" pitchFamily="34" charset="0"/>
              </a:rPr>
              <a:t>Our </a:t>
            </a:r>
            <a:r>
              <a:rPr lang="en-GB" sz="1600" dirty="0">
                <a:latin typeface="Arial" panose="020B0604020202020204" pitchFamily="34" charset="0"/>
                <a:cs typeface="Arial" panose="020B0604020202020204" pitchFamily="34" charset="0"/>
              </a:rPr>
              <a:t>Courts will </a:t>
            </a:r>
            <a:r>
              <a:rPr lang="en-GB" sz="1600" dirty="0" smtClean="0">
                <a:latin typeface="Arial" panose="020B0604020202020204" pitchFamily="34" charset="0"/>
                <a:cs typeface="Arial" panose="020B0604020202020204" pitchFamily="34" charset="0"/>
              </a:rPr>
              <a:t>accordingly require </a:t>
            </a:r>
            <a:r>
              <a:rPr lang="en-GB" sz="1600" dirty="0">
                <a:latin typeface="Arial" panose="020B0604020202020204" pitchFamily="34" charset="0"/>
                <a:cs typeface="Arial" panose="020B0604020202020204" pitchFamily="34" charset="0"/>
              </a:rPr>
              <a:t>strong and persuasive arguments that fair use does not comply with the Three-Step Test. </a:t>
            </a:r>
            <a:endParaRPr lang="en-ZA" sz="1600" dirty="0" smtClean="0">
              <a:latin typeface="Arial" panose="020B0604020202020204" pitchFamily="34" charset="0"/>
              <a:cs typeface="Arial" panose="020B0604020202020204" pitchFamily="34" charset="0"/>
            </a:endParaRPr>
          </a:p>
          <a:p>
            <a:pPr marL="0" lvl="1" indent="0" algn="just">
              <a:lnSpc>
                <a:spcPct val="110000"/>
              </a:lnSpc>
              <a:buNone/>
            </a:pPr>
            <a:endParaRPr lang="en-ZA" sz="1600" dirty="0">
              <a:latin typeface="Arial" panose="020B0604020202020204" pitchFamily="34" charset="0"/>
              <a:cs typeface="Arial" panose="020B0604020202020204" pitchFamily="34" charset="0"/>
            </a:endParaRPr>
          </a:p>
          <a:p>
            <a:pPr marL="0" lvl="1" indent="0" algn="just">
              <a:lnSpc>
                <a:spcPct val="110000"/>
              </a:lnSpc>
              <a:buNone/>
            </a:pPr>
            <a:r>
              <a:rPr lang="en-ZA" sz="1600" b="1" i="1" dirty="0" smtClean="0">
                <a:latin typeface="Arial" panose="020B0604020202020204" pitchFamily="34" charset="0"/>
                <a:cs typeface="Arial" panose="020B0604020202020204" pitchFamily="34" charset="0"/>
              </a:rPr>
              <a:t>Recommendation: </a:t>
            </a:r>
            <a:r>
              <a:rPr lang="en-ZA" sz="1600" dirty="0" smtClean="0">
                <a:latin typeface="Arial" panose="020B0604020202020204" pitchFamily="34" charset="0"/>
                <a:cs typeface="Arial" panose="020B0604020202020204" pitchFamily="34" charset="0"/>
              </a:rPr>
              <a:t>The exceptions are not arbitrary, do not limit the right to choose a TOP and complies with the three step test (although the latter is not a ground for referral under section 79(1).</a:t>
            </a:r>
            <a:endParaRPr lang="en-GB" sz="16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8</a:t>
            </a:fld>
            <a:endParaRPr lang="en-US" dirty="0"/>
          </a:p>
        </p:txBody>
      </p:sp>
    </p:spTree>
    <p:extLst>
      <p:ext uri="{BB962C8B-B14F-4D97-AF65-F5344CB8AC3E}">
        <p14:creationId xmlns:p14="http://schemas.microsoft.com/office/powerpoint/2010/main" val="3285974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902" y="84177"/>
            <a:ext cx="8543925" cy="573657"/>
          </a:xfrm>
        </p:spPr>
        <p:txBody>
          <a:bodyPr>
            <a:normAutofit/>
          </a:bodyPr>
          <a:lstStyle/>
          <a:p>
            <a:r>
              <a:rPr lang="en-ZA" sz="2400" b="1" dirty="0">
                <a:latin typeface="Arial" panose="020B0604020202020204" pitchFamily="34" charset="0"/>
                <a:cs typeface="Arial" panose="020B0604020202020204" pitchFamily="34" charset="0"/>
              </a:rPr>
              <a:t>International Treaty </a:t>
            </a:r>
            <a:r>
              <a:rPr lang="en-ZA" sz="2400" b="1" dirty="0" smtClean="0">
                <a:latin typeface="Arial" panose="020B0604020202020204" pitchFamily="34" charset="0"/>
                <a:cs typeface="Arial" panose="020B0604020202020204" pitchFamily="34" charset="0"/>
              </a:rPr>
              <a:t>Implications</a:t>
            </a:r>
            <a:endParaRPr lang="en-GB" sz="2400" b="1" dirty="0"/>
          </a:p>
        </p:txBody>
      </p:sp>
      <p:sp>
        <p:nvSpPr>
          <p:cNvPr id="3" name="Content Placeholder 2"/>
          <p:cNvSpPr>
            <a:spLocks noGrp="1"/>
          </p:cNvSpPr>
          <p:nvPr>
            <p:ph idx="1"/>
          </p:nvPr>
        </p:nvSpPr>
        <p:spPr>
          <a:xfrm>
            <a:off x="465295" y="922829"/>
            <a:ext cx="8900160" cy="5477893"/>
          </a:xfrm>
        </p:spPr>
        <p:txBody>
          <a:bodyPr>
            <a:normAutofit fontScale="70000" lnSpcReduction="20000"/>
          </a:bodyPr>
          <a:lstStyle/>
          <a:p>
            <a:pPr lvl="0" algn="just">
              <a:lnSpc>
                <a:spcPct val="120000"/>
              </a:lnSpc>
            </a:pPr>
            <a:r>
              <a:rPr lang="en-GB" dirty="0" smtClean="0">
                <a:latin typeface="Arial" panose="020B0604020202020204" pitchFamily="34" charset="0"/>
                <a:cs typeface="Arial" panose="020B0604020202020204" pitchFamily="34" charset="0"/>
              </a:rPr>
              <a:t>None </a:t>
            </a:r>
            <a:r>
              <a:rPr lang="en-GB" dirty="0">
                <a:latin typeface="Arial" panose="020B0604020202020204" pitchFamily="34" charset="0"/>
                <a:cs typeface="Arial" panose="020B0604020202020204" pitchFamily="34" charset="0"/>
              </a:rPr>
              <a:t>of these treaties </a:t>
            </a:r>
            <a:r>
              <a:rPr lang="en-GB" dirty="0" smtClean="0">
                <a:latin typeface="Arial" panose="020B0604020202020204" pitchFamily="34" charset="0"/>
                <a:cs typeface="Arial" panose="020B0604020202020204" pitchFamily="34" charset="0"/>
              </a:rPr>
              <a:t>have been </a:t>
            </a:r>
            <a:r>
              <a:rPr lang="en-GB" dirty="0">
                <a:latin typeface="Arial" panose="020B0604020202020204" pitchFamily="34" charset="0"/>
                <a:cs typeface="Arial" panose="020B0604020202020204" pitchFamily="34" charset="0"/>
              </a:rPr>
              <a:t>ratified, </a:t>
            </a:r>
            <a:r>
              <a:rPr lang="en-GB" dirty="0" smtClean="0">
                <a:latin typeface="Arial" panose="020B0604020202020204" pitchFamily="34" charset="0"/>
                <a:cs typeface="Arial" panose="020B0604020202020204" pitchFamily="34" charset="0"/>
              </a:rPr>
              <a:t>or </a:t>
            </a:r>
            <a:r>
              <a:rPr lang="en-GB" dirty="0">
                <a:latin typeface="Arial" panose="020B0604020202020204" pitchFamily="34" charset="0"/>
                <a:cs typeface="Arial" panose="020B0604020202020204" pitchFamily="34" charset="0"/>
              </a:rPr>
              <a:t>domesticated, as required by section 231. </a:t>
            </a:r>
            <a:endParaRPr lang="en-GB" dirty="0" smtClean="0">
              <a:latin typeface="Arial" panose="020B0604020202020204" pitchFamily="34" charset="0"/>
              <a:cs typeface="Arial" panose="020B0604020202020204" pitchFamily="34" charset="0"/>
            </a:endParaRPr>
          </a:p>
          <a:p>
            <a:pPr lvl="1" algn="just">
              <a:lnSpc>
                <a:spcPct val="120000"/>
              </a:lnSpc>
            </a:pP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legislature cannot legislate subject to </a:t>
            </a:r>
            <a:r>
              <a:rPr lang="en-GB" u="sng" dirty="0">
                <a:latin typeface="Arial" panose="020B0604020202020204" pitchFamily="34" charset="0"/>
                <a:cs typeface="Arial" panose="020B0604020202020204" pitchFamily="34" charset="0"/>
              </a:rPr>
              <a:t>possible</a:t>
            </a:r>
            <a:r>
              <a:rPr lang="en-GB" dirty="0">
                <a:latin typeface="Arial" panose="020B0604020202020204" pitchFamily="34" charset="0"/>
                <a:cs typeface="Arial" panose="020B0604020202020204" pitchFamily="34" charset="0"/>
              </a:rPr>
              <a:t> law. </a:t>
            </a:r>
            <a:endParaRPr lang="en-GB" dirty="0" smtClean="0">
              <a:latin typeface="Arial" panose="020B0604020202020204" pitchFamily="34" charset="0"/>
              <a:cs typeface="Arial" panose="020B0604020202020204" pitchFamily="34" charset="0"/>
            </a:endParaRPr>
          </a:p>
          <a:p>
            <a:pPr algn="just">
              <a:lnSpc>
                <a:spcPct val="120000"/>
              </a:lnSpc>
            </a:pPr>
            <a:r>
              <a:rPr lang="en-ZA" dirty="0" smtClean="0">
                <a:latin typeface="Arial" panose="020B0604020202020204" pitchFamily="34" charset="0"/>
                <a:cs typeface="Arial" panose="020B0604020202020204" pitchFamily="34" charset="0"/>
              </a:rPr>
              <a:t>Not a constitutional concern that can be referred ito S79(1):</a:t>
            </a:r>
            <a:endParaRPr lang="en-GB" dirty="0" smtClean="0">
              <a:latin typeface="Arial" panose="020B0604020202020204" pitchFamily="34" charset="0"/>
              <a:cs typeface="Arial" panose="020B0604020202020204" pitchFamily="34" charset="0"/>
            </a:endParaRPr>
          </a:p>
          <a:p>
            <a:pPr lvl="1" algn="just">
              <a:lnSpc>
                <a:spcPct val="120000"/>
              </a:lnSpc>
            </a:pPr>
            <a:r>
              <a:rPr lang="en-GB" i="1" dirty="0" smtClean="0">
                <a:latin typeface="Arial" panose="020B0604020202020204" pitchFamily="34" charset="0"/>
                <a:cs typeface="Arial" panose="020B0604020202020204" pitchFamily="34" charset="0"/>
              </a:rPr>
              <a:t>Glenister </a:t>
            </a:r>
            <a:r>
              <a:rPr lang="en-GB" i="1" dirty="0">
                <a:latin typeface="Arial" panose="020B0604020202020204" pitchFamily="34" charset="0"/>
                <a:cs typeface="Arial" panose="020B0604020202020204" pitchFamily="34" charset="0"/>
              </a:rPr>
              <a:t>v President of the Republic of South Africa and </a:t>
            </a:r>
            <a:r>
              <a:rPr lang="en-GB" i="1" dirty="0" smtClean="0">
                <a:latin typeface="Arial" panose="020B0604020202020204" pitchFamily="34" charset="0"/>
                <a:cs typeface="Arial" panose="020B0604020202020204" pitchFamily="34" charset="0"/>
              </a:rPr>
              <a:t>Others: </a:t>
            </a: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It follows that the incorporation of an international agreement creates ordinary domestic statutory obligations. Incorporation by itself does not transform the rights and obligations in it into constitutional rights and obligations</a:t>
            </a:r>
            <a:r>
              <a:rPr lang="en-GB" dirty="0" smtClean="0">
                <a:latin typeface="Arial" panose="020B0604020202020204" pitchFamily="34" charset="0"/>
                <a:cs typeface="Arial" panose="020B0604020202020204" pitchFamily="34" charset="0"/>
              </a:rPr>
              <a:t>.”</a:t>
            </a:r>
          </a:p>
          <a:p>
            <a:pPr lvl="1" algn="just">
              <a:lnSpc>
                <a:spcPct val="120000"/>
              </a:lnSpc>
            </a:pPr>
            <a:r>
              <a:rPr lang="en-GB" dirty="0" smtClean="0">
                <a:latin typeface="Arial" panose="020B0604020202020204" pitchFamily="34" charset="0"/>
                <a:cs typeface="Arial" panose="020B0604020202020204" pitchFamily="34" charset="0"/>
              </a:rPr>
              <a:t>An </a:t>
            </a:r>
            <a:r>
              <a:rPr lang="en-GB" dirty="0">
                <a:latin typeface="Arial" panose="020B0604020202020204" pitchFamily="34" charset="0"/>
                <a:cs typeface="Arial" panose="020B0604020202020204" pitchFamily="34" charset="0"/>
              </a:rPr>
              <a:t>international agreement </a:t>
            </a:r>
            <a:r>
              <a:rPr lang="en-GB" dirty="0" smtClean="0">
                <a:latin typeface="Arial" panose="020B0604020202020204" pitchFamily="34" charset="0"/>
                <a:cs typeface="Arial" panose="020B0604020202020204" pitchFamily="34" charset="0"/>
              </a:rPr>
              <a:t>(even if incorporated into SA law), </a:t>
            </a:r>
            <a:r>
              <a:rPr lang="en-GB" dirty="0">
                <a:latin typeface="Arial" panose="020B0604020202020204" pitchFamily="34" charset="0"/>
                <a:cs typeface="Arial" panose="020B0604020202020204" pitchFamily="34" charset="0"/>
              </a:rPr>
              <a:t>does not in itself constitute a constitutional obligation. </a:t>
            </a:r>
          </a:p>
          <a:p>
            <a:pPr lvl="1" algn="just">
              <a:lnSpc>
                <a:spcPct val="120000"/>
              </a:lnSpc>
            </a:pPr>
            <a:r>
              <a:rPr lang="en-GB" dirty="0" smtClean="0">
                <a:latin typeface="Arial" panose="020B0604020202020204" pitchFamily="34" charset="0"/>
                <a:cs typeface="Arial" panose="020B0604020202020204" pitchFamily="34" charset="0"/>
              </a:rPr>
              <a:t>When </a:t>
            </a:r>
            <a:r>
              <a:rPr lang="en-GB" dirty="0">
                <a:latin typeface="Arial" panose="020B0604020202020204" pitchFamily="34" charset="0"/>
                <a:cs typeface="Arial" panose="020B0604020202020204" pitchFamily="34" charset="0"/>
              </a:rPr>
              <a:t>any reservation </a:t>
            </a:r>
            <a:r>
              <a:rPr lang="en-GB" dirty="0" smtClean="0">
                <a:latin typeface="Arial" panose="020B0604020202020204" pitchFamily="34" charset="0"/>
                <a:cs typeface="Arial" panose="020B0604020202020204" pitchFamily="34" charset="0"/>
              </a:rPr>
              <a:t>iro the Bill </a:t>
            </a:r>
            <a:r>
              <a:rPr lang="en-GB" dirty="0">
                <a:latin typeface="Arial" panose="020B0604020202020204" pitchFamily="34" charset="0"/>
                <a:cs typeface="Arial" panose="020B0604020202020204" pitchFamily="34" charset="0"/>
              </a:rPr>
              <a:t>of Rights is considered, international agreements must be taken into account in </a:t>
            </a:r>
            <a:r>
              <a:rPr lang="en-GB" u="sng" dirty="0">
                <a:latin typeface="Arial" panose="020B0604020202020204" pitchFamily="34" charset="0"/>
                <a:cs typeface="Arial" panose="020B0604020202020204" pitchFamily="34" charset="0"/>
              </a:rPr>
              <a:t>that discussion on the Bill of Rights</a:t>
            </a:r>
            <a:r>
              <a:rPr lang="en-GB" dirty="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a:p>
            <a:pPr algn="just">
              <a:lnSpc>
                <a:spcPct val="120000"/>
              </a:lnSpc>
            </a:pPr>
            <a:r>
              <a:rPr lang="en-ZA" b="1" i="1" dirty="0" smtClean="0">
                <a:latin typeface="Arial" panose="020B0604020202020204" pitchFamily="34" charset="0"/>
                <a:cs typeface="Arial" panose="020B0604020202020204" pitchFamily="34" charset="0"/>
              </a:rPr>
              <a:t>Recommendation:</a:t>
            </a:r>
            <a:r>
              <a:rPr lang="en-ZA" dirty="0" smtClean="0">
                <a:latin typeface="Arial" panose="020B0604020202020204" pitchFamily="34" charset="0"/>
                <a:cs typeface="Arial" panose="020B0604020202020204" pitchFamily="34" charset="0"/>
              </a:rPr>
              <a:t> This reservation should not be considered as it falls outside section 79(1). However, the </a:t>
            </a:r>
            <a:r>
              <a:rPr lang="en-ZA" dirty="0">
                <a:latin typeface="Arial" panose="020B0604020202020204" pitchFamily="34" charset="0"/>
                <a:cs typeface="Arial" panose="020B0604020202020204" pitchFamily="34" charset="0"/>
              </a:rPr>
              <a:t>Committee </a:t>
            </a:r>
            <a:r>
              <a:rPr lang="en-ZA" dirty="0" smtClean="0">
                <a:latin typeface="Arial" panose="020B0604020202020204" pitchFamily="34" charset="0"/>
                <a:cs typeface="Arial" panose="020B0604020202020204" pitchFamily="34" charset="0"/>
              </a:rPr>
              <a:t>may </a:t>
            </a:r>
            <a:r>
              <a:rPr lang="en-ZA" dirty="0">
                <a:latin typeface="Arial" panose="020B0604020202020204" pitchFamily="34" charset="0"/>
                <a:cs typeface="Arial" panose="020B0604020202020204" pitchFamily="34" charset="0"/>
              </a:rPr>
              <a:t>decide to reconsider the remitted Bills in respect of compliance with the treaties and make any amendments it deems necessary.</a:t>
            </a:r>
            <a:endParaRPr lang="en-GB" dirty="0">
              <a:latin typeface="Arial" panose="020B0604020202020204" pitchFamily="34" charset="0"/>
              <a:cs typeface="Arial" panose="020B0604020202020204" pitchFamily="34" charset="0"/>
            </a:endParaRPr>
          </a:p>
          <a:p>
            <a:pPr algn="just"/>
            <a:endParaRPr lang="en-GB" b="1" i="1" dirty="0" smtClean="0">
              <a:latin typeface="Arial" panose="020B0604020202020204" pitchFamily="34" charset="0"/>
              <a:cs typeface="Arial" panose="020B0604020202020204" pitchFamily="34" charset="0"/>
            </a:endParaRPr>
          </a:p>
          <a:p>
            <a:pPr lvl="1"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a:p>
            <a:pPr algn="just"/>
            <a:endParaRPr lang="en-GB" dirty="0" smtClean="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9</a:t>
            </a:fld>
            <a:endParaRPr lang="en-US" dirty="0"/>
          </a:p>
        </p:txBody>
      </p:sp>
    </p:spTree>
    <p:extLst>
      <p:ext uri="{BB962C8B-B14F-4D97-AF65-F5344CB8AC3E}">
        <p14:creationId xmlns:p14="http://schemas.microsoft.com/office/powerpoint/2010/main" val="776331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43035</TotalTime>
  <Words>5069</Words>
  <Application>Microsoft Office PowerPoint</Application>
  <PresentationFormat>A4 Paper (210x297 mm)</PresentationFormat>
  <Paragraphs>307</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   </vt:lpstr>
      <vt:lpstr>Section 79(1) process</vt:lpstr>
      <vt:lpstr>The President’s reservations</vt:lpstr>
      <vt:lpstr>Reservation 1: Tagging</vt:lpstr>
      <vt:lpstr>Reservation 2: Retrospective application  Reservation 4: Delegations</vt:lpstr>
      <vt:lpstr>Reservation 3: Public participation (fair use)</vt:lpstr>
      <vt:lpstr>Reservation 5: Copyright exceptions (1)</vt:lpstr>
      <vt:lpstr>Reservation 5: Copyright exceptions (2)</vt:lpstr>
      <vt:lpstr>International Treaty Implications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Andre Hermans</cp:lastModifiedBy>
  <cp:revision>269</cp:revision>
  <cp:lastPrinted>2019-01-14T13:21:45Z</cp:lastPrinted>
  <dcterms:created xsi:type="dcterms:W3CDTF">2018-09-19T18:24:14Z</dcterms:created>
  <dcterms:modified xsi:type="dcterms:W3CDTF">2021-05-04T16:12:14Z</dcterms:modified>
</cp:coreProperties>
</file>