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diagrams/data21.xml" ContentType="application/vnd.openxmlformats-officedocument.drawingml.diagramData+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71" r:id="rId4"/>
    <p:sldMasterId id="2147483785" r:id="rId5"/>
  </p:sldMasterIdLst>
  <p:notesMasterIdLst>
    <p:notesMasterId r:id="rId66"/>
  </p:notesMasterIdLst>
  <p:handoutMasterIdLst>
    <p:handoutMasterId r:id="rId67"/>
  </p:handoutMasterIdLst>
  <p:sldIdLst>
    <p:sldId id="260" r:id="rId6"/>
    <p:sldId id="1378" r:id="rId7"/>
    <p:sldId id="447" r:id="rId8"/>
    <p:sldId id="265" r:id="rId9"/>
    <p:sldId id="279" r:id="rId10"/>
    <p:sldId id="266" r:id="rId11"/>
    <p:sldId id="267" r:id="rId12"/>
    <p:sldId id="283" r:id="rId13"/>
    <p:sldId id="284" r:id="rId14"/>
    <p:sldId id="285" r:id="rId15"/>
    <p:sldId id="466" r:id="rId16"/>
    <p:sldId id="467" r:id="rId17"/>
    <p:sldId id="286" r:id="rId18"/>
    <p:sldId id="1295" r:id="rId19"/>
    <p:sldId id="1356" r:id="rId20"/>
    <p:sldId id="1299" r:id="rId21"/>
    <p:sldId id="1302" r:id="rId22"/>
    <p:sldId id="1377" r:id="rId23"/>
    <p:sldId id="1293" r:id="rId24"/>
    <p:sldId id="1294" r:id="rId25"/>
    <p:sldId id="1374" r:id="rId26"/>
    <p:sldId id="1375" r:id="rId27"/>
    <p:sldId id="270" r:id="rId28"/>
    <p:sldId id="1305" r:id="rId29"/>
    <p:sldId id="1306" r:id="rId30"/>
    <p:sldId id="1335" r:id="rId31"/>
    <p:sldId id="1308" r:id="rId32"/>
    <p:sldId id="1366" r:id="rId33"/>
    <p:sldId id="1309" r:id="rId34"/>
    <p:sldId id="1310" r:id="rId35"/>
    <p:sldId id="1376" r:id="rId36"/>
    <p:sldId id="1339" r:id="rId37"/>
    <p:sldId id="1364" r:id="rId38"/>
    <p:sldId id="1313" r:id="rId39"/>
    <p:sldId id="1314" r:id="rId40"/>
    <p:sldId id="1315" r:id="rId41"/>
    <p:sldId id="1316" r:id="rId42"/>
    <p:sldId id="1317" r:id="rId43"/>
    <p:sldId id="1318" r:id="rId44"/>
    <p:sldId id="1319" r:id="rId45"/>
    <p:sldId id="1365" r:id="rId46"/>
    <p:sldId id="1367" r:id="rId47"/>
    <p:sldId id="1358" r:id="rId48"/>
    <p:sldId id="1359" r:id="rId49"/>
    <p:sldId id="1360" r:id="rId50"/>
    <p:sldId id="1361" r:id="rId51"/>
    <p:sldId id="1362" r:id="rId52"/>
    <p:sldId id="1363" r:id="rId53"/>
    <p:sldId id="1371" r:id="rId54"/>
    <p:sldId id="1370" r:id="rId55"/>
    <p:sldId id="1346" r:id="rId56"/>
    <p:sldId id="1355" r:id="rId57"/>
    <p:sldId id="1368" r:id="rId58"/>
    <p:sldId id="1373" r:id="rId59"/>
    <p:sldId id="1239" r:id="rId60"/>
    <p:sldId id="474" r:id="rId61"/>
    <p:sldId id="1372" r:id="rId62"/>
    <p:sldId id="1253" r:id="rId63"/>
    <p:sldId id="1354" r:id="rId64"/>
    <p:sldId id="462" r:id="rId65"/>
  </p:sldIdLst>
  <p:sldSz cx="12192000" cy="6858000"/>
  <p:notesSz cx="6797675" cy="9926638"/>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inald Sadiki" initials="RS" lastIdx="4" clrIdx="0"/>
  <p:cmAuthor id="2" name="Andisa  Zinja" initials="AZ" lastIdx="2" clrIdx="1">
    <p:extLst>
      <p:ext uri="{19B8F6BF-5375-455C-9EA6-DF929625EA0E}">
        <p15:presenceInfo xmlns:p15="http://schemas.microsoft.com/office/powerpoint/2012/main" xmlns="" userId="S::a.zinja@medicalschemes.co.za::0ad8c4cf-e53b-4d78-8855-a28951737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3BCC9"/>
    <a:srgbClr val="004992"/>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89" autoAdjust="0"/>
    <p:restoredTop sz="96196" autoAdjust="0"/>
  </p:normalViewPr>
  <p:slideViewPr>
    <p:cSldViewPr snapToGrid="0">
      <p:cViewPr varScale="1">
        <p:scale>
          <a:sx n="35" d="100"/>
          <a:sy n="35" d="100"/>
        </p:scale>
        <p:origin x="-78" y="-798"/>
      </p:cViewPr>
      <p:guideLst>
        <p:guide orient="horz" pos="2352"/>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18.png"/><Relationship Id="rId6" Type="http://schemas.openxmlformats.org/officeDocument/2006/relationships/image" Target="../media/image28.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2.png"/><Relationship Id="rId14" Type="http://schemas.openxmlformats.org/officeDocument/2006/relationships/image" Target="../media/image36.sv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42.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29.png"/></Relationships>
</file>

<file path=ppt/diagrams/_rels/data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31.png"/><Relationship Id="rId6" Type="http://schemas.openxmlformats.org/officeDocument/2006/relationships/image" Target="../media/image54.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35.png"/></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2.svg"/><Relationship Id="rId1" Type="http://schemas.openxmlformats.org/officeDocument/2006/relationships/image" Target="../media/image37.png"/><Relationship Id="rId4" Type="http://schemas.openxmlformats.org/officeDocument/2006/relationships/image" Target="../media/image6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18.png"/><Relationship Id="rId6" Type="http://schemas.openxmlformats.org/officeDocument/2006/relationships/image" Target="../media/image28.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2.png"/><Relationship Id="rId14" Type="http://schemas.openxmlformats.org/officeDocument/2006/relationships/image" Target="../media/image3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42.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2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31.png"/><Relationship Id="rId6" Type="http://schemas.openxmlformats.org/officeDocument/2006/relationships/image" Target="../media/image54.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2.svg"/><Relationship Id="rId1" Type="http://schemas.openxmlformats.org/officeDocument/2006/relationships/image" Target="../media/image37.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CDE44-F64C-D143-9E79-DFD214BEF24D}" type="doc">
      <dgm:prSet loTypeId="urn:microsoft.com/office/officeart/2005/8/layout/default#1" loCatId="" qsTypeId="urn:microsoft.com/office/officeart/2005/8/quickstyle/3d3" qsCatId="3D" csTypeId="urn:microsoft.com/office/officeart/2005/8/colors/colorful1#1" csCatId="colorful" phldr="1"/>
      <dgm:spPr/>
      <dgm:t>
        <a:bodyPr/>
        <a:lstStyle/>
        <a:p>
          <a:endParaRPr lang="en-US"/>
        </a:p>
      </dgm:t>
    </dgm:pt>
    <dgm:pt modelId="{EAD800A4-AAFC-D643-9869-6A3D34E85079}">
      <dgm:prSet phldrT="[Text]" custT="1"/>
      <dgm:spPr/>
      <dgm:t>
        <a:bodyPr/>
        <a:lstStyle/>
        <a:p>
          <a:pPr>
            <a:lnSpc>
              <a:spcPct val="100000"/>
            </a:lnSpc>
          </a:pPr>
          <a:r>
            <a:rPr lang="en-US" sz="2800" b="1" dirty="0">
              <a:latin typeface="Arial Narrow" panose="020B0606020202030204" pitchFamily="34" charset="0"/>
            </a:rPr>
            <a:t>8.9m </a:t>
          </a:r>
        </a:p>
        <a:p>
          <a:pPr>
            <a:lnSpc>
              <a:spcPct val="90000"/>
            </a:lnSpc>
          </a:pPr>
          <a:r>
            <a:rPr lang="en-US" sz="2400" dirty="0">
              <a:latin typeface="Arial Narrow" panose="020B0606020202030204" pitchFamily="34" charset="0"/>
            </a:rPr>
            <a:t>Scheme Beneficiaries</a:t>
          </a:r>
        </a:p>
      </dgm:t>
    </dgm:pt>
    <dgm:pt modelId="{D5E9D7F7-2861-C44A-BD98-B23A280F2328}" type="parTrans" cxnId="{BF4BEC57-9131-C24E-8D86-D540B30A4F06}">
      <dgm:prSet/>
      <dgm:spPr/>
      <dgm:t>
        <a:bodyPr/>
        <a:lstStyle/>
        <a:p>
          <a:endParaRPr lang="en-US">
            <a:latin typeface="Arial Narrow" panose="020B0606020202030204" pitchFamily="34" charset="0"/>
          </a:endParaRPr>
        </a:p>
      </dgm:t>
    </dgm:pt>
    <dgm:pt modelId="{F55F0989-CC72-A446-AF02-C75403D26CF3}" type="sibTrans" cxnId="{BF4BEC57-9131-C24E-8D86-D540B30A4F06}">
      <dgm:prSet/>
      <dgm:spPr/>
      <dgm:t>
        <a:bodyPr/>
        <a:lstStyle/>
        <a:p>
          <a:endParaRPr lang="en-US">
            <a:latin typeface="Arial Narrow" panose="020B0606020202030204" pitchFamily="34" charset="0"/>
          </a:endParaRPr>
        </a:p>
      </dgm:t>
    </dgm:pt>
    <dgm:pt modelId="{81C98B06-805D-B54D-94C6-028D88D85767}">
      <dgm:prSet custT="1"/>
      <dgm:spPr/>
      <dgm:t>
        <a:bodyPr/>
        <a:lstStyle/>
        <a:p>
          <a:r>
            <a:rPr lang="en-US" sz="2800" b="1" dirty="0">
              <a:latin typeface="Arial Narrow" panose="020B0606020202030204" pitchFamily="34" charset="0"/>
            </a:rPr>
            <a:t>76 </a:t>
          </a:r>
        </a:p>
        <a:p>
          <a:r>
            <a:rPr lang="en-US" sz="2600" dirty="0">
              <a:latin typeface="Arial Narrow" panose="020B0606020202030204" pitchFamily="34" charset="0"/>
            </a:rPr>
            <a:t>Medical Schemes </a:t>
          </a:r>
        </a:p>
      </dgm:t>
    </dgm:pt>
    <dgm:pt modelId="{FBC0C2D4-F179-394C-B9AB-8BE3B4B94E9D}" type="parTrans" cxnId="{4295D355-94C0-2649-B595-7F36E4BDE13E}">
      <dgm:prSet/>
      <dgm:spPr/>
      <dgm:t>
        <a:bodyPr/>
        <a:lstStyle/>
        <a:p>
          <a:endParaRPr lang="en-US">
            <a:latin typeface="Arial Narrow" panose="020B0606020202030204" pitchFamily="34" charset="0"/>
          </a:endParaRPr>
        </a:p>
      </dgm:t>
    </dgm:pt>
    <dgm:pt modelId="{9D64B87C-9470-2E40-9CC9-D0C8AAD9A5FF}" type="sibTrans" cxnId="{4295D355-94C0-2649-B595-7F36E4BDE13E}">
      <dgm:prSet/>
      <dgm:spPr/>
      <dgm:t>
        <a:bodyPr/>
        <a:lstStyle/>
        <a:p>
          <a:endParaRPr lang="en-US">
            <a:latin typeface="Arial Narrow" panose="020B0606020202030204" pitchFamily="34" charset="0"/>
          </a:endParaRPr>
        </a:p>
      </dgm:t>
    </dgm:pt>
    <dgm:pt modelId="{E5D8E96D-9708-C946-8B8D-7CCB770D9454}">
      <dgm:prSet custT="1"/>
      <dgm:spPr/>
      <dgm:t>
        <a:bodyPr/>
        <a:lstStyle/>
        <a:p>
          <a:r>
            <a:rPr lang="en-US" sz="2800" b="1" dirty="0">
              <a:latin typeface="Arial Narrow" panose="020B0606020202030204" pitchFamily="34" charset="0"/>
            </a:rPr>
            <a:t>26*</a:t>
          </a:r>
        </a:p>
        <a:p>
          <a:r>
            <a:rPr lang="en-US" sz="2600" dirty="0">
              <a:latin typeface="Arial Narrow" panose="020B0606020202030204" pitchFamily="34" charset="0"/>
            </a:rPr>
            <a:t>Administrators</a:t>
          </a:r>
        </a:p>
      </dgm:t>
    </dgm:pt>
    <dgm:pt modelId="{ED1A8139-A18E-104E-9B53-AA456F49A108}" type="parTrans" cxnId="{D365D27A-2D67-854A-8C1C-A78DFB4330CF}">
      <dgm:prSet/>
      <dgm:spPr/>
      <dgm:t>
        <a:bodyPr/>
        <a:lstStyle/>
        <a:p>
          <a:endParaRPr lang="en-US">
            <a:latin typeface="Arial Narrow" panose="020B0606020202030204" pitchFamily="34" charset="0"/>
          </a:endParaRPr>
        </a:p>
      </dgm:t>
    </dgm:pt>
    <dgm:pt modelId="{55244682-1579-5040-B559-1A144C7A9F3A}" type="sibTrans" cxnId="{D365D27A-2D67-854A-8C1C-A78DFB4330CF}">
      <dgm:prSet/>
      <dgm:spPr/>
      <dgm:t>
        <a:bodyPr/>
        <a:lstStyle/>
        <a:p>
          <a:endParaRPr lang="en-US">
            <a:latin typeface="Arial Narrow" panose="020B0606020202030204" pitchFamily="34" charset="0"/>
          </a:endParaRPr>
        </a:p>
      </dgm:t>
    </dgm:pt>
    <dgm:pt modelId="{5E3F6BBA-FF11-7147-8EF2-5DA0C6275E8B}">
      <dgm:prSet custT="1"/>
      <dgm:spPr/>
      <dgm:t>
        <a:bodyPr/>
        <a:lstStyle/>
        <a:p>
          <a:r>
            <a:rPr lang="en-US" sz="2800" b="1" dirty="0">
              <a:latin typeface="Arial Narrow" panose="020B0606020202030204" pitchFamily="34" charset="0"/>
            </a:rPr>
            <a:t>46* </a:t>
          </a:r>
        </a:p>
        <a:p>
          <a:r>
            <a:rPr lang="en-US" sz="2600" dirty="0">
              <a:latin typeface="Arial Narrow" panose="020B0606020202030204" pitchFamily="34" charset="0"/>
            </a:rPr>
            <a:t>Managed Care </a:t>
          </a:r>
          <a:r>
            <a:rPr lang="en-US" sz="2600" dirty="0" err="1">
              <a:latin typeface="Arial Narrow" panose="020B0606020202030204" pitchFamily="34" charset="0"/>
            </a:rPr>
            <a:t>Organisations</a:t>
          </a:r>
          <a:endParaRPr lang="en-US" sz="2600" dirty="0">
            <a:latin typeface="Arial Narrow" panose="020B0606020202030204" pitchFamily="34" charset="0"/>
          </a:endParaRPr>
        </a:p>
      </dgm:t>
    </dgm:pt>
    <dgm:pt modelId="{AC41EB35-D815-D748-BB49-C96F990F6297}" type="parTrans" cxnId="{D5542CB1-6C08-5545-9EB6-AF112DE100C5}">
      <dgm:prSet/>
      <dgm:spPr/>
      <dgm:t>
        <a:bodyPr/>
        <a:lstStyle/>
        <a:p>
          <a:endParaRPr lang="en-US">
            <a:latin typeface="Arial Narrow" panose="020B0606020202030204" pitchFamily="34" charset="0"/>
          </a:endParaRPr>
        </a:p>
      </dgm:t>
    </dgm:pt>
    <dgm:pt modelId="{855A87DA-B575-3748-9000-8A8BA84F9F42}" type="sibTrans" cxnId="{D5542CB1-6C08-5545-9EB6-AF112DE100C5}">
      <dgm:prSet/>
      <dgm:spPr/>
      <dgm:t>
        <a:bodyPr/>
        <a:lstStyle/>
        <a:p>
          <a:endParaRPr lang="en-US">
            <a:latin typeface="Arial Narrow" panose="020B0606020202030204" pitchFamily="34" charset="0"/>
          </a:endParaRPr>
        </a:p>
      </dgm:t>
    </dgm:pt>
    <dgm:pt modelId="{EA034A9E-26BB-7241-8EE4-8243740CD283}">
      <dgm:prSet custT="1"/>
      <dgm:spPr/>
      <dgm:t>
        <a:bodyPr/>
        <a:lstStyle/>
        <a:p>
          <a:r>
            <a:rPr lang="en-US" sz="2800" b="1" dirty="0">
              <a:latin typeface="Arial Narrow" panose="020B0606020202030204" pitchFamily="34" charset="0"/>
            </a:rPr>
            <a:t>8 485</a:t>
          </a:r>
        </a:p>
        <a:p>
          <a:r>
            <a:rPr lang="en-US" sz="2600" dirty="0">
              <a:latin typeface="Arial Narrow" panose="020B0606020202030204" pitchFamily="34" charset="0"/>
            </a:rPr>
            <a:t>Brokers</a:t>
          </a:r>
        </a:p>
      </dgm:t>
    </dgm:pt>
    <dgm:pt modelId="{36055E59-9B07-5544-8829-5996CFEED751}" type="parTrans" cxnId="{695EF50B-D907-F440-9BD2-B711D959D3DA}">
      <dgm:prSet/>
      <dgm:spPr/>
      <dgm:t>
        <a:bodyPr/>
        <a:lstStyle/>
        <a:p>
          <a:endParaRPr lang="en-US">
            <a:latin typeface="Arial Narrow" panose="020B0606020202030204" pitchFamily="34" charset="0"/>
          </a:endParaRPr>
        </a:p>
      </dgm:t>
    </dgm:pt>
    <dgm:pt modelId="{7C5304E4-C689-DC4B-9D3A-DB3B410D5AD9}" type="sibTrans" cxnId="{695EF50B-D907-F440-9BD2-B711D959D3DA}">
      <dgm:prSet/>
      <dgm:spPr/>
      <dgm:t>
        <a:bodyPr/>
        <a:lstStyle/>
        <a:p>
          <a:endParaRPr lang="en-US">
            <a:latin typeface="Arial Narrow" panose="020B0606020202030204" pitchFamily="34" charset="0"/>
          </a:endParaRPr>
        </a:p>
      </dgm:t>
    </dgm:pt>
    <dgm:pt modelId="{A34674EA-0249-5446-9E22-01D97B00811E}">
      <dgm:prSet/>
      <dgm:spPr/>
      <dgm:t>
        <a:bodyPr/>
        <a:lstStyle/>
        <a:p>
          <a:r>
            <a:rPr lang="en-US" b="1" dirty="0">
              <a:latin typeface="Arial Narrow" panose="020B0606020202030204" pitchFamily="34" charset="0"/>
            </a:rPr>
            <a:t>R174bn**</a:t>
          </a:r>
        </a:p>
        <a:p>
          <a:r>
            <a:rPr lang="en-US" dirty="0">
              <a:latin typeface="Arial Narrow" panose="020B0606020202030204" pitchFamily="34" charset="0"/>
            </a:rPr>
            <a:t>Annual contributions</a:t>
          </a:r>
          <a:endParaRPr lang="en-US" b="1" dirty="0">
            <a:latin typeface="Arial Narrow" panose="020B0606020202030204" pitchFamily="34" charset="0"/>
          </a:endParaRPr>
        </a:p>
      </dgm:t>
    </dgm:pt>
    <dgm:pt modelId="{B464CF38-B307-E04F-B05D-FC422EEB2758}" type="parTrans" cxnId="{3ED6A14D-E52C-5648-99EB-ABC01AA158BA}">
      <dgm:prSet/>
      <dgm:spPr/>
      <dgm:t>
        <a:bodyPr/>
        <a:lstStyle/>
        <a:p>
          <a:endParaRPr lang="en-US">
            <a:latin typeface="Arial Narrow" panose="020B0606020202030204" pitchFamily="34" charset="0"/>
          </a:endParaRPr>
        </a:p>
      </dgm:t>
    </dgm:pt>
    <dgm:pt modelId="{ED73A509-349A-2648-AC34-2113A682334F}" type="sibTrans" cxnId="{3ED6A14D-E52C-5648-99EB-ABC01AA158BA}">
      <dgm:prSet/>
      <dgm:spPr/>
      <dgm:t>
        <a:bodyPr/>
        <a:lstStyle/>
        <a:p>
          <a:endParaRPr lang="en-US">
            <a:latin typeface="Arial Narrow" panose="020B0606020202030204" pitchFamily="34" charset="0"/>
          </a:endParaRPr>
        </a:p>
      </dgm:t>
    </dgm:pt>
    <dgm:pt modelId="{7CD8107F-3A48-EF48-B2FB-12AC6E8E64DF}">
      <dgm:prSet/>
      <dgm:spPr/>
      <dgm:t>
        <a:bodyPr/>
        <a:lstStyle/>
        <a:p>
          <a:r>
            <a:rPr lang="en-US" b="1" dirty="0">
              <a:latin typeface="Arial Narrow" panose="020B0606020202030204" pitchFamily="34" charset="0"/>
            </a:rPr>
            <a:t>R66.4bn</a:t>
          </a:r>
        </a:p>
        <a:p>
          <a:r>
            <a:rPr lang="en-US" dirty="0">
              <a:latin typeface="Arial Narrow" panose="020B0606020202030204" pitchFamily="34" charset="0"/>
            </a:rPr>
            <a:t>Reserves</a:t>
          </a:r>
          <a:endParaRPr lang="en-US" b="1" dirty="0">
            <a:latin typeface="Arial Narrow" panose="020B0606020202030204" pitchFamily="34" charset="0"/>
          </a:endParaRPr>
        </a:p>
      </dgm:t>
    </dgm:pt>
    <dgm:pt modelId="{484FA18A-7880-BD44-A6EC-88D0F7838633}" type="parTrans" cxnId="{810DD15C-80F5-514D-A5BE-F8D72FA154B7}">
      <dgm:prSet/>
      <dgm:spPr/>
      <dgm:t>
        <a:bodyPr/>
        <a:lstStyle/>
        <a:p>
          <a:endParaRPr lang="en-US">
            <a:latin typeface="Arial Narrow" panose="020B0606020202030204" pitchFamily="34" charset="0"/>
          </a:endParaRPr>
        </a:p>
      </dgm:t>
    </dgm:pt>
    <dgm:pt modelId="{7AC12507-D600-E34B-A397-D11A11ECA3E5}" type="sibTrans" cxnId="{810DD15C-80F5-514D-A5BE-F8D72FA154B7}">
      <dgm:prSet/>
      <dgm:spPr/>
      <dgm:t>
        <a:bodyPr/>
        <a:lstStyle/>
        <a:p>
          <a:endParaRPr lang="en-US">
            <a:latin typeface="Arial Narrow" panose="020B0606020202030204" pitchFamily="34" charset="0"/>
          </a:endParaRPr>
        </a:p>
      </dgm:t>
    </dgm:pt>
    <dgm:pt modelId="{9D659134-2F7B-8145-8561-36AC751D9DB0}">
      <dgm:prSet/>
      <dgm:spPr/>
      <dgm:t>
        <a:bodyPr/>
        <a:lstStyle/>
        <a:p>
          <a:r>
            <a:rPr lang="en-US" b="1" dirty="0">
              <a:latin typeface="Arial Narrow" panose="020B0606020202030204" pitchFamily="34" charset="0"/>
            </a:rPr>
            <a:t>+R32bn</a:t>
          </a:r>
        </a:p>
        <a:p>
          <a:r>
            <a:rPr lang="en-US" dirty="0">
              <a:latin typeface="Arial Narrow" panose="020B0606020202030204" pitchFamily="34" charset="0"/>
            </a:rPr>
            <a:t>Out of Pocket Expenditure</a:t>
          </a:r>
          <a:endParaRPr lang="en-US" b="1" dirty="0">
            <a:latin typeface="Arial Narrow" panose="020B0606020202030204" pitchFamily="34" charset="0"/>
          </a:endParaRPr>
        </a:p>
      </dgm:t>
    </dgm:pt>
    <dgm:pt modelId="{92F8C1A6-1CE1-D345-8851-977B8470691C}" type="parTrans" cxnId="{95273672-12A3-364D-9754-2AEE57F9E1FF}">
      <dgm:prSet/>
      <dgm:spPr/>
      <dgm:t>
        <a:bodyPr/>
        <a:lstStyle/>
        <a:p>
          <a:endParaRPr lang="en-US">
            <a:latin typeface="Arial Narrow" panose="020B0606020202030204" pitchFamily="34" charset="0"/>
          </a:endParaRPr>
        </a:p>
      </dgm:t>
    </dgm:pt>
    <dgm:pt modelId="{89B0BB93-5AED-0940-9F99-19A8AF672618}" type="sibTrans" cxnId="{95273672-12A3-364D-9754-2AEE57F9E1FF}">
      <dgm:prSet/>
      <dgm:spPr/>
      <dgm:t>
        <a:bodyPr/>
        <a:lstStyle/>
        <a:p>
          <a:endParaRPr lang="en-US">
            <a:latin typeface="Arial Narrow" panose="020B0606020202030204" pitchFamily="34" charset="0"/>
          </a:endParaRPr>
        </a:p>
      </dgm:t>
    </dgm:pt>
    <dgm:pt modelId="{02CBB39A-A139-C84B-BBBF-DD4AB324BA8A}">
      <dgm:prSet custT="1"/>
      <dgm:spPr/>
      <dgm:t>
        <a:bodyPr/>
        <a:lstStyle/>
        <a:p>
          <a:r>
            <a:rPr lang="en-US" sz="2800" b="1" dirty="0">
              <a:latin typeface="Arial Narrow" panose="020B0606020202030204" pitchFamily="34" charset="0"/>
            </a:rPr>
            <a:t>2 281 </a:t>
          </a:r>
        </a:p>
        <a:p>
          <a:r>
            <a:rPr lang="en-US" sz="2600" dirty="0">
              <a:latin typeface="Arial Narrow" panose="020B0606020202030204" pitchFamily="34" charset="0"/>
            </a:rPr>
            <a:t>Broker </a:t>
          </a:r>
          <a:r>
            <a:rPr lang="en-US" sz="2600" dirty="0" err="1">
              <a:latin typeface="Arial Narrow" panose="020B0606020202030204" pitchFamily="34" charset="0"/>
            </a:rPr>
            <a:t>Organisations</a:t>
          </a:r>
          <a:endParaRPr lang="en-US" sz="2600" dirty="0">
            <a:latin typeface="Arial Narrow" panose="020B0606020202030204" pitchFamily="34" charset="0"/>
          </a:endParaRPr>
        </a:p>
      </dgm:t>
    </dgm:pt>
    <dgm:pt modelId="{E34369C0-D444-3747-9D13-1A99C59A5884}" type="parTrans" cxnId="{9D434393-DF5C-7F4C-A28B-8FECD29F0A1D}">
      <dgm:prSet/>
      <dgm:spPr/>
      <dgm:t>
        <a:bodyPr/>
        <a:lstStyle/>
        <a:p>
          <a:endParaRPr lang="en-US">
            <a:latin typeface="Arial Narrow" panose="020B0606020202030204" pitchFamily="34" charset="0"/>
          </a:endParaRPr>
        </a:p>
      </dgm:t>
    </dgm:pt>
    <dgm:pt modelId="{32E52D01-8A01-5040-9BEC-B9C88545FF84}" type="sibTrans" cxnId="{9D434393-DF5C-7F4C-A28B-8FECD29F0A1D}">
      <dgm:prSet/>
      <dgm:spPr/>
      <dgm:t>
        <a:bodyPr/>
        <a:lstStyle/>
        <a:p>
          <a:endParaRPr lang="en-US">
            <a:latin typeface="Arial Narrow" panose="020B0606020202030204" pitchFamily="34" charset="0"/>
          </a:endParaRPr>
        </a:p>
      </dgm:t>
    </dgm:pt>
    <dgm:pt modelId="{D3CDEF3F-D274-C446-AA02-98B48FC89D0C}" type="pres">
      <dgm:prSet presAssocID="{E3FCDE44-F64C-D143-9E79-DFD214BEF24D}" presName="diagram" presStyleCnt="0">
        <dgm:presLayoutVars>
          <dgm:dir/>
          <dgm:resizeHandles val="exact"/>
        </dgm:presLayoutVars>
      </dgm:prSet>
      <dgm:spPr/>
      <dgm:t>
        <a:bodyPr/>
        <a:lstStyle/>
        <a:p>
          <a:endParaRPr lang="en-US"/>
        </a:p>
      </dgm:t>
    </dgm:pt>
    <dgm:pt modelId="{058724E9-4431-B948-9C09-E1C879E75AB7}" type="pres">
      <dgm:prSet presAssocID="{EAD800A4-AAFC-D643-9869-6A3D34E85079}" presName="node" presStyleLbl="node1" presStyleIdx="0" presStyleCnt="9">
        <dgm:presLayoutVars>
          <dgm:bulletEnabled val="1"/>
        </dgm:presLayoutVars>
      </dgm:prSet>
      <dgm:spPr/>
      <dgm:t>
        <a:bodyPr/>
        <a:lstStyle/>
        <a:p>
          <a:endParaRPr lang="en-US"/>
        </a:p>
      </dgm:t>
    </dgm:pt>
    <dgm:pt modelId="{DD2C418E-F8DB-9945-A3EA-ABCA2EC59981}" type="pres">
      <dgm:prSet presAssocID="{F55F0989-CC72-A446-AF02-C75403D26CF3}" presName="sibTrans" presStyleCnt="0"/>
      <dgm:spPr/>
    </dgm:pt>
    <dgm:pt modelId="{CD723F0E-4C82-974A-BA57-B13D4B596195}" type="pres">
      <dgm:prSet presAssocID="{81C98B06-805D-B54D-94C6-028D88D85767}" presName="node" presStyleLbl="node1" presStyleIdx="1" presStyleCnt="9">
        <dgm:presLayoutVars>
          <dgm:bulletEnabled val="1"/>
        </dgm:presLayoutVars>
      </dgm:prSet>
      <dgm:spPr/>
      <dgm:t>
        <a:bodyPr/>
        <a:lstStyle/>
        <a:p>
          <a:endParaRPr lang="en-US"/>
        </a:p>
      </dgm:t>
    </dgm:pt>
    <dgm:pt modelId="{81FD7122-AA68-C540-8F6B-B15803210DC3}" type="pres">
      <dgm:prSet presAssocID="{9D64B87C-9470-2E40-9CC9-D0C8AAD9A5FF}" presName="sibTrans" presStyleCnt="0"/>
      <dgm:spPr/>
    </dgm:pt>
    <dgm:pt modelId="{10671967-2B3C-1246-A3E2-675920BED55F}" type="pres">
      <dgm:prSet presAssocID="{E5D8E96D-9708-C946-8B8D-7CCB770D9454}" presName="node" presStyleLbl="node1" presStyleIdx="2" presStyleCnt="9">
        <dgm:presLayoutVars>
          <dgm:bulletEnabled val="1"/>
        </dgm:presLayoutVars>
      </dgm:prSet>
      <dgm:spPr/>
      <dgm:t>
        <a:bodyPr/>
        <a:lstStyle/>
        <a:p>
          <a:endParaRPr lang="en-US"/>
        </a:p>
      </dgm:t>
    </dgm:pt>
    <dgm:pt modelId="{B466FB19-58E0-E54B-B61E-4F62E19DDAFD}" type="pres">
      <dgm:prSet presAssocID="{55244682-1579-5040-B559-1A144C7A9F3A}" presName="sibTrans" presStyleCnt="0"/>
      <dgm:spPr/>
    </dgm:pt>
    <dgm:pt modelId="{E0EA77F8-9FC2-CC44-BC3A-1C720CBE3EF2}" type="pres">
      <dgm:prSet presAssocID="{5E3F6BBA-FF11-7147-8EF2-5DA0C6275E8B}" presName="node" presStyleLbl="node1" presStyleIdx="3" presStyleCnt="9">
        <dgm:presLayoutVars>
          <dgm:bulletEnabled val="1"/>
        </dgm:presLayoutVars>
      </dgm:prSet>
      <dgm:spPr/>
      <dgm:t>
        <a:bodyPr/>
        <a:lstStyle/>
        <a:p>
          <a:endParaRPr lang="en-US"/>
        </a:p>
      </dgm:t>
    </dgm:pt>
    <dgm:pt modelId="{072D7770-AEA4-FE4A-86B7-4D26D9C2AE24}" type="pres">
      <dgm:prSet presAssocID="{855A87DA-B575-3748-9000-8A8BA84F9F42}" presName="sibTrans" presStyleCnt="0"/>
      <dgm:spPr/>
    </dgm:pt>
    <dgm:pt modelId="{A20F577D-5061-FD4F-A737-A355CFC42349}" type="pres">
      <dgm:prSet presAssocID="{EA034A9E-26BB-7241-8EE4-8243740CD283}" presName="node" presStyleLbl="node1" presStyleIdx="4" presStyleCnt="9">
        <dgm:presLayoutVars>
          <dgm:bulletEnabled val="1"/>
        </dgm:presLayoutVars>
      </dgm:prSet>
      <dgm:spPr/>
      <dgm:t>
        <a:bodyPr/>
        <a:lstStyle/>
        <a:p>
          <a:endParaRPr lang="en-US"/>
        </a:p>
      </dgm:t>
    </dgm:pt>
    <dgm:pt modelId="{B61C3755-B909-C74C-9D28-DC1CF06DC0EE}" type="pres">
      <dgm:prSet presAssocID="{7C5304E4-C689-DC4B-9D3A-DB3B410D5AD9}" presName="sibTrans" presStyleCnt="0"/>
      <dgm:spPr/>
    </dgm:pt>
    <dgm:pt modelId="{CA335D18-6F14-6948-9877-D2CE027115BF}" type="pres">
      <dgm:prSet presAssocID="{02CBB39A-A139-C84B-BBBF-DD4AB324BA8A}" presName="node" presStyleLbl="node1" presStyleIdx="5" presStyleCnt="9">
        <dgm:presLayoutVars>
          <dgm:bulletEnabled val="1"/>
        </dgm:presLayoutVars>
      </dgm:prSet>
      <dgm:spPr/>
      <dgm:t>
        <a:bodyPr/>
        <a:lstStyle/>
        <a:p>
          <a:endParaRPr lang="en-US"/>
        </a:p>
      </dgm:t>
    </dgm:pt>
    <dgm:pt modelId="{F7689B46-9247-1648-A6D9-86235D421F60}" type="pres">
      <dgm:prSet presAssocID="{32E52D01-8A01-5040-9BEC-B9C88545FF84}" presName="sibTrans" presStyleCnt="0"/>
      <dgm:spPr/>
    </dgm:pt>
    <dgm:pt modelId="{39F9E8BE-32F4-6541-9E27-4D00EFD9EB7D}" type="pres">
      <dgm:prSet presAssocID="{A34674EA-0249-5446-9E22-01D97B00811E}" presName="node" presStyleLbl="node1" presStyleIdx="6" presStyleCnt="9">
        <dgm:presLayoutVars>
          <dgm:bulletEnabled val="1"/>
        </dgm:presLayoutVars>
      </dgm:prSet>
      <dgm:spPr/>
      <dgm:t>
        <a:bodyPr/>
        <a:lstStyle/>
        <a:p>
          <a:endParaRPr lang="en-US"/>
        </a:p>
      </dgm:t>
    </dgm:pt>
    <dgm:pt modelId="{5174316B-1A5A-8E4B-B876-164BBAAF1BE7}" type="pres">
      <dgm:prSet presAssocID="{ED73A509-349A-2648-AC34-2113A682334F}" presName="sibTrans" presStyleCnt="0"/>
      <dgm:spPr/>
    </dgm:pt>
    <dgm:pt modelId="{AF5B483A-D3CB-5B47-AB65-0AC9011908F8}" type="pres">
      <dgm:prSet presAssocID="{7CD8107F-3A48-EF48-B2FB-12AC6E8E64DF}" presName="node" presStyleLbl="node1" presStyleIdx="7" presStyleCnt="9">
        <dgm:presLayoutVars>
          <dgm:bulletEnabled val="1"/>
        </dgm:presLayoutVars>
      </dgm:prSet>
      <dgm:spPr/>
      <dgm:t>
        <a:bodyPr/>
        <a:lstStyle/>
        <a:p>
          <a:endParaRPr lang="en-US"/>
        </a:p>
      </dgm:t>
    </dgm:pt>
    <dgm:pt modelId="{083D73D9-7876-C048-ACBD-528B75C31210}" type="pres">
      <dgm:prSet presAssocID="{7AC12507-D600-E34B-A397-D11A11ECA3E5}" presName="sibTrans" presStyleCnt="0"/>
      <dgm:spPr/>
    </dgm:pt>
    <dgm:pt modelId="{151BAADE-0261-D84A-8B1E-3436BE09818D}" type="pres">
      <dgm:prSet presAssocID="{9D659134-2F7B-8145-8561-36AC751D9DB0}" presName="node" presStyleLbl="node1" presStyleIdx="8" presStyleCnt="9">
        <dgm:presLayoutVars>
          <dgm:bulletEnabled val="1"/>
        </dgm:presLayoutVars>
      </dgm:prSet>
      <dgm:spPr/>
      <dgm:t>
        <a:bodyPr/>
        <a:lstStyle/>
        <a:p>
          <a:endParaRPr lang="en-US"/>
        </a:p>
      </dgm:t>
    </dgm:pt>
  </dgm:ptLst>
  <dgm:cxnLst>
    <dgm:cxn modelId="{D5542CB1-6C08-5545-9EB6-AF112DE100C5}" srcId="{E3FCDE44-F64C-D143-9E79-DFD214BEF24D}" destId="{5E3F6BBA-FF11-7147-8EF2-5DA0C6275E8B}" srcOrd="3" destOrd="0" parTransId="{AC41EB35-D815-D748-BB49-C96F990F6297}" sibTransId="{855A87DA-B575-3748-9000-8A8BA84F9F42}"/>
    <dgm:cxn modelId="{12136435-698B-4440-8E84-8CECE08CA5D6}" type="presOf" srcId="{5E3F6BBA-FF11-7147-8EF2-5DA0C6275E8B}" destId="{E0EA77F8-9FC2-CC44-BC3A-1C720CBE3EF2}" srcOrd="0" destOrd="0" presId="urn:microsoft.com/office/officeart/2005/8/layout/default#1"/>
    <dgm:cxn modelId="{BF4BEC57-9131-C24E-8D86-D540B30A4F06}" srcId="{E3FCDE44-F64C-D143-9E79-DFD214BEF24D}" destId="{EAD800A4-AAFC-D643-9869-6A3D34E85079}" srcOrd="0" destOrd="0" parTransId="{D5E9D7F7-2861-C44A-BD98-B23A280F2328}" sibTransId="{F55F0989-CC72-A446-AF02-C75403D26CF3}"/>
    <dgm:cxn modelId="{B9467331-190E-4D58-82D4-6351472680D2}" type="presOf" srcId="{81C98B06-805D-B54D-94C6-028D88D85767}" destId="{CD723F0E-4C82-974A-BA57-B13D4B596195}" srcOrd="0" destOrd="0" presId="urn:microsoft.com/office/officeart/2005/8/layout/default#1"/>
    <dgm:cxn modelId="{95273672-12A3-364D-9754-2AEE57F9E1FF}" srcId="{E3FCDE44-F64C-D143-9E79-DFD214BEF24D}" destId="{9D659134-2F7B-8145-8561-36AC751D9DB0}" srcOrd="8" destOrd="0" parTransId="{92F8C1A6-1CE1-D345-8851-977B8470691C}" sibTransId="{89B0BB93-5AED-0940-9F99-19A8AF672618}"/>
    <dgm:cxn modelId="{695EF50B-D907-F440-9BD2-B711D959D3DA}" srcId="{E3FCDE44-F64C-D143-9E79-DFD214BEF24D}" destId="{EA034A9E-26BB-7241-8EE4-8243740CD283}" srcOrd="4" destOrd="0" parTransId="{36055E59-9B07-5544-8829-5996CFEED751}" sibTransId="{7C5304E4-C689-DC4B-9D3A-DB3B410D5AD9}"/>
    <dgm:cxn modelId="{810DD15C-80F5-514D-A5BE-F8D72FA154B7}" srcId="{E3FCDE44-F64C-D143-9E79-DFD214BEF24D}" destId="{7CD8107F-3A48-EF48-B2FB-12AC6E8E64DF}" srcOrd="7" destOrd="0" parTransId="{484FA18A-7880-BD44-A6EC-88D0F7838633}" sibTransId="{7AC12507-D600-E34B-A397-D11A11ECA3E5}"/>
    <dgm:cxn modelId="{797B52F9-0FC3-48E2-B038-136C8A65A4B8}" type="presOf" srcId="{E5D8E96D-9708-C946-8B8D-7CCB770D9454}" destId="{10671967-2B3C-1246-A3E2-675920BED55F}" srcOrd="0" destOrd="0" presId="urn:microsoft.com/office/officeart/2005/8/layout/default#1"/>
    <dgm:cxn modelId="{3ED6A14D-E52C-5648-99EB-ABC01AA158BA}" srcId="{E3FCDE44-F64C-D143-9E79-DFD214BEF24D}" destId="{A34674EA-0249-5446-9E22-01D97B00811E}" srcOrd="6" destOrd="0" parTransId="{B464CF38-B307-E04F-B05D-FC422EEB2758}" sibTransId="{ED73A509-349A-2648-AC34-2113A682334F}"/>
    <dgm:cxn modelId="{8CAD1FAB-17FD-41DF-9A23-96EEB3E6D79B}" type="presOf" srcId="{E3FCDE44-F64C-D143-9E79-DFD214BEF24D}" destId="{D3CDEF3F-D274-C446-AA02-98B48FC89D0C}" srcOrd="0" destOrd="0" presId="urn:microsoft.com/office/officeart/2005/8/layout/default#1"/>
    <dgm:cxn modelId="{3743015D-B259-41FB-B4A4-902C2DC38466}" type="presOf" srcId="{7CD8107F-3A48-EF48-B2FB-12AC6E8E64DF}" destId="{AF5B483A-D3CB-5B47-AB65-0AC9011908F8}" srcOrd="0" destOrd="0" presId="urn:microsoft.com/office/officeart/2005/8/layout/default#1"/>
    <dgm:cxn modelId="{8D77FAFF-8812-4FC0-B70C-5E42D4B0DBD4}" type="presOf" srcId="{EA034A9E-26BB-7241-8EE4-8243740CD283}" destId="{A20F577D-5061-FD4F-A737-A355CFC42349}" srcOrd="0" destOrd="0" presId="urn:microsoft.com/office/officeart/2005/8/layout/default#1"/>
    <dgm:cxn modelId="{9D434393-DF5C-7F4C-A28B-8FECD29F0A1D}" srcId="{E3FCDE44-F64C-D143-9E79-DFD214BEF24D}" destId="{02CBB39A-A139-C84B-BBBF-DD4AB324BA8A}" srcOrd="5" destOrd="0" parTransId="{E34369C0-D444-3747-9D13-1A99C59A5884}" sibTransId="{32E52D01-8A01-5040-9BEC-B9C88545FF84}"/>
    <dgm:cxn modelId="{472B08FA-BDF0-4487-A12B-3CE617ED9EE5}" type="presOf" srcId="{02CBB39A-A139-C84B-BBBF-DD4AB324BA8A}" destId="{CA335D18-6F14-6948-9877-D2CE027115BF}" srcOrd="0" destOrd="0" presId="urn:microsoft.com/office/officeart/2005/8/layout/default#1"/>
    <dgm:cxn modelId="{4295D355-94C0-2649-B595-7F36E4BDE13E}" srcId="{E3FCDE44-F64C-D143-9E79-DFD214BEF24D}" destId="{81C98B06-805D-B54D-94C6-028D88D85767}" srcOrd="1" destOrd="0" parTransId="{FBC0C2D4-F179-394C-B9AB-8BE3B4B94E9D}" sibTransId="{9D64B87C-9470-2E40-9CC9-D0C8AAD9A5FF}"/>
    <dgm:cxn modelId="{D365D27A-2D67-854A-8C1C-A78DFB4330CF}" srcId="{E3FCDE44-F64C-D143-9E79-DFD214BEF24D}" destId="{E5D8E96D-9708-C946-8B8D-7CCB770D9454}" srcOrd="2" destOrd="0" parTransId="{ED1A8139-A18E-104E-9B53-AA456F49A108}" sibTransId="{55244682-1579-5040-B559-1A144C7A9F3A}"/>
    <dgm:cxn modelId="{C81EE2BB-E613-47F5-B342-9AE6A8C2424A}" type="presOf" srcId="{A34674EA-0249-5446-9E22-01D97B00811E}" destId="{39F9E8BE-32F4-6541-9E27-4D00EFD9EB7D}" srcOrd="0" destOrd="0" presId="urn:microsoft.com/office/officeart/2005/8/layout/default#1"/>
    <dgm:cxn modelId="{E1E8F6B0-957E-4E3E-B33C-7568125461C6}" type="presOf" srcId="{EAD800A4-AAFC-D643-9869-6A3D34E85079}" destId="{058724E9-4431-B948-9C09-E1C879E75AB7}" srcOrd="0" destOrd="0" presId="urn:microsoft.com/office/officeart/2005/8/layout/default#1"/>
    <dgm:cxn modelId="{52B4C3B4-0C12-4470-B5E0-4A9E2A46C744}" type="presOf" srcId="{9D659134-2F7B-8145-8561-36AC751D9DB0}" destId="{151BAADE-0261-D84A-8B1E-3436BE09818D}" srcOrd="0" destOrd="0" presId="urn:microsoft.com/office/officeart/2005/8/layout/default#1"/>
    <dgm:cxn modelId="{8E63C9AE-A2E1-40D5-8185-336669DD15CE}" type="presParOf" srcId="{D3CDEF3F-D274-C446-AA02-98B48FC89D0C}" destId="{058724E9-4431-B948-9C09-E1C879E75AB7}" srcOrd="0" destOrd="0" presId="urn:microsoft.com/office/officeart/2005/8/layout/default#1"/>
    <dgm:cxn modelId="{754329CF-948F-42A7-8EA3-0847AB043B3D}" type="presParOf" srcId="{D3CDEF3F-D274-C446-AA02-98B48FC89D0C}" destId="{DD2C418E-F8DB-9945-A3EA-ABCA2EC59981}" srcOrd="1" destOrd="0" presId="urn:microsoft.com/office/officeart/2005/8/layout/default#1"/>
    <dgm:cxn modelId="{87C551C0-1700-4E34-8017-10ED7CBDB4C4}" type="presParOf" srcId="{D3CDEF3F-D274-C446-AA02-98B48FC89D0C}" destId="{CD723F0E-4C82-974A-BA57-B13D4B596195}" srcOrd="2" destOrd="0" presId="urn:microsoft.com/office/officeart/2005/8/layout/default#1"/>
    <dgm:cxn modelId="{0084F91C-37B4-47B1-A7E9-B914C319EC61}" type="presParOf" srcId="{D3CDEF3F-D274-C446-AA02-98B48FC89D0C}" destId="{81FD7122-AA68-C540-8F6B-B15803210DC3}" srcOrd="3" destOrd="0" presId="urn:microsoft.com/office/officeart/2005/8/layout/default#1"/>
    <dgm:cxn modelId="{99A6B49E-E428-46FC-AE54-478D3F715525}" type="presParOf" srcId="{D3CDEF3F-D274-C446-AA02-98B48FC89D0C}" destId="{10671967-2B3C-1246-A3E2-675920BED55F}" srcOrd="4" destOrd="0" presId="urn:microsoft.com/office/officeart/2005/8/layout/default#1"/>
    <dgm:cxn modelId="{572B8C05-DC43-4F05-AA4B-E6E24B871CF1}" type="presParOf" srcId="{D3CDEF3F-D274-C446-AA02-98B48FC89D0C}" destId="{B466FB19-58E0-E54B-B61E-4F62E19DDAFD}" srcOrd="5" destOrd="0" presId="urn:microsoft.com/office/officeart/2005/8/layout/default#1"/>
    <dgm:cxn modelId="{DDF4BEDD-829C-449F-9C27-29FD8CF31B11}" type="presParOf" srcId="{D3CDEF3F-D274-C446-AA02-98B48FC89D0C}" destId="{E0EA77F8-9FC2-CC44-BC3A-1C720CBE3EF2}" srcOrd="6" destOrd="0" presId="urn:microsoft.com/office/officeart/2005/8/layout/default#1"/>
    <dgm:cxn modelId="{8FA6F5D6-F607-46D8-B31B-9D6E3AB55D62}" type="presParOf" srcId="{D3CDEF3F-D274-C446-AA02-98B48FC89D0C}" destId="{072D7770-AEA4-FE4A-86B7-4D26D9C2AE24}" srcOrd="7" destOrd="0" presId="urn:microsoft.com/office/officeart/2005/8/layout/default#1"/>
    <dgm:cxn modelId="{B4484768-2876-4B4C-A499-8962BA09FE26}" type="presParOf" srcId="{D3CDEF3F-D274-C446-AA02-98B48FC89D0C}" destId="{A20F577D-5061-FD4F-A737-A355CFC42349}" srcOrd="8" destOrd="0" presId="urn:microsoft.com/office/officeart/2005/8/layout/default#1"/>
    <dgm:cxn modelId="{4A318ED4-6C70-44CD-98D8-C0C9CA1418CE}" type="presParOf" srcId="{D3CDEF3F-D274-C446-AA02-98B48FC89D0C}" destId="{B61C3755-B909-C74C-9D28-DC1CF06DC0EE}" srcOrd="9" destOrd="0" presId="urn:microsoft.com/office/officeart/2005/8/layout/default#1"/>
    <dgm:cxn modelId="{FC022E01-08E5-40DF-9A55-A159E9B982D8}" type="presParOf" srcId="{D3CDEF3F-D274-C446-AA02-98B48FC89D0C}" destId="{CA335D18-6F14-6948-9877-D2CE027115BF}" srcOrd="10" destOrd="0" presId="urn:microsoft.com/office/officeart/2005/8/layout/default#1"/>
    <dgm:cxn modelId="{FC14EEFA-2E5A-4733-9112-92AE85FAA9E7}" type="presParOf" srcId="{D3CDEF3F-D274-C446-AA02-98B48FC89D0C}" destId="{F7689B46-9247-1648-A6D9-86235D421F60}" srcOrd="11" destOrd="0" presId="urn:microsoft.com/office/officeart/2005/8/layout/default#1"/>
    <dgm:cxn modelId="{049B0A2B-2BFB-4FAB-97A6-2AD0B93B3838}" type="presParOf" srcId="{D3CDEF3F-D274-C446-AA02-98B48FC89D0C}" destId="{39F9E8BE-32F4-6541-9E27-4D00EFD9EB7D}" srcOrd="12" destOrd="0" presId="urn:microsoft.com/office/officeart/2005/8/layout/default#1"/>
    <dgm:cxn modelId="{C7A3E907-B3FA-4921-968B-3EF999798997}" type="presParOf" srcId="{D3CDEF3F-D274-C446-AA02-98B48FC89D0C}" destId="{5174316B-1A5A-8E4B-B876-164BBAAF1BE7}" srcOrd="13" destOrd="0" presId="urn:microsoft.com/office/officeart/2005/8/layout/default#1"/>
    <dgm:cxn modelId="{0A6C727A-83F6-45CB-AA69-80D7D33FF79E}" type="presParOf" srcId="{D3CDEF3F-D274-C446-AA02-98B48FC89D0C}" destId="{AF5B483A-D3CB-5B47-AB65-0AC9011908F8}" srcOrd="14" destOrd="0" presId="urn:microsoft.com/office/officeart/2005/8/layout/default#1"/>
    <dgm:cxn modelId="{3C5D13CB-CC04-49DA-9005-1BE0AC02B170}" type="presParOf" srcId="{D3CDEF3F-D274-C446-AA02-98B48FC89D0C}" destId="{083D73D9-7876-C048-ACBD-528B75C31210}" srcOrd="15" destOrd="0" presId="urn:microsoft.com/office/officeart/2005/8/layout/default#1"/>
    <dgm:cxn modelId="{E6671913-C3AC-4D33-A5A1-141C9A82D2F6}" type="presParOf" srcId="{D3CDEF3F-D274-C446-AA02-98B48FC89D0C}" destId="{151BAADE-0261-D84A-8B1E-3436BE09818D}"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D3A5F2-2BCB-4776-90AE-3AB25AF955A8}"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43EDDED-4AA0-4382-8C31-F0ACAF8CD3B2}">
      <dgm:prSet custT="1"/>
      <dgm:spPr>
        <a:solidFill>
          <a:schemeClr val="tx2">
            <a:lumMod val="40000"/>
            <a:lumOff val="60000"/>
          </a:schemeClr>
        </a:solidFill>
      </dgm:spPr>
      <dgm:t>
        <a:bodyPr anchor="t" anchorCtr="0"/>
        <a:lstStyle/>
        <a:p>
          <a:pPr algn="just"/>
          <a:r>
            <a:rPr lang="en-ZA" sz="1100" b="1" u="none" dirty="0">
              <a:solidFill>
                <a:schemeClr val="tx1"/>
              </a:solidFill>
              <a:latin typeface="Arial Narrow" panose="020B0606020202030204" pitchFamily="34" charset="0"/>
            </a:rPr>
            <a:t>Sub-Programme 1.4: Human Resources </a:t>
          </a:r>
          <a:r>
            <a:rPr lang="en-ZA" sz="1100" b="1" i="1" u="none" dirty="0">
              <a:solidFill>
                <a:schemeClr val="tx1"/>
              </a:solidFill>
              <a:latin typeface="Arial Narrow" panose="020B0606020202030204" pitchFamily="34" charset="0"/>
            </a:rPr>
            <a:t>Management Continued</a:t>
          </a:r>
        </a:p>
        <a:p>
          <a:pPr algn="just"/>
          <a:r>
            <a:rPr lang="en-ZA" sz="1100" dirty="0">
              <a:solidFill>
                <a:schemeClr val="tx1"/>
              </a:solidFill>
              <a:latin typeface="Arial Narrow" panose="020B0606020202030204" pitchFamily="34" charset="0"/>
            </a:rPr>
            <a:t>The purpose of the Sub-programme is to provide high-quality service to internal and external customers by assessing their needs and proactively addressing those needs through developing, delivering, and continuously improving human resource programmes that promote and support the Council’s vision.</a:t>
          </a:r>
          <a:endParaRPr lang="en-GB" sz="1100" dirty="0">
            <a:solidFill>
              <a:schemeClr val="tx1"/>
            </a:solidFill>
            <a:latin typeface="Arial Narrow" panose="020B0606020202030204" pitchFamily="34" charset="0"/>
          </a:endParaRPr>
        </a:p>
        <a:p>
          <a:pPr algn="just"/>
          <a:r>
            <a:rPr lang="en-ZA" sz="1100" dirty="0">
              <a:solidFill>
                <a:schemeClr val="tx1"/>
              </a:solidFill>
              <a:latin typeface="Arial Narrow" panose="020B0606020202030204" pitchFamily="34" charset="0"/>
            </a:rPr>
            <a:t>We will fulfil this mission with professionalism, integrity, and responsiveness by:</a:t>
          </a:r>
          <a:endParaRPr lang="en-GB" sz="1100" dirty="0">
            <a:solidFill>
              <a:schemeClr val="tx1"/>
            </a:solidFill>
            <a:latin typeface="Arial Narrow" panose="020B0606020202030204" pitchFamily="34" charset="0"/>
          </a:endParaRPr>
        </a:p>
        <a:p>
          <a:pPr algn="l"/>
          <a:r>
            <a:rPr lang="en-ZA" sz="1100" dirty="0">
              <a:solidFill>
                <a:schemeClr val="tx1"/>
              </a:solidFill>
              <a:latin typeface="Arial Narrow" panose="020B0606020202030204" pitchFamily="34" charset="0"/>
            </a:rPr>
            <a:t>•Treating all our customers with respect.</a:t>
          </a:r>
          <a:endParaRPr lang="en-GB" sz="1100" dirty="0">
            <a:solidFill>
              <a:schemeClr val="tx1"/>
            </a:solidFill>
            <a:latin typeface="Arial Narrow" panose="020B0606020202030204" pitchFamily="34" charset="0"/>
          </a:endParaRPr>
        </a:p>
        <a:p>
          <a:pPr algn="l"/>
          <a:r>
            <a:rPr lang="en-ZA" sz="1100" dirty="0">
              <a:solidFill>
                <a:schemeClr val="tx1"/>
              </a:solidFill>
              <a:latin typeface="Arial Narrow" panose="020B0606020202030204" pitchFamily="34" charset="0"/>
            </a:rPr>
            <a:t>•Providing resourceful, courteous, and effective customer service.</a:t>
          </a:r>
          <a:endParaRPr lang="en-GB" sz="1100" dirty="0">
            <a:solidFill>
              <a:schemeClr val="tx1"/>
            </a:solidFill>
            <a:latin typeface="Arial Narrow" panose="020B0606020202030204" pitchFamily="34" charset="0"/>
          </a:endParaRPr>
        </a:p>
        <a:p>
          <a:pPr algn="l"/>
          <a:r>
            <a:rPr lang="en-ZA" sz="1100" dirty="0">
              <a:solidFill>
                <a:schemeClr val="tx1"/>
              </a:solidFill>
              <a:latin typeface="Arial Narrow" panose="020B0606020202030204" pitchFamily="34" charset="0"/>
            </a:rPr>
            <a:t>•Promoting teamwork, open and clear communication, and collaboration.</a:t>
          </a:r>
          <a:endParaRPr lang="en-GB" sz="1100" dirty="0">
            <a:solidFill>
              <a:schemeClr val="tx1"/>
            </a:solidFill>
            <a:latin typeface="Arial Narrow" panose="020B0606020202030204" pitchFamily="34" charset="0"/>
          </a:endParaRPr>
        </a:p>
        <a:p>
          <a:pPr algn="l"/>
          <a:r>
            <a:rPr lang="en-ZA" sz="1100" dirty="0">
              <a:solidFill>
                <a:schemeClr val="tx1"/>
              </a:solidFill>
              <a:latin typeface="Arial Narrow" panose="020B0606020202030204" pitchFamily="34" charset="0"/>
            </a:rPr>
            <a:t>•Demonstrating creativity, initiative, and optimism.</a:t>
          </a:r>
          <a:endParaRPr lang="en-GB" sz="1100" dirty="0">
            <a:solidFill>
              <a:schemeClr val="tx1"/>
            </a:solidFill>
            <a:latin typeface="Arial Narrow" panose="020B0606020202030204" pitchFamily="34" charset="0"/>
          </a:endParaRPr>
        </a:p>
        <a:p>
          <a:pPr algn="just"/>
          <a:r>
            <a:rPr lang="en-ZA" sz="1100" dirty="0">
              <a:solidFill>
                <a:schemeClr val="tx1"/>
              </a:solidFill>
              <a:latin typeface="Arial Narrow" panose="020B0606020202030204" pitchFamily="34" charset="0"/>
            </a:rPr>
            <a:t>By doing this, the Sub-programme helps the CMS by supporting its administration and staff through human resource management advice and assistance, enabling them to make decisions that optimise its most important asset: its people and to continue the development of CMS as an employer of choice.</a:t>
          </a:r>
          <a:endParaRPr lang="en-US" sz="1100" dirty="0">
            <a:solidFill>
              <a:schemeClr val="tx1"/>
            </a:solidFill>
            <a:latin typeface="Arial Narrow" panose="020B0606020202030204" pitchFamily="34" charset="0"/>
          </a:endParaRPr>
        </a:p>
      </dgm:t>
    </dgm:pt>
    <dgm:pt modelId="{3CA8DBD5-4F42-41F9-99F6-3091775945DD}" type="parTrans" cxnId="{E3E0294E-2AA6-4CB5-8130-EFD3BA99568E}">
      <dgm:prSet/>
      <dgm:spPr/>
      <dgm:t>
        <a:bodyPr/>
        <a:lstStyle/>
        <a:p>
          <a:endParaRPr lang="en-US">
            <a:solidFill>
              <a:schemeClr val="tx1"/>
            </a:solidFill>
          </a:endParaRPr>
        </a:p>
      </dgm:t>
    </dgm:pt>
    <dgm:pt modelId="{18EBF07C-DE62-4754-9345-F12C230B8512}" type="sibTrans" cxnId="{E3E0294E-2AA6-4CB5-8130-EFD3BA99568E}">
      <dgm:prSet/>
      <dgm:spPr/>
      <dgm:t>
        <a:bodyPr/>
        <a:lstStyle/>
        <a:p>
          <a:endParaRPr lang="en-US">
            <a:solidFill>
              <a:schemeClr val="tx1"/>
            </a:solidFill>
          </a:endParaRPr>
        </a:p>
      </dgm:t>
    </dgm:pt>
    <dgm:pt modelId="{C4F38A82-1A11-41B2-B4E7-FE6AE1E0193B}" type="pres">
      <dgm:prSet presAssocID="{AFD3A5F2-2BCB-4776-90AE-3AB25AF955A8}" presName="linear" presStyleCnt="0">
        <dgm:presLayoutVars>
          <dgm:animLvl val="lvl"/>
          <dgm:resizeHandles val="exact"/>
        </dgm:presLayoutVars>
      </dgm:prSet>
      <dgm:spPr/>
      <dgm:t>
        <a:bodyPr/>
        <a:lstStyle/>
        <a:p>
          <a:endParaRPr lang="en-US"/>
        </a:p>
      </dgm:t>
    </dgm:pt>
    <dgm:pt modelId="{9C8BF044-057F-4BB2-9AB8-7B7A2A5506F4}" type="pres">
      <dgm:prSet presAssocID="{143EDDED-4AA0-4382-8C31-F0ACAF8CD3B2}" presName="parentText" presStyleLbl="node1" presStyleIdx="0" presStyleCnt="1" custScaleY="457395" custLinFactNeighborY="66146">
        <dgm:presLayoutVars>
          <dgm:chMax val="0"/>
          <dgm:bulletEnabled val="1"/>
        </dgm:presLayoutVars>
      </dgm:prSet>
      <dgm:spPr/>
      <dgm:t>
        <a:bodyPr/>
        <a:lstStyle/>
        <a:p>
          <a:endParaRPr lang="en-US"/>
        </a:p>
      </dgm:t>
    </dgm:pt>
  </dgm:ptLst>
  <dgm:cxnLst>
    <dgm:cxn modelId="{E3E0294E-2AA6-4CB5-8130-EFD3BA99568E}" srcId="{AFD3A5F2-2BCB-4776-90AE-3AB25AF955A8}" destId="{143EDDED-4AA0-4382-8C31-F0ACAF8CD3B2}" srcOrd="0" destOrd="0" parTransId="{3CA8DBD5-4F42-41F9-99F6-3091775945DD}" sibTransId="{18EBF07C-DE62-4754-9345-F12C230B8512}"/>
    <dgm:cxn modelId="{F298EDB5-2B1E-4343-A625-E6AADD5B68C3}" type="presOf" srcId="{AFD3A5F2-2BCB-4776-90AE-3AB25AF955A8}" destId="{C4F38A82-1A11-41B2-B4E7-FE6AE1E0193B}" srcOrd="0" destOrd="0" presId="urn:microsoft.com/office/officeart/2005/8/layout/vList2"/>
    <dgm:cxn modelId="{9CCEA3CB-8EAA-4FDB-8B2D-55EFD021B47C}" type="presOf" srcId="{143EDDED-4AA0-4382-8C31-F0ACAF8CD3B2}" destId="{9C8BF044-057F-4BB2-9AB8-7B7A2A5506F4}" srcOrd="0" destOrd="0" presId="urn:microsoft.com/office/officeart/2005/8/layout/vList2"/>
    <dgm:cxn modelId="{62E44B4A-E076-4115-B963-01771727514F}" type="presParOf" srcId="{C4F38A82-1A11-41B2-B4E7-FE6AE1E0193B}" destId="{9C8BF044-057F-4BB2-9AB8-7B7A2A5506F4}" srcOrd="0"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C990A6-FA1F-44A9-A0BE-689E8DBA82F9}"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CD448F0-8C3D-4E38-B480-F8715ACB016D}">
      <dgm:prSet custT="1"/>
      <dgm:spPr>
        <a:solidFill>
          <a:schemeClr val="tx2">
            <a:lumMod val="40000"/>
            <a:lumOff val="60000"/>
          </a:schemeClr>
        </a:solidFill>
      </dgm:spPr>
      <dgm:t>
        <a:bodyPr anchor="t" anchorCtr="0"/>
        <a:lstStyle/>
        <a:p>
          <a:pPr algn="l" rtl="0"/>
          <a:r>
            <a:rPr lang="en-US" sz="1100" b="1" baseline="0" dirty="0">
              <a:solidFill>
                <a:schemeClr val="tx1"/>
              </a:solidFill>
              <a:latin typeface="Arial Narrow" panose="020B0606020202030204" pitchFamily="34" charset="0"/>
            </a:rPr>
            <a:t>Sub-</a:t>
          </a:r>
          <a:r>
            <a:rPr lang="en-US" sz="1100" b="1" baseline="0" dirty="0" err="1">
              <a:solidFill>
                <a:schemeClr val="tx1"/>
              </a:solidFill>
              <a:latin typeface="Arial Narrow" panose="020B0606020202030204" pitchFamily="34" charset="0"/>
            </a:rPr>
            <a:t>Programme</a:t>
          </a:r>
          <a:r>
            <a:rPr lang="en-US" sz="1100" b="1" baseline="0" dirty="0">
              <a:solidFill>
                <a:schemeClr val="tx1"/>
              </a:solidFill>
              <a:latin typeface="Arial Narrow" panose="020B0606020202030204" pitchFamily="34" charset="0"/>
            </a:rPr>
            <a:t> 1.5: Legal Services</a:t>
          </a:r>
        </a:p>
        <a:p>
          <a:pPr algn="just" rtl="0"/>
          <a:r>
            <a:rPr lang="en-US" sz="1100" dirty="0">
              <a:solidFill>
                <a:schemeClr val="tx1"/>
              </a:solidFill>
              <a:latin typeface="Arial Narrow" panose="020B0606020202030204" pitchFamily="34" charset="0"/>
            </a:rPr>
            <a:t>The purpose of the Sub-</a:t>
          </a:r>
          <a:r>
            <a:rPr lang="en-US" sz="1100" dirty="0" err="1">
              <a:solidFill>
                <a:schemeClr val="tx1"/>
              </a:solidFill>
              <a:latin typeface="Arial Narrow" panose="020B0606020202030204" pitchFamily="34" charset="0"/>
            </a:rPr>
            <a:t>programme</a:t>
          </a:r>
          <a:r>
            <a:rPr lang="en-US" sz="1100" dirty="0">
              <a:solidFill>
                <a:schemeClr val="tx1"/>
              </a:solidFill>
              <a:latin typeface="Arial Narrow" panose="020B0606020202030204" pitchFamily="34" charset="0"/>
            </a:rPr>
            <a:t> is to provide legal advice and representation to the CMS and business units to ensure the integrity of regulatory decisions</a:t>
          </a:r>
          <a:r>
            <a:rPr lang="en-US" sz="1100" baseline="0" dirty="0">
              <a:solidFill>
                <a:schemeClr val="tx1"/>
              </a:solidFill>
              <a:latin typeface="Arial Narrow" panose="020B0606020202030204" pitchFamily="34" charset="0"/>
            </a:rPr>
            <a:t>.</a:t>
          </a:r>
        </a:p>
      </dgm:t>
    </dgm:pt>
    <dgm:pt modelId="{D9D913AF-2C54-441E-A1FF-640E3F36E946}" type="parTrans" cxnId="{C98B7605-C9F4-4A2A-88FF-A122D99EFCFE}">
      <dgm:prSet/>
      <dgm:spPr/>
      <dgm:t>
        <a:bodyPr/>
        <a:lstStyle/>
        <a:p>
          <a:endParaRPr lang="en-US" sz="1050">
            <a:solidFill>
              <a:schemeClr val="tx1"/>
            </a:solidFill>
            <a:latin typeface="+mn-lt"/>
          </a:endParaRPr>
        </a:p>
      </dgm:t>
    </dgm:pt>
    <dgm:pt modelId="{44406080-A31E-41DD-9B52-5BA0C07F40BF}" type="sibTrans" cxnId="{C98B7605-C9F4-4A2A-88FF-A122D99EFCFE}">
      <dgm:prSet/>
      <dgm:spPr/>
      <dgm:t>
        <a:bodyPr/>
        <a:lstStyle/>
        <a:p>
          <a:endParaRPr lang="en-US" sz="1050">
            <a:solidFill>
              <a:schemeClr val="tx1"/>
            </a:solidFill>
            <a:latin typeface="+mn-lt"/>
          </a:endParaRPr>
        </a:p>
      </dgm:t>
    </dgm:pt>
    <dgm:pt modelId="{6CD15315-CB55-4500-8259-8A56872A809E}" type="pres">
      <dgm:prSet presAssocID="{E9C990A6-FA1F-44A9-A0BE-689E8DBA82F9}" presName="linear" presStyleCnt="0">
        <dgm:presLayoutVars>
          <dgm:animLvl val="lvl"/>
          <dgm:resizeHandles val="exact"/>
        </dgm:presLayoutVars>
      </dgm:prSet>
      <dgm:spPr/>
      <dgm:t>
        <a:bodyPr/>
        <a:lstStyle/>
        <a:p>
          <a:endParaRPr lang="en-US"/>
        </a:p>
      </dgm:t>
    </dgm:pt>
    <dgm:pt modelId="{99B82181-9F74-4214-B2B8-6F6A1B9B786E}" type="pres">
      <dgm:prSet presAssocID="{1CD448F0-8C3D-4E38-B480-F8715ACB016D}" presName="parentText" presStyleLbl="node1" presStyleIdx="0" presStyleCnt="1" custScaleY="1575470" custLinFactNeighborX="-49444" custLinFactNeighborY="771">
        <dgm:presLayoutVars>
          <dgm:chMax val="0"/>
          <dgm:bulletEnabled val="1"/>
        </dgm:presLayoutVars>
      </dgm:prSet>
      <dgm:spPr/>
      <dgm:t>
        <a:bodyPr/>
        <a:lstStyle/>
        <a:p>
          <a:endParaRPr lang="en-US"/>
        </a:p>
      </dgm:t>
    </dgm:pt>
  </dgm:ptLst>
  <dgm:cxnLst>
    <dgm:cxn modelId="{CA7E4C61-5521-4F82-9F7C-2595B99985C5}" type="presOf" srcId="{E9C990A6-FA1F-44A9-A0BE-689E8DBA82F9}" destId="{6CD15315-CB55-4500-8259-8A56872A809E}" srcOrd="0" destOrd="0" presId="urn:microsoft.com/office/officeart/2005/8/layout/vList2"/>
    <dgm:cxn modelId="{C98B7605-C9F4-4A2A-88FF-A122D99EFCFE}" srcId="{E9C990A6-FA1F-44A9-A0BE-689E8DBA82F9}" destId="{1CD448F0-8C3D-4E38-B480-F8715ACB016D}" srcOrd="0" destOrd="0" parTransId="{D9D913AF-2C54-441E-A1FF-640E3F36E946}" sibTransId="{44406080-A31E-41DD-9B52-5BA0C07F40BF}"/>
    <dgm:cxn modelId="{8F77AD5D-659B-4665-A74A-A7DAA5C4C847}" type="presOf" srcId="{1CD448F0-8C3D-4E38-B480-F8715ACB016D}" destId="{99B82181-9F74-4214-B2B8-6F6A1B9B786E}" srcOrd="0" destOrd="0" presId="urn:microsoft.com/office/officeart/2005/8/layout/vList2"/>
    <dgm:cxn modelId="{5B960577-F732-4362-80B6-56447D2ECEAC}" type="presParOf" srcId="{6CD15315-CB55-4500-8259-8A56872A809E}" destId="{99B82181-9F74-4214-B2B8-6F6A1B9B786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C990A6-FA1F-44A9-A0BE-689E8DBA82F9}"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CD448F0-8C3D-4E38-B480-F8715ACB016D}">
      <dgm:prSet custT="1"/>
      <dgm:spPr>
        <a:solidFill>
          <a:schemeClr val="tx2">
            <a:lumMod val="40000"/>
            <a:lumOff val="60000"/>
          </a:schemeClr>
        </a:solidFill>
      </dgm:spPr>
      <dgm:t>
        <a:bodyPr anchor="t" anchorCtr="0"/>
        <a:lstStyle/>
        <a:p>
          <a:pPr algn="l" rtl="0"/>
          <a:r>
            <a:rPr lang="en-US" sz="1100" b="1" baseline="0" dirty="0">
              <a:solidFill>
                <a:schemeClr val="tx1"/>
              </a:solidFill>
              <a:latin typeface="Arial Narrow" panose="020B0606020202030204" pitchFamily="34" charset="0"/>
            </a:rPr>
            <a:t>Sub-Programme 1.6: Council Secretariate</a:t>
          </a:r>
        </a:p>
        <a:p>
          <a:pPr algn="just" rtl="0"/>
          <a:r>
            <a:rPr lang="en-GB" sz="1100" b="0" dirty="0">
              <a:solidFill>
                <a:schemeClr val="tx1"/>
              </a:solidFill>
            </a:rPr>
            <a:t>The purpose of this programme is to provide corporate governance services to the Council as Accounting Authority and its committees. The program seeks to achieve the above objective through seamless board administration, secretariat service and support. </a:t>
          </a:r>
          <a:r>
            <a:rPr lang="en-US" sz="1100" baseline="0" dirty="0">
              <a:solidFill>
                <a:schemeClr val="tx1"/>
              </a:solidFill>
              <a:latin typeface="Arial Narrow" panose="020B0606020202030204" pitchFamily="34" charset="0"/>
            </a:rPr>
            <a:t>.</a:t>
          </a:r>
        </a:p>
      </dgm:t>
    </dgm:pt>
    <dgm:pt modelId="{D9D913AF-2C54-441E-A1FF-640E3F36E946}" type="parTrans" cxnId="{C98B7605-C9F4-4A2A-88FF-A122D99EFCFE}">
      <dgm:prSet/>
      <dgm:spPr/>
      <dgm:t>
        <a:bodyPr/>
        <a:lstStyle/>
        <a:p>
          <a:endParaRPr lang="en-US" sz="1050">
            <a:solidFill>
              <a:schemeClr val="tx1"/>
            </a:solidFill>
            <a:latin typeface="+mn-lt"/>
          </a:endParaRPr>
        </a:p>
      </dgm:t>
    </dgm:pt>
    <dgm:pt modelId="{44406080-A31E-41DD-9B52-5BA0C07F40BF}" type="sibTrans" cxnId="{C98B7605-C9F4-4A2A-88FF-A122D99EFCFE}">
      <dgm:prSet/>
      <dgm:spPr/>
      <dgm:t>
        <a:bodyPr/>
        <a:lstStyle/>
        <a:p>
          <a:endParaRPr lang="en-US" sz="1050">
            <a:solidFill>
              <a:schemeClr val="tx1"/>
            </a:solidFill>
            <a:latin typeface="+mn-lt"/>
          </a:endParaRPr>
        </a:p>
      </dgm:t>
    </dgm:pt>
    <dgm:pt modelId="{6CD15315-CB55-4500-8259-8A56872A809E}" type="pres">
      <dgm:prSet presAssocID="{E9C990A6-FA1F-44A9-A0BE-689E8DBA82F9}" presName="linear" presStyleCnt="0">
        <dgm:presLayoutVars>
          <dgm:animLvl val="lvl"/>
          <dgm:resizeHandles val="exact"/>
        </dgm:presLayoutVars>
      </dgm:prSet>
      <dgm:spPr/>
      <dgm:t>
        <a:bodyPr/>
        <a:lstStyle/>
        <a:p>
          <a:endParaRPr lang="en-US"/>
        </a:p>
      </dgm:t>
    </dgm:pt>
    <dgm:pt modelId="{99B82181-9F74-4214-B2B8-6F6A1B9B786E}" type="pres">
      <dgm:prSet presAssocID="{1CD448F0-8C3D-4E38-B480-F8715ACB016D}" presName="parentText" presStyleLbl="node1" presStyleIdx="0" presStyleCnt="1" custScaleY="1575470" custLinFactNeighborX="-49444" custLinFactNeighborY="771">
        <dgm:presLayoutVars>
          <dgm:chMax val="0"/>
          <dgm:bulletEnabled val="1"/>
        </dgm:presLayoutVars>
      </dgm:prSet>
      <dgm:spPr/>
      <dgm:t>
        <a:bodyPr/>
        <a:lstStyle/>
        <a:p>
          <a:endParaRPr lang="en-US"/>
        </a:p>
      </dgm:t>
    </dgm:pt>
  </dgm:ptLst>
  <dgm:cxnLst>
    <dgm:cxn modelId="{CA7E4C61-5521-4F82-9F7C-2595B99985C5}" type="presOf" srcId="{E9C990A6-FA1F-44A9-A0BE-689E8DBA82F9}" destId="{6CD15315-CB55-4500-8259-8A56872A809E}" srcOrd="0" destOrd="0" presId="urn:microsoft.com/office/officeart/2005/8/layout/vList2"/>
    <dgm:cxn modelId="{C98B7605-C9F4-4A2A-88FF-A122D99EFCFE}" srcId="{E9C990A6-FA1F-44A9-A0BE-689E8DBA82F9}" destId="{1CD448F0-8C3D-4E38-B480-F8715ACB016D}" srcOrd="0" destOrd="0" parTransId="{D9D913AF-2C54-441E-A1FF-640E3F36E946}" sibTransId="{44406080-A31E-41DD-9B52-5BA0C07F40BF}"/>
    <dgm:cxn modelId="{8F77AD5D-659B-4665-A74A-A7DAA5C4C847}" type="presOf" srcId="{1CD448F0-8C3D-4E38-B480-F8715ACB016D}" destId="{99B82181-9F74-4214-B2B8-6F6A1B9B786E}" srcOrd="0" destOrd="0" presId="urn:microsoft.com/office/officeart/2005/8/layout/vList2"/>
    <dgm:cxn modelId="{5B960577-F732-4362-80B6-56447D2ECEAC}" type="presParOf" srcId="{6CD15315-CB55-4500-8259-8A56872A809E}" destId="{99B82181-9F74-4214-B2B8-6F6A1B9B786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FC3B9B-743E-4FE2-A33F-F331BA4D860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4B86434-BA4D-4905-8D64-8E40A53AF56C}">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2 : Strategy Office</a:t>
          </a:r>
        </a:p>
        <a:p>
          <a:pPr algn="just" rtl="0"/>
          <a:r>
            <a:rPr lang="en-ZA"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The purpose of this Programme is to engage in projects to provide information to the Ministry on strategic health reform matters to achieve government’s objective of an equitable and sustainable healthcare financing system in support of universal access and to provide support to the office on clinical matters so that good quality medical scheme cover is maximised and that regulated entities are properly governed, through prospective and retrospective regulation. The Unit also undertakes strategic research that would enable the CMS to advise the </a:t>
          </a:r>
          <a:r>
            <a:rPr lang="en-ZA" sz="1100" dirty="0" err="1">
              <a:solidFill>
                <a:schemeClr val="tx1"/>
              </a:solidFill>
              <a:effectLst/>
              <a:latin typeface="Arial Narrow" panose="020B0606020202030204" pitchFamily="34" charset="0"/>
              <a:ea typeface="Cambria" panose="02040503050406030204" pitchFamily="18" charset="0"/>
              <a:cs typeface="Calibri" panose="020F0502020204030204" pitchFamily="34" charset="0"/>
            </a:rPr>
            <a:t>NDoH</a:t>
          </a:r>
          <a:r>
            <a:rPr lang="en-ZA"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 on policy initiatives. It also provides a mechanism for the CMS to provide support to the </a:t>
          </a:r>
          <a:r>
            <a:rPr lang="en-ZA" sz="1100" dirty="0" err="1">
              <a:solidFill>
                <a:schemeClr val="tx1"/>
              </a:solidFill>
              <a:effectLst/>
              <a:latin typeface="Arial Narrow" panose="020B0606020202030204" pitchFamily="34" charset="0"/>
              <a:ea typeface="Cambria" panose="02040503050406030204" pitchFamily="18" charset="0"/>
              <a:cs typeface="Calibri" panose="020F0502020204030204" pitchFamily="34" charset="0"/>
            </a:rPr>
            <a:t>NDoH</a:t>
          </a:r>
          <a:r>
            <a:rPr lang="en-ZA"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 on key policy reforms such as the NHI and HMI</a:t>
          </a:r>
          <a:r>
            <a:rPr lang="en-ZA" sz="1100" dirty="0">
              <a:solidFill>
                <a:schemeClr val="tx1"/>
              </a:solidFill>
              <a:latin typeface="Arial Narrow" panose="020B0606020202030204" pitchFamily="34" charset="0"/>
            </a:rPr>
            <a:t>.</a:t>
          </a:r>
          <a:endParaRPr lang="en-US" sz="1100" dirty="0">
            <a:solidFill>
              <a:schemeClr val="tx1"/>
            </a:solidFill>
            <a:latin typeface="Arial Narrow" panose="020B0606020202030204" pitchFamily="34" charset="0"/>
          </a:endParaRPr>
        </a:p>
      </dgm:t>
    </dgm:pt>
    <dgm:pt modelId="{AF030A45-7CC1-4A0E-BB37-3549CDA4B60C}" type="parTrans" cxnId="{076EC362-3E1F-4E25-AF13-0D4F88C423E9}">
      <dgm:prSet/>
      <dgm:spPr/>
      <dgm:t>
        <a:bodyPr/>
        <a:lstStyle/>
        <a:p>
          <a:endParaRPr lang="en-US">
            <a:solidFill>
              <a:schemeClr val="tx1"/>
            </a:solidFill>
          </a:endParaRPr>
        </a:p>
      </dgm:t>
    </dgm:pt>
    <dgm:pt modelId="{114E8A32-7CB8-47BF-A7A4-C40B9BEAE8F6}" type="sibTrans" cxnId="{076EC362-3E1F-4E25-AF13-0D4F88C423E9}">
      <dgm:prSet/>
      <dgm:spPr/>
      <dgm:t>
        <a:bodyPr/>
        <a:lstStyle/>
        <a:p>
          <a:endParaRPr lang="en-US">
            <a:solidFill>
              <a:schemeClr val="tx1"/>
            </a:solidFill>
          </a:endParaRPr>
        </a:p>
      </dgm:t>
    </dgm:pt>
    <dgm:pt modelId="{E3AEA5B9-D050-4079-AC46-07F8CDEC3915}" type="pres">
      <dgm:prSet presAssocID="{3BFC3B9B-743E-4FE2-A33F-F331BA4D860C}" presName="linear" presStyleCnt="0">
        <dgm:presLayoutVars>
          <dgm:animLvl val="lvl"/>
          <dgm:resizeHandles val="exact"/>
        </dgm:presLayoutVars>
      </dgm:prSet>
      <dgm:spPr/>
      <dgm:t>
        <a:bodyPr/>
        <a:lstStyle/>
        <a:p>
          <a:endParaRPr lang="en-US"/>
        </a:p>
      </dgm:t>
    </dgm:pt>
    <dgm:pt modelId="{7E9F8638-CEB5-40C3-ABC7-E718A623B135}" type="pres">
      <dgm:prSet presAssocID="{D4B86434-BA4D-4905-8D64-8E40A53AF56C}" presName="parentText" presStyleLbl="node1" presStyleIdx="0" presStyleCnt="1" custScaleY="628591" custLinFactNeighborX="-2222" custLinFactNeighborY="-7372">
        <dgm:presLayoutVars>
          <dgm:chMax val="0"/>
          <dgm:bulletEnabled val="1"/>
        </dgm:presLayoutVars>
      </dgm:prSet>
      <dgm:spPr/>
      <dgm:t>
        <a:bodyPr/>
        <a:lstStyle/>
        <a:p>
          <a:endParaRPr lang="en-US"/>
        </a:p>
      </dgm:t>
    </dgm:pt>
  </dgm:ptLst>
  <dgm:cxnLst>
    <dgm:cxn modelId="{CF6743E1-0F8D-42DB-9503-57D7ED0F2583}" type="presOf" srcId="{D4B86434-BA4D-4905-8D64-8E40A53AF56C}" destId="{7E9F8638-CEB5-40C3-ABC7-E718A623B135}" srcOrd="0" destOrd="0" presId="urn:microsoft.com/office/officeart/2005/8/layout/vList2"/>
    <dgm:cxn modelId="{386A2CB0-7822-4728-B25B-30BA682F3E77}" type="presOf" srcId="{3BFC3B9B-743E-4FE2-A33F-F331BA4D860C}" destId="{E3AEA5B9-D050-4079-AC46-07F8CDEC3915}" srcOrd="0" destOrd="0" presId="urn:microsoft.com/office/officeart/2005/8/layout/vList2"/>
    <dgm:cxn modelId="{076EC362-3E1F-4E25-AF13-0D4F88C423E9}" srcId="{3BFC3B9B-743E-4FE2-A33F-F331BA4D860C}" destId="{D4B86434-BA4D-4905-8D64-8E40A53AF56C}" srcOrd="0" destOrd="0" parTransId="{AF030A45-7CC1-4A0E-BB37-3549CDA4B60C}" sibTransId="{114E8A32-7CB8-47BF-A7A4-C40B9BEAE8F6}"/>
    <dgm:cxn modelId="{A79A1C6C-8C07-47A8-BE14-2AAE08F25DE5}" type="presParOf" srcId="{E3AEA5B9-D050-4079-AC46-07F8CDEC3915}" destId="{7E9F8638-CEB5-40C3-ABC7-E718A623B13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FC3B9B-743E-4FE2-A33F-F331BA4D860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4B86434-BA4D-4905-8D64-8E40A53AF56C}">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2 : Strategy Office </a:t>
          </a:r>
          <a:r>
            <a:rPr lang="en-US" sz="1100" b="1" i="1" dirty="0">
              <a:solidFill>
                <a:schemeClr val="tx1"/>
              </a:solidFill>
              <a:latin typeface="Arial Narrow" panose="020B0606020202030204" pitchFamily="34" charset="0"/>
            </a:rPr>
            <a:t>Continued</a:t>
          </a:r>
          <a:r>
            <a:rPr lang="en-US" sz="1100" b="1" dirty="0">
              <a:solidFill>
                <a:schemeClr val="tx1"/>
              </a:solidFill>
              <a:latin typeface="Arial Narrow" panose="020B0606020202030204" pitchFamily="34" charset="0"/>
            </a:rPr>
            <a:t> </a:t>
          </a:r>
        </a:p>
        <a:p>
          <a:pPr algn="just" rtl="0"/>
          <a:r>
            <a:rPr lang="en-ZA"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The purpose of this Programme is to engage in projects to provide information to the Ministry on strategic health reform matters to achieve government’s objective of an equitable and sustainable healthcare financing system in support of universal access and to provide support to the office on clinical matters so that good quality medical scheme cover is maximised and that regulated entities are properly governed, through prospective and retrospective regulation. The Unit also undertakes strategic research that would enable the CMS to advise the </a:t>
          </a:r>
          <a:r>
            <a:rPr lang="en-ZA" sz="1100" dirty="0" err="1">
              <a:solidFill>
                <a:schemeClr val="tx1"/>
              </a:solidFill>
              <a:effectLst/>
              <a:latin typeface="Arial Narrow" panose="020B0606020202030204" pitchFamily="34" charset="0"/>
              <a:ea typeface="Cambria" panose="02040503050406030204" pitchFamily="18" charset="0"/>
              <a:cs typeface="Calibri" panose="020F0502020204030204" pitchFamily="34" charset="0"/>
            </a:rPr>
            <a:t>NDoH</a:t>
          </a:r>
          <a:r>
            <a:rPr lang="en-ZA"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 on policy initiatives. It also provides a mechanism for the CMS to provide support to the </a:t>
          </a:r>
          <a:r>
            <a:rPr lang="en-ZA" sz="1100" dirty="0" err="1">
              <a:solidFill>
                <a:schemeClr val="tx1"/>
              </a:solidFill>
              <a:effectLst/>
              <a:latin typeface="Arial Narrow" panose="020B0606020202030204" pitchFamily="34" charset="0"/>
              <a:ea typeface="Cambria" panose="02040503050406030204" pitchFamily="18" charset="0"/>
              <a:cs typeface="Calibri" panose="020F0502020204030204" pitchFamily="34" charset="0"/>
            </a:rPr>
            <a:t>NDoH</a:t>
          </a:r>
          <a:r>
            <a:rPr lang="en-ZA"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 on key policy reforms such as the NHI and HMI</a:t>
          </a:r>
          <a:r>
            <a:rPr lang="en-ZA" sz="1100" dirty="0">
              <a:solidFill>
                <a:schemeClr val="tx1"/>
              </a:solidFill>
              <a:latin typeface="Arial Narrow" panose="020B0606020202030204" pitchFamily="34" charset="0"/>
            </a:rPr>
            <a:t>.</a:t>
          </a:r>
          <a:endParaRPr lang="en-US" sz="1100" dirty="0">
            <a:solidFill>
              <a:schemeClr val="tx1"/>
            </a:solidFill>
            <a:latin typeface="Arial Narrow" panose="020B0606020202030204" pitchFamily="34" charset="0"/>
          </a:endParaRPr>
        </a:p>
      </dgm:t>
    </dgm:pt>
    <dgm:pt modelId="{AF030A45-7CC1-4A0E-BB37-3549CDA4B60C}" type="parTrans" cxnId="{076EC362-3E1F-4E25-AF13-0D4F88C423E9}">
      <dgm:prSet/>
      <dgm:spPr/>
      <dgm:t>
        <a:bodyPr/>
        <a:lstStyle/>
        <a:p>
          <a:endParaRPr lang="en-US">
            <a:solidFill>
              <a:schemeClr val="tx1"/>
            </a:solidFill>
          </a:endParaRPr>
        </a:p>
      </dgm:t>
    </dgm:pt>
    <dgm:pt modelId="{114E8A32-7CB8-47BF-A7A4-C40B9BEAE8F6}" type="sibTrans" cxnId="{076EC362-3E1F-4E25-AF13-0D4F88C423E9}">
      <dgm:prSet/>
      <dgm:spPr/>
      <dgm:t>
        <a:bodyPr/>
        <a:lstStyle/>
        <a:p>
          <a:endParaRPr lang="en-US">
            <a:solidFill>
              <a:schemeClr val="tx1"/>
            </a:solidFill>
          </a:endParaRPr>
        </a:p>
      </dgm:t>
    </dgm:pt>
    <dgm:pt modelId="{E3AEA5B9-D050-4079-AC46-07F8CDEC3915}" type="pres">
      <dgm:prSet presAssocID="{3BFC3B9B-743E-4FE2-A33F-F331BA4D860C}" presName="linear" presStyleCnt="0">
        <dgm:presLayoutVars>
          <dgm:animLvl val="lvl"/>
          <dgm:resizeHandles val="exact"/>
        </dgm:presLayoutVars>
      </dgm:prSet>
      <dgm:spPr/>
      <dgm:t>
        <a:bodyPr/>
        <a:lstStyle/>
        <a:p>
          <a:endParaRPr lang="en-US"/>
        </a:p>
      </dgm:t>
    </dgm:pt>
    <dgm:pt modelId="{7E9F8638-CEB5-40C3-ABC7-E718A623B135}" type="pres">
      <dgm:prSet presAssocID="{D4B86434-BA4D-4905-8D64-8E40A53AF56C}" presName="parentText" presStyleLbl="node1" presStyleIdx="0" presStyleCnt="1" custScaleY="628591" custLinFactNeighborX="-47778" custLinFactNeighborY="-4295">
        <dgm:presLayoutVars>
          <dgm:chMax val="0"/>
          <dgm:bulletEnabled val="1"/>
        </dgm:presLayoutVars>
      </dgm:prSet>
      <dgm:spPr/>
      <dgm:t>
        <a:bodyPr/>
        <a:lstStyle/>
        <a:p>
          <a:endParaRPr lang="en-US"/>
        </a:p>
      </dgm:t>
    </dgm:pt>
  </dgm:ptLst>
  <dgm:cxnLst>
    <dgm:cxn modelId="{CF6743E1-0F8D-42DB-9503-57D7ED0F2583}" type="presOf" srcId="{D4B86434-BA4D-4905-8D64-8E40A53AF56C}" destId="{7E9F8638-CEB5-40C3-ABC7-E718A623B135}" srcOrd="0" destOrd="0" presId="urn:microsoft.com/office/officeart/2005/8/layout/vList2"/>
    <dgm:cxn modelId="{386A2CB0-7822-4728-B25B-30BA682F3E77}" type="presOf" srcId="{3BFC3B9B-743E-4FE2-A33F-F331BA4D860C}" destId="{E3AEA5B9-D050-4079-AC46-07F8CDEC3915}" srcOrd="0" destOrd="0" presId="urn:microsoft.com/office/officeart/2005/8/layout/vList2"/>
    <dgm:cxn modelId="{076EC362-3E1F-4E25-AF13-0D4F88C423E9}" srcId="{3BFC3B9B-743E-4FE2-A33F-F331BA4D860C}" destId="{D4B86434-BA4D-4905-8D64-8E40A53AF56C}" srcOrd="0" destOrd="0" parTransId="{AF030A45-7CC1-4A0E-BB37-3549CDA4B60C}" sibTransId="{114E8A32-7CB8-47BF-A7A4-C40B9BEAE8F6}"/>
    <dgm:cxn modelId="{A79A1C6C-8C07-47A8-BE14-2AAE08F25DE5}" type="presParOf" srcId="{E3AEA5B9-D050-4079-AC46-07F8CDEC3915}" destId="{7E9F8638-CEB5-40C3-ABC7-E718A623B13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3995B3-0341-44C4-B5D8-5D740F4FFFE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AB2A782-794C-430C-9D86-003428CF4572}">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3: Accreditation</a:t>
          </a:r>
        </a:p>
        <a:p>
          <a:pPr algn="just" rtl="0"/>
          <a:r>
            <a:rPr lang="en-US"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The purpose of the </a:t>
          </a:r>
          <a:r>
            <a:rPr lang="en-US" sz="1100" dirty="0" err="1">
              <a:solidFill>
                <a:schemeClr val="tx1"/>
              </a:solidFill>
              <a:effectLst/>
              <a:latin typeface="Arial Narrow" panose="020B0606020202030204" pitchFamily="34" charset="0"/>
              <a:ea typeface="Cambria" panose="02040503050406030204" pitchFamily="18" charset="0"/>
              <a:cs typeface="Calibri" panose="020F0502020204030204" pitchFamily="34" charset="0"/>
            </a:rPr>
            <a:t>Programme</a:t>
          </a:r>
          <a:r>
            <a:rPr lang="en-US"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 is to ensure brokers and broker </a:t>
          </a:r>
          <a:r>
            <a:rPr lang="en-US" sz="1100" dirty="0" err="1">
              <a:solidFill>
                <a:schemeClr val="tx1"/>
              </a:solidFill>
              <a:effectLst/>
              <a:latin typeface="Arial Narrow" panose="020B0606020202030204" pitchFamily="34" charset="0"/>
              <a:ea typeface="Cambria" panose="02040503050406030204" pitchFamily="18" charset="0"/>
              <a:cs typeface="Calibri" panose="020F0502020204030204" pitchFamily="34" charset="0"/>
            </a:rPr>
            <a:t>organisations</a:t>
          </a:r>
          <a:r>
            <a:rPr lang="en-US"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 administrators and managed care </a:t>
          </a:r>
          <a:r>
            <a:rPr lang="en-US" sz="1100" dirty="0" err="1">
              <a:solidFill>
                <a:schemeClr val="tx1"/>
              </a:solidFill>
              <a:effectLst/>
              <a:latin typeface="Arial Narrow" panose="020B0606020202030204" pitchFamily="34" charset="0"/>
              <a:ea typeface="Cambria" panose="02040503050406030204" pitchFamily="18" charset="0"/>
              <a:cs typeface="Calibri" panose="020F0502020204030204" pitchFamily="34" charset="0"/>
            </a:rPr>
            <a:t>organisations</a:t>
          </a:r>
          <a:r>
            <a:rPr lang="en-US" sz="1100" dirty="0">
              <a:solidFill>
                <a:schemeClr val="tx1"/>
              </a:solidFill>
              <a:effectLst/>
              <a:latin typeface="Arial Narrow" panose="020B0606020202030204" pitchFamily="34" charset="0"/>
              <a:ea typeface="Cambria" panose="02040503050406030204" pitchFamily="18" charset="0"/>
              <a:cs typeface="Calibri" panose="020F0502020204030204" pitchFamily="34" charset="0"/>
            </a:rPr>
            <a:t> are accredited in line with the accreditation requirements as set out in the Medical Schemes Act (1998), including whether applicants are fit and proper, have the necessary resources, skills, capacity and infrastructure and are financially sound</a:t>
          </a:r>
          <a:r>
            <a:rPr lang="en-US" sz="1100" dirty="0">
              <a:solidFill>
                <a:schemeClr val="tx1"/>
              </a:solidFill>
              <a:latin typeface="Arial Narrow" panose="020B0606020202030204" pitchFamily="34" charset="0"/>
            </a:rPr>
            <a:t>.</a:t>
          </a:r>
        </a:p>
      </dgm:t>
    </dgm:pt>
    <dgm:pt modelId="{696AA3AE-A18F-45C8-8FB2-C9E79F491450}" type="parTrans" cxnId="{2FAC0F98-BF5D-433F-94AC-41CAB7C2F60E}">
      <dgm:prSet/>
      <dgm:spPr/>
      <dgm:t>
        <a:bodyPr/>
        <a:lstStyle/>
        <a:p>
          <a:endParaRPr lang="en-US" sz="1000">
            <a:solidFill>
              <a:schemeClr val="tx1"/>
            </a:solidFill>
          </a:endParaRPr>
        </a:p>
      </dgm:t>
    </dgm:pt>
    <dgm:pt modelId="{B138AFA7-7286-48EE-A391-AA357FDBFA00}" type="sibTrans" cxnId="{2FAC0F98-BF5D-433F-94AC-41CAB7C2F60E}">
      <dgm:prSet/>
      <dgm:spPr/>
      <dgm:t>
        <a:bodyPr/>
        <a:lstStyle/>
        <a:p>
          <a:endParaRPr lang="en-US" sz="1000">
            <a:solidFill>
              <a:schemeClr val="tx1"/>
            </a:solidFill>
          </a:endParaRPr>
        </a:p>
      </dgm:t>
    </dgm:pt>
    <dgm:pt modelId="{24529771-B29A-4E5C-86C2-F615892A064C}" type="pres">
      <dgm:prSet presAssocID="{303995B3-0341-44C4-B5D8-5D740F4FFFE9}" presName="linear" presStyleCnt="0">
        <dgm:presLayoutVars>
          <dgm:animLvl val="lvl"/>
          <dgm:resizeHandles val="exact"/>
        </dgm:presLayoutVars>
      </dgm:prSet>
      <dgm:spPr/>
      <dgm:t>
        <a:bodyPr/>
        <a:lstStyle/>
        <a:p>
          <a:endParaRPr lang="en-US"/>
        </a:p>
      </dgm:t>
    </dgm:pt>
    <dgm:pt modelId="{017D63E4-8C75-4713-9AED-A2906192F3AC}" type="pres">
      <dgm:prSet presAssocID="{FAB2A782-794C-430C-9D86-003428CF4572}" presName="parentText" presStyleLbl="node1" presStyleIdx="0" presStyleCnt="1" custScaleY="1031217" custLinFactNeighborY="-9548">
        <dgm:presLayoutVars>
          <dgm:chMax val="0"/>
          <dgm:bulletEnabled val="1"/>
        </dgm:presLayoutVars>
      </dgm:prSet>
      <dgm:spPr/>
      <dgm:t>
        <a:bodyPr/>
        <a:lstStyle/>
        <a:p>
          <a:endParaRPr lang="en-US"/>
        </a:p>
      </dgm:t>
    </dgm:pt>
  </dgm:ptLst>
  <dgm:cxnLst>
    <dgm:cxn modelId="{E34AD393-4540-49CF-B0A3-7C7F0AB12408}" type="presOf" srcId="{FAB2A782-794C-430C-9D86-003428CF4572}" destId="{017D63E4-8C75-4713-9AED-A2906192F3AC}" srcOrd="0" destOrd="0" presId="urn:microsoft.com/office/officeart/2005/8/layout/vList2"/>
    <dgm:cxn modelId="{2FAC0F98-BF5D-433F-94AC-41CAB7C2F60E}" srcId="{303995B3-0341-44C4-B5D8-5D740F4FFFE9}" destId="{FAB2A782-794C-430C-9D86-003428CF4572}" srcOrd="0" destOrd="0" parTransId="{696AA3AE-A18F-45C8-8FB2-C9E79F491450}" sibTransId="{B138AFA7-7286-48EE-A391-AA357FDBFA00}"/>
    <dgm:cxn modelId="{ABDE8E8A-2B48-4255-9407-BDB809D5647F}" type="presOf" srcId="{303995B3-0341-44C4-B5D8-5D740F4FFFE9}" destId="{24529771-B29A-4E5C-86C2-F615892A064C}" srcOrd="0" destOrd="0" presId="urn:microsoft.com/office/officeart/2005/8/layout/vList2"/>
    <dgm:cxn modelId="{0811CAE4-4186-41C7-8FFF-B641AD97A7C4}" type="presParOf" srcId="{24529771-B29A-4E5C-86C2-F615892A064C}" destId="{017D63E4-8C75-4713-9AED-A2906192F3A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BF7642-31BE-4495-9C47-8DFB35E6CF6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C3DD9E3-86CE-4610-ACA3-03B024F7CE7F}">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4: Research and Monitoring</a:t>
          </a:r>
        </a:p>
        <a:p>
          <a:pPr algn="just" rtl="0"/>
          <a:r>
            <a:rPr lang="en-ZA" sz="1100" dirty="0">
              <a:solidFill>
                <a:schemeClr val="tx1"/>
              </a:solidFill>
              <a:latin typeface="Arial Narrow" panose="020B0606020202030204" pitchFamily="34" charset="0"/>
            </a:rPr>
            <a:t>The purpose of the programme is to serve beneficiaries of medical schemes and members of the public by collecting and analysing data to monitor, evaluate and report on trends in medical schemes, measure risk in medical schemes and develop recommendations to improve regulatory policy and practice. By doing this we help the CMS to contribute to development of policy that enhances the protection of the interests of beneficiaries and members of public.</a:t>
          </a:r>
          <a:endParaRPr lang="en-US" sz="1100" dirty="0">
            <a:solidFill>
              <a:schemeClr val="tx1"/>
            </a:solidFill>
            <a:latin typeface="Arial Narrow" panose="020B0606020202030204" pitchFamily="34" charset="0"/>
          </a:endParaRPr>
        </a:p>
      </dgm:t>
    </dgm:pt>
    <dgm:pt modelId="{3F94BB07-6BA3-491B-B846-7CCF0648260A}" type="parTrans" cxnId="{986111C1-19FA-4ABD-B5EF-F1DDF3694683}">
      <dgm:prSet/>
      <dgm:spPr/>
      <dgm:t>
        <a:bodyPr/>
        <a:lstStyle/>
        <a:p>
          <a:endParaRPr lang="en-US" sz="1000">
            <a:solidFill>
              <a:schemeClr val="tx1"/>
            </a:solidFill>
          </a:endParaRPr>
        </a:p>
      </dgm:t>
    </dgm:pt>
    <dgm:pt modelId="{6BA74102-58C4-4C3D-B533-32418D92B41F}" type="sibTrans" cxnId="{986111C1-19FA-4ABD-B5EF-F1DDF3694683}">
      <dgm:prSet/>
      <dgm:spPr/>
      <dgm:t>
        <a:bodyPr/>
        <a:lstStyle/>
        <a:p>
          <a:endParaRPr lang="en-US" sz="1000">
            <a:solidFill>
              <a:schemeClr val="tx1"/>
            </a:solidFill>
          </a:endParaRPr>
        </a:p>
      </dgm:t>
    </dgm:pt>
    <dgm:pt modelId="{238CE923-3036-4C1A-A200-02C17D5216C5}" type="pres">
      <dgm:prSet presAssocID="{D3BF7642-31BE-4495-9C47-8DFB35E6CF6C}" presName="linear" presStyleCnt="0">
        <dgm:presLayoutVars>
          <dgm:animLvl val="lvl"/>
          <dgm:resizeHandles val="exact"/>
        </dgm:presLayoutVars>
      </dgm:prSet>
      <dgm:spPr/>
      <dgm:t>
        <a:bodyPr/>
        <a:lstStyle/>
        <a:p>
          <a:endParaRPr lang="en-US"/>
        </a:p>
      </dgm:t>
    </dgm:pt>
    <dgm:pt modelId="{F6A82D37-0610-40D0-A8B9-B08193840109}" type="pres">
      <dgm:prSet presAssocID="{FC3DD9E3-86CE-4610-ACA3-03B024F7CE7F}" presName="parentText" presStyleLbl="node1" presStyleIdx="0" presStyleCnt="1" custScaleY="929786" custLinFactNeighborY="-40702">
        <dgm:presLayoutVars>
          <dgm:chMax val="0"/>
          <dgm:bulletEnabled val="1"/>
        </dgm:presLayoutVars>
      </dgm:prSet>
      <dgm:spPr/>
      <dgm:t>
        <a:bodyPr/>
        <a:lstStyle/>
        <a:p>
          <a:endParaRPr lang="en-US"/>
        </a:p>
      </dgm:t>
    </dgm:pt>
  </dgm:ptLst>
  <dgm:cxnLst>
    <dgm:cxn modelId="{B9111C67-65D8-406C-BF23-495BBDD7A2B0}" type="presOf" srcId="{D3BF7642-31BE-4495-9C47-8DFB35E6CF6C}" destId="{238CE923-3036-4C1A-A200-02C17D5216C5}" srcOrd="0" destOrd="0" presId="urn:microsoft.com/office/officeart/2005/8/layout/vList2"/>
    <dgm:cxn modelId="{EC9E7D3B-7F3F-4B44-9D5D-F0B2F565AEF4}" type="presOf" srcId="{FC3DD9E3-86CE-4610-ACA3-03B024F7CE7F}" destId="{F6A82D37-0610-40D0-A8B9-B08193840109}" srcOrd="0" destOrd="0" presId="urn:microsoft.com/office/officeart/2005/8/layout/vList2"/>
    <dgm:cxn modelId="{986111C1-19FA-4ABD-B5EF-F1DDF3694683}" srcId="{D3BF7642-31BE-4495-9C47-8DFB35E6CF6C}" destId="{FC3DD9E3-86CE-4610-ACA3-03B024F7CE7F}" srcOrd="0" destOrd="0" parTransId="{3F94BB07-6BA3-491B-B846-7CCF0648260A}" sibTransId="{6BA74102-58C4-4C3D-B533-32418D92B41F}"/>
    <dgm:cxn modelId="{109C48BC-5F4B-47FE-9406-45600E81DC69}" type="presParOf" srcId="{238CE923-3036-4C1A-A200-02C17D5216C5}" destId="{F6A82D37-0610-40D0-A8B9-B0819384010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9FAFEA-FFBF-4D4B-96E2-B9E7398BFE26}"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9E9CF44-6852-4796-802B-D3AFBDBA3419}">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5: Stakeholders Relations</a:t>
          </a:r>
        </a:p>
        <a:p>
          <a:pPr algn="just" rtl="0"/>
          <a:r>
            <a:rPr lang="en-US" sz="1100" dirty="0">
              <a:solidFill>
                <a:schemeClr val="tx1"/>
              </a:solidFill>
              <a:latin typeface="Arial Narrow" panose="020B0606020202030204" pitchFamily="34" charset="0"/>
            </a:rPr>
            <a:t>The purpose of the </a:t>
          </a:r>
          <a:r>
            <a:rPr lang="en-US" sz="1100" dirty="0" err="1">
              <a:solidFill>
                <a:schemeClr val="tx1"/>
              </a:solidFill>
              <a:latin typeface="Arial Narrow" panose="020B0606020202030204" pitchFamily="34" charset="0"/>
            </a:rPr>
            <a:t>programme</a:t>
          </a:r>
          <a:r>
            <a:rPr lang="en-US" sz="1100" dirty="0">
              <a:solidFill>
                <a:schemeClr val="tx1"/>
              </a:solidFill>
              <a:latin typeface="Arial Narrow" panose="020B0606020202030204" pitchFamily="34" charset="0"/>
            </a:rPr>
            <a:t> is to </a:t>
          </a:r>
          <a:r>
            <a:rPr lang="en-ZA" sz="1100" dirty="0">
              <a:solidFill>
                <a:schemeClr val="tx1"/>
              </a:solidFill>
              <a:latin typeface="Arial Narrow" panose="020B0606020202030204" pitchFamily="34" charset="0"/>
            </a:rPr>
            <a:t>create and promote awareness and understanding of the Medical Schemes Act and the industry among all regulated and non- regulated entities, through communication; marketing; education &amp; training; customer care interventions; and stakeholder engagement.</a:t>
          </a:r>
          <a:endParaRPr lang="en-US" sz="1100" dirty="0">
            <a:solidFill>
              <a:schemeClr val="tx1"/>
            </a:solidFill>
            <a:latin typeface="Arial Narrow" panose="020B0606020202030204" pitchFamily="34" charset="0"/>
          </a:endParaRPr>
        </a:p>
      </dgm:t>
    </dgm:pt>
    <dgm:pt modelId="{877AE0E3-6A07-4457-AA60-103595BA7A22}" type="parTrans" cxnId="{AB491BBB-4FBF-4DAD-BB43-FF862B5D5A13}">
      <dgm:prSet/>
      <dgm:spPr/>
      <dgm:t>
        <a:bodyPr/>
        <a:lstStyle/>
        <a:p>
          <a:endParaRPr lang="en-US">
            <a:solidFill>
              <a:schemeClr val="tx1"/>
            </a:solidFill>
          </a:endParaRPr>
        </a:p>
      </dgm:t>
    </dgm:pt>
    <dgm:pt modelId="{E9FEF913-C0AE-4EA2-A28D-ADBDACD5856C}" type="sibTrans" cxnId="{AB491BBB-4FBF-4DAD-BB43-FF862B5D5A13}">
      <dgm:prSet/>
      <dgm:spPr/>
      <dgm:t>
        <a:bodyPr/>
        <a:lstStyle/>
        <a:p>
          <a:endParaRPr lang="en-US">
            <a:solidFill>
              <a:schemeClr val="tx1"/>
            </a:solidFill>
          </a:endParaRPr>
        </a:p>
      </dgm:t>
    </dgm:pt>
    <dgm:pt modelId="{A247CC33-95AD-4D95-A42B-280DDCB4E1E7}" type="pres">
      <dgm:prSet presAssocID="{739FAFEA-FFBF-4D4B-96E2-B9E7398BFE26}" presName="linear" presStyleCnt="0">
        <dgm:presLayoutVars>
          <dgm:animLvl val="lvl"/>
          <dgm:resizeHandles val="exact"/>
        </dgm:presLayoutVars>
      </dgm:prSet>
      <dgm:spPr/>
      <dgm:t>
        <a:bodyPr/>
        <a:lstStyle/>
        <a:p>
          <a:endParaRPr lang="en-US"/>
        </a:p>
      </dgm:t>
    </dgm:pt>
    <dgm:pt modelId="{6F997956-751D-42F6-9284-08602E6C1B0E}" type="pres">
      <dgm:prSet presAssocID="{D9E9CF44-6852-4796-802B-D3AFBDBA3419}" presName="parentText" presStyleLbl="node1" presStyleIdx="0" presStyleCnt="1" custScaleY="1375389" custLinFactNeighborY="9979">
        <dgm:presLayoutVars>
          <dgm:chMax val="0"/>
          <dgm:bulletEnabled val="1"/>
        </dgm:presLayoutVars>
      </dgm:prSet>
      <dgm:spPr/>
      <dgm:t>
        <a:bodyPr/>
        <a:lstStyle/>
        <a:p>
          <a:endParaRPr lang="en-US"/>
        </a:p>
      </dgm:t>
    </dgm:pt>
  </dgm:ptLst>
  <dgm:cxnLst>
    <dgm:cxn modelId="{AB491BBB-4FBF-4DAD-BB43-FF862B5D5A13}" srcId="{739FAFEA-FFBF-4D4B-96E2-B9E7398BFE26}" destId="{D9E9CF44-6852-4796-802B-D3AFBDBA3419}" srcOrd="0" destOrd="0" parTransId="{877AE0E3-6A07-4457-AA60-103595BA7A22}" sibTransId="{E9FEF913-C0AE-4EA2-A28D-ADBDACD5856C}"/>
    <dgm:cxn modelId="{C557DB50-1AD0-4DF3-A71A-35B48618A964}" type="presOf" srcId="{D9E9CF44-6852-4796-802B-D3AFBDBA3419}" destId="{6F997956-751D-42F6-9284-08602E6C1B0E}" srcOrd="0" destOrd="0" presId="urn:microsoft.com/office/officeart/2005/8/layout/vList2"/>
    <dgm:cxn modelId="{D6A69957-1602-4CDF-A3B4-0327AA5AFFA0}" type="presOf" srcId="{739FAFEA-FFBF-4D4B-96E2-B9E7398BFE26}" destId="{A247CC33-95AD-4D95-A42B-280DDCB4E1E7}" srcOrd="0" destOrd="0" presId="urn:microsoft.com/office/officeart/2005/8/layout/vList2"/>
    <dgm:cxn modelId="{1152F3DB-A09A-4203-A8E2-5F6E84580ACB}" type="presParOf" srcId="{A247CC33-95AD-4D95-A42B-280DDCB4E1E7}" destId="{6F997956-751D-42F6-9284-08602E6C1B0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1AFF878-2A80-4479-8F80-E1A8A398499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620D7419-0253-4E71-8FC9-0B1AFDCBD43F}">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6: Compliance and Investigation</a:t>
          </a:r>
        </a:p>
        <a:p>
          <a:pPr algn="just" rtl="0"/>
          <a:r>
            <a:rPr lang="en-ZA" sz="1100" dirty="0">
              <a:solidFill>
                <a:schemeClr val="tx1"/>
              </a:solidFill>
              <a:latin typeface="Arial Narrow" panose="020B0606020202030204" pitchFamily="34" charset="0"/>
            </a:rPr>
            <a:t>The purpose of the programme is to serve members of medical schemes and the public in general by taking appropriate action to enforce compliance with the Medical Schemes Act.</a:t>
          </a:r>
          <a:endParaRPr lang="en-US" sz="1100" dirty="0">
            <a:solidFill>
              <a:schemeClr val="tx1"/>
            </a:solidFill>
            <a:latin typeface="Arial Narrow" panose="020B0606020202030204" pitchFamily="34" charset="0"/>
          </a:endParaRPr>
        </a:p>
      </dgm:t>
    </dgm:pt>
    <dgm:pt modelId="{C10C1EC6-6B06-4B71-9ED0-1067BB08BA4D}" type="parTrans" cxnId="{F51C64A9-D1B6-45AF-978A-469087B6219E}">
      <dgm:prSet/>
      <dgm:spPr/>
      <dgm:t>
        <a:bodyPr/>
        <a:lstStyle/>
        <a:p>
          <a:endParaRPr lang="en-US" sz="1000">
            <a:solidFill>
              <a:schemeClr val="tx1"/>
            </a:solidFill>
            <a:latin typeface="Arial Rounded MT Bold" panose="020F0704030504030204" pitchFamily="34" charset="0"/>
          </a:endParaRPr>
        </a:p>
      </dgm:t>
    </dgm:pt>
    <dgm:pt modelId="{441DCCEE-FD7F-465D-849C-141975194F2D}" type="sibTrans" cxnId="{F51C64A9-D1B6-45AF-978A-469087B6219E}">
      <dgm:prSet/>
      <dgm:spPr/>
      <dgm:t>
        <a:bodyPr/>
        <a:lstStyle/>
        <a:p>
          <a:endParaRPr lang="en-US" sz="1000">
            <a:solidFill>
              <a:schemeClr val="tx1"/>
            </a:solidFill>
            <a:latin typeface="Arial Rounded MT Bold" panose="020F0704030504030204" pitchFamily="34" charset="0"/>
          </a:endParaRPr>
        </a:p>
      </dgm:t>
    </dgm:pt>
    <dgm:pt modelId="{225C43B5-A755-46F5-AD77-F20A0332E8AB}" type="pres">
      <dgm:prSet presAssocID="{C1AFF878-2A80-4479-8F80-E1A8A3984999}" presName="linear" presStyleCnt="0">
        <dgm:presLayoutVars>
          <dgm:animLvl val="lvl"/>
          <dgm:resizeHandles val="exact"/>
        </dgm:presLayoutVars>
      </dgm:prSet>
      <dgm:spPr/>
      <dgm:t>
        <a:bodyPr/>
        <a:lstStyle/>
        <a:p>
          <a:endParaRPr lang="en-US"/>
        </a:p>
      </dgm:t>
    </dgm:pt>
    <dgm:pt modelId="{281B4C55-95F1-4715-824D-E231FF6D7B07}" type="pres">
      <dgm:prSet presAssocID="{620D7419-0253-4E71-8FC9-0B1AFDCBD43F}" presName="parentText" presStyleLbl="node1" presStyleIdx="0" presStyleCnt="1" custScaleY="1642990" custLinFactNeighborX="-12500" custLinFactNeighborY="-38610">
        <dgm:presLayoutVars>
          <dgm:chMax val="0"/>
          <dgm:bulletEnabled val="1"/>
        </dgm:presLayoutVars>
      </dgm:prSet>
      <dgm:spPr/>
      <dgm:t>
        <a:bodyPr/>
        <a:lstStyle/>
        <a:p>
          <a:endParaRPr lang="en-US"/>
        </a:p>
      </dgm:t>
    </dgm:pt>
  </dgm:ptLst>
  <dgm:cxnLst>
    <dgm:cxn modelId="{F51C64A9-D1B6-45AF-978A-469087B6219E}" srcId="{C1AFF878-2A80-4479-8F80-E1A8A3984999}" destId="{620D7419-0253-4E71-8FC9-0B1AFDCBD43F}" srcOrd="0" destOrd="0" parTransId="{C10C1EC6-6B06-4B71-9ED0-1067BB08BA4D}" sibTransId="{441DCCEE-FD7F-465D-849C-141975194F2D}"/>
    <dgm:cxn modelId="{989879A9-734D-4C49-87B3-99D699FAEA1B}" type="presOf" srcId="{620D7419-0253-4E71-8FC9-0B1AFDCBD43F}" destId="{281B4C55-95F1-4715-824D-E231FF6D7B07}" srcOrd="0" destOrd="0" presId="urn:microsoft.com/office/officeart/2005/8/layout/vList2"/>
    <dgm:cxn modelId="{59CDD0F2-6DE9-4642-89E3-4BDF7937D9CF}" type="presOf" srcId="{C1AFF878-2A80-4479-8F80-E1A8A3984999}" destId="{225C43B5-A755-46F5-AD77-F20A0332E8AB}" srcOrd="0" destOrd="0" presId="urn:microsoft.com/office/officeart/2005/8/layout/vList2"/>
    <dgm:cxn modelId="{E1791B94-058D-4A79-AD38-2A43845B816F}" type="presParOf" srcId="{225C43B5-A755-46F5-AD77-F20A0332E8AB}" destId="{281B4C55-95F1-4715-824D-E231FF6D7B0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04023B-0302-4230-B162-E96D538A1A4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0BA435A7-3D99-410C-9F64-E3C93EE2FB71}">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7: Benefits Management</a:t>
          </a:r>
        </a:p>
        <a:p>
          <a:pPr algn="just" rtl="0"/>
          <a:r>
            <a:rPr lang="en-US" sz="1100" dirty="0">
              <a:solidFill>
                <a:schemeClr val="tx1"/>
              </a:solidFill>
              <a:latin typeface="Arial Narrow" panose="020B0606020202030204" pitchFamily="34" charset="0"/>
            </a:rPr>
            <a:t>The purpose of the </a:t>
          </a:r>
          <a:r>
            <a:rPr lang="en-US" sz="1100" dirty="0" err="1">
              <a:solidFill>
                <a:schemeClr val="tx1"/>
              </a:solidFill>
              <a:latin typeface="Arial Narrow" panose="020B0606020202030204" pitchFamily="34" charset="0"/>
            </a:rPr>
            <a:t>programme</a:t>
          </a:r>
          <a:r>
            <a:rPr lang="en-US" sz="1100" dirty="0">
              <a:solidFill>
                <a:schemeClr val="tx1"/>
              </a:solidFill>
              <a:latin typeface="Arial Narrow" panose="020B0606020202030204" pitchFamily="34" charset="0"/>
            </a:rPr>
            <a:t> is to </a:t>
          </a:r>
          <a:r>
            <a:rPr lang="en-ZA" sz="1100" dirty="0">
              <a:solidFill>
                <a:schemeClr val="tx1"/>
              </a:solidFill>
              <a:latin typeface="Arial Narrow" panose="020B0606020202030204" pitchFamily="34" charset="0"/>
            </a:rPr>
            <a:t>serve beneficiaries of medical schemes and the public in general by reviewing and approving changes to contributions paid by members and benefits offered by schemes. The programme analyses and approves all rules to ensure consistency with the Medical Schemes Act. This ensures that the beneficiaries have access to affordable and appropriate quality health care. By doing this we help the CMS ensure that the rules of medical schemes are fair to beneficiaries and are consistent with the Act.</a:t>
          </a:r>
          <a:endParaRPr lang="en-US" sz="1100" dirty="0">
            <a:solidFill>
              <a:schemeClr val="tx1"/>
            </a:solidFill>
            <a:latin typeface="Arial Narrow" panose="020B0606020202030204" pitchFamily="34" charset="0"/>
          </a:endParaRPr>
        </a:p>
      </dgm:t>
    </dgm:pt>
    <dgm:pt modelId="{1CF6F09F-7C77-41E7-8BED-846E4084701E}" type="parTrans" cxnId="{931BC90D-1B95-4772-8C7F-33EC541B8FF5}">
      <dgm:prSet/>
      <dgm:spPr/>
      <dgm:t>
        <a:bodyPr/>
        <a:lstStyle/>
        <a:p>
          <a:endParaRPr lang="en-US">
            <a:solidFill>
              <a:schemeClr val="tx1"/>
            </a:solidFill>
          </a:endParaRPr>
        </a:p>
      </dgm:t>
    </dgm:pt>
    <dgm:pt modelId="{8C318B4C-1BF5-4F9E-994C-95AE7C1E7AA4}" type="sibTrans" cxnId="{931BC90D-1B95-4772-8C7F-33EC541B8FF5}">
      <dgm:prSet/>
      <dgm:spPr/>
      <dgm:t>
        <a:bodyPr/>
        <a:lstStyle/>
        <a:p>
          <a:endParaRPr lang="en-US">
            <a:solidFill>
              <a:schemeClr val="tx1"/>
            </a:solidFill>
          </a:endParaRPr>
        </a:p>
      </dgm:t>
    </dgm:pt>
    <dgm:pt modelId="{D3CA43A2-C4C7-4CED-8886-73777466D4ED}" type="pres">
      <dgm:prSet presAssocID="{5E04023B-0302-4230-B162-E96D538A1A4E}" presName="linear" presStyleCnt="0">
        <dgm:presLayoutVars>
          <dgm:animLvl val="lvl"/>
          <dgm:resizeHandles val="exact"/>
        </dgm:presLayoutVars>
      </dgm:prSet>
      <dgm:spPr/>
      <dgm:t>
        <a:bodyPr/>
        <a:lstStyle/>
        <a:p>
          <a:endParaRPr lang="en-US"/>
        </a:p>
      </dgm:t>
    </dgm:pt>
    <dgm:pt modelId="{F3A19FAB-C101-4792-9667-20CDA65BF87E}" type="pres">
      <dgm:prSet presAssocID="{0BA435A7-3D99-410C-9F64-E3C93EE2FB71}" presName="parentText" presStyleLbl="node1" presStyleIdx="0" presStyleCnt="1" custScaleY="834072" custLinFactNeighborY="67934">
        <dgm:presLayoutVars>
          <dgm:chMax val="0"/>
          <dgm:bulletEnabled val="1"/>
        </dgm:presLayoutVars>
      </dgm:prSet>
      <dgm:spPr/>
      <dgm:t>
        <a:bodyPr/>
        <a:lstStyle/>
        <a:p>
          <a:endParaRPr lang="en-US"/>
        </a:p>
      </dgm:t>
    </dgm:pt>
  </dgm:ptLst>
  <dgm:cxnLst>
    <dgm:cxn modelId="{91FD98C6-23FC-4CCF-B287-B31F6D25D0DB}" type="presOf" srcId="{5E04023B-0302-4230-B162-E96D538A1A4E}" destId="{D3CA43A2-C4C7-4CED-8886-73777466D4ED}" srcOrd="0" destOrd="0" presId="urn:microsoft.com/office/officeart/2005/8/layout/vList2"/>
    <dgm:cxn modelId="{931BC90D-1B95-4772-8C7F-33EC541B8FF5}" srcId="{5E04023B-0302-4230-B162-E96D538A1A4E}" destId="{0BA435A7-3D99-410C-9F64-E3C93EE2FB71}" srcOrd="0" destOrd="0" parTransId="{1CF6F09F-7C77-41E7-8BED-846E4084701E}" sibTransId="{8C318B4C-1BF5-4F9E-994C-95AE7C1E7AA4}"/>
    <dgm:cxn modelId="{C82326A5-F81C-4424-8B6B-ED43BA9085A3}" type="presOf" srcId="{0BA435A7-3D99-410C-9F64-E3C93EE2FB71}" destId="{F3A19FAB-C101-4792-9667-20CDA65BF87E}" srcOrd="0" destOrd="0" presId="urn:microsoft.com/office/officeart/2005/8/layout/vList2"/>
    <dgm:cxn modelId="{9A5693AA-C598-4F91-A610-5645282D3C4F}" type="presParOf" srcId="{D3CA43A2-C4C7-4CED-8886-73777466D4ED}" destId="{F3A19FAB-C101-4792-9667-20CDA65BF87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DA382-3A65-47B3-9FD1-D656EA68D3E1}" type="doc">
      <dgm:prSet loTypeId="urn:microsoft.com/office/officeart/2008/layout/LinedList" loCatId="list" qsTypeId="urn:microsoft.com/office/officeart/2005/8/quickstyle/simple1" qsCatId="simple" csTypeId="urn:microsoft.com/office/officeart/2018/5/colors/Iconchunking_neutralicon_colorful1" csCatId="colorful" phldr="1"/>
      <dgm:spPr/>
      <dgm:t>
        <a:bodyPr/>
        <a:lstStyle/>
        <a:p>
          <a:endParaRPr lang="en-US"/>
        </a:p>
      </dgm:t>
    </dgm:pt>
    <dgm:pt modelId="{0C9A849E-65A5-410B-8610-BBC10882CB2D}">
      <dgm:prSet custT="1"/>
      <dgm:spPr/>
      <dgm:t>
        <a:bodyPr/>
        <a:lstStyle/>
        <a:p>
          <a:r>
            <a:rPr lang="en-US" sz="1600" b="1" dirty="0">
              <a:solidFill>
                <a:schemeClr val="tx1">
                  <a:lumMod val="75000"/>
                  <a:lumOff val="25000"/>
                </a:schemeClr>
              </a:solidFill>
              <a:latin typeface="Gill Sans MT" panose="020B0502020104020203" pitchFamily="34" charset="77"/>
            </a:rPr>
            <a:t>The CMS regulates the medical schemes industry in a fair and transparent manner and achieves this by: </a:t>
          </a:r>
        </a:p>
      </dgm:t>
    </dgm:pt>
    <dgm:pt modelId="{EF15E990-F176-4D2E-913C-40C2221B831B}" type="parTrans" cxnId="{9AB7F9E4-3704-468B-8817-6AE4C7F3152C}">
      <dgm:prSet/>
      <dgm:spPr/>
      <dgm:t>
        <a:bodyPr/>
        <a:lstStyle/>
        <a:p>
          <a:endParaRPr lang="en-US">
            <a:solidFill>
              <a:schemeClr val="tx1">
                <a:lumMod val="75000"/>
                <a:lumOff val="25000"/>
              </a:schemeClr>
            </a:solidFill>
            <a:latin typeface="Gill Sans MT" panose="020B0502020104020203" pitchFamily="34" charset="77"/>
          </a:endParaRPr>
        </a:p>
      </dgm:t>
    </dgm:pt>
    <dgm:pt modelId="{4731D09C-F49E-472F-82F2-AA5CE603BA2F}" type="sibTrans" cxnId="{9AB7F9E4-3704-468B-8817-6AE4C7F3152C}">
      <dgm:prSet/>
      <dgm:spPr/>
      <dgm:t>
        <a:bodyPr/>
        <a:lstStyle/>
        <a:p>
          <a:endParaRPr lang="en-US">
            <a:solidFill>
              <a:schemeClr val="tx1">
                <a:lumMod val="75000"/>
                <a:lumOff val="25000"/>
              </a:schemeClr>
            </a:solidFill>
            <a:latin typeface="Gill Sans MT" panose="020B0502020104020203" pitchFamily="34" charset="77"/>
          </a:endParaRPr>
        </a:p>
      </dgm:t>
    </dgm:pt>
    <dgm:pt modelId="{56568337-B55D-4979-8281-2C09974E2E36}">
      <dgm:prSet/>
      <dgm:spPr/>
      <dgm:t>
        <a:bodyPr/>
        <a:lstStyle/>
        <a:p>
          <a:r>
            <a:rPr lang="en-US" dirty="0">
              <a:solidFill>
                <a:schemeClr val="tx1">
                  <a:lumMod val="75000"/>
                  <a:lumOff val="25000"/>
                </a:schemeClr>
              </a:solidFill>
              <a:latin typeface="Gill Sans MT" panose="020B0502020104020203" pitchFamily="34" charset="77"/>
            </a:rPr>
            <a:t>Protecting the public and informing them about their rights, obligations and other matters, in respect of medical schemes; </a:t>
          </a:r>
        </a:p>
      </dgm:t>
    </dgm:pt>
    <dgm:pt modelId="{15ABDF16-64B5-414B-8FC2-4AA8B34DEB36}" type="parTrans" cxnId="{0B3C69BE-AD9F-4FBC-A2EA-FD7DDCFA7006}">
      <dgm:prSet/>
      <dgm:spPr/>
      <dgm:t>
        <a:bodyPr/>
        <a:lstStyle/>
        <a:p>
          <a:endParaRPr lang="en-US">
            <a:solidFill>
              <a:schemeClr val="tx1">
                <a:lumMod val="75000"/>
                <a:lumOff val="25000"/>
              </a:schemeClr>
            </a:solidFill>
            <a:latin typeface="Gill Sans MT" panose="020B0502020104020203" pitchFamily="34" charset="77"/>
          </a:endParaRPr>
        </a:p>
      </dgm:t>
    </dgm:pt>
    <dgm:pt modelId="{E4F244A4-1E5C-4E12-B6D9-727BA25AEF85}" type="sibTrans" cxnId="{0B3C69BE-AD9F-4FBC-A2EA-FD7DDCFA7006}">
      <dgm:prSet/>
      <dgm:spPr/>
      <dgm:t>
        <a:bodyPr/>
        <a:lstStyle/>
        <a:p>
          <a:endParaRPr lang="en-US">
            <a:solidFill>
              <a:schemeClr val="tx1">
                <a:lumMod val="75000"/>
                <a:lumOff val="25000"/>
              </a:schemeClr>
            </a:solidFill>
            <a:latin typeface="Gill Sans MT" panose="020B0502020104020203" pitchFamily="34" charset="77"/>
          </a:endParaRPr>
        </a:p>
      </dgm:t>
    </dgm:pt>
    <dgm:pt modelId="{7441112A-BC3E-4090-8FCC-E798E1A15CEA}">
      <dgm:prSet/>
      <dgm:spPr/>
      <dgm:t>
        <a:bodyPr/>
        <a:lstStyle/>
        <a:p>
          <a:r>
            <a:rPr lang="en-US" dirty="0">
              <a:solidFill>
                <a:schemeClr val="tx1">
                  <a:lumMod val="75000"/>
                  <a:lumOff val="25000"/>
                </a:schemeClr>
              </a:solidFill>
              <a:latin typeface="Gill Sans MT" panose="020B0502020104020203" pitchFamily="34" charset="77"/>
            </a:rPr>
            <a:t>Ensuring that complaints raised by members of the public are handled appropriately and speedily; </a:t>
          </a:r>
        </a:p>
      </dgm:t>
    </dgm:pt>
    <dgm:pt modelId="{9CF0D87B-A102-4994-B0A8-B9DACAD6321A}" type="parTrans" cxnId="{4FEFDFE1-688C-4528-AF49-6126DE490737}">
      <dgm:prSet/>
      <dgm:spPr/>
      <dgm:t>
        <a:bodyPr/>
        <a:lstStyle/>
        <a:p>
          <a:endParaRPr lang="en-US">
            <a:solidFill>
              <a:schemeClr val="tx1">
                <a:lumMod val="75000"/>
                <a:lumOff val="25000"/>
              </a:schemeClr>
            </a:solidFill>
            <a:latin typeface="Gill Sans MT" panose="020B0502020104020203" pitchFamily="34" charset="77"/>
          </a:endParaRPr>
        </a:p>
      </dgm:t>
    </dgm:pt>
    <dgm:pt modelId="{8545B8A9-D5B6-4EDB-9265-4B464138E0C2}" type="sibTrans" cxnId="{4FEFDFE1-688C-4528-AF49-6126DE490737}">
      <dgm:prSet/>
      <dgm:spPr/>
      <dgm:t>
        <a:bodyPr/>
        <a:lstStyle/>
        <a:p>
          <a:endParaRPr lang="en-US">
            <a:solidFill>
              <a:schemeClr val="tx1">
                <a:lumMod val="75000"/>
                <a:lumOff val="25000"/>
              </a:schemeClr>
            </a:solidFill>
            <a:latin typeface="Gill Sans MT" panose="020B0502020104020203" pitchFamily="34" charset="77"/>
          </a:endParaRPr>
        </a:p>
      </dgm:t>
    </dgm:pt>
    <dgm:pt modelId="{DCD124DB-C3ED-43AD-833E-1E380C494749}">
      <dgm:prSet/>
      <dgm:spPr/>
      <dgm:t>
        <a:bodyPr/>
        <a:lstStyle/>
        <a:p>
          <a:r>
            <a:rPr lang="en-US">
              <a:solidFill>
                <a:schemeClr val="tx1">
                  <a:lumMod val="75000"/>
                  <a:lumOff val="25000"/>
                </a:schemeClr>
              </a:solidFill>
              <a:latin typeface="Gill Sans MT" panose="020B0502020104020203" pitchFamily="34" charset="77"/>
            </a:rPr>
            <a:t>Ensuring that all entities conducting the business of medical schemes, and other regulated entities, comply with the Medical Schemes Act; </a:t>
          </a:r>
        </a:p>
      </dgm:t>
    </dgm:pt>
    <dgm:pt modelId="{5C59120A-E8CF-40F7-8BCB-7117F12786A3}" type="parTrans" cxnId="{1D4409E3-C54F-4130-BC08-0435B3DC5B6E}">
      <dgm:prSet/>
      <dgm:spPr/>
      <dgm:t>
        <a:bodyPr/>
        <a:lstStyle/>
        <a:p>
          <a:endParaRPr lang="en-US">
            <a:solidFill>
              <a:schemeClr val="tx1">
                <a:lumMod val="75000"/>
                <a:lumOff val="25000"/>
              </a:schemeClr>
            </a:solidFill>
            <a:latin typeface="Gill Sans MT" panose="020B0502020104020203" pitchFamily="34" charset="77"/>
          </a:endParaRPr>
        </a:p>
      </dgm:t>
    </dgm:pt>
    <dgm:pt modelId="{17500569-B528-4A43-8DE8-A52E034AC33A}" type="sibTrans" cxnId="{1D4409E3-C54F-4130-BC08-0435B3DC5B6E}">
      <dgm:prSet/>
      <dgm:spPr/>
      <dgm:t>
        <a:bodyPr/>
        <a:lstStyle/>
        <a:p>
          <a:endParaRPr lang="en-US">
            <a:solidFill>
              <a:schemeClr val="tx1">
                <a:lumMod val="75000"/>
                <a:lumOff val="25000"/>
              </a:schemeClr>
            </a:solidFill>
            <a:latin typeface="Gill Sans MT" panose="020B0502020104020203" pitchFamily="34" charset="77"/>
          </a:endParaRPr>
        </a:p>
      </dgm:t>
    </dgm:pt>
    <dgm:pt modelId="{A4EA279C-98F5-4293-9674-965CD4DD8451}">
      <dgm:prSet/>
      <dgm:spPr/>
      <dgm:t>
        <a:bodyPr/>
        <a:lstStyle/>
        <a:p>
          <a:r>
            <a:rPr lang="en-US">
              <a:solidFill>
                <a:schemeClr val="tx1">
                  <a:lumMod val="75000"/>
                  <a:lumOff val="25000"/>
                </a:schemeClr>
              </a:solidFill>
              <a:latin typeface="Gill Sans MT" panose="020B0502020104020203" pitchFamily="34" charset="77"/>
            </a:rPr>
            <a:t>Ensuring the improved management and governance of medical schemes; </a:t>
          </a:r>
        </a:p>
      </dgm:t>
    </dgm:pt>
    <dgm:pt modelId="{30AE2616-82EF-4D15-B884-5DCB88B754EB}" type="parTrans" cxnId="{3336A493-1126-4B44-A639-085E80ABB2D1}">
      <dgm:prSet/>
      <dgm:spPr/>
      <dgm:t>
        <a:bodyPr/>
        <a:lstStyle/>
        <a:p>
          <a:endParaRPr lang="en-US">
            <a:solidFill>
              <a:schemeClr val="tx1">
                <a:lumMod val="75000"/>
                <a:lumOff val="25000"/>
              </a:schemeClr>
            </a:solidFill>
            <a:latin typeface="Gill Sans MT" panose="020B0502020104020203" pitchFamily="34" charset="77"/>
          </a:endParaRPr>
        </a:p>
      </dgm:t>
    </dgm:pt>
    <dgm:pt modelId="{1942B668-DFAE-41B2-83F0-91B12F64A496}" type="sibTrans" cxnId="{3336A493-1126-4B44-A639-085E80ABB2D1}">
      <dgm:prSet/>
      <dgm:spPr/>
      <dgm:t>
        <a:bodyPr/>
        <a:lstStyle/>
        <a:p>
          <a:endParaRPr lang="en-US">
            <a:solidFill>
              <a:schemeClr val="tx1">
                <a:lumMod val="75000"/>
                <a:lumOff val="25000"/>
              </a:schemeClr>
            </a:solidFill>
            <a:latin typeface="Gill Sans MT" panose="020B0502020104020203" pitchFamily="34" charset="77"/>
          </a:endParaRPr>
        </a:p>
      </dgm:t>
    </dgm:pt>
    <dgm:pt modelId="{FAAE1210-21CA-4513-B780-3CF585606EB4}">
      <dgm:prSet/>
      <dgm:spPr/>
      <dgm:t>
        <a:bodyPr/>
        <a:lstStyle/>
        <a:p>
          <a:r>
            <a:rPr lang="en-US" dirty="0">
              <a:solidFill>
                <a:schemeClr val="tx1">
                  <a:lumMod val="75000"/>
                  <a:lumOff val="25000"/>
                </a:schemeClr>
              </a:solidFill>
              <a:latin typeface="Gill Sans MT" panose="020B0502020104020203" pitchFamily="34" charset="77"/>
            </a:rPr>
            <a:t>Advising the Minister of Health of appropriate regulatory and policy interventions that will assist in attaining national health Policy objectives; and </a:t>
          </a:r>
        </a:p>
      </dgm:t>
    </dgm:pt>
    <dgm:pt modelId="{E38B60C0-364E-4AE0-BE13-7ECC842397E8}" type="parTrans" cxnId="{4C040DCA-12AF-44EC-A775-DD60D1E0425F}">
      <dgm:prSet/>
      <dgm:spPr/>
      <dgm:t>
        <a:bodyPr/>
        <a:lstStyle/>
        <a:p>
          <a:endParaRPr lang="en-US">
            <a:solidFill>
              <a:schemeClr val="tx1">
                <a:lumMod val="75000"/>
                <a:lumOff val="25000"/>
              </a:schemeClr>
            </a:solidFill>
            <a:latin typeface="Gill Sans MT" panose="020B0502020104020203" pitchFamily="34" charset="77"/>
          </a:endParaRPr>
        </a:p>
      </dgm:t>
    </dgm:pt>
    <dgm:pt modelId="{69897DBC-447E-4DE0-88D7-20831E9A1E82}" type="sibTrans" cxnId="{4C040DCA-12AF-44EC-A775-DD60D1E0425F}">
      <dgm:prSet/>
      <dgm:spPr/>
      <dgm:t>
        <a:bodyPr/>
        <a:lstStyle/>
        <a:p>
          <a:endParaRPr lang="en-US">
            <a:solidFill>
              <a:schemeClr val="tx1">
                <a:lumMod val="75000"/>
                <a:lumOff val="25000"/>
              </a:schemeClr>
            </a:solidFill>
            <a:latin typeface="Gill Sans MT" panose="020B0502020104020203" pitchFamily="34" charset="77"/>
          </a:endParaRPr>
        </a:p>
      </dgm:t>
    </dgm:pt>
    <dgm:pt modelId="{8695296C-CBAB-4FC9-80A4-0A45ABAEEB98}">
      <dgm:prSet/>
      <dgm:spPr/>
      <dgm:t>
        <a:bodyPr/>
        <a:lstStyle/>
        <a:p>
          <a:r>
            <a:rPr lang="en-US" dirty="0">
              <a:solidFill>
                <a:schemeClr val="tx1">
                  <a:lumMod val="75000"/>
                  <a:lumOff val="25000"/>
                </a:schemeClr>
              </a:solidFill>
              <a:latin typeface="Gill Sans MT" panose="020B0502020104020203" pitchFamily="34" charset="77"/>
            </a:rPr>
            <a:t>Ensuring collaboration with other stakeholders in executing its regulatory mandate</a:t>
          </a:r>
        </a:p>
      </dgm:t>
    </dgm:pt>
    <dgm:pt modelId="{15B3E8D5-34A6-452F-801D-BBF3FB10367C}" type="parTrans" cxnId="{950F42BA-78A7-4DF1-B2DF-8E966656768C}">
      <dgm:prSet/>
      <dgm:spPr/>
      <dgm:t>
        <a:bodyPr/>
        <a:lstStyle/>
        <a:p>
          <a:endParaRPr lang="en-US">
            <a:solidFill>
              <a:schemeClr val="tx1">
                <a:lumMod val="75000"/>
                <a:lumOff val="25000"/>
              </a:schemeClr>
            </a:solidFill>
            <a:latin typeface="Gill Sans MT" panose="020B0502020104020203" pitchFamily="34" charset="77"/>
          </a:endParaRPr>
        </a:p>
      </dgm:t>
    </dgm:pt>
    <dgm:pt modelId="{4D5A4785-CA0C-4A46-BF85-52298207F125}" type="sibTrans" cxnId="{950F42BA-78A7-4DF1-B2DF-8E966656768C}">
      <dgm:prSet/>
      <dgm:spPr/>
      <dgm:t>
        <a:bodyPr/>
        <a:lstStyle/>
        <a:p>
          <a:endParaRPr lang="en-US">
            <a:solidFill>
              <a:schemeClr val="tx1">
                <a:lumMod val="75000"/>
                <a:lumOff val="25000"/>
              </a:schemeClr>
            </a:solidFill>
            <a:latin typeface="Gill Sans MT" panose="020B0502020104020203" pitchFamily="34" charset="77"/>
          </a:endParaRPr>
        </a:p>
      </dgm:t>
    </dgm:pt>
    <dgm:pt modelId="{5B0E67E8-8783-274C-B56A-D6C272BCC4ED}" type="pres">
      <dgm:prSet presAssocID="{472DA382-3A65-47B3-9FD1-D656EA68D3E1}" presName="vert0" presStyleCnt="0">
        <dgm:presLayoutVars>
          <dgm:dir/>
          <dgm:animOne val="branch"/>
          <dgm:animLvl val="lvl"/>
        </dgm:presLayoutVars>
      </dgm:prSet>
      <dgm:spPr/>
      <dgm:t>
        <a:bodyPr/>
        <a:lstStyle/>
        <a:p>
          <a:endParaRPr lang="en-US"/>
        </a:p>
      </dgm:t>
    </dgm:pt>
    <dgm:pt modelId="{5594FAED-02FC-2E45-A36D-365440486215}" type="pres">
      <dgm:prSet presAssocID="{0C9A849E-65A5-410B-8610-BBC10882CB2D}" presName="thickLine" presStyleLbl="alignNode1" presStyleIdx="0" presStyleCnt="7"/>
      <dgm:spPr/>
    </dgm:pt>
    <dgm:pt modelId="{E05C2B8F-0F25-934E-84BD-2A7BC52C986E}" type="pres">
      <dgm:prSet presAssocID="{0C9A849E-65A5-410B-8610-BBC10882CB2D}" presName="horz1" presStyleCnt="0"/>
      <dgm:spPr/>
    </dgm:pt>
    <dgm:pt modelId="{8D6931CB-BF3E-2747-B7BB-E61F1B672396}" type="pres">
      <dgm:prSet presAssocID="{0C9A849E-65A5-410B-8610-BBC10882CB2D}" presName="tx1" presStyleLbl="revTx" presStyleIdx="0" presStyleCnt="7"/>
      <dgm:spPr/>
      <dgm:t>
        <a:bodyPr/>
        <a:lstStyle/>
        <a:p>
          <a:endParaRPr lang="en-US"/>
        </a:p>
      </dgm:t>
    </dgm:pt>
    <dgm:pt modelId="{10CF2D44-54B9-2F42-A235-89F143730F0D}" type="pres">
      <dgm:prSet presAssocID="{0C9A849E-65A5-410B-8610-BBC10882CB2D}" presName="vert1" presStyleCnt="0"/>
      <dgm:spPr/>
    </dgm:pt>
    <dgm:pt modelId="{7E62E32D-14A5-FD48-A5CF-808AC5011B39}" type="pres">
      <dgm:prSet presAssocID="{56568337-B55D-4979-8281-2C09974E2E36}" presName="thickLine" presStyleLbl="alignNode1" presStyleIdx="1" presStyleCnt="7"/>
      <dgm:spPr/>
    </dgm:pt>
    <dgm:pt modelId="{B169862D-04A4-E344-BAAD-BD16517C631A}" type="pres">
      <dgm:prSet presAssocID="{56568337-B55D-4979-8281-2C09974E2E36}" presName="horz1" presStyleCnt="0"/>
      <dgm:spPr/>
    </dgm:pt>
    <dgm:pt modelId="{54692C57-BCED-8842-B0A4-A53818F2888E}" type="pres">
      <dgm:prSet presAssocID="{56568337-B55D-4979-8281-2C09974E2E36}" presName="tx1" presStyleLbl="revTx" presStyleIdx="1" presStyleCnt="7"/>
      <dgm:spPr/>
      <dgm:t>
        <a:bodyPr/>
        <a:lstStyle/>
        <a:p>
          <a:endParaRPr lang="en-US"/>
        </a:p>
      </dgm:t>
    </dgm:pt>
    <dgm:pt modelId="{8333C2B1-B028-BE47-BE73-3CC4D4788753}" type="pres">
      <dgm:prSet presAssocID="{56568337-B55D-4979-8281-2C09974E2E36}" presName="vert1" presStyleCnt="0"/>
      <dgm:spPr/>
    </dgm:pt>
    <dgm:pt modelId="{A47B675B-283A-CC49-A1E7-6FB1BF0C49FB}" type="pres">
      <dgm:prSet presAssocID="{7441112A-BC3E-4090-8FCC-E798E1A15CEA}" presName="thickLine" presStyleLbl="alignNode1" presStyleIdx="2" presStyleCnt="7"/>
      <dgm:spPr/>
    </dgm:pt>
    <dgm:pt modelId="{54B7A3D5-0146-0B4F-A39B-A25566C6F084}" type="pres">
      <dgm:prSet presAssocID="{7441112A-BC3E-4090-8FCC-E798E1A15CEA}" presName="horz1" presStyleCnt="0"/>
      <dgm:spPr/>
    </dgm:pt>
    <dgm:pt modelId="{50540264-6530-D34C-BFD5-3D92BC5DB30E}" type="pres">
      <dgm:prSet presAssocID="{7441112A-BC3E-4090-8FCC-E798E1A15CEA}" presName="tx1" presStyleLbl="revTx" presStyleIdx="2" presStyleCnt="7"/>
      <dgm:spPr/>
      <dgm:t>
        <a:bodyPr/>
        <a:lstStyle/>
        <a:p>
          <a:endParaRPr lang="en-US"/>
        </a:p>
      </dgm:t>
    </dgm:pt>
    <dgm:pt modelId="{44DE5DCD-5D6A-0C42-A69C-FFFCB83BF6A5}" type="pres">
      <dgm:prSet presAssocID="{7441112A-BC3E-4090-8FCC-E798E1A15CEA}" presName="vert1" presStyleCnt="0"/>
      <dgm:spPr/>
    </dgm:pt>
    <dgm:pt modelId="{16420EB4-B5CB-734E-B227-4ABB3DAFEAF9}" type="pres">
      <dgm:prSet presAssocID="{DCD124DB-C3ED-43AD-833E-1E380C494749}" presName="thickLine" presStyleLbl="alignNode1" presStyleIdx="3" presStyleCnt="7"/>
      <dgm:spPr/>
    </dgm:pt>
    <dgm:pt modelId="{B339750F-637A-A84E-BC9E-7BBBEF765D11}" type="pres">
      <dgm:prSet presAssocID="{DCD124DB-C3ED-43AD-833E-1E380C494749}" presName="horz1" presStyleCnt="0"/>
      <dgm:spPr/>
    </dgm:pt>
    <dgm:pt modelId="{265BC3BB-2BBD-664C-B0B2-B6E30941967E}" type="pres">
      <dgm:prSet presAssocID="{DCD124DB-C3ED-43AD-833E-1E380C494749}" presName="tx1" presStyleLbl="revTx" presStyleIdx="3" presStyleCnt="7"/>
      <dgm:spPr/>
      <dgm:t>
        <a:bodyPr/>
        <a:lstStyle/>
        <a:p>
          <a:endParaRPr lang="en-US"/>
        </a:p>
      </dgm:t>
    </dgm:pt>
    <dgm:pt modelId="{9C328A0F-9705-4840-BB6C-F43493D830B1}" type="pres">
      <dgm:prSet presAssocID="{DCD124DB-C3ED-43AD-833E-1E380C494749}" presName="vert1" presStyleCnt="0"/>
      <dgm:spPr/>
    </dgm:pt>
    <dgm:pt modelId="{C96960E1-50AE-9948-9273-5098CA67A1F4}" type="pres">
      <dgm:prSet presAssocID="{A4EA279C-98F5-4293-9674-965CD4DD8451}" presName="thickLine" presStyleLbl="alignNode1" presStyleIdx="4" presStyleCnt="7"/>
      <dgm:spPr/>
    </dgm:pt>
    <dgm:pt modelId="{4B47BC10-9462-0340-B5FE-B071FC310602}" type="pres">
      <dgm:prSet presAssocID="{A4EA279C-98F5-4293-9674-965CD4DD8451}" presName="horz1" presStyleCnt="0"/>
      <dgm:spPr/>
    </dgm:pt>
    <dgm:pt modelId="{CD7506EA-BA21-BB46-A255-A54DB94B17AA}" type="pres">
      <dgm:prSet presAssocID="{A4EA279C-98F5-4293-9674-965CD4DD8451}" presName="tx1" presStyleLbl="revTx" presStyleIdx="4" presStyleCnt="7"/>
      <dgm:spPr/>
      <dgm:t>
        <a:bodyPr/>
        <a:lstStyle/>
        <a:p>
          <a:endParaRPr lang="en-US"/>
        </a:p>
      </dgm:t>
    </dgm:pt>
    <dgm:pt modelId="{11C911D0-519C-934F-B666-FCB6194FBFA1}" type="pres">
      <dgm:prSet presAssocID="{A4EA279C-98F5-4293-9674-965CD4DD8451}" presName="vert1" presStyleCnt="0"/>
      <dgm:spPr/>
    </dgm:pt>
    <dgm:pt modelId="{82279AA0-BDAD-8646-88E6-709A6B48BAB7}" type="pres">
      <dgm:prSet presAssocID="{FAAE1210-21CA-4513-B780-3CF585606EB4}" presName="thickLine" presStyleLbl="alignNode1" presStyleIdx="5" presStyleCnt="7"/>
      <dgm:spPr/>
    </dgm:pt>
    <dgm:pt modelId="{2A957F13-ED61-BB44-8867-BBB5CAFF3058}" type="pres">
      <dgm:prSet presAssocID="{FAAE1210-21CA-4513-B780-3CF585606EB4}" presName="horz1" presStyleCnt="0"/>
      <dgm:spPr/>
    </dgm:pt>
    <dgm:pt modelId="{701CDC03-22F0-8848-A45A-E057D3153B2A}" type="pres">
      <dgm:prSet presAssocID="{FAAE1210-21CA-4513-B780-3CF585606EB4}" presName="tx1" presStyleLbl="revTx" presStyleIdx="5" presStyleCnt="7"/>
      <dgm:spPr/>
      <dgm:t>
        <a:bodyPr/>
        <a:lstStyle/>
        <a:p>
          <a:endParaRPr lang="en-US"/>
        </a:p>
      </dgm:t>
    </dgm:pt>
    <dgm:pt modelId="{A798FF02-F9E6-9046-BB88-47A112C8C949}" type="pres">
      <dgm:prSet presAssocID="{FAAE1210-21CA-4513-B780-3CF585606EB4}" presName="vert1" presStyleCnt="0"/>
      <dgm:spPr/>
    </dgm:pt>
    <dgm:pt modelId="{74EAAE0C-B576-9D48-8AFD-09EECCF79D73}" type="pres">
      <dgm:prSet presAssocID="{8695296C-CBAB-4FC9-80A4-0A45ABAEEB98}" presName="thickLine" presStyleLbl="alignNode1" presStyleIdx="6" presStyleCnt="7"/>
      <dgm:spPr/>
    </dgm:pt>
    <dgm:pt modelId="{4BCD4CE4-53CC-9D44-9729-CB8AF7882FF4}" type="pres">
      <dgm:prSet presAssocID="{8695296C-CBAB-4FC9-80A4-0A45ABAEEB98}" presName="horz1" presStyleCnt="0"/>
      <dgm:spPr/>
    </dgm:pt>
    <dgm:pt modelId="{7441D765-553A-D047-86C3-9FD92B3481C7}" type="pres">
      <dgm:prSet presAssocID="{8695296C-CBAB-4FC9-80A4-0A45ABAEEB98}" presName="tx1" presStyleLbl="revTx" presStyleIdx="6" presStyleCnt="7"/>
      <dgm:spPr/>
      <dgm:t>
        <a:bodyPr/>
        <a:lstStyle/>
        <a:p>
          <a:endParaRPr lang="en-US"/>
        </a:p>
      </dgm:t>
    </dgm:pt>
    <dgm:pt modelId="{BA827C0A-EB5D-3A4F-A135-15C0E29C0E33}" type="pres">
      <dgm:prSet presAssocID="{8695296C-CBAB-4FC9-80A4-0A45ABAEEB98}" presName="vert1" presStyleCnt="0"/>
      <dgm:spPr/>
    </dgm:pt>
  </dgm:ptLst>
  <dgm:cxnLst>
    <dgm:cxn modelId="{B167A6DB-54A7-D947-8A38-628CD06E3C71}" type="presOf" srcId="{0C9A849E-65A5-410B-8610-BBC10882CB2D}" destId="{8D6931CB-BF3E-2747-B7BB-E61F1B672396}" srcOrd="0" destOrd="0" presId="urn:microsoft.com/office/officeart/2008/layout/LinedList"/>
    <dgm:cxn modelId="{7A546902-0FD3-0649-A5EA-1CDF7040F092}" type="presOf" srcId="{FAAE1210-21CA-4513-B780-3CF585606EB4}" destId="{701CDC03-22F0-8848-A45A-E057D3153B2A}" srcOrd="0" destOrd="0" presId="urn:microsoft.com/office/officeart/2008/layout/LinedList"/>
    <dgm:cxn modelId="{3336A493-1126-4B44-A639-085E80ABB2D1}" srcId="{472DA382-3A65-47B3-9FD1-D656EA68D3E1}" destId="{A4EA279C-98F5-4293-9674-965CD4DD8451}" srcOrd="4" destOrd="0" parTransId="{30AE2616-82EF-4D15-B884-5DCB88B754EB}" sibTransId="{1942B668-DFAE-41B2-83F0-91B12F64A496}"/>
    <dgm:cxn modelId="{950F42BA-78A7-4DF1-B2DF-8E966656768C}" srcId="{472DA382-3A65-47B3-9FD1-D656EA68D3E1}" destId="{8695296C-CBAB-4FC9-80A4-0A45ABAEEB98}" srcOrd="6" destOrd="0" parTransId="{15B3E8D5-34A6-452F-801D-BBF3FB10367C}" sibTransId="{4D5A4785-CA0C-4A46-BF85-52298207F125}"/>
    <dgm:cxn modelId="{4C040DCA-12AF-44EC-A775-DD60D1E0425F}" srcId="{472DA382-3A65-47B3-9FD1-D656EA68D3E1}" destId="{FAAE1210-21CA-4513-B780-3CF585606EB4}" srcOrd="5" destOrd="0" parTransId="{E38B60C0-364E-4AE0-BE13-7ECC842397E8}" sibTransId="{69897DBC-447E-4DE0-88D7-20831E9A1E82}"/>
    <dgm:cxn modelId="{B8C2614F-13EF-0941-BB7D-2E3169F83359}" type="presOf" srcId="{472DA382-3A65-47B3-9FD1-D656EA68D3E1}" destId="{5B0E67E8-8783-274C-B56A-D6C272BCC4ED}" srcOrd="0" destOrd="0" presId="urn:microsoft.com/office/officeart/2008/layout/LinedList"/>
    <dgm:cxn modelId="{4FEFDFE1-688C-4528-AF49-6126DE490737}" srcId="{472DA382-3A65-47B3-9FD1-D656EA68D3E1}" destId="{7441112A-BC3E-4090-8FCC-E798E1A15CEA}" srcOrd="2" destOrd="0" parTransId="{9CF0D87B-A102-4994-B0A8-B9DACAD6321A}" sibTransId="{8545B8A9-D5B6-4EDB-9265-4B464138E0C2}"/>
    <dgm:cxn modelId="{7D2A20BE-D38E-164B-AFF4-2D0FAA0EF556}" type="presOf" srcId="{DCD124DB-C3ED-43AD-833E-1E380C494749}" destId="{265BC3BB-2BBD-664C-B0B2-B6E30941967E}" srcOrd="0" destOrd="0" presId="urn:microsoft.com/office/officeart/2008/layout/LinedList"/>
    <dgm:cxn modelId="{2B65225D-6D6B-8246-908E-D04CC1FA6CF0}" type="presOf" srcId="{7441112A-BC3E-4090-8FCC-E798E1A15CEA}" destId="{50540264-6530-D34C-BFD5-3D92BC5DB30E}" srcOrd="0" destOrd="0" presId="urn:microsoft.com/office/officeart/2008/layout/LinedList"/>
    <dgm:cxn modelId="{9AB7F9E4-3704-468B-8817-6AE4C7F3152C}" srcId="{472DA382-3A65-47B3-9FD1-D656EA68D3E1}" destId="{0C9A849E-65A5-410B-8610-BBC10882CB2D}" srcOrd="0" destOrd="0" parTransId="{EF15E990-F176-4D2E-913C-40C2221B831B}" sibTransId="{4731D09C-F49E-472F-82F2-AA5CE603BA2F}"/>
    <dgm:cxn modelId="{19A0512A-D56C-AA41-A771-2F0892A54CA1}" type="presOf" srcId="{A4EA279C-98F5-4293-9674-965CD4DD8451}" destId="{CD7506EA-BA21-BB46-A255-A54DB94B17AA}" srcOrd="0" destOrd="0" presId="urn:microsoft.com/office/officeart/2008/layout/LinedList"/>
    <dgm:cxn modelId="{6AA70126-DEE8-4540-B939-697EE3DA6472}" type="presOf" srcId="{8695296C-CBAB-4FC9-80A4-0A45ABAEEB98}" destId="{7441D765-553A-D047-86C3-9FD92B3481C7}" srcOrd="0" destOrd="0" presId="urn:microsoft.com/office/officeart/2008/layout/LinedList"/>
    <dgm:cxn modelId="{0B3C69BE-AD9F-4FBC-A2EA-FD7DDCFA7006}" srcId="{472DA382-3A65-47B3-9FD1-D656EA68D3E1}" destId="{56568337-B55D-4979-8281-2C09974E2E36}" srcOrd="1" destOrd="0" parTransId="{15ABDF16-64B5-414B-8FC2-4AA8B34DEB36}" sibTransId="{E4F244A4-1E5C-4E12-B6D9-727BA25AEF85}"/>
    <dgm:cxn modelId="{1D4409E3-C54F-4130-BC08-0435B3DC5B6E}" srcId="{472DA382-3A65-47B3-9FD1-D656EA68D3E1}" destId="{DCD124DB-C3ED-43AD-833E-1E380C494749}" srcOrd="3" destOrd="0" parTransId="{5C59120A-E8CF-40F7-8BCB-7117F12786A3}" sibTransId="{17500569-B528-4A43-8DE8-A52E034AC33A}"/>
    <dgm:cxn modelId="{824E7728-0240-1146-9396-6999D99D4ACE}" type="presOf" srcId="{56568337-B55D-4979-8281-2C09974E2E36}" destId="{54692C57-BCED-8842-B0A4-A53818F2888E}" srcOrd="0" destOrd="0" presId="urn:microsoft.com/office/officeart/2008/layout/LinedList"/>
    <dgm:cxn modelId="{30919DA3-4A56-F54A-A9B0-EE52DBA0F0F8}" type="presParOf" srcId="{5B0E67E8-8783-274C-B56A-D6C272BCC4ED}" destId="{5594FAED-02FC-2E45-A36D-365440486215}" srcOrd="0" destOrd="0" presId="urn:microsoft.com/office/officeart/2008/layout/LinedList"/>
    <dgm:cxn modelId="{A55C9034-7025-CB44-BB4B-2C951CCFD590}" type="presParOf" srcId="{5B0E67E8-8783-274C-B56A-D6C272BCC4ED}" destId="{E05C2B8F-0F25-934E-84BD-2A7BC52C986E}" srcOrd="1" destOrd="0" presId="urn:microsoft.com/office/officeart/2008/layout/LinedList"/>
    <dgm:cxn modelId="{7FF947B3-72FA-A449-9739-28C3683F31C3}" type="presParOf" srcId="{E05C2B8F-0F25-934E-84BD-2A7BC52C986E}" destId="{8D6931CB-BF3E-2747-B7BB-E61F1B672396}" srcOrd="0" destOrd="0" presId="urn:microsoft.com/office/officeart/2008/layout/LinedList"/>
    <dgm:cxn modelId="{07959048-4774-7847-B1A8-93CABBD541C2}" type="presParOf" srcId="{E05C2B8F-0F25-934E-84BD-2A7BC52C986E}" destId="{10CF2D44-54B9-2F42-A235-89F143730F0D}" srcOrd="1" destOrd="0" presId="urn:microsoft.com/office/officeart/2008/layout/LinedList"/>
    <dgm:cxn modelId="{2C9F990A-3A52-9C4C-B92F-F8459A341DCA}" type="presParOf" srcId="{5B0E67E8-8783-274C-B56A-D6C272BCC4ED}" destId="{7E62E32D-14A5-FD48-A5CF-808AC5011B39}" srcOrd="2" destOrd="0" presId="urn:microsoft.com/office/officeart/2008/layout/LinedList"/>
    <dgm:cxn modelId="{A55EAE5E-0934-0D4C-A63E-663099C9791E}" type="presParOf" srcId="{5B0E67E8-8783-274C-B56A-D6C272BCC4ED}" destId="{B169862D-04A4-E344-BAAD-BD16517C631A}" srcOrd="3" destOrd="0" presId="urn:microsoft.com/office/officeart/2008/layout/LinedList"/>
    <dgm:cxn modelId="{C30F4BB2-3A1B-8745-BE17-0D1581BFAE44}" type="presParOf" srcId="{B169862D-04A4-E344-BAAD-BD16517C631A}" destId="{54692C57-BCED-8842-B0A4-A53818F2888E}" srcOrd="0" destOrd="0" presId="urn:microsoft.com/office/officeart/2008/layout/LinedList"/>
    <dgm:cxn modelId="{F577DBB7-EEFF-4147-9EA5-7D934E35D936}" type="presParOf" srcId="{B169862D-04A4-E344-BAAD-BD16517C631A}" destId="{8333C2B1-B028-BE47-BE73-3CC4D4788753}" srcOrd="1" destOrd="0" presId="urn:microsoft.com/office/officeart/2008/layout/LinedList"/>
    <dgm:cxn modelId="{6031C8C7-C392-8345-A856-9BC48727DE76}" type="presParOf" srcId="{5B0E67E8-8783-274C-B56A-D6C272BCC4ED}" destId="{A47B675B-283A-CC49-A1E7-6FB1BF0C49FB}" srcOrd="4" destOrd="0" presId="urn:microsoft.com/office/officeart/2008/layout/LinedList"/>
    <dgm:cxn modelId="{BDC1CA7E-E77E-0A42-B82A-D4CC70F61428}" type="presParOf" srcId="{5B0E67E8-8783-274C-B56A-D6C272BCC4ED}" destId="{54B7A3D5-0146-0B4F-A39B-A25566C6F084}" srcOrd="5" destOrd="0" presId="urn:microsoft.com/office/officeart/2008/layout/LinedList"/>
    <dgm:cxn modelId="{F62C2434-4506-C445-8955-07B2CBBC16E9}" type="presParOf" srcId="{54B7A3D5-0146-0B4F-A39B-A25566C6F084}" destId="{50540264-6530-D34C-BFD5-3D92BC5DB30E}" srcOrd="0" destOrd="0" presId="urn:microsoft.com/office/officeart/2008/layout/LinedList"/>
    <dgm:cxn modelId="{5E003F72-D40F-5F44-9984-68E19A5D65B1}" type="presParOf" srcId="{54B7A3D5-0146-0B4F-A39B-A25566C6F084}" destId="{44DE5DCD-5D6A-0C42-A69C-FFFCB83BF6A5}" srcOrd="1" destOrd="0" presId="urn:microsoft.com/office/officeart/2008/layout/LinedList"/>
    <dgm:cxn modelId="{66D709A8-8665-534B-9102-199FDC7E492C}" type="presParOf" srcId="{5B0E67E8-8783-274C-B56A-D6C272BCC4ED}" destId="{16420EB4-B5CB-734E-B227-4ABB3DAFEAF9}" srcOrd="6" destOrd="0" presId="urn:microsoft.com/office/officeart/2008/layout/LinedList"/>
    <dgm:cxn modelId="{008A3FCE-F641-2747-9ECC-FAB332B00785}" type="presParOf" srcId="{5B0E67E8-8783-274C-B56A-D6C272BCC4ED}" destId="{B339750F-637A-A84E-BC9E-7BBBEF765D11}" srcOrd="7" destOrd="0" presId="urn:microsoft.com/office/officeart/2008/layout/LinedList"/>
    <dgm:cxn modelId="{A5A0A087-D741-8B4A-8F38-5CCE0795C568}" type="presParOf" srcId="{B339750F-637A-A84E-BC9E-7BBBEF765D11}" destId="{265BC3BB-2BBD-664C-B0B2-B6E30941967E}" srcOrd="0" destOrd="0" presId="urn:microsoft.com/office/officeart/2008/layout/LinedList"/>
    <dgm:cxn modelId="{FD18C84E-A68D-0546-9784-BE804F517008}" type="presParOf" srcId="{B339750F-637A-A84E-BC9E-7BBBEF765D11}" destId="{9C328A0F-9705-4840-BB6C-F43493D830B1}" srcOrd="1" destOrd="0" presId="urn:microsoft.com/office/officeart/2008/layout/LinedList"/>
    <dgm:cxn modelId="{E3A28BAC-F013-7746-A2D6-79C773B6EF77}" type="presParOf" srcId="{5B0E67E8-8783-274C-B56A-D6C272BCC4ED}" destId="{C96960E1-50AE-9948-9273-5098CA67A1F4}" srcOrd="8" destOrd="0" presId="urn:microsoft.com/office/officeart/2008/layout/LinedList"/>
    <dgm:cxn modelId="{8AB11E0B-F12B-6549-AE7E-CCB3A1383910}" type="presParOf" srcId="{5B0E67E8-8783-274C-B56A-D6C272BCC4ED}" destId="{4B47BC10-9462-0340-B5FE-B071FC310602}" srcOrd="9" destOrd="0" presId="urn:microsoft.com/office/officeart/2008/layout/LinedList"/>
    <dgm:cxn modelId="{AA50F9C8-80D7-D644-B8F3-C912B65BD4A4}" type="presParOf" srcId="{4B47BC10-9462-0340-B5FE-B071FC310602}" destId="{CD7506EA-BA21-BB46-A255-A54DB94B17AA}" srcOrd="0" destOrd="0" presId="urn:microsoft.com/office/officeart/2008/layout/LinedList"/>
    <dgm:cxn modelId="{6297DA4E-D679-2F4E-9994-37F8F88B8D73}" type="presParOf" srcId="{4B47BC10-9462-0340-B5FE-B071FC310602}" destId="{11C911D0-519C-934F-B666-FCB6194FBFA1}" srcOrd="1" destOrd="0" presId="urn:microsoft.com/office/officeart/2008/layout/LinedList"/>
    <dgm:cxn modelId="{34C25B9C-7535-2048-8884-2456D06C9F15}" type="presParOf" srcId="{5B0E67E8-8783-274C-B56A-D6C272BCC4ED}" destId="{82279AA0-BDAD-8646-88E6-709A6B48BAB7}" srcOrd="10" destOrd="0" presId="urn:microsoft.com/office/officeart/2008/layout/LinedList"/>
    <dgm:cxn modelId="{2151506A-CE3E-2B4D-97F9-60F4224BB6D5}" type="presParOf" srcId="{5B0E67E8-8783-274C-B56A-D6C272BCC4ED}" destId="{2A957F13-ED61-BB44-8867-BBB5CAFF3058}" srcOrd="11" destOrd="0" presId="urn:microsoft.com/office/officeart/2008/layout/LinedList"/>
    <dgm:cxn modelId="{E17B04EE-429F-144C-8209-23158DF2CF7F}" type="presParOf" srcId="{2A957F13-ED61-BB44-8867-BBB5CAFF3058}" destId="{701CDC03-22F0-8848-A45A-E057D3153B2A}" srcOrd="0" destOrd="0" presId="urn:microsoft.com/office/officeart/2008/layout/LinedList"/>
    <dgm:cxn modelId="{599DDAC0-2F5C-A449-B3EC-008DBF98C275}" type="presParOf" srcId="{2A957F13-ED61-BB44-8867-BBB5CAFF3058}" destId="{A798FF02-F9E6-9046-BB88-47A112C8C949}" srcOrd="1" destOrd="0" presId="urn:microsoft.com/office/officeart/2008/layout/LinedList"/>
    <dgm:cxn modelId="{B953DA81-C186-1541-8059-BE05FBDBB1AE}" type="presParOf" srcId="{5B0E67E8-8783-274C-B56A-D6C272BCC4ED}" destId="{74EAAE0C-B576-9D48-8AFD-09EECCF79D73}" srcOrd="12" destOrd="0" presId="urn:microsoft.com/office/officeart/2008/layout/LinedList"/>
    <dgm:cxn modelId="{B0DCBF4F-58FD-DF4F-91EF-68DA610BBDD3}" type="presParOf" srcId="{5B0E67E8-8783-274C-B56A-D6C272BCC4ED}" destId="{4BCD4CE4-53CC-9D44-9729-CB8AF7882FF4}" srcOrd="13" destOrd="0" presId="urn:microsoft.com/office/officeart/2008/layout/LinedList"/>
    <dgm:cxn modelId="{C6E6657B-09D5-754A-9F27-3F3017125DDD}" type="presParOf" srcId="{4BCD4CE4-53CC-9D44-9729-CB8AF7882FF4}" destId="{7441D765-553A-D047-86C3-9FD92B3481C7}" srcOrd="0" destOrd="0" presId="urn:microsoft.com/office/officeart/2008/layout/LinedList"/>
    <dgm:cxn modelId="{6A09D228-D970-EC4F-B45C-7853574B56B3}" type="presParOf" srcId="{4BCD4CE4-53CC-9D44-9729-CB8AF7882FF4}" destId="{BA827C0A-EB5D-3A4F-A135-15C0E29C0E33}"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79B3CBB-8731-4E46-B3D5-ED1EF6EF773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250C945-EFCB-4345-959D-7ED63FB3BB3B}">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8: Financial Supervision</a:t>
          </a:r>
        </a:p>
        <a:p>
          <a:pPr algn="just" rtl="0"/>
          <a:r>
            <a:rPr lang="en-US" sz="1100" dirty="0">
              <a:solidFill>
                <a:schemeClr val="tx1"/>
              </a:solidFill>
              <a:latin typeface="Arial Narrow" panose="020B0606020202030204" pitchFamily="34" charset="0"/>
            </a:rPr>
            <a:t>The purpose of the </a:t>
          </a:r>
          <a:r>
            <a:rPr lang="en-US" sz="1100" dirty="0" err="1">
              <a:solidFill>
                <a:schemeClr val="tx1"/>
              </a:solidFill>
              <a:latin typeface="Arial Narrow" panose="020B0606020202030204" pitchFamily="34" charset="0"/>
            </a:rPr>
            <a:t>programme</a:t>
          </a:r>
          <a:r>
            <a:rPr lang="en-US" sz="1100" dirty="0">
              <a:solidFill>
                <a:schemeClr val="tx1"/>
              </a:solidFill>
              <a:latin typeface="Arial Narrow" panose="020B0606020202030204" pitchFamily="34" charset="0"/>
            </a:rPr>
            <a:t> is to </a:t>
          </a:r>
          <a:r>
            <a:rPr lang="en-ZA" sz="1100" dirty="0">
              <a:solidFill>
                <a:schemeClr val="tx1"/>
              </a:solidFill>
              <a:latin typeface="Arial Narrow" panose="020B0606020202030204" pitchFamily="34" charset="0"/>
            </a:rPr>
            <a:t>serve and protect the beneficiaries of medical schemes, the Registrar’s office and Trustees by analysing and reporting on the financial performance of medical schemes and ensuring adherence to the financial requirements of the Act. By doing this, we help the CMS monitor and promote the financial performance of schemes in order to achieve an industry that is financially sound.</a:t>
          </a:r>
          <a:endParaRPr lang="en-US" sz="1100" dirty="0">
            <a:solidFill>
              <a:schemeClr val="tx1"/>
            </a:solidFill>
            <a:latin typeface="Arial Narrow" panose="020B0606020202030204" pitchFamily="34" charset="0"/>
          </a:endParaRPr>
        </a:p>
      </dgm:t>
    </dgm:pt>
    <dgm:pt modelId="{42F2083F-25D6-4FDA-8036-FEF49290EA73}" type="parTrans" cxnId="{857017E4-394E-484E-8300-83FDD84B2916}">
      <dgm:prSet/>
      <dgm:spPr/>
      <dgm:t>
        <a:bodyPr/>
        <a:lstStyle/>
        <a:p>
          <a:endParaRPr lang="en-US">
            <a:solidFill>
              <a:schemeClr val="tx1"/>
            </a:solidFill>
          </a:endParaRPr>
        </a:p>
      </dgm:t>
    </dgm:pt>
    <dgm:pt modelId="{EA923139-803C-45D7-AB57-562E03EF9211}" type="sibTrans" cxnId="{857017E4-394E-484E-8300-83FDD84B2916}">
      <dgm:prSet/>
      <dgm:spPr/>
      <dgm:t>
        <a:bodyPr/>
        <a:lstStyle/>
        <a:p>
          <a:endParaRPr lang="en-US">
            <a:solidFill>
              <a:schemeClr val="tx1"/>
            </a:solidFill>
          </a:endParaRPr>
        </a:p>
      </dgm:t>
    </dgm:pt>
    <dgm:pt modelId="{755CC85A-5940-465B-AA5C-04A978DA6346}" type="pres">
      <dgm:prSet presAssocID="{879B3CBB-8731-4E46-B3D5-ED1EF6EF7734}" presName="linear" presStyleCnt="0">
        <dgm:presLayoutVars>
          <dgm:animLvl val="lvl"/>
          <dgm:resizeHandles val="exact"/>
        </dgm:presLayoutVars>
      </dgm:prSet>
      <dgm:spPr/>
      <dgm:t>
        <a:bodyPr/>
        <a:lstStyle/>
        <a:p>
          <a:endParaRPr lang="en-US"/>
        </a:p>
      </dgm:t>
    </dgm:pt>
    <dgm:pt modelId="{BD6B7F3D-1164-4351-A73E-F8C3DF45A971}" type="pres">
      <dgm:prSet presAssocID="{F250C945-EFCB-4345-959D-7ED63FB3BB3B}" presName="parentText" presStyleLbl="node1" presStyleIdx="0" presStyleCnt="1" custScaleY="1031217">
        <dgm:presLayoutVars>
          <dgm:chMax val="0"/>
          <dgm:bulletEnabled val="1"/>
        </dgm:presLayoutVars>
      </dgm:prSet>
      <dgm:spPr/>
      <dgm:t>
        <a:bodyPr/>
        <a:lstStyle/>
        <a:p>
          <a:endParaRPr lang="en-US"/>
        </a:p>
      </dgm:t>
    </dgm:pt>
  </dgm:ptLst>
  <dgm:cxnLst>
    <dgm:cxn modelId="{52177C22-BDBA-4D50-A7E9-BC88A54D6FCB}" type="presOf" srcId="{F250C945-EFCB-4345-959D-7ED63FB3BB3B}" destId="{BD6B7F3D-1164-4351-A73E-F8C3DF45A971}" srcOrd="0" destOrd="0" presId="urn:microsoft.com/office/officeart/2005/8/layout/vList2"/>
    <dgm:cxn modelId="{5293F280-2E9A-44D2-914E-25B9267D4AF9}" type="presOf" srcId="{879B3CBB-8731-4E46-B3D5-ED1EF6EF7734}" destId="{755CC85A-5940-465B-AA5C-04A978DA6346}" srcOrd="0" destOrd="0" presId="urn:microsoft.com/office/officeart/2005/8/layout/vList2"/>
    <dgm:cxn modelId="{857017E4-394E-484E-8300-83FDD84B2916}" srcId="{879B3CBB-8731-4E46-B3D5-ED1EF6EF7734}" destId="{F250C945-EFCB-4345-959D-7ED63FB3BB3B}" srcOrd="0" destOrd="0" parTransId="{42F2083F-25D6-4FDA-8036-FEF49290EA73}" sibTransId="{EA923139-803C-45D7-AB57-562E03EF9211}"/>
    <dgm:cxn modelId="{2311FB54-241B-4EA5-9479-53969177A121}" type="presParOf" srcId="{755CC85A-5940-465B-AA5C-04A978DA6346}" destId="{BD6B7F3D-1164-4351-A73E-F8C3DF45A97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091C05-E08D-4B27-92CB-714A3008E2F2}"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06A668EC-6786-46CB-8646-859CD4CA5B86}">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9 : Complaints Adjudication</a:t>
          </a:r>
        </a:p>
        <a:p>
          <a:pPr algn="just" rtl="0"/>
          <a:r>
            <a:rPr lang="en-GB" sz="1100" dirty="0">
              <a:solidFill>
                <a:schemeClr val="tx1"/>
              </a:solidFill>
              <a:latin typeface="Arial Narrow" panose="020B0606020202030204" pitchFamily="34" charset="0"/>
            </a:rPr>
            <a:t>The purpose of the programme is to serve the beneficiaries of medical schemes and the public by investigating and resolving complaints in an efficient and effective manner. By doing this, we ensure that beneficiaries are treated fairly by their medical schemes.</a:t>
          </a:r>
          <a:endParaRPr lang="en-US" sz="1100" dirty="0">
            <a:solidFill>
              <a:schemeClr val="tx1"/>
            </a:solidFill>
            <a:latin typeface="Arial Narrow" panose="020B0606020202030204" pitchFamily="34" charset="0"/>
          </a:endParaRPr>
        </a:p>
      </dgm:t>
    </dgm:pt>
    <dgm:pt modelId="{932E46F2-CE0B-45C8-B9D9-956070ADC4BE}" type="parTrans" cxnId="{6B000EA9-9219-406C-AA20-572396879A56}">
      <dgm:prSet/>
      <dgm:spPr/>
      <dgm:t>
        <a:bodyPr/>
        <a:lstStyle/>
        <a:p>
          <a:endParaRPr lang="en-US" sz="1000">
            <a:solidFill>
              <a:schemeClr val="tx1"/>
            </a:solidFill>
          </a:endParaRPr>
        </a:p>
      </dgm:t>
    </dgm:pt>
    <dgm:pt modelId="{8734BBF0-0008-4863-B5A4-037D1C1F51C9}" type="sibTrans" cxnId="{6B000EA9-9219-406C-AA20-572396879A56}">
      <dgm:prSet/>
      <dgm:spPr/>
      <dgm:t>
        <a:bodyPr/>
        <a:lstStyle/>
        <a:p>
          <a:endParaRPr lang="en-US" sz="1000">
            <a:solidFill>
              <a:schemeClr val="tx1"/>
            </a:solidFill>
          </a:endParaRPr>
        </a:p>
      </dgm:t>
    </dgm:pt>
    <dgm:pt modelId="{86093F5D-A455-47DC-BEDB-36AABE668506}" type="pres">
      <dgm:prSet presAssocID="{8B091C05-E08D-4B27-92CB-714A3008E2F2}" presName="linear" presStyleCnt="0">
        <dgm:presLayoutVars>
          <dgm:animLvl val="lvl"/>
          <dgm:resizeHandles val="exact"/>
        </dgm:presLayoutVars>
      </dgm:prSet>
      <dgm:spPr/>
      <dgm:t>
        <a:bodyPr/>
        <a:lstStyle/>
        <a:p>
          <a:endParaRPr lang="en-US"/>
        </a:p>
      </dgm:t>
    </dgm:pt>
    <dgm:pt modelId="{F369F112-332A-49D9-BF30-43A209188A07}" type="pres">
      <dgm:prSet presAssocID="{06A668EC-6786-46CB-8646-859CD4CA5B86}" presName="parentText" presStyleLbl="node1" presStyleIdx="0" presStyleCnt="1" custScaleY="1383339" custLinFactNeighborX="-43333" custLinFactNeighborY="11117">
        <dgm:presLayoutVars>
          <dgm:chMax val="0"/>
          <dgm:bulletEnabled val="1"/>
        </dgm:presLayoutVars>
      </dgm:prSet>
      <dgm:spPr/>
      <dgm:t>
        <a:bodyPr/>
        <a:lstStyle/>
        <a:p>
          <a:endParaRPr lang="en-US"/>
        </a:p>
      </dgm:t>
    </dgm:pt>
  </dgm:ptLst>
  <dgm:cxnLst>
    <dgm:cxn modelId="{AD65C134-0647-426F-A26B-14D781C3B12F}" type="presOf" srcId="{8B091C05-E08D-4B27-92CB-714A3008E2F2}" destId="{86093F5D-A455-47DC-BEDB-36AABE668506}" srcOrd="0" destOrd="0" presId="urn:microsoft.com/office/officeart/2005/8/layout/vList2"/>
    <dgm:cxn modelId="{6B000EA9-9219-406C-AA20-572396879A56}" srcId="{8B091C05-E08D-4B27-92CB-714A3008E2F2}" destId="{06A668EC-6786-46CB-8646-859CD4CA5B86}" srcOrd="0" destOrd="0" parTransId="{932E46F2-CE0B-45C8-B9D9-956070ADC4BE}" sibTransId="{8734BBF0-0008-4863-B5A4-037D1C1F51C9}"/>
    <dgm:cxn modelId="{75C8FE1A-A2C0-4F74-B768-6491ADCCC8C1}" type="presOf" srcId="{06A668EC-6786-46CB-8646-859CD4CA5B86}" destId="{F369F112-332A-49D9-BF30-43A209188A07}" srcOrd="0" destOrd="0" presId="urn:microsoft.com/office/officeart/2005/8/layout/vList2"/>
    <dgm:cxn modelId="{9D89A10F-1A8D-48F1-850E-5B325D126438}" type="presParOf" srcId="{86093F5D-A455-47DC-BEDB-36AABE668506}" destId="{F369F112-332A-49D9-BF30-43A209188A0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091C05-E08D-4B27-92CB-714A3008E2F2}"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06A668EC-6786-46CB-8646-859CD4CA5B86}">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9 : Complaints Adjudication </a:t>
          </a:r>
          <a:r>
            <a:rPr lang="en-US" sz="1100" b="1" i="1" dirty="0">
              <a:solidFill>
                <a:schemeClr val="tx1"/>
              </a:solidFill>
              <a:latin typeface="Arial Narrow" panose="020B0606020202030204" pitchFamily="34" charset="0"/>
            </a:rPr>
            <a:t>Continued</a:t>
          </a:r>
        </a:p>
        <a:p>
          <a:pPr algn="just" rtl="0"/>
          <a:r>
            <a:rPr lang="en-GB" sz="1100" dirty="0">
              <a:solidFill>
                <a:schemeClr val="tx1"/>
              </a:solidFill>
              <a:latin typeface="Arial Narrow" panose="020B0606020202030204" pitchFamily="34" charset="0"/>
            </a:rPr>
            <a:t>The purpose of the programme is to serve the beneficiaries of medical schemes and the public by investigating and resolving complaints in an efficient and effective manner. By doing this, we ensure that beneficiaries are treated fairly by their medical schemes.</a:t>
          </a:r>
          <a:endParaRPr lang="en-US" sz="1100" dirty="0">
            <a:solidFill>
              <a:schemeClr val="tx1"/>
            </a:solidFill>
            <a:latin typeface="Arial Narrow" panose="020B0606020202030204" pitchFamily="34" charset="0"/>
          </a:endParaRPr>
        </a:p>
      </dgm:t>
    </dgm:pt>
    <dgm:pt modelId="{932E46F2-CE0B-45C8-B9D9-956070ADC4BE}" type="parTrans" cxnId="{6B000EA9-9219-406C-AA20-572396879A56}">
      <dgm:prSet/>
      <dgm:spPr/>
      <dgm:t>
        <a:bodyPr/>
        <a:lstStyle/>
        <a:p>
          <a:endParaRPr lang="en-US" sz="1000">
            <a:solidFill>
              <a:schemeClr val="tx1"/>
            </a:solidFill>
          </a:endParaRPr>
        </a:p>
      </dgm:t>
    </dgm:pt>
    <dgm:pt modelId="{8734BBF0-0008-4863-B5A4-037D1C1F51C9}" type="sibTrans" cxnId="{6B000EA9-9219-406C-AA20-572396879A56}">
      <dgm:prSet/>
      <dgm:spPr/>
      <dgm:t>
        <a:bodyPr/>
        <a:lstStyle/>
        <a:p>
          <a:endParaRPr lang="en-US" sz="1000">
            <a:solidFill>
              <a:schemeClr val="tx1"/>
            </a:solidFill>
          </a:endParaRPr>
        </a:p>
      </dgm:t>
    </dgm:pt>
    <dgm:pt modelId="{86093F5D-A455-47DC-BEDB-36AABE668506}" type="pres">
      <dgm:prSet presAssocID="{8B091C05-E08D-4B27-92CB-714A3008E2F2}" presName="linear" presStyleCnt="0">
        <dgm:presLayoutVars>
          <dgm:animLvl val="lvl"/>
          <dgm:resizeHandles val="exact"/>
        </dgm:presLayoutVars>
      </dgm:prSet>
      <dgm:spPr/>
      <dgm:t>
        <a:bodyPr/>
        <a:lstStyle/>
        <a:p>
          <a:endParaRPr lang="en-US"/>
        </a:p>
      </dgm:t>
    </dgm:pt>
    <dgm:pt modelId="{F369F112-332A-49D9-BF30-43A209188A07}" type="pres">
      <dgm:prSet presAssocID="{06A668EC-6786-46CB-8646-859CD4CA5B86}" presName="parentText" presStyleLbl="node1" presStyleIdx="0" presStyleCnt="1" custScaleY="1383339">
        <dgm:presLayoutVars>
          <dgm:chMax val="0"/>
          <dgm:bulletEnabled val="1"/>
        </dgm:presLayoutVars>
      </dgm:prSet>
      <dgm:spPr/>
      <dgm:t>
        <a:bodyPr/>
        <a:lstStyle/>
        <a:p>
          <a:endParaRPr lang="en-US"/>
        </a:p>
      </dgm:t>
    </dgm:pt>
  </dgm:ptLst>
  <dgm:cxnLst>
    <dgm:cxn modelId="{AD65C134-0647-426F-A26B-14D781C3B12F}" type="presOf" srcId="{8B091C05-E08D-4B27-92CB-714A3008E2F2}" destId="{86093F5D-A455-47DC-BEDB-36AABE668506}" srcOrd="0" destOrd="0" presId="urn:microsoft.com/office/officeart/2005/8/layout/vList2"/>
    <dgm:cxn modelId="{6B000EA9-9219-406C-AA20-572396879A56}" srcId="{8B091C05-E08D-4B27-92CB-714A3008E2F2}" destId="{06A668EC-6786-46CB-8646-859CD4CA5B86}" srcOrd="0" destOrd="0" parTransId="{932E46F2-CE0B-45C8-B9D9-956070ADC4BE}" sibTransId="{8734BBF0-0008-4863-B5A4-037D1C1F51C9}"/>
    <dgm:cxn modelId="{75C8FE1A-A2C0-4F74-B768-6491ADCCC8C1}" type="presOf" srcId="{06A668EC-6786-46CB-8646-859CD4CA5B86}" destId="{F369F112-332A-49D9-BF30-43A209188A07}" srcOrd="0" destOrd="0" presId="urn:microsoft.com/office/officeart/2005/8/layout/vList2"/>
    <dgm:cxn modelId="{9D89A10F-1A8D-48F1-850E-5B325D126438}" type="presParOf" srcId="{86093F5D-A455-47DC-BEDB-36AABE668506}" destId="{F369F112-332A-49D9-BF30-43A209188A0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7687F-2CBC-4216-9230-CAEE96C2185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504467F-3619-4A92-8692-B161F98D893D}">
      <dgm:prSet/>
      <dgm:spPr/>
      <dgm:t>
        <a:bodyPr/>
        <a:lstStyle/>
        <a:p>
          <a:pPr>
            <a:lnSpc>
              <a:spcPct val="100000"/>
            </a:lnSpc>
            <a:defRPr cap="all"/>
          </a:pPr>
          <a:r>
            <a:rPr lang="en-US" b="1" dirty="0"/>
            <a:t>Transparent</a:t>
          </a:r>
        </a:p>
      </dgm:t>
    </dgm:pt>
    <dgm:pt modelId="{D8173042-AAAB-4167-9145-88A838EB0D7A}" type="parTrans" cxnId="{2F7C3A2E-1C2B-489C-9FFB-ADE7573AE274}">
      <dgm:prSet/>
      <dgm:spPr/>
      <dgm:t>
        <a:bodyPr/>
        <a:lstStyle/>
        <a:p>
          <a:endParaRPr lang="en-US"/>
        </a:p>
      </dgm:t>
    </dgm:pt>
    <dgm:pt modelId="{0EA1F22B-1664-4B35-9E29-32CE0C027056}" type="sibTrans" cxnId="{2F7C3A2E-1C2B-489C-9FFB-ADE7573AE274}">
      <dgm:prSet/>
      <dgm:spPr/>
      <dgm:t>
        <a:bodyPr/>
        <a:lstStyle/>
        <a:p>
          <a:endParaRPr lang="en-US"/>
        </a:p>
      </dgm:t>
    </dgm:pt>
    <dgm:pt modelId="{10A772C1-22F0-41CC-A4DF-C7E456DAE400}">
      <dgm:prSet/>
      <dgm:spPr/>
      <dgm:t>
        <a:bodyPr/>
        <a:lstStyle/>
        <a:p>
          <a:pPr>
            <a:lnSpc>
              <a:spcPct val="100000"/>
            </a:lnSpc>
            <a:defRPr cap="all"/>
          </a:pPr>
          <a:r>
            <a:rPr lang="en-US" b="1" dirty="0"/>
            <a:t>Fair</a:t>
          </a:r>
        </a:p>
      </dgm:t>
    </dgm:pt>
    <dgm:pt modelId="{096977B2-5EA4-4DBC-9483-210AE26A90C9}" type="parTrans" cxnId="{8F6B0243-0272-4046-9A6D-AB90C8547A79}">
      <dgm:prSet/>
      <dgm:spPr/>
      <dgm:t>
        <a:bodyPr/>
        <a:lstStyle/>
        <a:p>
          <a:endParaRPr lang="en-US"/>
        </a:p>
      </dgm:t>
    </dgm:pt>
    <dgm:pt modelId="{0ABFA24E-13E7-4A5C-89E2-945A2065E92D}" type="sibTrans" cxnId="{8F6B0243-0272-4046-9A6D-AB90C8547A79}">
      <dgm:prSet/>
      <dgm:spPr/>
      <dgm:t>
        <a:bodyPr/>
        <a:lstStyle/>
        <a:p>
          <a:endParaRPr lang="en-US"/>
        </a:p>
      </dgm:t>
    </dgm:pt>
    <dgm:pt modelId="{2845FE5C-EB7F-4789-AD55-99A1D629A51A}">
      <dgm:prSet/>
      <dgm:spPr/>
      <dgm:t>
        <a:bodyPr/>
        <a:lstStyle/>
        <a:p>
          <a:pPr>
            <a:lnSpc>
              <a:spcPct val="100000"/>
            </a:lnSpc>
            <a:defRPr cap="all"/>
          </a:pPr>
          <a:r>
            <a:rPr lang="en-US" b="1" dirty="0"/>
            <a:t>Equitable</a:t>
          </a:r>
        </a:p>
      </dgm:t>
    </dgm:pt>
    <dgm:pt modelId="{B6ADA649-2C7B-4E72-8739-87037567DF6E}" type="parTrans" cxnId="{FF3215E8-AA3C-4789-8349-A0C2CFF49391}">
      <dgm:prSet/>
      <dgm:spPr/>
      <dgm:t>
        <a:bodyPr/>
        <a:lstStyle/>
        <a:p>
          <a:endParaRPr lang="en-US"/>
        </a:p>
      </dgm:t>
    </dgm:pt>
    <dgm:pt modelId="{C2EFD31D-E130-4805-B580-5B53485981F5}" type="sibTrans" cxnId="{FF3215E8-AA3C-4789-8349-A0C2CFF49391}">
      <dgm:prSet/>
      <dgm:spPr/>
      <dgm:t>
        <a:bodyPr/>
        <a:lstStyle/>
        <a:p>
          <a:endParaRPr lang="en-US"/>
        </a:p>
      </dgm:t>
    </dgm:pt>
    <dgm:pt modelId="{5AA4D8A7-9D03-4F39-8977-6BBE8374A0A8}">
      <dgm:prSet/>
      <dgm:spPr/>
      <dgm:t>
        <a:bodyPr/>
        <a:lstStyle/>
        <a:p>
          <a:pPr>
            <a:lnSpc>
              <a:spcPct val="100000"/>
            </a:lnSpc>
            <a:defRPr cap="all"/>
          </a:pPr>
          <a:r>
            <a:rPr lang="en-US" b="1" dirty="0"/>
            <a:t>Consultative</a:t>
          </a:r>
        </a:p>
      </dgm:t>
    </dgm:pt>
    <dgm:pt modelId="{0BF13336-C266-4BA8-B429-E12CFAAE56AA}" type="parTrans" cxnId="{639EE5E0-579C-4718-96B7-BBCC4B72B37A}">
      <dgm:prSet/>
      <dgm:spPr/>
      <dgm:t>
        <a:bodyPr/>
        <a:lstStyle/>
        <a:p>
          <a:endParaRPr lang="en-US"/>
        </a:p>
      </dgm:t>
    </dgm:pt>
    <dgm:pt modelId="{BC037D0B-F44E-43A3-A6D6-95529A42D73D}" type="sibTrans" cxnId="{639EE5E0-579C-4718-96B7-BBCC4B72B37A}">
      <dgm:prSet/>
      <dgm:spPr/>
      <dgm:t>
        <a:bodyPr/>
        <a:lstStyle/>
        <a:p>
          <a:endParaRPr lang="en-US"/>
        </a:p>
      </dgm:t>
    </dgm:pt>
    <dgm:pt modelId="{C86B71B7-2DEF-460F-A92F-87F402390A8C}">
      <dgm:prSet/>
      <dgm:spPr/>
      <dgm:t>
        <a:bodyPr/>
        <a:lstStyle/>
        <a:p>
          <a:pPr>
            <a:lnSpc>
              <a:spcPct val="100000"/>
            </a:lnSpc>
            <a:defRPr cap="all"/>
          </a:pPr>
          <a:r>
            <a:rPr lang="en-US" b="1"/>
            <a:t>Cost Effective</a:t>
          </a:r>
        </a:p>
      </dgm:t>
    </dgm:pt>
    <dgm:pt modelId="{C41FE35A-D962-4A77-990F-8568531781C2}" type="parTrans" cxnId="{991464D8-5345-4155-9EDD-48893F2107CF}">
      <dgm:prSet/>
      <dgm:spPr/>
      <dgm:t>
        <a:bodyPr/>
        <a:lstStyle/>
        <a:p>
          <a:endParaRPr lang="en-US"/>
        </a:p>
      </dgm:t>
    </dgm:pt>
    <dgm:pt modelId="{056CA10A-B4CF-4978-BEDF-134CEB550783}" type="sibTrans" cxnId="{991464D8-5345-4155-9EDD-48893F2107CF}">
      <dgm:prSet/>
      <dgm:spPr/>
      <dgm:t>
        <a:bodyPr/>
        <a:lstStyle/>
        <a:p>
          <a:endParaRPr lang="en-US"/>
        </a:p>
      </dgm:t>
    </dgm:pt>
    <dgm:pt modelId="{1718FD53-7279-4B61-AF62-C043402B2DBF}">
      <dgm:prSet/>
      <dgm:spPr/>
      <dgm:t>
        <a:bodyPr/>
        <a:lstStyle/>
        <a:p>
          <a:pPr>
            <a:lnSpc>
              <a:spcPct val="100000"/>
            </a:lnSpc>
            <a:defRPr cap="all"/>
          </a:pPr>
          <a:r>
            <a:rPr lang="en-US" b="1" dirty="0"/>
            <a:t>Firm</a:t>
          </a:r>
        </a:p>
      </dgm:t>
    </dgm:pt>
    <dgm:pt modelId="{3365959A-5EC9-4CB8-8DEC-6478FE20117F}" type="parTrans" cxnId="{751D2EED-2BB8-4606-A1A9-DCE569B6109B}">
      <dgm:prSet/>
      <dgm:spPr/>
      <dgm:t>
        <a:bodyPr/>
        <a:lstStyle/>
        <a:p>
          <a:endParaRPr lang="en-US"/>
        </a:p>
      </dgm:t>
    </dgm:pt>
    <dgm:pt modelId="{5B15D2B8-A81A-453E-AA50-9D7A4E9AD826}" type="sibTrans" cxnId="{751D2EED-2BB8-4606-A1A9-DCE569B6109B}">
      <dgm:prSet/>
      <dgm:spPr/>
      <dgm:t>
        <a:bodyPr/>
        <a:lstStyle/>
        <a:p>
          <a:endParaRPr lang="en-US"/>
        </a:p>
      </dgm:t>
    </dgm:pt>
    <dgm:pt modelId="{361C28F3-CD1F-4CB7-A45F-5A158B7C8AB9}">
      <dgm:prSet/>
      <dgm:spPr/>
      <dgm:t>
        <a:bodyPr/>
        <a:lstStyle/>
        <a:p>
          <a:pPr>
            <a:lnSpc>
              <a:spcPct val="100000"/>
            </a:lnSpc>
            <a:defRPr cap="all"/>
          </a:pPr>
          <a:r>
            <a:rPr lang="en-US" b="1" dirty="0"/>
            <a:t>Pro-active</a:t>
          </a:r>
        </a:p>
      </dgm:t>
    </dgm:pt>
    <dgm:pt modelId="{63B5557A-15A9-4B8B-88FB-2069E4640BC4}" type="parTrans" cxnId="{088682E8-718C-4895-ADF4-B29EE43341A0}">
      <dgm:prSet/>
      <dgm:spPr/>
      <dgm:t>
        <a:bodyPr/>
        <a:lstStyle/>
        <a:p>
          <a:endParaRPr lang="en-US"/>
        </a:p>
      </dgm:t>
    </dgm:pt>
    <dgm:pt modelId="{4872027D-4F85-40DC-B210-AB9580645D85}" type="sibTrans" cxnId="{088682E8-718C-4895-ADF4-B29EE43341A0}">
      <dgm:prSet/>
      <dgm:spPr/>
      <dgm:t>
        <a:bodyPr/>
        <a:lstStyle/>
        <a:p>
          <a:endParaRPr lang="en-US"/>
        </a:p>
      </dgm:t>
    </dgm:pt>
    <dgm:pt modelId="{AB9C8985-63DB-4440-92D5-CC661809853D}">
      <dgm:prSet/>
      <dgm:spPr/>
      <dgm:t>
        <a:bodyPr/>
        <a:lstStyle/>
        <a:p>
          <a:pPr>
            <a:lnSpc>
              <a:spcPct val="100000"/>
            </a:lnSpc>
            <a:defRPr cap="all"/>
          </a:pPr>
          <a:r>
            <a:rPr lang="en-US" b="1" dirty="0"/>
            <a:t>INDEPENDENT</a:t>
          </a:r>
        </a:p>
      </dgm:t>
    </dgm:pt>
    <dgm:pt modelId="{2272F449-9384-44A4-86AC-771618B057E2}" type="parTrans" cxnId="{92F8E011-4E5C-4FDD-9CC2-E93AFC776B6A}">
      <dgm:prSet/>
      <dgm:spPr/>
      <dgm:t>
        <a:bodyPr/>
        <a:lstStyle/>
        <a:p>
          <a:endParaRPr lang="en-GB"/>
        </a:p>
      </dgm:t>
    </dgm:pt>
    <dgm:pt modelId="{FEB9D5AD-3D7A-4D64-8600-94E0F7F7C12D}" type="sibTrans" cxnId="{92F8E011-4E5C-4FDD-9CC2-E93AFC776B6A}">
      <dgm:prSet/>
      <dgm:spPr/>
      <dgm:t>
        <a:bodyPr/>
        <a:lstStyle/>
        <a:p>
          <a:endParaRPr lang="en-GB"/>
        </a:p>
      </dgm:t>
    </dgm:pt>
    <dgm:pt modelId="{6C582195-2AB1-4368-9266-7169768275EC}" type="pres">
      <dgm:prSet presAssocID="{96B7687F-2CBC-4216-9230-CAEE96C21854}" presName="root" presStyleCnt="0">
        <dgm:presLayoutVars>
          <dgm:dir/>
          <dgm:resizeHandles val="exact"/>
        </dgm:presLayoutVars>
      </dgm:prSet>
      <dgm:spPr/>
      <dgm:t>
        <a:bodyPr/>
        <a:lstStyle/>
        <a:p>
          <a:endParaRPr lang="en-US"/>
        </a:p>
      </dgm:t>
    </dgm:pt>
    <dgm:pt modelId="{E8322667-767C-436B-B371-6418B5DD6808}" type="pres">
      <dgm:prSet presAssocID="{3504467F-3619-4A92-8692-B161F98D893D}" presName="compNode" presStyleCnt="0"/>
      <dgm:spPr/>
    </dgm:pt>
    <dgm:pt modelId="{228A7296-3B60-4CB4-A5B5-B760E0D23E8A}" type="pres">
      <dgm:prSet presAssocID="{3504467F-3619-4A92-8692-B161F98D893D}" presName="iconBgRect" presStyleLbl="bgShp" presStyleIdx="0" presStyleCnt="8"/>
      <dgm:spPr/>
    </dgm:pt>
    <dgm:pt modelId="{A33B2309-5557-43A2-BE9D-5D633DD6140C}" type="pres">
      <dgm:prSet presAssocID="{3504467F-3619-4A92-8692-B161F98D893D}"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xmlns="" id="0" name="" descr="Eye"/>
        </a:ext>
      </dgm:extLst>
    </dgm:pt>
    <dgm:pt modelId="{DD630EDC-6DE0-461A-995B-A0B1EE7181D2}" type="pres">
      <dgm:prSet presAssocID="{3504467F-3619-4A92-8692-B161F98D893D}" presName="spaceRect" presStyleCnt="0"/>
      <dgm:spPr/>
    </dgm:pt>
    <dgm:pt modelId="{7C4C61FC-1D62-4ED5-AC6B-73BEAFB7114F}" type="pres">
      <dgm:prSet presAssocID="{3504467F-3619-4A92-8692-B161F98D893D}" presName="textRect" presStyleLbl="revTx" presStyleIdx="0" presStyleCnt="8">
        <dgm:presLayoutVars>
          <dgm:chMax val="1"/>
          <dgm:chPref val="1"/>
        </dgm:presLayoutVars>
      </dgm:prSet>
      <dgm:spPr/>
      <dgm:t>
        <a:bodyPr/>
        <a:lstStyle/>
        <a:p>
          <a:endParaRPr lang="en-US"/>
        </a:p>
      </dgm:t>
    </dgm:pt>
    <dgm:pt modelId="{EE34B5B6-CE05-4598-B4A8-CB62903BD2D8}" type="pres">
      <dgm:prSet presAssocID="{0EA1F22B-1664-4B35-9E29-32CE0C027056}" presName="sibTrans" presStyleCnt="0"/>
      <dgm:spPr/>
    </dgm:pt>
    <dgm:pt modelId="{18FB41E5-746D-4A58-BE12-808591EA678F}" type="pres">
      <dgm:prSet presAssocID="{10A772C1-22F0-41CC-A4DF-C7E456DAE400}" presName="compNode" presStyleCnt="0"/>
      <dgm:spPr/>
    </dgm:pt>
    <dgm:pt modelId="{8683ADE5-D65D-4C96-8318-633DC105BA4D}" type="pres">
      <dgm:prSet presAssocID="{10A772C1-22F0-41CC-A4DF-C7E456DAE400}" presName="iconBgRect" presStyleLbl="bgShp" presStyleIdx="1" presStyleCnt="8"/>
      <dgm:spPr/>
    </dgm:pt>
    <dgm:pt modelId="{A5E48F26-904B-43CE-854F-94C500121FC3}" type="pres">
      <dgm:prSet presAssocID="{10A772C1-22F0-41CC-A4DF-C7E456DAE400}"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xmlns="" id="0" name="" descr="Scales of Justice"/>
        </a:ext>
      </dgm:extLst>
    </dgm:pt>
    <dgm:pt modelId="{19FA76E2-AF81-4B50-95E5-4A9F865AF6BD}" type="pres">
      <dgm:prSet presAssocID="{10A772C1-22F0-41CC-A4DF-C7E456DAE400}" presName="spaceRect" presStyleCnt="0"/>
      <dgm:spPr/>
    </dgm:pt>
    <dgm:pt modelId="{DA367F07-8E06-49C6-9821-A8E48AE650E8}" type="pres">
      <dgm:prSet presAssocID="{10A772C1-22F0-41CC-A4DF-C7E456DAE400}" presName="textRect" presStyleLbl="revTx" presStyleIdx="1" presStyleCnt="8">
        <dgm:presLayoutVars>
          <dgm:chMax val="1"/>
          <dgm:chPref val="1"/>
        </dgm:presLayoutVars>
      </dgm:prSet>
      <dgm:spPr/>
      <dgm:t>
        <a:bodyPr/>
        <a:lstStyle/>
        <a:p>
          <a:endParaRPr lang="en-US"/>
        </a:p>
      </dgm:t>
    </dgm:pt>
    <dgm:pt modelId="{7FDE22E6-71DD-4720-8F21-08EBA4717D37}" type="pres">
      <dgm:prSet presAssocID="{0ABFA24E-13E7-4A5C-89E2-945A2065E92D}" presName="sibTrans" presStyleCnt="0"/>
      <dgm:spPr/>
    </dgm:pt>
    <dgm:pt modelId="{C0F7CE66-D5CB-4117-8133-118D00A55134}" type="pres">
      <dgm:prSet presAssocID="{AB9C8985-63DB-4440-92D5-CC661809853D}" presName="compNode" presStyleCnt="0"/>
      <dgm:spPr/>
    </dgm:pt>
    <dgm:pt modelId="{003AA044-DB79-4085-909F-9CD8B7B3F609}" type="pres">
      <dgm:prSet presAssocID="{AB9C8985-63DB-4440-92D5-CC661809853D}" presName="iconBgRect" presStyleLbl="bgShp" presStyleIdx="2" presStyleCnt="8"/>
      <dgm:spPr/>
    </dgm:pt>
    <dgm:pt modelId="{5D55CD1E-CFC6-47FD-9811-6BF1C52F7EAA}" type="pres">
      <dgm:prSet presAssocID="{AB9C8985-63DB-4440-92D5-CC661809853D}" presName="iconRect" presStyleLbl="node1" presStyleIdx="2" presStyleCnt="8"/>
      <dgm:spPr/>
    </dgm:pt>
    <dgm:pt modelId="{A1E87AD6-F3D7-448F-9823-730A3915BA79}" type="pres">
      <dgm:prSet presAssocID="{AB9C8985-63DB-4440-92D5-CC661809853D}" presName="spaceRect" presStyleCnt="0"/>
      <dgm:spPr/>
    </dgm:pt>
    <dgm:pt modelId="{98346C58-B531-4F85-86B7-10551F521765}" type="pres">
      <dgm:prSet presAssocID="{AB9C8985-63DB-4440-92D5-CC661809853D}" presName="textRect" presStyleLbl="revTx" presStyleIdx="2" presStyleCnt="8">
        <dgm:presLayoutVars>
          <dgm:chMax val="1"/>
          <dgm:chPref val="1"/>
        </dgm:presLayoutVars>
      </dgm:prSet>
      <dgm:spPr/>
      <dgm:t>
        <a:bodyPr/>
        <a:lstStyle/>
        <a:p>
          <a:endParaRPr lang="en-US"/>
        </a:p>
      </dgm:t>
    </dgm:pt>
    <dgm:pt modelId="{71FCBBA1-9E8A-44A7-A0BC-3F7D0EB2188B}" type="pres">
      <dgm:prSet presAssocID="{FEB9D5AD-3D7A-4D64-8600-94E0F7F7C12D}" presName="sibTrans" presStyleCnt="0"/>
      <dgm:spPr/>
    </dgm:pt>
    <dgm:pt modelId="{D68C5A6A-FDC5-477E-93A9-A6219B81CB3F}" type="pres">
      <dgm:prSet presAssocID="{2845FE5C-EB7F-4789-AD55-99A1D629A51A}" presName="compNode" presStyleCnt="0"/>
      <dgm:spPr/>
    </dgm:pt>
    <dgm:pt modelId="{87F97786-01DB-4778-917F-DBC6C2AC6AA7}" type="pres">
      <dgm:prSet presAssocID="{2845FE5C-EB7F-4789-AD55-99A1D629A51A}" presName="iconBgRect" presStyleLbl="bgShp" presStyleIdx="3" presStyleCnt="8"/>
      <dgm:spPr/>
    </dgm:pt>
    <dgm:pt modelId="{AEC181D1-BC93-47BF-A31A-F6AA5C9097EA}" type="pres">
      <dgm:prSet presAssocID="{2845FE5C-EB7F-4789-AD55-99A1D629A51A}" presName="iconRect" presStyleLbl="node1" presStyleIdx="3" presStyleCnt="8"/>
      <dgm:spPr>
        <a:blipFill>
          <a:blip xmlns:r="http://schemas.openxmlformats.org/officeDocument/2006/relationships" r:embed="rId5" cstate="hq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xmlns="" id="0" name="" descr="Checkmark"/>
        </a:ext>
      </dgm:extLst>
    </dgm:pt>
    <dgm:pt modelId="{2A132655-D2AF-4189-9F99-AEF85447E5A2}" type="pres">
      <dgm:prSet presAssocID="{2845FE5C-EB7F-4789-AD55-99A1D629A51A}" presName="spaceRect" presStyleCnt="0"/>
      <dgm:spPr/>
    </dgm:pt>
    <dgm:pt modelId="{2B5F1E8A-46A9-4514-B8F9-1DB4234C9D6F}" type="pres">
      <dgm:prSet presAssocID="{2845FE5C-EB7F-4789-AD55-99A1D629A51A}" presName="textRect" presStyleLbl="revTx" presStyleIdx="3" presStyleCnt="8">
        <dgm:presLayoutVars>
          <dgm:chMax val="1"/>
          <dgm:chPref val="1"/>
        </dgm:presLayoutVars>
      </dgm:prSet>
      <dgm:spPr/>
      <dgm:t>
        <a:bodyPr/>
        <a:lstStyle/>
        <a:p>
          <a:endParaRPr lang="en-US"/>
        </a:p>
      </dgm:t>
    </dgm:pt>
    <dgm:pt modelId="{A1BFD016-EEE4-4623-9ED4-DE3484733D97}" type="pres">
      <dgm:prSet presAssocID="{C2EFD31D-E130-4805-B580-5B53485981F5}" presName="sibTrans" presStyleCnt="0"/>
      <dgm:spPr/>
    </dgm:pt>
    <dgm:pt modelId="{3E67B0ED-F9AE-4C75-ADFF-C31C8C9EEA4B}" type="pres">
      <dgm:prSet presAssocID="{5AA4D8A7-9D03-4F39-8977-6BBE8374A0A8}" presName="compNode" presStyleCnt="0"/>
      <dgm:spPr/>
    </dgm:pt>
    <dgm:pt modelId="{AEA08333-AB62-4884-A19F-F8F5FE620FBD}" type="pres">
      <dgm:prSet presAssocID="{5AA4D8A7-9D03-4F39-8977-6BBE8374A0A8}" presName="iconBgRect" presStyleLbl="bgShp" presStyleIdx="4" presStyleCnt="8"/>
      <dgm:spPr/>
    </dgm:pt>
    <dgm:pt modelId="{DAC75D58-5D01-4A67-A434-6C3D6EF998A5}" type="pres">
      <dgm:prSet presAssocID="{5AA4D8A7-9D03-4F39-8977-6BBE8374A0A8}" presName="iconRect" presStyleLbl="node1" presStyleIdx="4" presStyleCnt="8"/>
      <dgm:spPr>
        <a:blipFill>
          <a:blip xmlns:r="http://schemas.openxmlformats.org/officeDocument/2006/relationships" r:embed="rId7"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xmlns="" id="0" name="" descr="Handshake"/>
        </a:ext>
      </dgm:extLst>
    </dgm:pt>
    <dgm:pt modelId="{A4F3FC55-6CAF-4C14-A427-FBD8134ED814}" type="pres">
      <dgm:prSet presAssocID="{5AA4D8A7-9D03-4F39-8977-6BBE8374A0A8}" presName="spaceRect" presStyleCnt="0"/>
      <dgm:spPr/>
    </dgm:pt>
    <dgm:pt modelId="{B7108943-2A77-49B0-B86B-7BC48F88F737}" type="pres">
      <dgm:prSet presAssocID="{5AA4D8A7-9D03-4F39-8977-6BBE8374A0A8}" presName="textRect" presStyleLbl="revTx" presStyleIdx="4" presStyleCnt="8">
        <dgm:presLayoutVars>
          <dgm:chMax val="1"/>
          <dgm:chPref val="1"/>
        </dgm:presLayoutVars>
      </dgm:prSet>
      <dgm:spPr/>
      <dgm:t>
        <a:bodyPr/>
        <a:lstStyle/>
        <a:p>
          <a:endParaRPr lang="en-US"/>
        </a:p>
      </dgm:t>
    </dgm:pt>
    <dgm:pt modelId="{76669113-F801-417D-A963-4F86275564C1}" type="pres">
      <dgm:prSet presAssocID="{BC037D0B-F44E-43A3-A6D6-95529A42D73D}" presName="sibTrans" presStyleCnt="0"/>
      <dgm:spPr/>
    </dgm:pt>
    <dgm:pt modelId="{8485A7D0-1EA0-4825-9937-C1CB6F53C5A0}" type="pres">
      <dgm:prSet presAssocID="{C86B71B7-2DEF-460F-A92F-87F402390A8C}" presName="compNode" presStyleCnt="0"/>
      <dgm:spPr/>
    </dgm:pt>
    <dgm:pt modelId="{1669BEDE-96E7-4F19-A93D-3127B9857899}" type="pres">
      <dgm:prSet presAssocID="{C86B71B7-2DEF-460F-A92F-87F402390A8C}" presName="iconBgRect" presStyleLbl="bgShp" presStyleIdx="5" presStyleCnt="8"/>
      <dgm:spPr/>
    </dgm:pt>
    <dgm:pt modelId="{A48B6448-6F46-4035-9395-34255B9D056F}" type="pres">
      <dgm:prSet presAssocID="{C86B71B7-2DEF-460F-A92F-87F402390A8C}" presName="iconRect" presStyleLbl="node1" presStyleIdx="5" presStyleCnt="8"/>
      <dgm:spPr>
        <a:blipFill>
          <a:blip xmlns:r="http://schemas.openxmlformats.org/officeDocument/2006/relationships" r:embed="rId9" cstate="hq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xmlns="" id="0" name="" descr="Money"/>
        </a:ext>
      </dgm:extLst>
    </dgm:pt>
    <dgm:pt modelId="{8EF7BCA4-A227-4962-9169-9931A6A028A3}" type="pres">
      <dgm:prSet presAssocID="{C86B71B7-2DEF-460F-A92F-87F402390A8C}" presName="spaceRect" presStyleCnt="0"/>
      <dgm:spPr/>
    </dgm:pt>
    <dgm:pt modelId="{8028F6A5-F269-4A72-B6E9-398551A44208}" type="pres">
      <dgm:prSet presAssocID="{C86B71B7-2DEF-460F-A92F-87F402390A8C}" presName="textRect" presStyleLbl="revTx" presStyleIdx="5" presStyleCnt="8">
        <dgm:presLayoutVars>
          <dgm:chMax val="1"/>
          <dgm:chPref val="1"/>
        </dgm:presLayoutVars>
      </dgm:prSet>
      <dgm:spPr/>
      <dgm:t>
        <a:bodyPr/>
        <a:lstStyle/>
        <a:p>
          <a:endParaRPr lang="en-US"/>
        </a:p>
      </dgm:t>
    </dgm:pt>
    <dgm:pt modelId="{D43B8537-DDAE-45D3-8EBC-A5E088E4F827}" type="pres">
      <dgm:prSet presAssocID="{056CA10A-B4CF-4978-BEDF-134CEB550783}" presName="sibTrans" presStyleCnt="0"/>
      <dgm:spPr/>
    </dgm:pt>
    <dgm:pt modelId="{C60DF573-320A-4DEE-8E67-3FC1C2409B9C}" type="pres">
      <dgm:prSet presAssocID="{1718FD53-7279-4B61-AF62-C043402B2DBF}" presName="compNode" presStyleCnt="0"/>
      <dgm:spPr/>
    </dgm:pt>
    <dgm:pt modelId="{DF45EF9C-A065-4E7E-992D-BDD3B9F49EB6}" type="pres">
      <dgm:prSet presAssocID="{1718FD53-7279-4B61-AF62-C043402B2DBF}" presName="iconBgRect" presStyleLbl="bgShp" presStyleIdx="6" presStyleCnt="8"/>
      <dgm:spPr/>
    </dgm:pt>
    <dgm:pt modelId="{11F2471E-364B-4A85-AE8A-A024EE93A632}" type="pres">
      <dgm:prSet presAssocID="{1718FD53-7279-4B61-AF62-C043402B2DBF}" presName="iconRect" presStyleLbl="node1" presStyleIdx="6" presStyleCnt="8"/>
      <dgm:spPr>
        <a:blipFill>
          <a:blip xmlns:r="http://schemas.openxmlformats.org/officeDocument/2006/relationships" r:embed="rId11" cstate="hq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xmlns="" id="0" name="" descr="Building"/>
        </a:ext>
      </dgm:extLst>
    </dgm:pt>
    <dgm:pt modelId="{D72EBBF0-B2FA-4A9A-9840-6A005C73C8DD}" type="pres">
      <dgm:prSet presAssocID="{1718FD53-7279-4B61-AF62-C043402B2DBF}" presName="spaceRect" presStyleCnt="0"/>
      <dgm:spPr/>
    </dgm:pt>
    <dgm:pt modelId="{69A32FDD-6D65-4972-8A4D-F7DF49B148F9}" type="pres">
      <dgm:prSet presAssocID="{1718FD53-7279-4B61-AF62-C043402B2DBF}" presName="textRect" presStyleLbl="revTx" presStyleIdx="6" presStyleCnt="8">
        <dgm:presLayoutVars>
          <dgm:chMax val="1"/>
          <dgm:chPref val="1"/>
        </dgm:presLayoutVars>
      </dgm:prSet>
      <dgm:spPr/>
      <dgm:t>
        <a:bodyPr/>
        <a:lstStyle/>
        <a:p>
          <a:endParaRPr lang="en-US"/>
        </a:p>
      </dgm:t>
    </dgm:pt>
    <dgm:pt modelId="{404E25C5-6BB2-46B9-9859-5063A5773600}" type="pres">
      <dgm:prSet presAssocID="{5B15D2B8-A81A-453E-AA50-9D7A4E9AD826}" presName="sibTrans" presStyleCnt="0"/>
      <dgm:spPr/>
    </dgm:pt>
    <dgm:pt modelId="{9FDE599B-DC4D-46CF-A13A-4FB030ED9EA8}" type="pres">
      <dgm:prSet presAssocID="{361C28F3-CD1F-4CB7-A45F-5A158B7C8AB9}" presName="compNode" presStyleCnt="0"/>
      <dgm:spPr/>
    </dgm:pt>
    <dgm:pt modelId="{E7BF76D9-8574-4EEA-AAA6-4FFBABC00226}" type="pres">
      <dgm:prSet presAssocID="{361C28F3-CD1F-4CB7-A45F-5A158B7C8AB9}" presName="iconBgRect" presStyleLbl="bgShp" presStyleIdx="7" presStyleCnt="8"/>
      <dgm:spPr/>
    </dgm:pt>
    <dgm:pt modelId="{915342E0-1BC1-464A-8094-9BBE8FE84177}" type="pres">
      <dgm:prSet presAssocID="{361C28F3-CD1F-4CB7-A45F-5A158B7C8AB9}" presName="iconRect" presStyleLbl="node1" presStyleIdx="7" presStyleCnt="8"/>
      <dgm:spPr>
        <a:blipFill>
          <a:blip xmlns:r="http://schemas.openxmlformats.org/officeDocument/2006/relationships" r:embed="rId13" cstate="hq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tretch>
            <a:fillRect/>
          </a:stretch>
        </a:blipFill>
        <a:ln>
          <a:noFill/>
        </a:ln>
      </dgm:spPr>
      <dgm:t>
        <a:bodyPr/>
        <a:lstStyle/>
        <a:p>
          <a:endParaRPr lang="en-US"/>
        </a:p>
      </dgm:t>
      <dgm:extLst>
        <a:ext uri="{E40237B7-FDA0-4F09-8148-C483321AD2D9}">
          <dgm14:cNvPr xmlns:dgm14="http://schemas.microsoft.com/office/drawing/2010/diagram" xmlns="" id="0" name="" descr="Dumbbell"/>
        </a:ext>
      </dgm:extLst>
    </dgm:pt>
    <dgm:pt modelId="{A5D09FFC-4A68-45BA-BBD4-D5C6146216D5}" type="pres">
      <dgm:prSet presAssocID="{361C28F3-CD1F-4CB7-A45F-5A158B7C8AB9}" presName="spaceRect" presStyleCnt="0"/>
      <dgm:spPr/>
    </dgm:pt>
    <dgm:pt modelId="{30170D4D-BBAE-4B16-85E0-7B802B29855E}" type="pres">
      <dgm:prSet presAssocID="{361C28F3-CD1F-4CB7-A45F-5A158B7C8AB9}" presName="textRect" presStyleLbl="revTx" presStyleIdx="7" presStyleCnt="8">
        <dgm:presLayoutVars>
          <dgm:chMax val="1"/>
          <dgm:chPref val="1"/>
        </dgm:presLayoutVars>
      </dgm:prSet>
      <dgm:spPr/>
      <dgm:t>
        <a:bodyPr/>
        <a:lstStyle/>
        <a:p>
          <a:endParaRPr lang="en-US"/>
        </a:p>
      </dgm:t>
    </dgm:pt>
  </dgm:ptLst>
  <dgm:cxnLst>
    <dgm:cxn modelId="{2F7C3A2E-1C2B-489C-9FFB-ADE7573AE274}" srcId="{96B7687F-2CBC-4216-9230-CAEE96C21854}" destId="{3504467F-3619-4A92-8692-B161F98D893D}" srcOrd="0" destOrd="0" parTransId="{D8173042-AAAB-4167-9145-88A838EB0D7A}" sibTransId="{0EA1F22B-1664-4B35-9E29-32CE0C027056}"/>
    <dgm:cxn modelId="{8F6B0243-0272-4046-9A6D-AB90C8547A79}" srcId="{96B7687F-2CBC-4216-9230-CAEE96C21854}" destId="{10A772C1-22F0-41CC-A4DF-C7E456DAE400}" srcOrd="1" destOrd="0" parTransId="{096977B2-5EA4-4DBC-9483-210AE26A90C9}" sibTransId="{0ABFA24E-13E7-4A5C-89E2-945A2065E92D}"/>
    <dgm:cxn modelId="{72A5A5AF-6EC1-43EC-8462-4FEB78EF631F}" type="presOf" srcId="{2845FE5C-EB7F-4789-AD55-99A1D629A51A}" destId="{2B5F1E8A-46A9-4514-B8F9-1DB4234C9D6F}" srcOrd="0" destOrd="0" presId="urn:microsoft.com/office/officeart/2018/5/layout/IconCircleLabelList"/>
    <dgm:cxn modelId="{6561C9CF-9C9E-4F71-87E3-1012E5F92BA6}" type="presOf" srcId="{1718FD53-7279-4B61-AF62-C043402B2DBF}" destId="{69A32FDD-6D65-4972-8A4D-F7DF49B148F9}" srcOrd="0" destOrd="0" presId="urn:microsoft.com/office/officeart/2018/5/layout/IconCircleLabelList"/>
    <dgm:cxn modelId="{92F8E011-4E5C-4FDD-9CC2-E93AFC776B6A}" srcId="{96B7687F-2CBC-4216-9230-CAEE96C21854}" destId="{AB9C8985-63DB-4440-92D5-CC661809853D}" srcOrd="2" destOrd="0" parTransId="{2272F449-9384-44A4-86AC-771618B057E2}" sibTransId="{FEB9D5AD-3D7A-4D64-8600-94E0F7F7C12D}"/>
    <dgm:cxn modelId="{088682E8-718C-4895-ADF4-B29EE43341A0}" srcId="{96B7687F-2CBC-4216-9230-CAEE96C21854}" destId="{361C28F3-CD1F-4CB7-A45F-5A158B7C8AB9}" srcOrd="7" destOrd="0" parTransId="{63B5557A-15A9-4B8B-88FB-2069E4640BC4}" sibTransId="{4872027D-4F85-40DC-B210-AB9580645D85}"/>
    <dgm:cxn modelId="{FF3215E8-AA3C-4789-8349-A0C2CFF49391}" srcId="{96B7687F-2CBC-4216-9230-CAEE96C21854}" destId="{2845FE5C-EB7F-4789-AD55-99A1D629A51A}" srcOrd="3" destOrd="0" parTransId="{B6ADA649-2C7B-4E72-8739-87037567DF6E}" sibTransId="{C2EFD31D-E130-4805-B580-5B53485981F5}"/>
    <dgm:cxn modelId="{639EE5E0-579C-4718-96B7-BBCC4B72B37A}" srcId="{96B7687F-2CBC-4216-9230-CAEE96C21854}" destId="{5AA4D8A7-9D03-4F39-8977-6BBE8374A0A8}" srcOrd="4" destOrd="0" parTransId="{0BF13336-C266-4BA8-B429-E12CFAAE56AA}" sibTransId="{BC037D0B-F44E-43A3-A6D6-95529A42D73D}"/>
    <dgm:cxn modelId="{4EEEA1EA-54C4-4D5A-95B6-82E382EA4685}" type="presOf" srcId="{361C28F3-CD1F-4CB7-A45F-5A158B7C8AB9}" destId="{30170D4D-BBAE-4B16-85E0-7B802B29855E}" srcOrd="0" destOrd="0" presId="urn:microsoft.com/office/officeart/2018/5/layout/IconCircleLabelList"/>
    <dgm:cxn modelId="{00F2C69C-EE2B-4606-AD0C-1512FD5CCC7E}" type="presOf" srcId="{10A772C1-22F0-41CC-A4DF-C7E456DAE400}" destId="{DA367F07-8E06-49C6-9821-A8E48AE650E8}" srcOrd="0" destOrd="0" presId="urn:microsoft.com/office/officeart/2018/5/layout/IconCircleLabelList"/>
    <dgm:cxn modelId="{404D2A49-7C2C-43B5-9DA0-81B808283862}" type="presOf" srcId="{96B7687F-2CBC-4216-9230-CAEE96C21854}" destId="{6C582195-2AB1-4368-9266-7169768275EC}" srcOrd="0" destOrd="0" presId="urn:microsoft.com/office/officeart/2018/5/layout/IconCircleLabelList"/>
    <dgm:cxn modelId="{2CD13E59-69B8-499E-B3F3-991EB370A614}" type="presOf" srcId="{C86B71B7-2DEF-460F-A92F-87F402390A8C}" destId="{8028F6A5-F269-4A72-B6E9-398551A44208}" srcOrd="0" destOrd="0" presId="urn:microsoft.com/office/officeart/2018/5/layout/IconCircleLabelList"/>
    <dgm:cxn modelId="{C1EAFC0E-7E25-4584-9F3D-3091C331A560}" type="presOf" srcId="{5AA4D8A7-9D03-4F39-8977-6BBE8374A0A8}" destId="{B7108943-2A77-49B0-B86B-7BC48F88F737}" srcOrd="0" destOrd="0" presId="urn:microsoft.com/office/officeart/2018/5/layout/IconCircleLabelList"/>
    <dgm:cxn modelId="{751D2EED-2BB8-4606-A1A9-DCE569B6109B}" srcId="{96B7687F-2CBC-4216-9230-CAEE96C21854}" destId="{1718FD53-7279-4B61-AF62-C043402B2DBF}" srcOrd="6" destOrd="0" parTransId="{3365959A-5EC9-4CB8-8DEC-6478FE20117F}" sibTransId="{5B15D2B8-A81A-453E-AA50-9D7A4E9AD826}"/>
    <dgm:cxn modelId="{35DA7E97-90FD-4107-9787-DD10F192DB9C}" type="presOf" srcId="{3504467F-3619-4A92-8692-B161F98D893D}" destId="{7C4C61FC-1D62-4ED5-AC6B-73BEAFB7114F}" srcOrd="0" destOrd="0" presId="urn:microsoft.com/office/officeart/2018/5/layout/IconCircleLabelList"/>
    <dgm:cxn modelId="{CC4A3CA4-E4C1-4E2A-80FA-00AD02AAB01C}" type="presOf" srcId="{AB9C8985-63DB-4440-92D5-CC661809853D}" destId="{98346C58-B531-4F85-86B7-10551F521765}" srcOrd="0" destOrd="0" presId="urn:microsoft.com/office/officeart/2018/5/layout/IconCircleLabelList"/>
    <dgm:cxn modelId="{991464D8-5345-4155-9EDD-48893F2107CF}" srcId="{96B7687F-2CBC-4216-9230-CAEE96C21854}" destId="{C86B71B7-2DEF-460F-A92F-87F402390A8C}" srcOrd="5" destOrd="0" parTransId="{C41FE35A-D962-4A77-990F-8568531781C2}" sibTransId="{056CA10A-B4CF-4978-BEDF-134CEB550783}"/>
    <dgm:cxn modelId="{7D5EE0DA-B48E-4B0C-991B-4CCA59A7388C}" type="presParOf" srcId="{6C582195-2AB1-4368-9266-7169768275EC}" destId="{E8322667-767C-436B-B371-6418B5DD6808}" srcOrd="0" destOrd="0" presId="urn:microsoft.com/office/officeart/2018/5/layout/IconCircleLabelList"/>
    <dgm:cxn modelId="{9054FD0E-2D23-41EF-ACAD-0B2182A47056}" type="presParOf" srcId="{E8322667-767C-436B-B371-6418B5DD6808}" destId="{228A7296-3B60-4CB4-A5B5-B760E0D23E8A}" srcOrd="0" destOrd="0" presId="urn:microsoft.com/office/officeart/2018/5/layout/IconCircleLabelList"/>
    <dgm:cxn modelId="{516DFA3B-E544-441E-B1DA-76A64D167124}" type="presParOf" srcId="{E8322667-767C-436B-B371-6418B5DD6808}" destId="{A33B2309-5557-43A2-BE9D-5D633DD6140C}" srcOrd="1" destOrd="0" presId="urn:microsoft.com/office/officeart/2018/5/layout/IconCircleLabelList"/>
    <dgm:cxn modelId="{C156DA63-96EA-4282-88B8-44B5DA0D8D7D}" type="presParOf" srcId="{E8322667-767C-436B-B371-6418B5DD6808}" destId="{DD630EDC-6DE0-461A-995B-A0B1EE7181D2}" srcOrd="2" destOrd="0" presId="urn:microsoft.com/office/officeart/2018/5/layout/IconCircleLabelList"/>
    <dgm:cxn modelId="{6FB7EFE1-2276-47B3-A844-021B46C0E7E1}" type="presParOf" srcId="{E8322667-767C-436B-B371-6418B5DD6808}" destId="{7C4C61FC-1D62-4ED5-AC6B-73BEAFB7114F}" srcOrd="3" destOrd="0" presId="urn:microsoft.com/office/officeart/2018/5/layout/IconCircleLabelList"/>
    <dgm:cxn modelId="{2A4B91E4-4B1F-4CD3-B8D6-D3430BA2205A}" type="presParOf" srcId="{6C582195-2AB1-4368-9266-7169768275EC}" destId="{EE34B5B6-CE05-4598-B4A8-CB62903BD2D8}" srcOrd="1" destOrd="0" presId="urn:microsoft.com/office/officeart/2018/5/layout/IconCircleLabelList"/>
    <dgm:cxn modelId="{6196140D-F015-4E0A-ACCE-4C96EFE592A4}" type="presParOf" srcId="{6C582195-2AB1-4368-9266-7169768275EC}" destId="{18FB41E5-746D-4A58-BE12-808591EA678F}" srcOrd="2" destOrd="0" presId="urn:microsoft.com/office/officeart/2018/5/layout/IconCircleLabelList"/>
    <dgm:cxn modelId="{3FCDAEE3-063E-4737-BA67-13C93545B8FF}" type="presParOf" srcId="{18FB41E5-746D-4A58-BE12-808591EA678F}" destId="{8683ADE5-D65D-4C96-8318-633DC105BA4D}" srcOrd="0" destOrd="0" presId="urn:microsoft.com/office/officeart/2018/5/layout/IconCircleLabelList"/>
    <dgm:cxn modelId="{F6874EA3-F284-4249-B394-650B9FB0DE73}" type="presParOf" srcId="{18FB41E5-746D-4A58-BE12-808591EA678F}" destId="{A5E48F26-904B-43CE-854F-94C500121FC3}" srcOrd="1" destOrd="0" presId="urn:microsoft.com/office/officeart/2018/5/layout/IconCircleLabelList"/>
    <dgm:cxn modelId="{96D4F69B-FFFF-4135-9DAB-913C6878F9A3}" type="presParOf" srcId="{18FB41E5-746D-4A58-BE12-808591EA678F}" destId="{19FA76E2-AF81-4B50-95E5-4A9F865AF6BD}" srcOrd="2" destOrd="0" presId="urn:microsoft.com/office/officeart/2018/5/layout/IconCircleLabelList"/>
    <dgm:cxn modelId="{0BDFEABC-3B9F-41B8-8B84-FCE9D32415D8}" type="presParOf" srcId="{18FB41E5-746D-4A58-BE12-808591EA678F}" destId="{DA367F07-8E06-49C6-9821-A8E48AE650E8}" srcOrd="3" destOrd="0" presId="urn:microsoft.com/office/officeart/2018/5/layout/IconCircleLabelList"/>
    <dgm:cxn modelId="{09C09FE1-BF71-40DC-BD38-AD079864F7F8}" type="presParOf" srcId="{6C582195-2AB1-4368-9266-7169768275EC}" destId="{7FDE22E6-71DD-4720-8F21-08EBA4717D37}" srcOrd="3" destOrd="0" presId="urn:microsoft.com/office/officeart/2018/5/layout/IconCircleLabelList"/>
    <dgm:cxn modelId="{A89F5DFA-475C-4A7A-87BC-7AE28E7A61F6}" type="presParOf" srcId="{6C582195-2AB1-4368-9266-7169768275EC}" destId="{C0F7CE66-D5CB-4117-8133-118D00A55134}" srcOrd="4" destOrd="0" presId="urn:microsoft.com/office/officeart/2018/5/layout/IconCircleLabelList"/>
    <dgm:cxn modelId="{CA805B8F-EB4D-475D-82E6-8A67DD71614B}" type="presParOf" srcId="{C0F7CE66-D5CB-4117-8133-118D00A55134}" destId="{003AA044-DB79-4085-909F-9CD8B7B3F609}" srcOrd="0" destOrd="0" presId="urn:microsoft.com/office/officeart/2018/5/layout/IconCircleLabelList"/>
    <dgm:cxn modelId="{0B754CD9-0121-4549-82AF-2FEC9AFD8CFB}" type="presParOf" srcId="{C0F7CE66-D5CB-4117-8133-118D00A55134}" destId="{5D55CD1E-CFC6-47FD-9811-6BF1C52F7EAA}" srcOrd="1" destOrd="0" presId="urn:microsoft.com/office/officeart/2018/5/layout/IconCircleLabelList"/>
    <dgm:cxn modelId="{3AE3B91E-414C-4764-B324-09662480E61A}" type="presParOf" srcId="{C0F7CE66-D5CB-4117-8133-118D00A55134}" destId="{A1E87AD6-F3D7-448F-9823-730A3915BA79}" srcOrd="2" destOrd="0" presId="urn:microsoft.com/office/officeart/2018/5/layout/IconCircleLabelList"/>
    <dgm:cxn modelId="{2C8AA89D-040D-489B-8BE4-098737A2EE30}" type="presParOf" srcId="{C0F7CE66-D5CB-4117-8133-118D00A55134}" destId="{98346C58-B531-4F85-86B7-10551F521765}" srcOrd="3" destOrd="0" presId="urn:microsoft.com/office/officeart/2018/5/layout/IconCircleLabelList"/>
    <dgm:cxn modelId="{004E0637-A4C7-419F-9DEE-1C54AF7F5725}" type="presParOf" srcId="{6C582195-2AB1-4368-9266-7169768275EC}" destId="{71FCBBA1-9E8A-44A7-A0BC-3F7D0EB2188B}" srcOrd="5" destOrd="0" presId="urn:microsoft.com/office/officeart/2018/5/layout/IconCircleLabelList"/>
    <dgm:cxn modelId="{F2C5918D-157F-4142-9E35-269A4007583D}" type="presParOf" srcId="{6C582195-2AB1-4368-9266-7169768275EC}" destId="{D68C5A6A-FDC5-477E-93A9-A6219B81CB3F}" srcOrd="6" destOrd="0" presId="urn:microsoft.com/office/officeart/2018/5/layout/IconCircleLabelList"/>
    <dgm:cxn modelId="{27CC25A1-8214-4183-9065-2E7E73B67ADF}" type="presParOf" srcId="{D68C5A6A-FDC5-477E-93A9-A6219B81CB3F}" destId="{87F97786-01DB-4778-917F-DBC6C2AC6AA7}" srcOrd="0" destOrd="0" presId="urn:microsoft.com/office/officeart/2018/5/layout/IconCircleLabelList"/>
    <dgm:cxn modelId="{C4B4CA2C-1980-49FB-9970-141F9810E529}" type="presParOf" srcId="{D68C5A6A-FDC5-477E-93A9-A6219B81CB3F}" destId="{AEC181D1-BC93-47BF-A31A-F6AA5C9097EA}" srcOrd="1" destOrd="0" presId="urn:microsoft.com/office/officeart/2018/5/layout/IconCircleLabelList"/>
    <dgm:cxn modelId="{9F424975-0380-4E7F-A3EF-C2953CAF9C83}" type="presParOf" srcId="{D68C5A6A-FDC5-477E-93A9-A6219B81CB3F}" destId="{2A132655-D2AF-4189-9F99-AEF85447E5A2}" srcOrd="2" destOrd="0" presId="urn:microsoft.com/office/officeart/2018/5/layout/IconCircleLabelList"/>
    <dgm:cxn modelId="{867C4DEF-A6D8-4A09-B5F4-FAB0AAA262EC}" type="presParOf" srcId="{D68C5A6A-FDC5-477E-93A9-A6219B81CB3F}" destId="{2B5F1E8A-46A9-4514-B8F9-1DB4234C9D6F}" srcOrd="3" destOrd="0" presId="urn:microsoft.com/office/officeart/2018/5/layout/IconCircleLabelList"/>
    <dgm:cxn modelId="{7E837277-99AC-48AC-AEA2-DC3C49964DB9}" type="presParOf" srcId="{6C582195-2AB1-4368-9266-7169768275EC}" destId="{A1BFD016-EEE4-4623-9ED4-DE3484733D97}" srcOrd="7" destOrd="0" presId="urn:microsoft.com/office/officeart/2018/5/layout/IconCircleLabelList"/>
    <dgm:cxn modelId="{237EFC40-73B7-4055-ADB3-0423397EDABF}" type="presParOf" srcId="{6C582195-2AB1-4368-9266-7169768275EC}" destId="{3E67B0ED-F9AE-4C75-ADFF-C31C8C9EEA4B}" srcOrd="8" destOrd="0" presId="urn:microsoft.com/office/officeart/2018/5/layout/IconCircleLabelList"/>
    <dgm:cxn modelId="{B3343F4B-37DA-41F6-B2FB-447577FDC6D5}" type="presParOf" srcId="{3E67B0ED-F9AE-4C75-ADFF-C31C8C9EEA4B}" destId="{AEA08333-AB62-4884-A19F-F8F5FE620FBD}" srcOrd="0" destOrd="0" presId="urn:microsoft.com/office/officeart/2018/5/layout/IconCircleLabelList"/>
    <dgm:cxn modelId="{517A8BB7-E0E5-4831-9FB5-71BF02228DE3}" type="presParOf" srcId="{3E67B0ED-F9AE-4C75-ADFF-C31C8C9EEA4B}" destId="{DAC75D58-5D01-4A67-A434-6C3D6EF998A5}" srcOrd="1" destOrd="0" presId="urn:microsoft.com/office/officeart/2018/5/layout/IconCircleLabelList"/>
    <dgm:cxn modelId="{1FAEEA99-CC07-43E1-8D82-014E680CC122}" type="presParOf" srcId="{3E67B0ED-F9AE-4C75-ADFF-C31C8C9EEA4B}" destId="{A4F3FC55-6CAF-4C14-A427-FBD8134ED814}" srcOrd="2" destOrd="0" presId="urn:microsoft.com/office/officeart/2018/5/layout/IconCircleLabelList"/>
    <dgm:cxn modelId="{460C0C37-7B1B-4D2E-9D80-4D009FE9153F}" type="presParOf" srcId="{3E67B0ED-F9AE-4C75-ADFF-C31C8C9EEA4B}" destId="{B7108943-2A77-49B0-B86B-7BC48F88F737}" srcOrd="3" destOrd="0" presId="urn:microsoft.com/office/officeart/2018/5/layout/IconCircleLabelList"/>
    <dgm:cxn modelId="{2BC242FA-4998-4D46-8504-DA4117AD762C}" type="presParOf" srcId="{6C582195-2AB1-4368-9266-7169768275EC}" destId="{76669113-F801-417D-A963-4F86275564C1}" srcOrd="9" destOrd="0" presId="urn:microsoft.com/office/officeart/2018/5/layout/IconCircleLabelList"/>
    <dgm:cxn modelId="{7F8E9FF7-5647-40B7-A2A0-2B5A815AB46F}" type="presParOf" srcId="{6C582195-2AB1-4368-9266-7169768275EC}" destId="{8485A7D0-1EA0-4825-9937-C1CB6F53C5A0}" srcOrd="10" destOrd="0" presId="urn:microsoft.com/office/officeart/2018/5/layout/IconCircleLabelList"/>
    <dgm:cxn modelId="{244F73E2-CEE9-4EEE-B350-007923BB1519}" type="presParOf" srcId="{8485A7D0-1EA0-4825-9937-C1CB6F53C5A0}" destId="{1669BEDE-96E7-4F19-A93D-3127B9857899}" srcOrd="0" destOrd="0" presId="urn:microsoft.com/office/officeart/2018/5/layout/IconCircleLabelList"/>
    <dgm:cxn modelId="{6471B518-E696-4245-9575-53EB8D902706}" type="presParOf" srcId="{8485A7D0-1EA0-4825-9937-C1CB6F53C5A0}" destId="{A48B6448-6F46-4035-9395-34255B9D056F}" srcOrd="1" destOrd="0" presId="urn:microsoft.com/office/officeart/2018/5/layout/IconCircleLabelList"/>
    <dgm:cxn modelId="{68C5EE20-6604-4BB3-BCEC-1DAA7D28A2B1}" type="presParOf" srcId="{8485A7D0-1EA0-4825-9937-C1CB6F53C5A0}" destId="{8EF7BCA4-A227-4962-9169-9931A6A028A3}" srcOrd="2" destOrd="0" presId="urn:microsoft.com/office/officeart/2018/5/layout/IconCircleLabelList"/>
    <dgm:cxn modelId="{727CB064-F073-46EA-A278-FD214A2FDC47}" type="presParOf" srcId="{8485A7D0-1EA0-4825-9937-C1CB6F53C5A0}" destId="{8028F6A5-F269-4A72-B6E9-398551A44208}" srcOrd="3" destOrd="0" presId="urn:microsoft.com/office/officeart/2018/5/layout/IconCircleLabelList"/>
    <dgm:cxn modelId="{9EC022BD-7FCF-4E3D-800C-A87A6CF7AD77}" type="presParOf" srcId="{6C582195-2AB1-4368-9266-7169768275EC}" destId="{D43B8537-DDAE-45D3-8EBC-A5E088E4F827}" srcOrd="11" destOrd="0" presId="urn:microsoft.com/office/officeart/2018/5/layout/IconCircleLabelList"/>
    <dgm:cxn modelId="{7682B489-B7B3-4743-886A-A61470C0FABE}" type="presParOf" srcId="{6C582195-2AB1-4368-9266-7169768275EC}" destId="{C60DF573-320A-4DEE-8E67-3FC1C2409B9C}" srcOrd="12" destOrd="0" presId="urn:microsoft.com/office/officeart/2018/5/layout/IconCircleLabelList"/>
    <dgm:cxn modelId="{5F2DB1A2-280F-4EDF-8B33-6ADD91B5DFE6}" type="presParOf" srcId="{C60DF573-320A-4DEE-8E67-3FC1C2409B9C}" destId="{DF45EF9C-A065-4E7E-992D-BDD3B9F49EB6}" srcOrd="0" destOrd="0" presId="urn:microsoft.com/office/officeart/2018/5/layout/IconCircleLabelList"/>
    <dgm:cxn modelId="{F91D6D81-85B8-42CC-B38D-D5FED01A2771}" type="presParOf" srcId="{C60DF573-320A-4DEE-8E67-3FC1C2409B9C}" destId="{11F2471E-364B-4A85-AE8A-A024EE93A632}" srcOrd="1" destOrd="0" presId="urn:microsoft.com/office/officeart/2018/5/layout/IconCircleLabelList"/>
    <dgm:cxn modelId="{41F87BA6-1A77-4A58-9F48-85EC9BEB779C}" type="presParOf" srcId="{C60DF573-320A-4DEE-8E67-3FC1C2409B9C}" destId="{D72EBBF0-B2FA-4A9A-9840-6A005C73C8DD}" srcOrd="2" destOrd="0" presId="urn:microsoft.com/office/officeart/2018/5/layout/IconCircleLabelList"/>
    <dgm:cxn modelId="{D46798F0-0FD2-42D0-B1EC-EA08605842BB}" type="presParOf" srcId="{C60DF573-320A-4DEE-8E67-3FC1C2409B9C}" destId="{69A32FDD-6D65-4972-8A4D-F7DF49B148F9}" srcOrd="3" destOrd="0" presId="urn:microsoft.com/office/officeart/2018/5/layout/IconCircleLabelList"/>
    <dgm:cxn modelId="{A45667BA-A8AA-48F0-B116-5B887E2D506A}" type="presParOf" srcId="{6C582195-2AB1-4368-9266-7169768275EC}" destId="{404E25C5-6BB2-46B9-9859-5063A5773600}" srcOrd="13" destOrd="0" presId="urn:microsoft.com/office/officeart/2018/5/layout/IconCircleLabelList"/>
    <dgm:cxn modelId="{437D5230-7F1B-41A3-BBD1-46EB02069B76}" type="presParOf" srcId="{6C582195-2AB1-4368-9266-7169768275EC}" destId="{9FDE599B-DC4D-46CF-A13A-4FB030ED9EA8}" srcOrd="14" destOrd="0" presId="urn:microsoft.com/office/officeart/2018/5/layout/IconCircleLabelList"/>
    <dgm:cxn modelId="{9CBBF944-91C8-4926-B183-D9CD60EF3EB7}" type="presParOf" srcId="{9FDE599B-DC4D-46CF-A13A-4FB030ED9EA8}" destId="{E7BF76D9-8574-4EEA-AAA6-4FFBABC00226}" srcOrd="0" destOrd="0" presId="urn:microsoft.com/office/officeart/2018/5/layout/IconCircleLabelList"/>
    <dgm:cxn modelId="{1315BB47-7FD2-4D87-B941-F2A46933E505}" type="presParOf" srcId="{9FDE599B-DC4D-46CF-A13A-4FB030ED9EA8}" destId="{915342E0-1BC1-464A-8094-9BBE8FE84177}" srcOrd="1" destOrd="0" presId="urn:microsoft.com/office/officeart/2018/5/layout/IconCircleLabelList"/>
    <dgm:cxn modelId="{3BD553F1-6612-4C91-963C-0D8E6B35E322}" type="presParOf" srcId="{9FDE599B-DC4D-46CF-A13A-4FB030ED9EA8}" destId="{A5D09FFC-4A68-45BA-BBD4-D5C6146216D5}" srcOrd="2" destOrd="0" presId="urn:microsoft.com/office/officeart/2018/5/layout/IconCircleLabelList"/>
    <dgm:cxn modelId="{29E0B556-65F7-4ABF-BA75-C6A97729F182}" type="presParOf" srcId="{9FDE599B-DC4D-46CF-A13A-4FB030ED9EA8}" destId="{30170D4D-BBAE-4B16-85E0-7B802B29855E}"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7F04-00D5-40A9-A1E5-EE4FA6047B5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39FE12-7737-40B5-B798-94DDB795FE91}">
      <dgm:prSet custT="1"/>
      <dgm:spPr/>
      <dgm:t>
        <a:bodyPr/>
        <a:lstStyle/>
        <a:p>
          <a:r>
            <a:rPr lang="en-US" sz="2000" b="1" dirty="0"/>
            <a:t>Accountability</a:t>
          </a:r>
        </a:p>
      </dgm:t>
    </dgm:pt>
    <dgm:pt modelId="{308AB791-F5DF-4DD9-9FB1-4929AAD84DE2}" type="parTrans" cxnId="{3DD24EF4-D2BD-4C0B-97FF-8E0DFA415AF0}">
      <dgm:prSet/>
      <dgm:spPr/>
      <dgm:t>
        <a:bodyPr/>
        <a:lstStyle/>
        <a:p>
          <a:endParaRPr lang="en-US"/>
        </a:p>
      </dgm:t>
    </dgm:pt>
    <dgm:pt modelId="{DAF632F5-AF0D-4F8D-98FF-989256017428}" type="sibTrans" cxnId="{3DD24EF4-D2BD-4C0B-97FF-8E0DFA415AF0}">
      <dgm:prSet/>
      <dgm:spPr/>
      <dgm:t>
        <a:bodyPr/>
        <a:lstStyle/>
        <a:p>
          <a:endParaRPr lang="en-US"/>
        </a:p>
      </dgm:t>
    </dgm:pt>
    <dgm:pt modelId="{7F4C3EC3-DC52-43F1-A585-89BA2EFC63C0}">
      <dgm:prSet custT="1"/>
      <dgm:spPr/>
      <dgm:t>
        <a:bodyPr/>
        <a:lstStyle/>
        <a:p>
          <a:r>
            <a:rPr lang="en-US" sz="2000" b="1" dirty="0"/>
            <a:t>Ubuntu</a:t>
          </a:r>
        </a:p>
      </dgm:t>
    </dgm:pt>
    <dgm:pt modelId="{EBE2C568-F81B-4279-A0DE-9BDDD954E658}" type="parTrans" cxnId="{5A5F3D60-ACDB-4C1F-8C14-EEF982F13723}">
      <dgm:prSet/>
      <dgm:spPr/>
      <dgm:t>
        <a:bodyPr/>
        <a:lstStyle/>
        <a:p>
          <a:endParaRPr lang="en-US"/>
        </a:p>
      </dgm:t>
    </dgm:pt>
    <dgm:pt modelId="{D9A7EAE7-61EB-4952-B641-B9B818F81F72}" type="sibTrans" cxnId="{5A5F3D60-ACDB-4C1F-8C14-EEF982F13723}">
      <dgm:prSet/>
      <dgm:spPr/>
      <dgm:t>
        <a:bodyPr/>
        <a:lstStyle/>
        <a:p>
          <a:endParaRPr lang="en-US"/>
        </a:p>
      </dgm:t>
    </dgm:pt>
    <dgm:pt modelId="{C194EFB5-8C68-48F5-AA35-194F705482AC}">
      <dgm:prSet custT="1"/>
      <dgm:spPr/>
      <dgm:t>
        <a:bodyPr/>
        <a:lstStyle/>
        <a:p>
          <a:r>
            <a:rPr lang="en-US" sz="2000" b="1" dirty="0"/>
            <a:t>Professionalism</a:t>
          </a:r>
        </a:p>
      </dgm:t>
    </dgm:pt>
    <dgm:pt modelId="{B66443F7-DD3B-4099-B7E3-2818118B0E58}" type="parTrans" cxnId="{9AEAD0B4-3425-4550-8A14-DAD2031D42BD}">
      <dgm:prSet/>
      <dgm:spPr/>
      <dgm:t>
        <a:bodyPr/>
        <a:lstStyle/>
        <a:p>
          <a:endParaRPr lang="en-US"/>
        </a:p>
      </dgm:t>
    </dgm:pt>
    <dgm:pt modelId="{34CA0F6B-0C3C-480C-B0F3-01EB813BE5CF}" type="sibTrans" cxnId="{9AEAD0B4-3425-4550-8A14-DAD2031D42BD}">
      <dgm:prSet/>
      <dgm:spPr/>
      <dgm:t>
        <a:bodyPr/>
        <a:lstStyle/>
        <a:p>
          <a:endParaRPr lang="en-US"/>
        </a:p>
      </dgm:t>
    </dgm:pt>
    <dgm:pt modelId="{7593046A-9B15-40F1-B5BE-EF00A8465775}">
      <dgm:prSet custT="1"/>
      <dgm:spPr/>
      <dgm:t>
        <a:bodyPr/>
        <a:lstStyle/>
        <a:p>
          <a:r>
            <a:rPr lang="en-US" sz="2000" b="1" dirty="0"/>
            <a:t>Integrity and Independence</a:t>
          </a:r>
        </a:p>
      </dgm:t>
    </dgm:pt>
    <dgm:pt modelId="{9D5744C4-6259-4770-9BB5-FC30F8BD174F}" type="parTrans" cxnId="{B4DD7256-4FC3-453E-94B4-EAB0025FE17A}">
      <dgm:prSet/>
      <dgm:spPr/>
      <dgm:t>
        <a:bodyPr/>
        <a:lstStyle/>
        <a:p>
          <a:endParaRPr lang="en-US"/>
        </a:p>
      </dgm:t>
    </dgm:pt>
    <dgm:pt modelId="{DBCD2138-3A7F-4119-AA85-4A3C267E43C6}" type="sibTrans" cxnId="{B4DD7256-4FC3-453E-94B4-EAB0025FE17A}">
      <dgm:prSet/>
      <dgm:spPr/>
      <dgm:t>
        <a:bodyPr/>
        <a:lstStyle/>
        <a:p>
          <a:endParaRPr lang="en-US"/>
        </a:p>
      </dgm:t>
    </dgm:pt>
    <dgm:pt modelId="{8CD190BC-449E-4C4E-AA26-698B5B19EA3A}">
      <dgm:prSet custT="1"/>
      <dgm:spPr/>
      <dgm:t>
        <a:bodyPr/>
        <a:lstStyle/>
        <a:p>
          <a:r>
            <a:rPr lang="en-US" sz="2000" b="1" dirty="0"/>
            <a:t>Honesty</a:t>
          </a:r>
        </a:p>
      </dgm:t>
    </dgm:pt>
    <dgm:pt modelId="{81164CDE-B9DC-40CB-9888-183A80247F66}" type="parTrans" cxnId="{F2BD0BCC-252A-4239-B680-5E2489163A0C}">
      <dgm:prSet/>
      <dgm:spPr/>
      <dgm:t>
        <a:bodyPr/>
        <a:lstStyle/>
        <a:p>
          <a:endParaRPr lang="en-US"/>
        </a:p>
      </dgm:t>
    </dgm:pt>
    <dgm:pt modelId="{F4ED300C-F66A-4C92-887D-2EDBE292D2C3}" type="sibTrans" cxnId="{F2BD0BCC-252A-4239-B680-5E2489163A0C}">
      <dgm:prSet/>
      <dgm:spPr/>
      <dgm:t>
        <a:bodyPr/>
        <a:lstStyle/>
        <a:p>
          <a:endParaRPr lang="en-US"/>
        </a:p>
      </dgm:t>
    </dgm:pt>
    <dgm:pt modelId="{389FA60D-5867-4D91-B84C-D3F2CCDFAD90}">
      <dgm:prSet custT="1"/>
      <dgm:spPr/>
      <dgm:t>
        <a:bodyPr/>
        <a:lstStyle/>
        <a:p>
          <a:r>
            <a:rPr lang="en-US" sz="2000" b="1" dirty="0"/>
            <a:t>Respect</a:t>
          </a:r>
        </a:p>
      </dgm:t>
    </dgm:pt>
    <dgm:pt modelId="{6016CA09-F42B-4CF4-9291-ED4FF096632B}" type="parTrans" cxnId="{C2E0685C-61EC-4EBC-B4D4-A8622FA7E061}">
      <dgm:prSet/>
      <dgm:spPr/>
      <dgm:t>
        <a:bodyPr/>
        <a:lstStyle/>
        <a:p>
          <a:endParaRPr lang="en-US"/>
        </a:p>
      </dgm:t>
    </dgm:pt>
    <dgm:pt modelId="{6BD147AE-646A-4491-9F52-86AFEE01FCCC}" type="sibTrans" cxnId="{C2E0685C-61EC-4EBC-B4D4-A8622FA7E061}">
      <dgm:prSet/>
      <dgm:spPr/>
      <dgm:t>
        <a:bodyPr/>
        <a:lstStyle/>
        <a:p>
          <a:endParaRPr lang="en-US"/>
        </a:p>
      </dgm:t>
    </dgm:pt>
    <dgm:pt modelId="{F4D514F2-990B-452D-80EB-3AA24821E54C}" type="pres">
      <dgm:prSet presAssocID="{E5367F04-00D5-40A9-A1E5-EE4FA6047B58}" presName="root" presStyleCnt="0">
        <dgm:presLayoutVars>
          <dgm:dir/>
          <dgm:resizeHandles val="exact"/>
        </dgm:presLayoutVars>
      </dgm:prSet>
      <dgm:spPr/>
      <dgm:t>
        <a:bodyPr/>
        <a:lstStyle/>
        <a:p>
          <a:endParaRPr lang="en-US"/>
        </a:p>
      </dgm:t>
    </dgm:pt>
    <dgm:pt modelId="{F12B92FC-F283-4E88-BCF0-1CD4561DC684}" type="pres">
      <dgm:prSet presAssocID="{D139FE12-7737-40B5-B798-94DDB795FE91}" presName="compNode" presStyleCnt="0"/>
      <dgm:spPr/>
    </dgm:pt>
    <dgm:pt modelId="{584E3513-074C-4D31-8CF6-81F02CC4C0E1}" type="pres">
      <dgm:prSet presAssocID="{D139FE12-7737-40B5-B798-94DDB795FE91}" presName="bgRect" presStyleLbl="bgShp" presStyleIdx="0" presStyleCnt="6"/>
      <dgm:spPr/>
    </dgm:pt>
    <dgm:pt modelId="{1D29630F-345B-454A-9922-A5DD158D5386}" type="pres">
      <dgm:prSet presAssocID="{D139FE12-7737-40B5-B798-94DDB795FE91}"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xmlns="" id="0" name="" descr="Checklist"/>
        </a:ext>
      </dgm:extLst>
    </dgm:pt>
    <dgm:pt modelId="{7ADE40C9-824E-4F47-8D7B-3D0A15376725}" type="pres">
      <dgm:prSet presAssocID="{D139FE12-7737-40B5-B798-94DDB795FE91}" presName="spaceRect" presStyleCnt="0"/>
      <dgm:spPr/>
    </dgm:pt>
    <dgm:pt modelId="{92A1071E-97EC-4E95-8EE3-6F54013FD610}" type="pres">
      <dgm:prSet presAssocID="{D139FE12-7737-40B5-B798-94DDB795FE91}" presName="parTx" presStyleLbl="revTx" presStyleIdx="0" presStyleCnt="6">
        <dgm:presLayoutVars>
          <dgm:chMax val="0"/>
          <dgm:chPref val="0"/>
        </dgm:presLayoutVars>
      </dgm:prSet>
      <dgm:spPr/>
      <dgm:t>
        <a:bodyPr/>
        <a:lstStyle/>
        <a:p>
          <a:endParaRPr lang="en-US"/>
        </a:p>
      </dgm:t>
    </dgm:pt>
    <dgm:pt modelId="{40252105-E472-4E13-A5D5-79058E738808}" type="pres">
      <dgm:prSet presAssocID="{DAF632F5-AF0D-4F8D-98FF-989256017428}" presName="sibTrans" presStyleCnt="0"/>
      <dgm:spPr/>
    </dgm:pt>
    <dgm:pt modelId="{061A657A-0943-4A46-BCD4-E8CD82E28D71}" type="pres">
      <dgm:prSet presAssocID="{7F4C3EC3-DC52-43F1-A585-89BA2EFC63C0}" presName="compNode" presStyleCnt="0"/>
      <dgm:spPr/>
    </dgm:pt>
    <dgm:pt modelId="{FCA6B19D-4770-4C5A-9DEA-DFDA6B916E9E}" type="pres">
      <dgm:prSet presAssocID="{7F4C3EC3-DC52-43F1-A585-89BA2EFC63C0}" presName="bgRect" presStyleLbl="bgShp" presStyleIdx="1" presStyleCnt="6"/>
      <dgm:spPr/>
    </dgm:pt>
    <dgm:pt modelId="{DE3719C3-4ABA-4F99-BA86-72907B20C988}" type="pres">
      <dgm:prSet presAssocID="{7F4C3EC3-DC52-43F1-A585-89BA2EFC63C0}"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xmlns="" id="0" name="" descr="Right Pointing Backhand Index"/>
        </a:ext>
      </dgm:extLst>
    </dgm:pt>
    <dgm:pt modelId="{507BD9D9-7045-4CCA-A21F-B9B6DAFB7C99}" type="pres">
      <dgm:prSet presAssocID="{7F4C3EC3-DC52-43F1-A585-89BA2EFC63C0}" presName="spaceRect" presStyleCnt="0"/>
      <dgm:spPr/>
    </dgm:pt>
    <dgm:pt modelId="{D073463E-6BFC-42C6-849B-F6A7EB52AF48}" type="pres">
      <dgm:prSet presAssocID="{7F4C3EC3-DC52-43F1-A585-89BA2EFC63C0}" presName="parTx" presStyleLbl="revTx" presStyleIdx="1" presStyleCnt="6">
        <dgm:presLayoutVars>
          <dgm:chMax val="0"/>
          <dgm:chPref val="0"/>
        </dgm:presLayoutVars>
      </dgm:prSet>
      <dgm:spPr/>
      <dgm:t>
        <a:bodyPr/>
        <a:lstStyle/>
        <a:p>
          <a:endParaRPr lang="en-US"/>
        </a:p>
      </dgm:t>
    </dgm:pt>
    <dgm:pt modelId="{615D18B3-7FB6-46C7-BE77-8476EC0A7D72}" type="pres">
      <dgm:prSet presAssocID="{D9A7EAE7-61EB-4952-B641-B9B818F81F72}" presName="sibTrans" presStyleCnt="0"/>
      <dgm:spPr/>
    </dgm:pt>
    <dgm:pt modelId="{4A2B3E18-B0AB-4504-AA56-94883320E829}" type="pres">
      <dgm:prSet presAssocID="{C194EFB5-8C68-48F5-AA35-194F705482AC}" presName="compNode" presStyleCnt="0"/>
      <dgm:spPr/>
    </dgm:pt>
    <dgm:pt modelId="{E3806D8F-2EC1-4B97-80EE-5DCC9DC84C6D}" type="pres">
      <dgm:prSet presAssocID="{C194EFB5-8C68-48F5-AA35-194F705482AC}" presName="bgRect" presStyleLbl="bgShp" presStyleIdx="2" presStyleCnt="6"/>
      <dgm:spPr/>
    </dgm:pt>
    <dgm:pt modelId="{88F9F0A2-CEF9-4E39-A414-73F4CC032DE6}" type="pres">
      <dgm:prSet presAssocID="{C194EFB5-8C68-48F5-AA35-194F705482AC}"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xmlns="" id="0" name="" descr="Ribbon"/>
        </a:ext>
      </dgm:extLst>
    </dgm:pt>
    <dgm:pt modelId="{B94F2A31-931A-481F-AF7D-DCD0C8D977A9}" type="pres">
      <dgm:prSet presAssocID="{C194EFB5-8C68-48F5-AA35-194F705482AC}" presName="spaceRect" presStyleCnt="0"/>
      <dgm:spPr/>
    </dgm:pt>
    <dgm:pt modelId="{613A55CA-21C3-40FD-A4FE-544F7FAFB297}" type="pres">
      <dgm:prSet presAssocID="{C194EFB5-8C68-48F5-AA35-194F705482AC}" presName="parTx" presStyleLbl="revTx" presStyleIdx="2" presStyleCnt="6">
        <dgm:presLayoutVars>
          <dgm:chMax val="0"/>
          <dgm:chPref val="0"/>
        </dgm:presLayoutVars>
      </dgm:prSet>
      <dgm:spPr/>
      <dgm:t>
        <a:bodyPr/>
        <a:lstStyle/>
        <a:p>
          <a:endParaRPr lang="en-US"/>
        </a:p>
      </dgm:t>
    </dgm:pt>
    <dgm:pt modelId="{5F4D9E43-62F9-4247-AF11-263D07C0BAA8}" type="pres">
      <dgm:prSet presAssocID="{34CA0F6B-0C3C-480C-B0F3-01EB813BE5CF}" presName="sibTrans" presStyleCnt="0"/>
      <dgm:spPr/>
    </dgm:pt>
    <dgm:pt modelId="{3C4F7CE4-D692-4201-A630-3FEFF747E78A}" type="pres">
      <dgm:prSet presAssocID="{7593046A-9B15-40F1-B5BE-EF00A8465775}" presName="compNode" presStyleCnt="0"/>
      <dgm:spPr/>
    </dgm:pt>
    <dgm:pt modelId="{2A295E88-0497-40C4-89E6-F98DC8439186}" type="pres">
      <dgm:prSet presAssocID="{7593046A-9B15-40F1-B5BE-EF00A8465775}" presName="bgRect" presStyleLbl="bgShp" presStyleIdx="3" presStyleCnt="6"/>
      <dgm:spPr/>
    </dgm:pt>
    <dgm:pt modelId="{A9808BF6-993D-4E32-9921-23D10CB8F032}" type="pres">
      <dgm:prSet presAssocID="{7593046A-9B15-40F1-B5BE-EF00A8465775}"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xmlns="" id="0" name="" descr="Scales of Justice"/>
        </a:ext>
      </dgm:extLst>
    </dgm:pt>
    <dgm:pt modelId="{9DBA65B2-69A9-477F-8E9F-F11CE920D8B5}" type="pres">
      <dgm:prSet presAssocID="{7593046A-9B15-40F1-B5BE-EF00A8465775}" presName="spaceRect" presStyleCnt="0"/>
      <dgm:spPr/>
    </dgm:pt>
    <dgm:pt modelId="{A7486FE0-F1E4-446F-8F51-E63681008581}" type="pres">
      <dgm:prSet presAssocID="{7593046A-9B15-40F1-B5BE-EF00A8465775}" presName="parTx" presStyleLbl="revTx" presStyleIdx="3" presStyleCnt="6">
        <dgm:presLayoutVars>
          <dgm:chMax val="0"/>
          <dgm:chPref val="0"/>
        </dgm:presLayoutVars>
      </dgm:prSet>
      <dgm:spPr/>
      <dgm:t>
        <a:bodyPr/>
        <a:lstStyle/>
        <a:p>
          <a:endParaRPr lang="en-US"/>
        </a:p>
      </dgm:t>
    </dgm:pt>
    <dgm:pt modelId="{5470BB60-A1CA-46C4-95AF-ECC0B21FAD2B}" type="pres">
      <dgm:prSet presAssocID="{DBCD2138-3A7F-4119-AA85-4A3C267E43C6}" presName="sibTrans" presStyleCnt="0"/>
      <dgm:spPr/>
    </dgm:pt>
    <dgm:pt modelId="{5508E8C0-B9AC-4F2F-A18E-213FDB491711}" type="pres">
      <dgm:prSet presAssocID="{8CD190BC-449E-4C4E-AA26-698B5B19EA3A}" presName="compNode" presStyleCnt="0"/>
      <dgm:spPr/>
    </dgm:pt>
    <dgm:pt modelId="{74B6E060-3823-4677-AA9E-04C2F64FC8E4}" type="pres">
      <dgm:prSet presAssocID="{8CD190BC-449E-4C4E-AA26-698B5B19EA3A}" presName="bgRect" presStyleLbl="bgShp" presStyleIdx="4" presStyleCnt="6"/>
      <dgm:spPr/>
    </dgm:pt>
    <dgm:pt modelId="{282C9A73-41B0-4F00-96FB-D69C63AE9B3A}" type="pres">
      <dgm:prSet presAssocID="{8CD190BC-449E-4C4E-AA26-698B5B19EA3A}"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xmlns="" id="0" name="" descr="Handshake"/>
        </a:ext>
      </dgm:extLst>
    </dgm:pt>
    <dgm:pt modelId="{0B20729C-C482-4064-ACA6-D79024C57F55}" type="pres">
      <dgm:prSet presAssocID="{8CD190BC-449E-4C4E-AA26-698B5B19EA3A}" presName="spaceRect" presStyleCnt="0"/>
      <dgm:spPr/>
    </dgm:pt>
    <dgm:pt modelId="{3C240F55-99AF-464F-9423-EA21B7CEAD77}" type="pres">
      <dgm:prSet presAssocID="{8CD190BC-449E-4C4E-AA26-698B5B19EA3A}" presName="parTx" presStyleLbl="revTx" presStyleIdx="4" presStyleCnt="6">
        <dgm:presLayoutVars>
          <dgm:chMax val="0"/>
          <dgm:chPref val="0"/>
        </dgm:presLayoutVars>
      </dgm:prSet>
      <dgm:spPr/>
      <dgm:t>
        <a:bodyPr/>
        <a:lstStyle/>
        <a:p>
          <a:endParaRPr lang="en-US"/>
        </a:p>
      </dgm:t>
    </dgm:pt>
    <dgm:pt modelId="{109B7789-1FE8-4271-AFD9-0D78DD524EDF}" type="pres">
      <dgm:prSet presAssocID="{F4ED300C-F66A-4C92-887D-2EDBE292D2C3}" presName="sibTrans" presStyleCnt="0"/>
      <dgm:spPr/>
    </dgm:pt>
    <dgm:pt modelId="{4D3C8A77-2DF1-40C0-B5C6-72FB4FF976B0}" type="pres">
      <dgm:prSet presAssocID="{389FA60D-5867-4D91-B84C-D3F2CCDFAD90}" presName="compNode" presStyleCnt="0"/>
      <dgm:spPr/>
    </dgm:pt>
    <dgm:pt modelId="{6E01D386-FE42-4D79-87F4-5AB0D26B5E10}" type="pres">
      <dgm:prSet presAssocID="{389FA60D-5867-4D91-B84C-D3F2CCDFAD90}" presName="bgRect" presStyleLbl="bgShp" presStyleIdx="5" presStyleCnt="6"/>
      <dgm:spPr/>
    </dgm:pt>
    <dgm:pt modelId="{F8CBDB7D-120B-4CBC-93CC-C193D08E1FA3}" type="pres">
      <dgm:prSet presAssocID="{389FA60D-5867-4D91-B84C-D3F2CCDFAD9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xmlns="" id="0" name="" descr="Children"/>
        </a:ext>
      </dgm:extLst>
    </dgm:pt>
    <dgm:pt modelId="{168BD458-1A14-458A-8785-190C51BD4E11}" type="pres">
      <dgm:prSet presAssocID="{389FA60D-5867-4D91-B84C-D3F2CCDFAD90}" presName="spaceRect" presStyleCnt="0"/>
      <dgm:spPr/>
    </dgm:pt>
    <dgm:pt modelId="{16C88A34-F16F-4CA1-9527-9F51D15A40BA}" type="pres">
      <dgm:prSet presAssocID="{389FA60D-5867-4D91-B84C-D3F2CCDFAD90}" presName="parTx" presStyleLbl="revTx" presStyleIdx="5" presStyleCnt="6">
        <dgm:presLayoutVars>
          <dgm:chMax val="0"/>
          <dgm:chPref val="0"/>
        </dgm:presLayoutVars>
      </dgm:prSet>
      <dgm:spPr/>
      <dgm:t>
        <a:bodyPr/>
        <a:lstStyle/>
        <a:p>
          <a:endParaRPr lang="en-US"/>
        </a:p>
      </dgm:t>
    </dgm:pt>
  </dgm:ptLst>
  <dgm:cxnLst>
    <dgm:cxn modelId="{6878A40D-0DDD-4E08-B2C7-908593AAB6A6}" type="presOf" srcId="{389FA60D-5867-4D91-B84C-D3F2CCDFAD90}" destId="{16C88A34-F16F-4CA1-9527-9F51D15A40BA}" srcOrd="0" destOrd="0" presId="urn:microsoft.com/office/officeart/2018/2/layout/IconVerticalSolidList"/>
    <dgm:cxn modelId="{F2BD0BCC-252A-4239-B680-5E2489163A0C}" srcId="{E5367F04-00D5-40A9-A1E5-EE4FA6047B58}" destId="{8CD190BC-449E-4C4E-AA26-698B5B19EA3A}" srcOrd="4" destOrd="0" parTransId="{81164CDE-B9DC-40CB-9888-183A80247F66}" sibTransId="{F4ED300C-F66A-4C92-887D-2EDBE292D2C3}"/>
    <dgm:cxn modelId="{8DF5EBE3-C2F9-4296-A55F-0DDE97B85641}" type="presOf" srcId="{C194EFB5-8C68-48F5-AA35-194F705482AC}" destId="{613A55CA-21C3-40FD-A4FE-544F7FAFB297}" srcOrd="0" destOrd="0" presId="urn:microsoft.com/office/officeart/2018/2/layout/IconVerticalSolidList"/>
    <dgm:cxn modelId="{B4DD7256-4FC3-453E-94B4-EAB0025FE17A}" srcId="{E5367F04-00D5-40A9-A1E5-EE4FA6047B58}" destId="{7593046A-9B15-40F1-B5BE-EF00A8465775}" srcOrd="3" destOrd="0" parTransId="{9D5744C4-6259-4770-9BB5-FC30F8BD174F}" sibTransId="{DBCD2138-3A7F-4119-AA85-4A3C267E43C6}"/>
    <dgm:cxn modelId="{6182C1AD-DEFE-483D-9E5F-E9B62EEDCFF1}" type="presOf" srcId="{E5367F04-00D5-40A9-A1E5-EE4FA6047B58}" destId="{F4D514F2-990B-452D-80EB-3AA24821E54C}" srcOrd="0" destOrd="0" presId="urn:microsoft.com/office/officeart/2018/2/layout/IconVerticalSolidList"/>
    <dgm:cxn modelId="{9AEAD0B4-3425-4550-8A14-DAD2031D42BD}" srcId="{E5367F04-00D5-40A9-A1E5-EE4FA6047B58}" destId="{C194EFB5-8C68-48F5-AA35-194F705482AC}" srcOrd="2" destOrd="0" parTransId="{B66443F7-DD3B-4099-B7E3-2818118B0E58}" sibTransId="{34CA0F6B-0C3C-480C-B0F3-01EB813BE5CF}"/>
    <dgm:cxn modelId="{E47731A1-D40D-4EC6-AC18-2A87D9611477}" type="presOf" srcId="{8CD190BC-449E-4C4E-AA26-698B5B19EA3A}" destId="{3C240F55-99AF-464F-9423-EA21B7CEAD77}" srcOrd="0" destOrd="0" presId="urn:microsoft.com/office/officeart/2018/2/layout/IconVerticalSolidList"/>
    <dgm:cxn modelId="{3DD24EF4-D2BD-4C0B-97FF-8E0DFA415AF0}" srcId="{E5367F04-00D5-40A9-A1E5-EE4FA6047B58}" destId="{D139FE12-7737-40B5-B798-94DDB795FE91}" srcOrd="0" destOrd="0" parTransId="{308AB791-F5DF-4DD9-9FB1-4929AAD84DE2}" sibTransId="{DAF632F5-AF0D-4F8D-98FF-989256017428}"/>
    <dgm:cxn modelId="{C2E0685C-61EC-4EBC-B4D4-A8622FA7E061}" srcId="{E5367F04-00D5-40A9-A1E5-EE4FA6047B58}" destId="{389FA60D-5867-4D91-B84C-D3F2CCDFAD90}" srcOrd="5" destOrd="0" parTransId="{6016CA09-F42B-4CF4-9291-ED4FF096632B}" sibTransId="{6BD147AE-646A-4491-9F52-86AFEE01FCCC}"/>
    <dgm:cxn modelId="{B679F9E8-14A2-4C4E-A6DB-947161196973}" type="presOf" srcId="{D139FE12-7737-40B5-B798-94DDB795FE91}" destId="{92A1071E-97EC-4E95-8EE3-6F54013FD610}" srcOrd="0" destOrd="0" presId="urn:microsoft.com/office/officeart/2018/2/layout/IconVerticalSolidList"/>
    <dgm:cxn modelId="{5A5F3D60-ACDB-4C1F-8C14-EEF982F13723}" srcId="{E5367F04-00D5-40A9-A1E5-EE4FA6047B58}" destId="{7F4C3EC3-DC52-43F1-A585-89BA2EFC63C0}" srcOrd="1" destOrd="0" parTransId="{EBE2C568-F81B-4279-A0DE-9BDDD954E658}" sibTransId="{D9A7EAE7-61EB-4952-B641-B9B818F81F72}"/>
    <dgm:cxn modelId="{A9B7B4E4-95AB-4D58-9AE3-01FBF03A0CC5}" type="presOf" srcId="{7593046A-9B15-40F1-B5BE-EF00A8465775}" destId="{A7486FE0-F1E4-446F-8F51-E63681008581}" srcOrd="0" destOrd="0" presId="urn:microsoft.com/office/officeart/2018/2/layout/IconVerticalSolidList"/>
    <dgm:cxn modelId="{CA27723B-47EF-433A-89F7-E3010E40A0FE}" type="presOf" srcId="{7F4C3EC3-DC52-43F1-A585-89BA2EFC63C0}" destId="{D073463E-6BFC-42C6-849B-F6A7EB52AF48}" srcOrd="0" destOrd="0" presId="urn:microsoft.com/office/officeart/2018/2/layout/IconVerticalSolidList"/>
    <dgm:cxn modelId="{F6FB6B9D-15A0-4E08-B055-526DD9AF636A}" type="presParOf" srcId="{F4D514F2-990B-452D-80EB-3AA24821E54C}" destId="{F12B92FC-F283-4E88-BCF0-1CD4561DC684}" srcOrd="0" destOrd="0" presId="urn:microsoft.com/office/officeart/2018/2/layout/IconVerticalSolidList"/>
    <dgm:cxn modelId="{3FEB07A5-A661-449A-9B5A-6CE77C3D2547}" type="presParOf" srcId="{F12B92FC-F283-4E88-BCF0-1CD4561DC684}" destId="{584E3513-074C-4D31-8CF6-81F02CC4C0E1}" srcOrd="0" destOrd="0" presId="urn:microsoft.com/office/officeart/2018/2/layout/IconVerticalSolidList"/>
    <dgm:cxn modelId="{7A5EA738-FD0E-4080-A429-5C483E265C36}" type="presParOf" srcId="{F12B92FC-F283-4E88-BCF0-1CD4561DC684}" destId="{1D29630F-345B-454A-9922-A5DD158D5386}" srcOrd="1" destOrd="0" presId="urn:microsoft.com/office/officeart/2018/2/layout/IconVerticalSolidList"/>
    <dgm:cxn modelId="{B12467C3-1356-4ED2-94E2-9433B1B3C240}" type="presParOf" srcId="{F12B92FC-F283-4E88-BCF0-1CD4561DC684}" destId="{7ADE40C9-824E-4F47-8D7B-3D0A15376725}" srcOrd="2" destOrd="0" presId="urn:microsoft.com/office/officeart/2018/2/layout/IconVerticalSolidList"/>
    <dgm:cxn modelId="{30DD0BA8-7B3B-4529-8B1C-42B8128A38E7}" type="presParOf" srcId="{F12B92FC-F283-4E88-BCF0-1CD4561DC684}" destId="{92A1071E-97EC-4E95-8EE3-6F54013FD610}" srcOrd="3" destOrd="0" presId="urn:microsoft.com/office/officeart/2018/2/layout/IconVerticalSolidList"/>
    <dgm:cxn modelId="{6202BEB3-A85D-4228-B881-6F66865005F7}" type="presParOf" srcId="{F4D514F2-990B-452D-80EB-3AA24821E54C}" destId="{40252105-E472-4E13-A5D5-79058E738808}" srcOrd="1" destOrd="0" presId="urn:microsoft.com/office/officeart/2018/2/layout/IconVerticalSolidList"/>
    <dgm:cxn modelId="{A2E592B7-E6D7-4663-BF7C-D53CD5F1AC0A}" type="presParOf" srcId="{F4D514F2-990B-452D-80EB-3AA24821E54C}" destId="{061A657A-0943-4A46-BCD4-E8CD82E28D71}" srcOrd="2" destOrd="0" presId="urn:microsoft.com/office/officeart/2018/2/layout/IconVerticalSolidList"/>
    <dgm:cxn modelId="{C34CD80D-47B9-410D-B018-D76A217A0171}" type="presParOf" srcId="{061A657A-0943-4A46-BCD4-E8CD82E28D71}" destId="{FCA6B19D-4770-4C5A-9DEA-DFDA6B916E9E}" srcOrd="0" destOrd="0" presId="urn:microsoft.com/office/officeart/2018/2/layout/IconVerticalSolidList"/>
    <dgm:cxn modelId="{04B54F99-6C6E-4501-83F9-E21E6C4733F4}" type="presParOf" srcId="{061A657A-0943-4A46-BCD4-E8CD82E28D71}" destId="{DE3719C3-4ABA-4F99-BA86-72907B20C988}" srcOrd="1" destOrd="0" presId="urn:microsoft.com/office/officeart/2018/2/layout/IconVerticalSolidList"/>
    <dgm:cxn modelId="{6C96006B-8A6D-48B0-96B5-0E334FFC9B49}" type="presParOf" srcId="{061A657A-0943-4A46-BCD4-E8CD82E28D71}" destId="{507BD9D9-7045-4CCA-A21F-B9B6DAFB7C99}" srcOrd="2" destOrd="0" presId="urn:microsoft.com/office/officeart/2018/2/layout/IconVerticalSolidList"/>
    <dgm:cxn modelId="{1D246C03-2390-4841-A724-F29C4C92E6C4}" type="presParOf" srcId="{061A657A-0943-4A46-BCD4-E8CD82E28D71}" destId="{D073463E-6BFC-42C6-849B-F6A7EB52AF48}" srcOrd="3" destOrd="0" presId="urn:microsoft.com/office/officeart/2018/2/layout/IconVerticalSolidList"/>
    <dgm:cxn modelId="{2ED95C98-9E66-48D3-BD43-B466F30DC4CE}" type="presParOf" srcId="{F4D514F2-990B-452D-80EB-3AA24821E54C}" destId="{615D18B3-7FB6-46C7-BE77-8476EC0A7D72}" srcOrd="3" destOrd="0" presId="urn:microsoft.com/office/officeart/2018/2/layout/IconVerticalSolidList"/>
    <dgm:cxn modelId="{4D8A0BD7-7A36-4B07-9510-CEA942CDA64A}" type="presParOf" srcId="{F4D514F2-990B-452D-80EB-3AA24821E54C}" destId="{4A2B3E18-B0AB-4504-AA56-94883320E829}" srcOrd="4" destOrd="0" presId="urn:microsoft.com/office/officeart/2018/2/layout/IconVerticalSolidList"/>
    <dgm:cxn modelId="{1EED3811-5757-4874-A4B8-A07614C03E09}" type="presParOf" srcId="{4A2B3E18-B0AB-4504-AA56-94883320E829}" destId="{E3806D8F-2EC1-4B97-80EE-5DCC9DC84C6D}" srcOrd="0" destOrd="0" presId="urn:microsoft.com/office/officeart/2018/2/layout/IconVerticalSolidList"/>
    <dgm:cxn modelId="{17AA9F49-7A8D-43EB-B86D-1E2A30C8F556}" type="presParOf" srcId="{4A2B3E18-B0AB-4504-AA56-94883320E829}" destId="{88F9F0A2-CEF9-4E39-A414-73F4CC032DE6}" srcOrd="1" destOrd="0" presId="urn:microsoft.com/office/officeart/2018/2/layout/IconVerticalSolidList"/>
    <dgm:cxn modelId="{14754FEA-36EE-403B-98F7-69AB958C5A90}" type="presParOf" srcId="{4A2B3E18-B0AB-4504-AA56-94883320E829}" destId="{B94F2A31-931A-481F-AF7D-DCD0C8D977A9}" srcOrd="2" destOrd="0" presId="urn:microsoft.com/office/officeart/2018/2/layout/IconVerticalSolidList"/>
    <dgm:cxn modelId="{DA58DD78-DB48-408E-B024-40D17DAB56CE}" type="presParOf" srcId="{4A2B3E18-B0AB-4504-AA56-94883320E829}" destId="{613A55CA-21C3-40FD-A4FE-544F7FAFB297}" srcOrd="3" destOrd="0" presId="urn:microsoft.com/office/officeart/2018/2/layout/IconVerticalSolidList"/>
    <dgm:cxn modelId="{EEFE83FD-67EF-4C4D-8ACD-DF49CDBDAD56}" type="presParOf" srcId="{F4D514F2-990B-452D-80EB-3AA24821E54C}" destId="{5F4D9E43-62F9-4247-AF11-263D07C0BAA8}" srcOrd="5" destOrd="0" presId="urn:microsoft.com/office/officeart/2018/2/layout/IconVerticalSolidList"/>
    <dgm:cxn modelId="{5A90D985-ABE3-49BA-8D4C-8A26DEBF8B8C}" type="presParOf" srcId="{F4D514F2-990B-452D-80EB-3AA24821E54C}" destId="{3C4F7CE4-D692-4201-A630-3FEFF747E78A}" srcOrd="6" destOrd="0" presId="urn:microsoft.com/office/officeart/2018/2/layout/IconVerticalSolidList"/>
    <dgm:cxn modelId="{76CA581A-D3B5-4933-8773-D4994020BBC3}" type="presParOf" srcId="{3C4F7CE4-D692-4201-A630-3FEFF747E78A}" destId="{2A295E88-0497-40C4-89E6-F98DC8439186}" srcOrd="0" destOrd="0" presId="urn:microsoft.com/office/officeart/2018/2/layout/IconVerticalSolidList"/>
    <dgm:cxn modelId="{53683BFE-25F9-47B9-AFDA-285CDA39EA01}" type="presParOf" srcId="{3C4F7CE4-D692-4201-A630-3FEFF747E78A}" destId="{A9808BF6-993D-4E32-9921-23D10CB8F032}" srcOrd="1" destOrd="0" presId="urn:microsoft.com/office/officeart/2018/2/layout/IconVerticalSolidList"/>
    <dgm:cxn modelId="{7A6C4AB5-E6CD-4A29-8BCC-AB79C0CFD426}" type="presParOf" srcId="{3C4F7CE4-D692-4201-A630-3FEFF747E78A}" destId="{9DBA65B2-69A9-477F-8E9F-F11CE920D8B5}" srcOrd="2" destOrd="0" presId="urn:microsoft.com/office/officeart/2018/2/layout/IconVerticalSolidList"/>
    <dgm:cxn modelId="{E3CE42A2-FD6F-413D-A286-79278342DB55}" type="presParOf" srcId="{3C4F7CE4-D692-4201-A630-3FEFF747E78A}" destId="{A7486FE0-F1E4-446F-8F51-E63681008581}" srcOrd="3" destOrd="0" presId="urn:microsoft.com/office/officeart/2018/2/layout/IconVerticalSolidList"/>
    <dgm:cxn modelId="{3B84B219-A992-475D-9445-B94B94953DFD}" type="presParOf" srcId="{F4D514F2-990B-452D-80EB-3AA24821E54C}" destId="{5470BB60-A1CA-46C4-95AF-ECC0B21FAD2B}" srcOrd="7" destOrd="0" presId="urn:microsoft.com/office/officeart/2018/2/layout/IconVerticalSolidList"/>
    <dgm:cxn modelId="{0C58FD81-C8DA-4630-8835-0BE1D17E0879}" type="presParOf" srcId="{F4D514F2-990B-452D-80EB-3AA24821E54C}" destId="{5508E8C0-B9AC-4F2F-A18E-213FDB491711}" srcOrd="8" destOrd="0" presId="urn:microsoft.com/office/officeart/2018/2/layout/IconVerticalSolidList"/>
    <dgm:cxn modelId="{A1B14DC9-F0EE-4D7E-AA65-B1AB8F221487}" type="presParOf" srcId="{5508E8C0-B9AC-4F2F-A18E-213FDB491711}" destId="{74B6E060-3823-4677-AA9E-04C2F64FC8E4}" srcOrd="0" destOrd="0" presId="urn:microsoft.com/office/officeart/2018/2/layout/IconVerticalSolidList"/>
    <dgm:cxn modelId="{2206C6A0-1A34-4225-99B6-99C4709214C3}" type="presParOf" srcId="{5508E8C0-B9AC-4F2F-A18E-213FDB491711}" destId="{282C9A73-41B0-4F00-96FB-D69C63AE9B3A}" srcOrd="1" destOrd="0" presId="urn:microsoft.com/office/officeart/2018/2/layout/IconVerticalSolidList"/>
    <dgm:cxn modelId="{01040FC9-B769-4C3E-A436-BF40F5331D79}" type="presParOf" srcId="{5508E8C0-B9AC-4F2F-A18E-213FDB491711}" destId="{0B20729C-C482-4064-ACA6-D79024C57F55}" srcOrd="2" destOrd="0" presId="urn:microsoft.com/office/officeart/2018/2/layout/IconVerticalSolidList"/>
    <dgm:cxn modelId="{CB8C1507-511D-4A7C-AEE9-84F7830BB5C4}" type="presParOf" srcId="{5508E8C0-B9AC-4F2F-A18E-213FDB491711}" destId="{3C240F55-99AF-464F-9423-EA21B7CEAD77}" srcOrd="3" destOrd="0" presId="urn:microsoft.com/office/officeart/2018/2/layout/IconVerticalSolidList"/>
    <dgm:cxn modelId="{27511AB1-6922-481B-BA13-3B39DFB74BA5}" type="presParOf" srcId="{F4D514F2-990B-452D-80EB-3AA24821E54C}" destId="{109B7789-1FE8-4271-AFD9-0D78DD524EDF}" srcOrd="9" destOrd="0" presId="urn:microsoft.com/office/officeart/2018/2/layout/IconVerticalSolidList"/>
    <dgm:cxn modelId="{D6E5FB23-4615-4671-A943-FE4D645D0F6A}" type="presParOf" srcId="{F4D514F2-990B-452D-80EB-3AA24821E54C}" destId="{4D3C8A77-2DF1-40C0-B5C6-72FB4FF976B0}" srcOrd="10" destOrd="0" presId="urn:microsoft.com/office/officeart/2018/2/layout/IconVerticalSolidList"/>
    <dgm:cxn modelId="{FFA502AA-6A7F-4F77-8D3F-436F54EBD230}" type="presParOf" srcId="{4D3C8A77-2DF1-40C0-B5C6-72FB4FF976B0}" destId="{6E01D386-FE42-4D79-87F4-5AB0D26B5E10}" srcOrd="0" destOrd="0" presId="urn:microsoft.com/office/officeart/2018/2/layout/IconVerticalSolidList"/>
    <dgm:cxn modelId="{2B24EBEE-9C07-44D3-9F92-B3232515715F}" type="presParOf" srcId="{4D3C8A77-2DF1-40C0-B5C6-72FB4FF976B0}" destId="{F8CBDB7D-120B-4CBC-93CC-C193D08E1FA3}" srcOrd="1" destOrd="0" presId="urn:microsoft.com/office/officeart/2018/2/layout/IconVerticalSolidList"/>
    <dgm:cxn modelId="{FCCA47CD-7B6F-4A84-B4F6-A04E16B0B9EC}" type="presParOf" srcId="{4D3C8A77-2DF1-40C0-B5C6-72FB4FF976B0}" destId="{168BD458-1A14-458A-8785-190C51BD4E11}" srcOrd="2" destOrd="0" presId="urn:microsoft.com/office/officeart/2018/2/layout/IconVerticalSolidList"/>
    <dgm:cxn modelId="{6CAC66FC-058D-4E10-9172-6A0A1342B2F4}" type="presParOf" srcId="{4D3C8A77-2DF1-40C0-B5C6-72FB4FF976B0}" destId="{16C88A34-F16F-4CA1-9527-9F51D15A40BA}"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A0E810-8BCB-41D7-81BC-985602676D9C}"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154DB95-030F-4C18-B612-3F492B46EAF8}">
      <dgm:prSet custT="1"/>
      <dgm:spPr/>
      <dgm:t>
        <a:bodyPr/>
        <a:lstStyle/>
        <a:p>
          <a:pPr>
            <a:lnSpc>
              <a:spcPct val="100000"/>
            </a:lnSpc>
          </a:pPr>
          <a:r>
            <a:rPr lang="en-US" sz="1800" b="1" dirty="0"/>
            <a:t>To promote the improvement of quality and the reduction of costs of in the private health care</a:t>
          </a:r>
        </a:p>
      </dgm:t>
    </dgm:pt>
    <dgm:pt modelId="{B89A0567-8345-4D6B-B309-29530D40FA0E}" type="parTrans" cxnId="{B8FC5C39-E958-48BD-9D9F-3EA98A7A9001}">
      <dgm:prSet/>
      <dgm:spPr/>
      <dgm:t>
        <a:bodyPr/>
        <a:lstStyle/>
        <a:p>
          <a:endParaRPr lang="en-US"/>
        </a:p>
      </dgm:t>
    </dgm:pt>
    <dgm:pt modelId="{9FA188CA-EDD6-4B1B-A77B-C72FABAA4B10}" type="sibTrans" cxnId="{B8FC5C39-E958-48BD-9D9F-3EA98A7A9001}">
      <dgm:prSet/>
      <dgm:spPr/>
      <dgm:t>
        <a:bodyPr/>
        <a:lstStyle/>
        <a:p>
          <a:endParaRPr lang="en-US"/>
        </a:p>
      </dgm:t>
    </dgm:pt>
    <dgm:pt modelId="{FC6E8C35-0375-4F53-B985-71351AB8E12F}">
      <dgm:prSet custT="1"/>
      <dgm:spPr/>
      <dgm:t>
        <a:bodyPr/>
        <a:lstStyle/>
        <a:p>
          <a:pPr>
            <a:lnSpc>
              <a:spcPct val="100000"/>
            </a:lnSpc>
          </a:pPr>
          <a:r>
            <a:rPr lang="en-US" sz="1800" b="1" dirty="0"/>
            <a:t>To encourage effective risk pooling</a:t>
          </a:r>
        </a:p>
      </dgm:t>
    </dgm:pt>
    <dgm:pt modelId="{787F767D-814D-46A1-8E0C-210295C89C49}" type="parTrans" cxnId="{CF6A367C-E12E-4366-AFBB-2570691815D8}">
      <dgm:prSet/>
      <dgm:spPr/>
      <dgm:t>
        <a:bodyPr/>
        <a:lstStyle/>
        <a:p>
          <a:endParaRPr lang="en-US"/>
        </a:p>
      </dgm:t>
    </dgm:pt>
    <dgm:pt modelId="{DBC8C432-DEA5-491B-B378-5EA0B49BC9C9}" type="sibTrans" cxnId="{CF6A367C-E12E-4366-AFBB-2570691815D8}">
      <dgm:prSet/>
      <dgm:spPr/>
      <dgm:t>
        <a:bodyPr/>
        <a:lstStyle/>
        <a:p>
          <a:endParaRPr lang="en-US"/>
        </a:p>
      </dgm:t>
    </dgm:pt>
    <dgm:pt modelId="{218840D7-12DF-411C-A1A8-39B68C505337}">
      <dgm:prSet custT="1"/>
      <dgm:spPr/>
      <dgm:t>
        <a:bodyPr/>
        <a:lstStyle/>
        <a:p>
          <a:pPr>
            <a:lnSpc>
              <a:spcPct val="100000"/>
            </a:lnSpc>
          </a:pPr>
          <a:r>
            <a:rPr lang="en-US" sz="1800" b="1" dirty="0"/>
            <a:t>To ensure that all regulated entities comply with the MSA and regulations</a:t>
          </a:r>
        </a:p>
      </dgm:t>
    </dgm:pt>
    <dgm:pt modelId="{FBEEF963-3F01-4F63-B523-E22D402FA441}" type="parTrans" cxnId="{3CA19117-58EB-4AD8-A4E8-CE736A71606D}">
      <dgm:prSet/>
      <dgm:spPr/>
      <dgm:t>
        <a:bodyPr/>
        <a:lstStyle/>
        <a:p>
          <a:endParaRPr lang="en-US"/>
        </a:p>
      </dgm:t>
    </dgm:pt>
    <dgm:pt modelId="{5EBC5E01-D49F-4E2A-B208-C316693D1BE1}" type="sibTrans" cxnId="{3CA19117-58EB-4AD8-A4E8-CE736A71606D}">
      <dgm:prSet/>
      <dgm:spPr/>
      <dgm:t>
        <a:bodyPr/>
        <a:lstStyle/>
        <a:p>
          <a:endParaRPr lang="en-US"/>
        </a:p>
      </dgm:t>
    </dgm:pt>
    <dgm:pt modelId="{277F9597-3F11-4CB3-B152-0909FC1EE890}">
      <dgm:prSet custT="1"/>
      <dgm:spPr/>
      <dgm:t>
        <a:bodyPr/>
        <a:lstStyle/>
        <a:p>
          <a:pPr>
            <a:lnSpc>
              <a:spcPct val="100000"/>
            </a:lnSpc>
          </a:pPr>
          <a:r>
            <a:rPr lang="en-US" sz="1800" b="1" dirty="0"/>
            <a:t>To be a more effective and efficient </a:t>
          </a:r>
          <a:r>
            <a:rPr lang="en-US" sz="1800" b="1" dirty="0" err="1"/>
            <a:t>organisation</a:t>
          </a:r>
          <a:endParaRPr lang="en-US" sz="1800" b="1" dirty="0"/>
        </a:p>
      </dgm:t>
    </dgm:pt>
    <dgm:pt modelId="{4D2C6188-4439-4908-A065-AE0B3E332344}" type="parTrans" cxnId="{FB18CA3E-D05D-4FF5-9E90-A2C6275F8D9B}">
      <dgm:prSet/>
      <dgm:spPr/>
      <dgm:t>
        <a:bodyPr/>
        <a:lstStyle/>
        <a:p>
          <a:endParaRPr lang="en-US"/>
        </a:p>
      </dgm:t>
    </dgm:pt>
    <dgm:pt modelId="{3F1709EE-3E43-47DB-8CF9-6E35D314A044}" type="sibTrans" cxnId="{FB18CA3E-D05D-4FF5-9E90-A2C6275F8D9B}">
      <dgm:prSet/>
      <dgm:spPr/>
      <dgm:t>
        <a:bodyPr/>
        <a:lstStyle/>
        <a:p>
          <a:endParaRPr lang="en-US"/>
        </a:p>
      </dgm:t>
    </dgm:pt>
    <dgm:pt modelId="{5F87FE45-BE1F-4FE3-816D-69180049C2DF}">
      <dgm:prSet custT="1"/>
      <dgm:spPr/>
      <dgm:t>
        <a:bodyPr/>
        <a:lstStyle/>
        <a:p>
          <a:pPr>
            <a:lnSpc>
              <a:spcPct val="100000"/>
            </a:lnSpc>
          </a:pPr>
          <a:r>
            <a:rPr lang="en-US" sz="1800" b="1" dirty="0"/>
            <a:t>To conduct policy driven research, monitoring and evaluation of the medical schemes industry to facilitate decision-making and policy recommendations to the Health Ministry</a:t>
          </a:r>
        </a:p>
      </dgm:t>
    </dgm:pt>
    <dgm:pt modelId="{06F4693D-8023-4B36-B15F-820F99773F25}" type="parTrans" cxnId="{4B74D950-5C0F-46E2-8AA5-658E1F3EAB67}">
      <dgm:prSet/>
      <dgm:spPr/>
      <dgm:t>
        <a:bodyPr/>
        <a:lstStyle/>
        <a:p>
          <a:endParaRPr lang="en-US"/>
        </a:p>
      </dgm:t>
    </dgm:pt>
    <dgm:pt modelId="{E3F8B3C9-1F0E-41C9-89E8-D5287C3F60DD}" type="sibTrans" cxnId="{4B74D950-5C0F-46E2-8AA5-658E1F3EAB67}">
      <dgm:prSet/>
      <dgm:spPr/>
      <dgm:t>
        <a:bodyPr/>
        <a:lstStyle/>
        <a:p>
          <a:endParaRPr lang="en-US"/>
        </a:p>
      </dgm:t>
    </dgm:pt>
    <dgm:pt modelId="{C52AB79D-D062-483C-BB74-73BEE69B603F}">
      <dgm:prSet custT="1"/>
      <dgm:spPr/>
      <dgm:t>
        <a:bodyPr/>
        <a:lstStyle/>
        <a:p>
          <a:pPr>
            <a:lnSpc>
              <a:spcPct val="100000"/>
            </a:lnSpc>
          </a:pPr>
          <a:r>
            <a:rPr lang="en-US" sz="1800" b="1" dirty="0"/>
            <a:t>To collaborate with local, regional and international entities</a:t>
          </a:r>
        </a:p>
      </dgm:t>
    </dgm:pt>
    <dgm:pt modelId="{0F0A827B-670E-45AB-A2C2-A27B9B13F922}" type="parTrans" cxnId="{BDA62920-BF67-4ACF-9083-F31E7C224AB3}">
      <dgm:prSet/>
      <dgm:spPr/>
      <dgm:t>
        <a:bodyPr/>
        <a:lstStyle/>
        <a:p>
          <a:endParaRPr lang="en-US"/>
        </a:p>
      </dgm:t>
    </dgm:pt>
    <dgm:pt modelId="{8F203813-ED77-4AE3-87BA-724C0EF4CBC4}" type="sibTrans" cxnId="{BDA62920-BF67-4ACF-9083-F31E7C224AB3}">
      <dgm:prSet/>
      <dgm:spPr/>
      <dgm:t>
        <a:bodyPr/>
        <a:lstStyle/>
        <a:p>
          <a:endParaRPr lang="en-US"/>
        </a:p>
      </dgm:t>
    </dgm:pt>
    <dgm:pt modelId="{7471F7A0-5468-44F7-977F-F5CAC6838761}" type="pres">
      <dgm:prSet presAssocID="{45A0E810-8BCB-41D7-81BC-985602676D9C}" presName="root" presStyleCnt="0">
        <dgm:presLayoutVars>
          <dgm:dir/>
          <dgm:resizeHandles val="exact"/>
        </dgm:presLayoutVars>
      </dgm:prSet>
      <dgm:spPr/>
      <dgm:t>
        <a:bodyPr/>
        <a:lstStyle/>
        <a:p>
          <a:endParaRPr lang="en-US"/>
        </a:p>
      </dgm:t>
    </dgm:pt>
    <dgm:pt modelId="{D1617E26-037D-4231-B369-4B9D613B7E0E}" type="pres">
      <dgm:prSet presAssocID="{2154DB95-030F-4C18-B612-3F492B46EAF8}" presName="compNode" presStyleCnt="0"/>
      <dgm:spPr/>
    </dgm:pt>
    <dgm:pt modelId="{348C4FFB-E725-47CD-AF92-3CCDA96A1501}" type="pres">
      <dgm:prSet presAssocID="{2154DB95-030F-4C18-B612-3F492B46EAF8}" presName="bgRect" presStyleLbl="bgShp" presStyleIdx="0" presStyleCnt="6"/>
      <dgm:spPr/>
    </dgm:pt>
    <dgm:pt modelId="{A2C726C5-571A-486D-9BBD-0A75EED1BA86}" type="pres">
      <dgm:prSet presAssocID="{2154DB95-030F-4C18-B612-3F492B46EAF8}"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xmlns="" id="0" name="" descr="Medical"/>
        </a:ext>
      </dgm:extLst>
    </dgm:pt>
    <dgm:pt modelId="{847B61FC-B00E-4BA3-BCC0-7DAC6F456D2C}" type="pres">
      <dgm:prSet presAssocID="{2154DB95-030F-4C18-B612-3F492B46EAF8}" presName="spaceRect" presStyleCnt="0"/>
      <dgm:spPr/>
    </dgm:pt>
    <dgm:pt modelId="{B98B57AA-1737-4A56-8AAC-3F85C24BA305}" type="pres">
      <dgm:prSet presAssocID="{2154DB95-030F-4C18-B612-3F492B46EAF8}" presName="parTx" presStyleLbl="revTx" presStyleIdx="0" presStyleCnt="6">
        <dgm:presLayoutVars>
          <dgm:chMax val="0"/>
          <dgm:chPref val="0"/>
        </dgm:presLayoutVars>
      </dgm:prSet>
      <dgm:spPr/>
      <dgm:t>
        <a:bodyPr/>
        <a:lstStyle/>
        <a:p>
          <a:endParaRPr lang="en-US"/>
        </a:p>
      </dgm:t>
    </dgm:pt>
    <dgm:pt modelId="{EF9C6C58-77CF-4092-ACFA-30C7262008D6}" type="pres">
      <dgm:prSet presAssocID="{9FA188CA-EDD6-4B1B-A77B-C72FABAA4B10}" presName="sibTrans" presStyleCnt="0"/>
      <dgm:spPr/>
    </dgm:pt>
    <dgm:pt modelId="{D07A47AC-49F2-42C7-ABDC-FC7DF5EB5BBB}" type="pres">
      <dgm:prSet presAssocID="{FC6E8C35-0375-4F53-B985-71351AB8E12F}" presName="compNode" presStyleCnt="0"/>
      <dgm:spPr/>
    </dgm:pt>
    <dgm:pt modelId="{5CDDE806-EEA3-46DE-A020-99A5DFA1FC51}" type="pres">
      <dgm:prSet presAssocID="{FC6E8C35-0375-4F53-B985-71351AB8E12F}" presName="bgRect" presStyleLbl="bgShp" presStyleIdx="1" presStyleCnt="6"/>
      <dgm:spPr/>
    </dgm:pt>
    <dgm:pt modelId="{3D94D190-4DCE-426C-B104-F884FFCF2066}" type="pres">
      <dgm:prSet presAssocID="{FC6E8C35-0375-4F53-B985-71351AB8E12F}"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xmlns="" id="0" name="" descr="Warning"/>
        </a:ext>
      </dgm:extLst>
    </dgm:pt>
    <dgm:pt modelId="{DDF220EA-F65D-4516-A765-8C1A0183470F}" type="pres">
      <dgm:prSet presAssocID="{FC6E8C35-0375-4F53-B985-71351AB8E12F}" presName="spaceRect" presStyleCnt="0"/>
      <dgm:spPr/>
    </dgm:pt>
    <dgm:pt modelId="{38620E55-34A0-403D-9E53-6EBC8A5059AB}" type="pres">
      <dgm:prSet presAssocID="{FC6E8C35-0375-4F53-B985-71351AB8E12F}" presName="parTx" presStyleLbl="revTx" presStyleIdx="1" presStyleCnt="6">
        <dgm:presLayoutVars>
          <dgm:chMax val="0"/>
          <dgm:chPref val="0"/>
        </dgm:presLayoutVars>
      </dgm:prSet>
      <dgm:spPr/>
      <dgm:t>
        <a:bodyPr/>
        <a:lstStyle/>
        <a:p>
          <a:endParaRPr lang="en-US"/>
        </a:p>
      </dgm:t>
    </dgm:pt>
    <dgm:pt modelId="{F071FBB2-BBA9-4826-B975-8DC07A6E8771}" type="pres">
      <dgm:prSet presAssocID="{DBC8C432-DEA5-491B-B378-5EA0B49BC9C9}" presName="sibTrans" presStyleCnt="0"/>
      <dgm:spPr/>
    </dgm:pt>
    <dgm:pt modelId="{41C41E30-7FC5-4706-B0A4-C7D463E3011C}" type="pres">
      <dgm:prSet presAssocID="{218840D7-12DF-411C-A1A8-39B68C505337}" presName="compNode" presStyleCnt="0"/>
      <dgm:spPr/>
    </dgm:pt>
    <dgm:pt modelId="{5ED943CE-C005-471E-A94F-DCC4DED1BC1E}" type="pres">
      <dgm:prSet presAssocID="{218840D7-12DF-411C-A1A8-39B68C505337}" presName="bgRect" presStyleLbl="bgShp" presStyleIdx="2" presStyleCnt="6"/>
      <dgm:spPr/>
    </dgm:pt>
    <dgm:pt modelId="{4EF0C74A-94A0-41AA-A26B-4E7ED3F20942}" type="pres">
      <dgm:prSet presAssocID="{218840D7-12DF-411C-A1A8-39B68C505337}"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xmlns="" id="0" name="" descr="Judge"/>
        </a:ext>
      </dgm:extLst>
    </dgm:pt>
    <dgm:pt modelId="{D874128E-B0AA-457F-83B4-4B5D3A88CF18}" type="pres">
      <dgm:prSet presAssocID="{218840D7-12DF-411C-A1A8-39B68C505337}" presName="spaceRect" presStyleCnt="0"/>
      <dgm:spPr/>
    </dgm:pt>
    <dgm:pt modelId="{8D814A88-FE72-41B9-919D-11C62B041FCC}" type="pres">
      <dgm:prSet presAssocID="{218840D7-12DF-411C-A1A8-39B68C505337}" presName="parTx" presStyleLbl="revTx" presStyleIdx="2" presStyleCnt="6">
        <dgm:presLayoutVars>
          <dgm:chMax val="0"/>
          <dgm:chPref val="0"/>
        </dgm:presLayoutVars>
      </dgm:prSet>
      <dgm:spPr/>
      <dgm:t>
        <a:bodyPr/>
        <a:lstStyle/>
        <a:p>
          <a:endParaRPr lang="en-US"/>
        </a:p>
      </dgm:t>
    </dgm:pt>
    <dgm:pt modelId="{022FF6BA-7B43-4D06-9885-D78EADD50D60}" type="pres">
      <dgm:prSet presAssocID="{5EBC5E01-D49F-4E2A-B208-C316693D1BE1}" presName="sibTrans" presStyleCnt="0"/>
      <dgm:spPr/>
    </dgm:pt>
    <dgm:pt modelId="{37B86A6A-898D-4943-8A72-01CBC3C33D7A}" type="pres">
      <dgm:prSet presAssocID="{277F9597-3F11-4CB3-B152-0909FC1EE890}" presName="compNode" presStyleCnt="0"/>
      <dgm:spPr/>
    </dgm:pt>
    <dgm:pt modelId="{4DBA515C-EDDB-48E8-8967-FD66F5FD743F}" type="pres">
      <dgm:prSet presAssocID="{277F9597-3F11-4CB3-B152-0909FC1EE890}" presName="bgRect" presStyleLbl="bgShp" presStyleIdx="3" presStyleCnt="6"/>
      <dgm:spPr/>
    </dgm:pt>
    <dgm:pt modelId="{FB417990-ECB8-4D29-8F13-3CCB78A395CA}" type="pres">
      <dgm:prSet presAssocID="{277F9597-3F11-4CB3-B152-0909FC1EE890}"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xmlns="" id="0" name="" descr="Hierarchy"/>
        </a:ext>
      </dgm:extLst>
    </dgm:pt>
    <dgm:pt modelId="{A5C31CE6-3E95-484D-BB6B-BCCE199F98CD}" type="pres">
      <dgm:prSet presAssocID="{277F9597-3F11-4CB3-B152-0909FC1EE890}" presName="spaceRect" presStyleCnt="0"/>
      <dgm:spPr/>
    </dgm:pt>
    <dgm:pt modelId="{F7E03550-B263-43BB-B6C8-E338DD293534}" type="pres">
      <dgm:prSet presAssocID="{277F9597-3F11-4CB3-B152-0909FC1EE890}" presName="parTx" presStyleLbl="revTx" presStyleIdx="3" presStyleCnt="6">
        <dgm:presLayoutVars>
          <dgm:chMax val="0"/>
          <dgm:chPref val="0"/>
        </dgm:presLayoutVars>
      </dgm:prSet>
      <dgm:spPr/>
      <dgm:t>
        <a:bodyPr/>
        <a:lstStyle/>
        <a:p>
          <a:endParaRPr lang="en-US"/>
        </a:p>
      </dgm:t>
    </dgm:pt>
    <dgm:pt modelId="{C057F65A-4D33-4686-BDA4-21CA9C177079}" type="pres">
      <dgm:prSet presAssocID="{3F1709EE-3E43-47DB-8CF9-6E35D314A044}" presName="sibTrans" presStyleCnt="0"/>
      <dgm:spPr/>
    </dgm:pt>
    <dgm:pt modelId="{54A03353-5E07-4899-8B1B-9BB54293A210}" type="pres">
      <dgm:prSet presAssocID="{5F87FE45-BE1F-4FE3-816D-69180049C2DF}" presName="compNode" presStyleCnt="0"/>
      <dgm:spPr/>
    </dgm:pt>
    <dgm:pt modelId="{10F681FF-2DF2-4904-A3FB-D96511AE9740}" type="pres">
      <dgm:prSet presAssocID="{5F87FE45-BE1F-4FE3-816D-69180049C2DF}" presName="bgRect" presStyleLbl="bgShp" presStyleIdx="4" presStyleCnt="6"/>
      <dgm:spPr/>
    </dgm:pt>
    <dgm:pt modelId="{E74D6969-5A59-4EA4-B71D-93C6D058E190}" type="pres">
      <dgm:prSet presAssocID="{5F87FE45-BE1F-4FE3-816D-69180049C2DF}"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xmlns="" id="0" name="" descr="Gavel"/>
        </a:ext>
      </dgm:extLst>
    </dgm:pt>
    <dgm:pt modelId="{E6322F4F-3763-44CD-82FA-5D5DF24EE929}" type="pres">
      <dgm:prSet presAssocID="{5F87FE45-BE1F-4FE3-816D-69180049C2DF}" presName="spaceRect" presStyleCnt="0"/>
      <dgm:spPr/>
    </dgm:pt>
    <dgm:pt modelId="{5758F845-40B5-4C58-8909-03D62B43C5F0}" type="pres">
      <dgm:prSet presAssocID="{5F87FE45-BE1F-4FE3-816D-69180049C2DF}" presName="parTx" presStyleLbl="revTx" presStyleIdx="4" presStyleCnt="6">
        <dgm:presLayoutVars>
          <dgm:chMax val="0"/>
          <dgm:chPref val="0"/>
        </dgm:presLayoutVars>
      </dgm:prSet>
      <dgm:spPr/>
      <dgm:t>
        <a:bodyPr/>
        <a:lstStyle/>
        <a:p>
          <a:endParaRPr lang="en-US"/>
        </a:p>
      </dgm:t>
    </dgm:pt>
    <dgm:pt modelId="{D87786FE-22E9-4317-A555-A54616816FC1}" type="pres">
      <dgm:prSet presAssocID="{E3F8B3C9-1F0E-41C9-89E8-D5287C3F60DD}" presName="sibTrans" presStyleCnt="0"/>
      <dgm:spPr/>
    </dgm:pt>
    <dgm:pt modelId="{842789E8-CBFE-4702-B345-CC6CCB7B871A}" type="pres">
      <dgm:prSet presAssocID="{C52AB79D-D062-483C-BB74-73BEE69B603F}" presName="compNode" presStyleCnt="0"/>
      <dgm:spPr/>
    </dgm:pt>
    <dgm:pt modelId="{E904378E-44E7-4AD8-81A7-58946E2EB227}" type="pres">
      <dgm:prSet presAssocID="{C52AB79D-D062-483C-BB74-73BEE69B603F}" presName="bgRect" presStyleLbl="bgShp" presStyleIdx="5" presStyleCnt="6"/>
      <dgm:spPr/>
    </dgm:pt>
    <dgm:pt modelId="{8FC6B512-5519-4A60-832C-479AC56C878E}" type="pres">
      <dgm:prSet presAssocID="{C52AB79D-D062-483C-BB74-73BEE69B603F}"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xmlns="" id="0" name="" descr="Australia"/>
        </a:ext>
      </dgm:extLst>
    </dgm:pt>
    <dgm:pt modelId="{13A7E651-CCC6-4592-991A-29ECC86332FA}" type="pres">
      <dgm:prSet presAssocID="{C52AB79D-D062-483C-BB74-73BEE69B603F}" presName="spaceRect" presStyleCnt="0"/>
      <dgm:spPr/>
    </dgm:pt>
    <dgm:pt modelId="{BF323599-60BB-4765-9F97-5B0DF5F7F20C}" type="pres">
      <dgm:prSet presAssocID="{C52AB79D-D062-483C-BB74-73BEE69B603F}" presName="parTx" presStyleLbl="revTx" presStyleIdx="5" presStyleCnt="6">
        <dgm:presLayoutVars>
          <dgm:chMax val="0"/>
          <dgm:chPref val="0"/>
        </dgm:presLayoutVars>
      </dgm:prSet>
      <dgm:spPr/>
      <dgm:t>
        <a:bodyPr/>
        <a:lstStyle/>
        <a:p>
          <a:endParaRPr lang="en-US"/>
        </a:p>
      </dgm:t>
    </dgm:pt>
  </dgm:ptLst>
  <dgm:cxnLst>
    <dgm:cxn modelId="{322B0FA6-9DCC-498A-BEA9-5414A1C469C4}" type="presOf" srcId="{218840D7-12DF-411C-A1A8-39B68C505337}" destId="{8D814A88-FE72-41B9-919D-11C62B041FCC}" srcOrd="0" destOrd="0" presId="urn:microsoft.com/office/officeart/2018/2/layout/IconVerticalSolidList"/>
    <dgm:cxn modelId="{AE66FF38-CAD2-4D8A-8345-26352047D02A}" type="presOf" srcId="{2154DB95-030F-4C18-B612-3F492B46EAF8}" destId="{B98B57AA-1737-4A56-8AAC-3F85C24BA305}" srcOrd="0" destOrd="0" presId="urn:microsoft.com/office/officeart/2018/2/layout/IconVerticalSolidList"/>
    <dgm:cxn modelId="{FB18CA3E-D05D-4FF5-9E90-A2C6275F8D9B}" srcId="{45A0E810-8BCB-41D7-81BC-985602676D9C}" destId="{277F9597-3F11-4CB3-B152-0909FC1EE890}" srcOrd="3" destOrd="0" parTransId="{4D2C6188-4439-4908-A065-AE0B3E332344}" sibTransId="{3F1709EE-3E43-47DB-8CF9-6E35D314A044}"/>
    <dgm:cxn modelId="{E490FF81-95D4-41C0-9F54-70620CA56252}" type="presOf" srcId="{5F87FE45-BE1F-4FE3-816D-69180049C2DF}" destId="{5758F845-40B5-4C58-8909-03D62B43C5F0}" srcOrd="0" destOrd="0" presId="urn:microsoft.com/office/officeart/2018/2/layout/IconVerticalSolidList"/>
    <dgm:cxn modelId="{577C9ED2-9A1B-4E3C-908C-157B8672B4D9}" type="presOf" srcId="{C52AB79D-D062-483C-BB74-73BEE69B603F}" destId="{BF323599-60BB-4765-9F97-5B0DF5F7F20C}" srcOrd="0" destOrd="0" presId="urn:microsoft.com/office/officeart/2018/2/layout/IconVerticalSolidList"/>
    <dgm:cxn modelId="{3C807C7B-0E4C-4B72-8E4B-60C5E5848F90}" type="presOf" srcId="{FC6E8C35-0375-4F53-B985-71351AB8E12F}" destId="{38620E55-34A0-403D-9E53-6EBC8A5059AB}" srcOrd="0" destOrd="0" presId="urn:microsoft.com/office/officeart/2018/2/layout/IconVerticalSolidList"/>
    <dgm:cxn modelId="{57B4517E-2CDA-4E39-940C-53D867EECDF6}" type="presOf" srcId="{277F9597-3F11-4CB3-B152-0909FC1EE890}" destId="{F7E03550-B263-43BB-B6C8-E338DD293534}" srcOrd="0" destOrd="0" presId="urn:microsoft.com/office/officeart/2018/2/layout/IconVerticalSolidList"/>
    <dgm:cxn modelId="{3CA19117-58EB-4AD8-A4E8-CE736A71606D}" srcId="{45A0E810-8BCB-41D7-81BC-985602676D9C}" destId="{218840D7-12DF-411C-A1A8-39B68C505337}" srcOrd="2" destOrd="0" parTransId="{FBEEF963-3F01-4F63-B523-E22D402FA441}" sibTransId="{5EBC5E01-D49F-4E2A-B208-C316693D1BE1}"/>
    <dgm:cxn modelId="{B8FC5C39-E958-48BD-9D9F-3EA98A7A9001}" srcId="{45A0E810-8BCB-41D7-81BC-985602676D9C}" destId="{2154DB95-030F-4C18-B612-3F492B46EAF8}" srcOrd="0" destOrd="0" parTransId="{B89A0567-8345-4D6B-B309-29530D40FA0E}" sibTransId="{9FA188CA-EDD6-4B1B-A77B-C72FABAA4B10}"/>
    <dgm:cxn modelId="{4B74D950-5C0F-46E2-8AA5-658E1F3EAB67}" srcId="{45A0E810-8BCB-41D7-81BC-985602676D9C}" destId="{5F87FE45-BE1F-4FE3-816D-69180049C2DF}" srcOrd="4" destOrd="0" parTransId="{06F4693D-8023-4B36-B15F-820F99773F25}" sibTransId="{E3F8B3C9-1F0E-41C9-89E8-D5287C3F60DD}"/>
    <dgm:cxn modelId="{CF6A367C-E12E-4366-AFBB-2570691815D8}" srcId="{45A0E810-8BCB-41D7-81BC-985602676D9C}" destId="{FC6E8C35-0375-4F53-B985-71351AB8E12F}" srcOrd="1" destOrd="0" parTransId="{787F767D-814D-46A1-8E0C-210295C89C49}" sibTransId="{DBC8C432-DEA5-491B-B378-5EA0B49BC9C9}"/>
    <dgm:cxn modelId="{6AD9C74F-99A7-4C4E-8D00-EE679A001B15}" type="presOf" srcId="{45A0E810-8BCB-41D7-81BC-985602676D9C}" destId="{7471F7A0-5468-44F7-977F-F5CAC6838761}" srcOrd="0" destOrd="0" presId="urn:microsoft.com/office/officeart/2018/2/layout/IconVerticalSolidList"/>
    <dgm:cxn modelId="{BDA62920-BF67-4ACF-9083-F31E7C224AB3}" srcId="{45A0E810-8BCB-41D7-81BC-985602676D9C}" destId="{C52AB79D-D062-483C-BB74-73BEE69B603F}" srcOrd="5" destOrd="0" parTransId="{0F0A827B-670E-45AB-A2C2-A27B9B13F922}" sibTransId="{8F203813-ED77-4AE3-87BA-724C0EF4CBC4}"/>
    <dgm:cxn modelId="{DA9A6225-DC70-420B-9EF8-3049034B0645}" type="presParOf" srcId="{7471F7A0-5468-44F7-977F-F5CAC6838761}" destId="{D1617E26-037D-4231-B369-4B9D613B7E0E}" srcOrd="0" destOrd="0" presId="urn:microsoft.com/office/officeart/2018/2/layout/IconVerticalSolidList"/>
    <dgm:cxn modelId="{8413FCC2-EC5D-4CE9-A3A2-053E12B6DA49}" type="presParOf" srcId="{D1617E26-037D-4231-B369-4B9D613B7E0E}" destId="{348C4FFB-E725-47CD-AF92-3CCDA96A1501}" srcOrd="0" destOrd="0" presId="urn:microsoft.com/office/officeart/2018/2/layout/IconVerticalSolidList"/>
    <dgm:cxn modelId="{2644598C-7079-4F20-83DC-D154E4F0AD46}" type="presParOf" srcId="{D1617E26-037D-4231-B369-4B9D613B7E0E}" destId="{A2C726C5-571A-486D-9BBD-0A75EED1BA86}" srcOrd="1" destOrd="0" presId="urn:microsoft.com/office/officeart/2018/2/layout/IconVerticalSolidList"/>
    <dgm:cxn modelId="{8F394B60-528C-445D-B607-BE9C30A98616}" type="presParOf" srcId="{D1617E26-037D-4231-B369-4B9D613B7E0E}" destId="{847B61FC-B00E-4BA3-BCC0-7DAC6F456D2C}" srcOrd="2" destOrd="0" presId="urn:microsoft.com/office/officeart/2018/2/layout/IconVerticalSolidList"/>
    <dgm:cxn modelId="{742AF14A-7F5D-48E8-A39E-D49D74E8DAA9}" type="presParOf" srcId="{D1617E26-037D-4231-B369-4B9D613B7E0E}" destId="{B98B57AA-1737-4A56-8AAC-3F85C24BA305}" srcOrd="3" destOrd="0" presId="urn:microsoft.com/office/officeart/2018/2/layout/IconVerticalSolidList"/>
    <dgm:cxn modelId="{2D093545-40AB-4DB3-9766-85AB67CDFEB9}" type="presParOf" srcId="{7471F7A0-5468-44F7-977F-F5CAC6838761}" destId="{EF9C6C58-77CF-4092-ACFA-30C7262008D6}" srcOrd="1" destOrd="0" presId="urn:microsoft.com/office/officeart/2018/2/layout/IconVerticalSolidList"/>
    <dgm:cxn modelId="{BD6946C8-14A9-4C2C-9160-86E442D71FEC}" type="presParOf" srcId="{7471F7A0-5468-44F7-977F-F5CAC6838761}" destId="{D07A47AC-49F2-42C7-ABDC-FC7DF5EB5BBB}" srcOrd="2" destOrd="0" presId="urn:microsoft.com/office/officeart/2018/2/layout/IconVerticalSolidList"/>
    <dgm:cxn modelId="{0CB8BA12-DCFF-47AE-B8CF-01A84BC64053}" type="presParOf" srcId="{D07A47AC-49F2-42C7-ABDC-FC7DF5EB5BBB}" destId="{5CDDE806-EEA3-46DE-A020-99A5DFA1FC51}" srcOrd="0" destOrd="0" presId="urn:microsoft.com/office/officeart/2018/2/layout/IconVerticalSolidList"/>
    <dgm:cxn modelId="{2EAF54DC-3A1B-4A04-B2DF-017CBF9C4452}" type="presParOf" srcId="{D07A47AC-49F2-42C7-ABDC-FC7DF5EB5BBB}" destId="{3D94D190-4DCE-426C-B104-F884FFCF2066}" srcOrd="1" destOrd="0" presId="urn:microsoft.com/office/officeart/2018/2/layout/IconVerticalSolidList"/>
    <dgm:cxn modelId="{5B440BA0-4219-4B16-93C9-3489B05D262D}" type="presParOf" srcId="{D07A47AC-49F2-42C7-ABDC-FC7DF5EB5BBB}" destId="{DDF220EA-F65D-4516-A765-8C1A0183470F}" srcOrd="2" destOrd="0" presId="urn:microsoft.com/office/officeart/2018/2/layout/IconVerticalSolidList"/>
    <dgm:cxn modelId="{DF8B2724-437B-46E2-89DC-83A4E23D5E57}" type="presParOf" srcId="{D07A47AC-49F2-42C7-ABDC-FC7DF5EB5BBB}" destId="{38620E55-34A0-403D-9E53-6EBC8A5059AB}" srcOrd="3" destOrd="0" presId="urn:microsoft.com/office/officeart/2018/2/layout/IconVerticalSolidList"/>
    <dgm:cxn modelId="{37D86FB2-8069-4E11-8E91-CF69F72B0C69}" type="presParOf" srcId="{7471F7A0-5468-44F7-977F-F5CAC6838761}" destId="{F071FBB2-BBA9-4826-B975-8DC07A6E8771}" srcOrd="3" destOrd="0" presId="urn:microsoft.com/office/officeart/2018/2/layout/IconVerticalSolidList"/>
    <dgm:cxn modelId="{E5988B81-9115-4A51-BA94-FC8A41FA49BA}" type="presParOf" srcId="{7471F7A0-5468-44F7-977F-F5CAC6838761}" destId="{41C41E30-7FC5-4706-B0A4-C7D463E3011C}" srcOrd="4" destOrd="0" presId="urn:microsoft.com/office/officeart/2018/2/layout/IconVerticalSolidList"/>
    <dgm:cxn modelId="{7889FA32-9AB5-4125-B7B7-8A307DFD93A9}" type="presParOf" srcId="{41C41E30-7FC5-4706-B0A4-C7D463E3011C}" destId="{5ED943CE-C005-471E-A94F-DCC4DED1BC1E}" srcOrd="0" destOrd="0" presId="urn:microsoft.com/office/officeart/2018/2/layout/IconVerticalSolidList"/>
    <dgm:cxn modelId="{234D9256-CAB3-48AF-8F78-82D412F4182C}" type="presParOf" srcId="{41C41E30-7FC5-4706-B0A4-C7D463E3011C}" destId="{4EF0C74A-94A0-41AA-A26B-4E7ED3F20942}" srcOrd="1" destOrd="0" presId="urn:microsoft.com/office/officeart/2018/2/layout/IconVerticalSolidList"/>
    <dgm:cxn modelId="{B04DA964-ECA4-40F8-9A50-C9EC236776D0}" type="presParOf" srcId="{41C41E30-7FC5-4706-B0A4-C7D463E3011C}" destId="{D874128E-B0AA-457F-83B4-4B5D3A88CF18}" srcOrd="2" destOrd="0" presId="urn:microsoft.com/office/officeart/2018/2/layout/IconVerticalSolidList"/>
    <dgm:cxn modelId="{F11B0EE7-1300-4E70-A31E-BA13DBB1BECF}" type="presParOf" srcId="{41C41E30-7FC5-4706-B0A4-C7D463E3011C}" destId="{8D814A88-FE72-41B9-919D-11C62B041FCC}" srcOrd="3" destOrd="0" presId="urn:microsoft.com/office/officeart/2018/2/layout/IconVerticalSolidList"/>
    <dgm:cxn modelId="{868EEF5A-2041-41CA-8096-384145F00CD4}" type="presParOf" srcId="{7471F7A0-5468-44F7-977F-F5CAC6838761}" destId="{022FF6BA-7B43-4D06-9885-D78EADD50D60}" srcOrd="5" destOrd="0" presId="urn:microsoft.com/office/officeart/2018/2/layout/IconVerticalSolidList"/>
    <dgm:cxn modelId="{BE8D2693-C603-49CD-A1BE-2B578DE87FD2}" type="presParOf" srcId="{7471F7A0-5468-44F7-977F-F5CAC6838761}" destId="{37B86A6A-898D-4943-8A72-01CBC3C33D7A}" srcOrd="6" destOrd="0" presId="urn:microsoft.com/office/officeart/2018/2/layout/IconVerticalSolidList"/>
    <dgm:cxn modelId="{A2BC2844-943C-4448-9FCA-3B04C05D46DC}" type="presParOf" srcId="{37B86A6A-898D-4943-8A72-01CBC3C33D7A}" destId="{4DBA515C-EDDB-48E8-8967-FD66F5FD743F}" srcOrd="0" destOrd="0" presId="urn:microsoft.com/office/officeart/2018/2/layout/IconVerticalSolidList"/>
    <dgm:cxn modelId="{0C08FFD2-2F7D-4188-B309-A0BD905F75AD}" type="presParOf" srcId="{37B86A6A-898D-4943-8A72-01CBC3C33D7A}" destId="{FB417990-ECB8-4D29-8F13-3CCB78A395CA}" srcOrd="1" destOrd="0" presId="urn:microsoft.com/office/officeart/2018/2/layout/IconVerticalSolidList"/>
    <dgm:cxn modelId="{2505D9FF-5315-4F48-91B8-41BDAC1D5DF9}" type="presParOf" srcId="{37B86A6A-898D-4943-8A72-01CBC3C33D7A}" destId="{A5C31CE6-3E95-484D-BB6B-BCCE199F98CD}" srcOrd="2" destOrd="0" presId="urn:microsoft.com/office/officeart/2018/2/layout/IconVerticalSolidList"/>
    <dgm:cxn modelId="{D94B68BA-D84C-4129-AE38-9328C0FE1723}" type="presParOf" srcId="{37B86A6A-898D-4943-8A72-01CBC3C33D7A}" destId="{F7E03550-B263-43BB-B6C8-E338DD293534}" srcOrd="3" destOrd="0" presId="urn:microsoft.com/office/officeart/2018/2/layout/IconVerticalSolidList"/>
    <dgm:cxn modelId="{5E80B8FA-B4BD-4B54-B038-5585CFF582A4}" type="presParOf" srcId="{7471F7A0-5468-44F7-977F-F5CAC6838761}" destId="{C057F65A-4D33-4686-BDA4-21CA9C177079}" srcOrd="7" destOrd="0" presId="urn:microsoft.com/office/officeart/2018/2/layout/IconVerticalSolidList"/>
    <dgm:cxn modelId="{1C960DAB-9A67-49FB-A6B6-0D9F3BD92C82}" type="presParOf" srcId="{7471F7A0-5468-44F7-977F-F5CAC6838761}" destId="{54A03353-5E07-4899-8B1B-9BB54293A210}" srcOrd="8" destOrd="0" presId="urn:microsoft.com/office/officeart/2018/2/layout/IconVerticalSolidList"/>
    <dgm:cxn modelId="{E5E359AB-907A-40B2-B826-3D5A27B912ED}" type="presParOf" srcId="{54A03353-5E07-4899-8B1B-9BB54293A210}" destId="{10F681FF-2DF2-4904-A3FB-D96511AE9740}" srcOrd="0" destOrd="0" presId="urn:microsoft.com/office/officeart/2018/2/layout/IconVerticalSolidList"/>
    <dgm:cxn modelId="{947F68E9-3F28-4E86-9B04-B3D88E2C54DC}" type="presParOf" srcId="{54A03353-5E07-4899-8B1B-9BB54293A210}" destId="{E74D6969-5A59-4EA4-B71D-93C6D058E190}" srcOrd="1" destOrd="0" presId="urn:microsoft.com/office/officeart/2018/2/layout/IconVerticalSolidList"/>
    <dgm:cxn modelId="{82F617C3-0120-48E7-A4F1-289A9399E3F8}" type="presParOf" srcId="{54A03353-5E07-4899-8B1B-9BB54293A210}" destId="{E6322F4F-3763-44CD-82FA-5D5DF24EE929}" srcOrd="2" destOrd="0" presId="urn:microsoft.com/office/officeart/2018/2/layout/IconVerticalSolidList"/>
    <dgm:cxn modelId="{8BC23644-FF35-4C64-96A4-99F62AD23C13}" type="presParOf" srcId="{54A03353-5E07-4899-8B1B-9BB54293A210}" destId="{5758F845-40B5-4C58-8909-03D62B43C5F0}" srcOrd="3" destOrd="0" presId="urn:microsoft.com/office/officeart/2018/2/layout/IconVerticalSolidList"/>
    <dgm:cxn modelId="{269A60A0-0249-4C24-8DE2-E484F5F9699F}" type="presParOf" srcId="{7471F7A0-5468-44F7-977F-F5CAC6838761}" destId="{D87786FE-22E9-4317-A555-A54616816FC1}" srcOrd="9" destOrd="0" presId="urn:microsoft.com/office/officeart/2018/2/layout/IconVerticalSolidList"/>
    <dgm:cxn modelId="{D7D15DD2-3A19-49E0-9046-D16BF57A2BB9}" type="presParOf" srcId="{7471F7A0-5468-44F7-977F-F5CAC6838761}" destId="{842789E8-CBFE-4702-B345-CC6CCB7B871A}" srcOrd="10" destOrd="0" presId="urn:microsoft.com/office/officeart/2018/2/layout/IconVerticalSolidList"/>
    <dgm:cxn modelId="{BA063ECD-9A1B-4BA2-88AD-5FBD669F8645}" type="presParOf" srcId="{842789E8-CBFE-4702-B345-CC6CCB7B871A}" destId="{E904378E-44E7-4AD8-81A7-58946E2EB227}" srcOrd="0" destOrd="0" presId="urn:microsoft.com/office/officeart/2018/2/layout/IconVerticalSolidList"/>
    <dgm:cxn modelId="{90EF014C-0449-4488-8DE1-A665BEFF8DFA}" type="presParOf" srcId="{842789E8-CBFE-4702-B345-CC6CCB7B871A}" destId="{8FC6B512-5519-4A60-832C-479AC56C878E}" srcOrd="1" destOrd="0" presId="urn:microsoft.com/office/officeart/2018/2/layout/IconVerticalSolidList"/>
    <dgm:cxn modelId="{D826AE04-3EC6-4233-8DBE-3F51C6AC76C3}" type="presParOf" srcId="{842789E8-CBFE-4702-B345-CC6CCB7B871A}" destId="{13A7E651-CCC6-4592-991A-29ECC86332FA}" srcOrd="2" destOrd="0" presId="urn:microsoft.com/office/officeart/2018/2/layout/IconVerticalSolidList"/>
    <dgm:cxn modelId="{B265851A-01E6-49B4-9E81-D4D27509C6AC}" type="presParOf" srcId="{842789E8-CBFE-4702-B345-CC6CCB7B871A}" destId="{BF323599-60BB-4765-9F97-5B0DF5F7F20C}"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541C66-9428-4075-8257-EC42594ED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86BFCFF-A573-4604-8891-91E4406E4F8B}">
      <dgm:prSet/>
      <dgm:spPr/>
      <dgm:t>
        <a:bodyPr/>
        <a:lstStyle/>
        <a:p>
          <a:r>
            <a:rPr lang="en-US"/>
            <a:t>Improve regulatory effectiveness and efficiency</a:t>
          </a:r>
        </a:p>
      </dgm:t>
    </dgm:pt>
    <dgm:pt modelId="{5E67957B-36EE-492E-9606-F8B630A7FD69}" type="parTrans" cxnId="{EB8A4D1D-7E7D-498C-8733-32A6B66C7875}">
      <dgm:prSet/>
      <dgm:spPr/>
      <dgm:t>
        <a:bodyPr/>
        <a:lstStyle/>
        <a:p>
          <a:endParaRPr lang="en-US"/>
        </a:p>
      </dgm:t>
    </dgm:pt>
    <dgm:pt modelId="{7B75708A-4997-4032-ACAA-A5A8AA5A145C}" type="sibTrans" cxnId="{EB8A4D1D-7E7D-498C-8733-32A6B66C7875}">
      <dgm:prSet/>
      <dgm:spPr/>
      <dgm:t>
        <a:bodyPr/>
        <a:lstStyle/>
        <a:p>
          <a:endParaRPr lang="en-US"/>
        </a:p>
      </dgm:t>
    </dgm:pt>
    <dgm:pt modelId="{B2DEECDE-1E0E-4D3D-A4DA-7362C93CA711}">
      <dgm:prSet/>
      <dgm:spPr/>
      <dgm:t>
        <a:bodyPr/>
        <a:lstStyle/>
        <a:p>
          <a:r>
            <a:rPr lang="en-US"/>
            <a:t>Position CMS as a key player in the National Health Insurance implementation</a:t>
          </a:r>
        </a:p>
      </dgm:t>
    </dgm:pt>
    <dgm:pt modelId="{A2FED16B-13D9-49D3-B9C2-3E594E53D445}" type="parTrans" cxnId="{808FD304-D41B-4E89-BBD6-8665D9BA873C}">
      <dgm:prSet/>
      <dgm:spPr/>
      <dgm:t>
        <a:bodyPr/>
        <a:lstStyle/>
        <a:p>
          <a:endParaRPr lang="en-US"/>
        </a:p>
      </dgm:t>
    </dgm:pt>
    <dgm:pt modelId="{FCC3B58A-531E-42F9-8E71-92185272D5C0}" type="sibTrans" cxnId="{808FD304-D41B-4E89-BBD6-8665D9BA873C}">
      <dgm:prSet/>
      <dgm:spPr/>
      <dgm:t>
        <a:bodyPr/>
        <a:lstStyle/>
        <a:p>
          <a:endParaRPr lang="en-US"/>
        </a:p>
      </dgm:t>
    </dgm:pt>
    <dgm:pt modelId="{B1433778-EAB8-497C-B23F-F7D4E6C3A837}" type="pres">
      <dgm:prSet presAssocID="{6F541C66-9428-4075-8257-EC42594ED569}" presName="root" presStyleCnt="0">
        <dgm:presLayoutVars>
          <dgm:dir/>
          <dgm:resizeHandles val="exact"/>
        </dgm:presLayoutVars>
      </dgm:prSet>
      <dgm:spPr/>
      <dgm:t>
        <a:bodyPr/>
        <a:lstStyle/>
        <a:p>
          <a:endParaRPr lang="en-US"/>
        </a:p>
      </dgm:t>
    </dgm:pt>
    <dgm:pt modelId="{F24AE66D-5F23-44D5-BC1C-90389F35A8FD}" type="pres">
      <dgm:prSet presAssocID="{B86BFCFF-A573-4604-8891-91E4406E4F8B}" presName="compNode" presStyleCnt="0"/>
      <dgm:spPr/>
    </dgm:pt>
    <dgm:pt modelId="{1B8BA6B8-AFB8-42E8-9E23-D12FB79565EC}" type="pres">
      <dgm:prSet presAssocID="{B86BFCFF-A573-4604-8891-91E4406E4F8B}" presName="bgRect" presStyleLbl="bgShp" presStyleIdx="0" presStyleCnt="2" custScaleY="75108"/>
      <dgm:spPr/>
    </dgm:pt>
    <dgm:pt modelId="{C79440A4-BDDC-4505-BBF5-9DB60F791905}" type="pres">
      <dgm:prSet presAssocID="{B86BFCFF-A573-4604-8891-91E4406E4F8B}"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xmlns="" id="0" name="" descr="Upward trend"/>
        </a:ext>
      </dgm:extLst>
    </dgm:pt>
    <dgm:pt modelId="{A32D40E1-0827-409D-B8FD-6CA1235845BE}" type="pres">
      <dgm:prSet presAssocID="{B86BFCFF-A573-4604-8891-91E4406E4F8B}" presName="spaceRect" presStyleCnt="0"/>
      <dgm:spPr/>
    </dgm:pt>
    <dgm:pt modelId="{A45C4301-CAF5-4F7B-8C62-012EEC42CA92}" type="pres">
      <dgm:prSet presAssocID="{B86BFCFF-A573-4604-8891-91E4406E4F8B}" presName="parTx" presStyleLbl="revTx" presStyleIdx="0" presStyleCnt="2">
        <dgm:presLayoutVars>
          <dgm:chMax val="0"/>
          <dgm:chPref val="0"/>
        </dgm:presLayoutVars>
      </dgm:prSet>
      <dgm:spPr/>
      <dgm:t>
        <a:bodyPr/>
        <a:lstStyle/>
        <a:p>
          <a:endParaRPr lang="en-US"/>
        </a:p>
      </dgm:t>
    </dgm:pt>
    <dgm:pt modelId="{A732AF2F-6353-4487-86A2-BF539DAB5511}" type="pres">
      <dgm:prSet presAssocID="{7B75708A-4997-4032-ACAA-A5A8AA5A145C}" presName="sibTrans" presStyleCnt="0"/>
      <dgm:spPr/>
    </dgm:pt>
    <dgm:pt modelId="{6BE47ADE-BBDD-4ED6-A96E-EA865BD309B1}" type="pres">
      <dgm:prSet presAssocID="{B2DEECDE-1E0E-4D3D-A4DA-7362C93CA711}" presName="compNode" presStyleCnt="0"/>
      <dgm:spPr/>
    </dgm:pt>
    <dgm:pt modelId="{8F810E3D-4CEF-4F51-8EB7-E378C176F3D7}" type="pres">
      <dgm:prSet presAssocID="{B2DEECDE-1E0E-4D3D-A4DA-7362C93CA711}" presName="bgRect" presStyleLbl="bgShp" presStyleIdx="1" presStyleCnt="2" custScaleY="99379"/>
      <dgm:spPr/>
    </dgm:pt>
    <dgm:pt modelId="{F5155A7D-54CA-48EC-921D-00BD62998DAD}" type="pres">
      <dgm:prSet presAssocID="{B2DEECDE-1E0E-4D3D-A4DA-7362C93CA711}" presName="iconRect" presStyleLbl="node1" presStyleIdx="1" presStyleCnt="2"/>
      <dgm:spPr>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xmlns="" id="0" name="" descr="Stethoscope"/>
        </a:ext>
      </dgm:extLst>
    </dgm:pt>
    <dgm:pt modelId="{0EF8931B-A15E-4CD2-ADAC-C9173E0515B4}" type="pres">
      <dgm:prSet presAssocID="{B2DEECDE-1E0E-4D3D-A4DA-7362C93CA711}" presName="spaceRect" presStyleCnt="0"/>
      <dgm:spPr/>
    </dgm:pt>
    <dgm:pt modelId="{86DDF173-2605-4F5B-AA96-7FDCB1731E41}" type="pres">
      <dgm:prSet presAssocID="{B2DEECDE-1E0E-4D3D-A4DA-7362C93CA711}" presName="parTx" presStyleLbl="revTx" presStyleIdx="1" presStyleCnt="2">
        <dgm:presLayoutVars>
          <dgm:chMax val="0"/>
          <dgm:chPref val="0"/>
        </dgm:presLayoutVars>
      </dgm:prSet>
      <dgm:spPr/>
      <dgm:t>
        <a:bodyPr/>
        <a:lstStyle/>
        <a:p>
          <a:endParaRPr lang="en-US"/>
        </a:p>
      </dgm:t>
    </dgm:pt>
  </dgm:ptLst>
  <dgm:cxnLst>
    <dgm:cxn modelId="{7AD4628B-8E5A-4C9C-8AB5-327CEB519232}" type="presOf" srcId="{B2DEECDE-1E0E-4D3D-A4DA-7362C93CA711}" destId="{86DDF173-2605-4F5B-AA96-7FDCB1731E41}" srcOrd="0" destOrd="0" presId="urn:microsoft.com/office/officeart/2018/2/layout/IconVerticalSolidList"/>
    <dgm:cxn modelId="{9C1774FA-F7B8-43F8-B31D-F7BFEEA03FAF}" type="presOf" srcId="{6F541C66-9428-4075-8257-EC42594ED569}" destId="{B1433778-EAB8-497C-B23F-F7D4E6C3A837}" srcOrd="0" destOrd="0" presId="urn:microsoft.com/office/officeart/2018/2/layout/IconVerticalSolidList"/>
    <dgm:cxn modelId="{EB8A4D1D-7E7D-498C-8733-32A6B66C7875}" srcId="{6F541C66-9428-4075-8257-EC42594ED569}" destId="{B86BFCFF-A573-4604-8891-91E4406E4F8B}" srcOrd="0" destOrd="0" parTransId="{5E67957B-36EE-492E-9606-F8B630A7FD69}" sibTransId="{7B75708A-4997-4032-ACAA-A5A8AA5A145C}"/>
    <dgm:cxn modelId="{97480F7E-8EC3-4DD0-B696-1FD828BC241B}" type="presOf" srcId="{B86BFCFF-A573-4604-8891-91E4406E4F8B}" destId="{A45C4301-CAF5-4F7B-8C62-012EEC42CA92}" srcOrd="0" destOrd="0" presId="urn:microsoft.com/office/officeart/2018/2/layout/IconVerticalSolidList"/>
    <dgm:cxn modelId="{808FD304-D41B-4E89-BBD6-8665D9BA873C}" srcId="{6F541C66-9428-4075-8257-EC42594ED569}" destId="{B2DEECDE-1E0E-4D3D-A4DA-7362C93CA711}" srcOrd="1" destOrd="0" parTransId="{A2FED16B-13D9-49D3-B9C2-3E594E53D445}" sibTransId="{FCC3B58A-531E-42F9-8E71-92185272D5C0}"/>
    <dgm:cxn modelId="{E05D4C33-1C20-4FF9-8DA4-C23FB19648A3}" type="presParOf" srcId="{B1433778-EAB8-497C-B23F-F7D4E6C3A837}" destId="{F24AE66D-5F23-44D5-BC1C-90389F35A8FD}" srcOrd="0" destOrd="0" presId="urn:microsoft.com/office/officeart/2018/2/layout/IconVerticalSolidList"/>
    <dgm:cxn modelId="{EA63F947-2767-4F9D-9FA8-754033D73120}" type="presParOf" srcId="{F24AE66D-5F23-44D5-BC1C-90389F35A8FD}" destId="{1B8BA6B8-AFB8-42E8-9E23-D12FB79565EC}" srcOrd="0" destOrd="0" presId="urn:microsoft.com/office/officeart/2018/2/layout/IconVerticalSolidList"/>
    <dgm:cxn modelId="{37C8C97D-1187-4146-97CF-1077184163FB}" type="presParOf" srcId="{F24AE66D-5F23-44D5-BC1C-90389F35A8FD}" destId="{C79440A4-BDDC-4505-BBF5-9DB60F791905}" srcOrd="1" destOrd="0" presId="urn:microsoft.com/office/officeart/2018/2/layout/IconVerticalSolidList"/>
    <dgm:cxn modelId="{3DDCFBF0-F6B8-491C-90A4-5ED302104E39}" type="presParOf" srcId="{F24AE66D-5F23-44D5-BC1C-90389F35A8FD}" destId="{A32D40E1-0827-409D-B8FD-6CA1235845BE}" srcOrd="2" destOrd="0" presId="urn:microsoft.com/office/officeart/2018/2/layout/IconVerticalSolidList"/>
    <dgm:cxn modelId="{57F7B2E3-29CA-40F9-8E3C-EF3630735AA5}" type="presParOf" srcId="{F24AE66D-5F23-44D5-BC1C-90389F35A8FD}" destId="{A45C4301-CAF5-4F7B-8C62-012EEC42CA92}" srcOrd="3" destOrd="0" presId="urn:microsoft.com/office/officeart/2018/2/layout/IconVerticalSolidList"/>
    <dgm:cxn modelId="{E19747E2-7178-4EFB-A355-9ED4F1575B56}" type="presParOf" srcId="{B1433778-EAB8-497C-B23F-F7D4E6C3A837}" destId="{A732AF2F-6353-4487-86A2-BF539DAB5511}" srcOrd="1" destOrd="0" presId="urn:microsoft.com/office/officeart/2018/2/layout/IconVerticalSolidList"/>
    <dgm:cxn modelId="{56C5AE15-A2AA-4271-AE86-3BC534866FFB}" type="presParOf" srcId="{B1433778-EAB8-497C-B23F-F7D4E6C3A837}" destId="{6BE47ADE-BBDD-4ED6-A96E-EA865BD309B1}" srcOrd="2" destOrd="0" presId="urn:microsoft.com/office/officeart/2018/2/layout/IconVerticalSolidList"/>
    <dgm:cxn modelId="{AC08D76F-79FE-4A0F-89B6-FD6FA6E06522}" type="presParOf" srcId="{6BE47ADE-BBDD-4ED6-A96E-EA865BD309B1}" destId="{8F810E3D-4CEF-4F51-8EB7-E378C176F3D7}" srcOrd="0" destOrd="0" presId="urn:microsoft.com/office/officeart/2018/2/layout/IconVerticalSolidList"/>
    <dgm:cxn modelId="{56374640-F417-4414-88FF-C729399F6368}" type="presParOf" srcId="{6BE47ADE-BBDD-4ED6-A96E-EA865BD309B1}" destId="{F5155A7D-54CA-48EC-921D-00BD62998DAD}" srcOrd="1" destOrd="0" presId="urn:microsoft.com/office/officeart/2018/2/layout/IconVerticalSolidList"/>
    <dgm:cxn modelId="{8F45279D-C4FE-4C73-B03B-C2377351ECEA}" type="presParOf" srcId="{6BE47ADE-BBDD-4ED6-A96E-EA865BD309B1}" destId="{0EF8931B-A15E-4CD2-ADAC-C9173E0515B4}" srcOrd="2" destOrd="0" presId="urn:microsoft.com/office/officeart/2018/2/layout/IconVerticalSolidList"/>
    <dgm:cxn modelId="{6D6F4BBE-D748-44EA-8DF8-4B16825B89DD}" type="presParOf" srcId="{6BE47ADE-BBDD-4ED6-A96E-EA865BD309B1}" destId="{86DDF173-2605-4F5B-AA96-7FDCB1731E41}"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A9D6AB-E4B3-4F8A-AE0E-087D8AC16E8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5A4DEC8-8458-4883-8423-78871F2D9970}">
      <dgm:prSet custT="1"/>
      <dgm:spPr>
        <a:solidFill>
          <a:schemeClr val="tx2">
            <a:lumMod val="40000"/>
            <a:lumOff val="60000"/>
            <a:alpha val="90000"/>
          </a:schemeClr>
        </a:solidFill>
      </dgm:spPr>
      <dgm:t>
        <a:bodyPr anchor="t"/>
        <a:lstStyle/>
        <a:p>
          <a:pPr rtl="0"/>
          <a:r>
            <a:rPr lang="en-US" sz="1100" b="1" dirty="0">
              <a:solidFill>
                <a:schemeClr val="tx1"/>
              </a:solidFill>
              <a:latin typeface="Arial Narrow" panose="020B0606020202030204" pitchFamily="34" charset="0"/>
            </a:rPr>
            <a:t>Sub-</a:t>
          </a:r>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1.1: Registrar and CEO</a:t>
          </a:r>
        </a:p>
        <a:p>
          <a:pPr rtl="0"/>
          <a:r>
            <a:rPr lang="en-ZA" sz="1100" b="0" dirty="0">
              <a:solidFill>
                <a:schemeClr val="tx1"/>
              </a:solidFill>
              <a:latin typeface="Arial Narrow" panose="020B0606020202030204" pitchFamily="34" charset="0"/>
            </a:rPr>
            <a:t>The CEO is the accounting officer exercising overall control over the office of the Council for Medical Schemes, and as Registrar, he exercises legislated powers to regulate medical schemes, administrators, brokers and managed care organisations.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The CEO and Registrar is responsible for leading the development and execution of the Council for medical schemes strategy. The CEO and Registrar is ultimately responsible for all day-to-day management decisions and for implementing the CMS’s strategic and annual plans therefore there are three new specific objectives or indicators developed for this sub-</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a:t>
          </a:r>
        </a:p>
      </dgm:t>
    </dgm:pt>
    <dgm:pt modelId="{13775871-A6F4-4881-B601-3EF2F13A9D68}" type="parTrans" cxnId="{7C3CFCA7-6C11-4484-820C-6CB6D8D16E04}">
      <dgm:prSet/>
      <dgm:spPr/>
      <dgm:t>
        <a:bodyPr/>
        <a:lstStyle/>
        <a:p>
          <a:endParaRPr lang="en-US" sz="2400">
            <a:solidFill>
              <a:schemeClr val="tx1"/>
            </a:solidFill>
            <a:latin typeface="Arial Nova" panose="020B0504020202020204" pitchFamily="34" charset="0"/>
          </a:endParaRPr>
        </a:p>
      </dgm:t>
    </dgm:pt>
    <dgm:pt modelId="{72EDE75C-FD22-4ED2-88D3-C525D718D2A1}" type="sibTrans" cxnId="{7C3CFCA7-6C11-4484-820C-6CB6D8D16E04}">
      <dgm:prSet/>
      <dgm:spPr/>
      <dgm:t>
        <a:bodyPr/>
        <a:lstStyle/>
        <a:p>
          <a:endParaRPr lang="en-US" sz="2400">
            <a:solidFill>
              <a:schemeClr val="tx1"/>
            </a:solidFill>
            <a:latin typeface="Arial Nova" panose="020B0504020202020204" pitchFamily="34" charset="0"/>
          </a:endParaRPr>
        </a:p>
      </dgm:t>
    </dgm:pt>
    <dgm:pt modelId="{A6653210-114E-46D0-8829-8621CBA54057}" type="pres">
      <dgm:prSet presAssocID="{26A9D6AB-E4B3-4F8A-AE0E-087D8AC16E8C}" presName="linear" presStyleCnt="0">
        <dgm:presLayoutVars>
          <dgm:animLvl val="lvl"/>
          <dgm:resizeHandles val="exact"/>
        </dgm:presLayoutVars>
      </dgm:prSet>
      <dgm:spPr/>
      <dgm:t>
        <a:bodyPr/>
        <a:lstStyle/>
        <a:p>
          <a:endParaRPr lang="en-US"/>
        </a:p>
      </dgm:t>
    </dgm:pt>
    <dgm:pt modelId="{348EFD18-77A0-49EB-856F-75A2D6257A6A}" type="pres">
      <dgm:prSet presAssocID="{C5A4DEC8-8458-4883-8423-78871F2D9970}" presName="parentText" presStyleLbl="node1" presStyleIdx="0" presStyleCnt="1" custScaleY="1320499" custLinFactNeighborX="-43889" custLinFactNeighborY="7211">
        <dgm:presLayoutVars>
          <dgm:chMax val="0"/>
          <dgm:bulletEnabled val="1"/>
        </dgm:presLayoutVars>
      </dgm:prSet>
      <dgm:spPr/>
      <dgm:t>
        <a:bodyPr/>
        <a:lstStyle/>
        <a:p>
          <a:endParaRPr lang="en-US"/>
        </a:p>
      </dgm:t>
    </dgm:pt>
  </dgm:ptLst>
  <dgm:cxnLst>
    <dgm:cxn modelId="{10389E0C-A2D2-4085-AB18-8E17C99DD0D4}" type="presOf" srcId="{C5A4DEC8-8458-4883-8423-78871F2D9970}" destId="{348EFD18-77A0-49EB-856F-75A2D6257A6A}" srcOrd="0" destOrd="0" presId="urn:microsoft.com/office/officeart/2005/8/layout/vList2"/>
    <dgm:cxn modelId="{E9BB0EBB-111F-44EC-8C0E-C4B1A6660950}" type="presOf" srcId="{26A9D6AB-E4B3-4F8A-AE0E-087D8AC16E8C}" destId="{A6653210-114E-46D0-8829-8621CBA54057}" srcOrd="0" destOrd="0" presId="urn:microsoft.com/office/officeart/2005/8/layout/vList2"/>
    <dgm:cxn modelId="{7C3CFCA7-6C11-4484-820C-6CB6D8D16E04}" srcId="{26A9D6AB-E4B3-4F8A-AE0E-087D8AC16E8C}" destId="{C5A4DEC8-8458-4883-8423-78871F2D9970}" srcOrd="0" destOrd="0" parTransId="{13775871-A6F4-4881-B601-3EF2F13A9D68}" sibTransId="{72EDE75C-FD22-4ED2-88D3-C525D718D2A1}"/>
    <dgm:cxn modelId="{9C043BBB-A382-46B0-99AE-2E3B288F7A80}" type="presParOf" srcId="{A6653210-114E-46D0-8829-8621CBA54057}" destId="{348EFD18-77A0-49EB-856F-75A2D6257A6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1FFEE7-641F-413B-A35C-6E0A93337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795126-1202-4A4A-86BE-89077C876305}">
      <dgm:prSet custT="1"/>
      <dgm:spPr>
        <a:solidFill>
          <a:schemeClr val="tx2">
            <a:lumMod val="40000"/>
            <a:lumOff val="60000"/>
          </a:schemeClr>
        </a:solidFill>
      </dgm:spPr>
      <dgm:t>
        <a:bodyPr anchor="t" anchorCtr="0"/>
        <a:lstStyle/>
        <a:p>
          <a:pPr algn="l" rtl="0"/>
          <a:r>
            <a:rPr lang="en-US" sz="1100" b="1" dirty="0">
              <a:solidFill>
                <a:schemeClr val="tx1"/>
              </a:solidFill>
              <a:latin typeface="Arial Narrow" panose="020B0606020202030204" pitchFamily="34" charset="0"/>
            </a:rPr>
            <a:t>Sub-</a:t>
          </a:r>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1.2: Office of the CFO</a:t>
          </a:r>
        </a:p>
        <a:p>
          <a:pPr algn="just"/>
          <a:r>
            <a:rPr lang="en-US" sz="1100" dirty="0">
              <a:solidFill>
                <a:schemeClr val="tx1"/>
              </a:solidFill>
              <a:latin typeface="Arial Narrow" panose="020B0606020202030204" pitchFamily="34" charset="0"/>
            </a:rPr>
            <a:t>The purpose of the Sub-</a:t>
          </a:r>
          <a:r>
            <a:rPr lang="en-US" sz="1100" dirty="0" err="1">
              <a:solidFill>
                <a:schemeClr val="tx1"/>
              </a:solidFill>
              <a:latin typeface="Arial Narrow" panose="020B0606020202030204" pitchFamily="34" charset="0"/>
            </a:rPr>
            <a:t>programme</a:t>
          </a:r>
          <a:r>
            <a:rPr lang="en-US" sz="1100" dirty="0">
              <a:solidFill>
                <a:schemeClr val="tx1"/>
              </a:solidFill>
              <a:latin typeface="Arial Narrow" panose="020B0606020202030204" pitchFamily="34" charset="0"/>
            </a:rPr>
            <a:t> is to serve all business units in CMS, the executive management team and Council by maintaining an efficient, effective and transparent system of financial performance and supply chain management that complies with the applicable legislation. </a:t>
          </a:r>
          <a:r>
            <a:rPr lang="en-ZA" sz="1100" dirty="0">
              <a:solidFill>
                <a:schemeClr val="tx1"/>
              </a:solidFill>
              <a:latin typeface="Arial Narrow" panose="020B0606020202030204" pitchFamily="34" charset="0"/>
            </a:rPr>
            <a:t>The Office of the CFO in support of the Registrar also serves the Council, Audit and Risk Committee, internal auditors, the </a:t>
          </a:r>
          <a:r>
            <a:rPr lang="en-ZA" sz="1100" dirty="0" err="1">
              <a:solidFill>
                <a:schemeClr val="tx1"/>
              </a:solidFill>
              <a:latin typeface="Arial Narrow" panose="020B0606020202030204" pitchFamily="34" charset="0"/>
            </a:rPr>
            <a:t>NDoH</a:t>
          </a:r>
          <a:r>
            <a:rPr lang="en-ZA" sz="1100" dirty="0">
              <a:solidFill>
                <a:schemeClr val="tx1"/>
              </a:solidFill>
              <a:latin typeface="Arial Narrow" panose="020B0606020202030204" pitchFamily="34" charset="0"/>
            </a:rPr>
            <a:t>, National Treasury and the Auditor-General by making available to them information and reports that allow them to carry out their statutory responsibilities. By doing this, the Sub-programme assists the Council to be a reputable regulator.</a:t>
          </a:r>
          <a:endParaRPr lang="en-US" sz="1100" b="0" dirty="0">
            <a:solidFill>
              <a:schemeClr val="tx1"/>
            </a:solidFill>
            <a:latin typeface="Arial Narrow" panose="020B0606020202030204" pitchFamily="34" charset="0"/>
          </a:endParaRPr>
        </a:p>
      </dgm:t>
    </dgm:pt>
    <dgm:pt modelId="{683AE146-5ADE-471A-8FD2-8BE57DE0DE88}" type="parTrans" cxnId="{ADE551D6-8686-4EB1-BD86-D42BE0A4F882}">
      <dgm:prSet/>
      <dgm:spPr/>
      <dgm:t>
        <a:bodyPr/>
        <a:lstStyle/>
        <a:p>
          <a:endParaRPr lang="en-US" sz="1000">
            <a:solidFill>
              <a:schemeClr val="tx1"/>
            </a:solidFill>
            <a:latin typeface="+mj-lt"/>
          </a:endParaRPr>
        </a:p>
      </dgm:t>
    </dgm:pt>
    <dgm:pt modelId="{217A5E7E-5740-4A1D-A050-65E7F2270E10}" type="sibTrans" cxnId="{ADE551D6-8686-4EB1-BD86-D42BE0A4F882}">
      <dgm:prSet/>
      <dgm:spPr/>
      <dgm:t>
        <a:bodyPr/>
        <a:lstStyle/>
        <a:p>
          <a:endParaRPr lang="en-US" sz="1000">
            <a:solidFill>
              <a:schemeClr val="tx1"/>
            </a:solidFill>
            <a:latin typeface="+mj-lt"/>
          </a:endParaRPr>
        </a:p>
      </dgm:t>
    </dgm:pt>
    <dgm:pt modelId="{28B2F154-CEBF-4A9C-81F6-00C86179C381}" type="pres">
      <dgm:prSet presAssocID="{671FFEE7-641F-413B-A35C-6E0A9333784D}" presName="linear" presStyleCnt="0">
        <dgm:presLayoutVars>
          <dgm:animLvl val="lvl"/>
          <dgm:resizeHandles val="exact"/>
        </dgm:presLayoutVars>
      </dgm:prSet>
      <dgm:spPr/>
      <dgm:t>
        <a:bodyPr/>
        <a:lstStyle/>
        <a:p>
          <a:endParaRPr lang="en-US"/>
        </a:p>
      </dgm:t>
    </dgm:pt>
    <dgm:pt modelId="{63D0037B-816D-4DED-B7D7-160A9EA438E3}" type="pres">
      <dgm:prSet presAssocID="{95795126-1202-4A4A-86BE-89077C876305}" presName="parentText" presStyleLbl="node1" presStyleIdx="0" presStyleCnt="1" custScaleY="1210207" custLinFactNeighborX="-50000" custLinFactNeighborY="6433">
        <dgm:presLayoutVars>
          <dgm:chMax val="0"/>
          <dgm:bulletEnabled val="1"/>
        </dgm:presLayoutVars>
      </dgm:prSet>
      <dgm:spPr/>
      <dgm:t>
        <a:bodyPr/>
        <a:lstStyle/>
        <a:p>
          <a:endParaRPr lang="en-US"/>
        </a:p>
      </dgm:t>
    </dgm:pt>
  </dgm:ptLst>
  <dgm:cxnLst>
    <dgm:cxn modelId="{ADE551D6-8686-4EB1-BD86-D42BE0A4F882}" srcId="{671FFEE7-641F-413B-A35C-6E0A9333784D}" destId="{95795126-1202-4A4A-86BE-89077C876305}" srcOrd="0" destOrd="0" parTransId="{683AE146-5ADE-471A-8FD2-8BE57DE0DE88}" sibTransId="{217A5E7E-5740-4A1D-A050-65E7F2270E10}"/>
    <dgm:cxn modelId="{B896253C-B26D-4AA2-B63D-2274ACA32209}" type="presOf" srcId="{671FFEE7-641F-413B-A35C-6E0A9333784D}" destId="{28B2F154-CEBF-4A9C-81F6-00C86179C381}" srcOrd="0" destOrd="0" presId="urn:microsoft.com/office/officeart/2005/8/layout/vList2"/>
    <dgm:cxn modelId="{71A82C74-5781-4AF2-9069-3F1CD8D2960B}" type="presOf" srcId="{95795126-1202-4A4A-86BE-89077C876305}" destId="{63D0037B-816D-4DED-B7D7-160A9EA438E3}" srcOrd="0" destOrd="0" presId="urn:microsoft.com/office/officeart/2005/8/layout/vList2"/>
    <dgm:cxn modelId="{EE309FA6-75ED-44C6-A40B-3647E1D271D0}" type="presParOf" srcId="{28B2F154-CEBF-4A9C-81F6-00C86179C381}" destId="{63D0037B-816D-4DED-B7D7-160A9EA438E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D3A5F2-2BCB-4776-90AE-3AB25AF955A8}"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43EDDED-4AA0-4382-8C31-F0ACAF8CD3B2}">
      <dgm:prSet custT="1"/>
      <dgm:spPr>
        <a:solidFill>
          <a:schemeClr val="tx2">
            <a:lumMod val="40000"/>
            <a:lumOff val="60000"/>
          </a:schemeClr>
        </a:solidFill>
      </dgm:spPr>
      <dgm:t>
        <a:bodyPr anchor="t" anchorCtr="0"/>
        <a:lstStyle/>
        <a:p>
          <a:pPr algn="just"/>
          <a:r>
            <a:rPr lang="en-ZA" sz="1100" b="1" u="none" dirty="0">
              <a:solidFill>
                <a:schemeClr val="tx1"/>
              </a:solidFill>
              <a:latin typeface="Arial Narrow" panose="020B0606020202030204" pitchFamily="34" charset="0"/>
            </a:rPr>
            <a:t>Sub-Programme 1.4: Human Resources Management</a:t>
          </a:r>
        </a:p>
        <a:p>
          <a:pPr algn="just"/>
          <a:r>
            <a:rPr lang="en-ZA" sz="1100" dirty="0">
              <a:solidFill>
                <a:schemeClr val="tx1"/>
              </a:solidFill>
              <a:latin typeface="Arial Narrow" panose="020B0606020202030204" pitchFamily="34" charset="0"/>
            </a:rPr>
            <a:t>The purpose of the Sub-programme is to provide high-quality service to internal and external customers by assessing their needs and proactively addressing those needs through developing, delivering, and continuously improving human resource programmes that promote and support the Council’s vision.</a:t>
          </a:r>
          <a:endParaRPr lang="en-GB" sz="1100" dirty="0">
            <a:solidFill>
              <a:schemeClr val="tx1"/>
            </a:solidFill>
            <a:latin typeface="Arial Narrow" panose="020B0606020202030204" pitchFamily="34" charset="0"/>
          </a:endParaRPr>
        </a:p>
        <a:p>
          <a:pPr algn="just"/>
          <a:r>
            <a:rPr lang="en-ZA" sz="1100" dirty="0">
              <a:solidFill>
                <a:schemeClr val="tx1"/>
              </a:solidFill>
              <a:latin typeface="Arial Narrow" panose="020B0606020202030204" pitchFamily="34" charset="0"/>
            </a:rPr>
            <a:t>We will fulfil this mission with professionalism, integrity, and responsiveness by:</a:t>
          </a:r>
          <a:endParaRPr lang="en-GB" sz="1100" dirty="0">
            <a:solidFill>
              <a:schemeClr val="tx1"/>
            </a:solidFill>
            <a:latin typeface="Arial Narrow" panose="020B0606020202030204" pitchFamily="34" charset="0"/>
          </a:endParaRPr>
        </a:p>
        <a:p>
          <a:pPr algn="l"/>
          <a:r>
            <a:rPr lang="en-ZA" sz="1100" dirty="0">
              <a:solidFill>
                <a:schemeClr val="tx1"/>
              </a:solidFill>
              <a:latin typeface="Arial Narrow" panose="020B0606020202030204" pitchFamily="34" charset="0"/>
            </a:rPr>
            <a:t>•Treating all our customers with respect.</a:t>
          </a:r>
          <a:endParaRPr lang="en-GB" sz="1100" dirty="0">
            <a:solidFill>
              <a:schemeClr val="tx1"/>
            </a:solidFill>
            <a:latin typeface="Arial Narrow" panose="020B0606020202030204" pitchFamily="34" charset="0"/>
          </a:endParaRPr>
        </a:p>
        <a:p>
          <a:pPr algn="l"/>
          <a:r>
            <a:rPr lang="en-ZA" sz="1100" dirty="0">
              <a:solidFill>
                <a:schemeClr val="tx1"/>
              </a:solidFill>
              <a:latin typeface="Arial Narrow" panose="020B0606020202030204" pitchFamily="34" charset="0"/>
            </a:rPr>
            <a:t>•Providing resourceful, courteous, and effective customer service.</a:t>
          </a:r>
          <a:endParaRPr lang="en-GB" sz="1100" dirty="0">
            <a:solidFill>
              <a:schemeClr val="tx1"/>
            </a:solidFill>
            <a:latin typeface="Arial Narrow" panose="020B0606020202030204" pitchFamily="34" charset="0"/>
          </a:endParaRPr>
        </a:p>
        <a:p>
          <a:pPr algn="l"/>
          <a:r>
            <a:rPr lang="en-ZA" sz="1100" dirty="0">
              <a:solidFill>
                <a:schemeClr val="tx1"/>
              </a:solidFill>
              <a:latin typeface="Arial Narrow" panose="020B0606020202030204" pitchFamily="34" charset="0"/>
            </a:rPr>
            <a:t>•Promoting teamwork, open and clear communication, and collaboration.</a:t>
          </a:r>
          <a:endParaRPr lang="en-GB" sz="1100" dirty="0">
            <a:solidFill>
              <a:schemeClr val="tx1"/>
            </a:solidFill>
            <a:latin typeface="Arial Narrow" panose="020B0606020202030204" pitchFamily="34" charset="0"/>
          </a:endParaRPr>
        </a:p>
        <a:p>
          <a:pPr algn="l"/>
          <a:r>
            <a:rPr lang="en-ZA" sz="1100" dirty="0">
              <a:solidFill>
                <a:schemeClr val="tx1"/>
              </a:solidFill>
              <a:latin typeface="Arial Narrow" panose="020B0606020202030204" pitchFamily="34" charset="0"/>
            </a:rPr>
            <a:t>•Demonstrating creativity, initiative, and optimism.</a:t>
          </a:r>
          <a:endParaRPr lang="en-GB" sz="1100" dirty="0">
            <a:solidFill>
              <a:schemeClr val="tx1"/>
            </a:solidFill>
            <a:latin typeface="Arial Narrow" panose="020B0606020202030204" pitchFamily="34" charset="0"/>
          </a:endParaRPr>
        </a:p>
        <a:p>
          <a:pPr algn="just"/>
          <a:r>
            <a:rPr lang="en-ZA" sz="1100" dirty="0">
              <a:solidFill>
                <a:schemeClr val="tx1"/>
              </a:solidFill>
              <a:latin typeface="Arial Narrow" panose="020B0606020202030204" pitchFamily="34" charset="0"/>
            </a:rPr>
            <a:t>By doing this, the Sub-programme helps the CMS by supporting its administration and staff through human resource management advice and assistance, enabling them to make decisions that optimise its most important asset: its people and to continue the development of CMS as an employer of choice.</a:t>
          </a:r>
          <a:endParaRPr lang="en-US" sz="1100" dirty="0">
            <a:solidFill>
              <a:schemeClr val="tx1"/>
            </a:solidFill>
            <a:latin typeface="Arial Narrow" panose="020B0606020202030204" pitchFamily="34" charset="0"/>
          </a:endParaRPr>
        </a:p>
      </dgm:t>
    </dgm:pt>
    <dgm:pt modelId="{3CA8DBD5-4F42-41F9-99F6-3091775945DD}" type="parTrans" cxnId="{E3E0294E-2AA6-4CB5-8130-EFD3BA99568E}">
      <dgm:prSet/>
      <dgm:spPr/>
      <dgm:t>
        <a:bodyPr/>
        <a:lstStyle/>
        <a:p>
          <a:endParaRPr lang="en-US">
            <a:solidFill>
              <a:schemeClr val="tx1"/>
            </a:solidFill>
          </a:endParaRPr>
        </a:p>
      </dgm:t>
    </dgm:pt>
    <dgm:pt modelId="{18EBF07C-DE62-4754-9345-F12C230B8512}" type="sibTrans" cxnId="{E3E0294E-2AA6-4CB5-8130-EFD3BA99568E}">
      <dgm:prSet/>
      <dgm:spPr/>
      <dgm:t>
        <a:bodyPr/>
        <a:lstStyle/>
        <a:p>
          <a:endParaRPr lang="en-US">
            <a:solidFill>
              <a:schemeClr val="tx1"/>
            </a:solidFill>
          </a:endParaRPr>
        </a:p>
      </dgm:t>
    </dgm:pt>
    <dgm:pt modelId="{C4F38A82-1A11-41B2-B4E7-FE6AE1E0193B}" type="pres">
      <dgm:prSet presAssocID="{AFD3A5F2-2BCB-4776-90AE-3AB25AF955A8}" presName="linear" presStyleCnt="0">
        <dgm:presLayoutVars>
          <dgm:animLvl val="lvl"/>
          <dgm:resizeHandles val="exact"/>
        </dgm:presLayoutVars>
      </dgm:prSet>
      <dgm:spPr/>
      <dgm:t>
        <a:bodyPr/>
        <a:lstStyle/>
        <a:p>
          <a:endParaRPr lang="en-US"/>
        </a:p>
      </dgm:t>
    </dgm:pt>
    <dgm:pt modelId="{9C8BF044-057F-4BB2-9AB8-7B7A2A5506F4}" type="pres">
      <dgm:prSet presAssocID="{143EDDED-4AA0-4382-8C31-F0ACAF8CD3B2}" presName="parentText" presStyleLbl="node1" presStyleIdx="0" presStyleCnt="1" custScaleY="457395" custLinFactNeighborX="-39444" custLinFactNeighborY="224">
        <dgm:presLayoutVars>
          <dgm:chMax val="0"/>
          <dgm:bulletEnabled val="1"/>
        </dgm:presLayoutVars>
      </dgm:prSet>
      <dgm:spPr/>
      <dgm:t>
        <a:bodyPr/>
        <a:lstStyle/>
        <a:p>
          <a:endParaRPr lang="en-US"/>
        </a:p>
      </dgm:t>
    </dgm:pt>
  </dgm:ptLst>
  <dgm:cxnLst>
    <dgm:cxn modelId="{E3E0294E-2AA6-4CB5-8130-EFD3BA99568E}" srcId="{AFD3A5F2-2BCB-4776-90AE-3AB25AF955A8}" destId="{143EDDED-4AA0-4382-8C31-F0ACAF8CD3B2}" srcOrd="0" destOrd="0" parTransId="{3CA8DBD5-4F42-41F9-99F6-3091775945DD}" sibTransId="{18EBF07C-DE62-4754-9345-F12C230B8512}"/>
    <dgm:cxn modelId="{F298EDB5-2B1E-4343-A625-E6AADD5B68C3}" type="presOf" srcId="{AFD3A5F2-2BCB-4776-90AE-3AB25AF955A8}" destId="{C4F38A82-1A11-41B2-B4E7-FE6AE1E0193B}" srcOrd="0" destOrd="0" presId="urn:microsoft.com/office/officeart/2005/8/layout/vList2"/>
    <dgm:cxn modelId="{9CCEA3CB-8EAA-4FDB-8B2D-55EFD021B47C}" type="presOf" srcId="{143EDDED-4AA0-4382-8C31-F0ACAF8CD3B2}" destId="{9C8BF044-057F-4BB2-9AB8-7B7A2A5506F4}" srcOrd="0" destOrd="0" presId="urn:microsoft.com/office/officeart/2005/8/layout/vList2"/>
    <dgm:cxn modelId="{62E44B4A-E076-4115-B963-01771727514F}" type="presParOf" srcId="{C4F38A82-1A11-41B2-B4E7-FE6AE1E0193B}" destId="{9C8BF044-057F-4BB2-9AB8-7B7A2A5506F4}" srcOrd="0"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8724E9-4431-B948-9C09-E1C879E75AB7}">
      <dsp:nvSpPr>
        <dsp:cNvPr id="0" name=""/>
        <dsp:cNvSpPr/>
      </dsp:nvSpPr>
      <dsp:spPr>
        <a:xfrm>
          <a:off x="380979" y="2506"/>
          <a:ext cx="2301749" cy="138104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b="1" kern="1200" dirty="0">
              <a:latin typeface="Arial Narrow" panose="020B0606020202030204" pitchFamily="34" charset="0"/>
            </a:rPr>
            <a:t>8.9m </a:t>
          </a:r>
        </a:p>
        <a:p>
          <a:pPr lvl="0" algn="ctr" defTabSz="1244600">
            <a:lnSpc>
              <a:spcPct val="90000"/>
            </a:lnSpc>
            <a:spcBef>
              <a:spcPct val="0"/>
            </a:spcBef>
            <a:spcAft>
              <a:spcPct val="35000"/>
            </a:spcAft>
          </a:pPr>
          <a:r>
            <a:rPr lang="en-US" sz="2400" kern="1200" dirty="0">
              <a:latin typeface="Arial Narrow" panose="020B0606020202030204" pitchFamily="34" charset="0"/>
            </a:rPr>
            <a:t>Scheme Beneficiaries</a:t>
          </a:r>
        </a:p>
      </dsp:txBody>
      <dsp:txXfrm>
        <a:off x="380979" y="2506"/>
        <a:ext cx="2301749" cy="1381049"/>
      </dsp:txXfrm>
    </dsp:sp>
    <dsp:sp modelId="{CD723F0E-4C82-974A-BA57-B13D4B596195}">
      <dsp:nvSpPr>
        <dsp:cNvPr id="0" name=""/>
        <dsp:cNvSpPr/>
      </dsp:nvSpPr>
      <dsp:spPr>
        <a:xfrm>
          <a:off x="2912904" y="2506"/>
          <a:ext cx="2301749" cy="1381049"/>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Narrow" panose="020B0606020202030204" pitchFamily="34" charset="0"/>
            </a:rPr>
            <a:t>76 </a:t>
          </a:r>
        </a:p>
        <a:p>
          <a:pPr lvl="0" algn="ctr" defTabSz="1244600">
            <a:lnSpc>
              <a:spcPct val="90000"/>
            </a:lnSpc>
            <a:spcBef>
              <a:spcPct val="0"/>
            </a:spcBef>
            <a:spcAft>
              <a:spcPct val="35000"/>
            </a:spcAft>
          </a:pPr>
          <a:r>
            <a:rPr lang="en-US" sz="2600" kern="1200" dirty="0">
              <a:latin typeface="Arial Narrow" panose="020B0606020202030204" pitchFamily="34" charset="0"/>
            </a:rPr>
            <a:t>Medical Schemes </a:t>
          </a:r>
        </a:p>
      </dsp:txBody>
      <dsp:txXfrm>
        <a:off x="2912904" y="2506"/>
        <a:ext cx="2301749" cy="1381049"/>
      </dsp:txXfrm>
    </dsp:sp>
    <dsp:sp modelId="{10671967-2B3C-1246-A3E2-675920BED55F}">
      <dsp:nvSpPr>
        <dsp:cNvPr id="0" name=""/>
        <dsp:cNvSpPr/>
      </dsp:nvSpPr>
      <dsp:spPr>
        <a:xfrm>
          <a:off x="5444828" y="2506"/>
          <a:ext cx="2301749" cy="1381049"/>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Narrow" panose="020B0606020202030204" pitchFamily="34" charset="0"/>
            </a:rPr>
            <a:t>26*</a:t>
          </a:r>
        </a:p>
        <a:p>
          <a:pPr lvl="0" algn="ctr" defTabSz="1244600">
            <a:lnSpc>
              <a:spcPct val="90000"/>
            </a:lnSpc>
            <a:spcBef>
              <a:spcPct val="0"/>
            </a:spcBef>
            <a:spcAft>
              <a:spcPct val="35000"/>
            </a:spcAft>
          </a:pPr>
          <a:r>
            <a:rPr lang="en-US" sz="2600" kern="1200" dirty="0">
              <a:latin typeface="Arial Narrow" panose="020B0606020202030204" pitchFamily="34" charset="0"/>
            </a:rPr>
            <a:t>Administrators</a:t>
          </a:r>
        </a:p>
      </dsp:txBody>
      <dsp:txXfrm>
        <a:off x="5444828" y="2506"/>
        <a:ext cx="2301749" cy="1381049"/>
      </dsp:txXfrm>
    </dsp:sp>
    <dsp:sp modelId="{E0EA77F8-9FC2-CC44-BC3A-1C720CBE3EF2}">
      <dsp:nvSpPr>
        <dsp:cNvPr id="0" name=""/>
        <dsp:cNvSpPr/>
      </dsp:nvSpPr>
      <dsp:spPr>
        <a:xfrm>
          <a:off x="380979" y="1613731"/>
          <a:ext cx="2301749" cy="138104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Narrow" panose="020B0606020202030204" pitchFamily="34" charset="0"/>
            </a:rPr>
            <a:t>46* </a:t>
          </a:r>
        </a:p>
        <a:p>
          <a:pPr lvl="0" algn="ctr" defTabSz="1244600">
            <a:lnSpc>
              <a:spcPct val="90000"/>
            </a:lnSpc>
            <a:spcBef>
              <a:spcPct val="0"/>
            </a:spcBef>
            <a:spcAft>
              <a:spcPct val="35000"/>
            </a:spcAft>
          </a:pPr>
          <a:r>
            <a:rPr lang="en-US" sz="2600" kern="1200" dirty="0">
              <a:latin typeface="Arial Narrow" panose="020B0606020202030204" pitchFamily="34" charset="0"/>
            </a:rPr>
            <a:t>Managed Care </a:t>
          </a:r>
          <a:r>
            <a:rPr lang="en-US" sz="2600" kern="1200" dirty="0" err="1">
              <a:latin typeface="Arial Narrow" panose="020B0606020202030204" pitchFamily="34" charset="0"/>
            </a:rPr>
            <a:t>Organisations</a:t>
          </a:r>
          <a:endParaRPr lang="en-US" sz="2600" kern="1200" dirty="0">
            <a:latin typeface="Arial Narrow" panose="020B0606020202030204" pitchFamily="34" charset="0"/>
          </a:endParaRPr>
        </a:p>
      </dsp:txBody>
      <dsp:txXfrm>
        <a:off x="380979" y="1613731"/>
        <a:ext cx="2301749" cy="1381049"/>
      </dsp:txXfrm>
    </dsp:sp>
    <dsp:sp modelId="{A20F577D-5061-FD4F-A737-A355CFC42349}">
      <dsp:nvSpPr>
        <dsp:cNvPr id="0" name=""/>
        <dsp:cNvSpPr/>
      </dsp:nvSpPr>
      <dsp:spPr>
        <a:xfrm>
          <a:off x="2912904" y="1613731"/>
          <a:ext cx="2301749" cy="1381049"/>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Narrow" panose="020B0606020202030204" pitchFamily="34" charset="0"/>
            </a:rPr>
            <a:t>8 485</a:t>
          </a:r>
        </a:p>
        <a:p>
          <a:pPr lvl="0" algn="ctr" defTabSz="1244600">
            <a:lnSpc>
              <a:spcPct val="90000"/>
            </a:lnSpc>
            <a:spcBef>
              <a:spcPct val="0"/>
            </a:spcBef>
            <a:spcAft>
              <a:spcPct val="35000"/>
            </a:spcAft>
          </a:pPr>
          <a:r>
            <a:rPr lang="en-US" sz="2600" kern="1200" dirty="0">
              <a:latin typeface="Arial Narrow" panose="020B0606020202030204" pitchFamily="34" charset="0"/>
            </a:rPr>
            <a:t>Brokers</a:t>
          </a:r>
        </a:p>
      </dsp:txBody>
      <dsp:txXfrm>
        <a:off x="2912904" y="1613731"/>
        <a:ext cx="2301749" cy="1381049"/>
      </dsp:txXfrm>
    </dsp:sp>
    <dsp:sp modelId="{CA335D18-6F14-6948-9877-D2CE027115BF}">
      <dsp:nvSpPr>
        <dsp:cNvPr id="0" name=""/>
        <dsp:cNvSpPr/>
      </dsp:nvSpPr>
      <dsp:spPr>
        <a:xfrm>
          <a:off x="5444828" y="1613731"/>
          <a:ext cx="2301749" cy="138104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Narrow" panose="020B0606020202030204" pitchFamily="34" charset="0"/>
            </a:rPr>
            <a:t>2 281 </a:t>
          </a:r>
        </a:p>
        <a:p>
          <a:pPr lvl="0" algn="ctr" defTabSz="1244600">
            <a:lnSpc>
              <a:spcPct val="90000"/>
            </a:lnSpc>
            <a:spcBef>
              <a:spcPct val="0"/>
            </a:spcBef>
            <a:spcAft>
              <a:spcPct val="35000"/>
            </a:spcAft>
          </a:pPr>
          <a:r>
            <a:rPr lang="en-US" sz="2600" kern="1200" dirty="0">
              <a:latin typeface="Arial Narrow" panose="020B0606020202030204" pitchFamily="34" charset="0"/>
            </a:rPr>
            <a:t>Broker </a:t>
          </a:r>
          <a:r>
            <a:rPr lang="en-US" sz="2600" kern="1200" dirty="0" err="1">
              <a:latin typeface="Arial Narrow" panose="020B0606020202030204" pitchFamily="34" charset="0"/>
            </a:rPr>
            <a:t>Organisations</a:t>
          </a:r>
          <a:endParaRPr lang="en-US" sz="2600" kern="1200" dirty="0">
            <a:latin typeface="Arial Narrow" panose="020B0606020202030204" pitchFamily="34" charset="0"/>
          </a:endParaRPr>
        </a:p>
      </dsp:txBody>
      <dsp:txXfrm>
        <a:off x="5444828" y="1613731"/>
        <a:ext cx="2301749" cy="1381049"/>
      </dsp:txXfrm>
    </dsp:sp>
    <dsp:sp modelId="{39F9E8BE-32F4-6541-9E27-4D00EFD9EB7D}">
      <dsp:nvSpPr>
        <dsp:cNvPr id="0" name=""/>
        <dsp:cNvSpPr/>
      </dsp:nvSpPr>
      <dsp:spPr>
        <a:xfrm>
          <a:off x="380979" y="3224955"/>
          <a:ext cx="2301749" cy="1381049"/>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arrow" panose="020B0606020202030204" pitchFamily="34" charset="0"/>
            </a:rPr>
            <a:t>R174bn**</a:t>
          </a:r>
        </a:p>
        <a:p>
          <a:pPr lvl="0" algn="ctr" defTabSz="1155700">
            <a:lnSpc>
              <a:spcPct val="90000"/>
            </a:lnSpc>
            <a:spcBef>
              <a:spcPct val="0"/>
            </a:spcBef>
            <a:spcAft>
              <a:spcPct val="35000"/>
            </a:spcAft>
          </a:pPr>
          <a:r>
            <a:rPr lang="en-US" sz="2600" kern="1200" dirty="0">
              <a:latin typeface="Arial Narrow" panose="020B0606020202030204" pitchFamily="34" charset="0"/>
            </a:rPr>
            <a:t>Annual contributions</a:t>
          </a:r>
          <a:endParaRPr lang="en-US" sz="2600" b="1" kern="1200" dirty="0">
            <a:latin typeface="Arial Narrow" panose="020B0606020202030204" pitchFamily="34" charset="0"/>
          </a:endParaRPr>
        </a:p>
      </dsp:txBody>
      <dsp:txXfrm>
        <a:off x="380979" y="3224955"/>
        <a:ext cx="2301749" cy="1381049"/>
      </dsp:txXfrm>
    </dsp:sp>
    <dsp:sp modelId="{AF5B483A-D3CB-5B47-AB65-0AC9011908F8}">
      <dsp:nvSpPr>
        <dsp:cNvPr id="0" name=""/>
        <dsp:cNvSpPr/>
      </dsp:nvSpPr>
      <dsp:spPr>
        <a:xfrm>
          <a:off x="2912904" y="3224955"/>
          <a:ext cx="2301749" cy="1381049"/>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arrow" panose="020B0606020202030204" pitchFamily="34" charset="0"/>
            </a:rPr>
            <a:t>R66.4bn</a:t>
          </a:r>
        </a:p>
        <a:p>
          <a:pPr lvl="0" algn="ctr" defTabSz="1155700">
            <a:lnSpc>
              <a:spcPct val="90000"/>
            </a:lnSpc>
            <a:spcBef>
              <a:spcPct val="0"/>
            </a:spcBef>
            <a:spcAft>
              <a:spcPct val="35000"/>
            </a:spcAft>
          </a:pPr>
          <a:r>
            <a:rPr lang="en-US" sz="2600" kern="1200" dirty="0">
              <a:latin typeface="Arial Narrow" panose="020B0606020202030204" pitchFamily="34" charset="0"/>
            </a:rPr>
            <a:t>Reserves</a:t>
          </a:r>
          <a:endParaRPr lang="en-US" sz="2600" b="1" kern="1200" dirty="0">
            <a:latin typeface="Arial Narrow" panose="020B0606020202030204" pitchFamily="34" charset="0"/>
          </a:endParaRPr>
        </a:p>
      </dsp:txBody>
      <dsp:txXfrm>
        <a:off x="2912904" y="3224955"/>
        <a:ext cx="2301749" cy="1381049"/>
      </dsp:txXfrm>
    </dsp:sp>
    <dsp:sp modelId="{151BAADE-0261-D84A-8B1E-3436BE09818D}">
      <dsp:nvSpPr>
        <dsp:cNvPr id="0" name=""/>
        <dsp:cNvSpPr/>
      </dsp:nvSpPr>
      <dsp:spPr>
        <a:xfrm>
          <a:off x="5444828" y="3224955"/>
          <a:ext cx="2301749" cy="138104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arrow" panose="020B0606020202030204" pitchFamily="34" charset="0"/>
            </a:rPr>
            <a:t>+R32bn</a:t>
          </a:r>
        </a:p>
        <a:p>
          <a:pPr lvl="0" algn="ctr" defTabSz="1155700">
            <a:lnSpc>
              <a:spcPct val="90000"/>
            </a:lnSpc>
            <a:spcBef>
              <a:spcPct val="0"/>
            </a:spcBef>
            <a:spcAft>
              <a:spcPct val="35000"/>
            </a:spcAft>
          </a:pPr>
          <a:r>
            <a:rPr lang="en-US" sz="2600" kern="1200" dirty="0">
              <a:latin typeface="Arial Narrow" panose="020B0606020202030204" pitchFamily="34" charset="0"/>
            </a:rPr>
            <a:t>Out of Pocket Expenditure</a:t>
          </a:r>
          <a:endParaRPr lang="en-US" sz="2600" b="1" kern="1200" dirty="0">
            <a:latin typeface="Arial Narrow" panose="020B0606020202030204" pitchFamily="34" charset="0"/>
          </a:endParaRPr>
        </a:p>
      </dsp:txBody>
      <dsp:txXfrm>
        <a:off x="5444828" y="3224955"/>
        <a:ext cx="2301749" cy="138104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4FAED-02FC-2E45-A36D-365440486215}">
      <dsp:nvSpPr>
        <dsp:cNvPr id="0" name=""/>
        <dsp:cNvSpPr/>
      </dsp:nvSpPr>
      <dsp:spPr>
        <a:xfrm>
          <a:off x="0" y="526"/>
          <a:ext cx="9296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931CB-BF3E-2747-B7BB-E61F1B672396}">
      <dsp:nvSpPr>
        <dsp:cNvPr id="0" name=""/>
        <dsp:cNvSpPr/>
      </dsp:nvSpPr>
      <dsp:spPr>
        <a:xfrm>
          <a:off x="0" y="526"/>
          <a:ext cx="9296400" cy="61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solidFill>
                <a:schemeClr val="tx1">
                  <a:lumMod val="75000"/>
                  <a:lumOff val="25000"/>
                </a:schemeClr>
              </a:solidFill>
              <a:latin typeface="Gill Sans MT" panose="020B0502020104020203" pitchFamily="34" charset="77"/>
            </a:rPr>
            <a:t>The CMS regulates the medical schemes industry in a fair and transparent manner and achieves this by: </a:t>
          </a:r>
        </a:p>
      </dsp:txBody>
      <dsp:txXfrm>
        <a:off x="0" y="526"/>
        <a:ext cx="9296400" cy="615950"/>
      </dsp:txXfrm>
    </dsp:sp>
    <dsp:sp modelId="{7E62E32D-14A5-FD48-A5CF-808AC5011B39}">
      <dsp:nvSpPr>
        <dsp:cNvPr id="0" name=""/>
        <dsp:cNvSpPr/>
      </dsp:nvSpPr>
      <dsp:spPr>
        <a:xfrm>
          <a:off x="0" y="616477"/>
          <a:ext cx="9296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92C57-BCED-8842-B0A4-A53818F2888E}">
      <dsp:nvSpPr>
        <dsp:cNvPr id="0" name=""/>
        <dsp:cNvSpPr/>
      </dsp:nvSpPr>
      <dsp:spPr>
        <a:xfrm>
          <a:off x="0" y="616477"/>
          <a:ext cx="9296400" cy="61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olidFill>
                <a:schemeClr val="tx1">
                  <a:lumMod val="75000"/>
                  <a:lumOff val="25000"/>
                </a:schemeClr>
              </a:solidFill>
              <a:latin typeface="Gill Sans MT" panose="020B0502020104020203" pitchFamily="34" charset="77"/>
            </a:rPr>
            <a:t>Protecting the public and informing them about their rights, obligations and other matters, in respect of medical schemes; </a:t>
          </a:r>
        </a:p>
      </dsp:txBody>
      <dsp:txXfrm>
        <a:off x="0" y="616477"/>
        <a:ext cx="9296400" cy="615950"/>
      </dsp:txXfrm>
    </dsp:sp>
    <dsp:sp modelId="{A47B675B-283A-CC49-A1E7-6FB1BF0C49FB}">
      <dsp:nvSpPr>
        <dsp:cNvPr id="0" name=""/>
        <dsp:cNvSpPr/>
      </dsp:nvSpPr>
      <dsp:spPr>
        <a:xfrm>
          <a:off x="0" y="1232427"/>
          <a:ext cx="9296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540264-6530-D34C-BFD5-3D92BC5DB30E}">
      <dsp:nvSpPr>
        <dsp:cNvPr id="0" name=""/>
        <dsp:cNvSpPr/>
      </dsp:nvSpPr>
      <dsp:spPr>
        <a:xfrm>
          <a:off x="0" y="1232427"/>
          <a:ext cx="9296400" cy="61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olidFill>
                <a:schemeClr val="tx1">
                  <a:lumMod val="75000"/>
                  <a:lumOff val="25000"/>
                </a:schemeClr>
              </a:solidFill>
              <a:latin typeface="Gill Sans MT" panose="020B0502020104020203" pitchFamily="34" charset="77"/>
            </a:rPr>
            <a:t>Ensuring that complaints raised by members of the public are handled appropriately and speedily; </a:t>
          </a:r>
        </a:p>
      </dsp:txBody>
      <dsp:txXfrm>
        <a:off x="0" y="1232427"/>
        <a:ext cx="9296400" cy="615950"/>
      </dsp:txXfrm>
    </dsp:sp>
    <dsp:sp modelId="{16420EB4-B5CB-734E-B227-4ABB3DAFEAF9}">
      <dsp:nvSpPr>
        <dsp:cNvPr id="0" name=""/>
        <dsp:cNvSpPr/>
      </dsp:nvSpPr>
      <dsp:spPr>
        <a:xfrm>
          <a:off x="0" y="1848378"/>
          <a:ext cx="9296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BC3BB-2BBD-664C-B0B2-B6E30941967E}">
      <dsp:nvSpPr>
        <dsp:cNvPr id="0" name=""/>
        <dsp:cNvSpPr/>
      </dsp:nvSpPr>
      <dsp:spPr>
        <a:xfrm>
          <a:off x="0" y="1848378"/>
          <a:ext cx="9296400" cy="61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solidFill>
                <a:schemeClr val="tx1">
                  <a:lumMod val="75000"/>
                  <a:lumOff val="25000"/>
                </a:schemeClr>
              </a:solidFill>
              <a:latin typeface="Gill Sans MT" panose="020B0502020104020203" pitchFamily="34" charset="77"/>
            </a:rPr>
            <a:t>Ensuring that all entities conducting the business of medical schemes, and other regulated entities, comply with the Medical Schemes Act; </a:t>
          </a:r>
        </a:p>
      </dsp:txBody>
      <dsp:txXfrm>
        <a:off x="0" y="1848378"/>
        <a:ext cx="9296400" cy="615950"/>
      </dsp:txXfrm>
    </dsp:sp>
    <dsp:sp modelId="{C96960E1-50AE-9948-9273-5098CA67A1F4}">
      <dsp:nvSpPr>
        <dsp:cNvPr id="0" name=""/>
        <dsp:cNvSpPr/>
      </dsp:nvSpPr>
      <dsp:spPr>
        <a:xfrm>
          <a:off x="0" y="2464329"/>
          <a:ext cx="9296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506EA-BA21-BB46-A255-A54DB94B17AA}">
      <dsp:nvSpPr>
        <dsp:cNvPr id="0" name=""/>
        <dsp:cNvSpPr/>
      </dsp:nvSpPr>
      <dsp:spPr>
        <a:xfrm>
          <a:off x="0" y="2464329"/>
          <a:ext cx="9296400" cy="61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solidFill>
                <a:schemeClr val="tx1">
                  <a:lumMod val="75000"/>
                  <a:lumOff val="25000"/>
                </a:schemeClr>
              </a:solidFill>
              <a:latin typeface="Gill Sans MT" panose="020B0502020104020203" pitchFamily="34" charset="77"/>
            </a:rPr>
            <a:t>Ensuring the improved management and governance of medical schemes; </a:t>
          </a:r>
        </a:p>
      </dsp:txBody>
      <dsp:txXfrm>
        <a:off x="0" y="2464329"/>
        <a:ext cx="9296400" cy="615950"/>
      </dsp:txXfrm>
    </dsp:sp>
    <dsp:sp modelId="{82279AA0-BDAD-8646-88E6-709A6B48BAB7}">
      <dsp:nvSpPr>
        <dsp:cNvPr id="0" name=""/>
        <dsp:cNvSpPr/>
      </dsp:nvSpPr>
      <dsp:spPr>
        <a:xfrm>
          <a:off x="0" y="3080280"/>
          <a:ext cx="9296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CDC03-22F0-8848-A45A-E057D3153B2A}">
      <dsp:nvSpPr>
        <dsp:cNvPr id="0" name=""/>
        <dsp:cNvSpPr/>
      </dsp:nvSpPr>
      <dsp:spPr>
        <a:xfrm>
          <a:off x="0" y="3080280"/>
          <a:ext cx="9296400" cy="61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olidFill>
                <a:schemeClr val="tx1">
                  <a:lumMod val="75000"/>
                  <a:lumOff val="25000"/>
                </a:schemeClr>
              </a:solidFill>
              <a:latin typeface="Gill Sans MT" panose="020B0502020104020203" pitchFamily="34" charset="77"/>
            </a:rPr>
            <a:t>Advising the Minister of Health of appropriate regulatory and policy interventions that will assist in attaining national health Policy objectives; and </a:t>
          </a:r>
        </a:p>
      </dsp:txBody>
      <dsp:txXfrm>
        <a:off x="0" y="3080280"/>
        <a:ext cx="9296400" cy="615950"/>
      </dsp:txXfrm>
    </dsp:sp>
    <dsp:sp modelId="{74EAAE0C-B576-9D48-8AFD-09EECCF79D73}">
      <dsp:nvSpPr>
        <dsp:cNvPr id="0" name=""/>
        <dsp:cNvSpPr/>
      </dsp:nvSpPr>
      <dsp:spPr>
        <a:xfrm>
          <a:off x="0" y="3696230"/>
          <a:ext cx="9296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1D765-553A-D047-86C3-9FD92B3481C7}">
      <dsp:nvSpPr>
        <dsp:cNvPr id="0" name=""/>
        <dsp:cNvSpPr/>
      </dsp:nvSpPr>
      <dsp:spPr>
        <a:xfrm>
          <a:off x="0" y="3696230"/>
          <a:ext cx="9296400" cy="61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olidFill>
                <a:schemeClr val="tx1">
                  <a:lumMod val="75000"/>
                  <a:lumOff val="25000"/>
                </a:schemeClr>
              </a:solidFill>
              <a:latin typeface="Gill Sans MT" panose="020B0502020104020203" pitchFamily="34" charset="77"/>
            </a:rPr>
            <a:t>Ensuring collaboration with other stakeholders in executing its regulatory mandate</a:t>
          </a:r>
        </a:p>
      </dsp:txBody>
      <dsp:txXfrm>
        <a:off x="0" y="3696230"/>
        <a:ext cx="9296400" cy="61595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8A7296-3B60-4CB4-A5B5-B760E0D23E8A}">
      <dsp:nvSpPr>
        <dsp:cNvPr id="0" name=""/>
        <dsp:cNvSpPr/>
      </dsp:nvSpPr>
      <dsp:spPr>
        <a:xfrm>
          <a:off x="852614" y="1935"/>
          <a:ext cx="877113" cy="8771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B2309-5557-43A2-BE9D-5D633DD6140C}">
      <dsp:nvSpPr>
        <dsp:cNvPr id="0" name=""/>
        <dsp:cNvSpPr/>
      </dsp:nvSpPr>
      <dsp:spPr>
        <a:xfrm>
          <a:off x="1039540" y="188861"/>
          <a:ext cx="503261" cy="503261"/>
        </a:xfrm>
        <a:prstGeom prst="rect">
          <a:avLst/>
        </a:prstGeom>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C61FC-1D62-4ED5-AC6B-73BEAFB7114F}">
      <dsp:nvSpPr>
        <dsp:cNvPr id="0" name=""/>
        <dsp:cNvSpPr/>
      </dsp:nvSpPr>
      <dsp:spPr>
        <a:xfrm>
          <a:off x="572225" y="1152247"/>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dirty="0"/>
            <a:t>Transparent</a:t>
          </a:r>
        </a:p>
      </dsp:txBody>
      <dsp:txXfrm>
        <a:off x="572225" y="1152247"/>
        <a:ext cx="1437890" cy="575156"/>
      </dsp:txXfrm>
    </dsp:sp>
    <dsp:sp modelId="{8683ADE5-D65D-4C96-8318-633DC105BA4D}">
      <dsp:nvSpPr>
        <dsp:cNvPr id="0" name=""/>
        <dsp:cNvSpPr/>
      </dsp:nvSpPr>
      <dsp:spPr>
        <a:xfrm>
          <a:off x="2542136" y="1935"/>
          <a:ext cx="877113" cy="87711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48F26-904B-43CE-854F-94C500121FC3}">
      <dsp:nvSpPr>
        <dsp:cNvPr id="0" name=""/>
        <dsp:cNvSpPr/>
      </dsp:nvSpPr>
      <dsp:spPr>
        <a:xfrm>
          <a:off x="2729061" y="188861"/>
          <a:ext cx="503261" cy="503261"/>
        </a:xfrm>
        <a:prstGeom prst="rect">
          <a:avLst/>
        </a:prstGeom>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367F07-8E06-49C6-9821-A8E48AE650E8}">
      <dsp:nvSpPr>
        <dsp:cNvPr id="0" name=""/>
        <dsp:cNvSpPr/>
      </dsp:nvSpPr>
      <dsp:spPr>
        <a:xfrm>
          <a:off x="2261747" y="1152247"/>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dirty="0"/>
            <a:t>Fair</a:t>
          </a:r>
        </a:p>
      </dsp:txBody>
      <dsp:txXfrm>
        <a:off x="2261747" y="1152247"/>
        <a:ext cx="1437890" cy="575156"/>
      </dsp:txXfrm>
    </dsp:sp>
    <dsp:sp modelId="{003AA044-DB79-4085-909F-9CD8B7B3F609}">
      <dsp:nvSpPr>
        <dsp:cNvPr id="0" name=""/>
        <dsp:cNvSpPr/>
      </dsp:nvSpPr>
      <dsp:spPr>
        <a:xfrm>
          <a:off x="4231657" y="1935"/>
          <a:ext cx="877113" cy="8771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5CD1E-CFC6-47FD-9811-6BF1C52F7EAA}">
      <dsp:nvSpPr>
        <dsp:cNvPr id="0" name=""/>
        <dsp:cNvSpPr/>
      </dsp:nvSpPr>
      <dsp:spPr>
        <a:xfrm>
          <a:off x="4418583" y="188861"/>
          <a:ext cx="503261" cy="503261"/>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46C58-B531-4F85-86B7-10551F521765}">
      <dsp:nvSpPr>
        <dsp:cNvPr id="0" name=""/>
        <dsp:cNvSpPr/>
      </dsp:nvSpPr>
      <dsp:spPr>
        <a:xfrm>
          <a:off x="3951268" y="1152247"/>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dirty="0"/>
            <a:t>INDEPENDENT</a:t>
          </a:r>
        </a:p>
      </dsp:txBody>
      <dsp:txXfrm>
        <a:off x="3951268" y="1152247"/>
        <a:ext cx="1437890" cy="575156"/>
      </dsp:txXfrm>
    </dsp:sp>
    <dsp:sp modelId="{87F97786-01DB-4778-917F-DBC6C2AC6AA7}">
      <dsp:nvSpPr>
        <dsp:cNvPr id="0" name=""/>
        <dsp:cNvSpPr/>
      </dsp:nvSpPr>
      <dsp:spPr>
        <a:xfrm>
          <a:off x="5921179" y="1935"/>
          <a:ext cx="877113" cy="87711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181D1-BC93-47BF-A31A-F6AA5C9097EA}">
      <dsp:nvSpPr>
        <dsp:cNvPr id="0" name=""/>
        <dsp:cNvSpPr/>
      </dsp:nvSpPr>
      <dsp:spPr>
        <a:xfrm>
          <a:off x="6108104" y="188861"/>
          <a:ext cx="503261" cy="503261"/>
        </a:xfrm>
        <a:prstGeom prst="rect">
          <a:avLst/>
        </a:prstGeom>
        <a:blipFill>
          <a:blip xmlns:r="http://schemas.openxmlformats.org/officeDocument/2006/relationships" r:embed="rId5" cstate="hq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5F1E8A-46A9-4514-B8F9-1DB4234C9D6F}">
      <dsp:nvSpPr>
        <dsp:cNvPr id="0" name=""/>
        <dsp:cNvSpPr/>
      </dsp:nvSpPr>
      <dsp:spPr>
        <a:xfrm>
          <a:off x="5640790" y="1152247"/>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dirty="0"/>
            <a:t>Equitable</a:t>
          </a:r>
        </a:p>
      </dsp:txBody>
      <dsp:txXfrm>
        <a:off x="5640790" y="1152247"/>
        <a:ext cx="1437890" cy="575156"/>
      </dsp:txXfrm>
    </dsp:sp>
    <dsp:sp modelId="{AEA08333-AB62-4884-A19F-F8F5FE620FBD}">
      <dsp:nvSpPr>
        <dsp:cNvPr id="0" name=""/>
        <dsp:cNvSpPr/>
      </dsp:nvSpPr>
      <dsp:spPr>
        <a:xfrm>
          <a:off x="7610700" y="1935"/>
          <a:ext cx="877113" cy="87711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75D58-5D01-4A67-A434-6C3D6EF998A5}">
      <dsp:nvSpPr>
        <dsp:cNvPr id="0" name=""/>
        <dsp:cNvSpPr/>
      </dsp:nvSpPr>
      <dsp:spPr>
        <a:xfrm>
          <a:off x="7797626" y="188861"/>
          <a:ext cx="503261" cy="503261"/>
        </a:xfrm>
        <a:prstGeom prst="rect">
          <a:avLst/>
        </a:prstGeom>
        <a:blipFill>
          <a:blip xmlns:r="http://schemas.openxmlformats.org/officeDocument/2006/relationships" r:embed="rId7"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08943-2A77-49B0-B86B-7BC48F88F737}">
      <dsp:nvSpPr>
        <dsp:cNvPr id="0" name=""/>
        <dsp:cNvSpPr/>
      </dsp:nvSpPr>
      <dsp:spPr>
        <a:xfrm>
          <a:off x="7330311" y="1152247"/>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dirty="0"/>
            <a:t>Consultative</a:t>
          </a:r>
        </a:p>
      </dsp:txBody>
      <dsp:txXfrm>
        <a:off x="7330311" y="1152247"/>
        <a:ext cx="1437890" cy="575156"/>
      </dsp:txXfrm>
    </dsp:sp>
    <dsp:sp modelId="{1669BEDE-96E7-4F19-A93D-3127B9857899}">
      <dsp:nvSpPr>
        <dsp:cNvPr id="0" name=""/>
        <dsp:cNvSpPr/>
      </dsp:nvSpPr>
      <dsp:spPr>
        <a:xfrm>
          <a:off x="9300222" y="1935"/>
          <a:ext cx="877113" cy="8771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B6448-6F46-4035-9395-34255B9D056F}">
      <dsp:nvSpPr>
        <dsp:cNvPr id="0" name=""/>
        <dsp:cNvSpPr/>
      </dsp:nvSpPr>
      <dsp:spPr>
        <a:xfrm>
          <a:off x="9487147" y="188861"/>
          <a:ext cx="503261" cy="503261"/>
        </a:xfrm>
        <a:prstGeom prst="rect">
          <a:avLst/>
        </a:prstGeom>
        <a:blipFill>
          <a:blip xmlns:r="http://schemas.openxmlformats.org/officeDocument/2006/relationships" r:embed="rId9" cstate="hq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28F6A5-F269-4A72-B6E9-398551A44208}">
      <dsp:nvSpPr>
        <dsp:cNvPr id="0" name=""/>
        <dsp:cNvSpPr/>
      </dsp:nvSpPr>
      <dsp:spPr>
        <a:xfrm>
          <a:off x="9019833" y="1152247"/>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a:t>Cost Effective</a:t>
          </a:r>
        </a:p>
      </dsp:txBody>
      <dsp:txXfrm>
        <a:off x="9019833" y="1152247"/>
        <a:ext cx="1437890" cy="575156"/>
      </dsp:txXfrm>
    </dsp:sp>
    <dsp:sp modelId="{DF45EF9C-A065-4E7E-992D-BDD3B9F49EB6}">
      <dsp:nvSpPr>
        <dsp:cNvPr id="0" name=""/>
        <dsp:cNvSpPr/>
      </dsp:nvSpPr>
      <dsp:spPr>
        <a:xfrm>
          <a:off x="4231657" y="2086876"/>
          <a:ext cx="877113" cy="87711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2471E-364B-4A85-AE8A-A024EE93A632}">
      <dsp:nvSpPr>
        <dsp:cNvPr id="0" name=""/>
        <dsp:cNvSpPr/>
      </dsp:nvSpPr>
      <dsp:spPr>
        <a:xfrm>
          <a:off x="4418583" y="2273802"/>
          <a:ext cx="503261" cy="503261"/>
        </a:xfrm>
        <a:prstGeom prst="rect">
          <a:avLst/>
        </a:prstGeom>
        <a:blipFill>
          <a:blip xmlns:r="http://schemas.openxmlformats.org/officeDocument/2006/relationships" r:embed="rId11" cstate="hq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A32FDD-6D65-4972-8A4D-F7DF49B148F9}">
      <dsp:nvSpPr>
        <dsp:cNvPr id="0" name=""/>
        <dsp:cNvSpPr/>
      </dsp:nvSpPr>
      <dsp:spPr>
        <a:xfrm>
          <a:off x="3951268" y="3237189"/>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dirty="0"/>
            <a:t>Firm</a:t>
          </a:r>
        </a:p>
      </dsp:txBody>
      <dsp:txXfrm>
        <a:off x="3951268" y="3237189"/>
        <a:ext cx="1437890" cy="575156"/>
      </dsp:txXfrm>
    </dsp:sp>
    <dsp:sp modelId="{E7BF76D9-8574-4EEA-AAA6-4FFBABC00226}">
      <dsp:nvSpPr>
        <dsp:cNvPr id="0" name=""/>
        <dsp:cNvSpPr/>
      </dsp:nvSpPr>
      <dsp:spPr>
        <a:xfrm>
          <a:off x="5921179" y="2086876"/>
          <a:ext cx="877113" cy="8771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342E0-1BC1-464A-8094-9BBE8FE84177}">
      <dsp:nvSpPr>
        <dsp:cNvPr id="0" name=""/>
        <dsp:cNvSpPr/>
      </dsp:nvSpPr>
      <dsp:spPr>
        <a:xfrm>
          <a:off x="6108104" y="2273802"/>
          <a:ext cx="503261" cy="503261"/>
        </a:xfrm>
        <a:prstGeom prst="rect">
          <a:avLst/>
        </a:prstGeom>
        <a:blipFill>
          <a:blip xmlns:r="http://schemas.openxmlformats.org/officeDocument/2006/relationships" r:embed="rId13" cstate="hq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70D4D-BBAE-4B16-85E0-7B802B29855E}">
      <dsp:nvSpPr>
        <dsp:cNvPr id="0" name=""/>
        <dsp:cNvSpPr/>
      </dsp:nvSpPr>
      <dsp:spPr>
        <a:xfrm>
          <a:off x="5640790" y="3237189"/>
          <a:ext cx="1437890" cy="57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cap="all"/>
          </a:pPr>
          <a:r>
            <a:rPr lang="en-US" sz="1400" b="1" kern="1200" dirty="0"/>
            <a:t>Pro-active</a:t>
          </a:r>
        </a:p>
      </dsp:txBody>
      <dsp:txXfrm>
        <a:off x="5640790" y="3237189"/>
        <a:ext cx="1437890" cy="5751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4E3513-074C-4D31-8CF6-81F02CC4C0E1}">
      <dsp:nvSpPr>
        <dsp:cNvPr id="0" name=""/>
        <dsp:cNvSpPr/>
      </dsp:nvSpPr>
      <dsp:spPr>
        <a:xfrm>
          <a:off x="0" y="1523"/>
          <a:ext cx="5993361"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9630F-345B-454A-9922-A5DD158D5386}">
      <dsp:nvSpPr>
        <dsp:cNvPr id="0" name=""/>
        <dsp:cNvSpPr/>
      </dsp:nvSpPr>
      <dsp:spPr>
        <a:xfrm>
          <a:off x="196357" y="147574"/>
          <a:ext cx="357013" cy="357013"/>
        </a:xfrm>
        <a:prstGeom prst="rect">
          <a:avLst/>
        </a:prstGeom>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A1071E-97EC-4E95-8EE3-6F54013FD610}">
      <dsp:nvSpPr>
        <dsp:cNvPr id="0" name=""/>
        <dsp:cNvSpPr/>
      </dsp:nvSpPr>
      <dsp:spPr>
        <a:xfrm>
          <a:off x="749727" y="1523"/>
          <a:ext cx="5243634"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lvl="0" algn="l" defTabSz="889000">
            <a:lnSpc>
              <a:spcPct val="90000"/>
            </a:lnSpc>
            <a:spcBef>
              <a:spcPct val="0"/>
            </a:spcBef>
            <a:spcAft>
              <a:spcPct val="35000"/>
            </a:spcAft>
          </a:pPr>
          <a:r>
            <a:rPr lang="en-US" sz="2000" b="1" kern="1200" dirty="0"/>
            <a:t>Accountability</a:t>
          </a:r>
        </a:p>
      </dsp:txBody>
      <dsp:txXfrm>
        <a:off x="749727" y="1523"/>
        <a:ext cx="5243634" cy="649115"/>
      </dsp:txXfrm>
    </dsp:sp>
    <dsp:sp modelId="{FCA6B19D-4770-4C5A-9DEA-DFDA6B916E9E}">
      <dsp:nvSpPr>
        <dsp:cNvPr id="0" name=""/>
        <dsp:cNvSpPr/>
      </dsp:nvSpPr>
      <dsp:spPr>
        <a:xfrm>
          <a:off x="0" y="812917"/>
          <a:ext cx="5993361"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719C3-4ABA-4F99-BA86-72907B20C988}">
      <dsp:nvSpPr>
        <dsp:cNvPr id="0" name=""/>
        <dsp:cNvSpPr/>
      </dsp:nvSpPr>
      <dsp:spPr>
        <a:xfrm>
          <a:off x="196357" y="958968"/>
          <a:ext cx="357013" cy="357013"/>
        </a:xfrm>
        <a:prstGeom prst="rect">
          <a:avLst/>
        </a:prstGeom>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73463E-6BFC-42C6-849B-F6A7EB52AF48}">
      <dsp:nvSpPr>
        <dsp:cNvPr id="0" name=""/>
        <dsp:cNvSpPr/>
      </dsp:nvSpPr>
      <dsp:spPr>
        <a:xfrm>
          <a:off x="749727" y="812917"/>
          <a:ext cx="5243634"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lvl="0" algn="l" defTabSz="889000">
            <a:lnSpc>
              <a:spcPct val="90000"/>
            </a:lnSpc>
            <a:spcBef>
              <a:spcPct val="0"/>
            </a:spcBef>
            <a:spcAft>
              <a:spcPct val="35000"/>
            </a:spcAft>
          </a:pPr>
          <a:r>
            <a:rPr lang="en-US" sz="2000" b="1" kern="1200" dirty="0"/>
            <a:t>Ubuntu</a:t>
          </a:r>
        </a:p>
      </dsp:txBody>
      <dsp:txXfrm>
        <a:off x="749727" y="812917"/>
        <a:ext cx="5243634" cy="649115"/>
      </dsp:txXfrm>
    </dsp:sp>
    <dsp:sp modelId="{E3806D8F-2EC1-4B97-80EE-5DCC9DC84C6D}">
      <dsp:nvSpPr>
        <dsp:cNvPr id="0" name=""/>
        <dsp:cNvSpPr/>
      </dsp:nvSpPr>
      <dsp:spPr>
        <a:xfrm>
          <a:off x="0" y="1624311"/>
          <a:ext cx="5993361"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F9F0A2-CEF9-4E39-A414-73F4CC032DE6}">
      <dsp:nvSpPr>
        <dsp:cNvPr id="0" name=""/>
        <dsp:cNvSpPr/>
      </dsp:nvSpPr>
      <dsp:spPr>
        <a:xfrm>
          <a:off x="196357" y="1770361"/>
          <a:ext cx="357013" cy="357013"/>
        </a:xfrm>
        <a:prstGeom prst="rect">
          <a:avLst/>
        </a:prstGeom>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A55CA-21C3-40FD-A4FE-544F7FAFB297}">
      <dsp:nvSpPr>
        <dsp:cNvPr id="0" name=""/>
        <dsp:cNvSpPr/>
      </dsp:nvSpPr>
      <dsp:spPr>
        <a:xfrm>
          <a:off x="749727" y="1624311"/>
          <a:ext cx="5243634"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lvl="0" algn="l" defTabSz="889000">
            <a:lnSpc>
              <a:spcPct val="90000"/>
            </a:lnSpc>
            <a:spcBef>
              <a:spcPct val="0"/>
            </a:spcBef>
            <a:spcAft>
              <a:spcPct val="35000"/>
            </a:spcAft>
          </a:pPr>
          <a:r>
            <a:rPr lang="en-US" sz="2000" b="1" kern="1200" dirty="0"/>
            <a:t>Professionalism</a:t>
          </a:r>
        </a:p>
      </dsp:txBody>
      <dsp:txXfrm>
        <a:off x="749727" y="1624311"/>
        <a:ext cx="5243634" cy="649115"/>
      </dsp:txXfrm>
    </dsp:sp>
    <dsp:sp modelId="{2A295E88-0497-40C4-89E6-F98DC8439186}">
      <dsp:nvSpPr>
        <dsp:cNvPr id="0" name=""/>
        <dsp:cNvSpPr/>
      </dsp:nvSpPr>
      <dsp:spPr>
        <a:xfrm>
          <a:off x="0" y="2435704"/>
          <a:ext cx="5993361"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08BF6-993D-4E32-9921-23D10CB8F032}">
      <dsp:nvSpPr>
        <dsp:cNvPr id="0" name=""/>
        <dsp:cNvSpPr/>
      </dsp:nvSpPr>
      <dsp:spPr>
        <a:xfrm>
          <a:off x="196357" y="2581755"/>
          <a:ext cx="357013" cy="357013"/>
        </a:xfrm>
        <a:prstGeom prst="rect">
          <a:avLst/>
        </a:prstGeom>
        <a:blipFill>
          <a:blip xmlns:r="http://schemas.openxmlformats.org/officeDocument/2006/relationships" r:embed="rId7"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486FE0-F1E4-446F-8F51-E63681008581}">
      <dsp:nvSpPr>
        <dsp:cNvPr id="0" name=""/>
        <dsp:cNvSpPr/>
      </dsp:nvSpPr>
      <dsp:spPr>
        <a:xfrm>
          <a:off x="749727" y="2435704"/>
          <a:ext cx="5243634"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lvl="0" algn="l" defTabSz="889000">
            <a:lnSpc>
              <a:spcPct val="90000"/>
            </a:lnSpc>
            <a:spcBef>
              <a:spcPct val="0"/>
            </a:spcBef>
            <a:spcAft>
              <a:spcPct val="35000"/>
            </a:spcAft>
          </a:pPr>
          <a:r>
            <a:rPr lang="en-US" sz="2000" b="1" kern="1200" dirty="0"/>
            <a:t>Integrity and Independence</a:t>
          </a:r>
        </a:p>
      </dsp:txBody>
      <dsp:txXfrm>
        <a:off x="749727" y="2435704"/>
        <a:ext cx="5243634" cy="649115"/>
      </dsp:txXfrm>
    </dsp:sp>
    <dsp:sp modelId="{74B6E060-3823-4677-AA9E-04C2F64FC8E4}">
      <dsp:nvSpPr>
        <dsp:cNvPr id="0" name=""/>
        <dsp:cNvSpPr/>
      </dsp:nvSpPr>
      <dsp:spPr>
        <a:xfrm>
          <a:off x="0" y="3247098"/>
          <a:ext cx="5993361"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C9A73-41B0-4F00-96FB-D69C63AE9B3A}">
      <dsp:nvSpPr>
        <dsp:cNvPr id="0" name=""/>
        <dsp:cNvSpPr/>
      </dsp:nvSpPr>
      <dsp:spPr>
        <a:xfrm>
          <a:off x="196357" y="3393149"/>
          <a:ext cx="357013" cy="357013"/>
        </a:xfrm>
        <a:prstGeom prst="rect">
          <a:avLst/>
        </a:prstGeom>
        <a:blipFill>
          <a:blip xmlns:r="http://schemas.openxmlformats.org/officeDocument/2006/relationships"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240F55-99AF-464F-9423-EA21B7CEAD77}">
      <dsp:nvSpPr>
        <dsp:cNvPr id="0" name=""/>
        <dsp:cNvSpPr/>
      </dsp:nvSpPr>
      <dsp:spPr>
        <a:xfrm>
          <a:off x="749727" y="3247098"/>
          <a:ext cx="5243634"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lvl="0" algn="l" defTabSz="889000">
            <a:lnSpc>
              <a:spcPct val="90000"/>
            </a:lnSpc>
            <a:spcBef>
              <a:spcPct val="0"/>
            </a:spcBef>
            <a:spcAft>
              <a:spcPct val="35000"/>
            </a:spcAft>
          </a:pPr>
          <a:r>
            <a:rPr lang="en-US" sz="2000" b="1" kern="1200" dirty="0"/>
            <a:t>Honesty</a:t>
          </a:r>
        </a:p>
      </dsp:txBody>
      <dsp:txXfrm>
        <a:off x="749727" y="3247098"/>
        <a:ext cx="5243634" cy="649115"/>
      </dsp:txXfrm>
    </dsp:sp>
    <dsp:sp modelId="{6E01D386-FE42-4D79-87F4-5AB0D26B5E10}">
      <dsp:nvSpPr>
        <dsp:cNvPr id="0" name=""/>
        <dsp:cNvSpPr/>
      </dsp:nvSpPr>
      <dsp:spPr>
        <a:xfrm>
          <a:off x="0" y="4058492"/>
          <a:ext cx="5993361" cy="6491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BDB7D-120B-4CBC-93CC-C193D08E1FA3}">
      <dsp:nvSpPr>
        <dsp:cNvPr id="0" name=""/>
        <dsp:cNvSpPr/>
      </dsp:nvSpPr>
      <dsp:spPr>
        <a:xfrm>
          <a:off x="196357" y="4204543"/>
          <a:ext cx="357013" cy="357013"/>
        </a:xfrm>
        <a:prstGeom prst="rect">
          <a:avLst/>
        </a:prstGeom>
        <a:blipFill>
          <a:blip xmlns:r="http://schemas.openxmlformats.org/officeDocument/2006/relationships"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C88A34-F16F-4CA1-9527-9F51D15A40BA}">
      <dsp:nvSpPr>
        <dsp:cNvPr id="0" name=""/>
        <dsp:cNvSpPr/>
      </dsp:nvSpPr>
      <dsp:spPr>
        <a:xfrm>
          <a:off x="749727" y="4058492"/>
          <a:ext cx="5243634"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lvl="0" algn="l" defTabSz="889000">
            <a:lnSpc>
              <a:spcPct val="90000"/>
            </a:lnSpc>
            <a:spcBef>
              <a:spcPct val="0"/>
            </a:spcBef>
            <a:spcAft>
              <a:spcPct val="35000"/>
            </a:spcAft>
          </a:pPr>
          <a:r>
            <a:rPr lang="en-US" sz="2000" b="1" kern="1200" dirty="0"/>
            <a:t>Respect</a:t>
          </a:r>
        </a:p>
      </dsp:txBody>
      <dsp:txXfrm>
        <a:off x="749727" y="4058492"/>
        <a:ext cx="5243634" cy="64911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8C4FFB-E725-47CD-AF92-3CCDA96A1501}">
      <dsp:nvSpPr>
        <dsp:cNvPr id="0" name=""/>
        <dsp:cNvSpPr/>
      </dsp:nvSpPr>
      <dsp:spPr>
        <a:xfrm>
          <a:off x="0" y="3095"/>
          <a:ext cx="11029950" cy="4099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726C5-571A-486D-9BBD-0A75EED1BA86}">
      <dsp:nvSpPr>
        <dsp:cNvPr id="0" name=""/>
        <dsp:cNvSpPr/>
      </dsp:nvSpPr>
      <dsp:spPr>
        <a:xfrm>
          <a:off x="124011" y="95334"/>
          <a:ext cx="225695" cy="225474"/>
        </a:xfrm>
        <a:prstGeom prst="rect">
          <a:avLst/>
        </a:prstGeom>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8B57AA-1737-4A56-8AAC-3F85C24BA305}">
      <dsp:nvSpPr>
        <dsp:cNvPr id="0" name=""/>
        <dsp:cNvSpPr/>
      </dsp:nvSpPr>
      <dsp:spPr>
        <a:xfrm>
          <a:off x="473717" y="3095"/>
          <a:ext cx="10492513" cy="52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589" tIns="55589" rIns="55589" bIns="55589" numCol="1" spcCol="1270" anchor="ctr" anchorCtr="0">
          <a:noAutofit/>
        </a:bodyPr>
        <a:lstStyle/>
        <a:p>
          <a:pPr lvl="0" algn="l" defTabSz="800100">
            <a:lnSpc>
              <a:spcPct val="100000"/>
            </a:lnSpc>
            <a:spcBef>
              <a:spcPct val="0"/>
            </a:spcBef>
            <a:spcAft>
              <a:spcPct val="35000"/>
            </a:spcAft>
          </a:pPr>
          <a:r>
            <a:rPr lang="en-US" sz="1800" b="1" kern="1200" dirty="0"/>
            <a:t>To promote the improvement of quality and the reduction of costs of in the private health care</a:t>
          </a:r>
        </a:p>
      </dsp:txBody>
      <dsp:txXfrm>
        <a:off x="473717" y="3095"/>
        <a:ext cx="10492513" cy="525253"/>
      </dsp:txXfrm>
    </dsp:sp>
    <dsp:sp modelId="{5CDDE806-EEA3-46DE-A020-99A5DFA1FC51}">
      <dsp:nvSpPr>
        <dsp:cNvPr id="0" name=""/>
        <dsp:cNvSpPr/>
      </dsp:nvSpPr>
      <dsp:spPr>
        <a:xfrm>
          <a:off x="0" y="659662"/>
          <a:ext cx="11029950" cy="4099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4D190-4DCE-426C-B104-F884FFCF2066}">
      <dsp:nvSpPr>
        <dsp:cNvPr id="0" name=""/>
        <dsp:cNvSpPr/>
      </dsp:nvSpPr>
      <dsp:spPr>
        <a:xfrm>
          <a:off x="124011" y="751902"/>
          <a:ext cx="225695" cy="225474"/>
        </a:xfrm>
        <a:prstGeom prst="rect">
          <a:avLst/>
        </a:prstGeom>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620E55-34A0-403D-9E53-6EBC8A5059AB}">
      <dsp:nvSpPr>
        <dsp:cNvPr id="0" name=""/>
        <dsp:cNvSpPr/>
      </dsp:nvSpPr>
      <dsp:spPr>
        <a:xfrm>
          <a:off x="473717" y="659662"/>
          <a:ext cx="10492513" cy="52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589" tIns="55589" rIns="55589" bIns="55589" numCol="1" spcCol="1270" anchor="ctr" anchorCtr="0">
          <a:noAutofit/>
        </a:bodyPr>
        <a:lstStyle/>
        <a:p>
          <a:pPr lvl="0" algn="l" defTabSz="800100">
            <a:lnSpc>
              <a:spcPct val="100000"/>
            </a:lnSpc>
            <a:spcBef>
              <a:spcPct val="0"/>
            </a:spcBef>
            <a:spcAft>
              <a:spcPct val="35000"/>
            </a:spcAft>
          </a:pPr>
          <a:r>
            <a:rPr lang="en-US" sz="1800" b="1" kern="1200" dirty="0"/>
            <a:t>To encourage effective risk pooling</a:t>
          </a:r>
        </a:p>
      </dsp:txBody>
      <dsp:txXfrm>
        <a:off x="473717" y="659662"/>
        <a:ext cx="10492513" cy="525253"/>
      </dsp:txXfrm>
    </dsp:sp>
    <dsp:sp modelId="{5ED943CE-C005-471E-A94F-DCC4DED1BC1E}">
      <dsp:nvSpPr>
        <dsp:cNvPr id="0" name=""/>
        <dsp:cNvSpPr/>
      </dsp:nvSpPr>
      <dsp:spPr>
        <a:xfrm>
          <a:off x="0" y="1316229"/>
          <a:ext cx="11029950" cy="4099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0C74A-94A0-41AA-A26B-4E7ED3F20942}">
      <dsp:nvSpPr>
        <dsp:cNvPr id="0" name=""/>
        <dsp:cNvSpPr/>
      </dsp:nvSpPr>
      <dsp:spPr>
        <a:xfrm>
          <a:off x="124011" y="1408469"/>
          <a:ext cx="225695" cy="225474"/>
        </a:xfrm>
        <a:prstGeom prst="rect">
          <a:avLst/>
        </a:prstGeom>
        <a:blipFill>
          <a:blip xmlns:r="http://schemas.openxmlformats.org/officeDocument/2006/relationships" r:embed="rId5" cstate="hq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814A88-FE72-41B9-919D-11C62B041FCC}">
      <dsp:nvSpPr>
        <dsp:cNvPr id="0" name=""/>
        <dsp:cNvSpPr/>
      </dsp:nvSpPr>
      <dsp:spPr>
        <a:xfrm>
          <a:off x="473717" y="1316229"/>
          <a:ext cx="10492513" cy="52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589" tIns="55589" rIns="55589" bIns="55589" numCol="1" spcCol="1270" anchor="ctr" anchorCtr="0">
          <a:noAutofit/>
        </a:bodyPr>
        <a:lstStyle/>
        <a:p>
          <a:pPr lvl="0" algn="l" defTabSz="800100">
            <a:lnSpc>
              <a:spcPct val="100000"/>
            </a:lnSpc>
            <a:spcBef>
              <a:spcPct val="0"/>
            </a:spcBef>
            <a:spcAft>
              <a:spcPct val="35000"/>
            </a:spcAft>
          </a:pPr>
          <a:r>
            <a:rPr lang="en-US" sz="1800" b="1" kern="1200" dirty="0"/>
            <a:t>To ensure that all regulated entities comply with the MSA and regulations</a:t>
          </a:r>
        </a:p>
      </dsp:txBody>
      <dsp:txXfrm>
        <a:off x="473717" y="1316229"/>
        <a:ext cx="10492513" cy="525253"/>
      </dsp:txXfrm>
    </dsp:sp>
    <dsp:sp modelId="{4DBA515C-EDDB-48E8-8967-FD66F5FD743F}">
      <dsp:nvSpPr>
        <dsp:cNvPr id="0" name=""/>
        <dsp:cNvSpPr/>
      </dsp:nvSpPr>
      <dsp:spPr>
        <a:xfrm>
          <a:off x="0" y="1972797"/>
          <a:ext cx="11029950" cy="4099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17990-ECB8-4D29-8F13-3CCB78A395CA}">
      <dsp:nvSpPr>
        <dsp:cNvPr id="0" name=""/>
        <dsp:cNvSpPr/>
      </dsp:nvSpPr>
      <dsp:spPr>
        <a:xfrm>
          <a:off x="124011" y="2065036"/>
          <a:ext cx="225695" cy="225474"/>
        </a:xfrm>
        <a:prstGeom prst="rect">
          <a:avLst/>
        </a:prstGeom>
        <a:blipFill>
          <a:blip xmlns:r="http://schemas.openxmlformats.org/officeDocument/2006/relationships" r:embed="rId7" cstate="hq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E03550-B263-43BB-B6C8-E338DD293534}">
      <dsp:nvSpPr>
        <dsp:cNvPr id="0" name=""/>
        <dsp:cNvSpPr/>
      </dsp:nvSpPr>
      <dsp:spPr>
        <a:xfrm>
          <a:off x="473717" y="1972797"/>
          <a:ext cx="10492513" cy="52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589" tIns="55589" rIns="55589" bIns="55589" numCol="1" spcCol="1270" anchor="ctr" anchorCtr="0">
          <a:noAutofit/>
        </a:bodyPr>
        <a:lstStyle/>
        <a:p>
          <a:pPr lvl="0" algn="l" defTabSz="800100">
            <a:lnSpc>
              <a:spcPct val="100000"/>
            </a:lnSpc>
            <a:spcBef>
              <a:spcPct val="0"/>
            </a:spcBef>
            <a:spcAft>
              <a:spcPct val="35000"/>
            </a:spcAft>
          </a:pPr>
          <a:r>
            <a:rPr lang="en-US" sz="1800" b="1" kern="1200" dirty="0"/>
            <a:t>To be a more effective and efficient </a:t>
          </a:r>
          <a:r>
            <a:rPr lang="en-US" sz="1800" b="1" kern="1200" dirty="0" err="1"/>
            <a:t>organisation</a:t>
          </a:r>
          <a:endParaRPr lang="en-US" sz="1800" b="1" kern="1200" dirty="0"/>
        </a:p>
      </dsp:txBody>
      <dsp:txXfrm>
        <a:off x="473717" y="1972797"/>
        <a:ext cx="10492513" cy="525253"/>
      </dsp:txXfrm>
    </dsp:sp>
    <dsp:sp modelId="{10F681FF-2DF2-4904-A3FB-D96511AE9740}">
      <dsp:nvSpPr>
        <dsp:cNvPr id="0" name=""/>
        <dsp:cNvSpPr/>
      </dsp:nvSpPr>
      <dsp:spPr>
        <a:xfrm>
          <a:off x="0" y="2629364"/>
          <a:ext cx="11029950" cy="4099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D6969-5A59-4EA4-B71D-93C6D058E190}">
      <dsp:nvSpPr>
        <dsp:cNvPr id="0" name=""/>
        <dsp:cNvSpPr/>
      </dsp:nvSpPr>
      <dsp:spPr>
        <a:xfrm>
          <a:off x="124011" y="2721604"/>
          <a:ext cx="225695" cy="225474"/>
        </a:xfrm>
        <a:prstGeom prst="rect">
          <a:avLst/>
        </a:prstGeom>
        <a:blipFill>
          <a:blip xmlns:r="http://schemas.openxmlformats.org/officeDocument/2006/relationships" r:embed="rId9" cstate="hq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58F845-40B5-4C58-8909-03D62B43C5F0}">
      <dsp:nvSpPr>
        <dsp:cNvPr id="0" name=""/>
        <dsp:cNvSpPr/>
      </dsp:nvSpPr>
      <dsp:spPr>
        <a:xfrm>
          <a:off x="473717" y="2629364"/>
          <a:ext cx="10492513" cy="52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589" tIns="55589" rIns="55589" bIns="55589" numCol="1" spcCol="1270" anchor="ctr" anchorCtr="0">
          <a:noAutofit/>
        </a:bodyPr>
        <a:lstStyle/>
        <a:p>
          <a:pPr lvl="0" algn="l" defTabSz="800100">
            <a:lnSpc>
              <a:spcPct val="100000"/>
            </a:lnSpc>
            <a:spcBef>
              <a:spcPct val="0"/>
            </a:spcBef>
            <a:spcAft>
              <a:spcPct val="35000"/>
            </a:spcAft>
          </a:pPr>
          <a:r>
            <a:rPr lang="en-US" sz="1800" b="1" kern="1200" dirty="0"/>
            <a:t>To conduct policy driven research, monitoring and evaluation of the medical schemes industry to facilitate decision-making and policy recommendations to the Health Ministry</a:t>
          </a:r>
        </a:p>
      </dsp:txBody>
      <dsp:txXfrm>
        <a:off x="473717" y="2629364"/>
        <a:ext cx="10492513" cy="525253"/>
      </dsp:txXfrm>
    </dsp:sp>
    <dsp:sp modelId="{E904378E-44E7-4AD8-81A7-58946E2EB227}">
      <dsp:nvSpPr>
        <dsp:cNvPr id="0" name=""/>
        <dsp:cNvSpPr/>
      </dsp:nvSpPr>
      <dsp:spPr>
        <a:xfrm>
          <a:off x="0" y="3285931"/>
          <a:ext cx="11029950" cy="4099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6B512-5519-4A60-832C-479AC56C878E}">
      <dsp:nvSpPr>
        <dsp:cNvPr id="0" name=""/>
        <dsp:cNvSpPr/>
      </dsp:nvSpPr>
      <dsp:spPr>
        <a:xfrm>
          <a:off x="124011" y="3378171"/>
          <a:ext cx="225695" cy="225474"/>
        </a:xfrm>
        <a:prstGeom prst="rect">
          <a:avLst/>
        </a:prstGeom>
        <a:blipFill>
          <a:blip xmlns:r="http://schemas.openxmlformats.org/officeDocument/2006/relationships" r:embed="rId11" cstate="hq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323599-60BB-4765-9F97-5B0DF5F7F20C}">
      <dsp:nvSpPr>
        <dsp:cNvPr id="0" name=""/>
        <dsp:cNvSpPr/>
      </dsp:nvSpPr>
      <dsp:spPr>
        <a:xfrm>
          <a:off x="473717" y="3285931"/>
          <a:ext cx="10492513" cy="52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589" tIns="55589" rIns="55589" bIns="55589" numCol="1" spcCol="1270" anchor="ctr" anchorCtr="0">
          <a:noAutofit/>
        </a:bodyPr>
        <a:lstStyle/>
        <a:p>
          <a:pPr lvl="0" algn="l" defTabSz="800100">
            <a:lnSpc>
              <a:spcPct val="100000"/>
            </a:lnSpc>
            <a:spcBef>
              <a:spcPct val="0"/>
            </a:spcBef>
            <a:spcAft>
              <a:spcPct val="35000"/>
            </a:spcAft>
          </a:pPr>
          <a:r>
            <a:rPr lang="en-US" sz="1800" b="1" kern="1200" dirty="0"/>
            <a:t>To collaborate with local, regional and international entities</a:t>
          </a:r>
        </a:p>
      </dsp:txBody>
      <dsp:txXfrm>
        <a:off x="473717" y="3285931"/>
        <a:ext cx="10492513" cy="52525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8BA6B8-AFB8-42E8-9E23-D12FB79565EC}">
      <dsp:nvSpPr>
        <dsp:cNvPr id="0" name=""/>
        <dsp:cNvSpPr/>
      </dsp:nvSpPr>
      <dsp:spPr>
        <a:xfrm>
          <a:off x="0" y="849319"/>
          <a:ext cx="7012370" cy="9576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440A4-BDDC-4505-BBF5-9DB60F791905}">
      <dsp:nvSpPr>
        <dsp:cNvPr id="0" name=""/>
        <dsp:cNvSpPr/>
      </dsp:nvSpPr>
      <dsp:spPr>
        <a:xfrm>
          <a:off x="385691" y="977509"/>
          <a:ext cx="701256" cy="701256"/>
        </a:xfrm>
        <a:prstGeom prst="rect">
          <a:avLst/>
        </a:prstGeom>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C4301-CAF5-4F7B-8C62-012EEC42CA92}">
      <dsp:nvSpPr>
        <dsp:cNvPr id="0" name=""/>
        <dsp:cNvSpPr/>
      </dsp:nvSpPr>
      <dsp:spPr>
        <a:xfrm>
          <a:off x="1472639" y="690631"/>
          <a:ext cx="5539730" cy="127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39" tIns="134939" rIns="134939" bIns="134939" numCol="1" spcCol="1270" anchor="ctr" anchorCtr="0">
          <a:noAutofit/>
        </a:bodyPr>
        <a:lstStyle/>
        <a:p>
          <a:pPr lvl="0" algn="l" defTabSz="1111250">
            <a:lnSpc>
              <a:spcPct val="90000"/>
            </a:lnSpc>
            <a:spcBef>
              <a:spcPct val="0"/>
            </a:spcBef>
            <a:spcAft>
              <a:spcPct val="35000"/>
            </a:spcAft>
          </a:pPr>
          <a:r>
            <a:rPr lang="en-US" sz="2500" kern="1200"/>
            <a:t>Improve regulatory effectiveness and efficiency</a:t>
          </a:r>
        </a:p>
      </dsp:txBody>
      <dsp:txXfrm>
        <a:off x="1472639" y="690631"/>
        <a:ext cx="5539730" cy="1275012"/>
      </dsp:txXfrm>
    </dsp:sp>
    <dsp:sp modelId="{8F810E3D-4CEF-4F51-8EB7-E378C176F3D7}">
      <dsp:nvSpPr>
        <dsp:cNvPr id="0" name=""/>
        <dsp:cNvSpPr/>
      </dsp:nvSpPr>
      <dsp:spPr>
        <a:xfrm>
          <a:off x="0" y="2288356"/>
          <a:ext cx="7012370" cy="12670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155A7D-54CA-48EC-921D-00BD62998DAD}">
      <dsp:nvSpPr>
        <dsp:cNvPr id="0" name=""/>
        <dsp:cNvSpPr/>
      </dsp:nvSpPr>
      <dsp:spPr>
        <a:xfrm>
          <a:off x="385691" y="2571275"/>
          <a:ext cx="701256" cy="701256"/>
        </a:xfrm>
        <a:prstGeom prst="rect">
          <a:avLst/>
        </a:prstGeom>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DDF173-2605-4F5B-AA96-7FDCB1731E41}">
      <dsp:nvSpPr>
        <dsp:cNvPr id="0" name=""/>
        <dsp:cNvSpPr/>
      </dsp:nvSpPr>
      <dsp:spPr>
        <a:xfrm>
          <a:off x="1472639" y="2284397"/>
          <a:ext cx="5539730" cy="127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39" tIns="134939" rIns="134939" bIns="134939" numCol="1" spcCol="1270" anchor="ctr" anchorCtr="0">
          <a:noAutofit/>
        </a:bodyPr>
        <a:lstStyle/>
        <a:p>
          <a:pPr lvl="0" algn="l" defTabSz="1111250">
            <a:lnSpc>
              <a:spcPct val="90000"/>
            </a:lnSpc>
            <a:spcBef>
              <a:spcPct val="0"/>
            </a:spcBef>
            <a:spcAft>
              <a:spcPct val="35000"/>
            </a:spcAft>
          </a:pPr>
          <a:r>
            <a:rPr lang="en-US" sz="2500" kern="1200"/>
            <a:t>Position CMS as a key player in the National Health Insurance implementation</a:t>
          </a:r>
        </a:p>
      </dsp:txBody>
      <dsp:txXfrm>
        <a:off x="1472639" y="2284397"/>
        <a:ext cx="5539730" cy="12750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3031" tIns="46516" rIns="93031" bIns="46516"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3031" tIns="46516" rIns="93031" bIns="46516" rtlCol="0"/>
          <a:lstStyle>
            <a:lvl1pPr algn="r">
              <a:defRPr sz="1200"/>
            </a:lvl1pPr>
          </a:lstStyle>
          <a:p>
            <a:fld id="{1D05A5F3-1FB6-4EF8-B0D5-8D7012B7FEE8}" type="datetimeFigureOut">
              <a:rPr lang="en-GB" smtClean="0"/>
              <a:pPr/>
              <a:t>05/05/2021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3031" tIns="46516" rIns="93031" bIns="46516"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3031" tIns="46516" rIns="93031" bIns="46516" rtlCol="0" anchor="b"/>
          <a:lstStyle>
            <a:lvl1pPr algn="r">
              <a:defRPr sz="1200"/>
            </a:lvl1pPr>
          </a:lstStyle>
          <a:p>
            <a:fld id="{D1A10013-6DA2-4CFF-AF92-D223449CB6B9}" type="slidenum">
              <a:rPr lang="en-GB" smtClean="0"/>
              <a:pPr/>
              <a:t>‹#›</a:t>
            </a:fld>
            <a:endParaRPr lang="en-GB"/>
          </a:p>
        </p:txBody>
      </p:sp>
    </p:spTree>
    <p:extLst>
      <p:ext uri="{BB962C8B-B14F-4D97-AF65-F5344CB8AC3E}">
        <p14:creationId xmlns:p14="http://schemas.microsoft.com/office/powerpoint/2010/main" xmlns="" val="153222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3031" tIns="46516" rIns="93031" bIns="46516" rtlCol="0"/>
          <a:lstStyle>
            <a:lvl1pPr algn="r">
              <a:defRPr sz="1200"/>
            </a:lvl1pPr>
          </a:lstStyle>
          <a:p>
            <a:fld id="{0530DB4A-D8B6-444A-97FC-B379347A49B4}" type="datetimeFigureOut">
              <a:rPr lang="en-US" smtClean="0"/>
              <a:pPr/>
              <a:t>5/5/2021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3031" tIns="46516" rIns="93031" bIns="465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3031" tIns="46516" rIns="93031" bIns="46516" rtlCol="0" anchor="b"/>
          <a:lstStyle>
            <a:lvl1pPr algn="r">
              <a:defRPr sz="1200"/>
            </a:lvl1pPr>
          </a:lstStyle>
          <a:p>
            <a:fld id="{888100DC-7169-4755-83CA-EBF300ECEEC8}" type="slidenum">
              <a:rPr lang="en-US" smtClean="0"/>
              <a:pPr/>
              <a:t>‹#›</a:t>
            </a:fld>
            <a:endParaRPr lang="en-US"/>
          </a:p>
        </p:txBody>
      </p:sp>
    </p:spTree>
    <p:extLst>
      <p:ext uri="{BB962C8B-B14F-4D97-AF65-F5344CB8AC3E}">
        <p14:creationId xmlns:p14="http://schemas.microsoft.com/office/powerpoint/2010/main" xmlns="" val="23335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F4240A-25EC-43E6-97E1-70714245DC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2533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a:t>
            </a:r>
          </a:p>
        </p:txBody>
      </p:sp>
      <p:sp>
        <p:nvSpPr>
          <p:cNvPr id="4" name="Slide Number Placeholder 3"/>
          <p:cNvSpPr>
            <a:spLocks noGrp="1"/>
          </p:cNvSpPr>
          <p:nvPr>
            <p:ph type="sldNum" sz="quarter" idx="10"/>
          </p:nvPr>
        </p:nvSpPr>
        <p:spPr/>
        <p:txBody>
          <a:bodyPr/>
          <a:lstStyle/>
          <a:p>
            <a:fld id="{FE2E62D4-110E-49AD-AC61-88EB3CE29924}" type="slidenum">
              <a:rPr lang="en-US" smtClean="0"/>
              <a:pPr/>
              <a:t>29</a:t>
            </a:fld>
            <a:endParaRPr lang="en-US"/>
          </a:p>
        </p:txBody>
      </p:sp>
    </p:spTree>
    <p:extLst>
      <p:ext uri="{BB962C8B-B14F-4D97-AF65-F5344CB8AC3E}">
        <p14:creationId xmlns:p14="http://schemas.microsoft.com/office/powerpoint/2010/main" xmlns="" val="418367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37</a:t>
            </a:r>
          </a:p>
        </p:txBody>
      </p:sp>
      <p:sp>
        <p:nvSpPr>
          <p:cNvPr id="4" name="Slide Number Placeholder 3"/>
          <p:cNvSpPr>
            <a:spLocks noGrp="1"/>
          </p:cNvSpPr>
          <p:nvPr>
            <p:ph type="sldNum" sz="quarter" idx="10"/>
          </p:nvPr>
        </p:nvSpPr>
        <p:spPr/>
        <p:txBody>
          <a:bodyPr/>
          <a:lstStyle/>
          <a:p>
            <a:fld id="{C845D641-FD86-4998-AD72-6ACF42EAD5F5}" type="slidenum">
              <a:rPr lang="en-ZA" smtClean="0"/>
              <a:pPr/>
              <a:t>30</a:t>
            </a:fld>
            <a:endParaRPr lang="en-ZA"/>
          </a:p>
        </p:txBody>
      </p:sp>
    </p:spTree>
    <p:extLst>
      <p:ext uri="{BB962C8B-B14F-4D97-AF65-F5344CB8AC3E}">
        <p14:creationId xmlns:p14="http://schemas.microsoft.com/office/powerpoint/2010/main" xmlns="" val="33974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a:t>
            </a:r>
          </a:p>
        </p:txBody>
      </p:sp>
      <p:sp>
        <p:nvSpPr>
          <p:cNvPr id="4" name="Slide Number Placeholder 3"/>
          <p:cNvSpPr>
            <a:spLocks noGrp="1"/>
          </p:cNvSpPr>
          <p:nvPr>
            <p:ph type="sldNum" sz="quarter" idx="10"/>
          </p:nvPr>
        </p:nvSpPr>
        <p:spPr/>
        <p:txBody>
          <a:bodyPr/>
          <a:lstStyle/>
          <a:p>
            <a:fld id="{FE2E62D4-110E-49AD-AC61-88EB3CE29924}" type="slidenum">
              <a:rPr lang="en-US" smtClean="0"/>
              <a:pPr/>
              <a:t>32</a:t>
            </a:fld>
            <a:endParaRPr lang="en-US"/>
          </a:p>
        </p:txBody>
      </p:sp>
    </p:spTree>
    <p:extLst>
      <p:ext uri="{BB962C8B-B14F-4D97-AF65-F5344CB8AC3E}">
        <p14:creationId xmlns:p14="http://schemas.microsoft.com/office/powerpoint/2010/main" xmlns="" val="1978966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a:t>
            </a:r>
          </a:p>
        </p:txBody>
      </p:sp>
      <p:sp>
        <p:nvSpPr>
          <p:cNvPr id="4" name="Slide Number Placeholder 3"/>
          <p:cNvSpPr>
            <a:spLocks noGrp="1"/>
          </p:cNvSpPr>
          <p:nvPr>
            <p:ph type="sldNum" sz="quarter" idx="10"/>
          </p:nvPr>
        </p:nvSpPr>
        <p:spPr/>
        <p:txBody>
          <a:bodyPr/>
          <a:lstStyle/>
          <a:p>
            <a:fld id="{FE2E62D4-110E-49AD-AC61-88EB3CE29924}" type="slidenum">
              <a:rPr lang="en-US" smtClean="0"/>
              <a:pPr/>
              <a:t>33</a:t>
            </a:fld>
            <a:endParaRPr lang="en-US"/>
          </a:p>
        </p:txBody>
      </p:sp>
    </p:spTree>
    <p:extLst>
      <p:ext uri="{BB962C8B-B14F-4D97-AF65-F5344CB8AC3E}">
        <p14:creationId xmlns:p14="http://schemas.microsoft.com/office/powerpoint/2010/main" xmlns="" val="79163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43</a:t>
            </a:r>
          </a:p>
        </p:txBody>
      </p:sp>
      <p:sp>
        <p:nvSpPr>
          <p:cNvPr id="4" name="Slide Number Placeholder 3"/>
          <p:cNvSpPr>
            <a:spLocks noGrp="1"/>
          </p:cNvSpPr>
          <p:nvPr>
            <p:ph type="sldNum" sz="quarter" idx="10"/>
          </p:nvPr>
        </p:nvSpPr>
        <p:spPr/>
        <p:txBody>
          <a:bodyPr/>
          <a:lstStyle/>
          <a:p>
            <a:fld id="{FE2E62D4-110E-49AD-AC61-88EB3CE29924}" type="slidenum">
              <a:rPr lang="en-US" smtClean="0"/>
              <a:pPr/>
              <a:t>34</a:t>
            </a:fld>
            <a:endParaRPr lang="en-US"/>
          </a:p>
        </p:txBody>
      </p:sp>
    </p:spTree>
    <p:extLst>
      <p:ext uri="{BB962C8B-B14F-4D97-AF65-F5344CB8AC3E}">
        <p14:creationId xmlns:p14="http://schemas.microsoft.com/office/powerpoint/2010/main" xmlns="" val="32009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a:t>
            </a:r>
            <a:r>
              <a:rPr lang="en-US" baseline="0" dirty="0"/>
              <a:t> 45</a:t>
            </a:r>
            <a:endParaRPr lang="en-US" dirty="0"/>
          </a:p>
        </p:txBody>
      </p:sp>
      <p:sp>
        <p:nvSpPr>
          <p:cNvPr id="4" name="Slide Number Placeholder 3"/>
          <p:cNvSpPr>
            <a:spLocks noGrp="1"/>
          </p:cNvSpPr>
          <p:nvPr>
            <p:ph type="sldNum" sz="quarter" idx="10"/>
          </p:nvPr>
        </p:nvSpPr>
        <p:spPr/>
        <p:txBody>
          <a:bodyPr/>
          <a:lstStyle/>
          <a:p>
            <a:fld id="{FE2E62D4-110E-49AD-AC61-88EB3CE29924}" type="slidenum">
              <a:rPr lang="en-US" smtClean="0"/>
              <a:pPr/>
              <a:t>35</a:t>
            </a:fld>
            <a:endParaRPr lang="en-US"/>
          </a:p>
        </p:txBody>
      </p:sp>
    </p:spTree>
    <p:extLst>
      <p:ext uri="{BB962C8B-B14F-4D97-AF65-F5344CB8AC3E}">
        <p14:creationId xmlns:p14="http://schemas.microsoft.com/office/powerpoint/2010/main" xmlns="" val="221779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47</a:t>
            </a:r>
          </a:p>
        </p:txBody>
      </p:sp>
      <p:sp>
        <p:nvSpPr>
          <p:cNvPr id="4" name="Slide Number Placeholder 3"/>
          <p:cNvSpPr>
            <a:spLocks noGrp="1"/>
          </p:cNvSpPr>
          <p:nvPr>
            <p:ph type="sldNum" sz="quarter" idx="10"/>
          </p:nvPr>
        </p:nvSpPr>
        <p:spPr/>
        <p:txBody>
          <a:bodyPr/>
          <a:lstStyle/>
          <a:p>
            <a:fld id="{FE2E62D4-110E-49AD-AC61-88EB3CE29924}" type="slidenum">
              <a:rPr lang="en-US" smtClean="0"/>
              <a:pPr/>
              <a:t>36</a:t>
            </a:fld>
            <a:endParaRPr lang="en-US"/>
          </a:p>
        </p:txBody>
      </p:sp>
    </p:spTree>
    <p:extLst>
      <p:ext uri="{BB962C8B-B14F-4D97-AF65-F5344CB8AC3E}">
        <p14:creationId xmlns:p14="http://schemas.microsoft.com/office/powerpoint/2010/main" xmlns="" val="20551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50</a:t>
            </a:r>
          </a:p>
        </p:txBody>
      </p:sp>
      <p:sp>
        <p:nvSpPr>
          <p:cNvPr id="4" name="Slide Number Placeholder 3"/>
          <p:cNvSpPr>
            <a:spLocks noGrp="1"/>
          </p:cNvSpPr>
          <p:nvPr>
            <p:ph type="sldNum" sz="quarter" idx="10"/>
          </p:nvPr>
        </p:nvSpPr>
        <p:spPr/>
        <p:txBody>
          <a:bodyPr/>
          <a:lstStyle/>
          <a:p>
            <a:fld id="{FE2E62D4-110E-49AD-AC61-88EB3CE29924}" type="slidenum">
              <a:rPr lang="en-US" smtClean="0"/>
              <a:pPr/>
              <a:t>37</a:t>
            </a:fld>
            <a:endParaRPr lang="en-US"/>
          </a:p>
        </p:txBody>
      </p:sp>
    </p:spTree>
    <p:extLst>
      <p:ext uri="{BB962C8B-B14F-4D97-AF65-F5344CB8AC3E}">
        <p14:creationId xmlns:p14="http://schemas.microsoft.com/office/powerpoint/2010/main" xmlns="" val="154640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a:t>
            </a:r>
            <a:r>
              <a:rPr lang="en-US" baseline="0" dirty="0"/>
              <a:t> 52</a:t>
            </a:r>
            <a:endParaRPr lang="en-US" dirty="0"/>
          </a:p>
        </p:txBody>
      </p:sp>
      <p:sp>
        <p:nvSpPr>
          <p:cNvPr id="4" name="Slide Number Placeholder 3"/>
          <p:cNvSpPr>
            <a:spLocks noGrp="1"/>
          </p:cNvSpPr>
          <p:nvPr>
            <p:ph type="sldNum" sz="quarter" idx="10"/>
          </p:nvPr>
        </p:nvSpPr>
        <p:spPr/>
        <p:txBody>
          <a:bodyPr/>
          <a:lstStyle/>
          <a:p>
            <a:fld id="{FE2E62D4-110E-49AD-AC61-88EB3CE29924}" type="slidenum">
              <a:rPr lang="en-US" smtClean="0"/>
              <a:pPr/>
              <a:t>38</a:t>
            </a:fld>
            <a:endParaRPr lang="en-US"/>
          </a:p>
        </p:txBody>
      </p:sp>
    </p:spTree>
    <p:extLst>
      <p:ext uri="{BB962C8B-B14F-4D97-AF65-F5344CB8AC3E}">
        <p14:creationId xmlns:p14="http://schemas.microsoft.com/office/powerpoint/2010/main" xmlns="" val="86848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a:t>
            </a:r>
            <a:r>
              <a:rPr lang="en-US" baseline="0" dirty="0"/>
              <a:t> 54</a:t>
            </a:r>
            <a:endParaRPr lang="en-US" dirty="0"/>
          </a:p>
        </p:txBody>
      </p:sp>
      <p:sp>
        <p:nvSpPr>
          <p:cNvPr id="4" name="Slide Number Placeholder 3"/>
          <p:cNvSpPr>
            <a:spLocks noGrp="1"/>
          </p:cNvSpPr>
          <p:nvPr>
            <p:ph type="sldNum" sz="quarter" idx="10"/>
          </p:nvPr>
        </p:nvSpPr>
        <p:spPr/>
        <p:txBody>
          <a:bodyPr/>
          <a:lstStyle/>
          <a:p>
            <a:fld id="{FE2E62D4-110E-49AD-AC61-88EB3CE29924}" type="slidenum">
              <a:rPr lang="en-US" smtClean="0"/>
              <a:pPr/>
              <a:t>39</a:t>
            </a:fld>
            <a:endParaRPr lang="en-US"/>
          </a:p>
        </p:txBody>
      </p:sp>
    </p:spTree>
    <p:extLst>
      <p:ext uri="{BB962C8B-B14F-4D97-AF65-F5344CB8AC3E}">
        <p14:creationId xmlns:p14="http://schemas.microsoft.com/office/powerpoint/2010/main" xmlns="" val="21148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a:t>
            </a:r>
          </a:p>
        </p:txBody>
      </p:sp>
      <p:sp>
        <p:nvSpPr>
          <p:cNvPr id="4" name="Slide Number Placeholder 3"/>
          <p:cNvSpPr>
            <a:spLocks noGrp="1"/>
          </p:cNvSpPr>
          <p:nvPr>
            <p:ph type="sldNum" sz="quarter" idx="10"/>
          </p:nvPr>
        </p:nvSpPr>
        <p:spPr/>
        <p:txBody>
          <a:bodyPr/>
          <a:lstStyle/>
          <a:p>
            <a:fld id="{FE2E62D4-110E-49AD-AC61-88EB3CE29924}" type="slidenum">
              <a:rPr lang="en-US" smtClean="0"/>
              <a:pPr/>
              <a:t>16</a:t>
            </a:fld>
            <a:endParaRPr lang="en-US"/>
          </a:p>
        </p:txBody>
      </p:sp>
    </p:spTree>
    <p:extLst>
      <p:ext uri="{BB962C8B-B14F-4D97-AF65-F5344CB8AC3E}">
        <p14:creationId xmlns:p14="http://schemas.microsoft.com/office/powerpoint/2010/main" xmlns="" val="3405660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56</a:t>
            </a:r>
          </a:p>
        </p:txBody>
      </p:sp>
      <p:sp>
        <p:nvSpPr>
          <p:cNvPr id="4" name="Slide Number Placeholder 3"/>
          <p:cNvSpPr>
            <a:spLocks noGrp="1"/>
          </p:cNvSpPr>
          <p:nvPr>
            <p:ph type="sldNum" sz="quarter" idx="10"/>
          </p:nvPr>
        </p:nvSpPr>
        <p:spPr/>
        <p:txBody>
          <a:bodyPr/>
          <a:lstStyle/>
          <a:p>
            <a:fld id="{FE2E62D4-110E-49AD-AC61-88EB3CE29924}" type="slidenum">
              <a:rPr lang="en-US" smtClean="0"/>
              <a:pPr/>
              <a:t>40</a:t>
            </a:fld>
            <a:endParaRPr lang="en-US"/>
          </a:p>
        </p:txBody>
      </p:sp>
    </p:spTree>
    <p:extLst>
      <p:ext uri="{BB962C8B-B14F-4D97-AF65-F5344CB8AC3E}">
        <p14:creationId xmlns:p14="http://schemas.microsoft.com/office/powerpoint/2010/main" xmlns="" val="412484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56</a:t>
            </a:r>
          </a:p>
        </p:txBody>
      </p:sp>
      <p:sp>
        <p:nvSpPr>
          <p:cNvPr id="4" name="Slide Number Placeholder 3"/>
          <p:cNvSpPr>
            <a:spLocks noGrp="1"/>
          </p:cNvSpPr>
          <p:nvPr>
            <p:ph type="sldNum" sz="quarter" idx="10"/>
          </p:nvPr>
        </p:nvSpPr>
        <p:spPr/>
        <p:txBody>
          <a:bodyPr/>
          <a:lstStyle/>
          <a:p>
            <a:fld id="{FE2E62D4-110E-49AD-AC61-88EB3CE29924}" type="slidenum">
              <a:rPr lang="en-US" smtClean="0"/>
              <a:pPr/>
              <a:t>41</a:t>
            </a:fld>
            <a:endParaRPr lang="en-US"/>
          </a:p>
        </p:txBody>
      </p:sp>
    </p:spTree>
    <p:extLst>
      <p:ext uri="{BB962C8B-B14F-4D97-AF65-F5344CB8AC3E}">
        <p14:creationId xmlns:p14="http://schemas.microsoft.com/office/powerpoint/2010/main" xmlns="" val="63003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E2E62D4-110E-49AD-AC61-88EB3CE299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5117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61289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80960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28697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86094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60113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24594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2076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E62D4-110E-49AD-AC61-88EB3CE29924}" type="slidenum">
              <a:rPr lang="en-US" smtClean="0"/>
              <a:pPr/>
              <a:t>19</a:t>
            </a:fld>
            <a:endParaRPr lang="en-US"/>
          </a:p>
        </p:txBody>
      </p:sp>
    </p:spTree>
    <p:extLst>
      <p:ext uri="{BB962C8B-B14F-4D97-AF65-F5344CB8AC3E}">
        <p14:creationId xmlns:p14="http://schemas.microsoft.com/office/powerpoint/2010/main" xmlns="" val="959827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E2E62D4-110E-49AD-AC61-88EB3CE299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12200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E2E62D4-110E-49AD-AC61-88EB3CE299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3469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E62D4-110E-49AD-AC61-88EB3CE29924}" type="slidenum">
              <a:rPr lang="en-US" smtClean="0"/>
              <a:pPr/>
              <a:t>20</a:t>
            </a:fld>
            <a:endParaRPr lang="en-US"/>
          </a:p>
        </p:txBody>
      </p:sp>
    </p:spTree>
    <p:extLst>
      <p:ext uri="{BB962C8B-B14F-4D97-AF65-F5344CB8AC3E}">
        <p14:creationId xmlns:p14="http://schemas.microsoft.com/office/powerpoint/2010/main" xmlns="" val="71150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Page 26</a:t>
            </a:r>
          </a:p>
          <a:p>
            <a:r>
              <a:rPr lang="en-ZA" dirty="0"/>
              <a:t>Part</a:t>
            </a:r>
            <a:r>
              <a:rPr lang="en-ZA" baseline="0" dirty="0"/>
              <a:t> B</a:t>
            </a:r>
            <a:endParaRPr lang="en-ZA" dirty="0"/>
          </a:p>
        </p:txBody>
      </p:sp>
      <p:sp>
        <p:nvSpPr>
          <p:cNvPr id="4" name="Slide Number Placeholder 3"/>
          <p:cNvSpPr>
            <a:spLocks noGrp="1"/>
          </p:cNvSpPr>
          <p:nvPr>
            <p:ph type="sldNum" sz="quarter" idx="10"/>
          </p:nvPr>
        </p:nvSpPr>
        <p:spPr/>
        <p:txBody>
          <a:bodyPr/>
          <a:lstStyle/>
          <a:p>
            <a:fld id="{C845D641-FD86-4998-AD72-6ACF42EAD5F5}" type="slidenum">
              <a:rPr lang="en-ZA" smtClean="0"/>
              <a:pPr/>
              <a:t>24</a:t>
            </a:fld>
            <a:endParaRPr lang="en-ZA"/>
          </a:p>
        </p:txBody>
      </p:sp>
    </p:spTree>
    <p:extLst>
      <p:ext uri="{BB962C8B-B14F-4D97-AF65-F5344CB8AC3E}">
        <p14:creationId xmlns:p14="http://schemas.microsoft.com/office/powerpoint/2010/main" xmlns="" val="377383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a:t>
            </a:r>
            <a:r>
              <a:rPr lang="en-US" baseline="0" dirty="0"/>
              <a:t> 27</a:t>
            </a:r>
            <a:endParaRPr lang="en-US" dirty="0"/>
          </a:p>
        </p:txBody>
      </p:sp>
      <p:sp>
        <p:nvSpPr>
          <p:cNvPr id="4" name="Slide Number Placeholder 3"/>
          <p:cNvSpPr>
            <a:spLocks noGrp="1"/>
          </p:cNvSpPr>
          <p:nvPr>
            <p:ph type="sldNum" sz="quarter" idx="10"/>
          </p:nvPr>
        </p:nvSpPr>
        <p:spPr/>
        <p:txBody>
          <a:bodyPr/>
          <a:lstStyle/>
          <a:p>
            <a:fld id="{FE2E62D4-110E-49AD-AC61-88EB3CE29924}" type="slidenum">
              <a:rPr lang="en-US" smtClean="0"/>
              <a:pPr/>
              <a:t>25</a:t>
            </a:fld>
            <a:endParaRPr lang="en-US"/>
          </a:p>
        </p:txBody>
      </p:sp>
    </p:spTree>
    <p:extLst>
      <p:ext uri="{BB962C8B-B14F-4D97-AF65-F5344CB8AC3E}">
        <p14:creationId xmlns:p14="http://schemas.microsoft.com/office/powerpoint/2010/main" xmlns="" val="144029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28</a:t>
            </a:r>
          </a:p>
        </p:txBody>
      </p:sp>
      <p:sp>
        <p:nvSpPr>
          <p:cNvPr id="4" name="Slide Number Placeholder 3"/>
          <p:cNvSpPr>
            <a:spLocks noGrp="1"/>
          </p:cNvSpPr>
          <p:nvPr>
            <p:ph type="sldNum" sz="quarter" idx="10"/>
          </p:nvPr>
        </p:nvSpPr>
        <p:spPr/>
        <p:txBody>
          <a:bodyPr/>
          <a:lstStyle/>
          <a:p>
            <a:fld id="{FE2E62D4-110E-49AD-AC61-88EB3CE29924}" type="slidenum">
              <a:rPr lang="en-US" smtClean="0"/>
              <a:pPr/>
              <a:t>26</a:t>
            </a:fld>
            <a:endParaRPr lang="en-US"/>
          </a:p>
        </p:txBody>
      </p:sp>
    </p:spTree>
    <p:extLst>
      <p:ext uri="{BB962C8B-B14F-4D97-AF65-F5344CB8AC3E}">
        <p14:creationId xmlns:p14="http://schemas.microsoft.com/office/powerpoint/2010/main" xmlns="" val="232298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30</a:t>
            </a:r>
          </a:p>
        </p:txBody>
      </p:sp>
      <p:sp>
        <p:nvSpPr>
          <p:cNvPr id="4" name="Slide Number Placeholder 3"/>
          <p:cNvSpPr>
            <a:spLocks noGrp="1"/>
          </p:cNvSpPr>
          <p:nvPr>
            <p:ph type="sldNum" sz="quarter" idx="10"/>
          </p:nvPr>
        </p:nvSpPr>
        <p:spPr/>
        <p:txBody>
          <a:bodyPr/>
          <a:lstStyle/>
          <a:p>
            <a:fld id="{FE2E62D4-110E-49AD-AC61-88EB3CE29924}" type="slidenum">
              <a:rPr lang="en-US" smtClean="0"/>
              <a:pPr/>
              <a:t>27</a:t>
            </a:fld>
            <a:endParaRPr lang="en-US"/>
          </a:p>
        </p:txBody>
      </p:sp>
    </p:spTree>
    <p:extLst>
      <p:ext uri="{BB962C8B-B14F-4D97-AF65-F5344CB8AC3E}">
        <p14:creationId xmlns:p14="http://schemas.microsoft.com/office/powerpoint/2010/main" xmlns="" val="63298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a:t>
            </a:r>
          </a:p>
        </p:txBody>
      </p:sp>
      <p:sp>
        <p:nvSpPr>
          <p:cNvPr id="4" name="Slide Number Placeholder 3"/>
          <p:cNvSpPr>
            <a:spLocks noGrp="1"/>
          </p:cNvSpPr>
          <p:nvPr>
            <p:ph type="sldNum" sz="quarter" idx="10"/>
          </p:nvPr>
        </p:nvSpPr>
        <p:spPr/>
        <p:txBody>
          <a:bodyPr/>
          <a:lstStyle/>
          <a:p>
            <a:fld id="{FE2E62D4-110E-49AD-AC61-88EB3CE29924}" type="slidenum">
              <a:rPr lang="en-US" smtClean="0"/>
              <a:pPr/>
              <a:t>28</a:t>
            </a:fld>
            <a:endParaRPr lang="en-US"/>
          </a:p>
        </p:txBody>
      </p:sp>
    </p:spTree>
    <p:extLst>
      <p:ext uri="{BB962C8B-B14F-4D97-AF65-F5344CB8AC3E}">
        <p14:creationId xmlns:p14="http://schemas.microsoft.com/office/powerpoint/2010/main" xmlns="" val="80906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29BFB55-A802-447E-A910-BBD71F405882}"/>
              </a:ext>
            </a:extLst>
          </p:cNvPr>
          <p:cNvSpPr/>
          <p:nvPr userDrawn="1"/>
        </p:nvSpPr>
        <p:spPr>
          <a:xfrm>
            <a:off x="0" y="0"/>
            <a:ext cx="12192000" cy="685800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xmlns="" id="{6457B7BB-CD07-47C5-9965-2FA032CA8D5B}"/>
              </a:ext>
            </a:extLst>
          </p:cNvPr>
          <p:cNvSpPr/>
          <p:nvPr userDrawn="1"/>
        </p:nvSpPr>
        <p:spPr>
          <a:xfrm flipH="1">
            <a:off x="8052178" y="0"/>
            <a:ext cx="4139819"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xmlns="" id="{B81EF693-46E2-4180-A982-14109E40CB06}"/>
              </a:ext>
            </a:extLst>
          </p:cNvPr>
          <p:cNvSpPr/>
          <p:nvPr userDrawn="1"/>
        </p:nvSpPr>
        <p:spPr>
          <a:xfrm rot="10800000" flipH="1">
            <a:off x="4" y="0"/>
            <a:ext cx="4139819"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4" name="Rectangle 3"/>
          <p:cNvSpPr/>
          <p:nvPr userDrawn="1"/>
        </p:nvSpPr>
        <p:spPr>
          <a:xfrm>
            <a:off x="0" y="2254826"/>
            <a:ext cx="12192000" cy="213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11" name="Freeform: Shape 10">
            <a:extLst>
              <a:ext uri="{FF2B5EF4-FFF2-40B4-BE49-F238E27FC236}">
                <a16:creationId xmlns:a16="http://schemas.microsoft.com/office/drawing/2014/main" xmlns="" id="{EDA2D9C9-F129-4617-B03C-AC1669105869}"/>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Tree>
    <p:extLst>
      <p:ext uri="{BB962C8B-B14F-4D97-AF65-F5344CB8AC3E}">
        <p14:creationId xmlns:p14="http://schemas.microsoft.com/office/powerpoint/2010/main" xmlns="" val="351477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xmlns="" id="{72920181-2924-4E1F-891D-E75A99509C25}"/>
              </a:ext>
            </a:extLst>
          </p:cNvPr>
          <p:cNvSpPr/>
          <p:nvPr userDrawn="1"/>
        </p:nvSpPr>
        <p:spPr>
          <a:xfrm>
            <a:off x="-1" y="0"/>
            <a:ext cx="42872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Picture Placeholder 5"/>
          <p:cNvSpPr>
            <a:spLocks noGrp="1"/>
          </p:cNvSpPr>
          <p:nvPr>
            <p:ph type="pic" sz="quarter" idx="10" hasCustomPrompt="1"/>
          </p:nvPr>
        </p:nvSpPr>
        <p:spPr>
          <a:xfrm>
            <a:off x="3205315" y="535021"/>
            <a:ext cx="3889913" cy="3542051"/>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7244568" y="2025072"/>
            <a:ext cx="2628000" cy="2052000"/>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1" hasCustomPrompt="1"/>
          </p:nvPr>
        </p:nvSpPr>
        <p:spPr>
          <a:xfrm>
            <a:off x="4467228" y="4260714"/>
            <a:ext cx="2628000" cy="2052000"/>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xmlns="" val="21788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D98C80-FEA2-4CA8-835C-85E3D9FA86EE}" type="datetime1">
              <a:rPr lang="en-US" smtClean="0"/>
              <a:pPr/>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97521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7BC758-5800-4A95-A026-B909E83286F4}" type="datetime1">
              <a:rPr lang="en-US" smtClean="0"/>
              <a:pPr/>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78283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FEA558-A864-4C75-BB9E-6AB7D877A51E}" type="datetime1">
              <a:rPr lang="en-US" smtClean="0"/>
              <a:pPr/>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944A67-7E5C-437A-8098-CBB4841ACD4D}" type="slidenum">
              <a:rPr lang="en-US" smtClean="0"/>
              <a:pPr/>
              <a:t>‹#›</a:t>
            </a:fld>
            <a:endParaRPr lang="en-US" dirty="0"/>
          </a:p>
        </p:txBody>
      </p:sp>
    </p:spTree>
    <p:extLst>
      <p:ext uri="{BB962C8B-B14F-4D97-AF65-F5344CB8AC3E}">
        <p14:creationId xmlns:p14="http://schemas.microsoft.com/office/powerpoint/2010/main" xmlns="" val="37525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xmlns="" id="{E782D618-E31A-46E2-B2EF-17C9DAB0E97E}"/>
              </a:ext>
            </a:extLst>
          </p:cNvPr>
          <p:cNvSpPr/>
          <p:nvPr userDrawn="1"/>
        </p:nvSpPr>
        <p:spPr>
          <a:xfrm rot="5400000">
            <a:off x="1120395"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Hexagon 22">
            <a:extLst>
              <a:ext uri="{FF2B5EF4-FFF2-40B4-BE49-F238E27FC236}">
                <a16:creationId xmlns:a16="http://schemas.microsoft.com/office/drawing/2014/main" xmlns="" id="{531259DD-64CB-4DA1-AD6D-175D1BC0C080}"/>
              </a:ext>
            </a:extLst>
          </p:cNvPr>
          <p:cNvSpPr/>
          <p:nvPr userDrawn="1"/>
        </p:nvSpPr>
        <p:spPr>
          <a:xfrm rot="5400000">
            <a:off x="3188555" y="2821679"/>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Hexagon 23">
            <a:extLst>
              <a:ext uri="{FF2B5EF4-FFF2-40B4-BE49-F238E27FC236}">
                <a16:creationId xmlns:a16="http://schemas.microsoft.com/office/drawing/2014/main" xmlns="" id="{949D4368-1CD6-4BEA-A610-DE42970EA0EA}"/>
              </a:ext>
            </a:extLst>
          </p:cNvPr>
          <p:cNvSpPr/>
          <p:nvPr userDrawn="1"/>
        </p:nvSpPr>
        <p:spPr>
          <a:xfrm rot="5400000">
            <a:off x="5242057"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Hexagon 24">
            <a:extLst>
              <a:ext uri="{FF2B5EF4-FFF2-40B4-BE49-F238E27FC236}">
                <a16:creationId xmlns:a16="http://schemas.microsoft.com/office/drawing/2014/main" xmlns="" id="{ACAABC50-D387-484A-AA0F-EB04645F2116}"/>
              </a:ext>
            </a:extLst>
          </p:cNvPr>
          <p:cNvSpPr/>
          <p:nvPr userDrawn="1"/>
        </p:nvSpPr>
        <p:spPr>
          <a:xfrm rot="5400000">
            <a:off x="7324563" y="2821679"/>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Hexagon 25">
            <a:extLst>
              <a:ext uri="{FF2B5EF4-FFF2-40B4-BE49-F238E27FC236}">
                <a16:creationId xmlns:a16="http://schemas.microsoft.com/office/drawing/2014/main" xmlns="" id="{A9C2DD4D-CD5E-405E-A1A0-E8D0CD03D43F}"/>
              </a:ext>
            </a:extLst>
          </p:cNvPr>
          <p:cNvSpPr/>
          <p:nvPr userDrawn="1"/>
        </p:nvSpPr>
        <p:spPr>
          <a:xfrm rot="5400000">
            <a:off x="9378064"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a:extLst>
              <a:ext uri="{FF2B5EF4-FFF2-40B4-BE49-F238E27FC236}">
                <a16:creationId xmlns:a16="http://schemas.microsoft.com/office/drawing/2014/main" xmlns="" id="{58F9F8B1-6BAC-4AD8-A471-D0C2B6FC88EB}"/>
              </a:ext>
            </a:extLst>
          </p:cNvPr>
          <p:cNvGrpSpPr/>
          <p:nvPr userDrawn="1"/>
        </p:nvGrpSpPr>
        <p:grpSpPr>
          <a:xfrm>
            <a:off x="883715" y="2433382"/>
            <a:ext cx="10284483" cy="2311399"/>
            <a:chOff x="764773" y="2273300"/>
            <a:chExt cx="10284482" cy="2311399"/>
          </a:xfrm>
        </p:grpSpPr>
        <p:cxnSp>
          <p:nvCxnSpPr>
            <p:cNvPr id="38" name="Straight Connector 37">
              <a:extLst>
                <a:ext uri="{FF2B5EF4-FFF2-40B4-BE49-F238E27FC236}">
                  <a16:creationId xmlns:a16="http://schemas.microsoft.com/office/drawing/2014/main" xmlns="" id="{98B00A50-8F71-4989-BC6C-70721A8EDF4B}"/>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07D9CB32-4FF6-46E7-AD10-4891F90C114B}"/>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D4C385E-0386-47EB-A5CD-8B5E6A7F9F1D}"/>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xmlns="" id="{CA247777-17E8-47B0-9C02-A34C1E5702AD}"/>
                </a:ext>
              </a:extLst>
            </p:cNvPr>
            <p:cNvGrpSpPr/>
            <p:nvPr userDrawn="1"/>
          </p:nvGrpSpPr>
          <p:grpSpPr>
            <a:xfrm rot="10800000">
              <a:off x="2809142" y="2821940"/>
              <a:ext cx="2068161" cy="1762759"/>
              <a:chOff x="548642" y="2133600"/>
              <a:chExt cx="2068161" cy="1762759"/>
            </a:xfrm>
          </p:grpSpPr>
          <p:cxnSp>
            <p:nvCxnSpPr>
              <p:cNvPr id="57" name="Straight Connector 56">
                <a:extLst>
                  <a:ext uri="{FF2B5EF4-FFF2-40B4-BE49-F238E27FC236}">
                    <a16:creationId xmlns:a16="http://schemas.microsoft.com/office/drawing/2014/main" xmlns="" id="{ECB83C0A-AF62-4845-9EB4-5D06A0CF4372}"/>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xmlns="" id="{32048AA9-3DFF-4A3E-8093-E7F3FB7D19E3}"/>
                  </a:ext>
                </a:extLst>
              </p:cNvPr>
              <p:cNvGrpSpPr/>
              <p:nvPr userDrawn="1"/>
            </p:nvGrpSpPr>
            <p:grpSpPr>
              <a:xfrm flipH="1">
                <a:off x="1571694" y="2133600"/>
                <a:ext cx="1045109" cy="1762759"/>
                <a:chOff x="394504" y="2235200"/>
                <a:chExt cx="1045109" cy="1762759"/>
              </a:xfrm>
            </p:grpSpPr>
            <p:cxnSp>
              <p:nvCxnSpPr>
                <p:cNvPr id="54" name="Straight Connector 53">
                  <a:extLst>
                    <a:ext uri="{FF2B5EF4-FFF2-40B4-BE49-F238E27FC236}">
                      <a16:creationId xmlns:a16="http://schemas.microsoft.com/office/drawing/2014/main" xmlns="" id="{7392E648-DDB8-4745-B06E-3D83FB0F1F5C}"/>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478A9A5-3601-4DBF-99BF-C2F33B3CE6A5}"/>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xmlns="" id="{A0C33B8E-B78E-4624-BE44-B396658EC6B5}"/>
                </a:ext>
              </a:extLst>
            </p:cNvPr>
            <p:cNvGrpSpPr/>
            <p:nvPr userDrawn="1"/>
          </p:nvGrpSpPr>
          <p:grpSpPr>
            <a:xfrm>
              <a:off x="4877303" y="2273300"/>
              <a:ext cx="4114800" cy="2311399"/>
              <a:chOff x="546372" y="2133600"/>
              <a:chExt cx="4114800" cy="2311399"/>
            </a:xfrm>
          </p:grpSpPr>
          <p:grpSp>
            <p:nvGrpSpPr>
              <p:cNvPr id="60" name="Group 59">
                <a:extLst>
                  <a:ext uri="{FF2B5EF4-FFF2-40B4-BE49-F238E27FC236}">
                    <a16:creationId xmlns:a16="http://schemas.microsoft.com/office/drawing/2014/main" xmlns="" id="{36948F02-2A58-4B70-878D-138873EF5487}"/>
                  </a:ext>
                </a:extLst>
              </p:cNvPr>
              <p:cNvGrpSpPr/>
              <p:nvPr userDrawn="1"/>
            </p:nvGrpSpPr>
            <p:grpSpPr>
              <a:xfrm>
                <a:off x="546372" y="2133600"/>
                <a:ext cx="2048374" cy="1755137"/>
                <a:chOff x="546372" y="2133600"/>
                <a:chExt cx="2048374" cy="1755137"/>
              </a:xfrm>
            </p:grpSpPr>
            <p:grpSp>
              <p:nvGrpSpPr>
                <p:cNvPr id="68" name="Group 67">
                  <a:extLst>
                    <a:ext uri="{FF2B5EF4-FFF2-40B4-BE49-F238E27FC236}">
                      <a16:creationId xmlns:a16="http://schemas.microsoft.com/office/drawing/2014/main" xmlns="" id="{2374C11E-A36A-4A02-91FB-1E2A147716EF}"/>
                    </a:ext>
                  </a:extLst>
                </p:cNvPr>
                <p:cNvGrpSpPr/>
                <p:nvPr userDrawn="1"/>
              </p:nvGrpSpPr>
              <p:grpSpPr>
                <a:xfrm>
                  <a:off x="546372" y="2133600"/>
                  <a:ext cx="1025322" cy="1755137"/>
                  <a:chOff x="414292" y="2235200"/>
                  <a:chExt cx="1025322" cy="1755137"/>
                </a:xfrm>
              </p:grpSpPr>
              <p:cxnSp>
                <p:nvCxnSpPr>
                  <p:cNvPr id="72" name="Straight Connector 71">
                    <a:extLst>
                      <a:ext uri="{FF2B5EF4-FFF2-40B4-BE49-F238E27FC236}">
                        <a16:creationId xmlns:a16="http://schemas.microsoft.com/office/drawing/2014/main" xmlns="" id="{A7659665-8409-4C94-81A8-ED44F07985C3}"/>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8CC43616-6493-4804-BA75-1DAA7A1D8B18}"/>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xmlns="" id="{995EA5E0-F8C9-46F5-9994-0DBB5532E9C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xmlns="" id="{07CCC38F-9AFC-4443-AF2B-8B972EE312B9}"/>
                  </a:ext>
                </a:extLst>
              </p:cNvPr>
              <p:cNvGrpSpPr/>
              <p:nvPr userDrawn="1"/>
            </p:nvGrpSpPr>
            <p:grpSpPr>
              <a:xfrm rot="10800000">
                <a:off x="2590206" y="2722878"/>
                <a:ext cx="2070966" cy="1722121"/>
                <a:chOff x="548642" y="2133600"/>
                <a:chExt cx="2070966" cy="1722121"/>
              </a:xfrm>
            </p:grpSpPr>
            <p:cxnSp>
              <p:nvCxnSpPr>
                <p:cNvPr id="67" name="Straight Connector 66">
                  <a:extLst>
                    <a:ext uri="{FF2B5EF4-FFF2-40B4-BE49-F238E27FC236}">
                      <a16:creationId xmlns:a16="http://schemas.microsoft.com/office/drawing/2014/main" xmlns="" id="{85D60560-17BE-42C4-956A-FD0CCF2B311F}"/>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xmlns="" id="{314ADB2B-6BAC-4187-9AD6-234699323C6F}"/>
                    </a:ext>
                  </a:extLst>
                </p:cNvPr>
                <p:cNvGrpSpPr/>
                <p:nvPr userDrawn="1"/>
              </p:nvGrpSpPr>
              <p:grpSpPr>
                <a:xfrm flipH="1">
                  <a:off x="1571694" y="2133600"/>
                  <a:ext cx="1047914" cy="1722121"/>
                  <a:chOff x="391699" y="2235200"/>
                  <a:chExt cx="1047914" cy="1722121"/>
                </a:xfrm>
              </p:grpSpPr>
              <p:cxnSp>
                <p:nvCxnSpPr>
                  <p:cNvPr id="64" name="Straight Connector 63">
                    <a:extLst>
                      <a:ext uri="{FF2B5EF4-FFF2-40B4-BE49-F238E27FC236}">
                        <a16:creationId xmlns:a16="http://schemas.microsoft.com/office/drawing/2014/main" xmlns="" id="{3AA32475-F311-40BF-84DB-2FBFF05A09E9}"/>
                      </a:ext>
                    </a:extLst>
                  </p:cNvPr>
                  <p:cNvCxnSpPr>
                    <a:cxnSpLocks/>
                  </p:cNvCxnSpPr>
                  <p:nvPr userDrawn="1"/>
                </p:nvCxnSpPr>
                <p:spPr>
                  <a:xfrm rot="10800000" flipV="1">
                    <a:off x="391699" y="2791460"/>
                    <a:ext cx="29076" cy="1165861"/>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8076BDAC-837A-46AB-939A-33B4CAC4432D}"/>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1" name="Group 40">
              <a:extLst>
                <a:ext uri="{FF2B5EF4-FFF2-40B4-BE49-F238E27FC236}">
                  <a16:creationId xmlns:a16="http://schemas.microsoft.com/office/drawing/2014/main" xmlns="" id="{61A353AA-3B37-493F-A75A-FBE55A7FEAC3}"/>
                </a:ext>
              </a:extLst>
            </p:cNvPr>
            <p:cNvGrpSpPr/>
            <p:nvPr userDrawn="1"/>
          </p:nvGrpSpPr>
          <p:grpSpPr>
            <a:xfrm>
              <a:off x="8992103" y="2273300"/>
              <a:ext cx="2057152" cy="1851337"/>
              <a:chOff x="547757" y="2133600"/>
              <a:chExt cx="2057152" cy="1851337"/>
            </a:xfrm>
          </p:grpSpPr>
          <p:grpSp>
            <p:nvGrpSpPr>
              <p:cNvPr id="76" name="Group 75">
                <a:extLst>
                  <a:ext uri="{FF2B5EF4-FFF2-40B4-BE49-F238E27FC236}">
                    <a16:creationId xmlns:a16="http://schemas.microsoft.com/office/drawing/2014/main" xmlns="" id="{E7AC040A-1737-484C-8CEA-2ADF0DBFE9FB}"/>
                  </a:ext>
                </a:extLst>
              </p:cNvPr>
              <p:cNvGrpSpPr/>
              <p:nvPr userDrawn="1"/>
            </p:nvGrpSpPr>
            <p:grpSpPr>
              <a:xfrm>
                <a:off x="547757" y="2133600"/>
                <a:ext cx="1023937" cy="1762759"/>
                <a:chOff x="415677" y="2235200"/>
                <a:chExt cx="1023937" cy="1762759"/>
              </a:xfrm>
            </p:grpSpPr>
            <p:cxnSp>
              <p:nvCxnSpPr>
                <p:cNvPr id="80" name="Straight Connector 79">
                  <a:extLst>
                    <a:ext uri="{FF2B5EF4-FFF2-40B4-BE49-F238E27FC236}">
                      <a16:creationId xmlns:a16="http://schemas.microsoft.com/office/drawing/2014/main" xmlns="" id="{9CD9887E-CE43-4192-9065-D2A75389118E}"/>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3D14A159-829D-4CE4-9A8E-E2C0CBD3F3F7}"/>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31D099CA-B8FD-4314-AEDD-819F910D5BDB}"/>
                  </a:ext>
                </a:extLst>
              </p:cNvPr>
              <p:cNvGrpSpPr/>
              <p:nvPr userDrawn="1"/>
            </p:nvGrpSpPr>
            <p:grpSpPr>
              <a:xfrm flipH="1">
                <a:off x="1571694" y="2133600"/>
                <a:ext cx="1033215" cy="1851337"/>
                <a:chOff x="406398" y="2235200"/>
                <a:chExt cx="1033215" cy="1851337"/>
              </a:xfrm>
            </p:grpSpPr>
            <p:cxnSp>
              <p:nvCxnSpPr>
                <p:cNvPr id="78" name="Straight Connector 77">
                  <a:extLst>
                    <a:ext uri="{FF2B5EF4-FFF2-40B4-BE49-F238E27FC236}">
                      <a16:creationId xmlns:a16="http://schemas.microsoft.com/office/drawing/2014/main" xmlns="" id="{C02C6F16-E0CD-428F-BD21-449948C9D678}"/>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E6C222D2-654F-4BD1-A0BD-34C233CD23D3}"/>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xmlns="" id="{EA93BAA0-B72B-4BFD-BCF9-4608ADE3AC72}"/>
              </a:ext>
            </a:extLst>
          </p:cNvPr>
          <p:cNvSpPr/>
          <p:nvPr userDrawn="1"/>
        </p:nvSpPr>
        <p:spPr>
          <a:xfrm>
            <a:off x="659872" y="4111045"/>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Oval 81">
            <a:extLst>
              <a:ext uri="{FF2B5EF4-FFF2-40B4-BE49-F238E27FC236}">
                <a16:creationId xmlns:a16="http://schemas.microsoft.com/office/drawing/2014/main" xmlns="" id="{07EC39C5-C4D5-4BE2-80A8-355FC3ECC12F}"/>
              </a:ext>
            </a:extLst>
          </p:cNvPr>
          <p:cNvSpPr/>
          <p:nvPr userDrawn="1"/>
        </p:nvSpPr>
        <p:spPr>
          <a:xfrm>
            <a:off x="1677924" y="2268282"/>
            <a:ext cx="4572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Oval 82">
            <a:extLst>
              <a:ext uri="{FF2B5EF4-FFF2-40B4-BE49-F238E27FC236}">
                <a16:creationId xmlns:a16="http://schemas.microsoft.com/office/drawing/2014/main" xmlns="" id="{F5775AD5-ACEB-4CBE-BD90-53D7E05FA5AC}"/>
              </a:ext>
            </a:extLst>
          </p:cNvPr>
          <p:cNvSpPr/>
          <p:nvPr userDrawn="1"/>
        </p:nvSpPr>
        <p:spPr>
          <a:xfrm>
            <a:off x="3746085" y="4525070"/>
            <a:ext cx="4572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Oval 83">
            <a:extLst>
              <a:ext uri="{FF2B5EF4-FFF2-40B4-BE49-F238E27FC236}">
                <a16:creationId xmlns:a16="http://schemas.microsoft.com/office/drawing/2014/main" xmlns="" id="{658774E0-9642-4F13-A5E6-09E3CB03DBB5}"/>
              </a:ext>
            </a:extLst>
          </p:cNvPr>
          <p:cNvSpPr/>
          <p:nvPr userDrawn="1"/>
        </p:nvSpPr>
        <p:spPr>
          <a:xfrm>
            <a:off x="5799587" y="2268282"/>
            <a:ext cx="457200" cy="457200"/>
          </a:xfrm>
          <a:prstGeom prst="ellipse">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5" name="Oval 84">
            <a:extLst>
              <a:ext uri="{FF2B5EF4-FFF2-40B4-BE49-F238E27FC236}">
                <a16:creationId xmlns:a16="http://schemas.microsoft.com/office/drawing/2014/main" xmlns="" id="{D65EF3DD-F676-4685-9875-B94CF9FB2C8D}"/>
              </a:ext>
            </a:extLst>
          </p:cNvPr>
          <p:cNvSpPr/>
          <p:nvPr userDrawn="1"/>
        </p:nvSpPr>
        <p:spPr>
          <a:xfrm>
            <a:off x="7882093" y="4499666"/>
            <a:ext cx="4572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Oval 85">
            <a:extLst>
              <a:ext uri="{FF2B5EF4-FFF2-40B4-BE49-F238E27FC236}">
                <a16:creationId xmlns:a16="http://schemas.microsoft.com/office/drawing/2014/main" xmlns="" id="{160A3CDF-ADAF-4527-8705-2F8E3851CF65}"/>
              </a:ext>
            </a:extLst>
          </p:cNvPr>
          <p:cNvSpPr/>
          <p:nvPr userDrawn="1"/>
        </p:nvSpPr>
        <p:spPr>
          <a:xfrm>
            <a:off x="9935595" y="2246690"/>
            <a:ext cx="457200" cy="457200"/>
          </a:xfrm>
          <a:prstGeom prst="ellipse">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Oval 86">
            <a:extLst>
              <a:ext uri="{FF2B5EF4-FFF2-40B4-BE49-F238E27FC236}">
                <a16:creationId xmlns:a16="http://schemas.microsoft.com/office/drawing/2014/main" xmlns="" id="{3FD028A3-58B1-44C9-AC6A-A869FC68B50F}"/>
              </a:ext>
            </a:extLst>
          </p:cNvPr>
          <p:cNvSpPr/>
          <p:nvPr userDrawn="1"/>
        </p:nvSpPr>
        <p:spPr>
          <a:xfrm>
            <a:off x="10938323" y="4100876"/>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Title 29">
            <a:extLst>
              <a:ext uri="{FF2B5EF4-FFF2-40B4-BE49-F238E27FC236}">
                <a16:creationId xmlns:a16="http://schemas.microsoft.com/office/drawing/2014/main" xmlns="" id="{18F0CF87-D85A-411D-8002-1157A047CBEF}"/>
              </a:ext>
            </a:extLst>
          </p:cNvPr>
          <p:cNvSpPr>
            <a:spLocks noGrp="1"/>
          </p:cNvSpPr>
          <p:nvPr>
            <p:ph type="title"/>
          </p:nvPr>
        </p:nvSpPr>
        <p:spPr>
          <a:xfrm>
            <a:off x="445403" y="207553"/>
            <a:ext cx="10515600" cy="644475"/>
          </a:xfrm>
          <a:prstGeom prst="rect">
            <a:avLst/>
          </a:prstGeom>
        </p:spPr>
        <p:txBody>
          <a:bodyPr anchor="ctr">
            <a:normAutofit/>
          </a:bodyPr>
          <a:lstStyle>
            <a:lvl1pPr>
              <a:defRPr sz="2400"/>
            </a:lvl1pPr>
          </a:lstStyle>
          <a:p>
            <a:r>
              <a:rPr lang="en-US"/>
              <a:t>Click to edit Master title style</a:t>
            </a:r>
            <a:endParaRPr lang="en-US" dirty="0"/>
          </a:p>
        </p:txBody>
      </p:sp>
      <p:sp>
        <p:nvSpPr>
          <p:cNvPr id="31" name="TextBox 30">
            <a:extLst>
              <a:ext uri="{FF2B5EF4-FFF2-40B4-BE49-F238E27FC236}">
                <a16:creationId xmlns:a16="http://schemas.microsoft.com/office/drawing/2014/main" xmlns="" id="{9E8F9015-A4A2-47D3-9665-686A67F0ED81}"/>
              </a:ext>
            </a:extLst>
          </p:cNvPr>
          <p:cNvSpPr txBox="1"/>
          <p:nvPr userDrawn="1"/>
        </p:nvSpPr>
        <p:spPr>
          <a:xfrm>
            <a:off x="1383191" y="1586908"/>
            <a:ext cx="889480" cy="507831"/>
          </a:xfrm>
          <a:prstGeom prst="rect">
            <a:avLst/>
          </a:prstGeom>
          <a:noFill/>
        </p:spPr>
        <p:txBody>
          <a:bodyPr wrap="square" rtlCol="0">
            <a:spAutoFit/>
          </a:bodyPr>
          <a:lstStyle/>
          <a:p>
            <a:pPr algn="ctr"/>
            <a:r>
              <a:rPr lang="en-US" sz="2700" b="1" dirty="0">
                <a:solidFill>
                  <a:schemeClr val="accent2"/>
                </a:solidFill>
                <a:latin typeface="+mj-lt"/>
              </a:rPr>
              <a:t>01</a:t>
            </a:r>
            <a:endParaRPr lang="en-US" sz="1350" b="1" dirty="0">
              <a:solidFill>
                <a:schemeClr val="accent2"/>
              </a:solidFill>
              <a:latin typeface="+mj-lt"/>
            </a:endParaRPr>
          </a:p>
        </p:txBody>
      </p:sp>
      <p:sp>
        <p:nvSpPr>
          <p:cNvPr id="103" name="TextBox 102">
            <a:extLst>
              <a:ext uri="{FF2B5EF4-FFF2-40B4-BE49-F238E27FC236}">
                <a16:creationId xmlns:a16="http://schemas.microsoft.com/office/drawing/2014/main" xmlns="" id="{426A1182-EDE9-44E7-BA1C-CCAA1B422C3C}"/>
              </a:ext>
            </a:extLst>
          </p:cNvPr>
          <p:cNvSpPr txBox="1"/>
          <p:nvPr userDrawn="1"/>
        </p:nvSpPr>
        <p:spPr>
          <a:xfrm>
            <a:off x="3516779" y="5001794"/>
            <a:ext cx="889480" cy="507831"/>
          </a:xfrm>
          <a:prstGeom prst="rect">
            <a:avLst/>
          </a:prstGeom>
          <a:noFill/>
        </p:spPr>
        <p:txBody>
          <a:bodyPr wrap="square" rtlCol="0">
            <a:spAutoFit/>
          </a:bodyPr>
          <a:lstStyle/>
          <a:p>
            <a:pPr algn="ctr"/>
            <a:r>
              <a:rPr lang="en-US" sz="2700" b="1" dirty="0">
                <a:solidFill>
                  <a:schemeClr val="accent3"/>
                </a:solidFill>
                <a:latin typeface="+mj-lt"/>
              </a:rPr>
              <a:t>02</a:t>
            </a:r>
            <a:endParaRPr lang="en-US" sz="1350" b="1" dirty="0">
              <a:solidFill>
                <a:schemeClr val="accent3"/>
              </a:solidFill>
              <a:latin typeface="+mj-lt"/>
            </a:endParaRPr>
          </a:p>
        </p:txBody>
      </p:sp>
      <p:sp>
        <p:nvSpPr>
          <p:cNvPr id="104" name="TextBox 103">
            <a:extLst>
              <a:ext uri="{FF2B5EF4-FFF2-40B4-BE49-F238E27FC236}">
                <a16:creationId xmlns:a16="http://schemas.microsoft.com/office/drawing/2014/main" xmlns="" id="{453D0452-E8F6-4E1D-8D89-47F4DE14020B}"/>
              </a:ext>
            </a:extLst>
          </p:cNvPr>
          <p:cNvSpPr txBox="1"/>
          <p:nvPr userDrawn="1"/>
        </p:nvSpPr>
        <p:spPr>
          <a:xfrm>
            <a:off x="5574557" y="1593860"/>
            <a:ext cx="889480" cy="507831"/>
          </a:xfrm>
          <a:prstGeom prst="rect">
            <a:avLst/>
          </a:prstGeom>
          <a:noFill/>
        </p:spPr>
        <p:txBody>
          <a:bodyPr wrap="square" rtlCol="0">
            <a:spAutoFit/>
          </a:bodyPr>
          <a:lstStyle/>
          <a:p>
            <a:pPr algn="ctr"/>
            <a:r>
              <a:rPr lang="en-US" sz="2700" b="1" dirty="0">
                <a:solidFill>
                  <a:schemeClr val="accent4"/>
                </a:solidFill>
                <a:latin typeface="+mj-lt"/>
              </a:rPr>
              <a:t>03</a:t>
            </a:r>
            <a:endParaRPr lang="en-US" sz="1350" b="1" dirty="0">
              <a:solidFill>
                <a:schemeClr val="accent4"/>
              </a:solidFill>
              <a:latin typeface="+mj-lt"/>
            </a:endParaRPr>
          </a:p>
        </p:txBody>
      </p:sp>
      <p:sp>
        <p:nvSpPr>
          <p:cNvPr id="105" name="TextBox 104">
            <a:extLst>
              <a:ext uri="{FF2B5EF4-FFF2-40B4-BE49-F238E27FC236}">
                <a16:creationId xmlns:a16="http://schemas.microsoft.com/office/drawing/2014/main" xmlns="" id="{58EE8165-DF59-42CB-A646-DBDAB53967B1}"/>
              </a:ext>
            </a:extLst>
          </p:cNvPr>
          <p:cNvSpPr txBox="1"/>
          <p:nvPr userDrawn="1"/>
        </p:nvSpPr>
        <p:spPr>
          <a:xfrm>
            <a:off x="7657063" y="4982272"/>
            <a:ext cx="889480" cy="507831"/>
          </a:xfrm>
          <a:prstGeom prst="rect">
            <a:avLst/>
          </a:prstGeom>
          <a:noFill/>
        </p:spPr>
        <p:txBody>
          <a:bodyPr wrap="square" rtlCol="0">
            <a:spAutoFit/>
          </a:bodyPr>
          <a:lstStyle/>
          <a:p>
            <a:pPr algn="ctr"/>
            <a:r>
              <a:rPr lang="en-US" sz="2700" b="1" dirty="0">
                <a:solidFill>
                  <a:schemeClr val="accent5"/>
                </a:solidFill>
                <a:latin typeface="+mj-lt"/>
              </a:rPr>
              <a:t>04</a:t>
            </a:r>
            <a:endParaRPr lang="en-US" sz="1350" b="1" dirty="0">
              <a:solidFill>
                <a:schemeClr val="accent5"/>
              </a:solidFill>
              <a:latin typeface="+mj-lt"/>
            </a:endParaRPr>
          </a:p>
        </p:txBody>
      </p:sp>
      <p:sp>
        <p:nvSpPr>
          <p:cNvPr id="106" name="TextBox 105">
            <a:extLst>
              <a:ext uri="{FF2B5EF4-FFF2-40B4-BE49-F238E27FC236}">
                <a16:creationId xmlns:a16="http://schemas.microsoft.com/office/drawing/2014/main" xmlns="" id="{3EC5584D-5A50-4F4A-A8CD-530EFB27FD79}"/>
              </a:ext>
            </a:extLst>
          </p:cNvPr>
          <p:cNvSpPr txBox="1"/>
          <p:nvPr userDrawn="1"/>
        </p:nvSpPr>
        <p:spPr>
          <a:xfrm>
            <a:off x="9696220" y="1554587"/>
            <a:ext cx="889480" cy="507831"/>
          </a:xfrm>
          <a:prstGeom prst="rect">
            <a:avLst/>
          </a:prstGeom>
          <a:noFill/>
        </p:spPr>
        <p:txBody>
          <a:bodyPr wrap="square" rtlCol="0">
            <a:spAutoFit/>
          </a:bodyPr>
          <a:lstStyle/>
          <a:p>
            <a:pPr algn="ctr"/>
            <a:r>
              <a:rPr lang="en-US" sz="2700" b="1" dirty="0">
                <a:solidFill>
                  <a:schemeClr val="accent6"/>
                </a:solidFill>
                <a:latin typeface="+mj-lt"/>
              </a:rPr>
              <a:t>05</a:t>
            </a:r>
            <a:endParaRPr lang="en-US" sz="1350" b="1" dirty="0">
              <a:solidFill>
                <a:schemeClr val="accent6"/>
              </a:solidFill>
              <a:latin typeface="+mj-lt"/>
            </a:endParaRPr>
          </a:p>
        </p:txBody>
      </p:sp>
      <p:sp>
        <p:nvSpPr>
          <p:cNvPr id="35" name="Text Placeholder 34">
            <a:extLst>
              <a:ext uri="{FF2B5EF4-FFF2-40B4-BE49-F238E27FC236}">
                <a16:creationId xmlns:a16="http://schemas.microsoft.com/office/drawing/2014/main" xmlns="" id="{FF7EDF04-AD2B-463F-873D-F9F513090E6C}"/>
              </a:ext>
            </a:extLst>
          </p:cNvPr>
          <p:cNvSpPr>
            <a:spLocks noGrp="1"/>
          </p:cNvSpPr>
          <p:nvPr>
            <p:ph type="body" sz="quarter" idx="10"/>
          </p:nvPr>
        </p:nvSpPr>
        <p:spPr>
          <a:xfrm>
            <a:off x="881446" y="4610158"/>
            <a:ext cx="2068695" cy="391634"/>
          </a:xfrm>
          <a:prstGeom prst="rect">
            <a:avLst/>
          </a:prstGeom>
        </p:spPr>
        <p:txBody>
          <a:bodyPr>
            <a:normAutofit/>
          </a:bodyPr>
          <a:lstStyle>
            <a:lvl1pPr marL="0" indent="0" algn="ctr">
              <a:buNone/>
              <a:defRPr sz="1500">
                <a:solidFill>
                  <a:schemeClr val="accent2"/>
                </a:solidFill>
              </a:defRPr>
            </a:lvl1pPr>
          </a:lstStyle>
          <a:p>
            <a:pPr lvl="0"/>
            <a:r>
              <a:rPr lang="en-US"/>
              <a:t>Edit Master text styles</a:t>
            </a:r>
          </a:p>
        </p:txBody>
      </p:sp>
      <p:sp>
        <p:nvSpPr>
          <p:cNvPr id="107" name="Text Placeholder 34">
            <a:extLst>
              <a:ext uri="{FF2B5EF4-FFF2-40B4-BE49-F238E27FC236}">
                <a16:creationId xmlns:a16="http://schemas.microsoft.com/office/drawing/2014/main" xmlns="" id="{7F70B278-4654-46AC-8DD6-824CEF1DFAFB}"/>
              </a:ext>
            </a:extLst>
          </p:cNvPr>
          <p:cNvSpPr>
            <a:spLocks noGrp="1"/>
          </p:cNvSpPr>
          <p:nvPr>
            <p:ph type="body" sz="quarter" idx="11"/>
          </p:nvPr>
        </p:nvSpPr>
        <p:spPr>
          <a:xfrm>
            <a:off x="872176" y="5036817"/>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
        <p:nvSpPr>
          <p:cNvPr id="108" name="Text Placeholder 34">
            <a:extLst>
              <a:ext uri="{FF2B5EF4-FFF2-40B4-BE49-F238E27FC236}">
                <a16:creationId xmlns:a16="http://schemas.microsoft.com/office/drawing/2014/main" xmlns="" id="{3B7069E5-61AE-4AB2-8653-98A7F283E09B}"/>
              </a:ext>
            </a:extLst>
          </p:cNvPr>
          <p:cNvSpPr>
            <a:spLocks noGrp="1"/>
          </p:cNvSpPr>
          <p:nvPr>
            <p:ph type="body" sz="quarter" idx="12"/>
          </p:nvPr>
        </p:nvSpPr>
        <p:spPr>
          <a:xfrm>
            <a:off x="4998514" y="4610158"/>
            <a:ext cx="2068695" cy="391634"/>
          </a:xfrm>
          <a:prstGeom prst="rect">
            <a:avLst/>
          </a:prstGeom>
        </p:spPr>
        <p:txBody>
          <a:bodyPr>
            <a:normAutofit/>
          </a:bodyPr>
          <a:lstStyle>
            <a:lvl1pPr marL="0" indent="0" algn="ctr">
              <a:buNone/>
              <a:defRPr sz="1500">
                <a:solidFill>
                  <a:schemeClr val="accent4"/>
                </a:solidFill>
              </a:defRPr>
            </a:lvl1pPr>
          </a:lstStyle>
          <a:p>
            <a:pPr lvl="0"/>
            <a:r>
              <a:rPr lang="en-US"/>
              <a:t>Edit Master text styles</a:t>
            </a:r>
          </a:p>
        </p:txBody>
      </p:sp>
      <p:sp>
        <p:nvSpPr>
          <p:cNvPr id="109" name="Text Placeholder 34">
            <a:extLst>
              <a:ext uri="{FF2B5EF4-FFF2-40B4-BE49-F238E27FC236}">
                <a16:creationId xmlns:a16="http://schemas.microsoft.com/office/drawing/2014/main" xmlns="" id="{38A8EB30-9561-4857-91EC-C9B25464AFDE}"/>
              </a:ext>
            </a:extLst>
          </p:cNvPr>
          <p:cNvSpPr>
            <a:spLocks noGrp="1"/>
          </p:cNvSpPr>
          <p:nvPr>
            <p:ph type="body" sz="quarter" idx="13"/>
          </p:nvPr>
        </p:nvSpPr>
        <p:spPr>
          <a:xfrm>
            <a:off x="4989246" y="5036817"/>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
        <p:nvSpPr>
          <p:cNvPr id="110" name="Text Placeholder 34">
            <a:extLst>
              <a:ext uri="{FF2B5EF4-FFF2-40B4-BE49-F238E27FC236}">
                <a16:creationId xmlns:a16="http://schemas.microsoft.com/office/drawing/2014/main" xmlns="" id="{AE1932D4-1CD4-4631-9E96-954227141C8A}"/>
              </a:ext>
            </a:extLst>
          </p:cNvPr>
          <p:cNvSpPr>
            <a:spLocks noGrp="1"/>
          </p:cNvSpPr>
          <p:nvPr>
            <p:ph type="body" sz="quarter" idx="14"/>
          </p:nvPr>
        </p:nvSpPr>
        <p:spPr>
          <a:xfrm>
            <a:off x="9089341" y="4613478"/>
            <a:ext cx="2068695" cy="391634"/>
          </a:xfrm>
          <a:prstGeom prst="rect">
            <a:avLst/>
          </a:prstGeom>
        </p:spPr>
        <p:txBody>
          <a:bodyPr>
            <a:normAutofit/>
          </a:bodyPr>
          <a:lstStyle>
            <a:lvl1pPr marL="0" indent="0" algn="ctr">
              <a:buNone/>
              <a:defRPr sz="1500">
                <a:solidFill>
                  <a:schemeClr val="accent6"/>
                </a:solidFill>
              </a:defRPr>
            </a:lvl1pPr>
          </a:lstStyle>
          <a:p>
            <a:pPr lvl="0"/>
            <a:r>
              <a:rPr lang="en-US"/>
              <a:t>Edit Master text styles</a:t>
            </a:r>
          </a:p>
        </p:txBody>
      </p:sp>
      <p:sp>
        <p:nvSpPr>
          <p:cNvPr id="111" name="Text Placeholder 34">
            <a:extLst>
              <a:ext uri="{FF2B5EF4-FFF2-40B4-BE49-F238E27FC236}">
                <a16:creationId xmlns:a16="http://schemas.microsoft.com/office/drawing/2014/main" xmlns="" id="{7A6D526A-E91A-4FC8-8AB8-5FEA321F6ADC}"/>
              </a:ext>
            </a:extLst>
          </p:cNvPr>
          <p:cNvSpPr>
            <a:spLocks noGrp="1"/>
          </p:cNvSpPr>
          <p:nvPr>
            <p:ph type="body" sz="quarter" idx="15"/>
          </p:nvPr>
        </p:nvSpPr>
        <p:spPr>
          <a:xfrm>
            <a:off x="9080073" y="5040137"/>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
        <p:nvSpPr>
          <p:cNvPr id="112" name="Text Placeholder 34">
            <a:extLst>
              <a:ext uri="{FF2B5EF4-FFF2-40B4-BE49-F238E27FC236}">
                <a16:creationId xmlns:a16="http://schemas.microsoft.com/office/drawing/2014/main" xmlns="" id="{61A32F9F-4ACF-442A-8853-0E4B42CC9EF2}"/>
              </a:ext>
            </a:extLst>
          </p:cNvPr>
          <p:cNvSpPr>
            <a:spLocks noGrp="1"/>
          </p:cNvSpPr>
          <p:nvPr>
            <p:ph type="body" sz="quarter" idx="16"/>
          </p:nvPr>
        </p:nvSpPr>
        <p:spPr>
          <a:xfrm>
            <a:off x="2965654" y="1126350"/>
            <a:ext cx="2068695" cy="391634"/>
          </a:xfrm>
          <a:prstGeom prst="rect">
            <a:avLst/>
          </a:prstGeom>
        </p:spPr>
        <p:txBody>
          <a:bodyPr>
            <a:normAutofit/>
          </a:bodyPr>
          <a:lstStyle>
            <a:lvl1pPr marL="0" indent="0" algn="ctr">
              <a:buNone/>
              <a:defRPr sz="1500">
                <a:solidFill>
                  <a:schemeClr val="accent3"/>
                </a:solidFill>
              </a:defRPr>
            </a:lvl1pPr>
          </a:lstStyle>
          <a:p>
            <a:pPr lvl="0"/>
            <a:r>
              <a:rPr lang="en-US"/>
              <a:t>Edit Master text styles</a:t>
            </a:r>
          </a:p>
        </p:txBody>
      </p:sp>
      <p:sp>
        <p:nvSpPr>
          <p:cNvPr id="113" name="Text Placeholder 34">
            <a:extLst>
              <a:ext uri="{FF2B5EF4-FFF2-40B4-BE49-F238E27FC236}">
                <a16:creationId xmlns:a16="http://schemas.microsoft.com/office/drawing/2014/main" xmlns="" id="{B3D0AD38-B8DA-4C19-97D0-C4BF494F2F0B}"/>
              </a:ext>
            </a:extLst>
          </p:cNvPr>
          <p:cNvSpPr>
            <a:spLocks noGrp="1"/>
          </p:cNvSpPr>
          <p:nvPr>
            <p:ph type="body" sz="quarter" idx="17"/>
          </p:nvPr>
        </p:nvSpPr>
        <p:spPr>
          <a:xfrm>
            <a:off x="2956386" y="1553009"/>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
        <p:nvSpPr>
          <p:cNvPr id="114" name="Text Placeholder 34">
            <a:extLst>
              <a:ext uri="{FF2B5EF4-FFF2-40B4-BE49-F238E27FC236}">
                <a16:creationId xmlns:a16="http://schemas.microsoft.com/office/drawing/2014/main" xmlns="" id="{A8DE427E-A7F5-47D9-AA8C-5F8089A99E20}"/>
              </a:ext>
            </a:extLst>
          </p:cNvPr>
          <p:cNvSpPr>
            <a:spLocks noGrp="1"/>
          </p:cNvSpPr>
          <p:nvPr>
            <p:ph type="body" sz="quarter" idx="18"/>
          </p:nvPr>
        </p:nvSpPr>
        <p:spPr>
          <a:xfrm>
            <a:off x="7129515" y="1066973"/>
            <a:ext cx="2068695" cy="391634"/>
          </a:xfrm>
          <a:prstGeom prst="rect">
            <a:avLst/>
          </a:prstGeom>
        </p:spPr>
        <p:txBody>
          <a:bodyPr>
            <a:normAutofit/>
          </a:bodyPr>
          <a:lstStyle>
            <a:lvl1pPr marL="0" indent="0" algn="ctr">
              <a:buNone/>
              <a:defRPr sz="1500">
                <a:solidFill>
                  <a:schemeClr val="accent5"/>
                </a:solidFill>
              </a:defRPr>
            </a:lvl1pPr>
          </a:lstStyle>
          <a:p>
            <a:pPr lvl="0"/>
            <a:r>
              <a:rPr lang="en-US"/>
              <a:t>Edit Master text styles</a:t>
            </a:r>
          </a:p>
        </p:txBody>
      </p:sp>
      <p:sp>
        <p:nvSpPr>
          <p:cNvPr id="115" name="Text Placeholder 34">
            <a:extLst>
              <a:ext uri="{FF2B5EF4-FFF2-40B4-BE49-F238E27FC236}">
                <a16:creationId xmlns:a16="http://schemas.microsoft.com/office/drawing/2014/main" xmlns="" id="{E764A502-6D62-4133-90C7-1FE9B38E747B}"/>
              </a:ext>
            </a:extLst>
          </p:cNvPr>
          <p:cNvSpPr>
            <a:spLocks noGrp="1"/>
          </p:cNvSpPr>
          <p:nvPr>
            <p:ph type="body" sz="quarter" idx="19"/>
          </p:nvPr>
        </p:nvSpPr>
        <p:spPr>
          <a:xfrm>
            <a:off x="7120247" y="1493632"/>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Tree>
    <p:extLst>
      <p:ext uri="{BB962C8B-B14F-4D97-AF65-F5344CB8AC3E}">
        <p14:creationId xmlns:p14="http://schemas.microsoft.com/office/powerpoint/2010/main" xmlns="" val="77684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E3D322-65EF-49AE-A638-E8A3C6C85664}" type="datetime1">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44A67-7E5C-437A-8098-CBB4841ACD4D}" type="slidenum">
              <a:rPr lang="en-US" smtClean="0"/>
              <a:pPr/>
              <a:t>‹#›</a:t>
            </a:fld>
            <a:endParaRPr lang="en-US"/>
          </a:p>
        </p:txBody>
      </p:sp>
    </p:spTree>
    <p:extLst>
      <p:ext uri="{BB962C8B-B14F-4D97-AF65-F5344CB8AC3E}">
        <p14:creationId xmlns:p14="http://schemas.microsoft.com/office/powerpoint/2010/main" xmlns="" val="1117079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8" y="44452"/>
            <a:ext cx="10781823" cy="1013950"/>
          </a:xfrm>
        </p:spPr>
        <p:txBody>
          <a:body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E948B989-76C9-4BD3-9201-A8EAC9103CCD}" type="slidenum">
              <a:rPr lang="en-GB" smtClean="0"/>
              <a:pPr/>
              <a:t>‹#›</a:t>
            </a:fld>
            <a:endParaRPr lang="en-GB"/>
          </a:p>
        </p:txBody>
      </p:sp>
      <p:sp>
        <p:nvSpPr>
          <p:cNvPr id="8" name="Text Placeholder 7">
            <a:extLst>
              <a:ext uri="{FF2B5EF4-FFF2-40B4-BE49-F238E27FC236}">
                <a16:creationId xmlns:a16="http://schemas.microsoft.com/office/drawing/2014/main" xmlns="" id="{D25184CD-A2F1-4EC8-A326-3D39AFC0BC76}"/>
              </a:ext>
            </a:extLst>
          </p:cNvPr>
          <p:cNvSpPr>
            <a:spLocks noGrp="1"/>
          </p:cNvSpPr>
          <p:nvPr>
            <p:ph type="body" sz="quarter" idx="13"/>
          </p:nvPr>
        </p:nvSpPr>
        <p:spPr>
          <a:xfrm>
            <a:off x="187056" y="6489700"/>
            <a:ext cx="10970617" cy="278630"/>
          </a:xfrm>
        </p:spPr>
        <p:txBody>
          <a:bodyPr>
            <a:normAutofit/>
          </a:bodyPr>
          <a:lstStyle>
            <a:lvl1pPr marL="0" indent="0">
              <a:buNone/>
              <a:defRPr sz="12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57962069"/>
      </p:ext>
    </p:extLst>
  </p:cSld>
  <p:clrMapOvr>
    <a:masterClrMapping/>
  </p:clrMapOvr>
  <p:extLst>
    <p:ext uri="{DCECCB84-F9BA-43D5-87BE-67443E8EF086}">
      <p15:sldGuideLst xmlns:p15="http://schemas.microsoft.com/office/powerpoint/2012/main" xmlns="">
        <p15:guide id="1" orient="horz" pos="2160">
          <p15:clr>
            <a:srgbClr val="FBAE40"/>
          </p15:clr>
        </p15:guide>
        <p15:guide id="2" pos="365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322B51-A547-45D1-A1C3-D52081C03FDB}" type="datetimeFigureOut">
              <a:rPr lang="en-ZA" smtClean="0"/>
              <a:pPr/>
              <a:t>2021/05/05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C992E03-1EA7-4985-9542-7B813D77E723}" type="slidenum">
              <a:rPr lang="en-ZA" smtClean="0"/>
              <a:pPr/>
              <a:t>‹#›</a:t>
            </a:fld>
            <a:endParaRPr lang="en-ZA"/>
          </a:p>
        </p:txBody>
      </p:sp>
    </p:spTree>
    <p:extLst>
      <p:ext uri="{BB962C8B-B14F-4D97-AF65-F5344CB8AC3E}">
        <p14:creationId xmlns:p14="http://schemas.microsoft.com/office/powerpoint/2010/main" xmlns="" val="3756574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6015566"/>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501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187056" y="4816800"/>
            <a:ext cx="7751330" cy="720000"/>
          </a:xfrm>
        </p:spPr>
        <p:txBody>
          <a:bodyPr anchor="ctr">
            <a:noAutofit/>
          </a:bodyPr>
          <a:lstStyle>
            <a:lvl1pPr algn="l">
              <a:defRPr sz="3200" cap="all"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87056" y="5536800"/>
            <a:ext cx="7751330" cy="720000"/>
          </a:xfrm>
        </p:spPr>
        <p:txBody>
          <a:bodyPr anchor="ctr">
            <a:normAutofit/>
          </a:bodyPr>
          <a:lstStyle>
            <a:lvl1pPr marL="0" indent="0" algn="l">
              <a:buNone/>
              <a:defRPr sz="1800" cap="all" baseline="0">
                <a:solidFill>
                  <a:schemeClr val="bg1"/>
                </a:solidFill>
              </a:defRPr>
            </a:lvl1pPr>
            <a:lvl2pPr marL="434569" indent="0" algn="ctr">
              <a:buNone/>
              <a:defRPr sz="1901"/>
            </a:lvl2pPr>
            <a:lvl3pPr marL="869137" indent="0" algn="ctr">
              <a:buNone/>
              <a:defRPr sz="1711"/>
            </a:lvl3pPr>
            <a:lvl4pPr marL="1303706" indent="0" algn="ctr">
              <a:buNone/>
              <a:defRPr sz="1521"/>
            </a:lvl4pPr>
            <a:lvl5pPr marL="1738274" indent="0" algn="ctr">
              <a:buNone/>
              <a:defRPr sz="1521"/>
            </a:lvl5pPr>
            <a:lvl6pPr marL="2172843" indent="0" algn="ctr">
              <a:buNone/>
              <a:defRPr sz="1521"/>
            </a:lvl6pPr>
            <a:lvl7pPr marL="2607412" indent="0" algn="ctr">
              <a:buNone/>
              <a:defRPr sz="1521"/>
            </a:lvl7pPr>
            <a:lvl8pPr marL="3041980" indent="0" algn="ctr">
              <a:buNone/>
              <a:defRPr sz="1521"/>
            </a:lvl8pPr>
            <a:lvl9pPr marL="3476549" indent="0" algn="ctr">
              <a:buNone/>
              <a:defRPr sz="1521"/>
            </a:lvl9pPr>
          </a:lstStyle>
          <a:p>
            <a:r>
              <a:rPr lang="en-US"/>
              <a:t>Click to edit Master subtitle style</a:t>
            </a:r>
          </a:p>
        </p:txBody>
      </p:sp>
    </p:spTree>
    <p:extLst>
      <p:ext uri="{BB962C8B-B14F-4D97-AF65-F5344CB8AC3E}">
        <p14:creationId xmlns:p14="http://schemas.microsoft.com/office/powerpoint/2010/main" xmlns="" val="158423399"/>
      </p:ext>
    </p:extLst>
  </p:cSld>
  <p:clrMapOvr>
    <a:masterClrMapping/>
  </p:clrMapOvr>
  <p:extLst>
    <p:ext uri="{DCECCB84-F9BA-43D5-87BE-67443E8EF086}">
      <p15:sldGuideLst xmlns:p15="http://schemas.microsoft.com/office/powerpoint/2012/main" xmlns="">
        <p15:guide id="1" orient="horz" pos="2160">
          <p15:clr>
            <a:srgbClr val="FBAE40"/>
          </p15:clr>
        </p15:guide>
        <p15:guide id="2" pos="365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5" name="Picture 4" descr="A picture containing indoor, sitting, book, small&#10;&#10;Description automatically generated">
            <a:extLst>
              <a:ext uri="{FF2B5EF4-FFF2-40B4-BE49-F238E27FC236}">
                <a16:creationId xmlns:a16="http://schemas.microsoft.com/office/drawing/2014/main" xmlns="" id="{B9716915-6374-4BD0-A532-7A9B92C6A926}"/>
              </a:ext>
            </a:extLst>
          </p:cNvPr>
          <p:cNvPicPr>
            <a:picLocks noChangeAspect="1"/>
          </p:cNvPicPr>
          <p:nvPr userDrawn="1"/>
        </p:nvPicPr>
        <p:blipFill>
          <a:blip r:embed="rId2" cstate="print">
            <a:alphaModFix/>
            <a:extLst>
              <a:ext uri="{28A0092B-C50C-407E-A947-70E740481C1C}">
                <a14:useLocalDpi xmlns:a14="http://schemas.microsoft.com/office/drawing/2010/main" xmlns="" val="0"/>
              </a:ext>
            </a:extLst>
          </a:blip>
          <a:stretch>
            <a:fillRect/>
          </a:stretch>
        </p:blipFill>
        <p:spPr>
          <a:xfrm>
            <a:off x="0" y="-1"/>
            <a:ext cx="10237304" cy="6858001"/>
          </a:xfrm>
          <a:prstGeom prst="rect">
            <a:avLst/>
          </a:prstGeom>
        </p:spPr>
      </p:pic>
      <p:sp>
        <p:nvSpPr>
          <p:cNvPr id="2" name="Title 1"/>
          <p:cNvSpPr>
            <a:spLocks noGrp="1"/>
          </p:cNvSpPr>
          <p:nvPr>
            <p:ph type="ctrTitle"/>
          </p:nvPr>
        </p:nvSpPr>
        <p:spPr>
          <a:xfrm>
            <a:off x="7695991" y="0"/>
            <a:ext cx="4495508" cy="3509963"/>
          </a:xfrm>
          <a:solidFill>
            <a:schemeClr val="accent1"/>
          </a:solidFill>
        </p:spPr>
        <p:txBody>
          <a:bodyPr anchor="b">
            <a:noAutofit/>
          </a:bodyPr>
          <a:lstStyle>
            <a:lvl1pPr algn="ctr">
              <a:defRPr sz="4000" cap="all" baseline="0"/>
            </a:lvl1pPr>
          </a:lstStyle>
          <a:p>
            <a:r>
              <a:rPr lang="en-US"/>
              <a:t>Click to edit Master title style</a:t>
            </a:r>
          </a:p>
        </p:txBody>
      </p:sp>
      <p:sp>
        <p:nvSpPr>
          <p:cNvPr id="3" name="Subtitle 2"/>
          <p:cNvSpPr>
            <a:spLocks noGrp="1"/>
          </p:cNvSpPr>
          <p:nvPr>
            <p:ph type="subTitle" idx="1"/>
          </p:nvPr>
        </p:nvSpPr>
        <p:spPr>
          <a:xfrm>
            <a:off x="7695991" y="3509963"/>
            <a:ext cx="4496009" cy="3348037"/>
          </a:xfrm>
          <a:solidFill>
            <a:schemeClr val="accent1"/>
          </a:solidFill>
        </p:spPr>
        <p:txBody>
          <a:bodyPr/>
          <a:lstStyle>
            <a:lvl1pPr marL="0" indent="0" algn="ctr">
              <a:buNone/>
              <a:defRPr sz="2281" cap="all" baseline="0">
                <a:solidFill>
                  <a:srgbClr val="3DAB46"/>
                </a:solidFill>
              </a:defRPr>
            </a:lvl1pPr>
            <a:lvl2pPr marL="434569" indent="0" algn="ctr">
              <a:buNone/>
              <a:defRPr sz="1901"/>
            </a:lvl2pPr>
            <a:lvl3pPr marL="869137" indent="0" algn="ctr">
              <a:buNone/>
              <a:defRPr sz="1711"/>
            </a:lvl3pPr>
            <a:lvl4pPr marL="1303706" indent="0" algn="ctr">
              <a:buNone/>
              <a:defRPr sz="1521"/>
            </a:lvl4pPr>
            <a:lvl5pPr marL="1738274" indent="0" algn="ctr">
              <a:buNone/>
              <a:defRPr sz="1521"/>
            </a:lvl5pPr>
            <a:lvl6pPr marL="2172843" indent="0" algn="ctr">
              <a:buNone/>
              <a:defRPr sz="1521"/>
            </a:lvl6pPr>
            <a:lvl7pPr marL="2607412" indent="0" algn="ctr">
              <a:buNone/>
              <a:defRPr sz="1521"/>
            </a:lvl7pPr>
            <a:lvl8pPr marL="3041980" indent="0" algn="ctr">
              <a:buNone/>
              <a:defRPr sz="1521"/>
            </a:lvl8pPr>
            <a:lvl9pPr marL="3476549" indent="0" algn="ctr">
              <a:buNone/>
              <a:defRPr sz="1521"/>
            </a:lvl9pPr>
          </a:lstStyle>
          <a:p>
            <a:r>
              <a:rPr lang="en-US"/>
              <a:t>Click to edit Master subtitle style</a:t>
            </a:r>
          </a:p>
        </p:txBody>
      </p:sp>
      <p:pic>
        <p:nvPicPr>
          <p:cNvPr id="6" name="Picture 5">
            <a:extLst>
              <a:ext uri="{FF2B5EF4-FFF2-40B4-BE49-F238E27FC236}">
                <a16:creationId xmlns:a16="http://schemas.microsoft.com/office/drawing/2014/main" xmlns="" id="{B3911558-D0DA-49BF-B0F2-53CB50A0E59C}"/>
              </a:ext>
            </a:extLst>
          </p:cNvPr>
          <p:cNvPicPr>
            <a:picLocks noChangeAspect="1" noChangeArrowheads="1"/>
          </p:cNvPicPr>
          <p:nvPr userDrawn="1"/>
        </p:nvPicPr>
        <p:blipFill>
          <a:blip r:embed="rId3" cstate="print"/>
          <a:srcRect/>
          <a:stretch>
            <a:fillRect/>
          </a:stretch>
        </p:blipFill>
        <p:spPr bwMode="auto">
          <a:xfrm>
            <a:off x="9690756" y="-2"/>
            <a:ext cx="1093096" cy="1523093"/>
          </a:xfrm>
          <a:prstGeom prst="rect">
            <a:avLst/>
          </a:prstGeom>
          <a:noFill/>
          <a:ln w="9525">
            <a:noFill/>
            <a:miter lim="800000"/>
            <a:headEnd/>
            <a:tailEnd/>
          </a:ln>
        </p:spPr>
      </p:pic>
    </p:spTree>
    <p:extLst>
      <p:ext uri="{BB962C8B-B14F-4D97-AF65-F5344CB8AC3E}">
        <p14:creationId xmlns:p14="http://schemas.microsoft.com/office/powerpoint/2010/main" xmlns="" val="3123018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1460789-817F-4161-99E1-BBB95ED4BDDD}"/>
              </a:ext>
            </a:extLst>
          </p:cNvPr>
          <p:cNvSpPr>
            <a:spLocks noGrp="1"/>
          </p:cNvSpPr>
          <p:nvPr>
            <p:ph type="sldNum" sz="quarter" idx="10"/>
          </p:nvPr>
        </p:nvSpPr>
        <p:spPr/>
        <p:txBody>
          <a:bodyPr/>
          <a:lstStyle>
            <a:lvl1pPr>
              <a:defRPr sz="1200"/>
            </a:lvl1pPr>
          </a:lstStyle>
          <a:p>
            <a:fld id="{E948B989-76C9-4BD3-9201-A8EAC9103CCD}" type="slidenum">
              <a:rPr lang="en-GB" smtClean="0"/>
              <a:pPr/>
              <a:t>‹#›</a:t>
            </a:fld>
            <a:endParaRPr lang="en-GB"/>
          </a:p>
        </p:txBody>
      </p:sp>
      <p:sp>
        <p:nvSpPr>
          <p:cNvPr id="5" name="Rectangle 4">
            <a:extLst>
              <a:ext uri="{FF2B5EF4-FFF2-40B4-BE49-F238E27FC236}">
                <a16:creationId xmlns:a16="http://schemas.microsoft.com/office/drawing/2014/main" xmlns="" id="{E257AD74-B80A-46C1-B508-BBF3FDEF0BB0}"/>
              </a:ext>
            </a:extLst>
          </p:cNvPr>
          <p:cNvSpPr/>
          <p:nvPr/>
        </p:nvSpPr>
        <p:spPr>
          <a:xfrm>
            <a:off x="0" y="0"/>
            <a:ext cx="35980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800" b="1"/>
          </a:p>
          <a:p>
            <a:pPr algn="ctr"/>
            <a:endParaRPr lang="en-GB" sz="2800" b="1"/>
          </a:p>
          <a:p>
            <a:pPr algn="ctr"/>
            <a:r>
              <a:rPr lang="en-GB" sz="2800" b="1"/>
              <a:t>AGENDA</a:t>
            </a:r>
          </a:p>
        </p:txBody>
      </p:sp>
      <p:sp>
        <p:nvSpPr>
          <p:cNvPr id="8" name="Rectangle 7">
            <a:extLst>
              <a:ext uri="{FF2B5EF4-FFF2-40B4-BE49-F238E27FC236}">
                <a16:creationId xmlns:a16="http://schemas.microsoft.com/office/drawing/2014/main" xmlns="" id="{EB4FC8D6-72B7-40D6-89CC-331B0BF40A6F}"/>
              </a:ext>
            </a:extLst>
          </p:cNvPr>
          <p:cNvSpPr/>
          <p:nvPr/>
        </p:nvSpPr>
        <p:spPr>
          <a:xfrm>
            <a:off x="9551816" y="1"/>
            <a:ext cx="2639683" cy="1089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2">
            <a:extLst>
              <a:ext uri="{FF2B5EF4-FFF2-40B4-BE49-F238E27FC236}">
                <a16:creationId xmlns:a16="http://schemas.microsoft.com/office/drawing/2014/main" xmlns="" id="{10E3C38D-2678-4687-849A-17FF691CDE8F}"/>
              </a:ext>
            </a:extLst>
          </p:cNvPr>
          <p:cNvSpPr>
            <a:spLocks noGrp="1"/>
          </p:cNvSpPr>
          <p:nvPr>
            <p:ph idx="1"/>
          </p:nvPr>
        </p:nvSpPr>
        <p:spPr>
          <a:xfrm>
            <a:off x="4196436" y="762761"/>
            <a:ext cx="7808508" cy="5332478"/>
          </a:xfrm>
          <a:prstGeom prst="rect">
            <a:avLst/>
          </a:prstGeom>
        </p:spPr>
        <p:txBody>
          <a:bodyPr vert="horz" lIns="91440" tIns="45720" rIns="91440" bIns="45720" rtlCol="0" anchor="ctr">
            <a:normAutofit/>
          </a:bodyPr>
          <a:lstStyle>
            <a:lvl1pPr marL="0" indent="0">
              <a:lnSpc>
                <a:spcPct val="200000"/>
              </a:lnSpc>
              <a:buNone/>
              <a:defRPr b="1"/>
            </a:lvl1pPr>
          </a:lstStyle>
          <a:p>
            <a:pPr lvl="0"/>
            <a:r>
              <a:rPr lang="en-US"/>
              <a:t>Click to edit Master text styles</a:t>
            </a:r>
          </a:p>
        </p:txBody>
      </p:sp>
      <p:pic>
        <p:nvPicPr>
          <p:cNvPr id="7" name="Picture 6">
            <a:extLst>
              <a:ext uri="{FF2B5EF4-FFF2-40B4-BE49-F238E27FC236}">
                <a16:creationId xmlns:a16="http://schemas.microsoft.com/office/drawing/2014/main" xmlns="" id="{7E0D3DA0-1423-44BF-A070-4FD876CCFC09}"/>
              </a:ext>
            </a:extLst>
          </p:cNvPr>
          <p:cNvPicPr>
            <a:picLocks noChangeAspect="1" noChangeArrowheads="1"/>
          </p:cNvPicPr>
          <p:nvPr userDrawn="1"/>
        </p:nvPicPr>
        <p:blipFill>
          <a:blip r:embed="rId2" cstate="print"/>
          <a:srcRect/>
          <a:stretch>
            <a:fillRect/>
          </a:stretch>
        </p:blipFill>
        <p:spPr bwMode="auto">
          <a:xfrm>
            <a:off x="887882" y="3950605"/>
            <a:ext cx="1822262" cy="2539095"/>
          </a:xfrm>
          <a:prstGeom prst="rect">
            <a:avLst/>
          </a:prstGeom>
          <a:noFill/>
          <a:ln w="9525">
            <a:noFill/>
            <a:miter lim="800000"/>
            <a:headEnd/>
            <a:tailEnd/>
          </a:ln>
        </p:spPr>
      </p:pic>
    </p:spTree>
    <p:extLst>
      <p:ext uri="{BB962C8B-B14F-4D97-AF65-F5344CB8AC3E}">
        <p14:creationId xmlns:p14="http://schemas.microsoft.com/office/powerpoint/2010/main" xmlns="" val="2767081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er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10771366" cy="1013950"/>
          </a:xfrm>
        </p:spPr>
        <p:txBody>
          <a:body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E948B989-76C9-4BD3-9201-A8EAC9103CCD}" type="slidenum">
              <a:rPr lang="en-GB" smtClean="0"/>
              <a:pPr/>
              <a:t>‹#›</a:t>
            </a:fld>
            <a:endParaRPr lang="en-GB"/>
          </a:p>
        </p:txBody>
      </p:sp>
    </p:spTree>
    <p:extLst>
      <p:ext uri="{BB962C8B-B14F-4D97-AF65-F5344CB8AC3E}">
        <p14:creationId xmlns:p14="http://schemas.microsoft.com/office/powerpoint/2010/main" xmlns="" val="3196647644"/>
      </p:ext>
    </p:extLst>
  </p:cSld>
  <p:clrMapOvr>
    <a:masterClrMapping/>
  </p:clrMapOvr>
  <p:extLst>
    <p:ext uri="{DCECCB84-F9BA-43D5-87BE-67443E8EF086}">
      <p15:sldGuideLst xmlns:p15="http://schemas.microsoft.com/office/powerpoint/2012/main" xmlns="">
        <p15:guide id="1" orient="horz" pos="2160">
          <p15:clr>
            <a:srgbClr val="FBAE40"/>
          </p15:clr>
        </p15:guide>
        <p15:guide id="2" pos="365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amp; Kicker">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10781823" cy="1013950"/>
          </a:xfrm>
        </p:spPr>
        <p:txBody>
          <a:bodyPr/>
          <a:lstStyle>
            <a:lvl1pPr>
              <a:defRPr/>
            </a:lvl1pPr>
          </a:lstStyle>
          <a:p>
            <a:r>
              <a:rPr lang="en-US"/>
              <a:t>Click to edit Master title style</a:t>
            </a:r>
          </a:p>
        </p:txBody>
      </p:sp>
      <p:sp>
        <p:nvSpPr>
          <p:cNvPr id="3" name="Content Placeholder 2"/>
          <p:cNvSpPr>
            <a:spLocks noGrp="1"/>
          </p:cNvSpPr>
          <p:nvPr>
            <p:ph idx="1"/>
          </p:nvPr>
        </p:nvSpPr>
        <p:spPr>
          <a:xfrm>
            <a:off x="187057" y="1233488"/>
            <a:ext cx="11817888" cy="441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E948B989-76C9-4BD3-9201-A8EAC9103CCD}" type="slidenum">
              <a:rPr lang="en-GB" smtClean="0"/>
              <a:pPr/>
              <a:t>‹#›</a:t>
            </a:fld>
            <a:endParaRPr lang="en-GB"/>
          </a:p>
        </p:txBody>
      </p:sp>
      <p:sp>
        <p:nvSpPr>
          <p:cNvPr id="5" name="Text Placeholder 4">
            <a:extLst>
              <a:ext uri="{FF2B5EF4-FFF2-40B4-BE49-F238E27FC236}">
                <a16:creationId xmlns:a16="http://schemas.microsoft.com/office/drawing/2014/main" xmlns="" id="{BD3D819F-558F-4D51-9F0E-210A74975D67}"/>
              </a:ext>
            </a:extLst>
          </p:cNvPr>
          <p:cNvSpPr>
            <a:spLocks noGrp="1"/>
          </p:cNvSpPr>
          <p:nvPr>
            <p:ph type="body" sz="quarter" idx="13"/>
          </p:nvPr>
        </p:nvSpPr>
        <p:spPr>
          <a:xfrm>
            <a:off x="0" y="5824800"/>
            <a:ext cx="12192000" cy="664900"/>
          </a:xfrm>
          <a:prstGeom prst="rect">
            <a:avLst/>
          </a:prstGeom>
          <a:solidFill>
            <a:schemeClr val="accent2"/>
          </a:solidFill>
          <a:ln>
            <a:noFill/>
          </a:ln>
        </p:spPr>
        <p:txBody>
          <a:bodyPr anchor="ctr">
            <a:normAutofit/>
          </a:bodyPr>
          <a:lstStyle>
            <a:lvl1pPr marL="0" indent="0" algn="ctr">
              <a:buNone/>
              <a:defRPr sz="1600" b="1">
                <a:solidFill>
                  <a:sysClr val="windowText" lastClr="000000"/>
                </a:solidFill>
              </a:defRPr>
            </a:lvl1pPr>
          </a:lstStyle>
          <a:p>
            <a:pPr lvl="0"/>
            <a:r>
              <a:rPr lang="en-US"/>
              <a:t>Click to edit Master text styles</a:t>
            </a:r>
          </a:p>
        </p:txBody>
      </p:sp>
    </p:spTree>
    <p:extLst>
      <p:ext uri="{BB962C8B-B14F-4D97-AF65-F5344CB8AC3E}">
        <p14:creationId xmlns:p14="http://schemas.microsoft.com/office/powerpoint/2010/main" xmlns="" val="3363726559"/>
      </p:ext>
    </p:extLst>
  </p:cSld>
  <p:clrMapOvr>
    <a:masterClrMapping/>
  </p:clrMapOvr>
  <p:extLst>
    <p:ext uri="{DCECCB84-F9BA-43D5-87BE-67443E8EF086}">
      <p15:sldGuideLst xmlns:p15="http://schemas.microsoft.com/office/powerpoint/2012/main" xmlns="">
        <p15:guide id="1" orient="horz" pos="2160">
          <p15:clr>
            <a:srgbClr val="FBAE40"/>
          </p15:clr>
        </p15:guide>
        <p15:guide id="2" pos="36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10781823" cy="1013950"/>
          </a:xfrm>
        </p:spPr>
        <p:txBody>
          <a:body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E948B989-76C9-4BD3-9201-A8EAC9103CCD}" type="slidenum">
              <a:rPr lang="en-GB" smtClean="0"/>
              <a:pPr/>
              <a:t>‹#›</a:t>
            </a:fld>
            <a:endParaRPr lang="en-GB"/>
          </a:p>
        </p:txBody>
      </p:sp>
      <p:sp>
        <p:nvSpPr>
          <p:cNvPr id="8" name="Text Placeholder 7">
            <a:extLst>
              <a:ext uri="{FF2B5EF4-FFF2-40B4-BE49-F238E27FC236}">
                <a16:creationId xmlns:a16="http://schemas.microsoft.com/office/drawing/2014/main" xmlns="" id="{D25184CD-A2F1-4EC8-A326-3D39AFC0BC76}"/>
              </a:ext>
            </a:extLst>
          </p:cNvPr>
          <p:cNvSpPr>
            <a:spLocks noGrp="1"/>
          </p:cNvSpPr>
          <p:nvPr>
            <p:ph type="body" sz="quarter" idx="13"/>
          </p:nvPr>
        </p:nvSpPr>
        <p:spPr>
          <a:xfrm>
            <a:off x="187055" y="6489700"/>
            <a:ext cx="10970617" cy="278630"/>
          </a:xfrm>
        </p:spPr>
        <p:txBody>
          <a:bodyPr>
            <a:normAutofit/>
          </a:bodyPr>
          <a:lstStyle>
            <a:lvl1pPr marL="0" indent="0">
              <a:buNone/>
              <a:defRPr sz="12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2567112"/>
      </p:ext>
    </p:extLst>
  </p:cSld>
  <p:clrMapOvr>
    <a:masterClrMapping/>
  </p:clrMapOvr>
  <p:extLst>
    <p:ext uri="{DCECCB84-F9BA-43D5-87BE-67443E8EF086}">
      <p15:sldGuideLst xmlns:p15="http://schemas.microsoft.com/office/powerpoint/2012/main" xmlns="">
        <p15:guide id="1" orient="horz" pos="2160">
          <p15:clr>
            <a:srgbClr val="FBAE40"/>
          </p15:clr>
        </p15:guide>
        <p15:guide id="2" pos="36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9531405" cy="1013950"/>
          </a:xfrm>
        </p:spPr>
        <p:txBody>
          <a:body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E948B989-76C9-4BD3-9201-A8EAC9103CCD}" type="slidenum">
              <a:rPr lang="en-GB" smtClean="0"/>
              <a:pPr/>
              <a:t>‹#›</a:t>
            </a:fld>
            <a:endParaRPr lang="en-GB"/>
          </a:p>
        </p:txBody>
      </p:sp>
      <p:sp>
        <p:nvSpPr>
          <p:cNvPr id="8" name="Text Placeholder 7">
            <a:extLst>
              <a:ext uri="{FF2B5EF4-FFF2-40B4-BE49-F238E27FC236}">
                <a16:creationId xmlns:a16="http://schemas.microsoft.com/office/drawing/2014/main" xmlns="" id="{D25184CD-A2F1-4EC8-A326-3D39AFC0BC76}"/>
              </a:ext>
            </a:extLst>
          </p:cNvPr>
          <p:cNvSpPr>
            <a:spLocks noGrp="1"/>
          </p:cNvSpPr>
          <p:nvPr>
            <p:ph type="body" sz="quarter" idx="13"/>
          </p:nvPr>
        </p:nvSpPr>
        <p:spPr>
          <a:xfrm>
            <a:off x="187055" y="6489700"/>
            <a:ext cx="10970617" cy="278630"/>
          </a:xfrm>
        </p:spPr>
        <p:txBody>
          <a:bodyPr>
            <a:normAutofit/>
          </a:bodyPr>
          <a:lstStyle>
            <a:lvl1pPr marL="0" indent="0">
              <a:buNone/>
              <a:defRPr sz="12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945425"/>
      </p:ext>
    </p:extLst>
  </p:cSld>
  <p:clrMapOvr>
    <a:masterClrMapping/>
  </p:clrMapOvr>
  <p:extLst>
    <p:ext uri="{DCECCB84-F9BA-43D5-87BE-67443E8EF086}">
      <p15:sldGuideLst xmlns:p15="http://schemas.microsoft.com/office/powerpoint/2012/main" xmlns="">
        <p15:guide id="1" orient="horz" pos="2160">
          <p15:clr>
            <a:srgbClr val="FBAE40"/>
          </p15:clr>
        </p15:guide>
        <p15:guide id="2" pos="365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Content, Kicker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10760910" cy="1013950"/>
          </a:xfrm>
        </p:spPr>
        <p:txBody>
          <a:bodyPr/>
          <a:lstStyle>
            <a:lvl1pPr>
              <a:defRPr/>
            </a:lvl1pPr>
          </a:lstStyle>
          <a:p>
            <a:r>
              <a:rPr lang="en-US"/>
              <a:t>Click to edit Master title style</a:t>
            </a:r>
          </a:p>
        </p:txBody>
      </p:sp>
      <p:sp>
        <p:nvSpPr>
          <p:cNvPr id="3" name="Content Placeholder 2"/>
          <p:cNvSpPr>
            <a:spLocks noGrp="1"/>
          </p:cNvSpPr>
          <p:nvPr>
            <p:ph idx="1"/>
          </p:nvPr>
        </p:nvSpPr>
        <p:spPr>
          <a:xfrm>
            <a:off x="187057" y="1233488"/>
            <a:ext cx="11817888" cy="441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157672" y="6489700"/>
            <a:ext cx="847272" cy="287338"/>
          </a:xfrm>
        </p:spPr>
        <p:txBody>
          <a:bodyPr/>
          <a:lstStyle>
            <a:lvl1pPr>
              <a:defRPr sz="1200"/>
            </a:lvl1pPr>
          </a:lstStyle>
          <a:p>
            <a:fld id="{E948B989-76C9-4BD3-9201-A8EAC9103CCD}" type="slidenum">
              <a:rPr lang="en-GB" smtClean="0"/>
              <a:pPr/>
              <a:t>‹#›</a:t>
            </a:fld>
            <a:endParaRPr lang="en-GB"/>
          </a:p>
        </p:txBody>
      </p:sp>
      <p:sp>
        <p:nvSpPr>
          <p:cNvPr id="5" name="Text Placeholder 4">
            <a:extLst>
              <a:ext uri="{FF2B5EF4-FFF2-40B4-BE49-F238E27FC236}">
                <a16:creationId xmlns:a16="http://schemas.microsoft.com/office/drawing/2014/main" xmlns="" id="{BD3D819F-558F-4D51-9F0E-210A74975D67}"/>
              </a:ext>
            </a:extLst>
          </p:cNvPr>
          <p:cNvSpPr>
            <a:spLocks noGrp="1"/>
          </p:cNvSpPr>
          <p:nvPr>
            <p:ph type="body" sz="quarter" idx="13"/>
          </p:nvPr>
        </p:nvSpPr>
        <p:spPr>
          <a:xfrm>
            <a:off x="0" y="5824800"/>
            <a:ext cx="12192000" cy="664900"/>
          </a:xfrm>
          <a:prstGeom prst="rect">
            <a:avLst/>
          </a:prstGeom>
          <a:solidFill>
            <a:schemeClr val="accent4">
              <a:lumMod val="75000"/>
            </a:schemeClr>
          </a:solidFill>
          <a:ln>
            <a:noFill/>
          </a:ln>
        </p:spPr>
        <p:txBody>
          <a:bodyPr anchor="ctr">
            <a:normAutofit/>
          </a:bodyPr>
          <a:lstStyle>
            <a:lvl1pPr marL="0" indent="0" algn="ctr">
              <a:buNone/>
              <a:defRPr sz="1600" b="1">
                <a:solidFill>
                  <a:sysClr val="windowText" lastClr="000000"/>
                </a:solidFill>
              </a:defRPr>
            </a:lvl1pPr>
          </a:lstStyle>
          <a:p>
            <a:pPr lvl="0"/>
            <a:r>
              <a:rPr lang="en-US"/>
              <a:t>Click to edit Master text styles</a:t>
            </a:r>
          </a:p>
        </p:txBody>
      </p:sp>
      <p:sp>
        <p:nvSpPr>
          <p:cNvPr id="7" name="Text Placeholder 7">
            <a:extLst>
              <a:ext uri="{FF2B5EF4-FFF2-40B4-BE49-F238E27FC236}">
                <a16:creationId xmlns:a16="http://schemas.microsoft.com/office/drawing/2014/main" xmlns="" id="{29497904-88CE-46F9-A887-67689400F79D}"/>
              </a:ext>
            </a:extLst>
          </p:cNvPr>
          <p:cNvSpPr>
            <a:spLocks noGrp="1"/>
          </p:cNvSpPr>
          <p:nvPr>
            <p:ph type="body" sz="quarter" idx="14"/>
          </p:nvPr>
        </p:nvSpPr>
        <p:spPr>
          <a:xfrm>
            <a:off x="187055" y="6489700"/>
            <a:ext cx="10970617" cy="287338"/>
          </a:xfrm>
        </p:spPr>
        <p:txBody>
          <a:bodyPr>
            <a:normAutofit/>
          </a:bodyPr>
          <a:lstStyle>
            <a:lvl1pPr marL="0" indent="0">
              <a:buNone/>
              <a:defRPr sz="12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30562944"/>
      </p:ext>
    </p:extLst>
  </p:cSld>
  <p:clrMapOvr>
    <a:masterClrMapping/>
  </p:clrMapOvr>
  <p:extLst>
    <p:ext uri="{DCECCB84-F9BA-43D5-87BE-67443E8EF086}">
      <p15:sldGuideLst xmlns:p15="http://schemas.microsoft.com/office/powerpoint/2012/main" xmlns="">
        <p15:guide id="1" orient="horz" pos="2160">
          <p15:clr>
            <a:srgbClr val="FBAE40"/>
          </p15:clr>
        </p15:guide>
        <p15:guide id="2" pos="365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reak_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0D252E8-C00F-45EE-99CA-33C6A16F3805}"/>
              </a:ext>
            </a:extLst>
          </p:cNvPr>
          <p:cNvSpPr/>
          <p:nvPr/>
        </p:nvSpPr>
        <p:spPr>
          <a:xfrm>
            <a:off x="8609747" y="1248346"/>
            <a:ext cx="1286151" cy="1181721"/>
          </a:xfrm>
          <a:prstGeom prst="ellipse">
            <a:avLst/>
          </a:prstGeom>
          <a:solidFill>
            <a:srgbClr val="F163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a:extLst>
              <a:ext uri="{FF2B5EF4-FFF2-40B4-BE49-F238E27FC236}">
                <a16:creationId xmlns:a16="http://schemas.microsoft.com/office/drawing/2014/main" xmlns="" id="{A60EC7CA-E94E-4518-8846-C7D87E28232C}"/>
              </a:ext>
            </a:extLst>
          </p:cNvPr>
          <p:cNvSpPr/>
          <p:nvPr/>
        </p:nvSpPr>
        <p:spPr>
          <a:xfrm>
            <a:off x="10718794" y="1248346"/>
            <a:ext cx="1286151" cy="1181721"/>
          </a:xfrm>
          <a:prstGeom prst="ellipse">
            <a:avLst/>
          </a:prstGeom>
          <a:solidFill>
            <a:srgbClr val="99C6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Oval 6">
            <a:extLst>
              <a:ext uri="{FF2B5EF4-FFF2-40B4-BE49-F238E27FC236}">
                <a16:creationId xmlns:a16="http://schemas.microsoft.com/office/drawing/2014/main" xmlns="" id="{8442EB24-7EE8-4EB2-AAA4-C2D07DD4070B}"/>
              </a:ext>
            </a:extLst>
          </p:cNvPr>
          <p:cNvSpPr/>
          <p:nvPr/>
        </p:nvSpPr>
        <p:spPr>
          <a:xfrm>
            <a:off x="173552" y="1248346"/>
            <a:ext cx="1286151" cy="1181721"/>
          </a:xfrm>
          <a:prstGeom prst="ellipse">
            <a:avLst/>
          </a:prstGeom>
          <a:solidFill>
            <a:srgbClr val="0039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Oval 7">
            <a:extLst>
              <a:ext uri="{FF2B5EF4-FFF2-40B4-BE49-F238E27FC236}">
                <a16:creationId xmlns:a16="http://schemas.microsoft.com/office/drawing/2014/main" xmlns="" id="{ECF22F09-475C-4C7D-B50D-AAE6F27B79F3}"/>
              </a:ext>
            </a:extLst>
          </p:cNvPr>
          <p:cNvSpPr/>
          <p:nvPr/>
        </p:nvSpPr>
        <p:spPr>
          <a:xfrm>
            <a:off x="2282601" y="1196976"/>
            <a:ext cx="1286151" cy="1181721"/>
          </a:xfrm>
          <a:prstGeom prst="ellipse">
            <a:avLst/>
          </a:prstGeom>
          <a:solidFill>
            <a:srgbClr val="3DAB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xmlns="" id="{2C2564AC-BDA7-4A3E-AD74-9761FA2E02E8}"/>
              </a:ext>
            </a:extLst>
          </p:cNvPr>
          <p:cNvSpPr/>
          <p:nvPr/>
        </p:nvSpPr>
        <p:spPr>
          <a:xfrm>
            <a:off x="4391649" y="1196976"/>
            <a:ext cx="1286151" cy="1181721"/>
          </a:xfrm>
          <a:prstGeom prst="ellipse">
            <a:avLst/>
          </a:prstGeom>
          <a:solidFill>
            <a:srgbClr val="B7E0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a:extLst>
              <a:ext uri="{FF2B5EF4-FFF2-40B4-BE49-F238E27FC236}">
                <a16:creationId xmlns:a16="http://schemas.microsoft.com/office/drawing/2014/main" xmlns="" id="{09372CAE-64D2-4862-8BD6-6809B2AC71C8}"/>
              </a:ext>
            </a:extLst>
          </p:cNvPr>
          <p:cNvSpPr/>
          <p:nvPr/>
        </p:nvSpPr>
        <p:spPr>
          <a:xfrm>
            <a:off x="6500698" y="1196976"/>
            <a:ext cx="1286151" cy="1181721"/>
          </a:xfrm>
          <a:prstGeom prst="ellipse">
            <a:avLst/>
          </a:prstGeom>
          <a:solidFill>
            <a:srgbClr val="C9D5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a:extLst>
              <a:ext uri="{FF2B5EF4-FFF2-40B4-BE49-F238E27FC236}">
                <a16:creationId xmlns:a16="http://schemas.microsoft.com/office/drawing/2014/main" xmlns="" id="{7ECFFEAA-A593-42B6-A6D7-DE82A0D75548}"/>
              </a:ext>
            </a:extLst>
          </p:cNvPr>
          <p:cNvPicPr>
            <a:picLocks noChangeAspect="1"/>
          </p:cNvPicPr>
          <p:nvPr/>
        </p:nvPicPr>
        <p:blipFill>
          <a:blip r:embed="rId2" cstate="print"/>
          <a:stretch>
            <a:fillRect/>
          </a:stretch>
        </p:blipFill>
        <p:spPr>
          <a:xfrm>
            <a:off x="1" y="4427933"/>
            <a:ext cx="3076392" cy="1685925"/>
          </a:xfrm>
          <a:prstGeom prst="rect">
            <a:avLst/>
          </a:prstGeom>
        </p:spPr>
      </p:pic>
      <p:pic>
        <p:nvPicPr>
          <p:cNvPr id="12" name="Picture 11">
            <a:extLst>
              <a:ext uri="{FF2B5EF4-FFF2-40B4-BE49-F238E27FC236}">
                <a16:creationId xmlns:a16="http://schemas.microsoft.com/office/drawing/2014/main" xmlns="" id="{2C815CE6-EB70-4FFF-AA94-E5EFB645877A}"/>
              </a:ext>
            </a:extLst>
          </p:cNvPr>
          <p:cNvPicPr>
            <a:picLocks noChangeAspect="1"/>
          </p:cNvPicPr>
          <p:nvPr/>
        </p:nvPicPr>
        <p:blipFill>
          <a:blip r:embed="rId3" cstate="print"/>
          <a:stretch>
            <a:fillRect/>
          </a:stretch>
        </p:blipFill>
        <p:spPr>
          <a:xfrm>
            <a:off x="3099775" y="2545868"/>
            <a:ext cx="2996226" cy="1209675"/>
          </a:xfrm>
          <a:prstGeom prst="rect">
            <a:avLst/>
          </a:prstGeom>
        </p:spPr>
      </p:pic>
      <p:pic>
        <p:nvPicPr>
          <p:cNvPr id="13" name="Picture 12">
            <a:extLst>
              <a:ext uri="{FF2B5EF4-FFF2-40B4-BE49-F238E27FC236}">
                <a16:creationId xmlns:a16="http://schemas.microsoft.com/office/drawing/2014/main" xmlns="" id="{F4E835AA-C054-4A57-B211-9572513BF904}"/>
              </a:ext>
            </a:extLst>
          </p:cNvPr>
          <p:cNvPicPr>
            <a:picLocks noChangeAspect="1"/>
          </p:cNvPicPr>
          <p:nvPr/>
        </p:nvPicPr>
        <p:blipFill>
          <a:blip r:embed="rId4" cstate="print"/>
          <a:stretch>
            <a:fillRect/>
          </a:stretch>
        </p:blipFill>
        <p:spPr>
          <a:xfrm>
            <a:off x="3217193" y="4233862"/>
            <a:ext cx="2976184" cy="1543050"/>
          </a:xfrm>
          <a:prstGeom prst="rect">
            <a:avLst/>
          </a:prstGeom>
        </p:spPr>
      </p:pic>
      <p:pic>
        <p:nvPicPr>
          <p:cNvPr id="14" name="Picture 13">
            <a:extLst>
              <a:ext uri="{FF2B5EF4-FFF2-40B4-BE49-F238E27FC236}">
                <a16:creationId xmlns:a16="http://schemas.microsoft.com/office/drawing/2014/main" xmlns="" id="{F8F3CAE1-C60C-4469-AFB3-0A12986E69A3}"/>
              </a:ext>
            </a:extLst>
          </p:cNvPr>
          <p:cNvPicPr>
            <a:picLocks noChangeAspect="1"/>
          </p:cNvPicPr>
          <p:nvPr/>
        </p:nvPicPr>
        <p:blipFill>
          <a:blip r:embed="rId5" cstate="print"/>
          <a:stretch>
            <a:fillRect/>
          </a:stretch>
        </p:blipFill>
        <p:spPr>
          <a:xfrm>
            <a:off x="6959797" y="2512272"/>
            <a:ext cx="2936101" cy="1219200"/>
          </a:xfrm>
          <a:prstGeom prst="rect">
            <a:avLst/>
          </a:prstGeom>
        </p:spPr>
      </p:pic>
      <p:pic>
        <p:nvPicPr>
          <p:cNvPr id="15" name="Picture 14">
            <a:extLst>
              <a:ext uri="{FF2B5EF4-FFF2-40B4-BE49-F238E27FC236}">
                <a16:creationId xmlns:a16="http://schemas.microsoft.com/office/drawing/2014/main" xmlns="" id="{D7EBE457-24D4-46C0-B57A-90A20C7FCB27}"/>
              </a:ext>
            </a:extLst>
          </p:cNvPr>
          <p:cNvPicPr>
            <a:picLocks noChangeAspect="1"/>
          </p:cNvPicPr>
          <p:nvPr/>
        </p:nvPicPr>
        <p:blipFill>
          <a:blip r:embed="rId6" cstate="print"/>
          <a:stretch>
            <a:fillRect/>
          </a:stretch>
        </p:blipFill>
        <p:spPr>
          <a:xfrm>
            <a:off x="6939756" y="3994151"/>
            <a:ext cx="2956142" cy="1666875"/>
          </a:xfrm>
          <a:prstGeom prst="rect">
            <a:avLst/>
          </a:prstGeom>
        </p:spPr>
      </p:pic>
      <p:pic>
        <p:nvPicPr>
          <p:cNvPr id="17" name="Picture 16">
            <a:extLst>
              <a:ext uri="{FF2B5EF4-FFF2-40B4-BE49-F238E27FC236}">
                <a16:creationId xmlns:a16="http://schemas.microsoft.com/office/drawing/2014/main" xmlns="" id="{58A076A6-5432-412F-8991-2D2E53C62415}"/>
              </a:ext>
            </a:extLst>
          </p:cNvPr>
          <p:cNvPicPr>
            <a:picLocks noChangeAspect="1"/>
          </p:cNvPicPr>
          <p:nvPr/>
        </p:nvPicPr>
        <p:blipFill>
          <a:blip r:embed="rId7" cstate="print"/>
          <a:stretch>
            <a:fillRect/>
          </a:stretch>
        </p:blipFill>
        <p:spPr>
          <a:xfrm>
            <a:off x="147403" y="2597239"/>
            <a:ext cx="2512019" cy="1209676"/>
          </a:xfrm>
          <a:prstGeom prst="rect">
            <a:avLst/>
          </a:prstGeom>
        </p:spPr>
      </p:pic>
    </p:spTree>
    <p:extLst>
      <p:ext uri="{BB962C8B-B14F-4D97-AF65-F5344CB8AC3E}">
        <p14:creationId xmlns:p14="http://schemas.microsoft.com/office/powerpoint/2010/main" xmlns="" val="375332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7" name="TextBox 16"/>
          <p:cNvSpPr txBox="1"/>
          <p:nvPr userDrawn="1"/>
        </p:nvSpPr>
        <p:spPr>
          <a:xfrm>
            <a:off x="11401167" y="6488668"/>
            <a:ext cx="652077" cy="369332"/>
          </a:xfrm>
          <a:prstGeom prst="rect">
            <a:avLst/>
          </a:prstGeom>
          <a:noFill/>
        </p:spPr>
        <p:txBody>
          <a:bodyPr wrap="square" rtlCol="0">
            <a:spAutoFit/>
          </a:bodyPr>
          <a:lstStyle/>
          <a:p>
            <a:fld id="{65161BFA-3F3F-4A46-BC87-D53D981854B4}" type="slidenum">
              <a:rPr lang="en-GB" smtClean="0"/>
              <a:pPr/>
              <a:t>‹#›</a:t>
            </a:fld>
            <a:endParaRPr lang="en-GB" dirty="0"/>
          </a:p>
        </p:txBody>
      </p:sp>
      <p:sp>
        <p:nvSpPr>
          <p:cNvPr id="5" name="Text Placeholder 4"/>
          <p:cNvSpPr>
            <a:spLocks noGrp="1"/>
          </p:cNvSpPr>
          <p:nvPr>
            <p:ph type="body" sz="quarter" idx="10"/>
          </p:nvPr>
        </p:nvSpPr>
        <p:spPr>
          <a:xfrm>
            <a:off x="676275" y="1341900"/>
            <a:ext cx="9752828" cy="4589334"/>
          </a:xfrm>
          <a:prstGeom prst="rect">
            <a:avLst/>
          </a:prstGeom>
        </p:spPr>
        <p:txBody>
          <a:bodyPr/>
          <a:lstStyle>
            <a:lvl1pPr>
              <a:defRPr sz="1800">
                <a:solidFill>
                  <a:schemeClr val="tx1">
                    <a:lumMod val="65000"/>
                    <a:lumOff val="35000"/>
                  </a:schemeClr>
                </a:solidFill>
                <a:latin typeface="Gill Sans" charset="0"/>
                <a:ea typeface="Gill Sans" charset="0"/>
                <a:cs typeface="Gill Sans" charset="0"/>
              </a:defRPr>
            </a:lvl1pPr>
            <a:lvl2pPr>
              <a:defRPr sz="1800">
                <a:solidFill>
                  <a:schemeClr val="tx1">
                    <a:lumMod val="65000"/>
                    <a:lumOff val="35000"/>
                  </a:schemeClr>
                </a:solidFill>
                <a:latin typeface="Gill Sans" charset="0"/>
                <a:ea typeface="Gill Sans" charset="0"/>
                <a:cs typeface="Gill Sans" charset="0"/>
              </a:defRPr>
            </a:lvl2pPr>
            <a:lvl3pPr>
              <a:defRPr sz="1800">
                <a:solidFill>
                  <a:schemeClr val="tx1">
                    <a:lumMod val="65000"/>
                    <a:lumOff val="35000"/>
                  </a:schemeClr>
                </a:solidFill>
                <a:latin typeface="Gill Sans" charset="0"/>
                <a:ea typeface="Gill Sans" charset="0"/>
                <a:cs typeface="Gill Sans" charset="0"/>
              </a:defRPr>
            </a:lvl3pPr>
            <a:lvl4pPr>
              <a:defRPr sz="1800">
                <a:solidFill>
                  <a:schemeClr val="tx1">
                    <a:lumMod val="65000"/>
                    <a:lumOff val="35000"/>
                  </a:schemeClr>
                </a:solidFill>
                <a:latin typeface="Gill Sans" charset="0"/>
                <a:ea typeface="Gill Sans" charset="0"/>
                <a:cs typeface="Gill Sans" charset="0"/>
              </a:defRPr>
            </a:lvl4pPr>
            <a:lvl5pPr>
              <a:defRPr sz="1800">
                <a:solidFill>
                  <a:schemeClr val="tx1">
                    <a:lumMod val="65000"/>
                    <a:lumOff val="35000"/>
                  </a:schemeClr>
                </a:solidFill>
                <a:latin typeface="Gill Sans" charset="0"/>
                <a:ea typeface="Gill Sans" charset="0"/>
                <a:cs typeface="Gill San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itle 19"/>
          <p:cNvSpPr>
            <a:spLocks noGrp="1"/>
          </p:cNvSpPr>
          <p:nvPr>
            <p:ph type="title"/>
          </p:nvPr>
        </p:nvSpPr>
        <p:spPr>
          <a:xfrm>
            <a:off x="661827" y="461319"/>
            <a:ext cx="9767276" cy="752074"/>
          </a:xfrm>
          <a:prstGeom prst="rect">
            <a:avLst/>
          </a:prstGeom>
        </p:spPr>
        <p:txBody>
          <a:bodyPr/>
          <a:lstStyle>
            <a:lvl1pPr algn="ctr">
              <a:defRPr sz="4000" b="0">
                <a:solidFill>
                  <a:srgbClr val="004992"/>
                </a:solidFill>
                <a:latin typeface="Gill Sans" charset="0"/>
                <a:ea typeface="Gill Sans" charset="0"/>
                <a:cs typeface="Gill Sans" charset="0"/>
              </a:defRPr>
            </a:lvl1pPr>
          </a:lstStyle>
          <a:p>
            <a:r>
              <a:rPr lang="en-US" dirty="0"/>
              <a:t>Click to edit Master title style</a:t>
            </a:r>
            <a:endParaRPr lang="en-GB" dirty="0"/>
          </a:p>
        </p:txBody>
      </p:sp>
      <p:sp>
        <p:nvSpPr>
          <p:cNvPr id="3" name="TextBox 2"/>
          <p:cNvSpPr txBox="1"/>
          <p:nvPr userDrawn="1"/>
        </p:nvSpPr>
        <p:spPr>
          <a:xfrm>
            <a:off x="5854463" y="6304002"/>
            <a:ext cx="4668358" cy="369332"/>
          </a:xfrm>
          <a:prstGeom prst="rect">
            <a:avLst/>
          </a:prstGeom>
          <a:noFill/>
        </p:spPr>
        <p:txBody>
          <a:bodyPr wrap="square" rtlCol="0">
            <a:spAutoFit/>
          </a:bodyPr>
          <a:lstStyle/>
          <a:p>
            <a:pPr algn="r"/>
            <a:r>
              <a:rPr lang="en-US" b="0" i="0" dirty="0">
                <a:latin typeface="Gill Sans" charset="0"/>
                <a:ea typeface="Gill Sans" charset="0"/>
                <a:cs typeface="Gill Sans" charset="0"/>
              </a:rPr>
              <a:t>Lo</a:t>
            </a:r>
            <a:r>
              <a:rPr lang="en-US" b="0" i="0" baseline="0" dirty="0">
                <a:latin typeface="Gill Sans" charset="0"/>
                <a:ea typeface="Gill Sans" charset="0"/>
                <a:cs typeface="Gill Sans" charset="0"/>
              </a:rPr>
              <a:t>w Cost Benefit Options: </a:t>
            </a:r>
            <a:r>
              <a:rPr lang="en-US" b="1" i="0" baseline="0" dirty="0">
                <a:solidFill>
                  <a:srgbClr val="004992"/>
                </a:solidFill>
                <a:latin typeface="Gill Sans SemiBold" charset="0"/>
                <a:ea typeface="Gill Sans SemiBold" charset="0"/>
                <a:cs typeface="Gill Sans SemiBold" charset="0"/>
              </a:rPr>
              <a:t>YES or NO?</a:t>
            </a:r>
            <a:endParaRPr lang="en-US" b="1" i="0" dirty="0">
              <a:solidFill>
                <a:srgbClr val="004992"/>
              </a:solidFill>
              <a:latin typeface="Gill Sans SemiBold" charset="0"/>
              <a:ea typeface="Gill Sans SemiBold" charset="0"/>
              <a:cs typeface="Gill Sans SemiBold" charset="0"/>
            </a:endParaRPr>
          </a:p>
        </p:txBody>
      </p:sp>
      <p:sp>
        <p:nvSpPr>
          <p:cNvPr id="39" name="Freeform: Shape 34">
            <a:extLst>
              <a:ext uri="{FF2B5EF4-FFF2-40B4-BE49-F238E27FC236}">
                <a16:creationId xmlns:a16="http://schemas.microsoft.com/office/drawing/2014/main" xmlns="" id="{B8A14214-3597-4AAB-AF55-FEBB5D8FD698}"/>
              </a:ext>
            </a:extLst>
          </p:cNvPr>
          <p:cNvSpPr/>
          <p:nvPr userDrawn="1"/>
        </p:nvSpPr>
        <p:spPr>
          <a:xfrm flipH="1">
            <a:off x="-200150" y="5962148"/>
            <a:ext cx="6749806"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rgbClr val="004992"/>
            </a:solidFill>
            <a:prstDash val="solid"/>
            <a:round/>
          </a:ln>
        </p:spPr>
        <p:txBody>
          <a:bodyPr rtlCol="0" anchor="ctr"/>
          <a:lstStyle/>
          <a:p>
            <a:endParaRPr lang="en-US"/>
          </a:p>
        </p:txBody>
      </p:sp>
      <p:grpSp>
        <p:nvGrpSpPr>
          <p:cNvPr id="42" name="Group 41"/>
          <p:cNvGrpSpPr/>
          <p:nvPr userDrawn="1"/>
        </p:nvGrpSpPr>
        <p:grpSpPr>
          <a:xfrm>
            <a:off x="10555490" y="4407007"/>
            <a:ext cx="1654718" cy="1893781"/>
            <a:chOff x="10555490" y="4407007"/>
            <a:chExt cx="1654718" cy="1893781"/>
          </a:xfrm>
        </p:grpSpPr>
        <p:grpSp>
          <p:nvGrpSpPr>
            <p:cNvPr id="2" name="Group 1"/>
            <p:cNvGrpSpPr/>
            <p:nvPr userDrawn="1"/>
          </p:nvGrpSpPr>
          <p:grpSpPr>
            <a:xfrm>
              <a:off x="10555490" y="4407007"/>
              <a:ext cx="1636510" cy="1893781"/>
              <a:chOff x="10108249" y="3349732"/>
              <a:chExt cx="1802554" cy="2027812"/>
            </a:xfrm>
          </p:grpSpPr>
          <p:grpSp>
            <p:nvGrpSpPr>
              <p:cNvPr id="18" name="Group 17">
                <a:extLst>
                  <a:ext uri="{FF2B5EF4-FFF2-40B4-BE49-F238E27FC236}">
                    <a16:creationId xmlns:a16="http://schemas.microsoft.com/office/drawing/2014/main" xmlns="" id="{555D80D1-657B-4D91-8400-53DC77C928E4}"/>
                  </a:ext>
                </a:extLst>
              </p:cNvPr>
              <p:cNvGrpSpPr/>
              <p:nvPr userDrawn="1"/>
            </p:nvGrpSpPr>
            <p:grpSpPr>
              <a:xfrm flipH="1">
                <a:off x="11003325" y="3349732"/>
                <a:ext cx="907478" cy="2027812"/>
                <a:chOff x="1665444" y="2565552"/>
                <a:chExt cx="1689255" cy="3841578"/>
              </a:xfrm>
            </p:grpSpPr>
            <p:sp>
              <p:nvSpPr>
                <p:cNvPr id="19" name="Oval 6">
                  <a:extLst>
                    <a:ext uri="{FF2B5EF4-FFF2-40B4-BE49-F238E27FC236}">
                      <a16:creationId xmlns:a16="http://schemas.microsoft.com/office/drawing/2014/main" xmlns="" id="{5EB43EB4-D86E-4BD4-B356-79CE41341D8B}"/>
                    </a:ext>
                  </a:extLst>
                </p:cNvPr>
                <p:cNvSpPr/>
                <p:nvPr/>
              </p:nvSpPr>
              <p:spPr>
                <a:xfrm rot="14243215">
                  <a:off x="1678792" y="2803249"/>
                  <a:ext cx="1864240" cy="1388845"/>
                </a:xfrm>
                <a:custGeom>
                  <a:avLst/>
                  <a:gdLst/>
                  <a:ahLst/>
                  <a:cxnLst/>
                  <a:rect l="l" t="t" r="r" b="b"/>
                  <a:pathLst>
                    <a:path w="2374296" h="1768833">
                      <a:moveTo>
                        <a:pt x="2122319" y="274160"/>
                      </a:moveTo>
                      <a:cubicBezTo>
                        <a:pt x="2279947" y="434566"/>
                        <a:pt x="2376382" y="655105"/>
                        <a:pt x="2374262" y="897757"/>
                      </a:cubicBezTo>
                      <a:cubicBezTo>
                        <a:pt x="2370023" y="1383058"/>
                        <a:pt x="1973171" y="1773038"/>
                        <a:pt x="1487868" y="1768799"/>
                      </a:cubicBezTo>
                      <a:lnTo>
                        <a:pt x="244916" y="1757941"/>
                      </a:lnTo>
                      <a:cubicBezTo>
                        <a:pt x="243021" y="1760093"/>
                        <a:pt x="240936" y="1760194"/>
                        <a:pt x="238844" y="1760193"/>
                      </a:cubicBezTo>
                      <a:lnTo>
                        <a:pt x="232478" y="1757834"/>
                      </a:lnTo>
                      <a:lnTo>
                        <a:pt x="215240" y="1757683"/>
                      </a:lnTo>
                      <a:lnTo>
                        <a:pt x="215239" y="1757682"/>
                      </a:lnTo>
                      <a:lnTo>
                        <a:pt x="215233" y="1757683"/>
                      </a:lnTo>
                      <a:lnTo>
                        <a:pt x="215233" y="1757679"/>
                      </a:lnTo>
                      <a:lnTo>
                        <a:pt x="200021" y="1745799"/>
                      </a:lnTo>
                      <a:cubicBezTo>
                        <a:pt x="85924" y="1677713"/>
                        <a:pt x="0" y="1316657"/>
                        <a:pt x="0" y="881792"/>
                      </a:cubicBezTo>
                      <a:cubicBezTo>
                        <a:pt x="0" y="483215"/>
                        <a:pt x="72182" y="146639"/>
                        <a:pt x="172783" y="42438"/>
                      </a:cubicBezTo>
                      <a:cubicBezTo>
                        <a:pt x="191110" y="13973"/>
                        <a:pt x="217565" y="-2559"/>
                        <a:pt x="239494" y="324"/>
                      </a:cubicBezTo>
                      <a:lnTo>
                        <a:pt x="1503219" y="11362"/>
                      </a:lnTo>
                      <a:cubicBezTo>
                        <a:pt x="1745871" y="13482"/>
                        <a:pt x="1964691" y="113754"/>
                        <a:pt x="2122319" y="2741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1" name="Group 8">
                  <a:extLst>
                    <a:ext uri="{FF2B5EF4-FFF2-40B4-BE49-F238E27FC236}">
                      <a16:creationId xmlns:a16="http://schemas.microsoft.com/office/drawing/2014/main" xmlns="" id="{F14E7E4E-3F8E-425D-8EB1-DC9D2A4A2773}"/>
                    </a:ext>
                  </a:extLst>
                </p:cNvPr>
                <p:cNvGrpSpPr/>
                <p:nvPr/>
              </p:nvGrpSpPr>
              <p:grpSpPr>
                <a:xfrm rot="15399350">
                  <a:off x="1521477" y="4573908"/>
                  <a:ext cx="1977189" cy="1689255"/>
                  <a:chOff x="2066735" y="1837293"/>
                  <a:chExt cx="2518148" cy="2151435"/>
                </a:xfrm>
              </p:grpSpPr>
              <p:sp>
                <p:nvSpPr>
                  <p:cNvPr id="31" name="Round Same Side Corner Rectangle 2">
                    <a:extLst>
                      <a:ext uri="{FF2B5EF4-FFF2-40B4-BE49-F238E27FC236}">
                        <a16:creationId xmlns:a16="http://schemas.microsoft.com/office/drawing/2014/main" xmlns="" id="{E394ACE6-00B7-4FF8-8BD0-F8DF97BF0F18}"/>
                      </a:ext>
                    </a:extLst>
                  </p:cNvPr>
                  <p:cNvSpPr/>
                  <p:nvPr/>
                </p:nvSpPr>
                <p:spPr>
                  <a:xfrm rot="18900000">
                    <a:off x="2066735" y="1837293"/>
                    <a:ext cx="1757503" cy="215143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2" name="Oval 3">
                    <a:extLst>
                      <a:ext uri="{FF2B5EF4-FFF2-40B4-BE49-F238E27FC236}">
                        <a16:creationId xmlns:a16="http://schemas.microsoft.com/office/drawing/2014/main" xmlns="" id="{D178D334-8C30-4667-A5F8-54F50312146B}"/>
                      </a:ext>
                    </a:extLst>
                  </p:cNvPr>
                  <p:cNvSpPr/>
                  <p:nvPr/>
                </p:nvSpPr>
                <p:spPr>
                  <a:xfrm rot="2700000">
                    <a:off x="3590577" y="2794901"/>
                    <a:ext cx="231105" cy="175750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
            <p:nvSpPr>
              <p:cNvPr id="33" name="Heart 17">
                <a:extLst>
                  <a:ext uri="{FF2B5EF4-FFF2-40B4-BE49-F238E27FC236}">
                    <a16:creationId xmlns:a16="http://schemas.microsoft.com/office/drawing/2014/main" xmlns="" id="{FD25AA3C-FD36-4FC1-9406-60F9CCE3DC0D}"/>
                  </a:ext>
                </a:extLst>
              </p:cNvPr>
              <p:cNvSpPr/>
              <p:nvPr userDrawn="1"/>
            </p:nvSpPr>
            <p:spPr>
              <a:xfrm>
                <a:off x="10108249" y="4510703"/>
                <a:ext cx="232730" cy="228184"/>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Rounded Rectangle 25">
                <a:extLst>
                  <a:ext uri="{FF2B5EF4-FFF2-40B4-BE49-F238E27FC236}">
                    <a16:creationId xmlns:a16="http://schemas.microsoft.com/office/drawing/2014/main" xmlns="" id="{A53FDB1A-403D-4EBD-8EB6-3E1911FAEEC5}"/>
                  </a:ext>
                </a:extLst>
              </p:cNvPr>
              <p:cNvSpPr/>
              <p:nvPr userDrawn="1"/>
            </p:nvSpPr>
            <p:spPr>
              <a:xfrm>
                <a:off x="10529983" y="4622588"/>
                <a:ext cx="231044" cy="194722"/>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Chord 32">
                <a:extLst>
                  <a:ext uri="{FF2B5EF4-FFF2-40B4-BE49-F238E27FC236}">
                    <a16:creationId xmlns:a16="http://schemas.microsoft.com/office/drawing/2014/main" xmlns="" id="{3D1BBD17-EB21-4265-8BCB-65380AD568C6}"/>
                  </a:ext>
                </a:extLst>
              </p:cNvPr>
              <p:cNvSpPr/>
              <p:nvPr userDrawn="1"/>
            </p:nvSpPr>
            <p:spPr>
              <a:xfrm>
                <a:off x="10895817" y="4299169"/>
                <a:ext cx="231044" cy="229018"/>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ounded Rectangle 7">
                <a:extLst>
                  <a:ext uri="{FF2B5EF4-FFF2-40B4-BE49-F238E27FC236}">
                    <a16:creationId xmlns:a16="http://schemas.microsoft.com/office/drawing/2014/main" xmlns="" id="{EC656316-B78D-4EC1-9C72-547CA566FED0}"/>
                  </a:ext>
                </a:extLst>
              </p:cNvPr>
              <p:cNvSpPr>
                <a:spLocks noChangeAspect="1"/>
              </p:cNvSpPr>
              <p:nvPr userDrawn="1"/>
            </p:nvSpPr>
            <p:spPr>
              <a:xfrm rot="18924894" flipH="1">
                <a:off x="10607772" y="3858199"/>
                <a:ext cx="75466" cy="295156"/>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Block Arc 20">
                <a:extLst>
                  <a:ext uri="{FF2B5EF4-FFF2-40B4-BE49-F238E27FC236}">
                    <a16:creationId xmlns:a16="http://schemas.microsoft.com/office/drawing/2014/main" xmlns="" id="{442BD419-0F67-4BAB-976B-E90CC1C4AECE}"/>
                  </a:ext>
                </a:extLst>
              </p:cNvPr>
              <p:cNvSpPr>
                <a:spLocks noChangeAspect="1"/>
              </p:cNvSpPr>
              <p:nvPr userDrawn="1"/>
            </p:nvSpPr>
            <p:spPr>
              <a:xfrm rot="10800000">
                <a:off x="10162453" y="4136229"/>
                <a:ext cx="226842" cy="245966"/>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Trapezoid 28">
                <a:extLst>
                  <a:ext uri="{FF2B5EF4-FFF2-40B4-BE49-F238E27FC236}">
                    <a16:creationId xmlns:a16="http://schemas.microsoft.com/office/drawing/2014/main" xmlns="" id="{013F6F7D-652C-40EF-B339-66A172676932}"/>
                  </a:ext>
                </a:extLst>
              </p:cNvPr>
              <p:cNvSpPr>
                <a:spLocks noChangeAspect="1"/>
              </p:cNvSpPr>
              <p:nvPr userDrawn="1"/>
            </p:nvSpPr>
            <p:spPr>
              <a:xfrm>
                <a:off x="10520535" y="4158778"/>
                <a:ext cx="202960" cy="24596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40" name="TextBox 39"/>
            <p:cNvSpPr txBox="1"/>
            <p:nvPr userDrawn="1"/>
          </p:nvSpPr>
          <p:spPr>
            <a:xfrm>
              <a:off x="11197934" y="4754289"/>
              <a:ext cx="928255" cy="369332"/>
            </a:xfrm>
            <a:prstGeom prst="rect">
              <a:avLst/>
            </a:prstGeom>
            <a:noFill/>
          </p:spPr>
          <p:txBody>
            <a:bodyPr wrap="square" rtlCol="0">
              <a:spAutoFit/>
            </a:bodyPr>
            <a:lstStyle/>
            <a:p>
              <a:pPr algn="ctr"/>
              <a:r>
                <a:rPr lang="en-US" sz="1400" dirty="0">
                  <a:solidFill>
                    <a:schemeClr val="bg1"/>
                  </a:solidFill>
                  <a:latin typeface="Gill Sans" charset="0"/>
                  <a:ea typeface="Gill Sans" charset="0"/>
                  <a:cs typeface="Gill Sans" charset="0"/>
                </a:rPr>
                <a:t>LOW</a:t>
              </a:r>
              <a:r>
                <a:rPr lang="en-US" dirty="0">
                  <a:latin typeface="Gill Sans" charset="0"/>
                  <a:ea typeface="Gill Sans" charset="0"/>
                  <a:cs typeface="Gill Sans" charset="0"/>
                </a:rPr>
                <a:t> </a:t>
              </a:r>
            </a:p>
          </p:txBody>
        </p:sp>
        <p:sp>
          <p:nvSpPr>
            <p:cNvPr id="41" name="TextBox 40"/>
            <p:cNvSpPr txBox="1"/>
            <p:nvPr userDrawn="1"/>
          </p:nvSpPr>
          <p:spPr>
            <a:xfrm>
              <a:off x="11281953" y="5760976"/>
              <a:ext cx="928255" cy="369332"/>
            </a:xfrm>
            <a:prstGeom prst="rect">
              <a:avLst/>
            </a:prstGeom>
            <a:noFill/>
          </p:spPr>
          <p:txBody>
            <a:bodyPr wrap="square" rtlCol="0">
              <a:spAutoFit/>
            </a:bodyPr>
            <a:lstStyle/>
            <a:p>
              <a:pPr algn="ctr"/>
              <a:r>
                <a:rPr lang="en-US" sz="1400" dirty="0">
                  <a:solidFill>
                    <a:schemeClr val="bg1"/>
                  </a:solidFill>
                  <a:latin typeface="Gill Sans" charset="0"/>
                  <a:ea typeface="Gill Sans" charset="0"/>
                  <a:cs typeface="Gill Sans" charset="0"/>
                </a:rPr>
                <a:t>COST</a:t>
              </a:r>
              <a:r>
                <a:rPr lang="en-US" dirty="0"/>
                <a:t> </a:t>
              </a:r>
            </a:p>
          </p:txBody>
        </p:sp>
      </p:grpSp>
    </p:spTree>
    <p:extLst>
      <p:ext uri="{BB962C8B-B14F-4D97-AF65-F5344CB8AC3E}">
        <p14:creationId xmlns:p14="http://schemas.microsoft.com/office/powerpoint/2010/main" xmlns="" val="131028761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reak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445CD9D-84B2-44A8-8E31-4684A5F529ED}"/>
              </a:ext>
            </a:extLst>
          </p:cNvPr>
          <p:cNvSpPr>
            <a:spLocks noGrp="1"/>
          </p:cNvSpPr>
          <p:nvPr>
            <p:ph type="body" sz="quarter" idx="10"/>
          </p:nvPr>
        </p:nvSpPr>
        <p:spPr>
          <a:xfrm>
            <a:off x="187055" y="4746625"/>
            <a:ext cx="4824803" cy="914400"/>
          </a:xfrm>
        </p:spPr>
        <p:txBody>
          <a:bodyPr anchor="ctr"/>
          <a:lstStyle>
            <a:lvl1pPr marL="0" indent="0">
              <a:buNone/>
              <a:defRPr b="1" cap="all"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xmlns="" val="1681688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3B008A63-164A-4488-AA27-EFB0CDAC1CC4}"/>
              </a:ext>
            </a:extLst>
          </p:cNvPr>
          <p:cNvSpPr>
            <a:spLocks noGrp="1"/>
          </p:cNvSpPr>
          <p:nvPr>
            <p:ph type="body" sz="quarter" idx="10"/>
          </p:nvPr>
        </p:nvSpPr>
        <p:spPr>
          <a:xfrm>
            <a:off x="6096000" y="2637025"/>
            <a:ext cx="5908945" cy="1582175"/>
          </a:xfrm>
        </p:spPr>
        <p:txBody>
          <a:bodyPr anchor="ctr"/>
          <a:lstStyle>
            <a:lvl1pPr marL="0" indent="0" algn="r">
              <a:buNone/>
              <a:defRPr b="1" cap="all"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xmlns="" val="1761358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239354" y="116636"/>
            <a:ext cx="10663601" cy="753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2281">
                <a:solidFill>
                  <a:srgbClr val="008000"/>
                </a:solidFill>
                <a:latin typeface="+mn-lt"/>
                <a:cs typeface="Arial" pitchFamily="34" charset="0"/>
              </a:defRPr>
            </a:lvl1pPr>
          </a:lstStyle>
          <a:p>
            <a:pPr lvl="0"/>
            <a:r>
              <a:rPr lang="en-US"/>
              <a:t>Click to edit Master title style</a:t>
            </a:r>
            <a:endParaRPr lang="en-ZA"/>
          </a:p>
        </p:txBody>
      </p:sp>
      <p:sp>
        <p:nvSpPr>
          <p:cNvPr id="12" name="Text Placeholder 2"/>
          <p:cNvSpPr>
            <a:spLocks noGrp="1"/>
          </p:cNvSpPr>
          <p:nvPr>
            <p:ph type="body" sz="quarter" idx="10" hasCustomPrompt="1"/>
          </p:nvPr>
        </p:nvSpPr>
        <p:spPr>
          <a:xfrm>
            <a:off x="239350" y="6519174"/>
            <a:ext cx="7392824" cy="244575"/>
          </a:xfrm>
          <a:prstGeom prst="rect">
            <a:avLst/>
          </a:prstGeom>
        </p:spPr>
        <p:txBody>
          <a:bodyPr anchor="ctr"/>
          <a:lstStyle>
            <a:lvl1pPr marL="0" indent="0" algn="l">
              <a:buNone/>
              <a:defRPr sz="951" baseline="0"/>
            </a:lvl1pPr>
          </a:lstStyle>
          <a:p>
            <a:pPr lvl="0"/>
            <a:r>
              <a:rPr lang="en-ZA"/>
              <a:t>Source:</a:t>
            </a:r>
          </a:p>
        </p:txBody>
      </p:sp>
      <p:sp>
        <p:nvSpPr>
          <p:cNvPr id="19" name="Rectangle 3"/>
          <p:cNvSpPr>
            <a:spLocks noGrp="1" noChangeArrowheads="1"/>
          </p:cNvSpPr>
          <p:nvPr>
            <p:ph idx="1"/>
          </p:nvPr>
        </p:nvSpPr>
        <p:spPr bwMode="auto">
          <a:xfrm>
            <a:off x="239350" y="1101036"/>
            <a:ext cx="11677484" cy="509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71620" indent="-271620">
              <a:buFontTx/>
              <a:buBlip>
                <a:blip r:embed="rId2"/>
              </a:buBlip>
              <a:defRPr sz="2661">
                <a:solidFill>
                  <a:srgbClr val="5F5F5F"/>
                </a:solidFill>
                <a:latin typeface="Arial" pitchFamily="34" charset="0"/>
                <a:cs typeface="Arial" pitchFamily="34" charset="0"/>
              </a:defRPr>
            </a:lvl1pPr>
            <a:lvl2pPr marL="706210" indent="-271620">
              <a:buClr>
                <a:srgbClr val="008000"/>
              </a:buClr>
              <a:buFont typeface="Square721 BT" pitchFamily="34" charset="0"/>
              <a:buChar char="–"/>
              <a:defRPr sz="2281">
                <a:solidFill>
                  <a:srgbClr val="5F5F5F"/>
                </a:solidFill>
                <a:latin typeface="Arial" pitchFamily="34" charset="0"/>
                <a:cs typeface="Arial" pitchFamily="34" charset="0"/>
              </a:defRPr>
            </a:lvl2pPr>
            <a:lvl3pPr marL="1140802" indent="-271620">
              <a:buClr>
                <a:srgbClr val="FF3300"/>
              </a:buClr>
              <a:buFont typeface="Square721 BT" pitchFamily="34" charset="0"/>
              <a:buChar char="–"/>
              <a:defRPr sz="1902">
                <a:solidFill>
                  <a:srgbClr val="5F5F5F"/>
                </a:solidFill>
                <a:latin typeface="Arial" pitchFamily="34" charset="0"/>
                <a:cs typeface="Arial" pitchFamily="34" charset="0"/>
              </a:defRPr>
            </a:lvl3pPr>
            <a:lvl4pPr marL="1575392" indent="-271620">
              <a:buClr>
                <a:srgbClr val="FF6600"/>
              </a:buClr>
              <a:buFont typeface="Square721 BT" pitchFamily="34" charset="0"/>
              <a:buChar char="–"/>
              <a:defRPr sz="1902">
                <a:solidFill>
                  <a:srgbClr val="5F5F5F"/>
                </a:solidFill>
                <a:latin typeface="Arial" pitchFamily="34" charset="0"/>
                <a:cs typeface="Arial" pitchFamily="34" charset="0"/>
              </a:defRPr>
            </a:lvl4pPr>
            <a:lvl5pPr marL="2009983" indent="-271620">
              <a:buFont typeface="Square721 BT" pitchFamily="34" charset="0"/>
              <a:buChar char="–"/>
              <a:defRPr sz="1902">
                <a:solidFill>
                  <a:srgbClr val="5F5F5F"/>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3" name="Footer Placeholder 10">
            <a:extLst>
              <a:ext uri="{FF2B5EF4-FFF2-40B4-BE49-F238E27FC236}">
                <a16:creationId xmlns:a16="http://schemas.microsoft.com/office/drawing/2014/main" xmlns="" id="{4EDBD6BD-9DCA-4D16-8EE2-822611C8981B}"/>
              </a:ext>
            </a:extLst>
          </p:cNvPr>
          <p:cNvSpPr>
            <a:spLocks noGrp="1" noChangeArrowheads="1"/>
          </p:cNvSpPr>
          <p:nvPr>
            <p:ph type="ftr" sz="quarter" idx="3"/>
          </p:nvPr>
        </p:nvSpPr>
        <p:spPr bwMode="auto">
          <a:xfrm>
            <a:off x="9839664" y="6381328"/>
            <a:ext cx="136313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51" smtClean="0">
                <a:latin typeface="Arial" pitchFamily="34" charset="0"/>
                <a:cs typeface="Arial" pitchFamily="34" charset="0"/>
              </a:defRPr>
            </a:lvl1pPr>
          </a:lstStyle>
          <a:p>
            <a:endParaRPr lang="en-GB"/>
          </a:p>
        </p:txBody>
      </p:sp>
      <p:sp>
        <p:nvSpPr>
          <p:cNvPr id="14" name="Slide Number Placeholder 11">
            <a:extLst>
              <a:ext uri="{FF2B5EF4-FFF2-40B4-BE49-F238E27FC236}">
                <a16:creationId xmlns:a16="http://schemas.microsoft.com/office/drawing/2014/main" xmlns="" id="{B49AD2B7-DD3F-4597-B5A5-7F2599A2E64C}"/>
              </a:ext>
            </a:extLst>
          </p:cNvPr>
          <p:cNvSpPr>
            <a:spLocks noGrp="1" noChangeArrowheads="1"/>
          </p:cNvSpPr>
          <p:nvPr>
            <p:ph type="sldNum" sz="quarter" idx="4"/>
          </p:nvPr>
        </p:nvSpPr>
        <p:spPr bwMode="auto">
          <a:xfrm>
            <a:off x="11291700" y="6381328"/>
            <a:ext cx="924982"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51" smtClean="0">
                <a:latin typeface="Arial" pitchFamily="34" charset="0"/>
                <a:cs typeface="Arial" pitchFamily="34" charset="0"/>
              </a:defRPr>
            </a:lvl1pPr>
          </a:lstStyle>
          <a:p>
            <a:fld id="{E948B989-76C9-4BD3-9201-A8EAC9103CCD}" type="slidenum">
              <a:rPr lang="en-GB" smtClean="0"/>
              <a:pPr/>
              <a:t>‹#›</a:t>
            </a:fld>
            <a:endParaRPr lang="en-GB"/>
          </a:p>
        </p:txBody>
      </p:sp>
      <p:sp>
        <p:nvSpPr>
          <p:cNvPr id="15" name="Date Placeholder 12">
            <a:extLst>
              <a:ext uri="{FF2B5EF4-FFF2-40B4-BE49-F238E27FC236}">
                <a16:creationId xmlns:a16="http://schemas.microsoft.com/office/drawing/2014/main" xmlns="" id="{D4C502C5-2961-4EAF-B77C-A79FB8AE9FDB}"/>
              </a:ext>
            </a:extLst>
          </p:cNvPr>
          <p:cNvSpPr>
            <a:spLocks noGrp="1" noChangeArrowheads="1"/>
          </p:cNvSpPr>
          <p:nvPr>
            <p:ph type="dt" sz="half" idx="2"/>
          </p:nvPr>
        </p:nvSpPr>
        <p:spPr bwMode="auto">
          <a:xfrm>
            <a:off x="8027795" y="6381328"/>
            <a:ext cx="1729316"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51" smtClean="0">
                <a:latin typeface="Arial" pitchFamily="34" charset="0"/>
                <a:cs typeface="Arial" pitchFamily="34" charset="0"/>
              </a:defRPr>
            </a:lvl1pPr>
          </a:lstStyle>
          <a:p>
            <a:fld id="{0AFF8C6A-DD89-47A8-8889-A713E9191405}" type="datetime1">
              <a:rPr lang="en-US" smtClean="0"/>
              <a:pPr/>
              <a:t>5/5/2021</a:t>
            </a:fld>
            <a:endParaRPr lang="en-GB"/>
          </a:p>
        </p:txBody>
      </p:sp>
    </p:spTree>
    <p:extLst>
      <p:ext uri="{BB962C8B-B14F-4D97-AF65-F5344CB8AC3E}">
        <p14:creationId xmlns:p14="http://schemas.microsoft.com/office/powerpoint/2010/main" xmlns="" val="157013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892"/>
            <a:ext cx="9144000" cy="2387600"/>
          </a:xfrm>
        </p:spPr>
        <p:txBody>
          <a:bodyPr anchor="b"/>
          <a:lstStyle>
            <a:lvl1pPr algn="ctr">
              <a:defRPr sz="4000"/>
            </a:lvl1pPr>
          </a:lstStyle>
          <a:p>
            <a:r>
              <a:rPr lang="en-US"/>
              <a:t>Click to edit Master title style</a:t>
            </a:r>
            <a:endParaRPr lang="en-GB"/>
          </a:p>
        </p:txBody>
      </p:sp>
      <p:sp>
        <p:nvSpPr>
          <p:cNvPr id="3" name="Subtitle 2"/>
          <p:cNvSpPr>
            <a:spLocks noGrp="1"/>
          </p:cNvSpPr>
          <p:nvPr>
            <p:ph type="subTitle" idx="1"/>
          </p:nvPr>
        </p:nvSpPr>
        <p:spPr>
          <a:xfrm>
            <a:off x="1524000" y="3602567"/>
            <a:ext cx="9144000" cy="1655233"/>
          </a:xfrm>
        </p:spPr>
        <p:txBody>
          <a:bodyPr/>
          <a:lstStyle>
            <a:lvl1pPr marL="0" indent="0" algn="ctr">
              <a:buNone/>
              <a:defRPr sz="1600"/>
            </a:lvl1pPr>
            <a:lvl2pPr marL="304815" indent="0" algn="ctr">
              <a:buNone/>
              <a:defRPr sz="1333"/>
            </a:lvl2pPr>
            <a:lvl3pPr marL="609630" indent="0" algn="ctr">
              <a:buNone/>
              <a:defRPr sz="1200"/>
            </a:lvl3pPr>
            <a:lvl4pPr marL="914446" indent="0" algn="ctr">
              <a:buNone/>
              <a:defRPr sz="1067"/>
            </a:lvl4pPr>
            <a:lvl5pPr marL="1219261" indent="0" algn="ctr">
              <a:buNone/>
              <a:defRPr sz="1067"/>
            </a:lvl5pPr>
            <a:lvl6pPr marL="1524076" indent="0" algn="ctr">
              <a:buNone/>
              <a:defRPr sz="1067"/>
            </a:lvl6pPr>
            <a:lvl7pPr marL="1828891" indent="0" algn="ctr">
              <a:buNone/>
              <a:defRPr sz="1067"/>
            </a:lvl7pPr>
            <a:lvl8pPr marL="2133707" indent="0" algn="ctr">
              <a:buNone/>
              <a:defRPr sz="1067"/>
            </a:lvl8pPr>
            <a:lvl9pPr marL="2438522" indent="0" algn="ctr">
              <a:buNone/>
              <a:defRPr sz="1067"/>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EB2AC4-2A93-4A45-8D9F-D7475F5F140A}" type="datetime1">
              <a:rPr lang="en-ZA" smtClean="0"/>
              <a:pPr/>
              <a:t>2021/05/05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3002639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956241-66E7-2F45-AFBA-FDC468E70064}" type="datetime1">
              <a:rPr lang="en-ZA" smtClean="0"/>
              <a:pPr/>
              <a:t>2021/05/05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2239908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0267"/>
            <a:ext cx="10515600" cy="2852209"/>
          </a:xfrm>
        </p:spPr>
        <p:txBody>
          <a:bodyPr anchor="b"/>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1850" y="4589992"/>
            <a:ext cx="10515600" cy="1499658"/>
          </a:xfrm>
        </p:spPr>
        <p:txBody>
          <a:bodyPr/>
          <a:lstStyle>
            <a:lvl1pPr marL="0" indent="0">
              <a:buNone/>
              <a:defRPr sz="1600">
                <a:solidFill>
                  <a:schemeClr val="tx1">
                    <a:tint val="75000"/>
                  </a:schemeClr>
                </a:solidFill>
              </a:defRPr>
            </a:lvl1pPr>
            <a:lvl2pPr marL="304815" indent="0">
              <a:buNone/>
              <a:defRPr sz="1333">
                <a:solidFill>
                  <a:schemeClr val="tx1">
                    <a:tint val="75000"/>
                  </a:schemeClr>
                </a:solidFill>
              </a:defRPr>
            </a:lvl2pPr>
            <a:lvl3pPr marL="609630" indent="0">
              <a:buNone/>
              <a:defRPr sz="1200">
                <a:solidFill>
                  <a:schemeClr val="tx1">
                    <a:tint val="75000"/>
                  </a:schemeClr>
                </a:solidFill>
              </a:defRPr>
            </a:lvl3pPr>
            <a:lvl4pPr marL="914446" indent="0">
              <a:buNone/>
              <a:defRPr sz="1067">
                <a:solidFill>
                  <a:schemeClr val="tx1">
                    <a:tint val="75000"/>
                  </a:schemeClr>
                </a:solidFill>
              </a:defRPr>
            </a:lvl4pPr>
            <a:lvl5pPr marL="1219261" indent="0">
              <a:buNone/>
              <a:defRPr sz="1067">
                <a:solidFill>
                  <a:schemeClr val="tx1">
                    <a:tint val="75000"/>
                  </a:schemeClr>
                </a:solidFill>
              </a:defRPr>
            </a:lvl5pPr>
            <a:lvl6pPr marL="1524076" indent="0">
              <a:buNone/>
              <a:defRPr sz="1067">
                <a:solidFill>
                  <a:schemeClr val="tx1">
                    <a:tint val="75000"/>
                  </a:schemeClr>
                </a:solidFill>
              </a:defRPr>
            </a:lvl6pPr>
            <a:lvl7pPr marL="1828891" indent="0">
              <a:buNone/>
              <a:defRPr sz="1067">
                <a:solidFill>
                  <a:schemeClr val="tx1">
                    <a:tint val="75000"/>
                  </a:schemeClr>
                </a:solidFill>
              </a:defRPr>
            </a:lvl7pPr>
            <a:lvl8pPr marL="2133707" indent="0">
              <a:buNone/>
              <a:defRPr sz="1067">
                <a:solidFill>
                  <a:schemeClr val="tx1">
                    <a:tint val="75000"/>
                  </a:schemeClr>
                </a:solidFill>
              </a:defRPr>
            </a:lvl8pPr>
            <a:lvl9pPr marL="2438522" indent="0">
              <a:buNone/>
              <a:defRPr sz="10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EB6598-1A3E-F047-B229-772E806993DC}" type="datetime1">
              <a:rPr lang="en-ZA" smtClean="0"/>
              <a:pPr/>
              <a:t>2021/05/05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2005315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207000" cy="43518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825625"/>
            <a:ext cx="5207000" cy="43518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B0F19D-10B8-4A45-86F6-FE03A3472BDA}" type="datetime1">
              <a:rPr lang="en-ZA" smtClean="0"/>
              <a:pPr/>
              <a:t>2021/05/05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1205674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6091"/>
          </a:xfrm>
        </p:spPr>
        <p:txBody>
          <a:bodyPr/>
          <a:lstStyle/>
          <a:p>
            <a:r>
              <a:rPr lang="en-US"/>
              <a:t>Click to edit Master title style</a:t>
            </a:r>
            <a:endParaRPr lang="en-GB"/>
          </a:p>
        </p:txBody>
      </p:sp>
      <p:sp>
        <p:nvSpPr>
          <p:cNvPr id="3" name="Text Placeholder 2"/>
          <p:cNvSpPr>
            <a:spLocks noGrp="1"/>
          </p:cNvSpPr>
          <p:nvPr>
            <p:ph type="body" idx="1"/>
          </p:nvPr>
        </p:nvSpPr>
        <p:spPr>
          <a:xfrm>
            <a:off x="840317" y="1681692"/>
            <a:ext cx="5157259" cy="823383"/>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4" name="Content Placeholder 3"/>
          <p:cNvSpPr>
            <a:spLocks noGrp="1"/>
          </p:cNvSpPr>
          <p:nvPr>
            <p:ph sz="half" idx="2"/>
          </p:nvPr>
        </p:nvSpPr>
        <p:spPr>
          <a:xfrm>
            <a:off x="840317" y="2505076"/>
            <a:ext cx="5157259" cy="3685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692"/>
            <a:ext cx="5183717" cy="823383"/>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6" name="Content Placeholder 5"/>
          <p:cNvSpPr>
            <a:spLocks noGrp="1"/>
          </p:cNvSpPr>
          <p:nvPr>
            <p:ph sz="quarter" idx="4"/>
          </p:nvPr>
        </p:nvSpPr>
        <p:spPr>
          <a:xfrm>
            <a:off x="6172200" y="2505076"/>
            <a:ext cx="5183717" cy="3685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2A345B-4E08-BE43-9A83-5C7DE2E08483}" type="datetime1">
              <a:rPr lang="en-ZA" smtClean="0"/>
              <a:pPr/>
              <a:t>2021/05/05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872480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EDA288-5A1F-E841-B505-876FE3BFD245}" type="datetime1">
              <a:rPr lang="en-ZA" smtClean="0"/>
              <a:pPr/>
              <a:t>2021/05/05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348419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B24B6-B842-8F4A-9197-34CE5987DFBB}" type="datetime1">
              <a:rPr lang="en-ZA" smtClean="0"/>
              <a:pPr/>
              <a:t>2021/05/05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8476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1401167" y="6488668"/>
            <a:ext cx="652077" cy="369332"/>
          </a:xfrm>
          <a:prstGeom prst="rect">
            <a:avLst/>
          </a:prstGeom>
          <a:noFill/>
        </p:spPr>
        <p:txBody>
          <a:bodyPr wrap="square" rtlCol="0">
            <a:spAutoFit/>
          </a:bodyPr>
          <a:lstStyle/>
          <a:p>
            <a:fld id="{65161BFA-3F3F-4A46-BC87-D53D981854B4}" type="slidenum">
              <a:rPr lang="en-GB" smtClean="0"/>
              <a:pPr/>
              <a:t>‹#›</a:t>
            </a:fld>
            <a:endParaRPr lang="en-GB" dirty="0"/>
          </a:p>
        </p:txBody>
      </p:sp>
      <p:grpSp>
        <p:nvGrpSpPr>
          <p:cNvPr id="3" name="Group 2">
            <a:extLst>
              <a:ext uri="{FF2B5EF4-FFF2-40B4-BE49-F238E27FC236}">
                <a16:creationId xmlns:a16="http://schemas.microsoft.com/office/drawing/2014/main" xmlns="" id="{6BA95570-ABCA-4EAA-A150-DE9A778788FF}"/>
              </a:ext>
            </a:extLst>
          </p:cNvPr>
          <p:cNvGrpSpPr/>
          <p:nvPr userDrawn="1"/>
        </p:nvGrpSpPr>
        <p:grpSpPr>
          <a:xfrm rot="10800000" flipH="1" flipV="1">
            <a:off x="6286500" y="5899288"/>
            <a:ext cx="5572126" cy="862288"/>
            <a:chOff x="477110" y="4905446"/>
            <a:chExt cx="11078677" cy="1714429"/>
          </a:xfrm>
          <a:solidFill>
            <a:srgbClr val="004992"/>
          </a:solidFill>
        </p:grpSpPr>
        <p:sp>
          <p:nvSpPr>
            <p:cNvPr id="4" name="Freeform: Shape 5">
              <a:extLst>
                <a:ext uri="{FF2B5EF4-FFF2-40B4-BE49-F238E27FC236}">
                  <a16:creationId xmlns:a16="http://schemas.microsoft.com/office/drawing/2014/main" xmlns="" id="{46A78A61-879F-457D-9A77-D666DFE521FF}"/>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grpFill/>
            <a:ln w="6804"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xmlns="" id="{C36593EB-5869-4A8C-80A1-C05AA0B24BF0}"/>
                </a:ext>
              </a:extLst>
            </p:cNvPr>
            <p:cNvGrpSpPr/>
            <p:nvPr/>
          </p:nvGrpSpPr>
          <p:grpSpPr>
            <a:xfrm>
              <a:off x="477110" y="5658084"/>
              <a:ext cx="655351" cy="517912"/>
              <a:chOff x="6456816" y="5667609"/>
              <a:chExt cx="655351" cy="517912"/>
            </a:xfrm>
            <a:grpFill/>
          </p:grpSpPr>
          <p:sp>
            <p:nvSpPr>
              <p:cNvPr id="7" name="Freeform: Shape 8">
                <a:extLst>
                  <a:ext uri="{FF2B5EF4-FFF2-40B4-BE49-F238E27FC236}">
                    <a16:creationId xmlns:a16="http://schemas.microsoft.com/office/drawing/2014/main" xmlns="" id="{063A0A4C-2BF4-47D2-AFFF-A22E96B3C12D}"/>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solidFill>
                <a:srgbClr val="004992"/>
              </a:solidFill>
              <a:ln w="108857" cap="flat">
                <a:solidFill>
                  <a:schemeClr val="accent1"/>
                </a:solidFill>
                <a:prstDash val="solid"/>
                <a:miter/>
              </a:ln>
            </p:spPr>
            <p:txBody>
              <a:bodyPr rtlCol="0" anchor="ctr"/>
              <a:lstStyle/>
              <a:p>
                <a:endParaRPr lang="en-US"/>
              </a:p>
            </p:txBody>
          </p:sp>
          <p:sp>
            <p:nvSpPr>
              <p:cNvPr id="8" name="Rectangle: Rounded Corners 9">
                <a:extLst>
                  <a:ext uri="{FF2B5EF4-FFF2-40B4-BE49-F238E27FC236}">
                    <a16:creationId xmlns:a16="http://schemas.microsoft.com/office/drawing/2014/main" xmlns="" id="{C3DAC375-EEBC-4131-8F69-CD653EE61E82}"/>
                  </a:ext>
                </a:extLst>
              </p:cNvPr>
              <p:cNvSpPr/>
              <p:nvPr/>
            </p:nvSpPr>
            <p:spPr>
              <a:xfrm>
                <a:off x="6913640" y="5874290"/>
                <a:ext cx="198527" cy="12946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xmlns="" id="{C9A4658B-18D9-47F9-8999-4B217D15FD5B}"/>
                </a:ext>
              </a:extLst>
            </p:cNvPr>
            <p:cNvSpPr/>
            <p:nvPr/>
          </p:nvSpPr>
          <p:spPr>
            <a:xfrm>
              <a:off x="995023" y="5898145"/>
              <a:ext cx="6479203" cy="65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0959607F-C050-4355-908E-D24DD45D9D08}"/>
              </a:ext>
            </a:extLst>
          </p:cNvPr>
          <p:cNvGrpSpPr/>
          <p:nvPr userDrawn="1"/>
        </p:nvGrpSpPr>
        <p:grpSpPr>
          <a:xfrm rot="10800000" flipV="1">
            <a:off x="347501" y="5899288"/>
            <a:ext cx="5572126" cy="862288"/>
            <a:chOff x="477110" y="4905446"/>
            <a:chExt cx="11078677" cy="1714429"/>
          </a:xfrm>
          <a:solidFill>
            <a:srgbClr val="004992"/>
          </a:solidFill>
        </p:grpSpPr>
        <p:sp>
          <p:nvSpPr>
            <p:cNvPr id="10" name="Freeform: Shape 11">
              <a:extLst>
                <a:ext uri="{FF2B5EF4-FFF2-40B4-BE49-F238E27FC236}">
                  <a16:creationId xmlns:a16="http://schemas.microsoft.com/office/drawing/2014/main" xmlns="" id="{0EA74116-9898-4A6A-84F3-F61BBB7993C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grpFill/>
            <a:ln w="6804"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xmlns="" id="{954DC28B-DA5D-40A5-BF5E-A8C07B13D6FD}"/>
                </a:ext>
              </a:extLst>
            </p:cNvPr>
            <p:cNvGrpSpPr/>
            <p:nvPr/>
          </p:nvGrpSpPr>
          <p:grpSpPr>
            <a:xfrm>
              <a:off x="477110" y="5658084"/>
              <a:ext cx="655351" cy="517912"/>
              <a:chOff x="6456816" y="5667609"/>
              <a:chExt cx="655351" cy="517912"/>
            </a:xfrm>
            <a:grpFill/>
          </p:grpSpPr>
          <p:sp>
            <p:nvSpPr>
              <p:cNvPr id="13" name="Freeform: Shape 14">
                <a:extLst>
                  <a:ext uri="{FF2B5EF4-FFF2-40B4-BE49-F238E27FC236}">
                    <a16:creationId xmlns:a16="http://schemas.microsoft.com/office/drawing/2014/main" xmlns="" id="{EC1A92E0-BAD3-4804-8CFB-2F36973DF453}"/>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solidFill>
                <a:srgbClr val="004992"/>
              </a:solidFill>
              <a:ln w="108857" cap="flat">
                <a:solidFill>
                  <a:schemeClr val="accent1"/>
                </a:solidFill>
                <a:prstDash val="solid"/>
                <a:miter/>
              </a:ln>
            </p:spPr>
            <p:txBody>
              <a:bodyPr rtlCol="0" anchor="ctr"/>
              <a:lstStyle/>
              <a:p>
                <a:endParaRPr lang="en-US"/>
              </a:p>
            </p:txBody>
          </p:sp>
          <p:sp>
            <p:nvSpPr>
              <p:cNvPr id="14" name="Rectangle: Rounded Corners 15">
                <a:extLst>
                  <a:ext uri="{FF2B5EF4-FFF2-40B4-BE49-F238E27FC236}">
                    <a16:creationId xmlns:a16="http://schemas.microsoft.com/office/drawing/2014/main" xmlns="" id="{4F7FFD43-6FA1-417C-AF01-3A54B1EB3288}"/>
                  </a:ext>
                </a:extLst>
              </p:cNvPr>
              <p:cNvSpPr/>
              <p:nvPr/>
            </p:nvSpPr>
            <p:spPr>
              <a:xfrm>
                <a:off x="6913640" y="5874290"/>
                <a:ext cx="198527" cy="12946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xmlns="" id="{96DB8CE4-378A-4F7B-8401-E84CD0360554}"/>
                </a:ext>
              </a:extLst>
            </p:cNvPr>
            <p:cNvSpPr/>
            <p:nvPr/>
          </p:nvSpPr>
          <p:spPr>
            <a:xfrm>
              <a:off x="995023" y="5898145"/>
              <a:ext cx="6479203" cy="65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790092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1709" cy="1600200"/>
          </a:xfrm>
        </p:spPr>
        <p:txBody>
          <a:bodyPr anchor="b"/>
          <a:lstStyle>
            <a:lvl1pPr>
              <a:defRPr sz="2133"/>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7" y="2057400"/>
            <a:ext cx="3931709" cy="3812117"/>
          </a:xfrm>
        </p:spPr>
        <p:txBody>
          <a:bodyPr/>
          <a:lstStyle>
            <a:lvl1pPr marL="0" indent="0">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Edit Master text styles</a:t>
            </a:r>
          </a:p>
        </p:txBody>
      </p:sp>
      <p:sp>
        <p:nvSpPr>
          <p:cNvPr id="5" name="Date Placeholder 4"/>
          <p:cNvSpPr>
            <a:spLocks noGrp="1"/>
          </p:cNvSpPr>
          <p:nvPr>
            <p:ph type="dt" sz="half" idx="10"/>
          </p:nvPr>
        </p:nvSpPr>
        <p:spPr/>
        <p:txBody>
          <a:bodyPr/>
          <a:lstStyle/>
          <a:p>
            <a:fld id="{BCFF93D9-D8CC-0C4C-AB96-5C48A2765C72}" type="datetime1">
              <a:rPr lang="en-ZA" smtClean="0"/>
              <a:pPr/>
              <a:t>2021/05/05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3526028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1709" cy="1600200"/>
          </a:xfrm>
        </p:spPr>
        <p:txBody>
          <a:bodyPr anchor="b"/>
          <a:lstStyle>
            <a:lvl1pPr>
              <a:defRPr sz="2133"/>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GB"/>
          </a:p>
        </p:txBody>
      </p:sp>
      <p:sp>
        <p:nvSpPr>
          <p:cNvPr id="4" name="Text Placeholder 3"/>
          <p:cNvSpPr>
            <a:spLocks noGrp="1"/>
          </p:cNvSpPr>
          <p:nvPr>
            <p:ph type="body" sz="half" idx="2"/>
          </p:nvPr>
        </p:nvSpPr>
        <p:spPr>
          <a:xfrm>
            <a:off x="840317" y="2057400"/>
            <a:ext cx="3931709" cy="3812117"/>
          </a:xfrm>
        </p:spPr>
        <p:txBody>
          <a:bodyPr/>
          <a:lstStyle>
            <a:lvl1pPr marL="0" indent="0">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Edit Master text styles</a:t>
            </a:r>
          </a:p>
        </p:txBody>
      </p:sp>
      <p:sp>
        <p:nvSpPr>
          <p:cNvPr id="5" name="Date Placeholder 4"/>
          <p:cNvSpPr>
            <a:spLocks noGrp="1"/>
          </p:cNvSpPr>
          <p:nvPr>
            <p:ph type="dt" sz="half" idx="10"/>
          </p:nvPr>
        </p:nvSpPr>
        <p:spPr/>
        <p:txBody>
          <a:bodyPr/>
          <a:lstStyle/>
          <a:p>
            <a:fld id="{371C9A27-16ED-9543-8D61-8D7EE73D6D9E}" type="datetime1">
              <a:rPr lang="en-ZA" smtClean="0"/>
              <a:pPr/>
              <a:t>2021/05/05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25575554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778C6A-EF6B-5B41-88D6-B7593E9B1E0A}" type="datetime1">
              <a:rPr lang="en-ZA" smtClean="0"/>
              <a:pPr/>
              <a:t>2021/05/05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3331893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236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85100" cy="58123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7CF68D-09D6-0345-AF96-6D827E2F57A0}" type="datetime1">
              <a:rPr lang="en-ZA" smtClean="0"/>
              <a:pPr/>
              <a:t>2021/05/05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87870-4273-44D3-AFE4-4B798EFEBB51}" type="slidenum">
              <a:rPr lang="en-GB" smtClean="0"/>
              <a:pPr/>
              <a:t>‹#›</a:t>
            </a:fld>
            <a:endParaRPr lang="en-GB"/>
          </a:p>
        </p:txBody>
      </p:sp>
    </p:spTree>
    <p:extLst>
      <p:ext uri="{BB962C8B-B14F-4D97-AF65-F5344CB8AC3E}">
        <p14:creationId xmlns:p14="http://schemas.microsoft.com/office/powerpoint/2010/main" xmlns="" val="148367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23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612B6C6-12D5-49A1-B688-91C869139E0E}"/>
              </a:ext>
            </a:extLst>
          </p:cNvPr>
          <p:cNvSpPr/>
          <p:nvPr userDrawn="1"/>
        </p:nvSpPr>
        <p:spPr>
          <a:xfrm>
            <a:off x="0" y="0"/>
            <a:ext cx="5173362" cy="7018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1056585"/>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Basic Layout">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xmlns="" id="{B8A14214-3597-4AAB-AF55-FEBB5D8FD698}"/>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
        <p:nvSpPr>
          <p:cNvPr id="39" name="Right Triangle 38">
            <a:extLst>
              <a:ext uri="{FF2B5EF4-FFF2-40B4-BE49-F238E27FC236}">
                <a16:creationId xmlns:a16="http://schemas.microsoft.com/office/drawing/2014/main" xmlns="" id="{59C2908B-EF34-4DBE-978B-CDE49FAFD52F}"/>
              </a:ext>
            </a:extLst>
          </p:cNvPr>
          <p:cNvSpPr/>
          <p:nvPr userDrawn="1"/>
        </p:nvSpPr>
        <p:spPr>
          <a:xfrm>
            <a:off x="-10152" y="0"/>
            <a:ext cx="1546199" cy="68580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9">
            <a:extLst>
              <a:ext uri="{FF2B5EF4-FFF2-40B4-BE49-F238E27FC236}">
                <a16:creationId xmlns:a16="http://schemas.microsoft.com/office/drawing/2014/main" xmlns="" id="{C83338C7-ECF6-4EFC-91D6-98F67A23BD5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88361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285207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4" name="Rectangle 3"/>
          <p:cNvSpPr/>
          <p:nvPr userDrawn="1"/>
        </p:nvSpPr>
        <p:spPr>
          <a:xfrm>
            <a:off x="5039883" y="2432483"/>
            <a:ext cx="7152117" cy="2461249"/>
          </a:xfrm>
          <a:prstGeom prst="rect">
            <a:avLst/>
          </a:prstGeom>
          <a:solidFill>
            <a:srgbClr val="00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 name="제목 1"/>
          <p:cNvSpPr>
            <a:spLocks noGrp="1"/>
          </p:cNvSpPr>
          <p:nvPr>
            <p:ph type="title" hasCustomPrompt="1"/>
          </p:nvPr>
        </p:nvSpPr>
        <p:spPr>
          <a:xfrm>
            <a:off x="5557520" y="2742055"/>
            <a:ext cx="5966670" cy="710877"/>
          </a:xfrm>
          <a:prstGeom prst="rect">
            <a:avLst/>
          </a:prstGeom>
        </p:spPr>
        <p:txBody>
          <a:bodyPr anchor="ctr">
            <a:noAutofit/>
          </a:bodyPr>
          <a:lstStyle>
            <a:lvl1pPr algn="l">
              <a:defRPr sz="4000" b="0" baseline="0">
                <a:solidFill>
                  <a:schemeClr val="bg1"/>
                </a:solidFill>
                <a:latin typeface="Arial" pitchFamily="34" charset="0"/>
                <a:cs typeface="Arial" pitchFamily="34" charset="0"/>
              </a:defRPr>
            </a:lvl1pPr>
          </a:lstStyle>
          <a:p>
            <a:r>
              <a:rPr lang="en-US" altLang="ko-KR" dirty="0"/>
              <a:t>Images &amp; Contents</a:t>
            </a:r>
            <a:br>
              <a:rPr lang="en-US" altLang="ko-KR" dirty="0"/>
            </a:br>
            <a:endParaRPr lang="ko-KR" altLang="en-US" dirty="0"/>
          </a:p>
        </p:txBody>
      </p:sp>
      <p:sp>
        <p:nvSpPr>
          <p:cNvPr id="3" name="그림 개체 틀 2"/>
          <p:cNvSpPr>
            <a:spLocks noGrp="1"/>
          </p:cNvSpPr>
          <p:nvPr>
            <p:ph type="pic" sz="quarter" idx="14" hasCustomPrompt="1"/>
          </p:nvPr>
        </p:nvSpPr>
        <p:spPr>
          <a:xfrm>
            <a:off x="0" y="0"/>
            <a:ext cx="5039883"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Rectangle 4"/>
          <p:cNvSpPr/>
          <p:nvPr userDrawn="1"/>
        </p:nvSpPr>
        <p:spPr>
          <a:xfrm>
            <a:off x="5353824" y="733302"/>
            <a:ext cx="203696" cy="72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 name="Group 8">
            <a:extLst>
              <a:ext uri="{FF2B5EF4-FFF2-40B4-BE49-F238E27FC236}">
                <a16:creationId xmlns:a16="http://schemas.microsoft.com/office/drawing/2014/main" xmlns="" id="{F98C2D50-3619-48EA-833C-CBFA42C474ED}"/>
              </a:ext>
            </a:extLst>
          </p:cNvPr>
          <p:cNvGrpSpPr/>
          <p:nvPr userDrawn="1"/>
        </p:nvGrpSpPr>
        <p:grpSpPr>
          <a:xfrm rot="10800000" flipH="1" flipV="1">
            <a:off x="5688624" y="5899288"/>
            <a:ext cx="6170002" cy="862288"/>
            <a:chOff x="-711608" y="4905446"/>
            <a:chExt cx="12267395" cy="1714429"/>
          </a:xfrm>
        </p:grpSpPr>
        <p:sp>
          <p:nvSpPr>
            <p:cNvPr id="10" name="Freeform: Shape 9">
              <a:extLst>
                <a:ext uri="{FF2B5EF4-FFF2-40B4-BE49-F238E27FC236}">
                  <a16:creationId xmlns:a16="http://schemas.microsoft.com/office/drawing/2014/main" xmlns="" id="{6BE6F97E-237C-4F49-BF74-07AD0A30E4A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rgbClr val="004992"/>
            </a:solidFill>
            <a:ln w="6804"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xmlns="" id="{1F3C37DB-B814-413E-B87E-66D173097D3F}"/>
                </a:ext>
              </a:extLst>
            </p:cNvPr>
            <p:cNvGrpSpPr/>
            <p:nvPr/>
          </p:nvGrpSpPr>
          <p:grpSpPr>
            <a:xfrm>
              <a:off x="-711608" y="5658084"/>
              <a:ext cx="655351" cy="517912"/>
              <a:chOff x="5268098" y="5667609"/>
              <a:chExt cx="655351" cy="517912"/>
            </a:xfrm>
          </p:grpSpPr>
          <p:sp>
            <p:nvSpPr>
              <p:cNvPr id="16" name="Freeform: Shape 15">
                <a:extLst>
                  <a:ext uri="{FF2B5EF4-FFF2-40B4-BE49-F238E27FC236}">
                    <a16:creationId xmlns:a16="http://schemas.microsoft.com/office/drawing/2014/main" xmlns="" id="{7EB85841-20E3-4B2B-8973-E00BEF9845D4}"/>
                  </a:ext>
                </a:extLst>
              </p:cNvPr>
              <p:cNvSpPr/>
              <p:nvPr/>
            </p:nvSpPr>
            <p:spPr>
              <a:xfrm>
                <a:off x="5268098" y="5667609"/>
                <a:ext cx="517912"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solidFill>
                <a:srgbClr val="004992"/>
              </a:solidFill>
              <a:ln w="108857" cap="flat">
                <a:solidFill>
                  <a:schemeClr val="accent1"/>
                </a:solidFill>
                <a:prstDash val="solid"/>
                <a:miter/>
              </a:ln>
            </p:spPr>
            <p:txBody>
              <a:bodyPr rtlCol="0" anchor="ctr"/>
              <a:lstStyle/>
              <a:p>
                <a:endParaRPr lang="en-US"/>
              </a:p>
            </p:txBody>
          </p:sp>
          <p:sp>
            <p:nvSpPr>
              <p:cNvPr id="17" name="Rectangle: Rounded Corners 16">
                <a:extLst>
                  <a:ext uri="{FF2B5EF4-FFF2-40B4-BE49-F238E27FC236}">
                    <a16:creationId xmlns:a16="http://schemas.microsoft.com/office/drawing/2014/main" xmlns="" id="{50CB10DD-AABC-4EC4-BAD8-E9E469ADD706}"/>
                  </a:ext>
                </a:extLst>
              </p:cNvPr>
              <p:cNvSpPr/>
              <p:nvPr/>
            </p:nvSpPr>
            <p:spPr>
              <a:xfrm>
                <a:off x="5724922" y="5874289"/>
                <a:ext cx="198527" cy="12946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EB82D89-C9A8-4B16-9538-883DA044007E}"/>
                </a:ext>
              </a:extLst>
            </p:cNvPr>
            <p:cNvSpPr/>
            <p:nvPr/>
          </p:nvSpPr>
          <p:spPr>
            <a:xfrm>
              <a:off x="-343344" y="5898145"/>
              <a:ext cx="7817569" cy="65333"/>
            </a:xfrm>
            <a:prstGeom prst="rect">
              <a:avLst/>
            </a:prstGeom>
            <a:solidFill>
              <a:srgbClr val="00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2040061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4000">
              <a:schemeClr val="bg1">
                <a:tint val="93000"/>
                <a:satMod val="150000"/>
                <a:shade val="98000"/>
                <a:lumMod val="102000"/>
              </a:schemeClr>
            </a:gs>
            <a:gs pos="22000">
              <a:schemeClr val="bg1">
                <a:tint val="98000"/>
                <a:satMod val="130000"/>
                <a:shade val="90000"/>
                <a:lumMod val="103000"/>
              </a:schemeClr>
            </a:gs>
            <a:gs pos="87000">
              <a:schemeClr val="bg1">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4000">
              <a:schemeClr val="bg1">
                <a:tint val="93000"/>
                <a:satMod val="150000"/>
                <a:shade val="98000"/>
                <a:lumMod val="102000"/>
              </a:schemeClr>
            </a:gs>
            <a:gs pos="22000">
              <a:schemeClr val="bg1">
                <a:tint val="98000"/>
                <a:satMod val="130000"/>
                <a:shade val="90000"/>
                <a:lumMod val="103000"/>
              </a:schemeClr>
            </a:gs>
            <a:gs pos="87000">
              <a:schemeClr val="bg1">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10725664" y="200880"/>
            <a:ext cx="1182131" cy="1908649"/>
          </a:xfrm>
          <a:prstGeom prst="rect">
            <a:avLst/>
          </a:prstGeom>
        </p:spPr>
      </p:pic>
    </p:spTree>
    <p:extLst>
      <p:ext uri="{BB962C8B-B14F-4D97-AF65-F5344CB8AC3E}">
        <p14:creationId xmlns:p14="http://schemas.microsoft.com/office/powerpoint/2010/main" xmlns=""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2" r:id="rId3"/>
    <p:sldLayoutId id="2147483744" r:id="rId4"/>
    <p:sldLayoutId id="2147483745" r:id="rId5"/>
    <p:sldLayoutId id="2147483734" r:id="rId6"/>
    <p:sldLayoutId id="2147483746" r:id="rId7"/>
    <p:sldLayoutId id="2147483748" r:id="rId8"/>
    <p:sldLayoutId id="2147483749" r:id="rId9"/>
    <p:sldLayoutId id="2147483764" r:id="rId10"/>
    <p:sldLayoutId id="2147483765" r:id="rId11"/>
    <p:sldLayoutId id="2147483767" r:id="rId12"/>
    <p:sldLayoutId id="2147483768" r:id="rId13"/>
    <p:sldLayoutId id="2147483770" r:id="rId14"/>
    <p:sldLayoutId id="2147483784" r:id="rId15"/>
    <p:sldLayoutId id="2147483797" r:id="rId16"/>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4000">
              <a:schemeClr val="bg1">
                <a:tint val="93000"/>
                <a:satMod val="150000"/>
                <a:shade val="98000"/>
                <a:lumMod val="102000"/>
              </a:schemeClr>
            </a:gs>
            <a:gs pos="22000">
              <a:schemeClr val="bg1">
                <a:tint val="98000"/>
                <a:satMod val="130000"/>
                <a:shade val="90000"/>
                <a:lumMod val="103000"/>
              </a:schemeClr>
            </a:gs>
            <a:gs pos="87000">
              <a:schemeClr val="bg1">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5178107"/>
      </p:ext>
    </p:extLst>
  </p:cSld>
  <p:clrMap bg1="lt1" tx1="dk1" bg2="lt2" tx2="dk2" accent1="accent1" accent2="accent2" accent3="accent3" accent4="accent4" accent5="accent5" accent6="accent6" hlink="hlink" folHlink="folHlink"/>
  <p:sldLayoutIdLst>
    <p:sldLayoutId id="2147483685" r:id="rId1"/>
    <p:sldLayoutId id="2147483751" r:id="rId2"/>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056" y="44451"/>
            <a:ext cx="11065105" cy="1013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7057" y="1233488"/>
            <a:ext cx="11817888" cy="5256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57672" y="6489700"/>
            <a:ext cx="847272" cy="287338"/>
          </a:xfrm>
          <a:prstGeom prst="rect">
            <a:avLst/>
          </a:prstGeom>
        </p:spPr>
        <p:txBody>
          <a:bodyPr vert="horz" lIns="91440" tIns="45720" rIns="91440" bIns="45720" rtlCol="0" anchor="ctr"/>
          <a:lstStyle>
            <a:lvl1pPr algn="r">
              <a:defRPr sz="1200">
                <a:solidFill>
                  <a:schemeClr val="tx1">
                    <a:tint val="75000"/>
                  </a:schemeClr>
                </a:solidFill>
              </a:defRPr>
            </a:lvl1pPr>
          </a:lstStyle>
          <a:p>
            <a:fld id="{E948B989-76C9-4BD3-9201-A8EAC9103CCD}" type="slidenum">
              <a:rPr lang="en-GB" smtClean="0"/>
              <a:pPr/>
              <a:t>‹#›</a:t>
            </a:fld>
            <a:endParaRPr lang="en-GB"/>
          </a:p>
        </p:txBody>
      </p:sp>
      <p:sp>
        <p:nvSpPr>
          <p:cNvPr id="8" name="Rectangle 7">
            <a:extLst>
              <a:ext uri="{FF2B5EF4-FFF2-40B4-BE49-F238E27FC236}">
                <a16:creationId xmlns:a16="http://schemas.microsoft.com/office/drawing/2014/main" xmlns="" id="{D6F56E22-0F71-4D9E-BCBB-36F814707DD1}"/>
              </a:ext>
            </a:extLst>
          </p:cNvPr>
          <p:cNvSpPr/>
          <p:nvPr/>
        </p:nvSpPr>
        <p:spPr>
          <a:xfrm>
            <a:off x="0" y="1"/>
            <a:ext cx="94685" cy="1089025"/>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7" name="Picture 6">
            <a:extLst>
              <a:ext uri="{FF2B5EF4-FFF2-40B4-BE49-F238E27FC236}">
                <a16:creationId xmlns:a16="http://schemas.microsoft.com/office/drawing/2014/main" xmlns="" id="{421C23C3-1290-4867-BF23-F61DF264C066}"/>
              </a:ext>
            </a:extLst>
          </p:cNvPr>
          <p:cNvPicPr>
            <a:picLocks noChangeAspect="1" noChangeArrowheads="1"/>
          </p:cNvPicPr>
          <p:nvPr userDrawn="1"/>
        </p:nvPicPr>
        <p:blipFill>
          <a:blip r:embed="rId14" cstate="print"/>
          <a:srcRect/>
          <a:stretch>
            <a:fillRect/>
          </a:stretch>
        </p:blipFill>
        <p:spPr bwMode="auto">
          <a:xfrm>
            <a:off x="11252163" y="44451"/>
            <a:ext cx="752781" cy="1048907"/>
          </a:xfrm>
          <a:prstGeom prst="rect">
            <a:avLst/>
          </a:prstGeom>
          <a:noFill/>
          <a:ln w="9525">
            <a:noFill/>
            <a:miter lim="800000"/>
            <a:headEnd/>
            <a:tailEnd/>
          </a:ln>
        </p:spPr>
      </p:pic>
    </p:spTree>
    <p:extLst>
      <p:ext uri="{BB962C8B-B14F-4D97-AF65-F5344CB8AC3E}">
        <p14:creationId xmlns:p14="http://schemas.microsoft.com/office/powerpoint/2010/main" xmlns="" val="27190494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l" defTabSz="869137"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217284" indent="-217284" algn="l" defTabSz="869137" rtl="0" eaLnBrk="1" latinLnBrk="0" hangingPunct="1">
        <a:lnSpc>
          <a:spcPct val="90000"/>
        </a:lnSpc>
        <a:spcBef>
          <a:spcPts val="951"/>
        </a:spcBef>
        <a:buFont typeface="Arial" panose="020B0604020202020204" pitchFamily="34" charset="0"/>
        <a:buChar char="•"/>
        <a:defRPr sz="2000" kern="1200">
          <a:solidFill>
            <a:schemeClr val="tx1"/>
          </a:solidFill>
          <a:latin typeface="+mn-lt"/>
          <a:ea typeface="+mn-ea"/>
          <a:cs typeface="+mn-cs"/>
        </a:defRPr>
      </a:lvl1pPr>
      <a:lvl2pPr marL="651853" indent="-217284" algn="l" defTabSz="8691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2pPr>
      <a:lvl3pPr marL="1086422" indent="-217284" algn="l" defTabSz="869137" rtl="0" eaLnBrk="1" latinLnBrk="0" hangingPunct="1">
        <a:lnSpc>
          <a:spcPct val="90000"/>
        </a:lnSpc>
        <a:spcBef>
          <a:spcPts val="475"/>
        </a:spcBef>
        <a:buFont typeface="Arial" panose="020B0604020202020204" pitchFamily="34" charset="0"/>
        <a:buChar char="•"/>
        <a:defRPr sz="1600" kern="1200">
          <a:solidFill>
            <a:schemeClr val="tx1"/>
          </a:solidFill>
          <a:latin typeface="+mn-lt"/>
          <a:ea typeface="+mn-ea"/>
          <a:cs typeface="+mn-cs"/>
        </a:defRPr>
      </a:lvl3pPr>
      <a:lvl4pPr marL="1520990"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4pPr>
      <a:lvl5pPr marL="1955559" indent="-217284" algn="l" defTabSz="869137" rtl="0" eaLnBrk="1" latinLnBrk="0" hangingPunct="1">
        <a:lnSpc>
          <a:spcPct val="90000"/>
        </a:lnSpc>
        <a:spcBef>
          <a:spcPts val="475"/>
        </a:spcBef>
        <a:buFont typeface="Arial" panose="020B0604020202020204" pitchFamily="34" charset="0"/>
        <a:buChar char="•"/>
        <a:defRPr sz="1400" kern="1200">
          <a:solidFill>
            <a:schemeClr val="tx1"/>
          </a:solidFill>
          <a:latin typeface="+mn-lt"/>
          <a:ea typeface="+mn-ea"/>
          <a:cs typeface="+mn-cs"/>
        </a:defRPr>
      </a:lvl5pPr>
      <a:lvl6pPr marL="2390127"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6pPr>
      <a:lvl7pPr marL="2824696"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7pPr>
      <a:lvl8pPr marL="3259265"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8pPr>
      <a:lvl9pPr marL="3693833" indent="-217284" algn="l" defTabSz="869137" rtl="0" eaLnBrk="1" latinLnBrk="0" hangingPunct="1">
        <a:lnSpc>
          <a:spcPct val="90000"/>
        </a:lnSpc>
        <a:spcBef>
          <a:spcPts val="475"/>
        </a:spcBef>
        <a:buFont typeface="Arial" panose="020B0604020202020204" pitchFamily="34" charset="0"/>
        <a:buChar char="•"/>
        <a:defRPr sz="1711" kern="1200">
          <a:solidFill>
            <a:schemeClr val="tx1"/>
          </a:solidFill>
          <a:latin typeface="+mn-lt"/>
          <a:ea typeface="+mn-ea"/>
          <a:cs typeface="+mn-cs"/>
        </a:defRPr>
      </a:lvl9pPr>
    </p:bodyStyle>
    <p:otherStyle>
      <a:defPPr>
        <a:defRPr lang="en-US"/>
      </a:defPPr>
      <a:lvl1pPr marL="0" algn="l" defTabSz="869137" rtl="0" eaLnBrk="1" latinLnBrk="0" hangingPunct="1">
        <a:defRPr sz="1711" kern="1200">
          <a:solidFill>
            <a:schemeClr val="tx1"/>
          </a:solidFill>
          <a:latin typeface="+mn-lt"/>
          <a:ea typeface="+mn-ea"/>
          <a:cs typeface="+mn-cs"/>
        </a:defRPr>
      </a:lvl1pPr>
      <a:lvl2pPr marL="434569" algn="l" defTabSz="869137" rtl="0" eaLnBrk="1" latinLnBrk="0" hangingPunct="1">
        <a:defRPr sz="1711" kern="1200">
          <a:solidFill>
            <a:schemeClr val="tx1"/>
          </a:solidFill>
          <a:latin typeface="+mn-lt"/>
          <a:ea typeface="+mn-ea"/>
          <a:cs typeface="+mn-cs"/>
        </a:defRPr>
      </a:lvl2pPr>
      <a:lvl3pPr marL="869137" algn="l" defTabSz="869137" rtl="0" eaLnBrk="1" latinLnBrk="0" hangingPunct="1">
        <a:defRPr sz="1711" kern="1200">
          <a:solidFill>
            <a:schemeClr val="tx1"/>
          </a:solidFill>
          <a:latin typeface="+mn-lt"/>
          <a:ea typeface="+mn-ea"/>
          <a:cs typeface="+mn-cs"/>
        </a:defRPr>
      </a:lvl3pPr>
      <a:lvl4pPr marL="1303706" algn="l" defTabSz="869137" rtl="0" eaLnBrk="1" latinLnBrk="0" hangingPunct="1">
        <a:defRPr sz="1711" kern="1200">
          <a:solidFill>
            <a:schemeClr val="tx1"/>
          </a:solidFill>
          <a:latin typeface="+mn-lt"/>
          <a:ea typeface="+mn-ea"/>
          <a:cs typeface="+mn-cs"/>
        </a:defRPr>
      </a:lvl4pPr>
      <a:lvl5pPr marL="1738274" algn="l" defTabSz="869137" rtl="0" eaLnBrk="1" latinLnBrk="0" hangingPunct="1">
        <a:defRPr sz="1711" kern="1200">
          <a:solidFill>
            <a:schemeClr val="tx1"/>
          </a:solidFill>
          <a:latin typeface="+mn-lt"/>
          <a:ea typeface="+mn-ea"/>
          <a:cs typeface="+mn-cs"/>
        </a:defRPr>
      </a:lvl5pPr>
      <a:lvl6pPr marL="2172843" algn="l" defTabSz="869137" rtl="0" eaLnBrk="1" latinLnBrk="0" hangingPunct="1">
        <a:defRPr sz="1711" kern="1200">
          <a:solidFill>
            <a:schemeClr val="tx1"/>
          </a:solidFill>
          <a:latin typeface="+mn-lt"/>
          <a:ea typeface="+mn-ea"/>
          <a:cs typeface="+mn-cs"/>
        </a:defRPr>
      </a:lvl6pPr>
      <a:lvl7pPr marL="2607412" algn="l" defTabSz="869137" rtl="0" eaLnBrk="1" latinLnBrk="0" hangingPunct="1">
        <a:defRPr sz="1711" kern="1200">
          <a:solidFill>
            <a:schemeClr val="tx1"/>
          </a:solidFill>
          <a:latin typeface="+mn-lt"/>
          <a:ea typeface="+mn-ea"/>
          <a:cs typeface="+mn-cs"/>
        </a:defRPr>
      </a:lvl7pPr>
      <a:lvl8pPr marL="3041980" algn="l" defTabSz="869137" rtl="0" eaLnBrk="1" latinLnBrk="0" hangingPunct="1">
        <a:defRPr sz="1711" kern="1200">
          <a:solidFill>
            <a:schemeClr val="tx1"/>
          </a:solidFill>
          <a:latin typeface="+mn-lt"/>
          <a:ea typeface="+mn-ea"/>
          <a:cs typeface="+mn-cs"/>
        </a:defRPr>
      </a:lvl8pPr>
      <a:lvl9pPr marL="3476549" algn="l" defTabSz="869137" rtl="0" eaLnBrk="1" latinLnBrk="0" hangingPunct="1">
        <a:defRPr sz="1711"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112">
          <p15:clr>
            <a:srgbClr val="F26B43"/>
          </p15:clr>
        </p15:guide>
        <p15:guide id="3" orient="horz" pos="4269">
          <p15:clr>
            <a:srgbClr val="F26B43"/>
          </p15:clr>
        </p15:guide>
        <p15:guide id="4" pos="3650">
          <p15:clr>
            <a:srgbClr val="F26B43"/>
          </p15:clr>
        </p15:guide>
        <p15:guide id="5" pos="7188">
          <p15:clr>
            <a:srgbClr val="F26B43"/>
          </p15:clr>
        </p15:guide>
        <p15:guide id="6" orient="horz" pos="28">
          <p15:clr>
            <a:srgbClr val="F26B43"/>
          </p15:clr>
        </p15:guide>
        <p15:guide id="7" orient="horz" pos="686">
          <p15:clr>
            <a:srgbClr val="F26B43"/>
          </p15:clr>
        </p15:guide>
        <p15:guide id="8" orient="horz" pos="777">
          <p15:clr>
            <a:srgbClr val="F26B43"/>
          </p15:clr>
        </p15:guide>
        <p15:guide id="9" orient="horz" pos="4088">
          <p15:clr>
            <a:srgbClr val="F26B43"/>
          </p15:clr>
        </p15:guide>
        <p15:guide id="10" orient="horz" pos="3680">
          <p15:clr>
            <a:srgbClr val="F26B43"/>
          </p15:clr>
        </p15:guide>
        <p15:guide id="11" orient="horz" pos="356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609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8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29969DBC-C03A-D447-B77E-8C2E682FC168}" type="datetime1">
              <a:rPr lang="en-ZA" smtClean="0"/>
              <a:pPr/>
              <a:t>2021/05/05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6BB87870-4273-44D3-AFE4-4B798EFEBB51}" type="slidenum">
              <a:rPr lang="en-GB" smtClean="0"/>
              <a:pPr/>
              <a:t>‹#›</a:t>
            </a:fld>
            <a:endParaRPr lang="en-GB"/>
          </a:p>
        </p:txBody>
      </p:sp>
      <p:pic>
        <p:nvPicPr>
          <p:cNvPr id="7" name="Picture 6" descr="Phoroptor">
            <a:extLst>
              <a:ext uri="{FF2B5EF4-FFF2-40B4-BE49-F238E27FC236}">
                <a16:creationId xmlns:a16="http://schemas.microsoft.com/office/drawing/2014/main" xmlns="" id="{3E049B4F-08FE-5745-82D0-8CFF6985CCEE}"/>
              </a:ext>
            </a:extLst>
          </p:cNvPr>
          <p:cNvPicPr>
            <a:picLocks noChangeAspect="1"/>
          </p:cNvPicPr>
          <p:nvPr userDrawn="1"/>
        </p:nvPicPr>
        <p:blipFill rotWithShape="1">
          <a:blip r:embed="rId13" cstate="print">
            <a:alphaModFix amt="38000"/>
            <a:extLst>
              <a:ext uri="{28A0092B-C50C-407E-A947-70E740481C1C}">
                <a14:useLocalDpi xmlns:a14="http://schemas.microsoft.com/office/drawing/2010/main" xmlns="" val="0"/>
              </a:ext>
            </a:extLst>
          </a:blip>
          <a:srcRect l="119" t="1672" b="8027"/>
          <a:stretch/>
        </p:blipFill>
        <p:spPr>
          <a:xfrm>
            <a:off x="0" y="0"/>
            <a:ext cx="12192000" cy="6858000"/>
          </a:xfrm>
          <a:prstGeom prst="rect">
            <a:avLst/>
          </a:prstGeom>
        </p:spPr>
      </p:pic>
    </p:spTree>
    <p:extLst>
      <p:ext uri="{BB962C8B-B14F-4D97-AF65-F5344CB8AC3E}">
        <p14:creationId xmlns:p14="http://schemas.microsoft.com/office/powerpoint/2010/main" xmlns="" val="13617139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152408" indent="-152408" algn="l" defTabSz="609630"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1pPr>
      <a:lvl2pPr marL="457223" indent="-152408" algn="l" defTabSz="609630"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2038" indent="-152408" algn="l" defTabSz="609630"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EA349-50C2-4781-8AF2-B417ED823F5D}"/>
              </a:ext>
            </a:extLst>
          </p:cNvPr>
          <p:cNvSpPr>
            <a:spLocks noGrp="1"/>
          </p:cNvSpPr>
          <p:nvPr>
            <p:ph type="ctrTitle"/>
          </p:nvPr>
        </p:nvSpPr>
        <p:spPr>
          <a:xfrm>
            <a:off x="609600" y="2870200"/>
            <a:ext cx="6800850" cy="2387600"/>
          </a:xfrm>
        </p:spPr>
        <p:txBody>
          <a:bodyPr>
            <a:noAutofit/>
          </a:bodyPr>
          <a:lstStyle/>
          <a:p>
            <a:pPr algn="l"/>
            <a:r>
              <a:rPr lang="en-US" sz="5334" b="1" dirty="0">
                <a:solidFill>
                  <a:srgbClr val="094886"/>
                </a:solidFill>
                <a:latin typeface="Gill Sans MT" panose="020B0502020104020203" pitchFamily="34" charset="77"/>
              </a:rPr>
              <a:t>2021/22 ANNUAL PERFORMANCE PLAN</a:t>
            </a:r>
          </a:p>
        </p:txBody>
      </p:sp>
      <p:sp>
        <p:nvSpPr>
          <p:cNvPr id="3" name="Subtitle 2">
            <a:extLst>
              <a:ext uri="{FF2B5EF4-FFF2-40B4-BE49-F238E27FC236}">
                <a16:creationId xmlns:a16="http://schemas.microsoft.com/office/drawing/2014/main" xmlns="" id="{58C965E4-AB77-4E31-8099-2BC714BDDC46}"/>
              </a:ext>
            </a:extLst>
          </p:cNvPr>
          <p:cNvSpPr>
            <a:spLocks noGrp="1"/>
          </p:cNvSpPr>
          <p:nvPr>
            <p:ph type="subTitle" idx="1"/>
          </p:nvPr>
        </p:nvSpPr>
        <p:spPr>
          <a:xfrm>
            <a:off x="692014" y="5410199"/>
            <a:ext cx="4632461" cy="1171575"/>
          </a:xfrm>
        </p:spPr>
        <p:txBody>
          <a:bodyPr>
            <a:normAutofit fontScale="55000" lnSpcReduction="20000"/>
          </a:bodyPr>
          <a:lstStyle/>
          <a:p>
            <a:pPr algn="l"/>
            <a:r>
              <a:rPr lang="en-US" sz="2667" b="1" dirty="0">
                <a:solidFill>
                  <a:schemeClr val="tx1">
                    <a:lumMod val="75000"/>
                    <a:lumOff val="25000"/>
                  </a:schemeClr>
                </a:solidFill>
                <a:latin typeface="Gill Sans MT" panose="020B0502020104020203" pitchFamily="34" charset="77"/>
              </a:rPr>
              <a:t>May 5</a:t>
            </a:r>
            <a:r>
              <a:rPr lang="en-US" sz="2667" b="1" baseline="30000" dirty="0">
                <a:solidFill>
                  <a:schemeClr val="tx1">
                    <a:lumMod val="75000"/>
                    <a:lumOff val="25000"/>
                  </a:schemeClr>
                </a:solidFill>
                <a:latin typeface="Gill Sans MT" panose="020B0502020104020203" pitchFamily="34" charset="77"/>
              </a:rPr>
              <a:t>th</a:t>
            </a:r>
            <a:r>
              <a:rPr lang="en-US" sz="2667" b="1" dirty="0">
                <a:solidFill>
                  <a:schemeClr val="tx1">
                    <a:lumMod val="75000"/>
                    <a:lumOff val="25000"/>
                  </a:schemeClr>
                </a:solidFill>
                <a:latin typeface="Gill Sans MT" panose="020B0502020104020203" pitchFamily="34" charset="77"/>
              </a:rPr>
              <a:t> , 2021</a:t>
            </a:r>
          </a:p>
          <a:p>
            <a:pPr algn="l"/>
            <a:endParaRPr lang="en-US" sz="2667" b="1" dirty="0">
              <a:solidFill>
                <a:schemeClr val="tx1">
                  <a:lumMod val="75000"/>
                  <a:lumOff val="25000"/>
                </a:schemeClr>
              </a:solidFill>
              <a:latin typeface="Gill Sans MT" panose="020B0502020104020203" pitchFamily="34" charset="77"/>
            </a:endParaRPr>
          </a:p>
          <a:p>
            <a:pPr algn="l"/>
            <a:r>
              <a:rPr lang="en-US" sz="2667" b="1" dirty="0">
                <a:solidFill>
                  <a:schemeClr val="tx1">
                    <a:lumMod val="75000"/>
                    <a:lumOff val="25000"/>
                  </a:schemeClr>
                </a:solidFill>
                <a:latin typeface="Gill Sans MT" panose="020B0502020104020203" pitchFamily="34" charset="77"/>
              </a:rPr>
              <a:t>Presenters: Dr S Kabane: Registrar and CE</a:t>
            </a:r>
          </a:p>
          <a:p>
            <a:pPr algn="l"/>
            <a:r>
              <a:rPr lang="en-US" sz="2667" b="1" dirty="0">
                <a:solidFill>
                  <a:schemeClr val="tx1">
                    <a:lumMod val="75000"/>
                    <a:lumOff val="25000"/>
                  </a:schemeClr>
                </a:solidFill>
                <a:latin typeface="Gill Sans MT" panose="020B0502020104020203" pitchFamily="34" charset="77"/>
              </a:rPr>
              <a:t>                  </a:t>
            </a:r>
            <a:r>
              <a:rPr lang="en-US" sz="2667" b="1" dirty="0" err="1">
                <a:solidFill>
                  <a:schemeClr val="tx1">
                    <a:lumMod val="75000"/>
                    <a:lumOff val="25000"/>
                  </a:schemeClr>
                </a:solidFill>
                <a:latin typeface="Gill Sans MT" panose="020B0502020104020203" pitchFamily="34" charset="77"/>
              </a:rPr>
              <a:t>Ms</a:t>
            </a:r>
            <a:r>
              <a:rPr lang="en-US" sz="2667" b="1" dirty="0">
                <a:solidFill>
                  <a:schemeClr val="tx1">
                    <a:lumMod val="75000"/>
                    <a:lumOff val="25000"/>
                  </a:schemeClr>
                </a:solidFill>
                <a:latin typeface="Gill Sans MT" panose="020B0502020104020203" pitchFamily="34" charset="77"/>
              </a:rPr>
              <a:t> A </a:t>
            </a:r>
            <a:r>
              <a:rPr lang="en-US" sz="2667" b="1" dirty="0" err="1">
                <a:solidFill>
                  <a:schemeClr val="tx1">
                    <a:lumMod val="75000"/>
                    <a:lumOff val="25000"/>
                  </a:schemeClr>
                </a:solidFill>
                <a:latin typeface="Gill Sans MT" panose="020B0502020104020203" pitchFamily="34" charset="77"/>
              </a:rPr>
              <a:t>Zinja</a:t>
            </a:r>
            <a:r>
              <a:rPr lang="en-US" sz="2667" b="1" dirty="0">
                <a:solidFill>
                  <a:schemeClr val="tx1">
                    <a:lumMod val="75000"/>
                    <a:lumOff val="25000"/>
                  </a:schemeClr>
                </a:solidFill>
                <a:latin typeface="Gill Sans MT" panose="020B0502020104020203" pitchFamily="34" charset="77"/>
              </a:rPr>
              <a:t>: Chief Financial Officer</a:t>
            </a:r>
          </a:p>
          <a:p>
            <a:pPr algn="l"/>
            <a:endParaRPr lang="en-US" sz="2667" dirty="0">
              <a:solidFill>
                <a:schemeClr val="tx1">
                  <a:lumMod val="75000"/>
                  <a:lumOff val="25000"/>
                </a:schemeClr>
              </a:solidFill>
              <a:latin typeface="Gill Sans MT" panose="020B0502020104020203" pitchFamily="34" charset="77"/>
            </a:endParaRPr>
          </a:p>
        </p:txBody>
      </p:sp>
      <p:pic>
        <p:nvPicPr>
          <p:cNvPr id="19" name="Picture 3">
            <a:extLst>
              <a:ext uri="{FF2B5EF4-FFF2-40B4-BE49-F238E27FC236}">
                <a16:creationId xmlns:a16="http://schemas.microsoft.com/office/drawing/2014/main" xmlns="" id="{C4EA5BC1-C034-0742-AE17-E7FA06347E36}"/>
              </a:ext>
            </a:extLst>
          </p:cNvPr>
          <p:cNvPicPr>
            <a:picLocks noChangeAspect="1"/>
          </p:cNvPicPr>
          <p:nvPr/>
        </p:nvPicPr>
        <p:blipFill>
          <a:blip r:embed="rId2" cstate="print"/>
          <a:srcRect b="2821"/>
          <a:stretch>
            <a:fillRect/>
          </a:stretch>
        </p:blipFill>
        <p:spPr>
          <a:xfrm>
            <a:off x="1524000" y="584200"/>
            <a:ext cx="1105169" cy="1732234"/>
          </a:xfrm>
          <a:prstGeom prst="rect">
            <a:avLst/>
          </a:prstGeom>
        </p:spPr>
      </p:pic>
      <p:sp>
        <p:nvSpPr>
          <p:cNvPr id="20" name="Slide Number Placeholder 19">
            <a:extLst>
              <a:ext uri="{FF2B5EF4-FFF2-40B4-BE49-F238E27FC236}">
                <a16:creationId xmlns:a16="http://schemas.microsoft.com/office/drawing/2014/main" xmlns="" id="{87EFB097-2CB5-BD46-A09E-205C26BDA393}"/>
              </a:ext>
            </a:extLst>
          </p:cNvPr>
          <p:cNvSpPr>
            <a:spLocks noGrp="1"/>
          </p:cNvSpPr>
          <p:nvPr>
            <p:ph type="sldNum" sz="quarter" idx="12"/>
          </p:nvPr>
        </p:nvSpPr>
        <p:spPr/>
        <p:txBody>
          <a:bodyPr/>
          <a:lstStyle/>
          <a:p>
            <a:pPr defTabSz="609630"/>
            <a:fld id="{6BB87870-4273-44D3-AFE4-4B798EFEBB51}" type="slidenum">
              <a:rPr lang="en-GB">
                <a:solidFill>
                  <a:prstClr val="black">
                    <a:tint val="75000"/>
                  </a:prstClr>
                </a:solidFill>
                <a:latin typeface="Calibri" panose="020F0502020204030204"/>
              </a:rPr>
              <a:pPr defTabSz="609630"/>
              <a:t>1</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xmlns="" val="113015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4B048-92C5-4013-9DA6-5021ADAB8924}"/>
              </a:ext>
            </a:extLst>
          </p:cNvPr>
          <p:cNvSpPr>
            <a:spLocks noGrp="1"/>
          </p:cNvSpPr>
          <p:nvPr>
            <p:ph type="title"/>
          </p:nvPr>
        </p:nvSpPr>
        <p:spPr>
          <a:xfrm>
            <a:off x="581192" y="702156"/>
            <a:ext cx="11029616" cy="1188720"/>
          </a:xfrm>
        </p:spPr>
        <p:txBody>
          <a:bodyPr>
            <a:normAutofit/>
          </a:bodyPr>
          <a:lstStyle/>
          <a:p>
            <a:r>
              <a:rPr lang="en-US" b="1" dirty="0">
                <a:solidFill>
                  <a:schemeClr val="tx1">
                    <a:lumMod val="85000"/>
                    <a:lumOff val="15000"/>
                  </a:schemeClr>
                </a:solidFill>
              </a:rPr>
              <a:t>STRATEGIC GOALS/ OUTCOMES</a:t>
            </a:r>
          </a:p>
        </p:txBody>
      </p:sp>
      <p:graphicFrame>
        <p:nvGraphicFramePr>
          <p:cNvPr id="5" name="Content Placeholder 2">
            <a:extLst>
              <a:ext uri="{FF2B5EF4-FFF2-40B4-BE49-F238E27FC236}">
                <a16:creationId xmlns:a16="http://schemas.microsoft.com/office/drawing/2014/main" xmlns="" id="{E9BDD9A0-082F-4ED9-A240-4BB70285158C}"/>
              </a:ext>
            </a:extLst>
          </p:cNvPr>
          <p:cNvGraphicFramePr>
            <a:graphicFrameLocks noGrp="1"/>
          </p:cNvGraphicFramePr>
          <p:nvPr>
            <p:ph idx="1"/>
            <p:extLst>
              <p:ext uri="{D42A27DB-BD31-4B8C-83A1-F6EECF244321}">
                <p14:modId xmlns:p14="http://schemas.microsoft.com/office/powerpoint/2010/main" xmlns="" val="3347229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0545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40CED27-8C92-4BB6-9D02-BC53BB76FDCD}"/>
              </a:ext>
            </a:extLst>
          </p:cNvPr>
          <p:cNvSpPr/>
          <p:nvPr/>
        </p:nvSpPr>
        <p:spPr>
          <a:xfrm>
            <a:off x="625033" y="265186"/>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OUTCOMES</a:t>
            </a:r>
            <a:endParaRPr lang="en-GB" sz="2800" b="1" dirty="0">
              <a:latin typeface="Arial Narrow" panose="020B0606020202030204" pitchFamily="34" charset="0"/>
            </a:endParaRPr>
          </a:p>
        </p:txBody>
      </p:sp>
      <p:graphicFrame>
        <p:nvGraphicFramePr>
          <p:cNvPr id="4" name="Table 3">
            <a:extLst>
              <a:ext uri="{FF2B5EF4-FFF2-40B4-BE49-F238E27FC236}">
                <a16:creationId xmlns:a16="http://schemas.microsoft.com/office/drawing/2014/main" xmlns="" id="{28DF663C-4985-4914-A664-619CD68C2F2E}"/>
              </a:ext>
            </a:extLst>
          </p:cNvPr>
          <p:cNvGraphicFramePr>
            <a:graphicFrameLocks noGrp="1"/>
          </p:cNvGraphicFramePr>
          <p:nvPr>
            <p:extLst>
              <p:ext uri="{D42A27DB-BD31-4B8C-83A1-F6EECF244321}">
                <p14:modId xmlns:p14="http://schemas.microsoft.com/office/powerpoint/2010/main" xmlns="" val="2496125567"/>
              </p:ext>
            </p:extLst>
          </p:nvPr>
        </p:nvGraphicFramePr>
        <p:xfrm>
          <a:off x="625033" y="1736201"/>
          <a:ext cx="10127848" cy="4711796"/>
        </p:xfrm>
        <a:graphic>
          <a:graphicData uri="http://schemas.openxmlformats.org/drawingml/2006/table">
            <a:tbl>
              <a:tblPr firstRow="1" firstCol="1" bandRow="1">
                <a:tableStyleId>{5C22544A-7EE6-4342-B048-85BDC9FD1C3A}</a:tableStyleId>
              </a:tblPr>
              <a:tblGrid>
                <a:gridCol w="1296322">
                  <a:extLst>
                    <a:ext uri="{9D8B030D-6E8A-4147-A177-3AD203B41FA5}">
                      <a16:colId xmlns:a16="http://schemas.microsoft.com/office/drawing/2014/main" xmlns="" val="2610328504"/>
                    </a:ext>
                  </a:extLst>
                </a:gridCol>
                <a:gridCol w="8831526">
                  <a:extLst>
                    <a:ext uri="{9D8B030D-6E8A-4147-A177-3AD203B41FA5}">
                      <a16:colId xmlns:a16="http://schemas.microsoft.com/office/drawing/2014/main" xmlns="" val="4151464995"/>
                    </a:ext>
                  </a:extLst>
                </a:gridCol>
              </a:tblGrid>
              <a:tr h="238394">
                <a:tc>
                  <a:txBody>
                    <a:bodyPr/>
                    <a:lstStyle/>
                    <a:p>
                      <a:pPr algn="just">
                        <a:lnSpc>
                          <a:spcPct val="115000"/>
                        </a:lnSpc>
                        <a:spcAft>
                          <a:spcPts val="800"/>
                        </a:spcAft>
                      </a:pPr>
                      <a:r>
                        <a:rPr lang="en-ZA" sz="1400" dirty="0">
                          <a:effectLst/>
                          <a:latin typeface="Arial Narrow" panose="020B0606020202030204" pitchFamily="34" charset="0"/>
                        </a:rPr>
                        <a:t>Outcome 1</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dirty="0">
                          <a:solidFill>
                            <a:schemeClr val="tx1"/>
                          </a:solidFill>
                          <a:effectLst/>
                          <a:latin typeface="Arial Narrow" panose="020B0606020202030204" pitchFamily="34" charset="0"/>
                        </a:rPr>
                        <a:t>To promote the improvement of quality and the reduction of costs in the private health care sector</a:t>
                      </a:r>
                      <a:endParaRPr lang="en-GB"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3395746222"/>
                  </a:ext>
                </a:extLst>
              </a:tr>
              <a:tr h="1522064">
                <a:tc>
                  <a:txBody>
                    <a:bodyPr/>
                    <a:lstStyle/>
                    <a:p>
                      <a:pPr algn="just">
                        <a:lnSpc>
                          <a:spcPct val="115000"/>
                        </a:lnSpc>
                        <a:spcAft>
                          <a:spcPts val="800"/>
                        </a:spcAft>
                      </a:pPr>
                      <a:r>
                        <a:rPr lang="en-ZA" sz="1400">
                          <a:effectLst/>
                          <a:latin typeface="Arial Narrow" panose="020B0606020202030204" pitchFamily="34" charset="0"/>
                        </a:rPr>
                        <a:t>Statement</a:t>
                      </a:r>
                      <a:endParaRPr lang="en-GB" sz="14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dirty="0">
                          <a:effectLst/>
                          <a:latin typeface="Arial Narrow" panose="020B0606020202030204" pitchFamily="34" charset="0"/>
                        </a:rPr>
                        <a:t>The high costs of health care services in the private sector has been identified as one of the key factors that affects the sustainability of medical schemes in the short to medium term. The CMS is mandated to collect quality data from the private sector and advise the Health Ministry regarding the appropriate policy interventions. The CMS has to collect all the data on both quality and costs in order to determine if scheme members are getting value-for-money in the many health programmes that they belong to. The CMS supports the increased utilisation of Alternative Reimbursement Models Compared to Fee-for-Service Arrangements coupled with contracting for better outcomes between Schemes and Managed Care Organisations, as well as between Medical Schemes and Healthcare Providers</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1687882532"/>
                  </a:ext>
                </a:extLst>
              </a:tr>
              <a:tr h="238394">
                <a:tc>
                  <a:txBody>
                    <a:bodyPr/>
                    <a:lstStyle/>
                    <a:p>
                      <a:pPr algn="just">
                        <a:lnSpc>
                          <a:spcPct val="115000"/>
                        </a:lnSpc>
                        <a:spcAft>
                          <a:spcPts val="800"/>
                        </a:spcAft>
                      </a:pPr>
                      <a:r>
                        <a:rPr lang="en-ZA" sz="1400" b="1">
                          <a:effectLst/>
                          <a:latin typeface="Arial Narrow" panose="020B0606020202030204" pitchFamily="34" charset="0"/>
                        </a:rPr>
                        <a:t>Outcome 2</a:t>
                      </a:r>
                      <a:endParaRPr lang="en-GB"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b="1" dirty="0">
                          <a:effectLst/>
                          <a:latin typeface="Arial Narrow" panose="020B0606020202030204" pitchFamily="34" charset="0"/>
                        </a:rPr>
                        <a:t>To encourage effective risk pooling</a:t>
                      </a:r>
                      <a:endParaRPr lang="en-GB"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3953166254"/>
                  </a:ext>
                </a:extLst>
              </a:tr>
              <a:tr h="1138439">
                <a:tc>
                  <a:txBody>
                    <a:bodyPr/>
                    <a:lstStyle/>
                    <a:p>
                      <a:pPr algn="just">
                        <a:lnSpc>
                          <a:spcPct val="115000"/>
                        </a:lnSpc>
                        <a:spcAft>
                          <a:spcPts val="800"/>
                        </a:spcAft>
                      </a:pPr>
                      <a:r>
                        <a:rPr lang="en-ZA" sz="1400">
                          <a:effectLst/>
                          <a:latin typeface="Arial Narrow" panose="020B0606020202030204" pitchFamily="34" charset="0"/>
                        </a:rPr>
                        <a:t>Statement</a:t>
                      </a:r>
                      <a:endParaRPr lang="en-GB" sz="14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dirty="0">
                          <a:effectLst/>
                          <a:latin typeface="Arial Narrow" panose="020B0606020202030204" pitchFamily="34" charset="0"/>
                        </a:rPr>
                        <a:t>Through the standardisation of scheme options, the consolidation of medical schemes with less than 6000 members; the consolidation of government funded schemes, risk based capital solvency framework and the development of a comprehensive Primary Health Care benefit package, the CMS will ensure effective risk pooling and will be measuring the impact of co-payments exposure to beneficiaries. This work will be done through a consultative approach and by being mindful of the risks to scheme members, employers, trade unions and other key stakeholders.</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2909946517"/>
                  </a:ext>
                </a:extLst>
              </a:tr>
              <a:tr h="238394">
                <a:tc>
                  <a:txBody>
                    <a:bodyPr/>
                    <a:lstStyle/>
                    <a:p>
                      <a:pPr algn="just">
                        <a:lnSpc>
                          <a:spcPct val="115000"/>
                        </a:lnSpc>
                        <a:spcAft>
                          <a:spcPts val="800"/>
                        </a:spcAft>
                      </a:pPr>
                      <a:r>
                        <a:rPr lang="en-ZA" sz="1400" b="1">
                          <a:effectLst/>
                          <a:latin typeface="Arial Narrow" panose="020B0606020202030204" pitchFamily="34" charset="0"/>
                        </a:rPr>
                        <a:t>Outcome 3</a:t>
                      </a:r>
                      <a:endParaRPr lang="en-GB"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b="1" dirty="0">
                          <a:effectLst/>
                          <a:latin typeface="Arial Narrow" panose="020B0606020202030204" pitchFamily="34" charset="0"/>
                        </a:rPr>
                        <a:t>To ensure that all regulated entities comply with, National Policy, the MSA and Regulations</a:t>
                      </a:r>
                      <a:endParaRPr lang="en-GB"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2433032289"/>
                  </a:ext>
                </a:extLst>
              </a:tr>
              <a:tr h="1138439">
                <a:tc>
                  <a:txBody>
                    <a:bodyPr/>
                    <a:lstStyle/>
                    <a:p>
                      <a:pPr algn="just">
                        <a:lnSpc>
                          <a:spcPct val="115000"/>
                        </a:lnSpc>
                        <a:spcAft>
                          <a:spcPts val="800"/>
                        </a:spcAft>
                      </a:pPr>
                      <a:r>
                        <a:rPr lang="en-ZA" sz="1400">
                          <a:effectLst/>
                          <a:latin typeface="Arial Narrow" panose="020B0606020202030204" pitchFamily="34" charset="0"/>
                        </a:rPr>
                        <a:t>Statement</a:t>
                      </a:r>
                      <a:endParaRPr lang="en-GB" sz="14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dirty="0">
                          <a:effectLst/>
                          <a:latin typeface="Arial Narrow" panose="020B0606020202030204" pitchFamily="34" charset="0"/>
                        </a:rPr>
                        <a:t>Through ensuring that all entities that are doing the business of a medical scheme are registered or accredited as per the requirements of the Medical Schemes Act, its Regulations and National Policy Interventions. The approval of scheme rules and options; efficient and expedient management of complaints; conducting the necessary inspections, examining all schemes to ensure that they are compliant with the financial requirements including solvency and the effective defence and litigation against errant regulated entities, the CMS will provide members of schemes with the protection they need. </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914413071"/>
                  </a:ext>
                </a:extLst>
              </a:tr>
            </a:tbl>
          </a:graphicData>
        </a:graphic>
      </p:graphicFrame>
      <p:graphicFrame>
        <p:nvGraphicFramePr>
          <p:cNvPr id="5" name="Table 4">
            <a:extLst>
              <a:ext uri="{FF2B5EF4-FFF2-40B4-BE49-F238E27FC236}">
                <a16:creationId xmlns:a16="http://schemas.microsoft.com/office/drawing/2014/main" xmlns="" id="{C83AAE94-D9CC-4035-B8A6-D3CF30473271}"/>
              </a:ext>
            </a:extLst>
          </p:cNvPr>
          <p:cNvGraphicFramePr>
            <a:graphicFrameLocks noGrp="1"/>
          </p:cNvGraphicFramePr>
          <p:nvPr>
            <p:extLst>
              <p:ext uri="{D42A27DB-BD31-4B8C-83A1-F6EECF244321}">
                <p14:modId xmlns:p14="http://schemas.microsoft.com/office/powerpoint/2010/main" xmlns="" val="4228368367"/>
              </p:ext>
            </p:extLst>
          </p:nvPr>
        </p:nvGraphicFramePr>
        <p:xfrm>
          <a:off x="625033" y="1053296"/>
          <a:ext cx="10127848" cy="731520"/>
        </p:xfrm>
        <a:graphic>
          <a:graphicData uri="http://schemas.openxmlformats.org/drawingml/2006/table">
            <a:tbl>
              <a:tblPr firstRow="1" firstCol="1" bandRow="1">
                <a:tableStyleId>{5C22544A-7EE6-4342-B048-85BDC9FD1C3A}</a:tableStyleId>
              </a:tblPr>
              <a:tblGrid>
                <a:gridCol w="1273215">
                  <a:extLst>
                    <a:ext uri="{9D8B030D-6E8A-4147-A177-3AD203B41FA5}">
                      <a16:colId xmlns:a16="http://schemas.microsoft.com/office/drawing/2014/main" xmlns="" val="1542267599"/>
                    </a:ext>
                  </a:extLst>
                </a:gridCol>
                <a:gridCol w="8854633">
                  <a:extLst>
                    <a:ext uri="{9D8B030D-6E8A-4147-A177-3AD203B41FA5}">
                      <a16:colId xmlns:a16="http://schemas.microsoft.com/office/drawing/2014/main" xmlns="" val="1295443397"/>
                    </a:ext>
                  </a:extLst>
                </a:gridCol>
              </a:tblGrid>
              <a:tr h="550849">
                <a:tc>
                  <a:txBody>
                    <a:bodyPr/>
                    <a:lstStyle/>
                    <a:p>
                      <a:pPr algn="just">
                        <a:lnSpc>
                          <a:spcPct val="150000"/>
                        </a:lnSpc>
                        <a:spcAft>
                          <a:spcPts val="800"/>
                        </a:spcAft>
                      </a:pPr>
                      <a:r>
                        <a:rPr lang="en-GB" sz="1600">
                          <a:effectLst/>
                          <a:latin typeface="Arial Narrow" panose="020B0606020202030204" pitchFamily="34" charset="0"/>
                        </a:rPr>
                        <a:t>Impact statement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latin typeface="Arial Narrow" panose="020B0606020202030204" pitchFamily="34" charset="0"/>
                        </a:rPr>
                        <a:t>To be an agile and transformative Regulator in order to promote affordable and accessible healthcare cover towards universal health coverage.</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83583812"/>
                  </a:ext>
                </a:extLst>
              </a:tr>
            </a:tbl>
          </a:graphicData>
        </a:graphic>
      </p:graphicFrame>
    </p:spTree>
    <p:extLst>
      <p:ext uri="{BB962C8B-B14F-4D97-AF65-F5344CB8AC3E}">
        <p14:creationId xmlns:p14="http://schemas.microsoft.com/office/powerpoint/2010/main" xmlns="" val="310671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8A74E8A-0BD8-40D7-B98D-D058073EE385}"/>
              </a:ext>
            </a:extLst>
          </p:cNvPr>
          <p:cNvGraphicFramePr>
            <a:graphicFrameLocks noGrp="1"/>
          </p:cNvGraphicFramePr>
          <p:nvPr>
            <p:extLst>
              <p:ext uri="{D42A27DB-BD31-4B8C-83A1-F6EECF244321}">
                <p14:modId xmlns:p14="http://schemas.microsoft.com/office/powerpoint/2010/main" xmlns="" val="3385556936"/>
              </p:ext>
            </p:extLst>
          </p:nvPr>
        </p:nvGraphicFramePr>
        <p:xfrm>
          <a:off x="625033" y="1638694"/>
          <a:ext cx="10127848" cy="4788061"/>
        </p:xfrm>
        <a:graphic>
          <a:graphicData uri="http://schemas.openxmlformats.org/drawingml/2006/table">
            <a:tbl>
              <a:tblPr firstRow="1" firstCol="1" bandRow="1">
                <a:tableStyleId>{5C22544A-7EE6-4342-B048-85BDC9FD1C3A}</a:tableStyleId>
              </a:tblPr>
              <a:tblGrid>
                <a:gridCol w="1296322">
                  <a:extLst>
                    <a:ext uri="{9D8B030D-6E8A-4147-A177-3AD203B41FA5}">
                      <a16:colId xmlns:a16="http://schemas.microsoft.com/office/drawing/2014/main" xmlns="" val="2110322031"/>
                    </a:ext>
                  </a:extLst>
                </a:gridCol>
                <a:gridCol w="8831526">
                  <a:extLst>
                    <a:ext uri="{9D8B030D-6E8A-4147-A177-3AD203B41FA5}">
                      <a16:colId xmlns:a16="http://schemas.microsoft.com/office/drawing/2014/main" xmlns="" val="200450962"/>
                    </a:ext>
                  </a:extLst>
                </a:gridCol>
              </a:tblGrid>
              <a:tr h="289314">
                <a:tc>
                  <a:txBody>
                    <a:bodyPr/>
                    <a:lstStyle/>
                    <a:p>
                      <a:pPr algn="just">
                        <a:lnSpc>
                          <a:spcPct val="115000"/>
                        </a:lnSpc>
                        <a:spcAft>
                          <a:spcPts val="800"/>
                        </a:spcAft>
                      </a:pPr>
                      <a:r>
                        <a:rPr lang="en-ZA" sz="1600">
                          <a:effectLst/>
                          <a:latin typeface="Arial Narrow" panose="020B0606020202030204" pitchFamily="34" charset="0"/>
                        </a:rPr>
                        <a:t>Outcome 4</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b="1" dirty="0">
                          <a:solidFill>
                            <a:schemeClr val="tx1"/>
                          </a:solidFill>
                          <a:effectLst/>
                          <a:latin typeface="Arial Narrow" panose="020B0606020202030204" pitchFamily="34" charset="0"/>
                        </a:rPr>
                        <a:t>To be a more effective and efficient organisation</a:t>
                      </a:r>
                      <a:endParaRPr lang="en-GB"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1234856485"/>
                  </a:ext>
                </a:extLst>
              </a:tr>
              <a:tr h="924906">
                <a:tc>
                  <a:txBody>
                    <a:bodyPr/>
                    <a:lstStyle/>
                    <a:p>
                      <a:pPr algn="just">
                        <a:lnSpc>
                          <a:spcPct val="115000"/>
                        </a:lnSpc>
                        <a:spcAft>
                          <a:spcPts val="800"/>
                        </a:spcAft>
                      </a:pPr>
                      <a:r>
                        <a:rPr lang="en-ZA" sz="1600" dirty="0">
                          <a:effectLst/>
                          <a:latin typeface="Arial Narrow" panose="020B0606020202030204" pitchFamily="34" charset="0"/>
                        </a:rPr>
                        <a:t>Statement</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dirty="0">
                          <a:effectLst/>
                          <a:latin typeface="Arial Narrow" panose="020B0606020202030204" pitchFamily="34" charset="0"/>
                        </a:rPr>
                        <a:t>Through the review, updating, development and implementation of policies, strategies and standard operating procedures for the Office of the CEO, Office of the CFO, Information Communication and Technology (ICT), Human Resources (HR), Finance, and Legal support sub-programmes, the effectiveness and efficiency of the organisation will be improved. CMS will promote ethical and effective leadership through training, policies and incentivisation.</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3699726902"/>
                  </a:ext>
                </a:extLst>
              </a:tr>
              <a:tr h="598574">
                <a:tc>
                  <a:txBody>
                    <a:bodyPr/>
                    <a:lstStyle/>
                    <a:p>
                      <a:pPr algn="just">
                        <a:lnSpc>
                          <a:spcPct val="115000"/>
                        </a:lnSpc>
                        <a:spcAft>
                          <a:spcPts val="800"/>
                        </a:spcAft>
                      </a:pPr>
                      <a:r>
                        <a:rPr lang="en-ZA" sz="1600">
                          <a:effectLst/>
                          <a:latin typeface="Arial Narrow" panose="020B0606020202030204" pitchFamily="34" charset="0"/>
                        </a:rPr>
                        <a:t>Outcome 5</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b="1" dirty="0">
                          <a:effectLst/>
                          <a:latin typeface="Arial Narrow" panose="020B0606020202030204" pitchFamily="34" charset="0"/>
                        </a:rPr>
                        <a:t>To conduct policy driven research, monitoring and evaluation of the medical schemes industry to facilitate decision-making and policy recommendations to the Health Ministry</a:t>
                      </a:r>
                      <a:endParaRPr lang="en-GB"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1217006798"/>
                  </a:ext>
                </a:extLst>
              </a:tr>
              <a:tr h="1217093">
                <a:tc>
                  <a:txBody>
                    <a:bodyPr/>
                    <a:lstStyle/>
                    <a:p>
                      <a:pPr algn="just">
                        <a:lnSpc>
                          <a:spcPct val="115000"/>
                        </a:lnSpc>
                        <a:spcAft>
                          <a:spcPts val="800"/>
                        </a:spcAft>
                      </a:pPr>
                      <a:r>
                        <a:rPr lang="en-ZA" sz="1600">
                          <a:effectLst/>
                          <a:latin typeface="Arial Narrow" panose="020B0606020202030204" pitchFamily="34" charset="0"/>
                        </a:rPr>
                        <a:t>Statement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a:effectLst/>
                          <a:latin typeface="Arial Narrow" panose="020B0606020202030204" pitchFamily="34" charset="0"/>
                        </a:rPr>
                        <a:t>The refocussing of our research efforts and aligning them with the policy developments in the public and private health sectors will ensure that this Outcome is achieved. There will be a need to reprioritise the outputs of the Research and Monitoring, as well as the Strategy office programmes to gain synergies on the one hand and avoid duplications, on the other hand. These research efforts should through partnership with other research institutions support both internal and external stakeholders in understanding the strategic trajectory of the CMS.</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1401367330"/>
                  </a:ext>
                </a:extLst>
              </a:tr>
              <a:tr h="289314">
                <a:tc>
                  <a:txBody>
                    <a:bodyPr/>
                    <a:lstStyle/>
                    <a:p>
                      <a:pPr algn="just">
                        <a:lnSpc>
                          <a:spcPct val="115000"/>
                        </a:lnSpc>
                        <a:spcAft>
                          <a:spcPts val="800"/>
                        </a:spcAft>
                      </a:pPr>
                      <a:r>
                        <a:rPr lang="en-ZA" sz="1600">
                          <a:effectLst/>
                          <a:latin typeface="Arial Narrow" panose="020B0606020202030204" pitchFamily="34" charset="0"/>
                        </a:rPr>
                        <a:t>Outcome 6</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b="1" dirty="0">
                          <a:effectLst/>
                          <a:latin typeface="Arial Narrow" panose="020B0606020202030204" pitchFamily="34" charset="0"/>
                        </a:rPr>
                        <a:t>To collaborate with local, regional and international entities</a:t>
                      </a:r>
                      <a:endParaRPr lang="en-GB"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1181058187"/>
                  </a:ext>
                </a:extLst>
              </a:tr>
              <a:tr h="1087115">
                <a:tc>
                  <a:txBody>
                    <a:bodyPr/>
                    <a:lstStyle/>
                    <a:p>
                      <a:pPr algn="just">
                        <a:lnSpc>
                          <a:spcPct val="115000"/>
                        </a:lnSpc>
                        <a:spcAft>
                          <a:spcPts val="800"/>
                        </a:spcAft>
                      </a:pPr>
                      <a:r>
                        <a:rPr lang="en-ZA" sz="1600">
                          <a:effectLst/>
                          <a:latin typeface="Arial Narrow" panose="020B0606020202030204" pitchFamily="34" charset="0"/>
                        </a:rPr>
                        <a:t>Statement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dirty="0">
                          <a:effectLst/>
                          <a:latin typeface="Arial Narrow" panose="020B0606020202030204" pitchFamily="34" charset="0"/>
                        </a:rPr>
                        <a:t>The establishment of formalised agreements, attendance of regular meetings and scheduled visits to local, regional and international regulatory authorities will ensure that the CMS is recognised by key regulators as an effective and efficient sector regulator. </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xmlns="" val="3378895971"/>
                  </a:ext>
                </a:extLst>
              </a:tr>
            </a:tbl>
          </a:graphicData>
        </a:graphic>
      </p:graphicFrame>
      <p:graphicFrame>
        <p:nvGraphicFramePr>
          <p:cNvPr id="3" name="Table 2">
            <a:extLst>
              <a:ext uri="{FF2B5EF4-FFF2-40B4-BE49-F238E27FC236}">
                <a16:creationId xmlns:a16="http://schemas.microsoft.com/office/drawing/2014/main" xmlns="" id="{8A5E20A9-34BF-4537-BFF1-0AC05C6D30DE}"/>
              </a:ext>
            </a:extLst>
          </p:cNvPr>
          <p:cNvGraphicFramePr>
            <a:graphicFrameLocks noGrp="1"/>
          </p:cNvGraphicFramePr>
          <p:nvPr>
            <p:extLst>
              <p:ext uri="{D42A27DB-BD31-4B8C-83A1-F6EECF244321}">
                <p14:modId xmlns:p14="http://schemas.microsoft.com/office/powerpoint/2010/main" xmlns="" val="424445771"/>
              </p:ext>
            </p:extLst>
          </p:nvPr>
        </p:nvGraphicFramePr>
        <p:xfrm>
          <a:off x="625033" y="945036"/>
          <a:ext cx="10127848" cy="731520"/>
        </p:xfrm>
        <a:graphic>
          <a:graphicData uri="http://schemas.openxmlformats.org/drawingml/2006/table">
            <a:tbl>
              <a:tblPr firstRow="1" firstCol="1" bandRow="1">
                <a:tableStyleId>{5C22544A-7EE6-4342-B048-85BDC9FD1C3A}</a:tableStyleId>
              </a:tblPr>
              <a:tblGrid>
                <a:gridCol w="1296364">
                  <a:extLst>
                    <a:ext uri="{9D8B030D-6E8A-4147-A177-3AD203B41FA5}">
                      <a16:colId xmlns:a16="http://schemas.microsoft.com/office/drawing/2014/main" xmlns="" val="914191936"/>
                    </a:ext>
                  </a:extLst>
                </a:gridCol>
                <a:gridCol w="8831484">
                  <a:extLst>
                    <a:ext uri="{9D8B030D-6E8A-4147-A177-3AD203B41FA5}">
                      <a16:colId xmlns:a16="http://schemas.microsoft.com/office/drawing/2014/main" xmlns="" val="1434658872"/>
                    </a:ext>
                  </a:extLst>
                </a:gridCol>
              </a:tblGrid>
              <a:tr h="577260">
                <a:tc>
                  <a:txBody>
                    <a:bodyPr/>
                    <a:lstStyle/>
                    <a:p>
                      <a:pPr algn="just">
                        <a:lnSpc>
                          <a:spcPct val="150000"/>
                        </a:lnSpc>
                        <a:spcAft>
                          <a:spcPts val="800"/>
                        </a:spcAft>
                      </a:pPr>
                      <a:r>
                        <a:rPr lang="en-GB" sz="1600" dirty="0">
                          <a:effectLst/>
                          <a:latin typeface="Arial Narrow" panose="020B0606020202030204" pitchFamily="34" charset="0"/>
                        </a:rPr>
                        <a:t>Impact statement</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latin typeface="Arial Narrow" panose="020B0606020202030204" pitchFamily="34" charset="0"/>
                        </a:rPr>
                        <a:t>To be an agile and transformative Regulator in order to promote affordable and accessible healthcare cover towards universal health coverage.</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50168333"/>
                  </a:ext>
                </a:extLst>
              </a:tr>
            </a:tbl>
          </a:graphicData>
        </a:graphic>
      </p:graphicFrame>
      <p:sp>
        <p:nvSpPr>
          <p:cNvPr id="5" name="Rectangle 4">
            <a:extLst>
              <a:ext uri="{FF2B5EF4-FFF2-40B4-BE49-F238E27FC236}">
                <a16:creationId xmlns:a16="http://schemas.microsoft.com/office/drawing/2014/main" xmlns="" id="{EE3E2B88-20ED-4D0E-AF73-5AA220822818}"/>
              </a:ext>
            </a:extLst>
          </p:cNvPr>
          <p:cNvSpPr/>
          <p:nvPr/>
        </p:nvSpPr>
        <p:spPr>
          <a:xfrm>
            <a:off x="625033" y="172720"/>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OUTCOMES </a:t>
            </a:r>
            <a:r>
              <a:rPr lang="en-US" sz="1600" b="1" dirty="0">
                <a:latin typeface="Arial Narrow" panose="020B0606020202030204" pitchFamily="34" charset="0"/>
              </a:rPr>
              <a:t>CONTINUED</a:t>
            </a:r>
            <a:endParaRPr lang="en-GB" sz="2800" b="1" dirty="0">
              <a:latin typeface="Arial Narrow" panose="020B0606020202030204" pitchFamily="34" charset="0"/>
            </a:endParaRPr>
          </a:p>
        </p:txBody>
      </p:sp>
    </p:spTree>
    <p:extLst>
      <p:ext uri="{BB962C8B-B14F-4D97-AF65-F5344CB8AC3E}">
        <p14:creationId xmlns:p14="http://schemas.microsoft.com/office/powerpoint/2010/main" xmlns="" val="397893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2F501-FE0E-4481-9240-5D8AD739FFB4}"/>
              </a:ext>
            </a:extLst>
          </p:cNvPr>
          <p:cNvSpPr>
            <a:spLocks noGrp="1"/>
          </p:cNvSpPr>
          <p:nvPr>
            <p:ph type="title"/>
          </p:nvPr>
        </p:nvSpPr>
        <p:spPr>
          <a:xfrm>
            <a:off x="0" y="1037967"/>
            <a:ext cx="3800319" cy="4709131"/>
          </a:xfrm>
        </p:spPr>
        <p:txBody>
          <a:bodyPr anchor="ctr">
            <a:normAutofit/>
          </a:bodyPr>
          <a:lstStyle/>
          <a:p>
            <a:r>
              <a:rPr lang="en-US" b="1" dirty="0"/>
              <a:t>Strategic Thrust</a:t>
            </a:r>
          </a:p>
        </p:txBody>
      </p:sp>
      <p:graphicFrame>
        <p:nvGraphicFramePr>
          <p:cNvPr id="5" name="Content Placeholder 2">
            <a:extLst>
              <a:ext uri="{FF2B5EF4-FFF2-40B4-BE49-F238E27FC236}">
                <a16:creationId xmlns:a16="http://schemas.microsoft.com/office/drawing/2014/main" xmlns="" id="{C6A3C5C0-5292-461F-BAEB-FF0C46AA6C1F}"/>
              </a:ext>
            </a:extLst>
          </p:cNvPr>
          <p:cNvGraphicFramePr>
            <a:graphicFrameLocks noGrp="1"/>
          </p:cNvGraphicFramePr>
          <p:nvPr>
            <p:ph idx="1"/>
            <p:extLst>
              <p:ext uri="{D42A27DB-BD31-4B8C-83A1-F6EECF244321}">
                <p14:modId xmlns:p14="http://schemas.microsoft.com/office/powerpoint/2010/main" xmlns="" val="2018878993"/>
              </p:ext>
            </p:extLst>
          </p:nvPr>
        </p:nvGraphicFramePr>
        <p:xfrm>
          <a:off x="4598438" y="1207784"/>
          <a:ext cx="7012370" cy="4250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2711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8C1AB7-6F7F-4DC9-8541-A7F8B6D3F7CC}"/>
              </a:ext>
            </a:extLst>
          </p:cNvPr>
          <p:cNvSpPr>
            <a:spLocks noGrp="1"/>
          </p:cNvSpPr>
          <p:nvPr>
            <p:ph idx="4294967295"/>
          </p:nvPr>
        </p:nvSpPr>
        <p:spPr>
          <a:xfrm>
            <a:off x="362694" y="1572917"/>
            <a:ext cx="10378612" cy="4108035"/>
          </a:xfrm>
        </p:spPr>
        <p:txBody>
          <a:bodyPr>
            <a:noAutofit/>
          </a:bodyPr>
          <a:lstStyle/>
          <a:p>
            <a:pPr marL="92075" indent="-92075">
              <a:buNone/>
            </a:pPr>
            <a:r>
              <a:rPr lang="en-ZA" sz="2400" b="1" dirty="0">
                <a:latin typeface="Arial Narrow" panose="020B0606020202030204" pitchFamily="34" charset="0"/>
              </a:rPr>
              <a:t>Industry Trends</a:t>
            </a:r>
          </a:p>
          <a:p>
            <a:pPr marL="0" indent="0">
              <a:buNone/>
            </a:pPr>
            <a:r>
              <a:rPr lang="en-ZA" sz="2400" dirty="0">
                <a:latin typeface="Arial Narrow" panose="020B0606020202030204" pitchFamily="34" charset="0"/>
                <a:cs typeface="Times New Roman" panose="02020603050405020304" pitchFamily="18" charset="0"/>
              </a:rPr>
              <a:t>The following are some of the interventions that CMS is working towards to ensure affordable private healthcare for all:</a:t>
            </a:r>
          </a:p>
          <a:p>
            <a:pPr marL="0" indent="266700">
              <a:buNone/>
            </a:pPr>
            <a:r>
              <a:rPr lang="en-ZA" sz="2400" b="1" dirty="0">
                <a:latin typeface="Arial Narrow" panose="020B0606020202030204" pitchFamily="34" charset="0"/>
              </a:rPr>
              <a:t>On the positive side</a:t>
            </a:r>
            <a:endParaRPr lang="en-US" sz="2400" dirty="0">
              <a:latin typeface="Arial Narrow" panose="020B0606020202030204" pitchFamily="34" charset="0"/>
            </a:endParaRPr>
          </a:p>
          <a:p>
            <a:pPr marL="266700" indent="-266700" algn="l"/>
            <a:r>
              <a:rPr lang="en-US" sz="2400" b="0" i="0" u="none" strike="noStrike" baseline="0" dirty="0">
                <a:latin typeface="Arial Narrow" panose="020B0606020202030204" pitchFamily="34" charset="0"/>
              </a:rPr>
              <a:t> The schemes have maintained an average solvency ratio of 35.61% compared to the statutory requirement of  25% throughout  the period under consideration</a:t>
            </a:r>
          </a:p>
          <a:p>
            <a:pPr marL="266700" marR="4260" indent="-266700" algn="l"/>
            <a:r>
              <a:rPr lang="en-US" sz="2400" b="0" i="0" u="none" strike="noStrike" baseline="0" dirty="0">
                <a:latin typeface="Arial Narrow" panose="020B0606020202030204" pitchFamily="34" charset="0"/>
              </a:rPr>
              <a:t>The number of schemes that failed to meet the 25% statutory  solvency remained at seven between 2014 and    2019</a:t>
            </a:r>
          </a:p>
          <a:p>
            <a:pPr marL="0" marR="2490" indent="266700" algn="l"/>
            <a:r>
              <a:rPr lang="en-US" sz="2400" b="0" i="0" u="none" strike="noStrike" baseline="0" dirty="0">
                <a:latin typeface="Arial Narrow" panose="020B0606020202030204" pitchFamily="34" charset="0"/>
              </a:rPr>
              <a:t>The number of Efficiency Discounted Options (EDOs) increased  from 40 in 2014 to 69 in March 2019</a:t>
            </a:r>
            <a:endParaRPr lang="en-US" sz="2400" b="0" i="0" u="none" strike="noStrike" baseline="0" dirty="0">
              <a:solidFill>
                <a:srgbClr val="000000"/>
              </a:solidFill>
              <a:latin typeface="Arial Narrow" panose="020B0606020202030204" pitchFamily="34" charset="0"/>
            </a:endParaRPr>
          </a:p>
          <a:p>
            <a:pPr marL="0" marR="2490" indent="266700" algn="l"/>
            <a:endParaRPr lang="en-US" sz="2000" b="0" i="0" u="none" strike="noStrike" baseline="0" dirty="0">
              <a:latin typeface="Arial Narrow" panose="020B0606020202030204" pitchFamily="34" charset="0"/>
            </a:endParaRPr>
          </a:p>
          <a:p>
            <a:pPr marL="0" indent="0">
              <a:buNone/>
            </a:pPr>
            <a:endParaRPr lang="en-US" sz="2400" dirty="0">
              <a:latin typeface="Arial Narrow" panose="020B0606020202030204" pitchFamily="34" charset="0"/>
              <a:cs typeface="Times New Roman" panose="02020603050405020304" pitchFamily="18" charset="0"/>
            </a:endParaRPr>
          </a:p>
          <a:p>
            <a:pPr marL="0" indent="0">
              <a:buNone/>
            </a:pPr>
            <a:endParaRPr lang="en-US"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pPr marL="0" indent="0">
              <a:buNone/>
            </a:pPr>
            <a:endParaRPr lang="en-US" sz="2400" b="1" dirty="0">
              <a:latin typeface="Arial Narrow" panose="020B0606020202030204" pitchFamily="34" charset="0"/>
            </a:endParaRPr>
          </a:p>
          <a:p>
            <a:pPr marL="0" indent="0">
              <a:buNone/>
            </a:pPr>
            <a:r>
              <a:rPr lang="en-US" sz="2400" b="1" dirty="0">
                <a:solidFill>
                  <a:srgbClr val="002060"/>
                </a:solidFill>
                <a:latin typeface="Arial Narrow" panose="020B0606020202030204" pitchFamily="34" charset="0"/>
              </a:rPr>
              <a:t>Page 10 of Part A of APP</a:t>
            </a:r>
            <a:endParaRPr lang="en-ZA" sz="2400" dirty="0">
              <a:solidFill>
                <a:srgbClr val="002060"/>
              </a:solidFill>
              <a:latin typeface="Arial Narrow" panose="020B0606020202030204" pitchFamily="34" charset="0"/>
              <a:cs typeface="Times New Roman" panose="02020603050405020304" pitchFamily="18" charset="0"/>
            </a:endParaRPr>
          </a:p>
          <a:p>
            <a:pPr marL="0" indent="0">
              <a:buNone/>
            </a:pPr>
            <a:endParaRPr lang="en-US" sz="2400" dirty="0">
              <a:latin typeface="Arial Narrow" panose="020B0606020202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DE15AF37-4E31-4CDB-A3B7-CB5AA6DF3C7C}"/>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INDUSTRY OVERVIEW pg19</a:t>
            </a:r>
            <a:endParaRPr lang="en-GB" sz="2800" b="1" dirty="0">
              <a:latin typeface="Arial Narrow" panose="020B0606020202030204" pitchFamily="34" charset="0"/>
            </a:endParaRPr>
          </a:p>
        </p:txBody>
      </p:sp>
    </p:spTree>
    <p:extLst>
      <p:ext uri="{BB962C8B-B14F-4D97-AF65-F5344CB8AC3E}">
        <p14:creationId xmlns:p14="http://schemas.microsoft.com/office/powerpoint/2010/main" xmlns="" val="286354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8C1AB7-6F7F-4DC9-8541-A7F8B6D3F7CC}"/>
              </a:ext>
            </a:extLst>
          </p:cNvPr>
          <p:cNvSpPr>
            <a:spLocks noGrp="1"/>
          </p:cNvSpPr>
          <p:nvPr>
            <p:ph idx="4294967295"/>
          </p:nvPr>
        </p:nvSpPr>
        <p:spPr>
          <a:xfrm>
            <a:off x="383301" y="1161779"/>
            <a:ext cx="10588161" cy="3712164"/>
          </a:xfrm>
        </p:spPr>
        <p:txBody>
          <a:bodyPr>
            <a:noAutofit/>
          </a:bodyPr>
          <a:lstStyle/>
          <a:p>
            <a:pPr marL="0" indent="0" algn="l">
              <a:buNone/>
            </a:pPr>
            <a:r>
              <a:rPr lang="en-GB" sz="2000" b="1" i="0" u="none" strike="noStrike" baseline="0" dirty="0">
                <a:latin typeface="Arial Narrow" panose="020B0606020202030204" pitchFamily="34" charset="0"/>
              </a:rPr>
              <a:t>On the negative side </a:t>
            </a:r>
          </a:p>
          <a:p>
            <a:pPr algn="l"/>
            <a:r>
              <a:rPr lang="en-US" sz="2000" b="0" i="0" u="none" strike="noStrike" baseline="0" dirty="0">
                <a:solidFill>
                  <a:srgbClr val="000000"/>
                </a:solidFill>
                <a:latin typeface="Arial Narrow" panose="020B0606020202030204" pitchFamily="34" charset="0"/>
              </a:rPr>
              <a:t>The number of scheme beneficiaries only grew by 0.8% between </a:t>
            </a:r>
            <a:r>
              <a:rPr lang="en-GB" sz="2000" b="0" i="0" u="none" strike="noStrike" baseline="0" dirty="0">
                <a:solidFill>
                  <a:srgbClr val="000000"/>
                </a:solidFill>
                <a:latin typeface="Arial Narrow" panose="020B0606020202030204" pitchFamily="34" charset="0"/>
              </a:rPr>
              <a:t>2014 and 2019</a:t>
            </a:r>
          </a:p>
          <a:p>
            <a:pPr algn="l"/>
            <a:r>
              <a:rPr lang="en-US" sz="2000" b="0" i="0" u="none" strike="noStrike" baseline="0" dirty="0">
                <a:solidFill>
                  <a:srgbClr val="000000"/>
                </a:solidFill>
                <a:latin typeface="Arial Narrow" panose="020B0606020202030204" pitchFamily="34" charset="0"/>
              </a:rPr>
              <a:t>There was a reduction in the number of schemes from 83 in 2014 </a:t>
            </a:r>
            <a:r>
              <a:rPr lang="en-GB" sz="2000" b="0" i="0" u="none" strike="noStrike" baseline="0" dirty="0">
                <a:solidFill>
                  <a:srgbClr val="000000"/>
                </a:solidFill>
                <a:latin typeface="Arial Narrow" panose="020B0606020202030204" pitchFamily="34" charset="0"/>
              </a:rPr>
              <a:t>to 76 in 2019</a:t>
            </a:r>
          </a:p>
          <a:p>
            <a:pPr algn="l"/>
            <a:r>
              <a:rPr lang="en-US" sz="2000" b="0" i="0" u="none" strike="noStrike" baseline="0" dirty="0">
                <a:solidFill>
                  <a:srgbClr val="000000"/>
                </a:solidFill>
                <a:latin typeface="Arial Narrow" panose="020B0606020202030204" pitchFamily="34" charset="0"/>
              </a:rPr>
              <a:t>Poor governance and financial management of schemes resulted in a number of schemes being placed under curatorship in this period </a:t>
            </a:r>
          </a:p>
          <a:p>
            <a:pPr algn="l"/>
            <a:r>
              <a:rPr lang="en-US" sz="2000" b="0" i="0" u="none" strike="noStrike" baseline="0" dirty="0">
                <a:solidFill>
                  <a:srgbClr val="000000"/>
                </a:solidFill>
                <a:latin typeface="Arial Narrow" panose="020B0606020202030204" pitchFamily="34" charset="0"/>
              </a:rPr>
              <a:t>The number of accredited administrators decreased from 28 in 2014 to </a:t>
            </a:r>
            <a:r>
              <a:rPr lang="en-US" sz="2000" dirty="0">
                <a:solidFill>
                  <a:srgbClr val="000000"/>
                </a:solidFill>
                <a:latin typeface="Arial Narrow" panose="020B0606020202030204" pitchFamily="34" charset="0"/>
              </a:rPr>
              <a:t>19</a:t>
            </a:r>
            <a:r>
              <a:rPr lang="en-US" sz="2000" b="0" i="0" u="none" strike="noStrike" baseline="0" dirty="0">
                <a:solidFill>
                  <a:srgbClr val="000000"/>
                </a:solidFill>
                <a:latin typeface="Arial Narrow" panose="020B0606020202030204" pitchFamily="34" charset="0"/>
              </a:rPr>
              <a:t> in 2019</a:t>
            </a:r>
          </a:p>
          <a:p>
            <a:pPr algn="l"/>
            <a:r>
              <a:rPr lang="en-US" sz="2000" b="0" i="0" u="none" strike="noStrike" baseline="0" dirty="0">
                <a:solidFill>
                  <a:srgbClr val="000000"/>
                </a:solidFill>
                <a:latin typeface="Arial Narrow" panose="020B0606020202030204" pitchFamily="34" charset="0"/>
              </a:rPr>
              <a:t>The number of accredited brokers decreased from 10 780 in 2014 to 10 103 in 2019</a:t>
            </a:r>
          </a:p>
          <a:p>
            <a:pPr marL="0" indent="0" algn="l">
              <a:buNone/>
            </a:pPr>
            <a:endParaRPr lang="en-US" sz="2000" b="0" i="0" u="none" strike="noStrike" baseline="0" dirty="0">
              <a:solidFill>
                <a:srgbClr val="000000"/>
              </a:solidFill>
              <a:latin typeface="Arial Narrow" panose="020B0606020202030204" pitchFamily="34" charset="0"/>
            </a:endParaRPr>
          </a:p>
          <a:p>
            <a:pPr marL="0" indent="0">
              <a:buNone/>
            </a:pPr>
            <a:r>
              <a:rPr lang="en-US" sz="2000" dirty="0">
                <a:latin typeface="Arial Narrow" panose="020B0606020202030204" pitchFamily="34" charset="0"/>
                <a:cs typeface="Times New Roman" panose="02020603050405020304" pitchFamily="18" charset="0"/>
              </a:rPr>
              <a:t>The main conclusion that can be drawn from these observed trends is that the medical aid industry is faced with serious sustainability challenges. These challenges are </a:t>
            </a:r>
            <a:r>
              <a:rPr lang="en-US" sz="2000" dirty="0" err="1">
                <a:latin typeface="Arial Narrow" panose="020B0606020202030204" pitchFamily="34" charset="0"/>
                <a:cs typeface="Times New Roman" panose="02020603050405020304" pitchFamily="18" charset="0"/>
              </a:rPr>
              <a:t>characterised</a:t>
            </a:r>
            <a:r>
              <a:rPr lang="en-US" sz="2000" dirty="0">
                <a:latin typeface="Arial Narrow" panose="020B0606020202030204" pitchFamily="34" charset="0"/>
                <a:cs typeface="Times New Roman" panose="02020603050405020304" pitchFamily="18" charset="0"/>
              </a:rPr>
              <a:t> by low beneficiary growth, reduction in the number of registered regulated entities, increasing beneficiary dissatisfaction and an increase in the number of non-EDO scheme </a:t>
            </a:r>
            <a:r>
              <a:rPr lang="en-US" sz="1800" dirty="0">
                <a:latin typeface="Arial Narrow" panose="020B0606020202030204" pitchFamily="34" charset="0"/>
                <a:cs typeface="Times New Roman" panose="02020603050405020304" pitchFamily="18" charset="0"/>
              </a:rPr>
              <a:t>options</a:t>
            </a:r>
          </a:p>
          <a:p>
            <a:pPr marL="0" indent="0">
              <a:buNone/>
            </a:pPr>
            <a:endParaRPr lang="en-US"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pPr marL="0" indent="0">
              <a:buNone/>
            </a:pPr>
            <a:endParaRPr lang="en-US" sz="2400" b="1" dirty="0">
              <a:latin typeface="Arial Narrow" panose="020B0606020202030204" pitchFamily="34" charset="0"/>
            </a:endParaRPr>
          </a:p>
          <a:p>
            <a:pPr marL="0" indent="0">
              <a:buNone/>
            </a:pPr>
            <a:r>
              <a:rPr lang="en-US" sz="2400" b="1" dirty="0">
                <a:solidFill>
                  <a:srgbClr val="002060"/>
                </a:solidFill>
                <a:latin typeface="Arial Narrow" panose="020B0606020202030204" pitchFamily="34" charset="0"/>
              </a:rPr>
              <a:t>Page 10 of Part A of APP</a:t>
            </a:r>
            <a:endParaRPr lang="en-ZA" sz="2400" dirty="0">
              <a:solidFill>
                <a:srgbClr val="002060"/>
              </a:solidFill>
              <a:latin typeface="Arial Narrow" panose="020B0606020202030204" pitchFamily="34" charset="0"/>
              <a:cs typeface="Times New Roman" panose="02020603050405020304" pitchFamily="18" charset="0"/>
            </a:endParaRPr>
          </a:p>
          <a:p>
            <a:pPr marL="0" indent="0">
              <a:buNone/>
            </a:pPr>
            <a:endParaRPr lang="en-US" sz="2400" dirty="0">
              <a:latin typeface="Arial Narrow" panose="020B0606020202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DE15AF37-4E31-4CDB-A3B7-CB5AA6DF3C7C}"/>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INDUSTRY OVERVIEW </a:t>
            </a:r>
            <a:r>
              <a:rPr lang="en-US" b="1" dirty="0">
                <a:latin typeface="Arial Narrow" panose="020B0606020202030204" pitchFamily="34" charset="0"/>
              </a:rPr>
              <a:t>CONTINUED pg19</a:t>
            </a:r>
            <a:endParaRPr lang="en-GB" b="1" dirty="0">
              <a:latin typeface="Arial Narrow" panose="020B0606020202030204" pitchFamily="34" charset="0"/>
            </a:endParaRPr>
          </a:p>
        </p:txBody>
      </p:sp>
    </p:spTree>
    <p:extLst>
      <p:ext uri="{BB962C8B-B14F-4D97-AF65-F5344CB8AC3E}">
        <p14:creationId xmlns:p14="http://schemas.microsoft.com/office/powerpoint/2010/main" xmlns="" val="123883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3458" y="1656080"/>
            <a:ext cx="10416492" cy="4203383"/>
          </a:xfrm>
        </p:spPr>
        <p:txBody>
          <a:bodyPr>
            <a:normAutofit/>
          </a:bodyPr>
          <a:lstStyle/>
          <a:p>
            <a:pPr algn="just">
              <a:lnSpc>
                <a:spcPct val="200000"/>
              </a:lnSpc>
              <a:spcBef>
                <a:spcPts val="0"/>
              </a:spcBef>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Analysis of the performance: Unqualified Audits since inception</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2015/16 an overall achievement score of 85%</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2016/17 an overall achievement score of 94.44%</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2017/18 an overall achievement of 97%</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2018/19 an overall achievement of 98%</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2019/20 an overall achievement of 92%</a:t>
            </a:r>
          </a:p>
          <a:p>
            <a:pPr marL="0" indent="0" algn="just">
              <a:lnSpc>
                <a:spcPct val="115000"/>
              </a:lnSpc>
              <a:spcBef>
                <a:spcPts val="0"/>
              </a:spcBef>
              <a:buNone/>
            </a:pPr>
            <a:endPar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endParaRPr>
          </a:p>
          <a:p>
            <a:pPr marL="0" indent="0" algn="just">
              <a:lnSpc>
                <a:spcPct val="115000"/>
              </a:lnSpc>
              <a:spcBef>
                <a:spcPts val="0"/>
              </a:spcBef>
              <a:buNone/>
            </a:pPr>
            <a:endPar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endParaRPr>
          </a:p>
          <a:p>
            <a:pPr marL="0" indent="0">
              <a:lnSpc>
                <a:spcPct val="60000"/>
              </a:lnSpc>
              <a:buNone/>
            </a:pPr>
            <a:endParaRPr lang="en-US" sz="1600" dirty="0">
              <a:latin typeface="Arial Narrow" panose="020B0606020202030204" pitchFamily="34" charset="0"/>
            </a:endParaRPr>
          </a:p>
        </p:txBody>
      </p:sp>
      <p:sp>
        <p:nvSpPr>
          <p:cNvPr id="6" name="Rectangle 5">
            <a:extLst>
              <a:ext uri="{FF2B5EF4-FFF2-40B4-BE49-F238E27FC236}">
                <a16:creationId xmlns:a16="http://schemas.microsoft.com/office/drawing/2014/main" xmlns="" id="{4FC9C8D1-6FC8-45D5-9F3D-FFD6F965FF8B}"/>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ORGANISATIONAL OVERVIEW</a:t>
            </a:r>
            <a:endParaRPr lang="en-GB" b="1" dirty="0">
              <a:latin typeface="Arial Narrow" panose="020B0606020202030204" pitchFamily="34" charset="0"/>
            </a:endParaRPr>
          </a:p>
        </p:txBody>
      </p:sp>
    </p:spTree>
    <p:extLst>
      <p:ext uri="{BB962C8B-B14F-4D97-AF65-F5344CB8AC3E}">
        <p14:creationId xmlns:p14="http://schemas.microsoft.com/office/powerpoint/2010/main" xmlns="" val="138203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6F4ED4-1436-4C5A-9BCB-E4CF2CAD2B32}"/>
              </a:ext>
            </a:extLst>
          </p:cNvPr>
          <p:cNvSpPr>
            <a:spLocks noGrp="1"/>
          </p:cNvSpPr>
          <p:nvPr>
            <p:ph idx="4294967295"/>
          </p:nvPr>
        </p:nvSpPr>
        <p:spPr>
          <a:xfrm>
            <a:off x="613458" y="1589881"/>
            <a:ext cx="11029950" cy="3678238"/>
          </a:xfrm>
        </p:spPr>
        <p:txBody>
          <a:bodyPr>
            <a:noAutofit/>
          </a:bodyPr>
          <a:lstStyle/>
          <a:p>
            <a:pPr marL="447675" lvl="0" indent="-447675"/>
            <a:r>
              <a:rPr lang="en-ZA" sz="2400" dirty="0">
                <a:latin typeface="Arial Narrow" panose="020B0606020202030204" pitchFamily="34" charset="0"/>
              </a:rPr>
              <a:t>Standardisations of medical schemes benefit options</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Development of a guidance framework for the Low-Cost Benefit Options (LCBO)</a:t>
            </a:r>
          </a:p>
          <a:p>
            <a:pPr marL="447675" lvl="0" indent="-447675"/>
            <a:r>
              <a:rPr lang="en-ZA" sz="2400" dirty="0">
                <a:latin typeface="Arial Narrow" panose="020B0606020202030204" pitchFamily="34" charset="0"/>
              </a:rPr>
              <a:t>Review of the Prescribed Minimum Benefits</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Consolidation of medical schemes with less than 6 000 members</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Consolidation of government funded schemes</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Development of a Central Beneficiary Registry</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Prevention of fraud waste and abuse</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Collaboration with local, regional and international regulators.</a:t>
            </a:r>
            <a:endParaRPr lang="en-US" sz="2400" dirty="0">
              <a:latin typeface="Arial Narrow" panose="020B0606020202030204" pitchFamily="34" charset="0"/>
            </a:endParaRPr>
          </a:p>
        </p:txBody>
      </p:sp>
      <p:sp>
        <p:nvSpPr>
          <p:cNvPr id="6" name="Rectangle 5">
            <a:extLst>
              <a:ext uri="{FF2B5EF4-FFF2-40B4-BE49-F238E27FC236}">
                <a16:creationId xmlns:a16="http://schemas.microsoft.com/office/drawing/2014/main" xmlns="" id="{9EF73F50-CA07-4AF3-B12E-C0228D93DE01}"/>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KEY FOCUS AREAS FOR 2021/22</a:t>
            </a:r>
            <a:endParaRPr lang="en-GB" b="1" dirty="0">
              <a:latin typeface="Arial Narrow" panose="020B0606020202030204" pitchFamily="34" charset="0"/>
            </a:endParaRPr>
          </a:p>
        </p:txBody>
      </p:sp>
    </p:spTree>
    <p:extLst>
      <p:ext uri="{BB962C8B-B14F-4D97-AF65-F5344CB8AC3E}">
        <p14:creationId xmlns:p14="http://schemas.microsoft.com/office/powerpoint/2010/main" xmlns="" val="427048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D228C-FF57-4C30-A3C4-63E16721EBC0}"/>
              </a:ext>
            </a:extLst>
          </p:cNvPr>
          <p:cNvSpPr>
            <a:spLocks noGrp="1"/>
          </p:cNvSpPr>
          <p:nvPr>
            <p:ph type="ctrTitle"/>
          </p:nvPr>
        </p:nvSpPr>
        <p:spPr/>
        <p:txBody>
          <a:bodyPr/>
          <a:lstStyle/>
          <a:p>
            <a:pPr algn="r"/>
            <a:r>
              <a:rPr lang="en-GB" dirty="0">
                <a:solidFill>
                  <a:schemeClr val="bg1"/>
                </a:solidFill>
                <a:latin typeface="Arial Narrow" panose="020B0606020202030204" pitchFamily="34" charset="0"/>
              </a:rPr>
              <a:t>ANNUAL PERFORMANCE PLAN</a:t>
            </a:r>
          </a:p>
        </p:txBody>
      </p:sp>
      <p:sp>
        <p:nvSpPr>
          <p:cNvPr id="3" name="Subtitle 2">
            <a:extLst>
              <a:ext uri="{FF2B5EF4-FFF2-40B4-BE49-F238E27FC236}">
                <a16:creationId xmlns:a16="http://schemas.microsoft.com/office/drawing/2014/main" xmlns="" id="{B71FE5C9-026D-46B8-B0B5-8A39A9BF8802}"/>
              </a:ext>
            </a:extLst>
          </p:cNvPr>
          <p:cNvSpPr>
            <a:spLocks noGrp="1"/>
          </p:cNvSpPr>
          <p:nvPr>
            <p:ph type="subTitle" idx="1"/>
          </p:nvPr>
        </p:nvSpPr>
        <p:spPr/>
        <p:txBody>
          <a:bodyPr>
            <a:normAutofit/>
          </a:bodyPr>
          <a:lstStyle/>
          <a:p>
            <a:pPr algn="r"/>
            <a:r>
              <a:rPr lang="en-US" sz="2000" b="1" dirty="0">
                <a:solidFill>
                  <a:schemeClr val="bg1"/>
                </a:solidFill>
                <a:latin typeface="Arial Narrow" panose="020B0606020202030204" pitchFamily="34" charset="0"/>
              </a:rPr>
              <a:t>2021/22</a:t>
            </a:r>
            <a:endParaRPr lang="en-GB"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411198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13B92369-599A-4F81-A928-2DF2B9E096A3}"/>
              </a:ext>
            </a:extLst>
          </p:cNvPr>
          <p:cNvSpPr>
            <a:spLocks noGrp="1"/>
          </p:cNvSpPr>
          <p:nvPr>
            <p:ph type="body" sz="quarter" idx="10"/>
          </p:nvPr>
        </p:nvSpPr>
        <p:spPr/>
        <p:txBody>
          <a:bodyPr>
            <a:normAutofit/>
          </a:bodyPr>
          <a:lstStyle/>
          <a:p>
            <a:r>
              <a:rPr lang="en-ZA" sz="1400" b="1" dirty="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PART A – </a:t>
            </a:r>
            <a:r>
              <a:rPr lang="en-US" sz="1400" b="1" dirty="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OUR MANDATE</a:t>
            </a:r>
          </a:p>
          <a:p>
            <a:endParaRPr lang="en-US" b="1" dirty="0">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xmlns="" id="{DDF732AD-9B2B-4AB7-A555-574842C41F0F}"/>
              </a:ext>
            </a:extLst>
          </p:cNvPr>
          <p:cNvSpPr>
            <a:spLocks noGrp="1"/>
          </p:cNvSpPr>
          <p:nvPr>
            <p:ph type="body" sz="quarter" idx="11"/>
          </p:nvPr>
        </p:nvSpPr>
        <p:spPr>
          <a:xfrm>
            <a:off x="872176" y="5036817"/>
            <a:ext cx="2556824" cy="1347631"/>
          </a:xfrm>
        </p:spPr>
        <p:txBody>
          <a:bodyPr>
            <a:normAutofit fontScale="92500" lnSpcReduction="20000"/>
          </a:bodyPr>
          <a:lstStyle/>
          <a:p>
            <a:pPr algn="l">
              <a:lnSpc>
                <a:spcPct val="100000"/>
              </a:lnSpc>
              <a:spcBef>
                <a:spcPts val="0"/>
              </a:spcBef>
              <a:tabLst>
                <a:tab pos="115888" algn="l"/>
              </a:tabLst>
            </a:pPr>
            <a:r>
              <a:rPr lang="en-US" sz="900" b="1" dirty="0">
                <a:latin typeface="Arial Narrow" panose="020B0606020202030204" pitchFamily="34" charset="0"/>
              </a:rPr>
              <a:t>1. UPDATES TO THE REVEVANT LEGISLATIVE AND POLICY MANDATES:</a:t>
            </a:r>
          </a:p>
          <a:p>
            <a:pPr algn="l">
              <a:lnSpc>
                <a:spcPct val="100000"/>
              </a:lnSpc>
              <a:spcBef>
                <a:spcPts val="0"/>
              </a:spcBef>
              <a:tabLst>
                <a:tab pos="115888" algn="l"/>
              </a:tabLst>
            </a:pPr>
            <a:r>
              <a:rPr lang="en-US" sz="900" b="1" dirty="0">
                <a:latin typeface="Arial Narrow" panose="020B0606020202030204" pitchFamily="34" charset="0"/>
              </a:rPr>
              <a:t>1.1 THE NATIONAL HEALTH ACT, 61 OF 2003 (NHA)</a:t>
            </a:r>
          </a:p>
          <a:p>
            <a:pPr algn="l">
              <a:lnSpc>
                <a:spcPct val="100000"/>
              </a:lnSpc>
              <a:spcBef>
                <a:spcPts val="0"/>
              </a:spcBef>
              <a:tabLst>
                <a:tab pos="115888" algn="l"/>
              </a:tabLst>
            </a:pPr>
            <a:r>
              <a:rPr lang="en-US" sz="900" b="1" dirty="0">
                <a:latin typeface="Arial Narrow" panose="020B0606020202030204" pitchFamily="34" charset="0"/>
              </a:rPr>
              <a:t>1.2 THE CHARTER FOR THE PUBLIC AND PRIVATE </a:t>
            </a:r>
          </a:p>
          <a:p>
            <a:pPr algn="l">
              <a:lnSpc>
                <a:spcPct val="100000"/>
              </a:lnSpc>
              <a:spcBef>
                <a:spcPts val="0"/>
              </a:spcBef>
              <a:tabLst>
                <a:tab pos="115888" algn="l"/>
              </a:tabLst>
            </a:pPr>
            <a:r>
              <a:rPr lang="en-US" sz="900" b="1" dirty="0">
                <a:latin typeface="Arial Narrow" panose="020B0606020202030204" pitchFamily="34" charset="0"/>
              </a:rPr>
              <a:t>      HEALTH SECTORS OF SOUTH AFRICA, 2006</a:t>
            </a:r>
          </a:p>
          <a:p>
            <a:pPr algn="l">
              <a:lnSpc>
                <a:spcPct val="100000"/>
              </a:lnSpc>
              <a:spcBef>
                <a:spcPts val="0"/>
              </a:spcBef>
              <a:tabLst>
                <a:tab pos="115888" algn="l"/>
              </a:tabLst>
            </a:pPr>
            <a:r>
              <a:rPr lang="en-US" sz="900" b="1" dirty="0">
                <a:latin typeface="Arial Narrow" panose="020B0606020202030204" pitchFamily="34" charset="0"/>
              </a:rPr>
              <a:t>1.3 THE MEDICAL SCHEME ACT, 131 OF 1998 (MSA)</a:t>
            </a:r>
          </a:p>
          <a:p>
            <a:pPr algn="l">
              <a:lnSpc>
                <a:spcPct val="100000"/>
              </a:lnSpc>
              <a:spcBef>
                <a:spcPts val="0"/>
              </a:spcBef>
              <a:tabLst>
                <a:tab pos="115888" algn="l"/>
              </a:tabLst>
            </a:pPr>
            <a:r>
              <a:rPr lang="en-US" sz="900" b="1" dirty="0">
                <a:latin typeface="Arial Narrow" panose="020B0606020202030204" pitchFamily="34" charset="0"/>
              </a:rPr>
              <a:t>1.4 RELATED LEGISLATION IMPACTING ON AND     </a:t>
            </a:r>
          </a:p>
          <a:p>
            <a:pPr algn="l">
              <a:lnSpc>
                <a:spcPct val="100000"/>
              </a:lnSpc>
              <a:spcBef>
                <a:spcPts val="0"/>
              </a:spcBef>
              <a:tabLst>
                <a:tab pos="115888" algn="l"/>
              </a:tabLst>
            </a:pPr>
            <a:r>
              <a:rPr lang="en-US" sz="900" b="1" dirty="0">
                <a:latin typeface="Arial Narrow" panose="020B0606020202030204" pitchFamily="34" charset="0"/>
              </a:rPr>
              <a:t>     INFLUENCING THE FUNCTIONING OF CMS</a:t>
            </a:r>
          </a:p>
          <a:p>
            <a:pPr algn="l">
              <a:lnSpc>
                <a:spcPct val="100000"/>
              </a:lnSpc>
              <a:spcBef>
                <a:spcPts val="0"/>
              </a:spcBef>
              <a:tabLst>
                <a:tab pos="115888" algn="l"/>
              </a:tabLst>
            </a:pPr>
            <a:r>
              <a:rPr lang="en-US" sz="900" b="1" dirty="0">
                <a:latin typeface="Arial Narrow" panose="020B0606020202030204" pitchFamily="34" charset="0"/>
              </a:rPr>
              <a:t>1.5 POLICY MANDATES</a:t>
            </a:r>
          </a:p>
          <a:p>
            <a:pPr algn="l">
              <a:lnSpc>
                <a:spcPct val="100000"/>
              </a:lnSpc>
              <a:spcBef>
                <a:spcPts val="0"/>
              </a:spcBef>
              <a:tabLst>
                <a:tab pos="115888" algn="l"/>
              </a:tabLst>
            </a:pPr>
            <a:r>
              <a:rPr lang="en-US" sz="900" b="1" dirty="0">
                <a:latin typeface="Arial Narrow" panose="020B0606020202030204" pitchFamily="34" charset="0"/>
              </a:rPr>
              <a:t>2.  UPDATED TO INSTITUTIONAL POLICIES AND   </a:t>
            </a:r>
          </a:p>
          <a:p>
            <a:pPr algn="l">
              <a:lnSpc>
                <a:spcPct val="100000"/>
              </a:lnSpc>
              <a:spcBef>
                <a:spcPts val="0"/>
              </a:spcBef>
              <a:tabLst>
                <a:tab pos="115888" algn="l"/>
              </a:tabLst>
            </a:pPr>
            <a:r>
              <a:rPr lang="en-US" sz="900" b="1" dirty="0">
                <a:latin typeface="Arial Narrow" panose="020B0606020202030204" pitchFamily="34" charset="0"/>
              </a:rPr>
              <a:t>     STRATEGIES</a:t>
            </a:r>
          </a:p>
          <a:p>
            <a:pPr algn="l">
              <a:lnSpc>
                <a:spcPct val="100000"/>
              </a:lnSpc>
              <a:spcBef>
                <a:spcPts val="0"/>
              </a:spcBef>
              <a:tabLst>
                <a:tab pos="115888" algn="l"/>
              </a:tabLst>
            </a:pPr>
            <a:r>
              <a:rPr lang="en-US" sz="900" b="1" dirty="0">
                <a:latin typeface="Arial Narrow" panose="020B0606020202030204" pitchFamily="34" charset="0"/>
              </a:rPr>
              <a:t>3. UPDATED TO RELEVANT COURT RULINGS</a:t>
            </a:r>
          </a:p>
          <a:p>
            <a:pPr marL="0" lvl="1" indent="0">
              <a:lnSpc>
                <a:spcPct val="100000"/>
              </a:lnSpc>
              <a:spcBef>
                <a:spcPts val="0"/>
              </a:spcBef>
              <a:buNone/>
            </a:pPr>
            <a:endParaRPr lang="en-US" sz="1100" b="1" dirty="0">
              <a:latin typeface="Arial Narrow" panose="020B0606020202030204" pitchFamily="34" charset="0"/>
            </a:endParaRPr>
          </a:p>
          <a:p>
            <a:endParaRPr lang="en-US" dirty="0"/>
          </a:p>
        </p:txBody>
      </p:sp>
      <p:sp>
        <p:nvSpPr>
          <p:cNvPr id="11" name="Text Placeholder 10">
            <a:extLst>
              <a:ext uri="{FF2B5EF4-FFF2-40B4-BE49-F238E27FC236}">
                <a16:creationId xmlns:a16="http://schemas.microsoft.com/office/drawing/2014/main" xmlns="" id="{168B0C2B-3695-4D6A-AED2-61B1E08049F0}"/>
              </a:ext>
            </a:extLst>
          </p:cNvPr>
          <p:cNvSpPr>
            <a:spLocks noGrp="1"/>
          </p:cNvSpPr>
          <p:nvPr>
            <p:ph type="body" sz="quarter" idx="16"/>
          </p:nvPr>
        </p:nvSpPr>
        <p:spPr>
          <a:xfrm>
            <a:off x="2990636" y="1087591"/>
            <a:ext cx="2057400" cy="532990"/>
          </a:xfrm>
        </p:spPr>
        <p:txBody>
          <a:bodyPr>
            <a:normAutofit/>
          </a:bodyPr>
          <a:lstStyle/>
          <a:p>
            <a:r>
              <a:rPr lang="en-ZA" sz="1400" b="1" dirty="0">
                <a:solidFill>
                  <a:schemeClr val="accent4">
                    <a:lumMod val="75000"/>
                  </a:schemeClr>
                </a:solidFill>
                <a:effectLst>
                  <a:outerShdw blurRad="38100" dist="38100" dir="2700000" algn="tl">
                    <a:srgbClr val="000000">
                      <a:alpha val="43137"/>
                    </a:srgbClr>
                  </a:outerShdw>
                </a:effectLst>
                <a:latin typeface="Arial Narrow" panose="020B0606020202030204" pitchFamily="34" charset="0"/>
              </a:rPr>
              <a:t>PART B – OUR STRATEGIC FOCUS</a:t>
            </a:r>
            <a:endParaRPr lang="en-US" sz="1400" b="1" dirty="0">
              <a:solidFill>
                <a:schemeClr val="accent4">
                  <a:lumMod val="75000"/>
                </a:schemeClr>
              </a:solidFill>
              <a:effectLst>
                <a:outerShdw blurRad="38100" dist="38100" dir="2700000" algn="tl">
                  <a:srgbClr val="000000">
                    <a:alpha val="43137"/>
                  </a:srgbClr>
                </a:outerShdw>
              </a:effectLst>
            </a:endParaRPr>
          </a:p>
        </p:txBody>
      </p:sp>
      <p:sp>
        <p:nvSpPr>
          <p:cNvPr id="12" name="Text Placeholder 11">
            <a:extLst>
              <a:ext uri="{FF2B5EF4-FFF2-40B4-BE49-F238E27FC236}">
                <a16:creationId xmlns:a16="http://schemas.microsoft.com/office/drawing/2014/main" xmlns="" id="{1B10BBD8-0C9D-4B4E-855D-EE1802746879}"/>
              </a:ext>
            </a:extLst>
          </p:cNvPr>
          <p:cNvSpPr>
            <a:spLocks noGrp="1"/>
          </p:cNvSpPr>
          <p:nvPr>
            <p:ph type="body" sz="quarter" idx="17"/>
          </p:nvPr>
        </p:nvSpPr>
        <p:spPr>
          <a:xfrm>
            <a:off x="2956387" y="1553010"/>
            <a:ext cx="2068696" cy="684258"/>
          </a:xfrm>
        </p:spPr>
        <p:txBody>
          <a:bodyPr>
            <a:normAutofit/>
          </a:bodyPr>
          <a:lstStyle/>
          <a:p>
            <a:pPr lvl="0" algn="l">
              <a:lnSpc>
                <a:spcPct val="100000"/>
              </a:lnSpc>
              <a:spcBef>
                <a:spcPts val="0"/>
              </a:spcBef>
            </a:pPr>
            <a:r>
              <a:rPr lang="en-US" sz="800" b="1" dirty="0">
                <a:latin typeface="Arial Narrow" panose="020B0606020202030204" pitchFamily="34" charset="0"/>
              </a:rPr>
              <a:t>4. SITUATION ANALYSIS</a:t>
            </a:r>
          </a:p>
          <a:p>
            <a:pPr lvl="0" algn="l">
              <a:lnSpc>
                <a:spcPct val="100000"/>
              </a:lnSpc>
              <a:spcBef>
                <a:spcPts val="0"/>
              </a:spcBef>
            </a:pPr>
            <a:r>
              <a:rPr lang="en-US" sz="800" b="1" dirty="0">
                <a:latin typeface="Arial Narrow" panose="020B0606020202030204" pitchFamily="34" charset="0"/>
              </a:rPr>
              <a:t>4.1 EXTERNAL ENVIRONMENT ANALYSIS</a:t>
            </a:r>
          </a:p>
          <a:p>
            <a:pPr lvl="0" algn="l">
              <a:lnSpc>
                <a:spcPct val="100000"/>
              </a:lnSpc>
              <a:spcBef>
                <a:spcPts val="0"/>
              </a:spcBef>
            </a:pPr>
            <a:r>
              <a:rPr lang="en-US" sz="800" b="1" dirty="0">
                <a:latin typeface="Arial Narrow" panose="020B0606020202030204" pitchFamily="34" charset="0"/>
              </a:rPr>
              <a:t>4.2 INTERNAL ENVIRONMENT ANALYSIS</a:t>
            </a:r>
          </a:p>
          <a:p>
            <a:endParaRPr lang="en-US" dirty="0"/>
          </a:p>
        </p:txBody>
      </p:sp>
      <p:sp>
        <p:nvSpPr>
          <p:cNvPr id="7" name="Text Placeholder 6">
            <a:extLst>
              <a:ext uri="{FF2B5EF4-FFF2-40B4-BE49-F238E27FC236}">
                <a16:creationId xmlns:a16="http://schemas.microsoft.com/office/drawing/2014/main" xmlns="" id="{7E698899-451C-4012-A03B-438076B22A0B}"/>
              </a:ext>
            </a:extLst>
          </p:cNvPr>
          <p:cNvSpPr>
            <a:spLocks noGrp="1"/>
          </p:cNvSpPr>
          <p:nvPr>
            <p:ph type="body" sz="quarter" idx="12"/>
          </p:nvPr>
        </p:nvSpPr>
        <p:spPr>
          <a:xfrm>
            <a:off x="4998514" y="4610156"/>
            <a:ext cx="2357783" cy="1774291"/>
          </a:xfrm>
        </p:spPr>
        <p:txBody>
          <a:bodyPr>
            <a:normAutofit fontScale="92500"/>
          </a:bodyPr>
          <a:lstStyle/>
          <a:p>
            <a:pPr>
              <a:spcBef>
                <a:spcPts val="0"/>
              </a:spcBef>
              <a:spcAft>
                <a:spcPts val="600"/>
              </a:spcAft>
            </a:pPr>
            <a:r>
              <a:rPr lang="en-US" sz="1400" b="1"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rPr>
              <a:t>PART C – MEASURING OUR PERFORMANCE</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 INSTITUTIONAL PROGRAMME   </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solidFill>
                  <a:prstClr val="black"/>
                </a:solidFill>
                <a:latin typeface="Arial Narrow" panose="020B0606020202030204" pitchFamily="34" charset="0"/>
              </a:rPr>
              <a:t>    </a:t>
            </a:r>
            <a:r>
              <a:rPr kumimoji="0" lang="en-US"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PERFORMANCE INFORMATION</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solidFill>
                  <a:prstClr val="black"/>
                </a:solidFill>
                <a:latin typeface="Arial Narrow" panose="020B0606020202030204" pitchFamily="34" charset="0"/>
              </a:rPr>
              <a:t>5</a:t>
            </a:r>
            <a:r>
              <a:rPr kumimoji="0" lang="en-US"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 PROGRAMME 1 (With sub-</a:t>
            </a:r>
            <a:r>
              <a:rPr kumimoji="0" lang="en-US" sz="8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programmes</a:t>
            </a:r>
            <a:r>
              <a:rPr kumimoji="0" lang="en-US"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algn="l">
              <a:lnSpc>
                <a:spcPct val="100000"/>
              </a:lnSpc>
              <a:spcBef>
                <a:spcPts val="0"/>
              </a:spcBef>
            </a:pPr>
            <a:r>
              <a:rPr lang="en-GB" sz="800" b="1" dirty="0">
                <a:solidFill>
                  <a:schemeClr val="tx1"/>
                </a:solidFill>
                <a:latin typeface="Arial Narrow" panose="020B0606020202030204" pitchFamily="34" charset="0"/>
              </a:rPr>
              <a:t>5.6 PROGRAMME 2 (STRATEGY OFFICE)</a:t>
            </a:r>
          </a:p>
          <a:p>
            <a:pPr algn="l">
              <a:lnSpc>
                <a:spcPct val="100000"/>
              </a:lnSpc>
              <a:spcBef>
                <a:spcPts val="0"/>
              </a:spcBef>
            </a:pPr>
            <a:r>
              <a:rPr lang="en-GB" sz="800" b="1" dirty="0">
                <a:solidFill>
                  <a:schemeClr val="tx1"/>
                </a:solidFill>
                <a:latin typeface="Arial Narrow" panose="020B0606020202030204" pitchFamily="34" charset="0"/>
              </a:rPr>
              <a:t>5.7 PROGRAMME 3 (ACCREDITATION)</a:t>
            </a:r>
          </a:p>
          <a:p>
            <a:pPr algn="l">
              <a:lnSpc>
                <a:spcPct val="100000"/>
              </a:lnSpc>
              <a:spcBef>
                <a:spcPts val="0"/>
              </a:spcBef>
            </a:pPr>
            <a:r>
              <a:rPr lang="en-GB" sz="800" b="1" dirty="0">
                <a:solidFill>
                  <a:schemeClr val="tx1"/>
                </a:solidFill>
                <a:latin typeface="Arial Narrow" panose="020B0606020202030204" pitchFamily="34" charset="0"/>
              </a:rPr>
              <a:t>5.8 PROGRAMME 4 (RESEARCH &amp; MONITORING)</a:t>
            </a:r>
          </a:p>
          <a:p>
            <a:pPr algn="l">
              <a:lnSpc>
                <a:spcPct val="100000"/>
              </a:lnSpc>
              <a:spcBef>
                <a:spcPts val="0"/>
              </a:spcBef>
            </a:pPr>
            <a:r>
              <a:rPr lang="en-GB" sz="800" b="1" dirty="0">
                <a:solidFill>
                  <a:schemeClr val="tx1"/>
                </a:solidFill>
                <a:latin typeface="Arial Narrow" panose="020B0606020202030204" pitchFamily="34" charset="0"/>
              </a:rPr>
              <a:t>5.9 PROGRAMME 5 (STAKEHOLDERS RELATIONS)</a:t>
            </a:r>
          </a:p>
          <a:p>
            <a:pPr algn="l">
              <a:lnSpc>
                <a:spcPct val="100000"/>
              </a:lnSpc>
              <a:spcBef>
                <a:spcPts val="0"/>
              </a:spcBef>
            </a:pPr>
            <a:r>
              <a:rPr lang="en-GB" sz="800" b="1" dirty="0">
                <a:solidFill>
                  <a:schemeClr val="tx1"/>
                </a:solidFill>
                <a:latin typeface="Arial Narrow" panose="020B0606020202030204" pitchFamily="34" charset="0"/>
              </a:rPr>
              <a:t>5.10 PROGRAMME 6 (COMPLIANCE &amp; INVESTIGATIONS)</a:t>
            </a:r>
          </a:p>
          <a:p>
            <a:pPr algn="l">
              <a:lnSpc>
                <a:spcPct val="100000"/>
              </a:lnSpc>
              <a:spcBef>
                <a:spcPts val="0"/>
              </a:spcBef>
            </a:pPr>
            <a:r>
              <a:rPr lang="en-GB" sz="800" b="1" dirty="0">
                <a:solidFill>
                  <a:schemeClr val="tx1"/>
                </a:solidFill>
                <a:latin typeface="Arial Narrow" panose="020B0606020202030204" pitchFamily="34" charset="0"/>
              </a:rPr>
              <a:t>5.11 PROGRAMME 7 (BENEFITS MANAGEMENT)</a:t>
            </a:r>
          </a:p>
          <a:p>
            <a:pPr algn="l">
              <a:lnSpc>
                <a:spcPct val="100000"/>
              </a:lnSpc>
              <a:spcBef>
                <a:spcPts val="0"/>
              </a:spcBef>
            </a:pPr>
            <a:r>
              <a:rPr lang="en-GB" sz="800" b="1" dirty="0">
                <a:solidFill>
                  <a:schemeClr val="tx1"/>
                </a:solidFill>
                <a:latin typeface="Arial Narrow" panose="020B0606020202030204" pitchFamily="34" charset="0"/>
              </a:rPr>
              <a:t>5.12 PROGRAMME 8 (FINACIAL SUPERVISION)</a:t>
            </a:r>
          </a:p>
          <a:p>
            <a:pPr algn="l">
              <a:lnSpc>
                <a:spcPct val="100000"/>
              </a:lnSpc>
              <a:spcBef>
                <a:spcPts val="0"/>
              </a:spcBef>
            </a:pPr>
            <a:r>
              <a:rPr lang="en-GB" sz="800" b="1" dirty="0">
                <a:solidFill>
                  <a:schemeClr val="tx1"/>
                </a:solidFill>
                <a:latin typeface="Arial Narrow" panose="020B0606020202030204" pitchFamily="34" charset="0"/>
              </a:rPr>
              <a:t>5.13 PROGRAMME 9 (COMPLAINTS ADJUDICATION)</a:t>
            </a:r>
          </a:p>
          <a:p>
            <a:endParaRPr lang="en-US" sz="1400"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endParaRPr>
          </a:p>
          <a:p>
            <a:endParaRPr lang="en-US" sz="1400"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13" name="Text Placeholder 12">
            <a:extLst>
              <a:ext uri="{FF2B5EF4-FFF2-40B4-BE49-F238E27FC236}">
                <a16:creationId xmlns:a16="http://schemas.microsoft.com/office/drawing/2014/main" xmlns="" id="{CA59AE5F-3A9D-4E5B-BE20-3802EE56C05F}"/>
              </a:ext>
            </a:extLst>
          </p:cNvPr>
          <p:cNvSpPr>
            <a:spLocks noGrp="1"/>
          </p:cNvSpPr>
          <p:nvPr>
            <p:ph type="body" sz="quarter" idx="18"/>
          </p:nvPr>
        </p:nvSpPr>
        <p:spPr>
          <a:xfrm>
            <a:off x="7074912" y="1020020"/>
            <a:ext cx="2514420" cy="1075908"/>
          </a:xfrm>
        </p:spPr>
        <p:txBody>
          <a:bodyPr>
            <a:normAutofit fontScale="55000" lnSpcReduction="20000"/>
          </a:bodyPr>
          <a:lstStyle/>
          <a:p>
            <a:pPr algn="l">
              <a:spcBef>
                <a:spcPts val="600"/>
              </a:spcBef>
              <a:spcAft>
                <a:spcPts val="600"/>
              </a:spcAft>
            </a:pPr>
            <a:r>
              <a:rPr lang="en-US" sz="2500" b="1"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rPr>
              <a:t>PART C - MEASURING OUR PERFORMANCE </a:t>
            </a:r>
            <a:r>
              <a:rPr lang="en-US" sz="2500" b="1" dirty="0" err="1">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rPr>
              <a:t>Cont</a:t>
            </a:r>
            <a:r>
              <a:rPr lang="en-US" sz="2500" b="1"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rPr>
              <a:t>…</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 EXPLANATION </a:t>
            </a:r>
            <a:r>
              <a:rPr lang="en-US" sz="1400" b="1" dirty="0">
                <a:solidFill>
                  <a:prstClr val="black"/>
                </a:solidFill>
                <a:latin typeface="Arial Narrow" panose="020B0606020202030204" pitchFamily="34" charset="0"/>
              </a:rPr>
              <a:t>OF PLANNED PERFORMANCE  </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prstClr val="black"/>
                </a:solidFill>
                <a:latin typeface="Arial Narrow" panose="020B0606020202030204" pitchFamily="34" charset="0"/>
              </a:rPr>
              <a:t>    OVER THE MEDIUM-TERM PERIOD</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7. PROGRAMME RESOURCE CONSIDERATIONS FOR  </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prstClr val="black"/>
                </a:solidFill>
                <a:latin typeface="Arial Narrow" panose="020B0606020202030204" pitchFamily="34" charset="0"/>
              </a:rPr>
              <a:t>    </a:t>
            </a: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2021/22 BUDGET</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prstClr val="black"/>
                </a:solidFill>
                <a:latin typeface="Arial Narrow" panose="020B0606020202030204" pitchFamily="34" charset="0"/>
              </a:rPr>
              <a:t>8. UPDATED KEY RISKS</a:t>
            </a:r>
            <a:endPar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algn="l"/>
            <a:endParaRPr lang="en-US" sz="1400" b="1"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endParaRPr>
          </a:p>
          <a:p>
            <a:pPr algn="l"/>
            <a:endParaRPr lang="en-ZA" sz="1400" b="1" dirty="0">
              <a:solidFill>
                <a:schemeClr val="accent3">
                  <a:lumMod val="60000"/>
                  <a:lumOff val="4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2" name="TextBox 1">
            <a:extLst>
              <a:ext uri="{FF2B5EF4-FFF2-40B4-BE49-F238E27FC236}">
                <a16:creationId xmlns:a16="http://schemas.microsoft.com/office/drawing/2014/main" xmlns="" id="{1556200D-ABCE-4D69-9BCA-E41BF684AF82}"/>
              </a:ext>
            </a:extLst>
          </p:cNvPr>
          <p:cNvSpPr txBox="1"/>
          <p:nvPr/>
        </p:nvSpPr>
        <p:spPr>
          <a:xfrm>
            <a:off x="1047558" y="3487737"/>
            <a:ext cx="1650390" cy="276999"/>
          </a:xfrm>
          <a:prstGeom prst="rect">
            <a:avLst/>
          </a:prstGeom>
          <a:noFill/>
        </p:spPr>
        <p:txBody>
          <a:bodyPr wrap="square" rtlCol="0">
            <a:spAutoFit/>
          </a:bodyPr>
          <a:lstStyle/>
          <a:p>
            <a:pPr algn="ctr"/>
            <a:r>
              <a:rPr lang="en-US" sz="1200" b="1" dirty="0"/>
              <a:t>Pages 11 to 16</a:t>
            </a:r>
          </a:p>
        </p:txBody>
      </p:sp>
      <p:sp>
        <p:nvSpPr>
          <p:cNvPr id="28" name="TextBox 27">
            <a:extLst>
              <a:ext uri="{FF2B5EF4-FFF2-40B4-BE49-F238E27FC236}">
                <a16:creationId xmlns:a16="http://schemas.microsoft.com/office/drawing/2014/main" xmlns="" id="{77362E60-84C7-43FE-8AFC-493A149D6C29}"/>
              </a:ext>
            </a:extLst>
          </p:cNvPr>
          <p:cNvSpPr txBox="1"/>
          <p:nvPr/>
        </p:nvSpPr>
        <p:spPr>
          <a:xfrm>
            <a:off x="3159793" y="3459511"/>
            <a:ext cx="1533418" cy="276999"/>
          </a:xfrm>
          <a:prstGeom prst="rect">
            <a:avLst/>
          </a:prstGeom>
          <a:noFill/>
        </p:spPr>
        <p:txBody>
          <a:bodyPr wrap="square" rtlCol="0">
            <a:spAutoFit/>
          </a:bodyPr>
          <a:lstStyle/>
          <a:p>
            <a:pPr algn="ctr"/>
            <a:r>
              <a:rPr lang="en-US" sz="1200" b="1" dirty="0"/>
              <a:t>Pages 17 to 22 </a:t>
            </a:r>
          </a:p>
        </p:txBody>
      </p:sp>
      <p:sp>
        <p:nvSpPr>
          <p:cNvPr id="29" name="TextBox 28">
            <a:extLst>
              <a:ext uri="{FF2B5EF4-FFF2-40B4-BE49-F238E27FC236}">
                <a16:creationId xmlns:a16="http://schemas.microsoft.com/office/drawing/2014/main" xmlns="" id="{764A8571-72F2-4B85-A869-C7477B74C75D}"/>
              </a:ext>
            </a:extLst>
          </p:cNvPr>
          <p:cNvSpPr txBox="1"/>
          <p:nvPr/>
        </p:nvSpPr>
        <p:spPr>
          <a:xfrm>
            <a:off x="5503527" y="3429000"/>
            <a:ext cx="1143000" cy="261610"/>
          </a:xfrm>
          <a:prstGeom prst="rect">
            <a:avLst/>
          </a:prstGeom>
          <a:noFill/>
        </p:spPr>
        <p:txBody>
          <a:bodyPr wrap="square" rtlCol="0">
            <a:spAutoFit/>
          </a:bodyPr>
          <a:lstStyle/>
          <a:p>
            <a:pPr algn="ctr"/>
            <a:r>
              <a:rPr lang="en-US" sz="1100" b="1" dirty="0"/>
              <a:t>Page 23 to 50</a:t>
            </a:r>
          </a:p>
        </p:txBody>
      </p:sp>
      <p:sp>
        <p:nvSpPr>
          <p:cNvPr id="30" name="TextBox 29">
            <a:extLst>
              <a:ext uri="{FF2B5EF4-FFF2-40B4-BE49-F238E27FC236}">
                <a16:creationId xmlns:a16="http://schemas.microsoft.com/office/drawing/2014/main" xmlns="" id="{F633F7E9-6AD5-4F8E-9662-7E0D26ED29D7}"/>
              </a:ext>
            </a:extLst>
          </p:cNvPr>
          <p:cNvSpPr txBox="1"/>
          <p:nvPr/>
        </p:nvSpPr>
        <p:spPr>
          <a:xfrm>
            <a:off x="7546429" y="3429000"/>
            <a:ext cx="1143000" cy="261610"/>
          </a:xfrm>
          <a:prstGeom prst="rect">
            <a:avLst/>
          </a:prstGeom>
          <a:noFill/>
        </p:spPr>
        <p:txBody>
          <a:bodyPr wrap="square" rtlCol="0">
            <a:spAutoFit/>
          </a:bodyPr>
          <a:lstStyle/>
          <a:p>
            <a:r>
              <a:rPr lang="en-US" sz="1100" b="1" dirty="0"/>
              <a:t>Page 51 to 81</a:t>
            </a:r>
          </a:p>
        </p:txBody>
      </p:sp>
      <p:sp>
        <p:nvSpPr>
          <p:cNvPr id="31" name="TextBox 30">
            <a:extLst>
              <a:ext uri="{FF2B5EF4-FFF2-40B4-BE49-F238E27FC236}">
                <a16:creationId xmlns:a16="http://schemas.microsoft.com/office/drawing/2014/main" xmlns="" id="{579675FC-7198-4FA0-9299-230CD53E72F3}"/>
              </a:ext>
            </a:extLst>
          </p:cNvPr>
          <p:cNvSpPr txBox="1"/>
          <p:nvPr/>
        </p:nvSpPr>
        <p:spPr>
          <a:xfrm>
            <a:off x="9589332" y="3492355"/>
            <a:ext cx="1143000" cy="253916"/>
          </a:xfrm>
          <a:prstGeom prst="rect">
            <a:avLst/>
          </a:prstGeom>
          <a:noFill/>
        </p:spPr>
        <p:txBody>
          <a:bodyPr wrap="square" rtlCol="0">
            <a:spAutoFit/>
          </a:bodyPr>
          <a:lstStyle/>
          <a:p>
            <a:r>
              <a:rPr lang="en-US" sz="1050" b="1" dirty="0"/>
              <a:t>Page 83 to 121</a:t>
            </a:r>
          </a:p>
        </p:txBody>
      </p:sp>
      <p:sp>
        <p:nvSpPr>
          <p:cNvPr id="3" name="Rectangle 2">
            <a:extLst>
              <a:ext uri="{FF2B5EF4-FFF2-40B4-BE49-F238E27FC236}">
                <a16:creationId xmlns:a16="http://schemas.microsoft.com/office/drawing/2014/main" xmlns="" id="{DAE17F4B-B158-47E5-9D5B-F930F7B212AB}"/>
              </a:ext>
            </a:extLst>
          </p:cNvPr>
          <p:cNvSpPr/>
          <p:nvPr/>
        </p:nvSpPr>
        <p:spPr>
          <a:xfrm>
            <a:off x="604484" y="313404"/>
            <a:ext cx="10127848" cy="56550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CONTENT: CMS ANNUAL PERFORMANCE PLAN 2021/22</a:t>
            </a:r>
            <a:endParaRPr lang="en-GB" sz="2800" b="1" dirty="0">
              <a:latin typeface="Arial Narrow" panose="020B0606020202030204" pitchFamily="34" charset="0"/>
            </a:endParaRPr>
          </a:p>
        </p:txBody>
      </p:sp>
      <p:sp>
        <p:nvSpPr>
          <p:cNvPr id="19" name="Text Placeholder 12">
            <a:extLst>
              <a:ext uri="{FF2B5EF4-FFF2-40B4-BE49-F238E27FC236}">
                <a16:creationId xmlns:a16="http://schemas.microsoft.com/office/drawing/2014/main" xmlns="" id="{5888EFDA-74C8-411F-92AC-3D12D1F56AB6}"/>
              </a:ext>
            </a:extLst>
          </p:cNvPr>
          <p:cNvSpPr txBox="1">
            <a:spLocks/>
          </p:cNvSpPr>
          <p:nvPr/>
        </p:nvSpPr>
        <p:spPr>
          <a:xfrm>
            <a:off x="9126484" y="4468801"/>
            <a:ext cx="2068695" cy="1075907"/>
          </a:xfrm>
          <a:prstGeom prst="rect">
            <a:avLst/>
          </a:prstGeom>
        </p:spPr>
        <p:txBody>
          <a:bodyPr>
            <a:normAutofit/>
          </a:bodyPr>
          <a:lstStyle>
            <a:lvl1pPr marL="0" indent="0" algn="ctr" defTabSz="914423" rtl="0" eaLnBrk="1" latinLnBrk="0" hangingPunct="1">
              <a:lnSpc>
                <a:spcPct val="90000"/>
              </a:lnSpc>
              <a:spcBef>
                <a:spcPts val="1000"/>
              </a:spcBef>
              <a:buFont typeface="Arial" panose="020B0604020202020204" pitchFamily="34" charset="0"/>
              <a:buNone/>
              <a:defRPr sz="1500" kern="1200">
                <a:solidFill>
                  <a:schemeClr val="accent5"/>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400" b="1" dirty="0">
                <a:solidFill>
                  <a:schemeClr val="accent3">
                    <a:lumMod val="60000"/>
                    <a:lumOff val="40000"/>
                  </a:schemeClr>
                </a:solidFill>
                <a:effectLst>
                  <a:outerShdw blurRad="38100" dist="38100" dir="2700000" algn="tl">
                    <a:srgbClr val="000000">
                      <a:alpha val="43137"/>
                    </a:srgbClr>
                  </a:outerShdw>
                </a:effectLst>
                <a:latin typeface="Arial Narrow" panose="020B0606020202030204" pitchFamily="34" charset="0"/>
              </a:rPr>
              <a:t>PART D – TECHNICAL INDICATOR DESCRIPTION</a:t>
            </a:r>
          </a:p>
          <a:p>
            <a:pPr algn="l"/>
            <a:endParaRPr lang="en-ZA" sz="1400" b="1" dirty="0">
              <a:solidFill>
                <a:schemeClr val="accent3">
                  <a:lumMod val="60000"/>
                  <a:lumOff val="4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16" name="Text Placeholder 15">
            <a:extLst>
              <a:ext uri="{FF2B5EF4-FFF2-40B4-BE49-F238E27FC236}">
                <a16:creationId xmlns:a16="http://schemas.microsoft.com/office/drawing/2014/main" xmlns="" id="{79C40F50-391A-4086-8F4C-861E589BD6D6}"/>
              </a:ext>
            </a:extLst>
          </p:cNvPr>
          <p:cNvSpPr>
            <a:spLocks noGrp="1"/>
          </p:cNvSpPr>
          <p:nvPr>
            <p:ph type="body" sz="quarter" idx="14"/>
          </p:nvPr>
        </p:nvSpPr>
        <p:spPr>
          <a:xfrm>
            <a:off x="9089341" y="4762073"/>
            <a:ext cx="2684843" cy="1530574"/>
          </a:xfrm>
        </p:spPr>
        <p:txBody>
          <a:bodyPr>
            <a:normAutofit fontScale="92500" lnSpcReduction="20000"/>
          </a:bodyPr>
          <a:lstStyle/>
          <a:p>
            <a:pPr algn="l"/>
            <a:endParaRPr lang="en-US" dirty="0"/>
          </a:p>
          <a:p>
            <a:pPr algn="l">
              <a:lnSpc>
                <a:spcPct val="100000"/>
              </a:lnSpc>
              <a:spcBef>
                <a:spcPts val="0"/>
              </a:spcBef>
            </a:pPr>
            <a:r>
              <a:rPr lang="en-GB" sz="800" b="1" dirty="0">
                <a:solidFill>
                  <a:schemeClr val="tx1"/>
                </a:solidFill>
                <a:latin typeface="Arial Narrow" panose="020B0606020202030204" pitchFamily="34" charset="0"/>
              </a:rPr>
              <a:t>12.1 SUB-PROGRAMME 1.1 (Office of CEO)</a:t>
            </a:r>
          </a:p>
          <a:p>
            <a:pPr algn="l">
              <a:lnSpc>
                <a:spcPct val="100000"/>
              </a:lnSpc>
              <a:spcBef>
                <a:spcPts val="0"/>
              </a:spcBef>
            </a:pPr>
            <a:r>
              <a:rPr lang="en-GB" sz="800" b="1" dirty="0">
                <a:solidFill>
                  <a:schemeClr val="tx1"/>
                </a:solidFill>
                <a:latin typeface="Arial Narrow" panose="020B0606020202030204" pitchFamily="34" charset="0"/>
              </a:rPr>
              <a:t>12.2 SUB-PROGRAMME 1.2 (Office of CFO)</a:t>
            </a:r>
          </a:p>
          <a:p>
            <a:pPr algn="l">
              <a:lnSpc>
                <a:spcPct val="100000"/>
              </a:lnSpc>
              <a:spcBef>
                <a:spcPts val="0"/>
              </a:spcBef>
            </a:pPr>
            <a:r>
              <a:rPr lang="en-GB" sz="800" b="1" dirty="0">
                <a:solidFill>
                  <a:schemeClr val="tx1"/>
                </a:solidFill>
                <a:latin typeface="Arial Narrow" panose="020B0606020202030204" pitchFamily="34" charset="0"/>
              </a:rPr>
              <a:t>12.3 SUB-PROGRAMME 1.3 (ICT &amp; KM)</a:t>
            </a:r>
          </a:p>
          <a:p>
            <a:pPr algn="l">
              <a:lnSpc>
                <a:spcPct val="100000"/>
              </a:lnSpc>
              <a:spcBef>
                <a:spcPts val="0"/>
              </a:spcBef>
            </a:pPr>
            <a:r>
              <a:rPr lang="en-GB" sz="800" b="1" dirty="0">
                <a:solidFill>
                  <a:schemeClr val="tx1"/>
                </a:solidFill>
                <a:latin typeface="Arial Narrow" panose="020B0606020202030204" pitchFamily="34" charset="0"/>
              </a:rPr>
              <a:t>12.4 SUB-PROGRAMME 1.4 (HR)</a:t>
            </a:r>
          </a:p>
          <a:p>
            <a:pPr algn="l">
              <a:lnSpc>
                <a:spcPct val="100000"/>
              </a:lnSpc>
              <a:spcBef>
                <a:spcPts val="0"/>
              </a:spcBef>
            </a:pPr>
            <a:r>
              <a:rPr lang="en-GB" sz="800" b="1" dirty="0">
                <a:solidFill>
                  <a:schemeClr val="tx1"/>
                </a:solidFill>
                <a:latin typeface="Arial Narrow" panose="020B0606020202030204" pitchFamily="34" charset="0"/>
              </a:rPr>
              <a:t>12.5 SUB-PROGRAMME 1.5 (LEGAL SERVICES)</a:t>
            </a:r>
          </a:p>
          <a:p>
            <a:pPr algn="l">
              <a:lnSpc>
                <a:spcPct val="100000"/>
              </a:lnSpc>
              <a:spcBef>
                <a:spcPts val="0"/>
              </a:spcBef>
            </a:pPr>
            <a:r>
              <a:rPr lang="en-GB" sz="800" b="1" dirty="0">
                <a:solidFill>
                  <a:schemeClr val="tx1"/>
                </a:solidFill>
                <a:latin typeface="Arial Narrow" panose="020B0606020202030204" pitchFamily="34" charset="0"/>
              </a:rPr>
              <a:t>12.6 SUB-PROGRAMME 1.6 (COUNCIL SECRETARIAT)</a:t>
            </a:r>
          </a:p>
          <a:p>
            <a:pPr algn="l">
              <a:lnSpc>
                <a:spcPct val="100000"/>
              </a:lnSpc>
              <a:spcBef>
                <a:spcPts val="0"/>
              </a:spcBef>
            </a:pPr>
            <a:r>
              <a:rPr lang="en-GB" sz="800" b="1" dirty="0">
                <a:solidFill>
                  <a:schemeClr val="tx1"/>
                </a:solidFill>
                <a:latin typeface="Arial Narrow" panose="020B0606020202030204" pitchFamily="34" charset="0"/>
              </a:rPr>
              <a:t>12.7 PROGRAMME 2 (STRATEGY OFFICE)</a:t>
            </a:r>
          </a:p>
          <a:p>
            <a:pPr algn="l">
              <a:lnSpc>
                <a:spcPct val="100000"/>
              </a:lnSpc>
              <a:spcBef>
                <a:spcPts val="0"/>
              </a:spcBef>
            </a:pPr>
            <a:r>
              <a:rPr lang="en-GB" sz="800" b="1" dirty="0">
                <a:solidFill>
                  <a:schemeClr val="tx1"/>
                </a:solidFill>
                <a:latin typeface="Arial Narrow" panose="020B0606020202030204" pitchFamily="34" charset="0"/>
              </a:rPr>
              <a:t>12.8 PROGRAMME 3 (ACCREDITATION)</a:t>
            </a:r>
          </a:p>
          <a:p>
            <a:pPr algn="l">
              <a:lnSpc>
                <a:spcPct val="100000"/>
              </a:lnSpc>
              <a:spcBef>
                <a:spcPts val="0"/>
              </a:spcBef>
            </a:pPr>
            <a:r>
              <a:rPr lang="en-GB" sz="800" b="1" dirty="0">
                <a:solidFill>
                  <a:schemeClr val="tx1"/>
                </a:solidFill>
                <a:latin typeface="Arial Narrow" panose="020B0606020202030204" pitchFamily="34" charset="0"/>
              </a:rPr>
              <a:t>12.9 PROGRAMME 4 (RESEARCH &amp; MONITORING)</a:t>
            </a:r>
          </a:p>
          <a:p>
            <a:pPr algn="l">
              <a:lnSpc>
                <a:spcPct val="100000"/>
              </a:lnSpc>
              <a:spcBef>
                <a:spcPts val="0"/>
              </a:spcBef>
            </a:pPr>
            <a:r>
              <a:rPr lang="en-GB" sz="800" b="1" dirty="0">
                <a:solidFill>
                  <a:schemeClr val="tx1"/>
                </a:solidFill>
                <a:latin typeface="Arial Narrow" panose="020B0606020202030204" pitchFamily="34" charset="0"/>
              </a:rPr>
              <a:t>12.10 PROGRAMME 5 (STAKEHOLDERS RELATIONS)</a:t>
            </a:r>
          </a:p>
          <a:p>
            <a:pPr algn="l">
              <a:lnSpc>
                <a:spcPct val="100000"/>
              </a:lnSpc>
              <a:spcBef>
                <a:spcPts val="0"/>
              </a:spcBef>
            </a:pPr>
            <a:r>
              <a:rPr lang="en-GB" sz="800" b="1" dirty="0">
                <a:solidFill>
                  <a:schemeClr val="tx1"/>
                </a:solidFill>
                <a:latin typeface="Arial Narrow" panose="020B0606020202030204" pitchFamily="34" charset="0"/>
              </a:rPr>
              <a:t>12.11 PROGRAMME 6 (COMPLIANCE &amp; INVESTIGATIONS)</a:t>
            </a:r>
          </a:p>
          <a:p>
            <a:pPr algn="l">
              <a:lnSpc>
                <a:spcPct val="100000"/>
              </a:lnSpc>
              <a:spcBef>
                <a:spcPts val="0"/>
              </a:spcBef>
            </a:pPr>
            <a:r>
              <a:rPr lang="en-GB" sz="800" b="1" dirty="0">
                <a:solidFill>
                  <a:schemeClr val="tx1"/>
                </a:solidFill>
                <a:latin typeface="Arial Narrow" panose="020B0606020202030204" pitchFamily="34" charset="0"/>
              </a:rPr>
              <a:t>12.12 PROGRAMME 7 (BENEFITS MANAGEMENT)</a:t>
            </a:r>
          </a:p>
          <a:p>
            <a:pPr algn="l">
              <a:lnSpc>
                <a:spcPct val="100000"/>
              </a:lnSpc>
              <a:spcBef>
                <a:spcPts val="0"/>
              </a:spcBef>
            </a:pPr>
            <a:r>
              <a:rPr lang="en-GB" sz="800" b="1" dirty="0">
                <a:solidFill>
                  <a:schemeClr val="tx1"/>
                </a:solidFill>
                <a:latin typeface="Arial Narrow" panose="020B0606020202030204" pitchFamily="34" charset="0"/>
              </a:rPr>
              <a:t>12.13 PROGRAMME 8 (FINACIAL SUPERVISION)</a:t>
            </a:r>
          </a:p>
          <a:p>
            <a:pPr algn="l">
              <a:lnSpc>
                <a:spcPct val="100000"/>
              </a:lnSpc>
              <a:spcBef>
                <a:spcPts val="0"/>
              </a:spcBef>
            </a:pPr>
            <a:r>
              <a:rPr lang="en-GB" sz="800" b="1" dirty="0">
                <a:solidFill>
                  <a:schemeClr val="tx1"/>
                </a:solidFill>
                <a:latin typeface="Arial Narrow" panose="020B0606020202030204" pitchFamily="34" charset="0"/>
              </a:rPr>
              <a:t>12.14 PROGRAMME 9 (COMPLAINTS ADJUDICATION)</a:t>
            </a:r>
          </a:p>
          <a:p>
            <a:pPr algn="l">
              <a:lnSpc>
                <a:spcPct val="100000"/>
              </a:lnSpc>
              <a:spcBef>
                <a:spcPts val="0"/>
              </a:spcBef>
            </a:pPr>
            <a:endParaRPr lang="en-GB" sz="8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362917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352D9-F0BA-4771-B920-69C51E098FAE}"/>
              </a:ext>
            </a:extLst>
          </p:cNvPr>
          <p:cNvSpPr>
            <a:spLocks noGrp="1"/>
          </p:cNvSpPr>
          <p:nvPr>
            <p:ph type="title"/>
          </p:nvPr>
        </p:nvSpPr>
        <p:spPr/>
        <p:txBody>
          <a:bodyPr>
            <a:normAutofit/>
          </a:bodyPr>
          <a:lstStyle/>
          <a:p>
            <a:r>
              <a:rPr lang="en-US" sz="4000" b="1" dirty="0"/>
              <a:t>The Team</a:t>
            </a:r>
            <a:endParaRPr lang="en-GB" sz="4000" b="1" dirty="0"/>
          </a:p>
        </p:txBody>
      </p:sp>
      <p:sp>
        <p:nvSpPr>
          <p:cNvPr id="3" name="Content Placeholder 2">
            <a:extLst>
              <a:ext uri="{FF2B5EF4-FFF2-40B4-BE49-F238E27FC236}">
                <a16:creationId xmlns:a16="http://schemas.microsoft.com/office/drawing/2014/main" xmlns="" id="{275C9AF2-CA9E-49E0-A31E-5171E88E2BAB}"/>
              </a:ext>
            </a:extLst>
          </p:cNvPr>
          <p:cNvSpPr>
            <a:spLocks noGrp="1"/>
          </p:cNvSpPr>
          <p:nvPr>
            <p:ph idx="1"/>
          </p:nvPr>
        </p:nvSpPr>
        <p:spPr>
          <a:xfrm>
            <a:off x="838200" y="1533525"/>
            <a:ext cx="10515600" cy="4643967"/>
          </a:xfrm>
        </p:spPr>
        <p:txBody>
          <a:bodyPr>
            <a:normAutofit lnSpcReduction="10000"/>
          </a:bodyPr>
          <a:lstStyle/>
          <a:p>
            <a:r>
              <a:rPr lang="en-US" b="1" dirty="0"/>
              <a:t>Dr Memela Makiwane: Council Chairperson</a:t>
            </a:r>
          </a:p>
          <a:p>
            <a:r>
              <a:rPr lang="en-US" b="1" dirty="0" err="1"/>
              <a:t>Ms</a:t>
            </a:r>
            <a:r>
              <a:rPr lang="en-US" b="1" dirty="0"/>
              <a:t> Diane Terblanche: Deputy Chairperson</a:t>
            </a:r>
          </a:p>
          <a:p>
            <a:r>
              <a:rPr lang="en-US" b="1" dirty="0"/>
              <a:t>Dr Sipho Kabane: Registrar and CE</a:t>
            </a:r>
          </a:p>
          <a:p>
            <a:r>
              <a:rPr lang="en-US" b="1" dirty="0" err="1"/>
              <a:t>Ms</a:t>
            </a:r>
            <a:r>
              <a:rPr lang="en-US" b="1" dirty="0"/>
              <a:t> </a:t>
            </a:r>
            <a:r>
              <a:rPr lang="en-US" b="1" dirty="0" err="1"/>
              <a:t>Andisa</a:t>
            </a:r>
            <a:r>
              <a:rPr lang="en-US" b="1" dirty="0"/>
              <a:t> </a:t>
            </a:r>
            <a:r>
              <a:rPr lang="en-US" b="1" dirty="0" err="1"/>
              <a:t>Zinja</a:t>
            </a:r>
            <a:r>
              <a:rPr lang="en-US" b="1" dirty="0"/>
              <a:t>: CFO</a:t>
            </a:r>
          </a:p>
          <a:p>
            <a:r>
              <a:rPr lang="en-US" b="1" dirty="0" err="1"/>
              <a:t>Mr</a:t>
            </a:r>
            <a:r>
              <a:rPr lang="en-US" b="1" dirty="0"/>
              <a:t> Reginald Sadiki: Executive Manager CEO</a:t>
            </a:r>
          </a:p>
          <a:p>
            <a:r>
              <a:rPr lang="en-US" b="1" dirty="0" err="1"/>
              <a:t>Mr</a:t>
            </a:r>
            <a:r>
              <a:rPr lang="en-US" b="1" dirty="0"/>
              <a:t> Khayalethu Mvulo: Secretariat Council</a:t>
            </a:r>
          </a:p>
          <a:p>
            <a:r>
              <a:rPr lang="en-US" b="1" dirty="0" err="1"/>
              <a:t>Ms</a:t>
            </a:r>
            <a:r>
              <a:rPr lang="en-US" b="1" dirty="0"/>
              <a:t> Thembekile Phaswane: GM Complaints</a:t>
            </a:r>
          </a:p>
          <a:p>
            <a:r>
              <a:rPr lang="en-US" b="1" dirty="0" err="1"/>
              <a:t>Mr</a:t>
            </a:r>
            <a:r>
              <a:rPr lang="en-US" b="1" dirty="0"/>
              <a:t> Michael Willie:  GM Policy, Research and Monitoring</a:t>
            </a:r>
            <a:endParaRPr lang="en-GB" b="1" dirty="0"/>
          </a:p>
          <a:p>
            <a:r>
              <a:rPr lang="en-GB" b="1" dirty="0"/>
              <a:t>Mr Ephraim </a:t>
            </a:r>
            <a:r>
              <a:rPr lang="en-GB" b="1" dirty="0" err="1" smtClean="0"/>
              <a:t>Thlaku</a:t>
            </a:r>
            <a:r>
              <a:rPr lang="en-GB" b="1" dirty="0" smtClean="0"/>
              <a:t>: </a:t>
            </a:r>
            <a:r>
              <a:rPr lang="en-GB" b="1" dirty="0"/>
              <a:t>CIO</a:t>
            </a:r>
          </a:p>
          <a:p>
            <a:r>
              <a:rPr lang="en-GB" b="1" dirty="0"/>
              <a:t>Ms Agnes Sethogoa : </a:t>
            </a:r>
          </a:p>
          <a:p>
            <a:r>
              <a:rPr lang="en-GB" b="1" dirty="0"/>
              <a:t>Ms Hannelie Cornelius: </a:t>
            </a:r>
          </a:p>
          <a:p>
            <a:r>
              <a:rPr lang="en-GB" b="1" dirty="0"/>
              <a:t>Ms Mpho Sehloho</a:t>
            </a:r>
          </a:p>
          <a:p>
            <a:r>
              <a:rPr lang="en-GB" b="1" dirty="0"/>
              <a:t>Ms Lerato Sehularo</a:t>
            </a:r>
          </a:p>
          <a:p>
            <a:r>
              <a:rPr lang="en-GB" b="1" dirty="0"/>
              <a:t>Ms Mmatsie Mpshane</a:t>
            </a:r>
            <a:endParaRPr lang="en-US" b="1" dirty="0"/>
          </a:p>
        </p:txBody>
      </p:sp>
      <p:sp>
        <p:nvSpPr>
          <p:cNvPr id="4" name="Slide Number Placeholder 3">
            <a:extLst>
              <a:ext uri="{FF2B5EF4-FFF2-40B4-BE49-F238E27FC236}">
                <a16:creationId xmlns:a16="http://schemas.microsoft.com/office/drawing/2014/main" xmlns="" id="{431FAC54-7533-4ADF-A50C-FB37E7F6CA0F}"/>
              </a:ext>
            </a:extLst>
          </p:cNvPr>
          <p:cNvSpPr>
            <a:spLocks noGrp="1"/>
          </p:cNvSpPr>
          <p:nvPr>
            <p:ph type="sldNum" sz="quarter" idx="12"/>
          </p:nvPr>
        </p:nvSpPr>
        <p:spPr/>
        <p:txBody>
          <a:bodyPr/>
          <a:lstStyle/>
          <a:p>
            <a:fld id="{6BB87870-4273-44D3-AFE4-4B798EFEBB51}" type="slidenum">
              <a:rPr lang="en-GB" smtClean="0"/>
              <a:pPr/>
              <a:t>2</a:t>
            </a:fld>
            <a:endParaRPr lang="en-GB"/>
          </a:p>
        </p:txBody>
      </p:sp>
    </p:spTree>
    <p:extLst>
      <p:ext uri="{BB962C8B-B14F-4D97-AF65-F5344CB8AC3E}">
        <p14:creationId xmlns:p14="http://schemas.microsoft.com/office/powerpoint/2010/main" xmlns="" val="2431462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81225"/>
            <a:ext cx="11029950" cy="3678238"/>
          </a:xfrm>
        </p:spPr>
        <p:txBody>
          <a:bodyPr>
            <a:normAutofit/>
          </a:bodyPr>
          <a:lstStyle/>
          <a:p>
            <a:pPr marL="0" indent="0" algn="just">
              <a:lnSpc>
                <a:spcPct val="115000"/>
              </a:lnSpc>
              <a:spcBef>
                <a:spcPts val="600"/>
              </a:spcBef>
              <a:spcAft>
                <a:spcPts val="600"/>
              </a:spcAft>
              <a:buNone/>
            </a:pPr>
            <a:endParaRPr lang="en-US" sz="2400" dirty="0">
              <a:latin typeface="Arial Narrow" panose="020B0606020202030204" pitchFamily="34" charset="0"/>
              <a:ea typeface="Cambria" panose="02040503050406030204" pitchFamily="18" charset="0"/>
              <a:cs typeface="Times New Roman" panose="02020603050405020304" pitchFamily="18" charset="0"/>
            </a:endParaRPr>
          </a:p>
          <a:p>
            <a:pPr marL="0" indent="0">
              <a:buNone/>
            </a:pPr>
            <a:endParaRPr lang="en-US" sz="2400" dirty="0"/>
          </a:p>
        </p:txBody>
      </p:sp>
      <p:sp>
        <p:nvSpPr>
          <p:cNvPr id="6" name="Rectangle 5">
            <a:extLst>
              <a:ext uri="{FF2B5EF4-FFF2-40B4-BE49-F238E27FC236}">
                <a16:creationId xmlns:a16="http://schemas.microsoft.com/office/drawing/2014/main" xmlns="" id="{8CC41BC2-0A0F-47B1-9ED5-AE1AE0AAF714}"/>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PLANNING PROCESS</a:t>
            </a:r>
            <a:endParaRPr lang="en-GB" sz="2800" b="1" dirty="0">
              <a:latin typeface="Arial Narrow" panose="020B0606020202030204" pitchFamily="34" charset="0"/>
            </a:endParaRPr>
          </a:p>
        </p:txBody>
      </p:sp>
      <p:graphicFrame>
        <p:nvGraphicFramePr>
          <p:cNvPr id="7" name="Table 7">
            <a:extLst>
              <a:ext uri="{FF2B5EF4-FFF2-40B4-BE49-F238E27FC236}">
                <a16:creationId xmlns:a16="http://schemas.microsoft.com/office/drawing/2014/main" xmlns="" id="{015B9C22-56A5-4FE7-951B-33000E81EE42}"/>
              </a:ext>
            </a:extLst>
          </p:cNvPr>
          <p:cNvGraphicFramePr>
            <a:graphicFrameLocks noGrp="1"/>
          </p:cNvGraphicFramePr>
          <p:nvPr>
            <p:extLst>
              <p:ext uri="{D42A27DB-BD31-4B8C-83A1-F6EECF244321}">
                <p14:modId xmlns:p14="http://schemas.microsoft.com/office/powerpoint/2010/main" xmlns="" val="2486160410"/>
              </p:ext>
            </p:extLst>
          </p:nvPr>
        </p:nvGraphicFramePr>
        <p:xfrm>
          <a:off x="613457" y="1439547"/>
          <a:ext cx="10127848" cy="4869973"/>
        </p:xfrm>
        <a:graphic>
          <a:graphicData uri="http://schemas.openxmlformats.org/drawingml/2006/table">
            <a:tbl>
              <a:tblPr firstRow="1" bandRow="1">
                <a:tableStyleId>{5C22544A-7EE6-4342-B048-85BDC9FD1C3A}</a:tableStyleId>
              </a:tblPr>
              <a:tblGrid>
                <a:gridCol w="4202383">
                  <a:extLst>
                    <a:ext uri="{9D8B030D-6E8A-4147-A177-3AD203B41FA5}">
                      <a16:colId xmlns:a16="http://schemas.microsoft.com/office/drawing/2014/main" xmlns="" val="2276417222"/>
                    </a:ext>
                  </a:extLst>
                </a:gridCol>
                <a:gridCol w="5925465">
                  <a:extLst>
                    <a:ext uri="{9D8B030D-6E8A-4147-A177-3AD203B41FA5}">
                      <a16:colId xmlns:a16="http://schemas.microsoft.com/office/drawing/2014/main" xmlns="" val="4037872239"/>
                    </a:ext>
                  </a:extLst>
                </a:gridCol>
              </a:tblGrid>
              <a:tr h="332120">
                <a:tc>
                  <a:txBody>
                    <a:bodyPr/>
                    <a:lstStyle/>
                    <a:p>
                      <a:r>
                        <a:rPr lang="en-US" dirty="0">
                          <a:latin typeface="Arial Narrow" panose="020B0606020202030204" pitchFamily="34" charset="0"/>
                        </a:rPr>
                        <a:t>INTERNAL STAKEHOLDERS</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EXTERNAL STAKEHOLDERS</a:t>
                      </a:r>
                      <a:endParaRPr lang="en-GB" dirty="0">
                        <a:latin typeface="Arial Narrow" panose="020B0606020202030204" pitchFamily="34" charset="0"/>
                      </a:endParaRPr>
                    </a:p>
                  </a:txBody>
                  <a:tcPr/>
                </a:tc>
                <a:extLst>
                  <a:ext uri="{0D108BD9-81ED-4DB2-BD59-A6C34878D82A}">
                    <a16:rowId xmlns:a16="http://schemas.microsoft.com/office/drawing/2014/main" xmlns="" val="93692935"/>
                  </a:ext>
                </a:extLst>
              </a:tr>
              <a:tr h="1826660">
                <a:tc>
                  <a:txBody>
                    <a:bodyPr/>
                    <a:lstStyle/>
                    <a:p>
                      <a:r>
                        <a:rPr lang="en-US" b="1" dirty="0">
                          <a:latin typeface="Arial Narrow" panose="020B0606020202030204" pitchFamily="34" charset="0"/>
                        </a:rPr>
                        <a:t>FIRST DRAFT: BY OCTOBER 2020</a:t>
                      </a:r>
                    </a:p>
                    <a:p>
                      <a:pPr marL="285750" indent="-285750">
                        <a:buFont typeface="Arial" panose="020B0604020202020204" pitchFamily="34" charset="0"/>
                        <a:buChar char="•"/>
                      </a:pPr>
                      <a:r>
                        <a:rPr lang="en-GB" dirty="0">
                          <a:latin typeface="Arial Narrow" panose="020B0606020202030204" pitchFamily="34" charset="0"/>
                        </a:rPr>
                        <a:t>UNITS WITHIN A PROGRAMME</a:t>
                      </a:r>
                    </a:p>
                    <a:p>
                      <a:pPr marL="285750" indent="-285750">
                        <a:buFont typeface="Arial" panose="020B0604020202020204" pitchFamily="34" charset="0"/>
                        <a:buChar char="•"/>
                      </a:pPr>
                      <a:r>
                        <a:rPr lang="en-GB" dirty="0">
                          <a:latin typeface="Arial Narrow" panose="020B0606020202030204" pitchFamily="34" charset="0"/>
                        </a:rPr>
                        <a:t>MANAGEMENT</a:t>
                      </a:r>
                    </a:p>
                    <a:p>
                      <a:pPr marL="285750" indent="-285750">
                        <a:buFont typeface="Arial" panose="020B0604020202020204" pitchFamily="34" charset="0"/>
                        <a:buChar char="•"/>
                      </a:pPr>
                      <a:r>
                        <a:rPr lang="en-GB" dirty="0">
                          <a:latin typeface="Arial Narrow" panose="020B0606020202030204" pitchFamily="34" charset="0"/>
                        </a:rPr>
                        <a:t>ACCOUNTING OFFICER: REGISTRAR</a:t>
                      </a:r>
                    </a:p>
                    <a:p>
                      <a:pPr marL="285750" indent="-285750">
                        <a:buFont typeface="Arial" panose="020B0604020202020204" pitchFamily="34" charset="0"/>
                        <a:buChar char="•"/>
                      </a:pPr>
                      <a:r>
                        <a:rPr lang="en-GB" dirty="0">
                          <a:latin typeface="Arial Narrow" panose="020B0606020202030204" pitchFamily="34" charset="0"/>
                        </a:rPr>
                        <a:t>ACCOUNTING AUTHORITY: COUNCIL</a:t>
                      </a:r>
                    </a:p>
                    <a:p>
                      <a:pPr marL="285750" indent="-285750">
                        <a:buFont typeface="Arial" panose="020B0604020202020204" pitchFamily="34" charset="0"/>
                        <a:buChar char="•"/>
                      </a:pPr>
                      <a:endParaRPr lang="en-GB" dirty="0">
                        <a:latin typeface="Arial Narrow" panose="020B0606020202030204" pitchFamily="34" charset="0"/>
                      </a:endParaRPr>
                    </a:p>
                  </a:txBody>
                  <a:tcPr/>
                </a:tc>
                <a:tc>
                  <a:txBody>
                    <a:bodyPr/>
                    <a:lstStyle/>
                    <a:p>
                      <a:r>
                        <a:rPr lang="en-US" b="1" dirty="0">
                          <a:latin typeface="Arial Narrow" panose="020B0606020202030204" pitchFamily="34" charset="0"/>
                        </a:rPr>
                        <a:t>FIRST DRAFT</a:t>
                      </a:r>
                    </a:p>
                    <a:p>
                      <a:pPr marL="285750" indent="-285750">
                        <a:buFont typeface="Arial" panose="020B0604020202020204" pitchFamily="34" charset="0"/>
                        <a:buChar char="•"/>
                      </a:pPr>
                      <a:r>
                        <a:rPr lang="en-US" dirty="0">
                          <a:latin typeface="Arial Narrow" panose="020B0606020202030204" pitchFamily="34" charset="0"/>
                        </a:rPr>
                        <a:t>DEPARTMENT OF PLANING, MONITORING &amp; EVALUATION</a:t>
                      </a:r>
                    </a:p>
                    <a:p>
                      <a:pPr marL="285750" indent="-285750">
                        <a:buFont typeface="Arial" panose="020B0604020202020204" pitchFamily="34" charset="0"/>
                        <a:buChar char="•"/>
                      </a:pPr>
                      <a:r>
                        <a:rPr lang="en-US" dirty="0">
                          <a:latin typeface="Arial Narrow" panose="020B0606020202030204" pitchFamily="34" charset="0"/>
                        </a:rPr>
                        <a:t>AGSA</a:t>
                      </a:r>
                    </a:p>
                    <a:p>
                      <a:pPr marL="285750" indent="-285750">
                        <a:buFont typeface="Arial" panose="020B0604020202020204" pitchFamily="34" charset="0"/>
                        <a:buChar char="•"/>
                      </a:pPr>
                      <a:r>
                        <a:rPr lang="en-US" dirty="0">
                          <a:latin typeface="Arial Narrow" panose="020B0606020202030204" pitchFamily="34" charset="0"/>
                        </a:rPr>
                        <a:t>INTERNAL AUDITORS</a:t>
                      </a:r>
                    </a:p>
                    <a:p>
                      <a:pPr marL="285750" indent="-285750">
                        <a:buFont typeface="Arial" panose="020B0604020202020204" pitchFamily="34" charset="0"/>
                        <a:buChar char="•"/>
                      </a:pPr>
                      <a:r>
                        <a:rPr lang="en-US" dirty="0">
                          <a:latin typeface="Arial Narrow" panose="020B0606020202030204" pitchFamily="34" charset="0"/>
                        </a:rPr>
                        <a:t>NATIONAL TREASURY</a:t>
                      </a:r>
                    </a:p>
                    <a:p>
                      <a:pPr marL="285750" indent="-285750">
                        <a:buFont typeface="Arial" panose="020B0604020202020204" pitchFamily="34" charset="0"/>
                        <a:buChar char="•"/>
                      </a:pPr>
                      <a:r>
                        <a:rPr lang="en-US" dirty="0">
                          <a:latin typeface="Arial Narrow" panose="020B0606020202030204" pitchFamily="34" charset="0"/>
                        </a:rPr>
                        <a:t>EXECUTIVE AUTHORITY: MINISTER OF HEALTH</a:t>
                      </a:r>
                    </a:p>
                    <a:p>
                      <a:pPr marL="285750" indent="-285750">
                        <a:buFont typeface="Arial" panose="020B0604020202020204" pitchFamily="34" charset="0"/>
                        <a:buChar char="•"/>
                      </a:pPr>
                      <a:endParaRPr lang="en-GB" dirty="0">
                        <a:latin typeface="Arial Narrow" panose="020B0606020202030204" pitchFamily="34" charset="0"/>
                      </a:endParaRPr>
                    </a:p>
                  </a:txBody>
                  <a:tcPr/>
                </a:tc>
                <a:extLst>
                  <a:ext uri="{0D108BD9-81ED-4DB2-BD59-A6C34878D82A}">
                    <a16:rowId xmlns:a16="http://schemas.microsoft.com/office/drawing/2014/main" xmlns="" val="1117066387"/>
                  </a:ext>
                </a:extLst>
              </a:tr>
              <a:tr h="1328480">
                <a:tc>
                  <a:txBody>
                    <a:bodyPr/>
                    <a:lstStyle/>
                    <a:p>
                      <a:r>
                        <a:rPr lang="en-US" b="1" dirty="0">
                          <a:latin typeface="Arial Narrow" panose="020B0606020202030204" pitchFamily="34" charset="0"/>
                        </a:rPr>
                        <a:t>FINAL DRAFT: BY JANUARY 2021</a:t>
                      </a:r>
                    </a:p>
                    <a:p>
                      <a:pPr marL="285750" indent="-285750">
                        <a:buFont typeface="Arial" panose="020B0604020202020204" pitchFamily="34" charset="0"/>
                        <a:buChar char="•"/>
                      </a:pPr>
                      <a:r>
                        <a:rPr lang="en-GB" dirty="0">
                          <a:latin typeface="Arial Narrow" panose="020B0606020202030204" pitchFamily="34" charset="0"/>
                        </a:rPr>
                        <a:t>UNITS WITHIN A PROGRAMME</a:t>
                      </a:r>
                    </a:p>
                    <a:p>
                      <a:pPr marL="285750" indent="-285750">
                        <a:buFont typeface="Arial" panose="020B0604020202020204" pitchFamily="34" charset="0"/>
                        <a:buChar char="•"/>
                      </a:pPr>
                      <a:r>
                        <a:rPr lang="en-GB" dirty="0">
                          <a:latin typeface="Arial Narrow" panose="020B0606020202030204" pitchFamily="34" charset="0"/>
                        </a:rPr>
                        <a:t>MANAGEMENT</a:t>
                      </a:r>
                    </a:p>
                    <a:p>
                      <a:pPr marL="285750" indent="-285750">
                        <a:buFont typeface="Arial" panose="020B0604020202020204" pitchFamily="34" charset="0"/>
                        <a:buChar char="•"/>
                      </a:pPr>
                      <a:r>
                        <a:rPr lang="en-GB" dirty="0">
                          <a:latin typeface="Arial Narrow" panose="020B0606020202030204" pitchFamily="34" charset="0"/>
                        </a:rPr>
                        <a:t>ACCOUNTING OFFICER: REGISTRAR</a:t>
                      </a:r>
                    </a:p>
                    <a:p>
                      <a:pPr marL="285750" marR="0" lvl="0" indent="-285750" algn="l" defTabSz="91442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Narrow" panose="020B0606020202030204" pitchFamily="34" charset="0"/>
                        </a:rPr>
                        <a:t>ACCOUNTING AUTHORITY: COUNCIL</a:t>
                      </a:r>
                    </a:p>
                  </a:txBody>
                  <a:tcPr/>
                </a:tc>
                <a:tc>
                  <a:txBody>
                    <a:bodyPr/>
                    <a:lstStyle/>
                    <a:p>
                      <a:r>
                        <a:rPr lang="en-US" b="1" dirty="0">
                          <a:latin typeface="Arial Narrow" panose="020B0606020202030204" pitchFamily="34" charset="0"/>
                        </a:rPr>
                        <a:t>FINAL DRAFT</a:t>
                      </a:r>
                    </a:p>
                    <a:p>
                      <a:pPr marL="285750" indent="-285750">
                        <a:buFont typeface="Arial" panose="020B0604020202020204" pitchFamily="34" charset="0"/>
                        <a:buChar char="•"/>
                      </a:pPr>
                      <a:r>
                        <a:rPr lang="en-US" dirty="0">
                          <a:latin typeface="Arial Narrow" panose="020B0606020202030204" pitchFamily="34" charset="0"/>
                        </a:rPr>
                        <a:t>DEPARTMENT OF PLANING, MONITORING &amp; EVALUATION</a:t>
                      </a:r>
                    </a:p>
                    <a:p>
                      <a:pPr marL="285750" indent="-285750">
                        <a:buFont typeface="Arial" panose="020B0604020202020204" pitchFamily="34" charset="0"/>
                        <a:buChar char="•"/>
                      </a:pPr>
                      <a:r>
                        <a:rPr lang="en-US" dirty="0">
                          <a:latin typeface="Arial Narrow" panose="020B0606020202030204" pitchFamily="34" charset="0"/>
                        </a:rPr>
                        <a:t>AGSA</a:t>
                      </a:r>
                    </a:p>
                    <a:p>
                      <a:pPr marL="285750" indent="-285750">
                        <a:buFont typeface="Arial" panose="020B0604020202020204" pitchFamily="34" charset="0"/>
                        <a:buChar char="•"/>
                      </a:pPr>
                      <a:r>
                        <a:rPr lang="en-US" dirty="0">
                          <a:latin typeface="Arial Narrow" panose="020B0606020202030204" pitchFamily="34" charset="0"/>
                        </a:rPr>
                        <a:t>NATIONAL TREASURY</a:t>
                      </a:r>
                    </a:p>
                    <a:p>
                      <a:pPr marL="285750" indent="-285750">
                        <a:buFont typeface="Arial" panose="020B0604020202020204" pitchFamily="34" charset="0"/>
                        <a:buChar char="•"/>
                      </a:pPr>
                      <a:r>
                        <a:rPr lang="en-US" dirty="0">
                          <a:latin typeface="Arial Narrow" panose="020B0606020202030204" pitchFamily="34" charset="0"/>
                        </a:rPr>
                        <a:t>EXECUTIVE AUTHORITY: MINISTER OF HEALTH</a:t>
                      </a:r>
                    </a:p>
                  </a:txBody>
                  <a:tcPr/>
                </a:tc>
                <a:extLst>
                  <a:ext uri="{0D108BD9-81ED-4DB2-BD59-A6C34878D82A}">
                    <a16:rowId xmlns:a16="http://schemas.microsoft.com/office/drawing/2014/main" xmlns="" val="416766796"/>
                  </a:ext>
                </a:extLst>
              </a:tr>
              <a:tr h="1029493">
                <a:tc>
                  <a:txBody>
                    <a:bodyPr/>
                    <a:lstStyle/>
                    <a:p>
                      <a:pPr marL="285750" marR="0" lvl="0" indent="-285750" algn="l" defTabSz="91442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Arial Narrow" panose="020B0606020202030204" pitchFamily="34" charset="0"/>
                      </a:endParaRPr>
                    </a:p>
                  </a:txBody>
                  <a:tcPr/>
                </a:tc>
                <a:tc>
                  <a:txBody>
                    <a:bodyPr/>
                    <a:lstStyle/>
                    <a:p>
                      <a:pPr marL="0" indent="0">
                        <a:buFont typeface="Arial" panose="020B0604020202020204" pitchFamily="34" charset="0"/>
                        <a:buNone/>
                      </a:pPr>
                      <a:r>
                        <a:rPr lang="en-US" b="1" dirty="0">
                          <a:latin typeface="Arial Narrow" panose="020B0606020202030204" pitchFamily="34" charset="0"/>
                        </a:rPr>
                        <a:t>FINAL PRESENTATION</a:t>
                      </a:r>
                    </a:p>
                    <a:p>
                      <a:pPr marL="285750" indent="-285750">
                        <a:buFont typeface="Arial" panose="020B0604020202020204" pitchFamily="34" charset="0"/>
                        <a:buChar char="•"/>
                      </a:pPr>
                      <a:r>
                        <a:rPr lang="en-US" dirty="0">
                          <a:latin typeface="Arial Narrow" panose="020B0606020202030204" pitchFamily="34" charset="0"/>
                        </a:rPr>
                        <a:t>PORTFOLIO COMMITTEE ON HEALTH</a:t>
                      </a:r>
                    </a:p>
                  </a:txBody>
                  <a:tcPr/>
                </a:tc>
                <a:extLst>
                  <a:ext uri="{0D108BD9-81ED-4DB2-BD59-A6C34878D82A}">
                    <a16:rowId xmlns:a16="http://schemas.microsoft.com/office/drawing/2014/main" xmlns="" val="300188576"/>
                  </a:ext>
                </a:extLst>
              </a:tr>
            </a:tbl>
          </a:graphicData>
        </a:graphic>
      </p:graphicFrame>
    </p:spTree>
    <p:extLst>
      <p:ext uri="{BB962C8B-B14F-4D97-AF65-F5344CB8AC3E}">
        <p14:creationId xmlns:p14="http://schemas.microsoft.com/office/powerpoint/2010/main" xmlns="" val="18290433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C7F93-1DD6-4B69-B7CA-E3C9B43F92F9}"/>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SITUATIONAL ANALYSIS: EXTERNAL ENVIRONMENT</a:t>
            </a:r>
            <a:endParaRPr lang="en-GB" sz="2800" b="1" dirty="0">
              <a:latin typeface="Arial Narrow" panose="020B0606020202030204" pitchFamily="34" charset="0"/>
            </a:endParaRPr>
          </a:p>
        </p:txBody>
      </p:sp>
      <p:graphicFrame>
        <p:nvGraphicFramePr>
          <p:cNvPr id="3" name="Table 2">
            <a:extLst>
              <a:ext uri="{FF2B5EF4-FFF2-40B4-BE49-F238E27FC236}">
                <a16:creationId xmlns:a16="http://schemas.microsoft.com/office/drawing/2014/main" xmlns="" id="{CCAE2E4A-F99D-4948-BB0E-B495EF77CF52}"/>
              </a:ext>
            </a:extLst>
          </p:cNvPr>
          <p:cNvGraphicFramePr>
            <a:graphicFrameLocks noGrp="1"/>
          </p:cNvGraphicFramePr>
          <p:nvPr>
            <p:extLst>
              <p:ext uri="{D42A27DB-BD31-4B8C-83A1-F6EECF244321}">
                <p14:modId xmlns:p14="http://schemas.microsoft.com/office/powerpoint/2010/main" xmlns="" val="3275912211"/>
              </p:ext>
            </p:extLst>
          </p:nvPr>
        </p:nvGraphicFramePr>
        <p:xfrm>
          <a:off x="613458" y="1007490"/>
          <a:ext cx="10127850" cy="5021961"/>
        </p:xfrm>
        <a:graphic>
          <a:graphicData uri="http://schemas.openxmlformats.org/drawingml/2006/table">
            <a:tbl>
              <a:tblPr firstRow="1" firstCol="1" bandRow="1">
                <a:tableStyleId>{5C22544A-7EE6-4342-B048-85BDC9FD1C3A}</a:tableStyleId>
              </a:tblPr>
              <a:tblGrid>
                <a:gridCol w="1687281">
                  <a:extLst>
                    <a:ext uri="{9D8B030D-6E8A-4147-A177-3AD203B41FA5}">
                      <a16:colId xmlns:a16="http://schemas.microsoft.com/office/drawing/2014/main" xmlns="" val="1460417018"/>
                    </a:ext>
                  </a:extLst>
                </a:gridCol>
                <a:gridCol w="1687281">
                  <a:extLst>
                    <a:ext uri="{9D8B030D-6E8A-4147-A177-3AD203B41FA5}">
                      <a16:colId xmlns:a16="http://schemas.microsoft.com/office/drawing/2014/main" xmlns="" val="4192729107"/>
                    </a:ext>
                  </a:extLst>
                </a:gridCol>
                <a:gridCol w="1688322">
                  <a:extLst>
                    <a:ext uri="{9D8B030D-6E8A-4147-A177-3AD203B41FA5}">
                      <a16:colId xmlns:a16="http://schemas.microsoft.com/office/drawing/2014/main" xmlns="" val="876189685"/>
                    </a:ext>
                  </a:extLst>
                </a:gridCol>
                <a:gridCol w="1688322">
                  <a:extLst>
                    <a:ext uri="{9D8B030D-6E8A-4147-A177-3AD203B41FA5}">
                      <a16:colId xmlns:a16="http://schemas.microsoft.com/office/drawing/2014/main" xmlns="" val="3724275774"/>
                    </a:ext>
                  </a:extLst>
                </a:gridCol>
                <a:gridCol w="1688322">
                  <a:extLst>
                    <a:ext uri="{9D8B030D-6E8A-4147-A177-3AD203B41FA5}">
                      <a16:colId xmlns:a16="http://schemas.microsoft.com/office/drawing/2014/main" xmlns="" val="2140078687"/>
                    </a:ext>
                  </a:extLst>
                </a:gridCol>
                <a:gridCol w="1688322">
                  <a:extLst>
                    <a:ext uri="{9D8B030D-6E8A-4147-A177-3AD203B41FA5}">
                      <a16:colId xmlns:a16="http://schemas.microsoft.com/office/drawing/2014/main" xmlns="" val="4150761457"/>
                    </a:ext>
                  </a:extLst>
                </a:gridCol>
              </a:tblGrid>
              <a:tr h="129761">
                <a:tc>
                  <a:txBody>
                    <a:bodyPr/>
                    <a:lstStyle/>
                    <a:p>
                      <a:pPr marL="0" marR="0" algn="ctr">
                        <a:lnSpc>
                          <a:spcPct val="107000"/>
                        </a:lnSpc>
                        <a:spcBef>
                          <a:spcPts val="0"/>
                        </a:spcBef>
                        <a:spcAft>
                          <a:spcPts val="0"/>
                        </a:spcAft>
                      </a:pPr>
                      <a:r>
                        <a:rPr lang="en-GB" sz="1300">
                          <a:effectLst/>
                        </a:rPr>
                        <a:t>POLITICAL</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0" marR="0" algn="ctr">
                        <a:lnSpc>
                          <a:spcPct val="107000"/>
                        </a:lnSpc>
                        <a:spcBef>
                          <a:spcPts val="0"/>
                        </a:spcBef>
                        <a:spcAft>
                          <a:spcPts val="0"/>
                        </a:spcAft>
                      </a:pPr>
                      <a:r>
                        <a:rPr lang="en-GB" sz="1300">
                          <a:effectLst/>
                        </a:rPr>
                        <a:t>ECONOMIC</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0" marR="0" algn="ctr">
                        <a:lnSpc>
                          <a:spcPct val="107000"/>
                        </a:lnSpc>
                        <a:spcBef>
                          <a:spcPts val="0"/>
                        </a:spcBef>
                        <a:spcAft>
                          <a:spcPts val="0"/>
                        </a:spcAft>
                      </a:pPr>
                      <a:r>
                        <a:rPr lang="en-GB" sz="1300">
                          <a:effectLst/>
                        </a:rPr>
                        <a:t>SOCIAL</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0" marR="0" algn="ctr">
                        <a:lnSpc>
                          <a:spcPct val="107000"/>
                        </a:lnSpc>
                        <a:spcBef>
                          <a:spcPts val="0"/>
                        </a:spcBef>
                        <a:spcAft>
                          <a:spcPts val="0"/>
                        </a:spcAft>
                      </a:pPr>
                      <a:r>
                        <a:rPr lang="en-GB" sz="1300">
                          <a:effectLst/>
                        </a:rPr>
                        <a:t>TECHNOLOGICAL</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0" marR="0" algn="ctr">
                        <a:lnSpc>
                          <a:spcPct val="107000"/>
                        </a:lnSpc>
                        <a:spcBef>
                          <a:spcPts val="0"/>
                        </a:spcBef>
                        <a:spcAft>
                          <a:spcPts val="0"/>
                        </a:spcAft>
                      </a:pPr>
                      <a:r>
                        <a:rPr lang="en-GB" sz="1300">
                          <a:effectLst/>
                        </a:rPr>
                        <a:t>ENVIRONMENTAL</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0" marR="0" algn="ctr">
                        <a:lnSpc>
                          <a:spcPct val="107000"/>
                        </a:lnSpc>
                        <a:spcBef>
                          <a:spcPts val="0"/>
                        </a:spcBef>
                        <a:spcAft>
                          <a:spcPts val="0"/>
                        </a:spcAft>
                      </a:pPr>
                      <a:r>
                        <a:rPr lang="en-GB" sz="1300">
                          <a:effectLst/>
                        </a:rPr>
                        <a:t>LEGAL</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extLst>
                  <a:ext uri="{0D108BD9-81ED-4DB2-BD59-A6C34878D82A}">
                    <a16:rowId xmlns:a16="http://schemas.microsoft.com/office/drawing/2014/main" xmlns="" val="2675341578"/>
                  </a:ext>
                </a:extLst>
              </a:tr>
              <a:tr h="4221576">
                <a:tc>
                  <a:txBody>
                    <a:bodyPr/>
                    <a:lstStyle/>
                    <a:p>
                      <a:pPr marL="342900" marR="0" lvl="0" indent="-342900" algn="l">
                        <a:lnSpc>
                          <a:spcPct val="107000"/>
                        </a:lnSpc>
                        <a:spcBef>
                          <a:spcPts val="0"/>
                        </a:spcBef>
                        <a:spcAft>
                          <a:spcPts val="800"/>
                        </a:spcAft>
                        <a:buFont typeface="Symbol" panose="05050102010706020507" pitchFamily="18" charset="2"/>
                        <a:buChar char=""/>
                      </a:pPr>
                      <a:r>
                        <a:rPr lang="en-GB" sz="1300" b="0" dirty="0">
                          <a:solidFill>
                            <a:schemeClr val="tx1"/>
                          </a:solidFill>
                          <a:effectLst/>
                        </a:rPr>
                        <a:t>State of Disaster</a:t>
                      </a:r>
                    </a:p>
                    <a:p>
                      <a:pPr marL="342900" marR="0" lvl="0" indent="-342900" algn="l">
                        <a:lnSpc>
                          <a:spcPct val="107000"/>
                        </a:lnSpc>
                        <a:spcBef>
                          <a:spcPts val="0"/>
                        </a:spcBef>
                        <a:spcAft>
                          <a:spcPts val="800"/>
                        </a:spcAft>
                        <a:buFont typeface="Symbol" panose="05050102010706020507" pitchFamily="18" charset="2"/>
                        <a:buChar char=""/>
                      </a:pPr>
                      <a:r>
                        <a:rPr lang="en-GB" sz="1300" b="0" dirty="0">
                          <a:solidFill>
                            <a:schemeClr val="tx1"/>
                          </a:solidFill>
                          <a:effectLst/>
                        </a:rPr>
                        <a:t>Ethical Leadership</a:t>
                      </a:r>
                    </a:p>
                    <a:p>
                      <a:pPr marL="342900" marR="0" lvl="0" indent="-342900" algn="l">
                        <a:lnSpc>
                          <a:spcPct val="107000"/>
                        </a:lnSpc>
                        <a:spcBef>
                          <a:spcPts val="0"/>
                        </a:spcBef>
                        <a:spcAft>
                          <a:spcPts val="800"/>
                        </a:spcAft>
                        <a:buFont typeface="Symbol" panose="05050102010706020507" pitchFamily="18" charset="2"/>
                        <a:buChar char=""/>
                      </a:pPr>
                      <a:r>
                        <a:rPr lang="en-GB" sz="1300" b="0" dirty="0">
                          <a:solidFill>
                            <a:schemeClr val="tx1"/>
                          </a:solidFill>
                          <a:effectLst/>
                        </a:rPr>
                        <a:t>Conflict of Interest</a:t>
                      </a:r>
                    </a:p>
                    <a:p>
                      <a:pPr marL="342900" marR="0" lvl="0" indent="-342900" algn="l">
                        <a:lnSpc>
                          <a:spcPct val="107000"/>
                        </a:lnSpc>
                        <a:spcBef>
                          <a:spcPts val="0"/>
                        </a:spcBef>
                        <a:spcAft>
                          <a:spcPts val="800"/>
                        </a:spcAft>
                        <a:buFont typeface="Symbol" panose="05050102010706020507" pitchFamily="18" charset="2"/>
                        <a:buChar char=""/>
                      </a:pPr>
                      <a:r>
                        <a:rPr lang="en-GB" sz="1300" b="0" dirty="0">
                          <a:solidFill>
                            <a:schemeClr val="tx1"/>
                          </a:solidFill>
                          <a:effectLst/>
                        </a:rPr>
                        <a:t>Budget review</a:t>
                      </a:r>
                    </a:p>
                    <a:p>
                      <a:pPr marL="342900" marR="0" lvl="0" indent="-342900" algn="l">
                        <a:lnSpc>
                          <a:spcPct val="107000"/>
                        </a:lnSpc>
                        <a:spcBef>
                          <a:spcPts val="0"/>
                        </a:spcBef>
                        <a:spcAft>
                          <a:spcPts val="800"/>
                        </a:spcAft>
                        <a:buFont typeface="Symbol" panose="05050102010706020507" pitchFamily="18" charset="2"/>
                        <a:buChar char=""/>
                      </a:pPr>
                      <a:r>
                        <a:rPr lang="en-GB" sz="1300" b="0" dirty="0">
                          <a:solidFill>
                            <a:schemeClr val="tx1"/>
                          </a:solidFill>
                          <a:effectLst/>
                        </a:rPr>
                        <a:t>State incapacity</a:t>
                      </a:r>
                    </a:p>
                    <a:p>
                      <a:pPr marL="342900" marR="0" lvl="0" indent="-342900" algn="l">
                        <a:lnSpc>
                          <a:spcPct val="107000"/>
                        </a:lnSpc>
                        <a:spcBef>
                          <a:spcPts val="0"/>
                        </a:spcBef>
                        <a:spcAft>
                          <a:spcPts val="800"/>
                        </a:spcAft>
                        <a:buFont typeface="Symbol" panose="05050102010706020507" pitchFamily="18" charset="2"/>
                        <a:buChar char=""/>
                      </a:pPr>
                      <a:r>
                        <a:rPr lang="en-GB" sz="1300" b="0" dirty="0">
                          <a:solidFill>
                            <a:schemeClr val="tx1"/>
                          </a:solidFill>
                          <a:effectLst/>
                        </a:rPr>
                        <a:t>COVID- 19 Funds</a:t>
                      </a:r>
                    </a:p>
                    <a:p>
                      <a:pPr marL="342900" marR="0" lvl="0" indent="-342900" algn="l">
                        <a:lnSpc>
                          <a:spcPct val="107000"/>
                        </a:lnSpc>
                        <a:spcBef>
                          <a:spcPts val="0"/>
                        </a:spcBef>
                        <a:spcAft>
                          <a:spcPts val="800"/>
                        </a:spcAft>
                        <a:buFont typeface="Symbol" panose="05050102010706020507" pitchFamily="18" charset="2"/>
                        <a:buChar char=""/>
                      </a:pPr>
                      <a:r>
                        <a:rPr lang="en-GB" sz="1300" b="0" dirty="0">
                          <a:solidFill>
                            <a:schemeClr val="tx1"/>
                          </a:solidFill>
                          <a:effectLst/>
                        </a:rPr>
                        <a:t>Public Accountability</a:t>
                      </a:r>
                    </a:p>
                    <a:p>
                      <a:pPr marL="342900" marR="0" lvl="0" indent="-342900" algn="l">
                        <a:lnSpc>
                          <a:spcPct val="107000"/>
                        </a:lnSpc>
                        <a:spcBef>
                          <a:spcPts val="0"/>
                        </a:spcBef>
                        <a:spcAft>
                          <a:spcPts val="800"/>
                        </a:spcAft>
                        <a:buFont typeface="Symbol" panose="05050102010706020507" pitchFamily="18" charset="2"/>
                        <a:buChar char=""/>
                      </a:pPr>
                      <a:r>
                        <a:rPr lang="en-GB" sz="1300" b="0" dirty="0" err="1">
                          <a:solidFill>
                            <a:schemeClr val="tx1"/>
                          </a:solidFill>
                          <a:effectLst/>
                        </a:rPr>
                        <a:t>Zondo</a:t>
                      </a:r>
                      <a:r>
                        <a:rPr lang="en-GB" sz="1300" b="0" dirty="0">
                          <a:solidFill>
                            <a:schemeClr val="tx1"/>
                          </a:solidFill>
                          <a:effectLst/>
                        </a:rPr>
                        <a:t> Commission</a:t>
                      </a:r>
                      <a:endParaRPr lang="en-GB"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solidFill>
                      <a:srgbClr val="B3BCC9"/>
                    </a:solidFill>
                  </a:tcPr>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GB" sz="1300">
                          <a:effectLst/>
                        </a:rPr>
                        <a:t>Economy contraction</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Real GDP decline to 2006 levels</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Post-financial crisis growth has been wiped out</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Budget deficit</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Junk Status</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Increasing unemployment</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Increasing poverty</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Increasing inequity</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Working remotely</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Social welfare</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Education (Quality)</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Protests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Service/Wages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Ageing population</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Burden of disease</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Gender Based Violence</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Fighting Crime</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Cultural barriers, lifestyle attitudes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Climate change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Virtual platforms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E-learning</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Conferences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E-health</a:t>
                      </a:r>
                    </a:p>
                    <a:p>
                      <a:pPr marL="342900" marR="0" lvl="0" indent="-342900" algn="l">
                        <a:lnSpc>
                          <a:spcPct val="107000"/>
                        </a:lnSpc>
                        <a:spcBef>
                          <a:spcPts val="0"/>
                        </a:spcBef>
                        <a:spcAft>
                          <a:spcPts val="800"/>
                        </a:spcAft>
                        <a:buFont typeface="Symbol" panose="05050102010706020507" pitchFamily="18" charset="2"/>
                        <a:buChar char=""/>
                      </a:pPr>
                      <a:r>
                        <a:rPr lang="en-GB" sz="1300" dirty="0" err="1">
                          <a:effectLst/>
                        </a:rPr>
                        <a:t>Cellphones</a:t>
                      </a:r>
                      <a:endParaRPr lang="en-GB" sz="1300" dirty="0">
                        <a:effectLst/>
                      </a:endParaRP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Laptops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Data</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AL/Analytics Robotics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Digital transactions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Block chain technology</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Cyber-security</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GB" sz="1300">
                          <a:effectLst/>
                        </a:rPr>
                        <a:t>Lack of energy (Load shedding)</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Climate change and variability</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Waste and littering</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Pollution</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Lack of water/ droughts</a:t>
                      </a:r>
                    </a:p>
                    <a:p>
                      <a:pPr marL="342900" marR="0" lvl="0" indent="-342900" algn="l">
                        <a:lnSpc>
                          <a:spcPct val="107000"/>
                        </a:lnSpc>
                        <a:spcBef>
                          <a:spcPts val="0"/>
                        </a:spcBef>
                        <a:spcAft>
                          <a:spcPts val="800"/>
                        </a:spcAft>
                        <a:buFont typeface="Symbol" panose="05050102010706020507" pitchFamily="18" charset="2"/>
                        <a:buChar char=""/>
                      </a:pPr>
                      <a:r>
                        <a:rPr lang="en-GB" sz="1300">
                          <a:effectLst/>
                        </a:rPr>
                        <a:t>Save trees, prints less electronic communication Sign flow</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Advertising standards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Clicks Case Study</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Racial inequality and low inter-group trust</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Equal opportunities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Consumer rights and laws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Product labelling and product safety</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Sanitizer Dispensers</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Food safety</a:t>
                      </a:r>
                    </a:p>
                    <a:p>
                      <a:pPr marL="342900" marR="0" lvl="0" indent="-342900" algn="l">
                        <a:lnSpc>
                          <a:spcPct val="107000"/>
                        </a:lnSpc>
                        <a:spcBef>
                          <a:spcPts val="0"/>
                        </a:spcBef>
                        <a:spcAft>
                          <a:spcPts val="800"/>
                        </a:spcAft>
                        <a:buFont typeface="Symbol" panose="05050102010706020507" pitchFamily="18" charset="2"/>
                        <a:buChar char=""/>
                      </a:pPr>
                      <a:r>
                        <a:rPr lang="en-GB" sz="1300" dirty="0">
                          <a:effectLst/>
                        </a:rPr>
                        <a:t>Transformation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904" marR="63904" marT="0" marB="0"/>
                </a:tc>
                <a:extLst>
                  <a:ext uri="{0D108BD9-81ED-4DB2-BD59-A6C34878D82A}">
                    <a16:rowId xmlns:a16="http://schemas.microsoft.com/office/drawing/2014/main" xmlns="" val="901046018"/>
                  </a:ext>
                </a:extLst>
              </a:tr>
            </a:tbl>
          </a:graphicData>
        </a:graphic>
      </p:graphicFrame>
    </p:spTree>
    <p:extLst>
      <p:ext uri="{BB962C8B-B14F-4D97-AF65-F5344CB8AC3E}">
        <p14:creationId xmlns:p14="http://schemas.microsoft.com/office/powerpoint/2010/main" xmlns="" val="2607259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EDC7F93-1DD6-4B69-B7CA-E3C9B43F92F9}"/>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SITUATIONAL ANALYSIS: INTERNAL ENVIRONMENT</a:t>
            </a:r>
            <a:endParaRPr lang="en-GB" sz="2800" b="1" dirty="0">
              <a:latin typeface="Arial Narrow" panose="020B0606020202030204" pitchFamily="34" charset="0"/>
            </a:endParaRPr>
          </a:p>
        </p:txBody>
      </p:sp>
      <p:graphicFrame>
        <p:nvGraphicFramePr>
          <p:cNvPr id="4" name="Table 3">
            <a:extLst>
              <a:ext uri="{FF2B5EF4-FFF2-40B4-BE49-F238E27FC236}">
                <a16:creationId xmlns:a16="http://schemas.microsoft.com/office/drawing/2014/main" xmlns="" id="{97953EAD-1BBA-4034-93B8-E2B80C930069}"/>
              </a:ext>
            </a:extLst>
          </p:cNvPr>
          <p:cNvGraphicFramePr>
            <a:graphicFrameLocks noGrp="1"/>
          </p:cNvGraphicFramePr>
          <p:nvPr>
            <p:extLst>
              <p:ext uri="{D42A27DB-BD31-4B8C-83A1-F6EECF244321}">
                <p14:modId xmlns:p14="http://schemas.microsoft.com/office/powerpoint/2010/main" xmlns="" val="890127987"/>
              </p:ext>
            </p:extLst>
          </p:nvPr>
        </p:nvGraphicFramePr>
        <p:xfrm>
          <a:off x="613458" y="1009396"/>
          <a:ext cx="10127848" cy="4985004"/>
        </p:xfrm>
        <a:graphic>
          <a:graphicData uri="http://schemas.openxmlformats.org/drawingml/2006/table">
            <a:tbl>
              <a:tblPr firstRow="1" firstCol="1" bandRow="1"/>
              <a:tblGrid>
                <a:gridCol w="2531962">
                  <a:extLst>
                    <a:ext uri="{9D8B030D-6E8A-4147-A177-3AD203B41FA5}">
                      <a16:colId xmlns:a16="http://schemas.microsoft.com/office/drawing/2014/main" xmlns="" val="100865362"/>
                    </a:ext>
                  </a:extLst>
                </a:gridCol>
                <a:gridCol w="2531962">
                  <a:extLst>
                    <a:ext uri="{9D8B030D-6E8A-4147-A177-3AD203B41FA5}">
                      <a16:colId xmlns:a16="http://schemas.microsoft.com/office/drawing/2014/main" xmlns="" val="3750248528"/>
                    </a:ext>
                  </a:extLst>
                </a:gridCol>
                <a:gridCol w="2531962">
                  <a:extLst>
                    <a:ext uri="{9D8B030D-6E8A-4147-A177-3AD203B41FA5}">
                      <a16:colId xmlns:a16="http://schemas.microsoft.com/office/drawing/2014/main" xmlns="" val="374775376"/>
                    </a:ext>
                  </a:extLst>
                </a:gridCol>
                <a:gridCol w="2531962">
                  <a:extLst>
                    <a:ext uri="{9D8B030D-6E8A-4147-A177-3AD203B41FA5}">
                      <a16:colId xmlns:a16="http://schemas.microsoft.com/office/drawing/2014/main" xmlns="" val="2690180541"/>
                    </a:ext>
                  </a:extLst>
                </a:gridCol>
              </a:tblGrid>
              <a:tr h="340374">
                <a:tc>
                  <a:txBody>
                    <a:bodyPr/>
                    <a:lstStyle/>
                    <a:p>
                      <a:pPr marL="0" marR="0" algn="just">
                        <a:lnSpc>
                          <a:spcPct val="107000"/>
                        </a:lnSpc>
                        <a:spcBef>
                          <a:spcPts val="600"/>
                        </a:spcBef>
                        <a:spcAft>
                          <a:spcPts val="600"/>
                        </a:spcAft>
                        <a:tabLst>
                          <a:tab pos="342900" algn="l"/>
                        </a:tabLst>
                      </a:pPr>
                      <a:r>
                        <a:rPr lang="en-ZA" sz="1300" b="1">
                          <a:solidFill>
                            <a:srgbClr val="FFFFFF"/>
                          </a:solidFill>
                          <a:effectLst/>
                          <a:latin typeface="+mn-lt"/>
                          <a:ea typeface="Cambria" panose="02040503050406030204" pitchFamily="18" charset="0"/>
                          <a:cs typeface="Times New Roman" panose="02020603050405020304" pitchFamily="18" charset="0"/>
                        </a:rPr>
                        <a:t>STRENGTHS</a:t>
                      </a:r>
                      <a:endParaRPr lang="en-GB" sz="13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just">
                        <a:lnSpc>
                          <a:spcPct val="107000"/>
                        </a:lnSpc>
                        <a:spcBef>
                          <a:spcPts val="600"/>
                        </a:spcBef>
                        <a:spcAft>
                          <a:spcPts val="600"/>
                        </a:spcAft>
                        <a:tabLst>
                          <a:tab pos="342900" algn="l"/>
                        </a:tabLst>
                      </a:pPr>
                      <a:r>
                        <a:rPr lang="en-ZA" sz="1300" b="1">
                          <a:solidFill>
                            <a:srgbClr val="FFFFFF"/>
                          </a:solidFill>
                          <a:effectLst/>
                          <a:latin typeface="+mn-lt"/>
                          <a:ea typeface="Cambria" panose="02040503050406030204" pitchFamily="18" charset="0"/>
                          <a:cs typeface="Times New Roman" panose="02020603050405020304" pitchFamily="18" charset="0"/>
                        </a:rPr>
                        <a:t>WEAKNESSES</a:t>
                      </a:r>
                      <a:endParaRPr lang="en-GB" sz="13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just">
                        <a:lnSpc>
                          <a:spcPct val="107000"/>
                        </a:lnSpc>
                        <a:spcBef>
                          <a:spcPts val="600"/>
                        </a:spcBef>
                        <a:spcAft>
                          <a:spcPts val="600"/>
                        </a:spcAft>
                        <a:tabLst>
                          <a:tab pos="342900" algn="l"/>
                        </a:tabLst>
                      </a:pPr>
                      <a:r>
                        <a:rPr lang="en-ZA" sz="1300" b="1">
                          <a:solidFill>
                            <a:srgbClr val="FFFFFF"/>
                          </a:solidFill>
                          <a:effectLst/>
                          <a:latin typeface="+mn-lt"/>
                          <a:ea typeface="Cambria" panose="02040503050406030204" pitchFamily="18" charset="0"/>
                          <a:cs typeface="Times New Roman" panose="02020603050405020304" pitchFamily="18" charset="0"/>
                        </a:rPr>
                        <a:t>OPPORTUNITIES</a:t>
                      </a:r>
                      <a:endParaRPr lang="en-GB" sz="13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just">
                        <a:lnSpc>
                          <a:spcPct val="107000"/>
                        </a:lnSpc>
                        <a:spcBef>
                          <a:spcPts val="600"/>
                        </a:spcBef>
                        <a:spcAft>
                          <a:spcPts val="600"/>
                        </a:spcAft>
                        <a:tabLst>
                          <a:tab pos="342900" algn="l"/>
                        </a:tabLst>
                      </a:pPr>
                      <a:r>
                        <a:rPr lang="en-ZA" sz="1300" b="1">
                          <a:solidFill>
                            <a:srgbClr val="FFFFFF"/>
                          </a:solidFill>
                          <a:effectLst/>
                          <a:latin typeface="+mn-lt"/>
                          <a:ea typeface="Cambria" panose="02040503050406030204" pitchFamily="18" charset="0"/>
                          <a:cs typeface="Times New Roman" panose="02020603050405020304" pitchFamily="18" charset="0"/>
                        </a:rPr>
                        <a:t>THREATS</a:t>
                      </a:r>
                      <a:endParaRPr lang="en-GB" sz="13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xmlns="" val="358790150"/>
                  </a:ext>
                </a:extLst>
              </a:tr>
              <a:tr h="4644630">
                <a:tc>
                  <a:txBody>
                    <a:bodyPr/>
                    <a:lstStyle/>
                    <a:p>
                      <a:pPr marL="342900" marR="0" lvl="0" indent="-342900">
                        <a:lnSpc>
                          <a:spcPct val="107000"/>
                        </a:lnSpc>
                        <a:spcBef>
                          <a:spcPts val="0"/>
                        </a:spcBef>
                        <a:spcAft>
                          <a:spcPts val="0"/>
                        </a:spcAft>
                        <a:buFont typeface="Symbol" panose="05050102010706020507" pitchFamily="18" charset="2"/>
                        <a:buChar char=""/>
                        <a:tabLst>
                          <a:tab pos="111125" algn="l"/>
                        </a:tabLst>
                      </a:pPr>
                      <a:r>
                        <a:rPr lang="en-ZA" sz="1300">
                          <a:solidFill>
                            <a:srgbClr val="000000"/>
                          </a:solidFill>
                          <a:effectLst/>
                          <a:latin typeface="+mn-lt"/>
                          <a:ea typeface="Cambria" panose="02040503050406030204" pitchFamily="18" charset="0"/>
                          <a:cs typeface="Arial" panose="020B0604020202020204" pitchFamily="34" charset="0"/>
                        </a:rPr>
                        <a:t>Unique expertise</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11125" algn="l"/>
                        </a:tabLst>
                      </a:pPr>
                      <a:r>
                        <a:rPr lang="en-ZA" sz="1300">
                          <a:solidFill>
                            <a:srgbClr val="000000"/>
                          </a:solidFill>
                          <a:effectLst/>
                          <a:latin typeface="+mn-lt"/>
                          <a:ea typeface="Cambria" panose="02040503050406030204" pitchFamily="18" charset="0"/>
                          <a:cs typeface="Arial" panose="020B0604020202020204" pitchFamily="34" charset="0"/>
                        </a:rPr>
                        <a:t>Experienced, skilled personnel</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11125" algn="l"/>
                        </a:tabLst>
                      </a:pPr>
                      <a:r>
                        <a:rPr lang="en-ZA" sz="1300">
                          <a:solidFill>
                            <a:srgbClr val="000000"/>
                          </a:solidFill>
                          <a:effectLst/>
                          <a:latin typeface="+mn-lt"/>
                          <a:ea typeface="Cambria" panose="02040503050406030204" pitchFamily="18" charset="0"/>
                          <a:cs typeface="Arial" panose="020B0604020202020204" pitchFamily="34" charset="0"/>
                        </a:rPr>
                        <a:t>Sole mandate</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11125" algn="l"/>
                        </a:tabLst>
                      </a:pPr>
                      <a:r>
                        <a:rPr lang="en-ZA" sz="1300">
                          <a:solidFill>
                            <a:srgbClr val="000000"/>
                          </a:solidFill>
                          <a:effectLst/>
                          <a:latin typeface="+mn-lt"/>
                          <a:ea typeface="Cambria" panose="02040503050406030204" pitchFamily="18" charset="0"/>
                          <a:cs typeface="Arial" panose="020B0604020202020204" pitchFamily="34" charset="0"/>
                        </a:rPr>
                        <a:t>Track record</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11125" algn="l"/>
                        </a:tabLst>
                      </a:pPr>
                      <a:r>
                        <a:rPr lang="en-ZA" sz="1300">
                          <a:solidFill>
                            <a:srgbClr val="000000"/>
                          </a:solidFill>
                          <a:effectLst/>
                          <a:latin typeface="+mn-lt"/>
                          <a:ea typeface="Cambria" panose="02040503050406030204" pitchFamily="18" charset="0"/>
                          <a:cs typeface="Arial" panose="020B0604020202020204" pitchFamily="34" charset="0"/>
                        </a:rPr>
                        <a:t>Success in legal challenges</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11125" algn="l"/>
                        </a:tabLst>
                      </a:pPr>
                      <a:r>
                        <a:rPr lang="en-ZA" sz="1300">
                          <a:solidFill>
                            <a:srgbClr val="000000"/>
                          </a:solidFill>
                          <a:effectLst/>
                          <a:latin typeface="+mn-lt"/>
                          <a:ea typeface="Cambria" panose="02040503050406030204" pitchFamily="18" charset="0"/>
                          <a:cs typeface="Arial" panose="020B0604020202020204" pitchFamily="34" charset="0"/>
                        </a:rPr>
                        <a:t>Clean audits</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11125" algn="l"/>
                        </a:tabLst>
                      </a:pPr>
                      <a:r>
                        <a:rPr lang="en-ZA" sz="1300">
                          <a:solidFill>
                            <a:srgbClr val="000000"/>
                          </a:solidFill>
                          <a:effectLst/>
                          <a:latin typeface="+mn-lt"/>
                          <a:ea typeface="Cambria" panose="02040503050406030204" pitchFamily="18" charset="0"/>
                          <a:cs typeface="Arial" panose="020B0604020202020204" pitchFamily="34" charset="0"/>
                        </a:rPr>
                        <a:t>Integrated annual report</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11125" algn="l"/>
                        </a:tabLst>
                      </a:pPr>
                      <a:r>
                        <a:rPr lang="en-ZA" sz="1300">
                          <a:solidFill>
                            <a:srgbClr val="000000"/>
                          </a:solidFill>
                          <a:effectLst/>
                          <a:latin typeface="+mn-lt"/>
                          <a:ea typeface="Cambria" panose="02040503050406030204" pitchFamily="18" charset="0"/>
                          <a:cs typeface="Arial" panose="020B0604020202020204" pitchFamily="34" charset="0"/>
                        </a:rPr>
                        <a:t>Single source of information for Industry performance</a:t>
                      </a:r>
                      <a:endParaRPr lang="en-GB" sz="13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Reputational risk</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Litigations</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Confidential Information leaks</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Data &amp; Information Security</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Succession Planning and Continuity</a:t>
                      </a:r>
                      <a:endParaRPr lang="en-GB" sz="130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Budget Approval Process</a:t>
                      </a:r>
                      <a:endParaRPr lang="en-GB" sz="130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alibri" panose="020F0502020204030204" pitchFamily="34" charset="0"/>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Tedious Budget Process</a:t>
                      </a:r>
                      <a:endParaRPr lang="en-GB" sz="1300">
                        <a:effectLst/>
                        <a:latin typeface="+mn-lt"/>
                        <a:ea typeface="Cambria" panose="02040503050406030204" pitchFamily="18" charset="0"/>
                        <a:cs typeface="Arial" panose="020B0604020202020204" pitchFamily="34" charset="0"/>
                      </a:endParaRPr>
                    </a:p>
                    <a:p>
                      <a:pPr marL="742950" marR="0" lvl="1" indent="-285750">
                        <a:lnSpc>
                          <a:spcPct val="107000"/>
                        </a:lnSpc>
                        <a:spcBef>
                          <a:spcPts val="0"/>
                        </a:spcBef>
                        <a:spcAft>
                          <a:spcPts val="0"/>
                        </a:spcAft>
                        <a:buFont typeface="Calibri" panose="020F0502020204030204" pitchFamily="34" charset="0"/>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Reactive</a:t>
                      </a:r>
                      <a:endParaRPr lang="en-GB" sz="1300">
                        <a:effectLst/>
                        <a:latin typeface="+mn-lt"/>
                        <a:ea typeface="Cambria" panose="02040503050406030204" pitchFamily="18"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Stakeholder Management</a:t>
                      </a:r>
                      <a:endParaRPr lang="en-GB" sz="130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alibri" panose="020F0502020204030204" pitchFamily="34" charset="0"/>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NDoH</a:t>
                      </a:r>
                      <a:endParaRPr lang="en-GB" sz="1300">
                        <a:effectLst/>
                        <a:latin typeface="+mn-lt"/>
                        <a:ea typeface="Cambria" panose="02040503050406030204" pitchFamily="18" charset="0"/>
                        <a:cs typeface="Arial" panose="020B0604020202020204" pitchFamily="34" charset="0"/>
                      </a:endParaRPr>
                    </a:p>
                    <a:p>
                      <a:pPr marL="742950" marR="0" lvl="1" indent="-285750">
                        <a:lnSpc>
                          <a:spcPct val="107000"/>
                        </a:lnSpc>
                        <a:spcBef>
                          <a:spcPts val="0"/>
                        </a:spcBef>
                        <a:spcAft>
                          <a:spcPts val="0"/>
                        </a:spcAft>
                        <a:buFont typeface="Calibri" panose="020F0502020204030204" pitchFamily="34" charset="0"/>
                        <a:buChar char="-"/>
                        <a:tabLst>
                          <a:tab pos="97155" algn="l"/>
                        </a:tabLst>
                      </a:pPr>
                      <a:r>
                        <a:rPr lang="en-ZA" sz="1300">
                          <a:solidFill>
                            <a:srgbClr val="000000"/>
                          </a:solidFill>
                          <a:effectLst/>
                          <a:latin typeface="+mn-lt"/>
                          <a:ea typeface="Cambria" panose="02040503050406030204" pitchFamily="18" charset="0"/>
                          <a:cs typeface="Arial" panose="020B0604020202020204" pitchFamily="34" charset="0"/>
                        </a:rPr>
                        <a:t>National Treasury</a:t>
                      </a:r>
                      <a:endParaRPr lang="en-GB" sz="1300">
                        <a:effectLst/>
                        <a:latin typeface="+mn-lt"/>
                        <a:ea typeface="Cambria" panose="020405030504060302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MSAB/NHI/HMI</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CMS and </a:t>
                      </a:r>
                      <a:r>
                        <a:rPr lang="en-ZA" sz="1300" dirty="0" err="1">
                          <a:solidFill>
                            <a:srgbClr val="000000"/>
                          </a:solidFill>
                          <a:effectLst/>
                          <a:latin typeface="+mn-lt"/>
                          <a:ea typeface="Cambria" panose="02040503050406030204" pitchFamily="18" charset="0"/>
                          <a:cs typeface="Arial" panose="020B0604020202020204" pitchFamily="34" charset="0"/>
                        </a:rPr>
                        <a:t>NDoH</a:t>
                      </a:r>
                      <a:r>
                        <a:rPr lang="en-ZA" sz="1300" dirty="0">
                          <a:solidFill>
                            <a:srgbClr val="000000"/>
                          </a:solidFill>
                          <a:effectLst/>
                          <a:latin typeface="+mn-lt"/>
                          <a:ea typeface="Cambria" panose="02040503050406030204" pitchFamily="18" charset="0"/>
                          <a:cs typeface="Arial" panose="020B0604020202020204" pitchFamily="34" charset="0"/>
                        </a:rPr>
                        <a:t> Forum</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Personnel Secondment and Sharing</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Coding standards and regulation</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Optimise on COVID- 19</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Mid-year budget review</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Identify Key Performance Areas</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CMS Branding and Image</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CMS website</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Organisational Design</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CMS Fit for Purpose</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75565" algn="l"/>
                        </a:tabLst>
                      </a:pPr>
                      <a:r>
                        <a:rPr lang="en-ZA" sz="1300" dirty="0">
                          <a:solidFill>
                            <a:srgbClr val="000000"/>
                          </a:solidFill>
                          <a:effectLst/>
                          <a:latin typeface="+mn-lt"/>
                          <a:ea typeface="Cambria" panose="02040503050406030204" pitchFamily="18" charset="0"/>
                          <a:cs typeface="Arial" panose="020B0604020202020204" pitchFamily="34" charset="0"/>
                        </a:rPr>
                        <a:t>Working remotely / Office space</a:t>
                      </a:r>
                      <a:endParaRPr lang="en-GB" sz="13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COFI Bill</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Institutional Knowledge </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Succession plan</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Training and development</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Change Management</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Business Process Mapping </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Collusion with regulated entities</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Legal pushbacks</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Internal resistance – culture</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Leadership and mandate change</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New Council by 2021</a:t>
                      </a:r>
                      <a:endParaRPr lang="en-GB" sz="13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Performance Incentive</a:t>
                      </a:r>
                      <a:endParaRPr lang="en-GB" sz="1300"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alibri" panose="020F0502020204030204" pitchFamily="34" charset="0"/>
                        <a:buChar char="-"/>
                        <a:tabLst>
                          <a:tab pos="151130" algn="l"/>
                        </a:tabLst>
                      </a:pPr>
                      <a:r>
                        <a:rPr lang="en-ZA" sz="1300" dirty="0">
                          <a:solidFill>
                            <a:srgbClr val="000000"/>
                          </a:solidFill>
                          <a:effectLst/>
                          <a:latin typeface="+mn-lt"/>
                          <a:ea typeface="Cambria" panose="02040503050406030204" pitchFamily="18" charset="0"/>
                          <a:cs typeface="Arial" panose="020B0604020202020204" pitchFamily="34" charset="0"/>
                        </a:rPr>
                        <a:t>Moratorium</a:t>
                      </a:r>
                      <a:endParaRPr lang="en-GB" sz="1300" dirty="0">
                        <a:effectLst/>
                        <a:latin typeface="+mn-lt"/>
                        <a:ea typeface="Cambria" panose="020405030504060302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xmlns="" val="3546046994"/>
                  </a:ext>
                </a:extLst>
              </a:tr>
            </a:tbl>
          </a:graphicData>
        </a:graphic>
      </p:graphicFrame>
    </p:spTree>
    <p:extLst>
      <p:ext uri="{BB962C8B-B14F-4D97-AF65-F5344CB8AC3E}">
        <p14:creationId xmlns:p14="http://schemas.microsoft.com/office/powerpoint/2010/main" xmlns="" val="2539707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D228C-FF57-4C30-A3C4-63E16721EBC0}"/>
              </a:ext>
            </a:extLst>
          </p:cNvPr>
          <p:cNvSpPr>
            <a:spLocks noGrp="1"/>
          </p:cNvSpPr>
          <p:nvPr>
            <p:ph type="ctrTitle"/>
          </p:nvPr>
        </p:nvSpPr>
        <p:spPr/>
        <p:txBody>
          <a:bodyPr/>
          <a:lstStyle/>
          <a:p>
            <a:r>
              <a:rPr lang="en-GB" dirty="0">
                <a:solidFill>
                  <a:schemeClr val="bg1"/>
                </a:solidFill>
                <a:latin typeface="Arial Narrow" panose="020B0606020202030204" pitchFamily="34" charset="0"/>
              </a:rPr>
              <a:t>MEASURING PERFORMANCE </a:t>
            </a:r>
          </a:p>
        </p:txBody>
      </p:sp>
      <p:sp>
        <p:nvSpPr>
          <p:cNvPr id="3" name="Subtitle 2">
            <a:extLst>
              <a:ext uri="{FF2B5EF4-FFF2-40B4-BE49-F238E27FC236}">
                <a16:creationId xmlns:a16="http://schemas.microsoft.com/office/drawing/2014/main" xmlns="" id="{B71FE5C9-026D-46B8-B0B5-8A39A9BF8802}"/>
              </a:ext>
            </a:extLst>
          </p:cNvPr>
          <p:cNvSpPr>
            <a:spLocks noGrp="1"/>
          </p:cNvSpPr>
          <p:nvPr>
            <p:ph type="subTitle" idx="1"/>
          </p:nvPr>
        </p:nvSpPr>
        <p:spPr/>
        <p:txBody>
          <a:bodyPr>
            <a:normAutofit/>
          </a:bodyPr>
          <a:lstStyle/>
          <a:p>
            <a:r>
              <a:rPr lang="en-US" sz="1600" b="1" dirty="0" err="1">
                <a:solidFill>
                  <a:schemeClr val="bg1"/>
                </a:solidFill>
                <a:latin typeface="Arial Narrow" panose="020B0606020202030204" pitchFamily="34" charset="0"/>
              </a:rPr>
              <a:t>Pg</a:t>
            </a:r>
            <a:r>
              <a:rPr lang="en-US" sz="1600" b="1" dirty="0">
                <a:solidFill>
                  <a:schemeClr val="bg1"/>
                </a:solidFill>
                <a:latin typeface="Arial Narrow" panose="020B0606020202030204" pitchFamily="34" charset="0"/>
              </a:rPr>
              <a:t> 23</a:t>
            </a:r>
            <a:endParaRPr lang="en-GB"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2088966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19943" y="987425"/>
            <a:ext cx="9604442" cy="5334000"/>
          </a:xfrm>
        </p:spPr>
        <p:txBody>
          <a:bodyPr>
            <a:noAutofit/>
          </a:bodyPr>
          <a:lstStyle/>
          <a:p>
            <a:pPr marL="0" indent="0">
              <a:buNone/>
            </a:pPr>
            <a:r>
              <a:rPr lang="en-US" sz="1400" b="1" dirty="0"/>
              <a:t>The report is presented per the following programmes:</a:t>
            </a:r>
            <a:endParaRPr lang="en-ZA" sz="1400" dirty="0"/>
          </a:p>
          <a:p>
            <a:pPr marL="0" indent="0">
              <a:buNone/>
            </a:pPr>
            <a:r>
              <a:rPr lang="en-ZA" sz="1400" dirty="0"/>
              <a:t>The administrative programmes of CMS are effectively focused on the efficient functioning of the office and provide support to the core programmes to efficiently carry out their mandates. The programme is made up of the following 5 sub-programmes:</a:t>
            </a:r>
            <a:endParaRPr lang="en-US" sz="1400" dirty="0"/>
          </a:p>
          <a:p>
            <a:r>
              <a:rPr lang="en-ZA" sz="1400" b="1" dirty="0"/>
              <a:t>Programme 1: Administration</a:t>
            </a:r>
          </a:p>
          <a:p>
            <a:pPr lvl="2"/>
            <a:r>
              <a:rPr lang="en-ZA" sz="1400" b="1" dirty="0"/>
              <a:t>Sub-programme 1.1: CEO &amp; Registrar</a:t>
            </a:r>
          </a:p>
          <a:p>
            <a:pPr lvl="2"/>
            <a:r>
              <a:rPr lang="en-ZA" sz="1400" b="1" dirty="0"/>
              <a:t>Sub-programme 1.2: Office of CFO</a:t>
            </a:r>
          </a:p>
          <a:p>
            <a:pPr lvl="2"/>
            <a:r>
              <a:rPr lang="en-ZA" sz="1400" b="1" dirty="0"/>
              <a:t>Sub-programme 1.3: Information and Communication Technology and Knowledge management </a:t>
            </a:r>
          </a:p>
          <a:p>
            <a:pPr lvl="2"/>
            <a:r>
              <a:rPr lang="en-ZA" sz="1400" b="1" dirty="0"/>
              <a:t>Sub-programme 1.4: Human Resources Management</a:t>
            </a:r>
          </a:p>
          <a:p>
            <a:pPr lvl="2"/>
            <a:r>
              <a:rPr lang="en-ZA" sz="1400" b="1" dirty="0"/>
              <a:t>Sub-programme 1.5: Legal Services</a:t>
            </a:r>
          </a:p>
          <a:p>
            <a:pPr lvl="2"/>
            <a:r>
              <a:rPr lang="en-ZA" sz="1400" b="1" dirty="0"/>
              <a:t>Sub-programme 1.6: Council Secretariat</a:t>
            </a:r>
          </a:p>
          <a:p>
            <a:pPr marL="0" lvl="2" indent="0">
              <a:buNone/>
            </a:pPr>
            <a:r>
              <a:rPr lang="en-ZA" sz="1400" dirty="0"/>
              <a:t>The core programmes are mainly concerned with the regulation and stability of the industry. The following programmes make up these:</a:t>
            </a:r>
          </a:p>
          <a:p>
            <a:pPr marL="346075" lvl="2" indent="-346075"/>
            <a:r>
              <a:rPr lang="en-ZA" sz="1400" b="1" dirty="0"/>
              <a:t>Programme 2: Strategy office </a:t>
            </a:r>
          </a:p>
          <a:p>
            <a:pPr marL="346075" lvl="2" indent="-346075"/>
            <a:r>
              <a:rPr lang="en-ZA" sz="1400" b="1" dirty="0"/>
              <a:t>Programme 3: Accreditation</a:t>
            </a:r>
          </a:p>
          <a:p>
            <a:pPr marL="346075" lvl="2" indent="-346075"/>
            <a:r>
              <a:rPr lang="en-ZA" sz="1400" b="1" dirty="0"/>
              <a:t>Programme 4: Research and Monitoring</a:t>
            </a:r>
          </a:p>
          <a:p>
            <a:pPr marL="346075" lvl="2" indent="-346075"/>
            <a:r>
              <a:rPr lang="en-ZA" sz="1400" b="1" dirty="0"/>
              <a:t>Programme 5: Stakeholder Relations</a:t>
            </a:r>
          </a:p>
          <a:p>
            <a:pPr marL="346075" lvl="2" indent="-346075"/>
            <a:r>
              <a:rPr lang="en-ZA" sz="1400" b="1" dirty="0"/>
              <a:t>Programme 6: Compliance and Investigation</a:t>
            </a:r>
          </a:p>
          <a:p>
            <a:pPr marL="346075" lvl="2" indent="-346075"/>
            <a:r>
              <a:rPr lang="en-ZA" sz="1400" b="1" dirty="0"/>
              <a:t>Programme 7: Benefits Management </a:t>
            </a:r>
          </a:p>
          <a:p>
            <a:pPr marL="346075" lvl="2" indent="-346075"/>
            <a:r>
              <a:rPr lang="en-ZA" sz="1400" b="1" dirty="0"/>
              <a:t>Programme 8: Financial Supervision</a:t>
            </a:r>
          </a:p>
          <a:p>
            <a:pPr marL="346075" lvl="2" indent="-346075"/>
            <a:r>
              <a:rPr lang="en-ZA" sz="1400" b="1" dirty="0"/>
              <a:t>Programme 9: Complaints Adjudication</a:t>
            </a:r>
          </a:p>
          <a:p>
            <a:pPr lvl="2"/>
            <a:endParaRPr lang="en-ZA" sz="1400" dirty="0"/>
          </a:p>
        </p:txBody>
      </p:sp>
      <p:sp>
        <p:nvSpPr>
          <p:cNvPr id="4" name="Rectangle 3">
            <a:extLst>
              <a:ext uri="{FF2B5EF4-FFF2-40B4-BE49-F238E27FC236}">
                <a16:creationId xmlns:a16="http://schemas.microsoft.com/office/drawing/2014/main" xmlns="" id="{0F5B2FCD-6746-4B6A-BC32-5E45C52AAD43}"/>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CMS PROGRAMMES </a:t>
            </a:r>
            <a:endParaRPr lang="en-GB" b="1" dirty="0">
              <a:latin typeface="Arial Narrow" panose="020B0606020202030204" pitchFamily="34" charset="0"/>
            </a:endParaRPr>
          </a:p>
        </p:txBody>
      </p:sp>
    </p:spTree>
    <p:extLst>
      <p:ext uri="{BB962C8B-B14F-4D97-AF65-F5344CB8AC3E}">
        <p14:creationId xmlns:p14="http://schemas.microsoft.com/office/powerpoint/2010/main" xmlns="" val="32023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547944357"/>
              </p:ext>
            </p:extLst>
          </p:nvPr>
        </p:nvGraphicFramePr>
        <p:xfrm>
          <a:off x="690880" y="276682"/>
          <a:ext cx="1828800" cy="6374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3944A67-7E5C-437A-8098-CBB4841ACD4D}" type="slidenum">
              <a:rPr lang="en-US" smtClean="0"/>
              <a:pPr/>
              <a:t>25</a:t>
            </a:fld>
            <a:endParaRPr lang="en-US"/>
          </a:p>
        </p:txBody>
      </p:sp>
      <p:graphicFrame>
        <p:nvGraphicFramePr>
          <p:cNvPr id="2" name="Table 1">
            <a:extLst>
              <a:ext uri="{FF2B5EF4-FFF2-40B4-BE49-F238E27FC236}">
                <a16:creationId xmlns:a16="http://schemas.microsoft.com/office/drawing/2014/main" xmlns="" id="{51F83787-45F6-4876-98A9-7150D7F9E66C}"/>
              </a:ext>
            </a:extLst>
          </p:cNvPr>
          <p:cNvGraphicFramePr>
            <a:graphicFrameLocks noGrp="1"/>
          </p:cNvGraphicFramePr>
          <p:nvPr>
            <p:extLst>
              <p:ext uri="{D42A27DB-BD31-4B8C-83A1-F6EECF244321}">
                <p14:modId xmlns:p14="http://schemas.microsoft.com/office/powerpoint/2010/main" xmlns="" val="3603217929"/>
              </p:ext>
            </p:extLst>
          </p:nvPr>
        </p:nvGraphicFramePr>
        <p:xfrm>
          <a:off x="2519680" y="276682"/>
          <a:ext cx="8199120" cy="6304637"/>
        </p:xfrm>
        <a:graphic>
          <a:graphicData uri="http://schemas.openxmlformats.org/drawingml/2006/table">
            <a:tbl>
              <a:tblPr firstRow="1" firstCol="1" bandRow="1">
                <a:tableStyleId>{5C22544A-7EE6-4342-B048-85BDC9FD1C3A}</a:tableStyleId>
              </a:tblPr>
              <a:tblGrid>
                <a:gridCol w="1006649">
                  <a:extLst>
                    <a:ext uri="{9D8B030D-6E8A-4147-A177-3AD203B41FA5}">
                      <a16:colId xmlns:a16="http://schemas.microsoft.com/office/drawing/2014/main" xmlns="" val="1719143092"/>
                    </a:ext>
                  </a:extLst>
                </a:gridCol>
                <a:gridCol w="1659321">
                  <a:extLst>
                    <a:ext uri="{9D8B030D-6E8A-4147-A177-3AD203B41FA5}">
                      <a16:colId xmlns:a16="http://schemas.microsoft.com/office/drawing/2014/main" xmlns="" val="1987845486"/>
                    </a:ext>
                  </a:extLst>
                </a:gridCol>
                <a:gridCol w="790450">
                  <a:extLst>
                    <a:ext uri="{9D8B030D-6E8A-4147-A177-3AD203B41FA5}">
                      <a16:colId xmlns:a16="http://schemas.microsoft.com/office/drawing/2014/main" xmlns="" val="1009864462"/>
                    </a:ext>
                  </a:extLst>
                </a:gridCol>
                <a:gridCol w="790450">
                  <a:extLst>
                    <a:ext uri="{9D8B030D-6E8A-4147-A177-3AD203B41FA5}">
                      <a16:colId xmlns:a16="http://schemas.microsoft.com/office/drawing/2014/main" xmlns="" val="1871407789"/>
                    </a:ext>
                  </a:extLst>
                </a:gridCol>
                <a:gridCol w="790450">
                  <a:extLst>
                    <a:ext uri="{9D8B030D-6E8A-4147-A177-3AD203B41FA5}">
                      <a16:colId xmlns:a16="http://schemas.microsoft.com/office/drawing/2014/main" xmlns="" val="2352966131"/>
                    </a:ext>
                  </a:extLst>
                </a:gridCol>
                <a:gridCol w="790450">
                  <a:extLst>
                    <a:ext uri="{9D8B030D-6E8A-4147-A177-3AD203B41FA5}">
                      <a16:colId xmlns:a16="http://schemas.microsoft.com/office/drawing/2014/main" xmlns="" val="2324384367"/>
                    </a:ext>
                  </a:extLst>
                </a:gridCol>
                <a:gridCol w="790450">
                  <a:extLst>
                    <a:ext uri="{9D8B030D-6E8A-4147-A177-3AD203B41FA5}">
                      <a16:colId xmlns:a16="http://schemas.microsoft.com/office/drawing/2014/main" xmlns="" val="3132277088"/>
                    </a:ext>
                  </a:extLst>
                </a:gridCol>
                <a:gridCol w="790450">
                  <a:extLst>
                    <a:ext uri="{9D8B030D-6E8A-4147-A177-3AD203B41FA5}">
                      <a16:colId xmlns:a16="http://schemas.microsoft.com/office/drawing/2014/main" xmlns="" val="3970619613"/>
                    </a:ext>
                  </a:extLst>
                </a:gridCol>
                <a:gridCol w="790450">
                  <a:extLst>
                    <a:ext uri="{9D8B030D-6E8A-4147-A177-3AD203B41FA5}">
                      <a16:colId xmlns:a16="http://schemas.microsoft.com/office/drawing/2014/main" xmlns="" val="3145816958"/>
                    </a:ext>
                  </a:extLst>
                </a:gridCol>
              </a:tblGrid>
              <a:tr h="873729">
                <a:tc rowSpan="2" gridSpan="2">
                  <a:txBody>
                    <a:bodyPr/>
                    <a:lstStyle/>
                    <a:p>
                      <a:pPr marL="0" marR="0" algn="ctr">
                        <a:lnSpc>
                          <a:spcPct val="107000"/>
                        </a:lnSpc>
                        <a:spcBef>
                          <a:spcPts val="0"/>
                        </a:spcBef>
                        <a:spcAft>
                          <a:spcPts val="0"/>
                        </a:spcAft>
                      </a:pPr>
                      <a:r>
                        <a:rPr lang="en-ZA" sz="900">
                          <a:effectLst/>
                        </a:rPr>
                        <a:t>Performance Indicators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rowSpan="2" hMerge="1">
                  <a:txBody>
                    <a:bodyPr/>
                    <a:lstStyle/>
                    <a:p>
                      <a:endParaRPr lang="en-GB"/>
                    </a:p>
                  </a:txBody>
                  <a:tcPr/>
                </a:tc>
                <a:tc gridSpan="3">
                  <a:txBody>
                    <a:bodyPr/>
                    <a:lstStyle/>
                    <a:p>
                      <a:pPr marL="0" marR="0" algn="ctr">
                        <a:lnSpc>
                          <a:spcPct val="107000"/>
                        </a:lnSpc>
                        <a:spcBef>
                          <a:spcPts val="0"/>
                        </a:spcBef>
                        <a:spcAft>
                          <a:spcPts val="0"/>
                        </a:spcAft>
                      </a:pPr>
                      <a:r>
                        <a:rPr lang="en-ZA" sz="900">
                          <a:effectLst/>
                        </a:rPr>
                        <a:t>Audited/actual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hMerge="1">
                  <a:txBody>
                    <a:bodyPr/>
                    <a:lstStyle/>
                    <a:p>
                      <a:endParaRPr lang="en-GB"/>
                    </a:p>
                  </a:txBody>
                  <a:tcPr/>
                </a:tc>
                <a:tc hMerge="1">
                  <a:txBody>
                    <a:bodyPr/>
                    <a:lstStyle/>
                    <a:p>
                      <a:endParaRPr lang="en-GB"/>
                    </a:p>
                  </a:txBody>
                  <a:tcPr/>
                </a:tc>
                <a:tc>
                  <a:txBody>
                    <a:bodyPr/>
                    <a:lstStyle/>
                    <a:p>
                      <a:pPr marL="0" marR="0" algn="ctr">
                        <a:lnSpc>
                          <a:spcPct val="107000"/>
                        </a:lnSpc>
                        <a:spcBef>
                          <a:spcPts val="0"/>
                        </a:spcBef>
                        <a:spcAft>
                          <a:spcPts val="0"/>
                        </a:spcAft>
                      </a:pPr>
                      <a:r>
                        <a:rPr lang="en-ZA" sz="9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gridSpan="3">
                  <a:txBody>
                    <a:bodyPr/>
                    <a:lstStyle/>
                    <a:p>
                      <a:pPr marL="0" marR="0" algn="ctr">
                        <a:lnSpc>
                          <a:spcPct val="107000"/>
                        </a:lnSpc>
                        <a:spcBef>
                          <a:spcPts val="0"/>
                        </a:spcBef>
                        <a:spcAft>
                          <a:spcPts val="0"/>
                        </a:spcAft>
                      </a:pPr>
                      <a:r>
                        <a:rPr lang="en-ZA" sz="900" dirty="0">
                          <a:effectLst/>
                        </a:rPr>
                        <a:t>Medium-term targets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2080857"/>
                  </a:ext>
                </a:extLst>
              </a:tr>
              <a:tr h="209902">
                <a:tc gridSpan="2" vMerge="1">
                  <a:txBody>
                    <a:bodyPr/>
                    <a:lstStyle/>
                    <a:p>
                      <a:endParaRPr lang="en-GB"/>
                    </a:p>
                  </a:txBody>
                  <a:tcPr/>
                </a:tc>
                <a:tc hMerge="1" vMerge="1">
                  <a:txBody>
                    <a:bodyPr/>
                    <a:lstStyle/>
                    <a:p>
                      <a:endParaRPr lang="en-GB"/>
                    </a:p>
                  </a:txBody>
                  <a:tcPr/>
                </a:tc>
                <a:tc>
                  <a:txBody>
                    <a:bodyPr/>
                    <a:lstStyle/>
                    <a:p>
                      <a:pPr marL="0" marR="0" algn="ctr">
                        <a:lnSpc>
                          <a:spcPct val="107000"/>
                        </a:lnSpc>
                        <a:spcBef>
                          <a:spcPts val="0"/>
                        </a:spcBef>
                        <a:spcAft>
                          <a:spcPts val="0"/>
                        </a:spcAft>
                      </a:pPr>
                      <a:r>
                        <a:rPr lang="en-ZA" sz="900">
                          <a:effectLst/>
                        </a:rPr>
                        <a:t>2017/18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2018/19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2019/20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a:txBody>
                    <a:bodyPr/>
                    <a:lstStyle/>
                    <a:p>
                      <a:pPr marL="0" marR="0" algn="ctr">
                        <a:lnSpc>
                          <a:spcPct val="107000"/>
                        </a:lnSpc>
                        <a:spcBef>
                          <a:spcPts val="0"/>
                        </a:spcBef>
                        <a:spcAft>
                          <a:spcPts val="0"/>
                        </a:spcAft>
                      </a:pPr>
                      <a:r>
                        <a:rPr lang="en-ZA" sz="900">
                          <a:effectLst/>
                        </a:rPr>
                        <a:t>2022/23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2023/24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extLst>
                  <a:ext uri="{0D108BD9-81ED-4DB2-BD59-A6C34878D82A}">
                    <a16:rowId xmlns:a16="http://schemas.microsoft.com/office/drawing/2014/main" xmlns="" val="3549307968"/>
                  </a:ext>
                </a:extLst>
              </a:tr>
              <a:tr h="209902">
                <a:tc gridSpan="9">
                  <a:txBody>
                    <a:bodyPr/>
                    <a:lstStyle/>
                    <a:p>
                      <a:pPr marL="0" marR="0">
                        <a:lnSpc>
                          <a:spcPct val="107000"/>
                        </a:lnSpc>
                        <a:spcBef>
                          <a:spcPts val="0"/>
                        </a:spcBef>
                        <a:spcAft>
                          <a:spcPts val="0"/>
                        </a:spcAft>
                      </a:pPr>
                      <a:r>
                        <a:rPr lang="en-ZA" sz="900" dirty="0">
                          <a:effectLst/>
                        </a:rPr>
                        <a:t>Outcome 4:	To become a more effective and efficient organisation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795465793"/>
                  </a:ext>
                </a:extLst>
              </a:tr>
              <a:tr h="431177">
                <a:tc gridSpan="9">
                  <a:txBody>
                    <a:bodyPr/>
                    <a:lstStyle/>
                    <a:p>
                      <a:pPr marL="0" marR="0">
                        <a:lnSpc>
                          <a:spcPct val="107000"/>
                        </a:lnSpc>
                        <a:spcBef>
                          <a:spcPts val="0"/>
                        </a:spcBef>
                        <a:spcAft>
                          <a:spcPts val="0"/>
                        </a:spcAft>
                      </a:pPr>
                      <a:r>
                        <a:rPr lang="en-ZA" sz="900" dirty="0">
                          <a:effectLst/>
                        </a:rPr>
                        <a:t>Output 1: Ensure that reported performance information is in accordance with the Framework for Strategic and Annual Performance plans.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250551728"/>
                  </a:ext>
                </a:extLst>
              </a:tr>
              <a:tr h="873816">
                <a:tc>
                  <a:txBody>
                    <a:bodyPr/>
                    <a:lstStyle/>
                    <a:p>
                      <a:pPr marL="0" marR="0">
                        <a:lnSpc>
                          <a:spcPct val="107000"/>
                        </a:lnSpc>
                        <a:spcBef>
                          <a:spcPts val="0"/>
                        </a:spcBef>
                        <a:spcAft>
                          <a:spcPts val="0"/>
                        </a:spcAft>
                      </a:pPr>
                      <a:r>
                        <a:rPr lang="en-ZA" sz="900">
                          <a:effectLst/>
                        </a:rPr>
                        <a:t>Output Indicator 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nSpc>
                          <a:spcPct val="107000"/>
                        </a:lnSpc>
                        <a:spcBef>
                          <a:spcPts val="0"/>
                        </a:spcBef>
                        <a:spcAft>
                          <a:spcPts val="0"/>
                        </a:spcAft>
                      </a:pPr>
                      <a:r>
                        <a:rPr lang="en-ZA" sz="900">
                          <a:effectLst/>
                        </a:rPr>
                        <a:t>Ensure that overall performance of the entity is maintained at above 80%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solidFill>
                      <a:schemeClr val="accent6"/>
                    </a:solidFill>
                  </a:tcPr>
                </a:tc>
                <a:tc>
                  <a:txBody>
                    <a:bodyPr/>
                    <a:lstStyle/>
                    <a:p>
                      <a:pPr marL="0" marR="0" algn="ctr">
                        <a:lnSpc>
                          <a:spcPct val="107000"/>
                        </a:lnSpc>
                        <a:spcBef>
                          <a:spcPts val="0"/>
                        </a:spcBef>
                        <a:spcAft>
                          <a:spcPts val="0"/>
                        </a:spcAft>
                      </a:pPr>
                      <a:r>
                        <a:rPr lang="en-ZA" sz="900">
                          <a:effectLst/>
                        </a:rPr>
                        <a:t>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extLst>
                  <a:ext uri="{0D108BD9-81ED-4DB2-BD59-A6C34878D82A}">
                    <a16:rowId xmlns:a16="http://schemas.microsoft.com/office/drawing/2014/main" xmlns="" val="3038236907"/>
                  </a:ext>
                </a:extLst>
              </a:tr>
              <a:tr h="1316367">
                <a:tc>
                  <a:txBody>
                    <a:bodyPr/>
                    <a:lstStyle/>
                    <a:p>
                      <a:pPr marL="0" marR="0">
                        <a:lnSpc>
                          <a:spcPct val="107000"/>
                        </a:lnSpc>
                        <a:spcBef>
                          <a:spcPts val="0"/>
                        </a:spcBef>
                        <a:spcAft>
                          <a:spcPts val="0"/>
                        </a:spcAft>
                      </a:pPr>
                      <a:r>
                        <a:rPr lang="en-ZA" sz="900">
                          <a:effectLst/>
                        </a:rPr>
                        <a:t>Output Indicator 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nSpc>
                          <a:spcPct val="107000"/>
                        </a:lnSpc>
                        <a:spcBef>
                          <a:spcPts val="0"/>
                        </a:spcBef>
                        <a:spcAft>
                          <a:spcPts val="0"/>
                        </a:spcAft>
                      </a:pPr>
                      <a:r>
                        <a:rPr lang="en-ZA" sz="900">
                          <a:effectLst/>
                        </a:rPr>
                        <a:t>Produce Annual Performance Information report that is reliable, accurate and complete by 31 July each year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solidFill>
                      <a:schemeClr val="accent6"/>
                    </a:solidFill>
                  </a:tcPr>
                </a:tc>
                <a:tc>
                  <a:txBody>
                    <a:bodyPr/>
                    <a:lstStyle/>
                    <a:p>
                      <a:pPr marL="0" marR="0" algn="ctr">
                        <a:lnSpc>
                          <a:spcPct val="107000"/>
                        </a:lnSpc>
                        <a:spcBef>
                          <a:spcPts val="0"/>
                        </a:spcBef>
                        <a:spcAft>
                          <a:spcPts val="0"/>
                        </a:spcAft>
                      </a:pPr>
                      <a:r>
                        <a:rPr lang="en-ZA" sz="9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extLst>
                  <a:ext uri="{0D108BD9-81ED-4DB2-BD59-A6C34878D82A}">
                    <a16:rowId xmlns:a16="http://schemas.microsoft.com/office/drawing/2014/main" xmlns="" val="1861054566"/>
                  </a:ext>
                </a:extLst>
              </a:tr>
              <a:tr h="431177">
                <a:tc gridSpan="9">
                  <a:txBody>
                    <a:bodyPr/>
                    <a:lstStyle/>
                    <a:p>
                      <a:pPr marL="0" marR="0">
                        <a:lnSpc>
                          <a:spcPct val="107000"/>
                        </a:lnSpc>
                        <a:spcBef>
                          <a:spcPts val="0"/>
                        </a:spcBef>
                        <a:spcAft>
                          <a:spcPts val="0"/>
                        </a:spcAft>
                      </a:pPr>
                      <a:r>
                        <a:rPr lang="en-ZA" sz="900" dirty="0">
                          <a:effectLst/>
                        </a:rPr>
                        <a:t>Output 2: An effective, efficient and transparent system of risk management is maintained in order to mitigate the risks exposure of the CMS.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923591791"/>
                  </a:ext>
                </a:extLst>
              </a:tr>
              <a:tr h="873816">
                <a:tc>
                  <a:txBody>
                    <a:bodyPr/>
                    <a:lstStyle/>
                    <a:p>
                      <a:pPr marL="0" marR="0">
                        <a:lnSpc>
                          <a:spcPct val="107000"/>
                        </a:lnSpc>
                        <a:spcBef>
                          <a:spcPts val="0"/>
                        </a:spcBef>
                        <a:spcAft>
                          <a:spcPts val="0"/>
                        </a:spcAft>
                      </a:pPr>
                      <a:r>
                        <a:rPr lang="en-ZA" sz="900">
                          <a:effectLst/>
                        </a:rPr>
                        <a:t>Output Indicator 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nSpc>
                          <a:spcPct val="107000"/>
                        </a:lnSpc>
                        <a:spcBef>
                          <a:spcPts val="0"/>
                        </a:spcBef>
                        <a:spcAft>
                          <a:spcPts val="0"/>
                        </a:spcAft>
                      </a:pPr>
                      <a:r>
                        <a:rPr lang="en-ZA" sz="900">
                          <a:effectLst/>
                        </a:rPr>
                        <a:t>Number of strategic risk register reports submitted to the Council for monitoring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solidFill>
                      <a:schemeClr val="accent6"/>
                    </a:solidFill>
                  </a:tcPr>
                </a:tc>
                <a:tc>
                  <a:txBody>
                    <a:bodyPr/>
                    <a:lstStyle/>
                    <a:p>
                      <a:pPr marL="0" marR="0" algn="ctr">
                        <a:lnSpc>
                          <a:spcPct val="107000"/>
                        </a:lnSpc>
                        <a:spcBef>
                          <a:spcPts val="0"/>
                        </a:spcBef>
                        <a:spcAft>
                          <a:spcPts val="0"/>
                        </a:spcAft>
                      </a:pPr>
                      <a:r>
                        <a:rPr lang="en-ZA" sz="9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extLst>
                  <a:ext uri="{0D108BD9-81ED-4DB2-BD59-A6C34878D82A}">
                    <a16:rowId xmlns:a16="http://schemas.microsoft.com/office/drawing/2014/main" xmlns="" val="1269614376"/>
                  </a:ext>
                </a:extLst>
              </a:tr>
              <a:tr h="222310">
                <a:tc gridSpan="9">
                  <a:txBody>
                    <a:bodyPr/>
                    <a:lstStyle/>
                    <a:p>
                      <a:pPr marL="914400" marR="0" indent="-914400">
                        <a:lnSpc>
                          <a:spcPct val="115000"/>
                        </a:lnSpc>
                        <a:spcBef>
                          <a:spcPts val="0"/>
                        </a:spcBef>
                        <a:spcAft>
                          <a:spcPts val="0"/>
                        </a:spcAft>
                      </a:pPr>
                      <a:r>
                        <a:rPr lang="en-US" sz="900" dirty="0">
                          <a:effectLst/>
                        </a:rPr>
                        <a:t>Outcome 6:	To collaborate with</a:t>
                      </a:r>
                      <a:r>
                        <a:rPr lang="en-ZA" sz="900" dirty="0">
                          <a:effectLst/>
                        </a:rPr>
                        <a:t> local, regional and international entities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11401726"/>
                  </a:ext>
                </a:extLst>
              </a:tr>
              <a:tr h="209902">
                <a:tc gridSpan="9">
                  <a:txBody>
                    <a:bodyPr/>
                    <a:lstStyle/>
                    <a:p>
                      <a:pPr marL="0" marR="0">
                        <a:lnSpc>
                          <a:spcPct val="107000"/>
                        </a:lnSpc>
                        <a:spcBef>
                          <a:spcPts val="0"/>
                        </a:spcBef>
                        <a:spcAft>
                          <a:spcPts val="0"/>
                        </a:spcAft>
                      </a:pPr>
                      <a:r>
                        <a:rPr lang="en-ZA" sz="900" dirty="0">
                          <a:effectLst/>
                        </a:rPr>
                        <a:t>Output 3: Collaboration with local, regional and international entities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07259443"/>
                  </a:ext>
                </a:extLst>
              </a:tr>
              <a:tr h="652539">
                <a:tc>
                  <a:txBody>
                    <a:bodyPr/>
                    <a:lstStyle/>
                    <a:p>
                      <a:pPr marL="0" marR="0">
                        <a:lnSpc>
                          <a:spcPct val="107000"/>
                        </a:lnSpc>
                        <a:spcBef>
                          <a:spcPts val="0"/>
                        </a:spcBef>
                        <a:spcAft>
                          <a:spcPts val="0"/>
                        </a:spcAft>
                      </a:pPr>
                      <a:r>
                        <a:rPr lang="en-ZA" sz="900">
                          <a:effectLst/>
                        </a:rPr>
                        <a:t>Output Indicator 3.1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nSpc>
                          <a:spcPct val="107000"/>
                        </a:lnSpc>
                        <a:spcBef>
                          <a:spcPts val="0"/>
                        </a:spcBef>
                        <a:spcAft>
                          <a:spcPts val="0"/>
                        </a:spcAft>
                      </a:pPr>
                      <a:r>
                        <a:rPr lang="en-ZA" sz="900">
                          <a:effectLst/>
                        </a:rPr>
                        <a:t>Number of signed Memoranda of Understanding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solidFill>
                      <a:schemeClr val="accent6"/>
                    </a:solidFill>
                  </a:tcPr>
                </a:tc>
                <a:tc>
                  <a:txBody>
                    <a:bodyPr/>
                    <a:lstStyle/>
                    <a:p>
                      <a:pPr marL="0" marR="0" algn="ctr">
                        <a:lnSpc>
                          <a:spcPct val="107000"/>
                        </a:lnSpc>
                        <a:spcBef>
                          <a:spcPts val="0"/>
                        </a:spcBef>
                        <a:spcAft>
                          <a:spcPts val="0"/>
                        </a:spcAft>
                      </a:pPr>
                      <a:r>
                        <a:rPr lang="en-ZA" sz="9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extLst>
                  <a:ext uri="{0D108BD9-81ED-4DB2-BD59-A6C34878D82A}">
                    <a16:rowId xmlns:a16="http://schemas.microsoft.com/office/drawing/2014/main" xmlns="" val="3805614454"/>
                  </a:ext>
                </a:extLst>
              </a:tr>
            </a:tbl>
          </a:graphicData>
        </a:graphic>
      </p:graphicFrame>
    </p:spTree>
    <p:extLst>
      <p:ext uri="{BB962C8B-B14F-4D97-AF65-F5344CB8AC3E}">
        <p14:creationId xmlns:p14="http://schemas.microsoft.com/office/powerpoint/2010/main" xmlns="" val="96518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xmlns="" val="410828247"/>
              </p:ext>
            </p:extLst>
          </p:nvPr>
        </p:nvGraphicFramePr>
        <p:xfrm>
          <a:off x="609600" y="243057"/>
          <a:ext cx="1828800" cy="6440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3944A67-7E5C-437A-8098-CBB4841ACD4D}" type="slidenum">
              <a:rPr lang="en-US" smtClean="0"/>
              <a:pPr/>
              <a:t>26</a:t>
            </a:fld>
            <a:endParaRPr lang="en-US"/>
          </a:p>
        </p:txBody>
      </p:sp>
      <p:graphicFrame>
        <p:nvGraphicFramePr>
          <p:cNvPr id="5" name="Table 4">
            <a:extLst>
              <a:ext uri="{FF2B5EF4-FFF2-40B4-BE49-F238E27FC236}">
                <a16:creationId xmlns:a16="http://schemas.microsoft.com/office/drawing/2014/main" xmlns="" id="{E387BF90-CB4F-4247-A297-A54ECABB87E2}"/>
              </a:ext>
            </a:extLst>
          </p:cNvPr>
          <p:cNvGraphicFramePr>
            <a:graphicFrameLocks noGrp="1"/>
          </p:cNvGraphicFramePr>
          <p:nvPr>
            <p:extLst>
              <p:ext uri="{D42A27DB-BD31-4B8C-83A1-F6EECF244321}">
                <p14:modId xmlns:p14="http://schemas.microsoft.com/office/powerpoint/2010/main" xmlns="" val="2743065260"/>
              </p:ext>
            </p:extLst>
          </p:nvPr>
        </p:nvGraphicFramePr>
        <p:xfrm>
          <a:off x="2438400" y="243057"/>
          <a:ext cx="8290557" cy="6440284"/>
        </p:xfrm>
        <a:graphic>
          <a:graphicData uri="http://schemas.openxmlformats.org/drawingml/2006/table">
            <a:tbl>
              <a:tblPr firstRow="1" firstCol="1" bandRow="1">
                <a:tableStyleId>{5C22544A-7EE6-4342-B048-85BDC9FD1C3A}</a:tableStyleId>
              </a:tblPr>
              <a:tblGrid>
                <a:gridCol w="921173">
                  <a:extLst>
                    <a:ext uri="{9D8B030D-6E8A-4147-A177-3AD203B41FA5}">
                      <a16:colId xmlns:a16="http://schemas.microsoft.com/office/drawing/2014/main" xmlns="" val="2928065169"/>
                    </a:ext>
                  </a:extLst>
                </a:gridCol>
                <a:gridCol w="921173">
                  <a:extLst>
                    <a:ext uri="{9D8B030D-6E8A-4147-A177-3AD203B41FA5}">
                      <a16:colId xmlns:a16="http://schemas.microsoft.com/office/drawing/2014/main" xmlns="" val="2647890794"/>
                    </a:ext>
                  </a:extLst>
                </a:gridCol>
                <a:gridCol w="921173">
                  <a:extLst>
                    <a:ext uri="{9D8B030D-6E8A-4147-A177-3AD203B41FA5}">
                      <a16:colId xmlns:a16="http://schemas.microsoft.com/office/drawing/2014/main" xmlns="" val="171439440"/>
                    </a:ext>
                  </a:extLst>
                </a:gridCol>
                <a:gridCol w="921173">
                  <a:extLst>
                    <a:ext uri="{9D8B030D-6E8A-4147-A177-3AD203B41FA5}">
                      <a16:colId xmlns:a16="http://schemas.microsoft.com/office/drawing/2014/main" xmlns="" val="744794681"/>
                    </a:ext>
                  </a:extLst>
                </a:gridCol>
                <a:gridCol w="921173">
                  <a:extLst>
                    <a:ext uri="{9D8B030D-6E8A-4147-A177-3AD203B41FA5}">
                      <a16:colId xmlns:a16="http://schemas.microsoft.com/office/drawing/2014/main" xmlns="" val="311247747"/>
                    </a:ext>
                  </a:extLst>
                </a:gridCol>
                <a:gridCol w="921173">
                  <a:extLst>
                    <a:ext uri="{9D8B030D-6E8A-4147-A177-3AD203B41FA5}">
                      <a16:colId xmlns:a16="http://schemas.microsoft.com/office/drawing/2014/main" xmlns="" val="3159348035"/>
                    </a:ext>
                  </a:extLst>
                </a:gridCol>
                <a:gridCol w="921173">
                  <a:extLst>
                    <a:ext uri="{9D8B030D-6E8A-4147-A177-3AD203B41FA5}">
                      <a16:colId xmlns:a16="http://schemas.microsoft.com/office/drawing/2014/main" xmlns="" val="895970142"/>
                    </a:ext>
                  </a:extLst>
                </a:gridCol>
                <a:gridCol w="921173">
                  <a:extLst>
                    <a:ext uri="{9D8B030D-6E8A-4147-A177-3AD203B41FA5}">
                      <a16:colId xmlns:a16="http://schemas.microsoft.com/office/drawing/2014/main" xmlns="" val="3482581753"/>
                    </a:ext>
                  </a:extLst>
                </a:gridCol>
                <a:gridCol w="921173">
                  <a:extLst>
                    <a:ext uri="{9D8B030D-6E8A-4147-A177-3AD203B41FA5}">
                      <a16:colId xmlns:a16="http://schemas.microsoft.com/office/drawing/2014/main" xmlns="" val="1214233810"/>
                    </a:ext>
                  </a:extLst>
                </a:gridCol>
              </a:tblGrid>
              <a:tr h="668886">
                <a:tc rowSpan="2" gridSpan="2">
                  <a:txBody>
                    <a:bodyPr/>
                    <a:lstStyle/>
                    <a:p>
                      <a:pPr marL="0" marR="0" algn="ctr">
                        <a:lnSpc>
                          <a:spcPct val="107000"/>
                        </a:lnSpc>
                        <a:spcBef>
                          <a:spcPts val="0"/>
                        </a:spcBef>
                        <a:spcAft>
                          <a:spcPts val="0"/>
                        </a:spcAft>
                      </a:pPr>
                      <a:r>
                        <a:rPr lang="en-ZA" sz="1000">
                          <a:effectLst/>
                        </a:rPr>
                        <a:t>Performance Indicators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gridSpan="3">
                  <a:txBody>
                    <a:bodyPr/>
                    <a:lstStyle/>
                    <a:p>
                      <a:pPr marL="0" marR="0" algn="ctr">
                        <a:lnSpc>
                          <a:spcPct val="107000"/>
                        </a:lnSpc>
                        <a:spcBef>
                          <a:spcPts val="0"/>
                        </a:spcBef>
                        <a:spcAft>
                          <a:spcPts val="0"/>
                        </a:spcAft>
                      </a:pPr>
                      <a:r>
                        <a:rPr lang="en-ZA" sz="1000">
                          <a:effectLst/>
                        </a:rPr>
                        <a:t>Audited/actual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marL="0" marR="0" algn="ctr">
                        <a:lnSpc>
                          <a:spcPct val="107000"/>
                        </a:lnSpc>
                        <a:spcBef>
                          <a:spcPts val="0"/>
                        </a:spcBef>
                        <a:spcAft>
                          <a:spcPts val="0"/>
                        </a:spcAft>
                      </a:pPr>
                      <a:r>
                        <a:rPr lang="en-ZA" sz="1000">
                          <a:effectLst/>
                        </a:rPr>
                        <a:t>Estimated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0"/>
                        </a:spcAft>
                      </a:pPr>
                      <a:r>
                        <a:rPr lang="en-ZA" sz="1000">
                          <a:effectLst/>
                        </a:rPr>
                        <a:t>Medium-term targets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115181652"/>
                  </a:ext>
                </a:extLst>
              </a:tr>
              <a:tr h="325758">
                <a:tc gridSpan="2" vMerge="1">
                  <a:txBody>
                    <a:bodyPr/>
                    <a:lstStyle/>
                    <a:p>
                      <a:endParaRPr lang="en-GB"/>
                    </a:p>
                  </a:txBody>
                  <a:tcPr/>
                </a:tc>
                <a:tc hMerge="1" vMerge="1">
                  <a:txBody>
                    <a:bodyPr/>
                    <a:lstStyle/>
                    <a:p>
                      <a:endParaRPr lang="en-GB"/>
                    </a:p>
                  </a:txBody>
                  <a:tcPr/>
                </a:tc>
                <a:tc>
                  <a:txBody>
                    <a:bodyPr/>
                    <a:lstStyle/>
                    <a:p>
                      <a:pPr marL="0" marR="0" algn="ctr">
                        <a:lnSpc>
                          <a:spcPct val="107000"/>
                        </a:lnSpc>
                        <a:spcBef>
                          <a:spcPts val="0"/>
                        </a:spcBef>
                        <a:spcAft>
                          <a:spcPts val="0"/>
                        </a:spcAft>
                      </a:pPr>
                      <a:r>
                        <a:rPr lang="en-ZA" sz="1000">
                          <a:effectLst/>
                        </a:rPr>
                        <a:t>2017/18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a:effectLst/>
                        </a:rPr>
                        <a:t>2018/19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a:effectLst/>
                        </a:rPr>
                        <a:t>2019/20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dirty="0">
                          <a:effectLst/>
                        </a:rPr>
                        <a:t>2020/21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dirty="0">
                          <a:effectLst/>
                        </a:rPr>
                        <a:t>2021/22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07000"/>
                        </a:lnSpc>
                        <a:spcBef>
                          <a:spcPts val="0"/>
                        </a:spcBef>
                        <a:spcAft>
                          <a:spcPts val="0"/>
                        </a:spcAft>
                      </a:pPr>
                      <a:r>
                        <a:rPr lang="en-ZA" sz="1000">
                          <a:effectLst/>
                        </a:rPr>
                        <a:t>2022/23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a:effectLst/>
                        </a:rPr>
                        <a:t>2023/24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39494218"/>
                  </a:ext>
                </a:extLst>
              </a:tr>
              <a:tr h="325758">
                <a:tc gridSpan="9">
                  <a:txBody>
                    <a:bodyPr/>
                    <a:lstStyle/>
                    <a:p>
                      <a:pPr marL="0" marR="0">
                        <a:lnSpc>
                          <a:spcPct val="107000"/>
                        </a:lnSpc>
                        <a:spcBef>
                          <a:spcPts val="0"/>
                        </a:spcBef>
                        <a:spcAft>
                          <a:spcPts val="0"/>
                        </a:spcAft>
                      </a:pPr>
                      <a:r>
                        <a:rPr lang="en-ZA" sz="1000" dirty="0">
                          <a:effectLst/>
                        </a:rPr>
                        <a:t>Outcome 4: To be a more effective and efficient organisation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51987806"/>
                  </a:ext>
                </a:extLst>
              </a:tr>
              <a:tr h="325758">
                <a:tc gridSpan="9">
                  <a:txBody>
                    <a:bodyPr/>
                    <a:lstStyle/>
                    <a:p>
                      <a:pPr marL="0" marR="0">
                        <a:lnSpc>
                          <a:spcPct val="107000"/>
                        </a:lnSpc>
                        <a:spcBef>
                          <a:spcPts val="0"/>
                        </a:spcBef>
                        <a:spcAft>
                          <a:spcPts val="0"/>
                        </a:spcAft>
                      </a:pPr>
                      <a:r>
                        <a:rPr lang="en-ZA" sz="1000" dirty="0">
                          <a:effectLst/>
                        </a:rPr>
                        <a:t>Output 4: Ensure effective financial management and alignment of budget allocation with strategic priorities.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797126434"/>
                  </a:ext>
                </a:extLst>
              </a:tr>
              <a:tr h="2727653">
                <a:tc>
                  <a:txBody>
                    <a:bodyPr/>
                    <a:lstStyle/>
                    <a:p>
                      <a:pPr marL="0" marR="0">
                        <a:lnSpc>
                          <a:spcPct val="107000"/>
                        </a:lnSpc>
                        <a:spcBef>
                          <a:spcPts val="0"/>
                        </a:spcBef>
                        <a:spcAft>
                          <a:spcPts val="0"/>
                        </a:spcAft>
                      </a:pPr>
                      <a:r>
                        <a:rPr lang="en-ZA" sz="1000">
                          <a:effectLst/>
                        </a:rPr>
                        <a:t>Output Indicator 4.1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00">
                          <a:effectLst/>
                        </a:rPr>
                        <a:t>An unqualified opinion issued by the Auditor-General South Africa on the Annual Financial Statements by 31 July each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07000"/>
                        </a:lnSpc>
                        <a:spcBef>
                          <a:spcPts val="0"/>
                        </a:spcBef>
                        <a:spcAft>
                          <a:spcPts val="0"/>
                        </a:spcAft>
                      </a:pPr>
                      <a:r>
                        <a:rPr lang="en-ZA"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31285061"/>
                  </a:ext>
                </a:extLst>
              </a:tr>
              <a:tr h="368202">
                <a:tc gridSpan="9">
                  <a:txBody>
                    <a:bodyPr/>
                    <a:lstStyle/>
                    <a:p>
                      <a:pPr marL="0" marR="0">
                        <a:lnSpc>
                          <a:spcPct val="107000"/>
                        </a:lnSpc>
                        <a:spcBef>
                          <a:spcPts val="0"/>
                        </a:spcBef>
                        <a:spcAft>
                          <a:spcPts val="0"/>
                        </a:spcAft>
                      </a:pPr>
                      <a:r>
                        <a:rPr lang="en-ZA" sz="1000" dirty="0">
                          <a:effectLst/>
                        </a:rPr>
                        <a:t>Output 5: Ensure that reported performance information is useful and reliable and in accordance with the Performance Management and Reporting Framework.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249401885"/>
                  </a:ext>
                </a:extLst>
              </a:tr>
              <a:tr h="1698269">
                <a:tc>
                  <a:txBody>
                    <a:bodyPr/>
                    <a:lstStyle/>
                    <a:p>
                      <a:pPr marL="0" marR="0">
                        <a:lnSpc>
                          <a:spcPct val="107000"/>
                        </a:lnSpc>
                        <a:spcBef>
                          <a:spcPts val="0"/>
                        </a:spcBef>
                        <a:spcAft>
                          <a:spcPts val="0"/>
                        </a:spcAft>
                      </a:pPr>
                      <a:r>
                        <a:rPr lang="en-ZA" sz="1000">
                          <a:effectLst/>
                        </a:rPr>
                        <a:t>Output Indicator 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000">
                          <a:effectLst/>
                        </a:rPr>
                        <a:t>Produce a budget that is approved by Council by 31 January each year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000">
                          <a:effectLst/>
                        </a:rPr>
                        <a:t>New indicator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a:effectLst/>
                        </a:rPr>
                        <a:t>New indicator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a:effectLst/>
                        </a:rPr>
                        <a:t>New indicator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07000"/>
                        </a:lnSpc>
                        <a:spcBef>
                          <a:spcPts val="0"/>
                        </a:spcBef>
                        <a:spcAft>
                          <a:spcPts val="0"/>
                        </a:spcAft>
                      </a:pPr>
                      <a:r>
                        <a:rPr lang="en-ZA"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21599852"/>
                  </a:ext>
                </a:extLst>
              </a:tr>
            </a:tbl>
          </a:graphicData>
        </a:graphic>
      </p:graphicFrame>
    </p:spTree>
    <p:extLst>
      <p:ext uri="{BB962C8B-B14F-4D97-AF65-F5344CB8AC3E}">
        <p14:creationId xmlns:p14="http://schemas.microsoft.com/office/powerpoint/2010/main" xmlns="" val="2630683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944A67-7E5C-437A-8098-CBB4841ACD4D}" type="slidenum">
              <a:rPr lang="en-US" smtClean="0"/>
              <a:pPr/>
              <a:t>27</a:t>
            </a:fld>
            <a:endParaRPr lang="en-US"/>
          </a:p>
        </p:txBody>
      </p:sp>
      <p:grpSp>
        <p:nvGrpSpPr>
          <p:cNvPr id="6" name="Group 5">
            <a:extLst>
              <a:ext uri="{FF2B5EF4-FFF2-40B4-BE49-F238E27FC236}">
                <a16:creationId xmlns:a16="http://schemas.microsoft.com/office/drawing/2014/main" xmlns="" id="{9303604A-548C-4D35-AAA4-5B1EF08991D9}"/>
              </a:ext>
            </a:extLst>
          </p:cNvPr>
          <p:cNvGrpSpPr/>
          <p:nvPr/>
        </p:nvGrpSpPr>
        <p:grpSpPr>
          <a:xfrm>
            <a:off x="792481" y="264012"/>
            <a:ext cx="1605279" cy="6092314"/>
            <a:chOff x="0" y="3724"/>
            <a:chExt cx="2047876" cy="6717750"/>
          </a:xfrm>
          <a:solidFill>
            <a:schemeClr val="tx2">
              <a:lumMod val="40000"/>
              <a:lumOff val="60000"/>
            </a:schemeClr>
          </a:solidFill>
        </p:grpSpPr>
        <p:sp>
          <p:nvSpPr>
            <p:cNvPr id="7" name="Rectangle: Rounded Corners 6">
              <a:extLst>
                <a:ext uri="{FF2B5EF4-FFF2-40B4-BE49-F238E27FC236}">
                  <a16:creationId xmlns:a16="http://schemas.microsoft.com/office/drawing/2014/main" xmlns="" id="{D9896872-E01F-4ADC-8253-2B23B86D7A96}"/>
                </a:ext>
              </a:extLst>
            </p:cNvPr>
            <p:cNvSpPr/>
            <p:nvPr/>
          </p:nvSpPr>
          <p:spPr>
            <a:xfrm>
              <a:off x="0" y="3724"/>
              <a:ext cx="2047876" cy="6717750"/>
            </a:xfrm>
            <a:prstGeom prst="roundRect">
              <a:avLst/>
            </a:prstGeom>
            <a:grpFill/>
          </p:spPr>
          <p:style>
            <a:lnRef idx="2">
              <a:schemeClr val="lt1">
                <a:hueOff val="0"/>
                <a:satOff val="0"/>
                <a:lumOff val="0"/>
                <a:alphaOff val="0"/>
              </a:schemeClr>
            </a:lnRef>
            <a:fillRef idx="1">
              <a:scrgbClr r="0" g="0" b="0"/>
            </a:fillRef>
            <a:effectRef idx="0">
              <a:schemeClr val="accent5">
                <a:shade val="50000"/>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xmlns="" id="{B6FF52C7-7379-4158-B17C-9C9F9C7AA76F}"/>
                </a:ext>
              </a:extLst>
            </p:cNvPr>
            <p:cNvSpPr txBox="1"/>
            <p:nvPr/>
          </p:nvSpPr>
          <p:spPr>
            <a:xfrm>
              <a:off x="99969" y="103693"/>
              <a:ext cx="1847938" cy="65178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100" b="1" dirty="0">
                  <a:solidFill>
                    <a:schemeClr val="tx1"/>
                  </a:solidFill>
                  <a:latin typeface="Arial Narrow" panose="020B0606020202030204" pitchFamily="34" charset="0"/>
                </a:rPr>
                <a:t>Sub-</a:t>
              </a:r>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1.3 : Information and Communication Technology and Knowledge Management</a:t>
              </a:r>
            </a:p>
            <a:p>
              <a:pPr algn="just" defTabSz="444500">
                <a:lnSpc>
                  <a:spcPct val="90000"/>
                </a:lnSpc>
                <a:spcBef>
                  <a:spcPct val="0"/>
                </a:spcBef>
                <a:spcAft>
                  <a:spcPct val="35000"/>
                </a:spcAft>
              </a:pPr>
              <a:r>
                <a:rPr lang="en-US" sz="1100" dirty="0">
                  <a:solidFill>
                    <a:schemeClr val="tx1"/>
                  </a:solidFill>
                  <a:latin typeface="Arial Narrow" panose="020B0606020202030204" pitchFamily="34" charset="0"/>
                  <a:ea typeface="Cambria" panose="02040503050406030204" pitchFamily="18" charset="0"/>
                  <a:cs typeface="Calibri" panose="020F0502020204030204" pitchFamily="34" charset="0"/>
                </a:rPr>
                <a:t>The purpose of the Sub-</a:t>
              </a:r>
              <a:r>
                <a:rPr lang="en-US" sz="1100" dirty="0" err="1">
                  <a:solidFill>
                    <a:schemeClr val="tx1"/>
                  </a:solidFill>
                  <a:latin typeface="Arial Narrow" panose="020B0606020202030204" pitchFamily="34" charset="0"/>
                  <a:ea typeface="Cambria" panose="02040503050406030204" pitchFamily="18" charset="0"/>
                  <a:cs typeface="Calibri" panose="020F0502020204030204" pitchFamily="34" charset="0"/>
                </a:rPr>
                <a:t>programme</a:t>
              </a:r>
              <a:r>
                <a:rPr lang="en-US" sz="1100" dirty="0">
                  <a:solidFill>
                    <a:schemeClr val="tx1"/>
                  </a:solidFill>
                  <a:latin typeface="Arial Narrow" panose="020B0606020202030204" pitchFamily="34" charset="0"/>
                  <a:ea typeface="Cambria" panose="02040503050406030204" pitchFamily="18" charset="0"/>
                  <a:cs typeface="Calibri" panose="020F0502020204030204" pitchFamily="34" charset="0"/>
                </a:rPr>
                <a:t> is to provide secure, reliable, innovative and process driven information and communication technology and knowledge management solutions, thereby improving productivity and business value</a:t>
              </a:r>
              <a:endParaRPr lang="en-US" sz="1100" dirty="0">
                <a:solidFill>
                  <a:schemeClr val="tx1"/>
                </a:solidFill>
                <a:latin typeface="Arial Nova" panose="020B0504020202020204" pitchFamily="34" charset="0"/>
              </a:endParaRPr>
            </a:p>
          </p:txBody>
        </p:sp>
      </p:grpSp>
      <p:graphicFrame>
        <p:nvGraphicFramePr>
          <p:cNvPr id="3" name="Table 2">
            <a:extLst>
              <a:ext uri="{FF2B5EF4-FFF2-40B4-BE49-F238E27FC236}">
                <a16:creationId xmlns:a16="http://schemas.microsoft.com/office/drawing/2014/main" xmlns="" id="{8FFBF82C-CB35-4A54-AF19-4E1BB0B6BCDD}"/>
              </a:ext>
            </a:extLst>
          </p:cNvPr>
          <p:cNvGraphicFramePr>
            <a:graphicFrameLocks noGrp="1"/>
          </p:cNvGraphicFramePr>
          <p:nvPr>
            <p:extLst>
              <p:ext uri="{D42A27DB-BD31-4B8C-83A1-F6EECF244321}">
                <p14:modId xmlns:p14="http://schemas.microsoft.com/office/powerpoint/2010/main" xmlns="" val="4058542512"/>
              </p:ext>
            </p:extLst>
          </p:nvPr>
        </p:nvGraphicFramePr>
        <p:xfrm>
          <a:off x="2397761" y="264013"/>
          <a:ext cx="8351517" cy="6092314"/>
        </p:xfrm>
        <a:graphic>
          <a:graphicData uri="http://schemas.openxmlformats.org/drawingml/2006/table">
            <a:tbl>
              <a:tblPr firstRow="1" firstCol="1" bandRow="1">
                <a:tableStyleId>{5C22544A-7EE6-4342-B048-85BDC9FD1C3A}</a:tableStyleId>
              </a:tblPr>
              <a:tblGrid>
                <a:gridCol w="788383">
                  <a:extLst>
                    <a:ext uri="{9D8B030D-6E8A-4147-A177-3AD203B41FA5}">
                      <a16:colId xmlns:a16="http://schemas.microsoft.com/office/drawing/2014/main" xmlns="" val="3578081655"/>
                    </a:ext>
                  </a:extLst>
                </a:gridCol>
                <a:gridCol w="1504944">
                  <a:extLst>
                    <a:ext uri="{9D8B030D-6E8A-4147-A177-3AD203B41FA5}">
                      <a16:colId xmlns:a16="http://schemas.microsoft.com/office/drawing/2014/main" xmlns="" val="3362711347"/>
                    </a:ext>
                  </a:extLst>
                </a:gridCol>
                <a:gridCol w="788383">
                  <a:extLst>
                    <a:ext uri="{9D8B030D-6E8A-4147-A177-3AD203B41FA5}">
                      <a16:colId xmlns:a16="http://schemas.microsoft.com/office/drawing/2014/main" xmlns="" val="3666966969"/>
                    </a:ext>
                  </a:extLst>
                </a:gridCol>
                <a:gridCol w="778361">
                  <a:extLst>
                    <a:ext uri="{9D8B030D-6E8A-4147-A177-3AD203B41FA5}">
                      <a16:colId xmlns:a16="http://schemas.microsoft.com/office/drawing/2014/main" xmlns="" val="3044593083"/>
                    </a:ext>
                  </a:extLst>
                </a:gridCol>
                <a:gridCol w="1110752">
                  <a:extLst>
                    <a:ext uri="{9D8B030D-6E8A-4147-A177-3AD203B41FA5}">
                      <a16:colId xmlns:a16="http://schemas.microsoft.com/office/drawing/2014/main" xmlns="" val="2470565104"/>
                    </a:ext>
                  </a:extLst>
                </a:gridCol>
                <a:gridCol w="1110752">
                  <a:extLst>
                    <a:ext uri="{9D8B030D-6E8A-4147-A177-3AD203B41FA5}">
                      <a16:colId xmlns:a16="http://schemas.microsoft.com/office/drawing/2014/main" xmlns="" val="1348715433"/>
                    </a:ext>
                  </a:extLst>
                </a:gridCol>
                <a:gridCol w="857704">
                  <a:extLst>
                    <a:ext uri="{9D8B030D-6E8A-4147-A177-3AD203B41FA5}">
                      <a16:colId xmlns:a16="http://schemas.microsoft.com/office/drawing/2014/main" xmlns="" val="1254934116"/>
                    </a:ext>
                  </a:extLst>
                </a:gridCol>
                <a:gridCol w="721360">
                  <a:extLst>
                    <a:ext uri="{9D8B030D-6E8A-4147-A177-3AD203B41FA5}">
                      <a16:colId xmlns:a16="http://schemas.microsoft.com/office/drawing/2014/main" xmlns="" val="1422454048"/>
                    </a:ext>
                  </a:extLst>
                </a:gridCol>
                <a:gridCol w="690878">
                  <a:extLst>
                    <a:ext uri="{9D8B030D-6E8A-4147-A177-3AD203B41FA5}">
                      <a16:colId xmlns:a16="http://schemas.microsoft.com/office/drawing/2014/main" xmlns="" val="1979413307"/>
                    </a:ext>
                  </a:extLst>
                </a:gridCol>
              </a:tblGrid>
              <a:tr h="447316">
                <a:tc rowSpan="2" gridSpan="2">
                  <a:txBody>
                    <a:bodyPr/>
                    <a:lstStyle/>
                    <a:p>
                      <a:pPr marL="0" marR="0" algn="ctr">
                        <a:lnSpc>
                          <a:spcPct val="115000"/>
                        </a:lnSpc>
                        <a:spcBef>
                          <a:spcPts val="0"/>
                        </a:spcBef>
                        <a:spcAft>
                          <a:spcPts val="0"/>
                        </a:spcAft>
                      </a:pPr>
                      <a:r>
                        <a:rPr lang="en-ZA" sz="1000">
                          <a:effectLst/>
                        </a:rPr>
                        <a:t>Performance Indicators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ZA" sz="1000">
                          <a:effectLst/>
                        </a:rPr>
                        <a:t>Audited/actual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rPr>
                        <a:t>Estimated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15000"/>
                        </a:lnSpc>
                        <a:spcBef>
                          <a:spcPts val="0"/>
                        </a:spcBef>
                        <a:spcAft>
                          <a:spcPts val="0"/>
                        </a:spcAft>
                      </a:pPr>
                      <a:r>
                        <a:rPr lang="en-ZA" sz="1000" dirty="0">
                          <a:effectLst/>
                        </a:rPr>
                        <a:t>Medium-term targets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17407738"/>
                  </a:ext>
                </a:extLst>
              </a:tr>
              <a:tr h="463608">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a:effectLst/>
                        </a:rPr>
                        <a:t>2017/18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2018/19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2019/20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2020/21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2021/22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15000"/>
                        </a:lnSpc>
                        <a:spcBef>
                          <a:spcPts val="0"/>
                        </a:spcBef>
                        <a:spcAft>
                          <a:spcPts val="0"/>
                        </a:spcAft>
                      </a:pPr>
                      <a:r>
                        <a:rPr lang="en-ZA" sz="1000" dirty="0">
                          <a:effectLst/>
                        </a:rPr>
                        <a:t>2022/23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2023/24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03816818"/>
                  </a:ext>
                </a:extLst>
              </a:tr>
              <a:tr h="216205">
                <a:tc gridSpan="9">
                  <a:txBody>
                    <a:bodyPr/>
                    <a:lstStyle/>
                    <a:p>
                      <a:pPr marL="0" marR="0" algn="l">
                        <a:lnSpc>
                          <a:spcPct val="115000"/>
                        </a:lnSpc>
                        <a:spcBef>
                          <a:spcPts val="0"/>
                        </a:spcBef>
                        <a:spcAft>
                          <a:spcPts val="0"/>
                        </a:spcAft>
                      </a:pPr>
                      <a:r>
                        <a:rPr lang="en-ZA" sz="1000" dirty="0">
                          <a:effectLst/>
                        </a:rPr>
                        <a:t>Outcome 4: To be a more effective and efficient organisation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465172838"/>
                  </a:ext>
                </a:extLst>
              </a:tr>
              <a:tr h="216205">
                <a:tc gridSpan="9">
                  <a:txBody>
                    <a:bodyPr/>
                    <a:lstStyle/>
                    <a:p>
                      <a:pPr marL="0" marR="0" algn="l">
                        <a:lnSpc>
                          <a:spcPct val="115000"/>
                        </a:lnSpc>
                        <a:spcBef>
                          <a:spcPts val="0"/>
                        </a:spcBef>
                        <a:spcAft>
                          <a:spcPts val="0"/>
                        </a:spcAft>
                      </a:pPr>
                      <a:r>
                        <a:rPr lang="en-ZA" sz="1000" dirty="0">
                          <a:effectLst/>
                        </a:rPr>
                        <a:t>Output 6: An established ICT Infrastructure that ensures information is available, accessible and protected.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854579537"/>
                  </a:ext>
                </a:extLst>
              </a:tr>
              <a:tr h="678426">
                <a:tc>
                  <a:txBody>
                    <a:bodyPr/>
                    <a:lstStyle/>
                    <a:p>
                      <a:pPr marL="0" marR="0" algn="l">
                        <a:lnSpc>
                          <a:spcPct val="115000"/>
                        </a:lnSpc>
                        <a:spcBef>
                          <a:spcPts val="0"/>
                        </a:spcBef>
                        <a:spcAft>
                          <a:spcPts val="0"/>
                        </a:spcAft>
                      </a:pPr>
                      <a:r>
                        <a:rPr lang="en-ZA" sz="1000">
                          <a:effectLst/>
                        </a:rPr>
                        <a:t>Output Indicator 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a:effectLst/>
                        </a:rPr>
                        <a:t>Percentage of network and server uptime,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99.7%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99.45%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99.41%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a:effectLst/>
                        </a:rPr>
                        <a: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62493252"/>
                  </a:ext>
                </a:extLst>
              </a:tr>
              <a:tr h="678426">
                <a:tc>
                  <a:txBody>
                    <a:bodyPr/>
                    <a:lstStyle/>
                    <a:p>
                      <a:pPr marL="0" marR="0" algn="l">
                        <a:lnSpc>
                          <a:spcPct val="115000"/>
                        </a:lnSpc>
                        <a:spcBef>
                          <a:spcPts val="0"/>
                        </a:spcBef>
                        <a:spcAft>
                          <a:spcPts val="0"/>
                        </a:spcAft>
                      </a:pPr>
                      <a:r>
                        <a:rPr lang="en-ZA" sz="1000">
                          <a:effectLst/>
                        </a:rPr>
                        <a:t>Output Indicator 6.2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a:effectLst/>
                        </a:rPr>
                        <a:t>Percentage of IT security incidents (breaches),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0.27%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4586318"/>
                  </a:ext>
                </a:extLst>
              </a:tr>
              <a:tr h="678426">
                <a:tc>
                  <a:txBody>
                    <a:bodyPr/>
                    <a:lstStyle/>
                    <a:p>
                      <a:pPr marL="0" marR="0" algn="l">
                        <a:lnSpc>
                          <a:spcPct val="115000"/>
                        </a:lnSpc>
                        <a:spcBef>
                          <a:spcPts val="0"/>
                        </a:spcBef>
                        <a:spcAft>
                          <a:spcPts val="0"/>
                        </a:spcAft>
                      </a:pPr>
                      <a:r>
                        <a:rPr lang="en-ZA" sz="1000">
                          <a:effectLst/>
                        </a:rPr>
                        <a:t>Output Indicator 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a:effectLst/>
                        </a:rPr>
                        <a:t>Number of successful IT Disaster Recovery (DR) failover tests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New indicator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New indicator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New indicator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2698963"/>
                  </a:ext>
                </a:extLst>
              </a:tr>
              <a:tr h="447316">
                <a:tc gridSpan="9">
                  <a:txBody>
                    <a:bodyPr/>
                    <a:lstStyle/>
                    <a:p>
                      <a:pPr marL="0" marR="0" algn="l">
                        <a:lnSpc>
                          <a:spcPct val="115000"/>
                        </a:lnSpc>
                        <a:spcBef>
                          <a:spcPts val="0"/>
                        </a:spcBef>
                        <a:spcAft>
                          <a:spcPts val="0"/>
                        </a:spcAft>
                      </a:pPr>
                      <a:r>
                        <a:rPr lang="en-ZA" sz="1000" dirty="0">
                          <a:effectLst/>
                        </a:rPr>
                        <a:t>Output 7: Provide software applications that serve both internal as well as external stakeholders that improve business operations and performance.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7366965"/>
                  </a:ext>
                </a:extLst>
              </a:tr>
              <a:tr h="909535">
                <a:tc>
                  <a:txBody>
                    <a:bodyPr/>
                    <a:lstStyle/>
                    <a:p>
                      <a:pPr marL="0" marR="0" algn="l">
                        <a:lnSpc>
                          <a:spcPct val="115000"/>
                        </a:lnSpc>
                        <a:spcBef>
                          <a:spcPts val="0"/>
                        </a:spcBef>
                        <a:spcAft>
                          <a:spcPts val="0"/>
                        </a:spcAft>
                      </a:pPr>
                      <a:r>
                        <a:rPr lang="en-ZA" sz="1000">
                          <a:effectLst/>
                        </a:rPr>
                        <a:t>Output Indicator 7.1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a:effectLst/>
                        </a:rPr>
                        <a:t>Percentage of uptime, of all installed application systems where network access exists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99.7%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99.47%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16466032"/>
                  </a:ext>
                </a:extLst>
              </a:tr>
              <a:tr h="447316">
                <a:tc gridSpan="9">
                  <a:txBody>
                    <a:bodyPr/>
                    <a:lstStyle/>
                    <a:p>
                      <a:pPr marL="0" marR="0" algn="l">
                        <a:lnSpc>
                          <a:spcPct val="115000"/>
                        </a:lnSpc>
                        <a:spcBef>
                          <a:spcPts val="0"/>
                        </a:spcBef>
                        <a:spcAft>
                          <a:spcPts val="0"/>
                        </a:spcAft>
                      </a:pPr>
                      <a:r>
                        <a:rPr lang="en-ZA" sz="1000" dirty="0">
                          <a:effectLst/>
                        </a:rPr>
                        <a:t>Output 8: Effectively provide information management services and organise and manage organisational knowledge with a view to enhance knowledge sharing.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810087731"/>
                  </a:ext>
                </a:extLst>
              </a:tr>
              <a:tr h="909535">
                <a:tc>
                  <a:txBody>
                    <a:bodyPr/>
                    <a:lstStyle/>
                    <a:p>
                      <a:pPr marL="0" marR="0" algn="l">
                        <a:lnSpc>
                          <a:spcPct val="115000"/>
                        </a:lnSpc>
                        <a:spcBef>
                          <a:spcPts val="0"/>
                        </a:spcBef>
                        <a:spcAft>
                          <a:spcPts val="0"/>
                        </a:spcAft>
                      </a:pPr>
                      <a:r>
                        <a:rPr lang="en-ZA" sz="1000">
                          <a:effectLst/>
                        </a:rPr>
                        <a:t>Output Indicator 8.1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a:effectLst/>
                        </a:rPr>
                        <a:t>Percentage of physical requests for information received and finalised within 30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97.5%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60463011"/>
                  </a:ext>
                </a:extLst>
              </a:tr>
            </a:tbl>
          </a:graphicData>
        </a:graphic>
      </p:graphicFrame>
    </p:spTree>
    <p:extLst>
      <p:ext uri="{BB962C8B-B14F-4D97-AF65-F5344CB8AC3E}">
        <p14:creationId xmlns:p14="http://schemas.microsoft.com/office/powerpoint/2010/main" xmlns="" val="3135907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74348676"/>
              </p:ext>
            </p:extLst>
          </p:nvPr>
        </p:nvGraphicFramePr>
        <p:xfrm>
          <a:off x="701041" y="174661"/>
          <a:ext cx="1828800" cy="645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28</a:t>
            </a:fld>
            <a:endParaRPr lang="en-US"/>
          </a:p>
        </p:txBody>
      </p:sp>
      <p:graphicFrame>
        <p:nvGraphicFramePr>
          <p:cNvPr id="6" name="Table 5">
            <a:extLst>
              <a:ext uri="{FF2B5EF4-FFF2-40B4-BE49-F238E27FC236}">
                <a16:creationId xmlns:a16="http://schemas.microsoft.com/office/drawing/2014/main" xmlns="" id="{921BEEF8-9668-4A0B-A92C-71AB69F91A46}"/>
              </a:ext>
            </a:extLst>
          </p:cNvPr>
          <p:cNvGraphicFramePr>
            <a:graphicFrameLocks noGrp="1"/>
          </p:cNvGraphicFramePr>
          <p:nvPr>
            <p:extLst>
              <p:ext uri="{D42A27DB-BD31-4B8C-83A1-F6EECF244321}">
                <p14:modId xmlns:p14="http://schemas.microsoft.com/office/powerpoint/2010/main" xmlns="" val="1309449646"/>
              </p:ext>
            </p:extLst>
          </p:nvPr>
        </p:nvGraphicFramePr>
        <p:xfrm>
          <a:off x="2529841" y="174661"/>
          <a:ext cx="8186413" cy="6597710"/>
        </p:xfrm>
        <a:graphic>
          <a:graphicData uri="http://schemas.openxmlformats.org/drawingml/2006/table">
            <a:tbl>
              <a:tblPr firstRow="1" firstCol="1" bandRow="1">
                <a:tableStyleId>{5C22544A-7EE6-4342-B048-85BDC9FD1C3A}</a:tableStyleId>
              </a:tblPr>
              <a:tblGrid>
                <a:gridCol w="622777">
                  <a:extLst>
                    <a:ext uri="{9D8B030D-6E8A-4147-A177-3AD203B41FA5}">
                      <a16:colId xmlns:a16="http://schemas.microsoft.com/office/drawing/2014/main" xmlns="" val="3876144953"/>
                    </a:ext>
                  </a:extLst>
                </a:gridCol>
                <a:gridCol w="779303">
                  <a:extLst>
                    <a:ext uri="{9D8B030D-6E8A-4147-A177-3AD203B41FA5}">
                      <a16:colId xmlns:a16="http://schemas.microsoft.com/office/drawing/2014/main" xmlns="" val="1920512687"/>
                    </a:ext>
                  </a:extLst>
                </a:gridCol>
                <a:gridCol w="152400">
                  <a:extLst>
                    <a:ext uri="{9D8B030D-6E8A-4147-A177-3AD203B41FA5}">
                      <a16:colId xmlns:a16="http://schemas.microsoft.com/office/drawing/2014/main" xmlns="" val="3298258135"/>
                    </a:ext>
                  </a:extLst>
                </a:gridCol>
                <a:gridCol w="772160">
                  <a:extLst>
                    <a:ext uri="{9D8B030D-6E8A-4147-A177-3AD203B41FA5}">
                      <a16:colId xmlns:a16="http://schemas.microsoft.com/office/drawing/2014/main" xmlns="" val="3769100229"/>
                    </a:ext>
                  </a:extLst>
                </a:gridCol>
                <a:gridCol w="1158240">
                  <a:extLst>
                    <a:ext uri="{9D8B030D-6E8A-4147-A177-3AD203B41FA5}">
                      <a16:colId xmlns:a16="http://schemas.microsoft.com/office/drawing/2014/main" xmlns="" val="1489162773"/>
                    </a:ext>
                  </a:extLst>
                </a:gridCol>
                <a:gridCol w="1107440">
                  <a:extLst>
                    <a:ext uri="{9D8B030D-6E8A-4147-A177-3AD203B41FA5}">
                      <a16:colId xmlns:a16="http://schemas.microsoft.com/office/drawing/2014/main" xmlns="" val="3763729048"/>
                    </a:ext>
                  </a:extLst>
                </a:gridCol>
                <a:gridCol w="1029599">
                  <a:extLst>
                    <a:ext uri="{9D8B030D-6E8A-4147-A177-3AD203B41FA5}">
                      <a16:colId xmlns:a16="http://schemas.microsoft.com/office/drawing/2014/main" xmlns="" val="56344740"/>
                    </a:ext>
                  </a:extLst>
                </a:gridCol>
                <a:gridCol w="992453">
                  <a:extLst>
                    <a:ext uri="{9D8B030D-6E8A-4147-A177-3AD203B41FA5}">
                      <a16:colId xmlns:a16="http://schemas.microsoft.com/office/drawing/2014/main" xmlns="" val="2273618537"/>
                    </a:ext>
                  </a:extLst>
                </a:gridCol>
                <a:gridCol w="992453">
                  <a:extLst>
                    <a:ext uri="{9D8B030D-6E8A-4147-A177-3AD203B41FA5}">
                      <a16:colId xmlns:a16="http://schemas.microsoft.com/office/drawing/2014/main" xmlns="" val="2443859608"/>
                    </a:ext>
                  </a:extLst>
                </a:gridCol>
                <a:gridCol w="579588">
                  <a:extLst>
                    <a:ext uri="{9D8B030D-6E8A-4147-A177-3AD203B41FA5}">
                      <a16:colId xmlns:a16="http://schemas.microsoft.com/office/drawing/2014/main" xmlns="" val="740416918"/>
                    </a:ext>
                  </a:extLst>
                </a:gridCol>
              </a:tblGrid>
              <a:tr h="280854">
                <a:tc rowSpan="2" gridSpan="2">
                  <a:txBody>
                    <a:bodyPr/>
                    <a:lstStyle/>
                    <a:p>
                      <a:pPr marL="0" marR="0" algn="ctr">
                        <a:lnSpc>
                          <a:spcPct val="115000"/>
                        </a:lnSpc>
                        <a:spcBef>
                          <a:spcPts val="0"/>
                        </a:spcBef>
                        <a:spcAft>
                          <a:spcPts val="0"/>
                        </a:spcAft>
                      </a:pPr>
                      <a:r>
                        <a:rPr lang="en-ZA" sz="1000">
                          <a:effectLst/>
                        </a:rPr>
                        <a:t>Performance Indicators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rowSpan="2" hMerge="1">
                  <a:txBody>
                    <a:bodyPr/>
                    <a:lstStyle/>
                    <a:p>
                      <a:endParaRPr lang="en-GB"/>
                    </a:p>
                  </a:txBody>
                  <a:tcPr/>
                </a:tc>
                <a:tc gridSpan="4">
                  <a:txBody>
                    <a:bodyPr/>
                    <a:lstStyle/>
                    <a:p>
                      <a:r>
                        <a:rPr lang="en-ZA" sz="1000">
                          <a:effectLst/>
                        </a:rPr>
                        <a:t>Audited/actual performance</a:t>
                      </a:r>
                      <a:endParaRPr lang="en-GB" sz="1000"/>
                    </a:p>
                  </a:txBody>
                  <a:tcPr marL="19919" marR="19919" marT="0" marB="0"/>
                </a:tc>
                <a:tc hMerge="1">
                  <a:txBody>
                    <a:bodyPr/>
                    <a:lstStyle/>
                    <a:p>
                      <a:endParaRPr lang="en-GB"/>
                    </a:p>
                  </a:txBody>
                  <a:tcPr/>
                </a:tc>
                <a:tc hMerge="1">
                  <a:txBody>
                    <a:bodyPr/>
                    <a:lstStyle/>
                    <a:p>
                      <a:endParaRPr lang="en-GB"/>
                    </a:p>
                  </a:txBody>
                  <a:tcPr/>
                </a:tc>
                <a:tc hMerge="1">
                  <a:txBody>
                    <a:bodyPr/>
                    <a:lstStyle/>
                    <a:p>
                      <a:endParaRPr lang="en-GB" sz="1000"/>
                    </a:p>
                  </a:txBody>
                  <a:tcPr marL="19919" marR="19919" marT="0" marB="0"/>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142580513"/>
                  </a:ext>
                </a:extLst>
              </a:tr>
              <a:tr h="135754">
                <a:tc gridSpan="2" vMerge="1">
                  <a:txBody>
                    <a:bodyPr/>
                    <a:lstStyle/>
                    <a:p>
                      <a:endParaRPr lang="en-GB"/>
                    </a:p>
                  </a:txBody>
                  <a:tcPr/>
                </a:tc>
                <a:tc hMerge="1" vMerge="1">
                  <a:txBody>
                    <a:bodyPr/>
                    <a:lstStyle/>
                    <a:p>
                      <a:endParaRPr lang="en-GB"/>
                    </a:p>
                  </a:txBody>
                  <a:tcPr/>
                </a:tc>
                <a:tc gridSpan="2">
                  <a:txBody>
                    <a:bodyPr/>
                    <a:lstStyle/>
                    <a:p>
                      <a:pPr marL="0" marR="0" algn="ctr">
                        <a:lnSpc>
                          <a:spcPct val="115000"/>
                        </a:lnSpc>
                        <a:spcBef>
                          <a:spcPts val="0"/>
                        </a:spcBef>
                        <a:spcAft>
                          <a:spcPts val="0"/>
                        </a:spcAft>
                      </a:pPr>
                      <a:r>
                        <a:rPr lang="en-ZA" sz="1000" dirty="0">
                          <a:effectLst/>
                        </a:rPr>
                        <a:t>2017/18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2021/2022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a:txBody>
                    <a:bodyPr/>
                    <a:lstStyle/>
                    <a:p>
                      <a:pPr marL="0" marR="0" algn="ctr">
                        <a:lnSpc>
                          <a:spcPct val="115000"/>
                        </a:lnSpc>
                        <a:spcBef>
                          <a:spcPts val="0"/>
                        </a:spcBef>
                        <a:spcAft>
                          <a:spcPts val="0"/>
                        </a:spcAft>
                      </a:pPr>
                      <a:r>
                        <a:rPr lang="en-ZA" sz="1000">
                          <a:effectLst/>
                        </a:rPr>
                        <a:t>2022/23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a:effectLst/>
                        </a:rPr>
                        <a:t>2023/24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extLst>
                  <a:ext uri="{0D108BD9-81ED-4DB2-BD59-A6C34878D82A}">
                    <a16:rowId xmlns:a16="http://schemas.microsoft.com/office/drawing/2014/main" xmlns="" val="3107842749"/>
                  </a:ext>
                </a:extLst>
              </a:tr>
              <a:tr h="135754">
                <a:tc gridSpan="10">
                  <a:txBody>
                    <a:bodyPr/>
                    <a:lstStyle/>
                    <a:p>
                      <a:pPr marL="0" marR="0">
                        <a:lnSpc>
                          <a:spcPct val="115000"/>
                        </a:lnSpc>
                        <a:spcBef>
                          <a:spcPts val="0"/>
                        </a:spcBef>
                        <a:spcAft>
                          <a:spcPts val="0"/>
                        </a:spcAft>
                      </a:pPr>
                      <a:r>
                        <a:rPr lang="en-ZA" sz="1000" dirty="0">
                          <a:effectLst/>
                        </a:rPr>
                        <a:t>Outcome 4: To become a more effective and efficient organisation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598079809"/>
                  </a:ext>
                </a:extLst>
              </a:tr>
              <a:tr h="135754">
                <a:tc gridSpan="10">
                  <a:txBody>
                    <a:bodyPr/>
                    <a:lstStyle/>
                    <a:p>
                      <a:pPr marL="0" marR="0">
                        <a:lnSpc>
                          <a:spcPct val="115000"/>
                        </a:lnSpc>
                        <a:spcBef>
                          <a:spcPts val="0"/>
                        </a:spcBef>
                        <a:spcAft>
                          <a:spcPts val="0"/>
                        </a:spcAft>
                      </a:pPr>
                      <a:r>
                        <a:rPr lang="en-ZA" sz="1000" dirty="0">
                          <a:effectLst/>
                        </a:rPr>
                        <a:t>Output 9: Build competencies and retain skilled employees.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61662214"/>
                  </a:ext>
                </a:extLst>
              </a:tr>
              <a:tr h="716155">
                <a:tc>
                  <a:txBody>
                    <a:bodyPr/>
                    <a:lstStyle/>
                    <a:p>
                      <a:pPr marL="0" marR="0">
                        <a:lnSpc>
                          <a:spcPct val="115000"/>
                        </a:lnSpc>
                        <a:spcBef>
                          <a:spcPts val="0"/>
                        </a:spcBef>
                        <a:spcAft>
                          <a:spcPts val="0"/>
                        </a:spcAft>
                      </a:pPr>
                      <a:r>
                        <a:rPr lang="en-ZA" sz="1000">
                          <a:effectLst/>
                        </a:rPr>
                        <a:t>Output Indicator 9.1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ZA" sz="1000">
                          <a:effectLst/>
                        </a:rPr>
                        <a:t>Minimise staff turnover rate to less than 15%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a:effectLst/>
                        </a:rPr>
                        <a:t>7.1%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7.1%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4.48%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8.33%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&lt;15%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&lt;15%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ZA" sz="1000">
                          <a:effectLst/>
                        </a:rPr>
                        <a:t>&lt;15%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&lt;15%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xmlns="" val="3853080035"/>
                  </a:ext>
                </a:extLst>
              </a:tr>
              <a:tr h="2312256">
                <a:tc>
                  <a:txBody>
                    <a:bodyPr/>
                    <a:lstStyle/>
                    <a:p>
                      <a:pPr marL="0" marR="0">
                        <a:lnSpc>
                          <a:spcPct val="115000"/>
                        </a:lnSpc>
                        <a:spcBef>
                          <a:spcPts val="0"/>
                        </a:spcBef>
                        <a:spcAft>
                          <a:spcPts val="0"/>
                        </a:spcAft>
                      </a:pPr>
                      <a:r>
                        <a:rPr lang="en-ZA" sz="1000">
                          <a:effectLst/>
                        </a:rPr>
                        <a:t>Output Indicator 9.2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ZA" sz="1000">
                          <a:effectLst/>
                        </a:rPr>
                        <a:t>Turnaround time to fill a vacancy (turnaround time of 120 working days for each vacancy that exists during the year), excluding position of CEO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a:effectLst/>
                        </a:rPr>
                        <a:t>There were 5 out of 14 positions that tool longer than the 90 days to fill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There were 5 out of 14 positions that tool longer than the 90 days to fill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There were 16 vacancies during the period, 12 were filled within 120 days, one took longer than the 120 days to fill and the recruitment process was underway for 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There were 14 vacancies during the period, 9 were filled within 120 days, 3 took longer than 120 days and the recruitment process was underway for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120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120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ZA" sz="1000">
                          <a:effectLst/>
                        </a:rPr>
                        <a:t>120 days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120 days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xmlns="" val="4214001834"/>
                  </a:ext>
                </a:extLst>
              </a:tr>
              <a:tr h="2022056">
                <a:tc>
                  <a:txBody>
                    <a:bodyPr/>
                    <a:lstStyle/>
                    <a:p>
                      <a:pPr marL="0" marR="0">
                        <a:lnSpc>
                          <a:spcPct val="115000"/>
                        </a:lnSpc>
                        <a:spcBef>
                          <a:spcPts val="0"/>
                        </a:spcBef>
                        <a:spcAft>
                          <a:spcPts val="0"/>
                        </a:spcAft>
                      </a:pPr>
                      <a:r>
                        <a:rPr lang="en-ZA" sz="1000">
                          <a:effectLst/>
                        </a:rPr>
                        <a:t>Output Indicator 9.3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ZA" sz="1000">
                          <a:effectLst/>
                        </a:rPr>
                        <a:t>Achievement of employment equity targets [according to the Broad-Based Black Economic Empowerment (BBBEEA)]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a:effectLst/>
                        </a:rPr>
                        <a:t>79.82%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79.82%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97.12%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85%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85%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ZA" sz="1000">
                          <a:effectLst/>
                        </a:rPr>
                        <a:t>85%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a:effectLst/>
                        </a:rPr>
                        <a:t>85%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xmlns="" val="4151594819"/>
                  </a:ext>
                </a:extLst>
              </a:tr>
              <a:tr h="716155">
                <a:tc>
                  <a:txBody>
                    <a:bodyPr/>
                    <a:lstStyle/>
                    <a:p>
                      <a:pPr marL="0" marR="0">
                        <a:lnSpc>
                          <a:spcPct val="115000"/>
                        </a:lnSpc>
                        <a:spcBef>
                          <a:spcPts val="0"/>
                        </a:spcBef>
                        <a:spcAft>
                          <a:spcPts val="0"/>
                        </a:spcAft>
                      </a:pPr>
                      <a:r>
                        <a:rPr lang="en-ZA" sz="1000">
                          <a:effectLst/>
                        </a:rPr>
                        <a:t>Output Indicator 9.4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ZA" sz="1000">
                          <a:effectLst/>
                        </a:rPr>
                        <a:t>Develop talent management Policy Framework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New Indicator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ZA" sz="1000" dirty="0">
                          <a:effectLst/>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xmlns="" val="3949570436"/>
                  </a:ext>
                </a:extLst>
              </a:tr>
            </a:tbl>
          </a:graphicData>
        </a:graphic>
      </p:graphicFrame>
    </p:spTree>
    <p:extLst>
      <p:ext uri="{BB962C8B-B14F-4D97-AF65-F5344CB8AC3E}">
        <p14:creationId xmlns:p14="http://schemas.microsoft.com/office/powerpoint/2010/main" xmlns="" val="275192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671544652"/>
              </p:ext>
            </p:extLst>
          </p:nvPr>
        </p:nvGraphicFramePr>
        <p:xfrm>
          <a:off x="792481" y="201630"/>
          <a:ext cx="1828800" cy="645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29</a:t>
            </a:fld>
            <a:endParaRPr lang="en-US"/>
          </a:p>
        </p:txBody>
      </p:sp>
      <p:graphicFrame>
        <p:nvGraphicFramePr>
          <p:cNvPr id="7" name="Table 6">
            <a:extLst>
              <a:ext uri="{FF2B5EF4-FFF2-40B4-BE49-F238E27FC236}">
                <a16:creationId xmlns:a16="http://schemas.microsoft.com/office/drawing/2014/main" xmlns="" id="{FAB3AAD6-CE3E-411A-8AEB-B22C003AE7BB}"/>
              </a:ext>
            </a:extLst>
          </p:cNvPr>
          <p:cNvGraphicFramePr>
            <a:graphicFrameLocks noGrp="1"/>
          </p:cNvGraphicFramePr>
          <p:nvPr>
            <p:extLst>
              <p:ext uri="{D42A27DB-BD31-4B8C-83A1-F6EECF244321}">
                <p14:modId xmlns:p14="http://schemas.microsoft.com/office/powerpoint/2010/main" xmlns="" val="683231278"/>
              </p:ext>
            </p:extLst>
          </p:nvPr>
        </p:nvGraphicFramePr>
        <p:xfrm>
          <a:off x="2621281" y="201630"/>
          <a:ext cx="8162281" cy="6484383"/>
        </p:xfrm>
        <a:graphic>
          <a:graphicData uri="http://schemas.openxmlformats.org/drawingml/2006/table">
            <a:tbl>
              <a:tblPr firstRow="1" firstCol="1" bandRow="1">
                <a:tableStyleId>{5C22544A-7EE6-4342-B048-85BDC9FD1C3A}</a:tableStyleId>
              </a:tblPr>
              <a:tblGrid>
                <a:gridCol w="1111229">
                  <a:extLst>
                    <a:ext uri="{9D8B030D-6E8A-4147-A177-3AD203B41FA5}">
                      <a16:colId xmlns:a16="http://schemas.microsoft.com/office/drawing/2014/main" xmlns="" val="66477943"/>
                    </a:ext>
                  </a:extLst>
                </a:gridCol>
                <a:gridCol w="959840">
                  <a:extLst>
                    <a:ext uri="{9D8B030D-6E8A-4147-A177-3AD203B41FA5}">
                      <a16:colId xmlns:a16="http://schemas.microsoft.com/office/drawing/2014/main" xmlns="" val="14414528"/>
                    </a:ext>
                  </a:extLst>
                </a:gridCol>
                <a:gridCol w="808417">
                  <a:extLst>
                    <a:ext uri="{9D8B030D-6E8A-4147-A177-3AD203B41FA5}">
                      <a16:colId xmlns:a16="http://schemas.microsoft.com/office/drawing/2014/main" xmlns="" val="140347757"/>
                    </a:ext>
                  </a:extLst>
                </a:gridCol>
                <a:gridCol w="830604">
                  <a:extLst>
                    <a:ext uri="{9D8B030D-6E8A-4147-A177-3AD203B41FA5}">
                      <a16:colId xmlns:a16="http://schemas.microsoft.com/office/drawing/2014/main" xmlns="" val="2541613869"/>
                    </a:ext>
                  </a:extLst>
                </a:gridCol>
                <a:gridCol w="903150">
                  <a:extLst>
                    <a:ext uri="{9D8B030D-6E8A-4147-A177-3AD203B41FA5}">
                      <a16:colId xmlns:a16="http://schemas.microsoft.com/office/drawing/2014/main" xmlns="" val="1770933239"/>
                    </a:ext>
                  </a:extLst>
                </a:gridCol>
                <a:gridCol w="961582">
                  <a:extLst>
                    <a:ext uri="{9D8B030D-6E8A-4147-A177-3AD203B41FA5}">
                      <a16:colId xmlns:a16="http://schemas.microsoft.com/office/drawing/2014/main" xmlns="" val="3974345767"/>
                    </a:ext>
                  </a:extLst>
                </a:gridCol>
                <a:gridCol w="946490">
                  <a:extLst>
                    <a:ext uri="{9D8B030D-6E8A-4147-A177-3AD203B41FA5}">
                      <a16:colId xmlns:a16="http://schemas.microsoft.com/office/drawing/2014/main" xmlns="" val="3153467508"/>
                    </a:ext>
                  </a:extLst>
                </a:gridCol>
                <a:gridCol w="823446">
                  <a:extLst>
                    <a:ext uri="{9D8B030D-6E8A-4147-A177-3AD203B41FA5}">
                      <a16:colId xmlns:a16="http://schemas.microsoft.com/office/drawing/2014/main" xmlns="" val="3055796251"/>
                    </a:ext>
                  </a:extLst>
                </a:gridCol>
                <a:gridCol w="817523">
                  <a:extLst>
                    <a:ext uri="{9D8B030D-6E8A-4147-A177-3AD203B41FA5}">
                      <a16:colId xmlns:a16="http://schemas.microsoft.com/office/drawing/2014/main" xmlns="" val="3087078093"/>
                    </a:ext>
                  </a:extLst>
                </a:gridCol>
              </a:tblGrid>
              <a:tr h="424354">
                <a:tc rowSpan="2" gridSpan="2">
                  <a:txBody>
                    <a:bodyPr/>
                    <a:lstStyle/>
                    <a:p>
                      <a:pPr algn="ctr">
                        <a:lnSpc>
                          <a:spcPct val="115000"/>
                        </a:lnSpc>
                        <a:spcAft>
                          <a:spcPts val="800"/>
                        </a:spcAft>
                      </a:pPr>
                      <a:r>
                        <a:rPr lang="en-ZA" sz="1000">
                          <a:effectLst/>
                          <a:latin typeface="+mn-lt"/>
                        </a:rPr>
                        <a:t>Performance Indicators</a:t>
                      </a:r>
                      <a:endParaRPr lang="en-GB" sz="1000">
                        <a:effectLst/>
                        <a:latin typeface="+mn-lt"/>
                        <a:ea typeface="Calibri" panose="020F0502020204030204" pitchFamily="34" charset="0"/>
                        <a:cs typeface="Times New Roman" panose="02020603050405020304" pitchFamily="18" charset="0"/>
                      </a:endParaRPr>
                    </a:p>
                  </a:txBody>
                  <a:tcPr marL="12219" marR="12219" marT="0" marB="0"/>
                </a:tc>
                <a:tc rowSpan="2" hMerge="1">
                  <a:txBody>
                    <a:bodyPr/>
                    <a:lstStyle/>
                    <a:p>
                      <a:pPr algn="ctr">
                        <a:lnSpc>
                          <a:spcPct val="115000"/>
                        </a:lnSpc>
                        <a:spcAft>
                          <a:spcPts val="8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12219" marR="12219" marT="0" marB="0"/>
                </a:tc>
                <a:tc gridSpan="3">
                  <a:txBody>
                    <a:bodyPr/>
                    <a:lstStyle/>
                    <a:p>
                      <a:pPr algn="ctr">
                        <a:lnSpc>
                          <a:spcPct val="115000"/>
                        </a:lnSpc>
                        <a:spcAft>
                          <a:spcPts val="800"/>
                        </a:spcAft>
                      </a:pPr>
                      <a:r>
                        <a:rPr lang="en-ZA" sz="1000" dirty="0">
                          <a:effectLst/>
                          <a:latin typeface="+mn-lt"/>
                        </a:rPr>
                        <a:t>Audited/actual performance</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a:effectLst/>
                          <a:latin typeface="+mn-lt"/>
                        </a:rPr>
                        <a:t>Estimated performance</a:t>
                      </a:r>
                      <a:endParaRPr lang="en-GB" sz="1000">
                        <a:effectLst/>
                        <a:latin typeface="+mn-lt"/>
                        <a:ea typeface="Calibri" panose="020F0502020204030204" pitchFamily="34" charset="0"/>
                        <a:cs typeface="Times New Roman" panose="02020603050405020304" pitchFamily="18" charset="0"/>
                      </a:endParaRPr>
                    </a:p>
                  </a:txBody>
                  <a:tcPr marL="12219" marR="12219" marT="0" marB="0"/>
                </a:tc>
                <a:tc gridSpan="3">
                  <a:txBody>
                    <a:bodyPr/>
                    <a:lstStyle/>
                    <a:p>
                      <a:pPr algn="ctr">
                        <a:lnSpc>
                          <a:spcPct val="115000"/>
                        </a:lnSpc>
                        <a:spcAft>
                          <a:spcPts val="800"/>
                        </a:spcAft>
                      </a:pPr>
                      <a:r>
                        <a:rPr lang="en-ZA" sz="1000" dirty="0">
                          <a:effectLst/>
                          <a:latin typeface="+mn-lt"/>
                        </a:rPr>
                        <a:t>Medium-term targets</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866789662"/>
                  </a:ext>
                </a:extLst>
              </a:tr>
              <a:tr h="205116">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a:effectLst/>
                          <a:latin typeface="+mn-lt"/>
                        </a:rPr>
                        <a:t>2017/18</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latin typeface="+mn-lt"/>
                        </a:rPr>
                        <a:t>2018/19</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latin typeface="+mn-lt"/>
                        </a:rPr>
                        <a:t>2019/20</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15000"/>
                        </a:lnSpc>
                        <a:spcBef>
                          <a:spcPts val="0"/>
                        </a:spcBef>
                        <a:spcAft>
                          <a:spcPts val="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3590116"/>
                  </a:ext>
                </a:extLst>
              </a:tr>
              <a:tr h="242349">
                <a:tc gridSpan="9">
                  <a:txBody>
                    <a:bodyPr/>
                    <a:lstStyle/>
                    <a:p>
                      <a:pPr>
                        <a:lnSpc>
                          <a:spcPct val="115000"/>
                        </a:lnSpc>
                        <a:spcAft>
                          <a:spcPts val="800"/>
                        </a:spcAft>
                      </a:pPr>
                      <a:r>
                        <a:rPr lang="en-ZA" sz="1000" dirty="0">
                          <a:effectLst/>
                          <a:latin typeface="+mn-lt"/>
                        </a:rPr>
                        <a:t>Outcome 4: To become a more effective and efficient organisation</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612923702"/>
                  </a:ext>
                </a:extLst>
              </a:tr>
              <a:tr h="205116">
                <a:tc gridSpan="9">
                  <a:txBody>
                    <a:bodyPr/>
                    <a:lstStyle/>
                    <a:p>
                      <a:pPr>
                        <a:lnSpc>
                          <a:spcPct val="115000"/>
                        </a:lnSpc>
                        <a:spcAft>
                          <a:spcPts val="800"/>
                        </a:spcAft>
                      </a:pPr>
                      <a:r>
                        <a:rPr lang="en-US" sz="1000" dirty="0">
                          <a:effectLst/>
                          <a:latin typeface="+mn-lt"/>
                          <a:ea typeface="Calibri" panose="020F0502020204030204" pitchFamily="34" charset="0"/>
                          <a:cs typeface="Arial" panose="020B0604020202020204" pitchFamily="34" charset="0"/>
                        </a:rPr>
                        <a:t>Output 10: </a:t>
                      </a:r>
                      <a:r>
                        <a:rPr lang="en-US" sz="1000" dirty="0" err="1">
                          <a:effectLst/>
                          <a:latin typeface="+mn-lt"/>
                          <a:ea typeface="Calibri" panose="020F0502020204030204" pitchFamily="34" charset="0"/>
                          <a:cs typeface="Arial" panose="020B0604020202020204" pitchFamily="34" charset="0"/>
                        </a:rPr>
                        <a:t>Maximise</a:t>
                      </a:r>
                      <a:r>
                        <a:rPr lang="en-US" sz="1000" dirty="0">
                          <a:effectLst/>
                          <a:latin typeface="+mn-lt"/>
                          <a:ea typeface="Calibri" panose="020F0502020204030204" pitchFamily="34" charset="0"/>
                          <a:cs typeface="Arial" panose="020B0604020202020204" pitchFamily="34" charset="0"/>
                        </a:rPr>
                        <a:t> performance to improve organisational efficiency and maintain high performance culture.</a:t>
                      </a:r>
                      <a:endParaRPr lang="en-GB" sz="1000" dirty="0">
                        <a:effectLst/>
                        <a:latin typeface="+mn-lt"/>
                        <a:ea typeface="Calibri" panose="020F0502020204030204" pitchFamily="34" charset="0"/>
                        <a:cs typeface="Arial" panose="020B0604020202020204" pitchFamily="34" charset="0"/>
                      </a:endParaRPr>
                    </a:p>
                  </a:txBody>
                  <a:tcPr marL="12219" marR="122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342243430"/>
                  </a:ext>
                </a:extLst>
              </a:tr>
              <a:tr h="2097532">
                <a:tc>
                  <a:txBody>
                    <a:bodyPr/>
                    <a:lstStyle/>
                    <a:p>
                      <a:pPr>
                        <a:lnSpc>
                          <a:spcPct val="115000"/>
                        </a:lnSpc>
                        <a:spcAft>
                          <a:spcPts val="800"/>
                        </a:spcAft>
                      </a:pPr>
                      <a:r>
                        <a:rPr lang="en-ZA" sz="1000">
                          <a:effectLst/>
                          <a:latin typeface="+mn-lt"/>
                        </a:rPr>
                        <a:t>Output Indicator 10.1</a:t>
                      </a:r>
                      <a:endParaRPr lang="en-GB" sz="100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nSpc>
                          <a:spcPct val="115000"/>
                        </a:lnSpc>
                        <a:spcAft>
                          <a:spcPts val="800"/>
                        </a:spcAft>
                      </a:pPr>
                      <a:r>
                        <a:rPr lang="en-ZA" sz="1000" dirty="0">
                          <a:effectLst/>
                          <a:latin typeface="+mn-lt"/>
                        </a:rPr>
                        <a:t>Percentage of employee performance agreements are signed by no later than 31 May of each year </a:t>
                      </a:r>
                      <a:r>
                        <a:rPr lang="en-US" sz="1000" dirty="0">
                          <a:effectLst/>
                          <a:latin typeface="+mn-lt"/>
                        </a:rPr>
                        <a:t>(excluding employees out of office on extended absence)</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gn="ctr">
                        <a:lnSpc>
                          <a:spcPct val="115000"/>
                        </a:lnSpc>
                        <a:spcAft>
                          <a:spcPts val="800"/>
                        </a:spcAft>
                      </a:pPr>
                      <a:r>
                        <a:rPr lang="en-ZA" sz="1000">
                          <a:effectLst/>
                          <a:latin typeface="+mn-lt"/>
                        </a:rPr>
                        <a:t>10%</a:t>
                      </a:r>
                      <a:endParaRPr lang="en-GB" sz="100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solidFill>
                      <a:schemeClr val="accent6"/>
                    </a:solidFill>
                  </a:tcPr>
                </a:tc>
                <a:tc>
                  <a:txBody>
                    <a:bodyPr/>
                    <a:lstStyle/>
                    <a:p>
                      <a:pPr algn="ctr">
                        <a:lnSpc>
                          <a:spcPct val="115000"/>
                        </a:lnSpc>
                        <a:spcAft>
                          <a:spcPts val="800"/>
                        </a:spcAft>
                      </a:pPr>
                      <a:r>
                        <a:rPr lang="en-ZA" sz="100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extLst>
                  <a:ext uri="{0D108BD9-81ED-4DB2-BD59-A6C34878D82A}">
                    <a16:rowId xmlns:a16="http://schemas.microsoft.com/office/drawing/2014/main" xmlns="" val="3444895457"/>
                  </a:ext>
                </a:extLst>
              </a:tr>
              <a:tr h="1715410">
                <a:tc>
                  <a:txBody>
                    <a:bodyPr/>
                    <a:lstStyle/>
                    <a:p>
                      <a:pPr>
                        <a:lnSpc>
                          <a:spcPct val="115000"/>
                        </a:lnSpc>
                        <a:spcAft>
                          <a:spcPts val="800"/>
                        </a:spcAft>
                      </a:pPr>
                      <a:r>
                        <a:rPr lang="en-ZA" sz="1000" dirty="0">
                          <a:effectLst/>
                          <a:latin typeface="+mn-lt"/>
                        </a:rPr>
                        <a:t>Output Indicator 10.2</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nSpc>
                          <a:spcPct val="115000"/>
                        </a:lnSpc>
                        <a:spcAft>
                          <a:spcPts val="800"/>
                        </a:spcAft>
                      </a:pPr>
                      <a:r>
                        <a:rPr lang="en-ZA" sz="1000" dirty="0">
                          <a:effectLst/>
                          <a:latin typeface="+mn-lt"/>
                        </a:rPr>
                        <a:t>Percentage of employees performance assessment concluded, bi-annually </a:t>
                      </a:r>
                      <a:r>
                        <a:rPr lang="en-US" sz="1000" dirty="0">
                          <a:effectLst/>
                          <a:latin typeface="+mn-lt"/>
                        </a:rPr>
                        <a:t>(excluding employees out of office on extended absence)</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93.97%</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solidFill>
                      <a:schemeClr val="accent6"/>
                    </a:solidFill>
                  </a:tcPr>
                </a:tc>
                <a:tc>
                  <a:txBody>
                    <a:bodyPr/>
                    <a:lstStyle/>
                    <a:p>
                      <a:pPr algn="ctr">
                        <a:lnSpc>
                          <a:spcPct val="115000"/>
                        </a:lnSpc>
                        <a:spcAft>
                          <a:spcPts val="800"/>
                        </a:spcAft>
                      </a:pPr>
                      <a:r>
                        <a:rPr lang="en-ZA" sz="100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extLst>
                  <a:ext uri="{0D108BD9-81ED-4DB2-BD59-A6C34878D82A}">
                    <a16:rowId xmlns:a16="http://schemas.microsoft.com/office/drawing/2014/main" xmlns="" val="2265348954"/>
                  </a:ext>
                </a:extLst>
              </a:tr>
              <a:tr h="1396978">
                <a:tc>
                  <a:txBody>
                    <a:bodyPr/>
                    <a:lstStyle/>
                    <a:p>
                      <a:pPr marL="0" marR="0">
                        <a:lnSpc>
                          <a:spcPct val="115000"/>
                        </a:lnSpc>
                        <a:spcBef>
                          <a:spcPts val="0"/>
                        </a:spcBef>
                        <a:spcAft>
                          <a:spcPts val="0"/>
                        </a:spcAft>
                      </a:pPr>
                      <a:r>
                        <a:rPr lang="en-ZA" sz="1000" b="1">
                          <a:effectLst/>
                          <a:latin typeface="+mn-lt"/>
                          <a:ea typeface="Cambria" panose="02040503050406030204" pitchFamily="18" charset="0"/>
                          <a:cs typeface="Calibri" panose="020F0502020204030204" pitchFamily="34" charset="0"/>
                        </a:rPr>
                        <a:t>Output Indicator 10.3</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000" b="0">
                          <a:effectLst/>
                          <a:latin typeface="+mn-lt"/>
                          <a:ea typeface="Cambria" panose="02040503050406030204" pitchFamily="18" charset="0"/>
                          <a:cs typeface="Times New Roman" panose="02020603050405020304" pitchFamily="18" charset="0"/>
                        </a:rPr>
                        <a:t>Number of Training and Development Sessions to Improve Employee Relations </a:t>
                      </a:r>
                      <a:endParaRPr lang="en-GB" sz="10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b="0">
                          <a:effectLst/>
                          <a:latin typeface="+mn-lt"/>
                          <a:ea typeface="Cambria" panose="02040503050406030204" pitchFamily="18" charset="0"/>
                          <a:cs typeface="Calibri" panose="020F0502020204030204" pitchFamily="34" charset="0"/>
                        </a:rPr>
                        <a:t>New Indicator</a:t>
                      </a:r>
                      <a:endParaRPr lang="en-GB" sz="1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a:effectLst/>
                          <a:latin typeface="+mn-lt"/>
                          <a:ea typeface="Cambria" panose="02040503050406030204" pitchFamily="18" charset="0"/>
                          <a:cs typeface="Calibri" panose="020F0502020204030204" pitchFamily="34" charset="0"/>
                        </a:rPr>
                        <a:t>New Indicator</a:t>
                      </a:r>
                      <a:endParaRPr lang="en-GB" sz="1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a:effectLst/>
                          <a:latin typeface="+mn-lt"/>
                          <a:ea typeface="Cambria" panose="02040503050406030204" pitchFamily="18" charset="0"/>
                          <a:cs typeface="Calibri" panose="020F0502020204030204" pitchFamily="34" charset="0"/>
                        </a:rPr>
                        <a:t>New Indicator</a:t>
                      </a:r>
                      <a:endParaRPr lang="en-GB" sz="1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55111829"/>
                  </a:ext>
                </a:extLst>
              </a:tr>
            </a:tbl>
          </a:graphicData>
        </a:graphic>
      </p:graphicFrame>
    </p:spTree>
    <p:extLst>
      <p:ext uri="{BB962C8B-B14F-4D97-AF65-F5344CB8AC3E}">
        <p14:creationId xmlns:p14="http://schemas.microsoft.com/office/powerpoint/2010/main" xmlns="" val="143656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FBDFBD-BE16-47EC-A0EA-72088CF20A01}"/>
              </a:ext>
            </a:extLst>
          </p:cNvPr>
          <p:cNvSpPr/>
          <p:nvPr/>
        </p:nvSpPr>
        <p:spPr>
          <a:xfrm>
            <a:off x="773194" y="223538"/>
            <a:ext cx="9945606"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CONTENTS</a:t>
            </a:r>
            <a:endParaRPr lang="en-GB" sz="2800" b="1" dirty="0">
              <a:latin typeface="Arial Narrow" panose="020B0606020202030204" pitchFamily="34" charset="0"/>
            </a:endParaRPr>
          </a:p>
        </p:txBody>
      </p:sp>
      <p:cxnSp>
        <p:nvCxnSpPr>
          <p:cNvPr id="26" name="Straight Connector 25">
            <a:extLst>
              <a:ext uri="{FF2B5EF4-FFF2-40B4-BE49-F238E27FC236}">
                <a16:creationId xmlns:a16="http://schemas.microsoft.com/office/drawing/2014/main" xmlns="" id="{0FD83F80-9912-4A14-A587-8435DDC4CB1D}"/>
              </a:ext>
            </a:extLst>
          </p:cNvPr>
          <p:cNvCxnSpPr/>
          <p:nvPr/>
        </p:nvCxnSpPr>
        <p:spPr>
          <a:xfrm flipH="1">
            <a:off x="1107440" y="5197730"/>
            <a:ext cx="11194" cy="14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7DEAF3C-56D3-4400-8ADE-9E3AFDAE4DCB}"/>
              </a:ext>
            </a:extLst>
          </p:cNvPr>
          <p:cNvCxnSpPr/>
          <p:nvPr/>
        </p:nvCxnSpPr>
        <p:spPr>
          <a:xfrm flipH="1">
            <a:off x="1107440" y="5197730"/>
            <a:ext cx="11194" cy="717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xmlns="" id="{D6D7602B-298C-4EC7-A9D2-F8129112FB1E}"/>
              </a:ext>
            </a:extLst>
          </p:cNvPr>
          <p:cNvSpPr txBox="1">
            <a:spLocks/>
          </p:cNvSpPr>
          <p:nvPr/>
        </p:nvSpPr>
        <p:spPr>
          <a:xfrm>
            <a:off x="773194" y="948436"/>
            <a:ext cx="10411932" cy="5592064"/>
          </a:xfr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spcBef>
                <a:spcPts val="600"/>
              </a:spcBef>
              <a:spcAft>
                <a:spcPts val="600"/>
              </a:spcAft>
              <a:buFont typeface="Arial" panose="020B0604020202020204" pitchFamily="34" charset="0"/>
              <a:buNone/>
            </a:pPr>
            <a:r>
              <a:rPr lang="en-ZA" sz="2000" b="1" dirty="0">
                <a:solidFill>
                  <a:srgbClr val="004992"/>
                </a:solidFill>
                <a:latin typeface="Arial Narrow" panose="020B0606020202030204" pitchFamily="34" charset="0"/>
                <a:ea typeface="Gill Sans SemiBold" charset="0"/>
                <a:cs typeface="Gill Sans SemiBold" charset="0"/>
              </a:rPr>
              <a:t>STRATEGIC PLAN 2020/25</a:t>
            </a:r>
          </a:p>
          <a:p>
            <a:pPr algn="just">
              <a:lnSpc>
                <a:spcPct val="80000"/>
              </a:lnSpc>
              <a:spcBef>
                <a:spcPts val="600"/>
              </a:spcBef>
              <a:spcAft>
                <a:spcPts val="600"/>
              </a:spcAft>
            </a:pPr>
            <a:r>
              <a:rPr lang="en-ZA" sz="2000" b="1" dirty="0">
                <a:solidFill>
                  <a:schemeClr val="accent2">
                    <a:lumMod val="75000"/>
                  </a:schemeClr>
                </a:solidFill>
                <a:latin typeface="Arial Narrow" panose="020B0606020202030204" pitchFamily="34" charset="0"/>
                <a:ea typeface="Gill Sans SemiBold" charset="0"/>
                <a:cs typeface="Gill Sans SemiBold" charset="0"/>
              </a:rPr>
              <a:t>CONSTITUTIONAL </a:t>
            </a:r>
            <a:r>
              <a:rPr lang="en-ZA" sz="2000" b="1" dirty="0">
                <a:solidFill>
                  <a:srgbClr val="004992"/>
                </a:solidFill>
                <a:latin typeface="Arial Narrow" panose="020B0606020202030204" pitchFamily="34" charset="0"/>
                <a:ea typeface="Gill Sans SemiBold" charset="0"/>
                <a:cs typeface="Gill Sans SemiBold" charset="0"/>
              </a:rPr>
              <a:t>&amp; LEGISLATIVE MANDATES</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VISION, MISSION &amp; VALUES</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STRATEGIC GOALS and  OUTCOMES</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INDUSTRY AND ORGANISATIONAL ANALYSIS</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ANNUAL </a:t>
            </a:r>
            <a:r>
              <a:rPr lang="en-ZA" sz="2000" b="1" dirty="0">
                <a:solidFill>
                  <a:schemeClr val="accent2">
                    <a:lumMod val="75000"/>
                  </a:schemeClr>
                </a:solidFill>
                <a:latin typeface="Arial Narrow" panose="020B0606020202030204" pitchFamily="34" charset="0"/>
                <a:ea typeface="Gill Sans SemiBold" charset="0"/>
                <a:cs typeface="Gill Sans SemiBold" charset="0"/>
              </a:rPr>
              <a:t>PERFORMANCE PLAN </a:t>
            </a:r>
            <a:r>
              <a:rPr lang="en-ZA" sz="2000" b="1" dirty="0">
                <a:solidFill>
                  <a:srgbClr val="004992"/>
                </a:solidFill>
                <a:latin typeface="Arial Narrow" panose="020B0606020202030204" pitchFamily="34" charset="0"/>
                <a:ea typeface="Gill Sans SemiBold" charset="0"/>
                <a:cs typeface="Gill Sans SemiBold" charset="0"/>
              </a:rPr>
              <a:t>2021/22</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KEY FOCUS AREAS FOR 2021/22</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MEASURING OUR PERFORMANCE</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2021/22 OUTPUTS</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BUDGET</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INADEQUATE FUNDING and NEW FUNDING MODEL</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IMMEDIATE CHALLENGES</a:t>
            </a:r>
          </a:p>
          <a:p>
            <a:pPr algn="just">
              <a:lnSpc>
                <a:spcPct val="80000"/>
              </a:lnSpc>
              <a:spcBef>
                <a:spcPts val="600"/>
              </a:spcBef>
              <a:spcAft>
                <a:spcPts val="600"/>
              </a:spcAft>
            </a:pPr>
            <a:r>
              <a:rPr lang="en-ZA" sz="2000" b="1" dirty="0">
                <a:solidFill>
                  <a:srgbClr val="004992"/>
                </a:solidFill>
                <a:latin typeface="Arial Narrow" panose="020B0606020202030204" pitchFamily="34" charset="0"/>
                <a:ea typeface="Gill Sans SemiBold" charset="0"/>
                <a:cs typeface="Gill Sans SemiBold" charset="0"/>
              </a:rPr>
              <a:t>HIGHLIGHTS</a:t>
            </a:r>
          </a:p>
          <a:p>
            <a:pPr marL="0" indent="0" algn="just">
              <a:spcAft>
                <a:spcPts val="1200"/>
              </a:spcAft>
              <a:buFont typeface="Arial" panose="020B0604020202020204" pitchFamily="34" charset="0"/>
              <a:buNone/>
            </a:pPr>
            <a:endParaRPr lang="en-ZA" sz="3600" b="1" dirty="0">
              <a:solidFill>
                <a:srgbClr val="004992"/>
              </a:solidFill>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12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200"/>
              </a:spcAft>
              <a:buFont typeface="Arial" panose="020B0604020202020204" pitchFamily="34" charset="0"/>
              <a:buNone/>
            </a:pPr>
            <a:endParaRPr lang="en-ZA" sz="3600" b="1" dirty="0">
              <a:solidFill>
                <a:srgbClr val="004992"/>
              </a:solidFill>
              <a:latin typeface="Arial Narrow" panose="020B0606020202030204" pitchFamily="34" charset="0"/>
              <a:ea typeface="Gill Sans SemiBold" charset="0"/>
              <a:cs typeface="Gill Sans SemiBold" charset="0"/>
            </a:endParaRPr>
          </a:p>
          <a:p>
            <a:pPr marL="0" indent="0" algn="just">
              <a:spcAft>
                <a:spcPts val="1200"/>
              </a:spcAft>
              <a:buFont typeface="Arial" panose="020B0604020202020204" pitchFamily="34" charset="0"/>
              <a:buNone/>
            </a:pPr>
            <a:endParaRPr lang="en-ZA" sz="3600" b="1" dirty="0">
              <a:solidFill>
                <a:srgbClr val="004992"/>
              </a:solidFill>
              <a:latin typeface="Arial Narrow" panose="020B0606020202030204" pitchFamily="34" charset="0"/>
              <a:ea typeface="Gill Sans SemiBold" charset="0"/>
              <a:cs typeface="Gill Sans SemiBold" charset="0"/>
            </a:endParaRPr>
          </a:p>
          <a:p>
            <a:pPr marL="0" indent="0" algn="just">
              <a:spcAft>
                <a:spcPts val="1200"/>
              </a:spcAft>
              <a:buFont typeface="Arial" panose="020B0604020202020204" pitchFamily="34" charset="0"/>
              <a:buNone/>
            </a:pPr>
            <a:endParaRPr lang="en-ZA" sz="3600" b="1" dirty="0">
              <a:solidFill>
                <a:srgbClr val="004992"/>
              </a:solidFill>
              <a:latin typeface="Arial Narrow" panose="020B0606020202030204" pitchFamily="34" charset="0"/>
              <a:ea typeface="Gill Sans SemiBold" charset="0"/>
              <a:cs typeface="Gill Sans SemiBold" charset="0"/>
            </a:endParaRPr>
          </a:p>
        </p:txBody>
      </p:sp>
    </p:spTree>
    <p:extLst>
      <p:ext uri="{BB962C8B-B14F-4D97-AF65-F5344CB8AC3E}">
        <p14:creationId xmlns:p14="http://schemas.microsoft.com/office/powerpoint/2010/main" xmlns="" val="46733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262443671"/>
              </p:ext>
            </p:extLst>
          </p:nvPr>
        </p:nvGraphicFramePr>
        <p:xfrm>
          <a:off x="741681" y="182882"/>
          <a:ext cx="1828800" cy="6446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30</a:t>
            </a:fld>
            <a:endParaRPr lang="en-US"/>
          </a:p>
        </p:txBody>
      </p:sp>
      <p:graphicFrame>
        <p:nvGraphicFramePr>
          <p:cNvPr id="3" name="Table 2">
            <a:extLst>
              <a:ext uri="{FF2B5EF4-FFF2-40B4-BE49-F238E27FC236}">
                <a16:creationId xmlns:a16="http://schemas.microsoft.com/office/drawing/2014/main" xmlns="" id="{36B8D126-8487-40A4-9AA5-F804FF75D653}"/>
              </a:ext>
            </a:extLst>
          </p:cNvPr>
          <p:cNvGraphicFramePr>
            <a:graphicFrameLocks noGrp="1"/>
          </p:cNvGraphicFramePr>
          <p:nvPr>
            <p:extLst>
              <p:ext uri="{D42A27DB-BD31-4B8C-83A1-F6EECF244321}">
                <p14:modId xmlns:p14="http://schemas.microsoft.com/office/powerpoint/2010/main" xmlns="" val="2824419822"/>
              </p:ext>
            </p:extLst>
          </p:nvPr>
        </p:nvGraphicFramePr>
        <p:xfrm>
          <a:off x="2570481" y="182882"/>
          <a:ext cx="8249921" cy="6446520"/>
        </p:xfrm>
        <a:graphic>
          <a:graphicData uri="http://schemas.openxmlformats.org/drawingml/2006/table">
            <a:tbl>
              <a:tblPr firstRow="1" firstCol="1" bandRow="1">
                <a:tableStyleId>{5C22544A-7EE6-4342-B048-85BDC9FD1C3A}</a:tableStyleId>
              </a:tblPr>
              <a:tblGrid>
                <a:gridCol w="770542">
                  <a:extLst>
                    <a:ext uri="{9D8B030D-6E8A-4147-A177-3AD203B41FA5}">
                      <a16:colId xmlns:a16="http://schemas.microsoft.com/office/drawing/2014/main" xmlns="" val="1147979682"/>
                    </a:ext>
                  </a:extLst>
                </a:gridCol>
                <a:gridCol w="1078577">
                  <a:extLst>
                    <a:ext uri="{9D8B030D-6E8A-4147-A177-3AD203B41FA5}">
                      <a16:colId xmlns:a16="http://schemas.microsoft.com/office/drawing/2014/main" xmlns="" val="982105510"/>
                    </a:ext>
                  </a:extLst>
                </a:gridCol>
                <a:gridCol w="934720">
                  <a:extLst>
                    <a:ext uri="{9D8B030D-6E8A-4147-A177-3AD203B41FA5}">
                      <a16:colId xmlns:a16="http://schemas.microsoft.com/office/drawing/2014/main" xmlns="" val="1874359436"/>
                    </a:ext>
                  </a:extLst>
                </a:gridCol>
                <a:gridCol w="599440">
                  <a:extLst>
                    <a:ext uri="{9D8B030D-6E8A-4147-A177-3AD203B41FA5}">
                      <a16:colId xmlns:a16="http://schemas.microsoft.com/office/drawing/2014/main" xmlns="" val="4265918005"/>
                    </a:ext>
                  </a:extLst>
                </a:gridCol>
                <a:gridCol w="193040">
                  <a:extLst>
                    <a:ext uri="{9D8B030D-6E8A-4147-A177-3AD203B41FA5}">
                      <a16:colId xmlns:a16="http://schemas.microsoft.com/office/drawing/2014/main" xmlns="" val="3847683533"/>
                    </a:ext>
                  </a:extLst>
                </a:gridCol>
                <a:gridCol w="873760">
                  <a:extLst>
                    <a:ext uri="{9D8B030D-6E8A-4147-A177-3AD203B41FA5}">
                      <a16:colId xmlns:a16="http://schemas.microsoft.com/office/drawing/2014/main" xmlns="" val="3170106946"/>
                    </a:ext>
                  </a:extLst>
                </a:gridCol>
                <a:gridCol w="1046480">
                  <a:extLst>
                    <a:ext uri="{9D8B030D-6E8A-4147-A177-3AD203B41FA5}">
                      <a16:colId xmlns:a16="http://schemas.microsoft.com/office/drawing/2014/main" xmlns="" val="3507483834"/>
                    </a:ext>
                  </a:extLst>
                </a:gridCol>
                <a:gridCol w="1046480">
                  <a:extLst>
                    <a:ext uri="{9D8B030D-6E8A-4147-A177-3AD203B41FA5}">
                      <a16:colId xmlns:a16="http://schemas.microsoft.com/office/drawing/2014/main" xmlns="" val="2574158902"/>
                    </a:ext>
                  </a:extLst>
                </a:gridCol>
                <a:gridCol w="883920">
                  <a:extLst>
                    <a:ext uri="{9D8B030D-6E8A-4147-A177-3AD203B41FA5}">
                      <a16:colId xmlns:a16="http://schemas.microsoft.com/office/drawing/2014/main" xmlns="" val="1106358443"/>
                    </a:ext>
                  </a:extLst>
                </a:gridCol>
                <a:gridCol w="822962">
                  <a:extLst>
                    <a:ext uri="{9D8B030D-6E8A-4147-A177-3AD203B41FA5}">
                      <a16:colId xmlns:a16="http://schemas.microsoft.com/office/drawing/2014/main" xmlns="" val="3316740061"/>
                    </a:ext>
                  </a:extLst>
                </a:gridCol>
              </a:tblGrid>
              <a:tr h="914542">
                <a:tc rowSpan="2" gridSpan="2">
                  <a:txBody>
                    <a:bodyPr/>
                    <a:lstStyle/>
                    <a:p>
                      <a:pPr marL="0" marR="0" algn="ctr">
                        <a:lnSpc>
                          <a:spcPct val="115000"/>
                        </a:lnSpc>
                        <a:spcBef>
                          <a:spcPts val="0"/>
                        </a:spcBef>
                        <a:spcAft>
                          <a:spcPts val="0"/>
                        </a:spcAft>
                      </a:pPr>
                      <a:r>
                        <a:rPr lang="en-ZA" sz="1000" dirty="0">
                          <a:effectLst/>
                        </a:rPr>
                        <a:t>Performance Indicators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r>
                        <a:rPr lang="en-GB" sz="1000">
                          <a:effectLst/>
                        </a:rPr>
                        <a:t>Audited/actual performance</a:t>
                      </a:r>
                      <a:endParaRPr lang="en-GB"/>
                    </a:p>
                  </a:txBody>
                  <a:tcPr marL="68580" marR="68580" marT="0" marB="0"/>
                </a:tc>
                <a:tc gridSpan="4">
                  <a:txBody>
                    <a:bodyPr/>
                    <a:lstStyle/>
                    <a:p>
                      <a:r>
                        <a:rPr lang="en-GB" sz="1000">
                          <a:effectLst/>
                        </a:rPr>
                        <a:t>Audited/actual performance</a:t>
                      </a:r>
                      <a:endParaRPr lang="en-GB"/>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marL="68580" marR="68580" marT="0" marB="0"/>
                </a:tc>
                <a:tc>
                  <a:txBody>
                    <a:bodyPr/>
                    <a:lstStyle/>
                    <a:p>
                      <a:r>
                        <a:rPr lang="en-ZA" sz="1000">
                          <a:effectLst/>
                        </a:rPr>
                        <a:t>Estimated performance</a:t>
                      </a:r>
                      <a:endParaRPr lang="en-GB"/>
                    </a:p>
                  </a:txBody>
                  <a:tcPr marL="68580" marR="68580" marT="0" marB="0"/>
                </a:tc>
                <a:tc gridSpan="3">
                  <a:txBody>
                    <a:bodyPr/>
                    <a:lstStyle/>
                    <a:p>
                      <a:r>
                        <a:rPr lang="en-ZA" sz="1000">
                          <a:effectLst/>
                        </a:rPr>
                        <a:t>Medium-term targets</a:t>
                      </a:r>
                      <a:endParaRPr lang="en-GB"/>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97346021"/>
                  </a:ext>
                </a:extLst>
              </a:tr>
              <a:tr h="446410">
                <a:tc gridSpan="2" vMerge="1">
                  <a:txBody>
                    <a:bodyPr/>
                    <a:lstStyle/>
                    <a:p>
                      <a:endParaRPr lang="en-GB"/>
                    </a:p>
                  </a:txBody>
                  <a:tcPr/>
                </a:tc>
                <a:tc hMerge="1" vMerge="1">
                  <a:txBody>
                    <a:bodyPr/>
                    <a:lstStyle/>
                    <a:p>
                      <a:r>
                        <a:rPr lang="en-GB" sz="1000" dirty="0">
                          <a:effectLst/>
                        </a:rPr>
                        <a:t>2017/18</a:t>
                      </a:r>
                      <a:endParaRPr lang="en-GB" dirty="0"/>
                    </a:p>
                  </a:txBody>
                  <a:tcPr marL="68580" marR="68580" marT="0" marB="0"/>
                </a:tc>
                <a:tc>
                  <a:txBody>
                    <a:bodyPr/>
                    <a:lstStyle/>
                    <a:p>
                      <a:r>
                        <a:rPr lang="en-GB" sz="1000" dirty="0">
                          <a:effectLst/>
                        </a:rPr>
                        <a:t>2017/18</a:t>
                      </a:r>
                      <a:endParaRPr lang="en-GB" dirty="0"/>
                    </a:p>
                  </a:txBody>
                  <a:tcPr marL="68580" marR="68580" marT="0" marB="0"/>
                </a:tc>
                <a:tc>
                  <a:txBody>
                    <a:bodyPr/>
                    <a:lstStyle/>
                    <a:p>
                      <a:r>
                        <a:rPr lang="en-GB" sz="1000" dirty="0">
                          <a:effectLst/>
                        </a:rPr>
                        <a:t>2018/19</a:t>
                      </a:r>
                      <a:endParaRPr lang="en-GB" dirty="0"/>
                    </a:p>
                  </a:txBody>
                  <a:tcPr marL="68580" marR="68580" marT="0" marB="0"/>
                </a:tc>
                <a:tc gridSpan="2">
                  <a:txBody>
                    <a:bodyPr/>
                    <a:lstStyle/>
                    <a:p>
                      <a:r>
                        <a:rPr lang="en-GB" sz="1000" dirty="0">
                          <a:effectLst/>
                        </a:rPr>
                        <a:t>2019/20</a:t>
                      </a:r>
                      <a:endParaRPr lang="en-GB" dirty="0"/>
                    </a:p>
                  </a:txBody>
                  <a:tcPr marL="68580" marR="68580" marT="0" marB="0"/>
                </a:tc>
                <a:tc hMerge="1">
                  <a:txBody>
                    <a:bodyPr/>
                    <a:lstStyle/>
                    <a:p>
                      <a:endParaRPr lang="en-GB" dirty="0"/>
                    </a:p>
                  </a:txBody>
                  <a:tcPr marL="68580" marR="68580" marT="0" marB="0"/>
                </a:tc>
                <a:tc>
                  <a:txBody>
                    <a:bodyPr/>
                    <a:lstStyle/>
                    <a:p>
                      <a:r>
                        <a:rPr lang="en-GB" sz="1000" dirty="0">
                          <a:effectLst/>
                        </a:rPr>
                        <a:t>2020/21</a:t>
                      </a:r>
                      <a:endParaRPr lang="en-GB" dirty="0"/>
                    </a:p>
                  </a:txBody>
                  <a:tcPr marL="68580" marR="68580" marT="0" marB="0"/>
                </a:tc>
                <a:tc>
                  <a:txBody>
                    <a:bodyPr/>
                    <a:lstStyle/>
                    <a:p>
                      <a:r>
                        <a:rPr lang="en-GB" sz="1000" dirty="0">
                          <a:effectLst/>
                        </a:rPr>
                        <a:t>2021/22</a:t>
                      </a:r>
                      <a:endParaRPr lang="en-GB" dirty="0"/>
                    </a:p>
                  </a:txBody>
                  <a:tcPr marL="68580" marR="68580" marT="0" marB="0">
                    <a:solidFill>
                      <a:schemeClr val="accent6"/>
                    </a:solidFill>
                  </a:tcPr>
                </a:tc>
                <a:tc>
                  <a:txBody>
                    <a:bodyPr/>
                    <a:lstStyle/>
                    <a:p>
                      <a:r>
                        <a:rPr lang="en-GB" sz="1000" dirty="0">
                          <a:effectLst/>
                        </a:rPr>
                        <a:t>2022/23</a:t>
                      </a:r>
                      <a:endParaRPr lang="en-GB" dirty="0"/>
                    </a:p>
                  </a:txBody>
                  <a:tcPr marL="68580" marR="68580" marT="0" marB="0"/>
                </a:tc>
                <a:tc>
                  <a:txBody>
                    <a:bodyPr/>
                    <a:lstStyle/>
                    <a:p>
                      <a:r>
                        <a:rPr lang="en-GB" sz="1000" dirty="0">
                          <a:effectLst/>
                        </a:rPr>
                        <a:t>2023/24</a:t>
                      </a:r>
                      <a:endParaRPr lang="en-GB" dirty="0"/>
                    </a:p>
                  </a:txBody>
                  <a:tcPr marL="68580" marR="68580" marT="0" marB="0"/>
                </a:tc>
                <a:extLst>
                  <a:ext uri="{0D108BD9-81ED-4DB2-BD59-A6C34878D82A}">
                    <a16:rowId xmlns:a16="http://schemas.microsoft.com/office/drawing/2014/main" xmlns="" val="3004832146"/>
                  </a:ext>
                </a:extLst>
              </a:tr>
              <a:tr h="475932">
                <a:tc gridSpan="10">
                  <a:txBody>
                    <a:bodyPr/>
                    <a:lstStyle/>
                    <a:p>
                      <a:pPr marL="0" marR="0">
                        <a:lnSpc>
                          <a:spcPct val="115000"/>
                        </a:lnSpc>
                        <a:spcBef>
                          <a:spcPts val="0"/>
                        </a:spcBef>
                        <a:spcAft>
                          <a:spcPts val="0"/>
                        </a:spcAft>
                      </a:pPr>
                      <a:r>
                        <a:rPr lang="en-ZA" sz="1000" dirty="0">
                          <a:effectLst/>
                        </a:rPr>
                        <a:t>Outcome 4: To become a more effective and efficient organisation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89025491"/>
                  </a:ext>
                </a:extLst>
              </a:tr>
              <a:tr h="442035">
                <a:tc gridSpan="10">
                  <a:txBody>
                    <a:bodyPr/>
                    <a:lstStyle/>
                    <a:p>
                      <a:pPr marL="0" marR="0">
                        <a:lnSpc>
                          <a:spcPct val="115000"/>
                        </a:lnSpc>
                        <a:spcBef>
                          <a:spcPts val="0"/>
                        </a:spcBef>
                        <a:spcAft>
                          <a:spcPts val="0"/>
                        </a:spcAft>
                      </a:pPr>
                      <a:r>
                        <a:rPr lang="en-ZA" sz="1000" dirty="0">
                          <a:effectLst/>
                        </a:rPr>
                        <a:t>Output 11: Legal advisory and support services for effective regulation of the industry and operations of the office.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956695835"/>
                  </a:ext>
                </a:extLst>
              </a:tr>
              <a:tr h="1866005">
                <a:tc>
                  <a:txBody>
                    <a:bodyPr/>
                    <a:lstStyle/>
                    <a:p>
                      <a:pPr marL="0" marR="0">
                        <a:lnSpc>
                          <a:spcPct val="115000"/>
                        </a:lnSpc>
                        <a:spcBef>
                          <a:spcPts val="0"/>
                        </a:spcBef>
                        <a:spcAft>
                          <a:spcPts val="0"/>
                        </a:spcAft>
                      </a:pPr>
                      <a:r>
                        <a:rPr lang="en-ZA" sz="1000">
                          <a:effectLst/>
                        </a:rPr>
                        <a:t>Output Indicator 11.1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000" dirty="0">
                          <a:effectLst/>
                        </a:rPr>
                        <a:t>Percentage of written and verbal legal opinions provided to internal and external stakeholders, attended to within 14 days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000" dirty="0">
                          <a:effectLst/>
                        </a:rPr>
                        <a:t>100%</a:t>
                      </a:r>
                      <a:endParaRPr lang="en-GB" sz="1100" dirty="0">
                        <a:effectLst/>
                      </a:endParaRPr>
                    </a:p>
                    <a:p>
                      <a:pPr marL="0" marR="0" algn="ctr">
                        <a:lnSpc>
                          <a:spcPct val="115000"/>
                        </a:lnSpc>
                        <a:spcBef>
                          <a:spcPts val="0"/>
                        </a:spcBef>
                        <a:spcAft>
                          <a:spcPts val="0"/>
                        </a:spcAft>
                      </a:pPr>
                      <a:r>
                        <a:rPr lang="en-GB" sz="1000" dirty="0">
                          <a:effectLst/>
                        </a:rPr>
                        <a:t>175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r>
                        <a:rPr lang="en-GB" sz="1000" dirty="0">
                          <a:effectLst/>
                        </a:rPr>
                        <a:t>267</a:t>
                      </a:r>
                      <a:endParaRPr lang="en-GB" dirty="0"/>
                    </a:p>
                  </a:txBody>
                  <a:tcPr marL="68580" marR="68580" marT="0" marB="0" anchor="ctr"/>
                </a:tc>
                <a:tc hMerge="1">
                  <a:txBody>
                    <a:bodyPr/>
                    <a:lstStyle/>
                    <a:p>
                      <a:pPr marL="0" marR="0" algn="ctr">
                        <a:lnSpc>
                          <a:spcPct val="115000"/>
                        </a:lnSpc>
                        <a:spcBef>
                          <a:spcPts val="0"/>
                        </a:spcBef>
                        <a:spcAft>
                          <a:spcPts val="0"/>
                        </a:spcAft>
                      </a:pPr>
                      <a:r>
                        <a:rPr lang="en-GB" sz="1000" dirty="0">
                          <a:effectLst/>
                        </a:rPr>
                        <a:t>80%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000" dirty="0">
                          <a:effectLst/>
                        </a:rPr>
                        <a:t>80%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000" dirty="0">
                          <a:effectLst/>
                        </a:rPr>
                        <a:t>80%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000" dirty="0">
                          <a:effectLst/>
                        </a:rPr>
                        <a:t>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2719867"/>
                  </a:ext>
                </a:extLst>
              </a:tr>
              <a:tr h="442035">
                <a:tc gridSpan="10">
                  <a:txBody>
                    <a:bodyPr/>
                    <a:lstStyle/>
                    <a:p>
                      <a:pPr marL="0" marR="0">
                        <a:lnSpc>
                          <a:spcPct val="115000"/>
                        </a:lnSpc>
                        <a:spcBef>
                          <a:spcPts val="0"/>
                        </a:spcBef>
                        <a:spcAft>
                          <a:spcPts val="0"/>
                        </a:spcAft>
                      </a:pPr>
                      <a:r>
                        <a:rPr lang="en-ZA" sz="1000" dirty="0">
                          <a:effectLst/>
                        </a:rPr>
                        <a:t>Output 12: Defending decisions of the Council and the Registrar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609783884"/>
                  </a:ext>
                </a:extLst>
              </a:tr>
              <a:tr h="1859561">
                <a:tc>
                  <a:txBody>
                    <a:bodyPr/>
                    <a:lstStyle/>
                    <a:p>
                      <a:pPr marL="0" marR="0">
                        <a:lnSpc>
                          <a:spcPct val="115000"/>
                        </a:lnSpc>
                        <a:spcBef>
                          <a:spcPts val="0"/>
                        </a:spcBef>
                        <a:spcAft>
                          <a:spcPts val="0"/>
                        </a:spcAft>
                      </a:pPr>
                      <a:r>
                        <a:rPr lang="en-ZA" sz="1000">
                          <a:effectLst/>
                        </a:rPr>
                        <a:t>Output Indicator 12.1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000">
                          <a:effectLst/>
                        </a:rPr>
                        <a:t>Percentage of court and tribunal appearances in legal matters received and action initiated by the Unit within 14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100%</a:t>
                      </a:r>
                      <a:endParaRPr lang="en-GB" sz="1100" dirty="0">
                        <a:effectLst/>
                      </a:endParaRPr>
                    </a:p>
                    <a:p>
                      <a:pPr marL="0" marR="0" algn="ctr">
                        <a:lnSpc>
                          <a:spcPct val="115000"/>
                        </a:lnSpc>
                        <a:spcBef>
                          <a:spcPts val="0"/>
                        </a:spcBef>
                        <a:spcAft>
                          <a:spcPts val="0"/>
                        </a:spcAft>
                      </a:pPr>
                      <a:r>
                        <a:rPr lang="en-ZA" sz="1000" dirty="0">
                          <a:effectLst/>
                        </a:rPr>
                        <a:t>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ZA" sz="1000" dirty="0">
                          <a:effectLst/>
                        </a:rPr>
                        <a:t>100%</a:t>
                      </a:r>
                      <a:endParaRPr lang="en-GB" sz="1100" dirty="0">
                        <a:effectLst/>
                      </a:endParaRPr>
                    </a:p>
                    <a:p>
                      <a:pPr marL="0" marR="0" algn="ctr">
                        <a:lnSpc>
                          <a:spcPct val="115000"/>
                        </a:lnSpc>
                        <a:spcBef>
                          <a:spcPts val="0"/>
                        </a:spcBef>
                        <a:spcAft>
                          <a:spcPts val="0"/>
                        </a:spcAft>
                      </a:pPr>
                      <a:r>
                        <a:rPr lang="en-ZA" sz="1000" dirty="0">
                          <a:effectLst/>
                        </a:rPr>
                        <a:t>17</a:t>
                      </a:r>
                      <a:endParaRPr lang="en-GB" dirty="0"/>
                    </a:p>
                  </a:txBody>
                  <a:tcPr marL="68580" marR="68580" marT="0" marB="0" anchor="ctr"/>
                </a:tc>
                <a:tc hMerge="1">
                  <a:txBody>
                    <a:bodyPr/>
                    <a:lstStyle/>
                    <a:p>
                      <a:pPr marL="0" marR="0" algn="ctr">
                        <a:lnSpc>
                          <a:spcPct val="115000"/>
                        </a:lnSpc>
                        <a:spcBef>
                          <a:spcPts val="0"/>
                        </a:spcBef>
                        <a:spcAft>
                          <a:spcPts val="0"/>
                        </a:spcAft>
                      </a:pPr>
                      <a:r>
                        <a:rPr lang="en-GB"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46341219"/>
                  </a:ext>
                </a:extLst>
              </a:tr>
            </a:tbl>
          </a:graphicData>
        </a:graphic>
      </p:graphicFrame>
    </p:spTree>
    <p:extLst>
      <p:ext uri="{BB962C8B-B14F-4D97-AF65-F5344CB8AC3E}">
        <p14:creationId xmlns:p14="http://schemas.microsoft.com/office/powerpoint/2010/main" xmlns="" val="884473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6AAE4-4688-4D68-8A04-87696EE368DD}"/>
              </a:ext>
            </a:extLst>
          </p:cNvPr>
          <p:cNvSpPr>
            <a:spLocks noGrp="1"/>
          </p:cNvSpPr>
          <p:nvPr>
            <p:ph type="title"/>
          </p:nvPr>
        </p:nvSpPr>
        <p:spPr/>
        <p:txBody>
          <a:bodyPr/>
          <a:lstStyle/>
          <a:p>
            <a:endParaRPr lang="en-GB"/>
          </a:p>
        </p:txBody>
      </p:sp>
      <p:graphicFrame>
        <p:nvGraphicFramePr>
          <p:cNvPr id="7" name="Content Placeholder 6">
            <a:extLst>
              <a:ext uri="{FF2B5EF4-FFF2-40B4-BE49-F238E27FC236}">
                <a16:creationId xmlns:a16="http://schemas.microsoft.com/office/drawing/2014/main" xmlns="" id="{6E9BB463-B79E-484D-9656-0A4271E1307F}"/>
              </a:ext>
            </a:extLst>
          </p:cNvPr>
          <p:cNvGraphicFramePr>
            <a:graphicFrameLocks noGrp="1"/>
          </p:cNvGraphicFramePr>
          <p:nvPr>
            <p:ph idx="1"/>
            <p:extLst>
              <p:ext uri="{D42A27DB-BD31-4B8C-83A1-F6EECF244321}">
                <p14:modId xmlns:p14="http://schemas.microsoft.com/office/powerpoint/2010/main" xmlns="" val="104765850"/>
              </p:ext>
            </p:extLst>
          </p:nvPr>
        </p:nvGraphicFramePr>
        <p:xfrm>
          <a:off x="2438400" y="273049"/>
          <a:ext cx="8310882" cy="6338527"/>
        </p:xfrm>
        <a:graphic>
          <a:graphicData uri="http://schemas.openxmlformats.org/drawingml/2006/table">
            <a:tbl>
              <a:tblPr firstRow="1" firstCol="1" bandRow="1">
                <a:tableStyleId>{5C22544A-7EE6-4342-B048-85BDC9FD1C3A}</a:tableStyleId>
              </a:tblPr>
              <a:tblGrid>
                <a:gridCol w="776236">
                  <a:extLst>
                    <a:ext uri="{9D8B030D-6E8A-4147-A177-3AD203B41FA5}">
                      <a16:colId xmlns:a16="http://schemas.microsoft.com/office/drawing/2014/main" xmlns="" val="3330272110"/>
                    </a:ext>
                  </a:extLst>
                </a:gridCol>
                <a:gridCol w="1032244">
                  <a:extLst>
                    <a:ext uri="{9D8B030D-6E8A-4147-A177-3AD203B41FA5}">
                      <a16:colId xmlns:a16="http://schemas.microsoft.com/office/drawing/2014/main" xmlns="" val="109449612"/>
                    </a:ext>
                  </a:extLst>
                </a:gridCol>
                <a:gridCol w="873760">
                  <a:extLst>
                    <a:ext uri="{9D8B030D-6E8A-4147-A177-3AD203B41FA5}">
                      <a16:colId xmlns:a16="http://schemas.microsoft.com/office/drawing/2014/main" xmlns="" val="3225921373"/>
                    </a:ext>
                  </a:extLst>
                </a:gridCol>
                <a:gridCol w="1016000">
                  <a:extLst>
                    <a:ext uri="{9D8B030D-6E8A-4147-A177-3AD203B41FA5}">
                      <a16:colId xmlns:a16="http://schemas.microsoft.com/office/drawing/2014/main" xmlns="" val="1238835670"/>
                    </a:ext>
                  </a:extLst>
                </a:gridCol>
                <a:gridCol w="1056640">
                  <a:extLst>
                    <a:ext uri="{9D8B030D-6E8A-4147-A177-3AD203B41FA5}">
                      <a16:colId xmlns:a16="http://schemas.microsoft.com/office/drawing/2014/main" xmlns="" val="1559245812"/>
                    </a:ext>
                  </a:extLst>
                </a:gridCol>
                <a:gridCol w="1036320">
                  <a:extLst>
                    <a:ext uri="{9D8B030D-6E8A-4147-A177-3AD203B41FA5}">
                      <a16:colId xmlns:a16="http://schemas.microsoft.com/office/drawing/2014/main" xmlns="" val="1437712214"/>
                    </a:ext>
                  </a:extLst>
                </a:gridCol>
                <a:gridCol w="985520">
                  <a:extLst>
                    <a:ext uri="{9D8B030D-6E8A-4147-A177-3AD203B41FA5}">
                      <a16:colId xmlns:a16="http://schemas.microsoft.com/office/drawing/2014/main" xmlns="" val="3870861779"/>
                    </a:ext>
                  </a:extLst>
                </a:gridCol>
                <a:gridCol w="883920">
                  <a:extLst>
                    <a:ext uri="{9D8B030D-6E8A-4147-A177-3AD203B41FA5}">
                      <a16:colId xmlns:a16="http://schemas.microsoft.com/office/drawing/2014/main" xmlns="" val="315971381"/>
                    </a:ext>
                  </a:extLst>
                </a:gridCol>
                <a:gridCol w="650242">
                  <a:extLst>
                    <a:ext uri="{9D8B030D-6E8A-4147-A177-3AD203B41FA5}">
                      <a16:colId xmlns:a16="http://schemas.microsoft.com/office/drawing/2014/main" xmlns="" val="219487921"/>
                    </a:ext>
                  </a:extLst>
                </a:gridCol>
              </a:tblGrid>
              <a:tr h="486663">
                <a:tc rowSpan="2" gridSpan="2">
                  <a:txBody>
                    <a:bodyPr/>
                    <a:lstStyle/>
                    <a:p>
                      <a:pPr marL="0" marR="0" algn="ctr">
                        <a:lnSpc>
                          <a:spcPct val="115000"/>
                        </a:lnSpc>
                        <a:spcBef>
                          <a:spcPts val="0"/>
                        </a:spcBef>
                        <a:spcAft>
                          <a:spcPts val="0"/>
                        </a:spcAft>
                      </a:pPr>
                      <a:r>
                        <a:rPr lang="en-ZA" sz="1000">
                          <a:effectLst/>
                        </a:rPr>
                        <a:t>Performance Indicators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GB" sz="600">
                          <a:effectLst/>
                        </a:rPr>
                        <a:t>Audited/actual performance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600">
                          <a:effectLst/>
                        </a:rPr>
                        <a:t>Estimated performance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gridSpan="3">
                  <a:txBody>
                    <a:bodyPr/>
                    <a:lstStyle/>
                    <a:p>
                      <a:pPr marL="0" marR="0" algn="ctr">
                        <a:lnSpc>
                          <a:spcPct val="115000"/>
                        </a:lnSpc>
                        <a:spcBef>
                          <a:spcPts val="0"/>
                        </a:spcBef>
                        <a:spcAft>
                          <a:spcPts val="0"/>
                        </a:spcAft>
                      </a:pPr>
                      <a:r>
                        <a:rPr lang="en-ZA" sz="600">
                          <a:effectLst/>
                        </a:rPr>
                        <a:t>Medium-term targets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885012829"/>
                  </a:ext>
                </a:extLst>
              </a:tr>
              <a:tr h="561088">
                <a:tc gridSpan="2" vMerge="1">
                  <a:txBody>
                    <a:bodyPr/>
                    <a:lstStyle/>
                    <a:p>
                      <a:endParaRPr lang="en-GB"/>
                    </a:p>
                  </a:txBody>
                  <a:tcPr/>
                </a:tc>
                <a:tc hMerge="1" vMerge="1">
                  <a:txBody>
                    <a:bodyPr/>
                    <a:lstStyle/>
                    <a:p>
                      <a:endParaRPr lang="en-GB"/>
                    </a:p>
                  </a:txBody>
                  <a:tcPr/>
                </a:tc>
                <a:tc>
                  <a:txBody>
                    <a:bodyPr/>
                    <a:lstStyle/>
                    <a:p>
                      <a:pPr algn="ctr"/>
                      <a:r>
                        <a:rPr lang="en-GB" sz="1000" dirty="0">
                          <a:effectLst/>
                        </a:rPr>
                        <a:t>2017/18</a:t>
                      </a:r>
                      <a:endParaRPr lang="en-GB" sz="1000" dirty="0"/>
                    </a:p>
                  </a:txBody>
                  <a:tcPr marL="44447" marR="44447" marT="0" marB="0"/>
                </a:tc>
                <a:tc>
                  <a:txBody>
                    <a:bodyPr/>
                    <a:lstStyle/>
                    <a:p>
                      <a:pPr algn="ctr"/>
                      <a:r>
                        <a:rPr lang="en-GB" sz="1000" dirty="0">
                          <a:effectLst/>
                        </a:rPr>
                        <a:t>2018/19</a:t>
                      </a:r>
                      <a:endParaRPr lang="en-GB" sz="1000" dirty="0"/>
                    </a:p>
                  </a:txBody>
                  <a:tcPr marL="44447" marR="44447" marT="0" marB="0"/>
                </a:tc>
                <a:tc>
                  <a:txBody>
                    <a:bodyPr/>
                    <a:lstStyle/>
                    <a:p>
                      <a:pPr algn="ctr"/>
                      <a:r>
                        <a:rPr lang="en-GB" sz="1000" dirty="0">
                          <a:effectLst/>
                        </a:rPr>
                        <a:t>2019/20</a:t>
                      </a:r>
                      <a:endParaRPr lang="en-GB" sz="1000" dirty="0"/>
                    </a:p>
                  </a:txBody>
                  <a:tcPr marL="44447" marR="44447" marT="0" marB="0"/>
                </a:tc>
                <a:tc>
                  <a:txBody>
                    <a:bodyPr/>
                    <a:lstStyle/>
                    <a:p>
                      <a:pPr algn="ctr"/>
                      <a:r>
                        <a:rPr lang="en-GB" sz="1000" dirty="0">
                          <a:effectLst/>
                        </a:rPr>
                        <a:t>2020/21</a:t>
                      </a:r>
                      <a:endParaRPr lang="en-GB" sz="1000" dirty="0"/>
                    </a:p>
                  </a:txBody>
                  <a:tcPr marL="44447" marR="44447" marT="0" marB="0"/>
                </a:tc>
                <a:tc>
                  <a:txBody>
                    <a:bodyPr/>
                    <a:lstStyle/>
                    <a:p>
                      <a:pPr algn="ctr"/>
                      <a:r>
                        <a:rPr lang="en-GB" sz="1000" dirty="0">
                          <a:effectLst/>
                        </a:rPr>
                        <a:t>2021/22</a:t>
                      </a:r>
                      <a:endParaRPr lang="en-GB" sz="1000" dirty="0"/>
                    </a:p>
                  </a:txBody>
                  <a:tcPr marL="44447" marR="44447" marT="0" marB="0">
                    <a:solidFill>
                      <a:schemeClr val="accent6"/>
                    </a:solidFill>
                  </a:tcPr>
                </a:tc>
                <a:tc>
                  <a:txBody>
                    <a:bodyPr/>
                    <a:lstStyle/>
                    <a:p>
                      <a:pPr algn="ctr"/>
                      <a:r>
                        <a:rPr lang="en-GB" sz="1000" dirty="0">
                          <a:effectLst/>
                        </a:rPr>
                        <a:t>2022/23</a:t>
                      </a:r>
                      <a:endParaRPr lang="en-GB" sz="1000" dirty="0"/>
                    </a:p>
                  </a:txBody>
                  <a:tcPr marL="44447" marR="44447" marT="0" marB="0"/>
                </a:tc>
                <a:tc>
                  <a:txBody>
                    <a:bodyPr/>
                    <a:lstStyle/>
                    <a:p>
                      <a:pPr algn="ctr"/>
                      <a:r>
                        <a:rPr lang="en-GB" sz="1000" dirty="0">
                          <a:effectLst/>
                        </a:rPr>
                        <a:t>2023/24</a:t>
                      </a:r>
                      <a:endParaRPr lang="en-GB" sz="1000" dirty="0"/>
                    </a:p>
                  </a:txBody>
                  <a:tcPr marL="44447" marR="44447" marT="0" marB="0"/>
                </a:tc>
                <a:extLst>
                  <a:ext uri="{0D108BD9-81ED-4DB2-BD59-A6C34878D82A}">
                    <a16:rowId xmlns:a16="http://schemas.microsoft.com/office/drawing/2014/main" xmlns="" val="1841141361"/>
                  </a:ext>
                </a:extLst>
              </a:tr>
              <a:tr h="377913">
                <a:tc gridSpan="9">
                  <a:txBody>
                    <a:bodyPr/>
                    <a:lstStyle/>
                    <a:p>
                      <a:pPr marL="0" marR="0">
                        <a:lnSpc>
                          <a:spcPct val="115000"/>
                        </a:lnSpc>
                        <a:spcBef>
                          <a:spcPts val="0"/>
                        </a:spcBef>
                        <a:spcAft>
                          <a:spcPts val="0"/>
                        </a:spcAft>
                      </a:pPr>
                      <a:r>
                        <a:rPr lang="en-ZA" sz="1000" dirty="0">
                          <a:effectLst/>
                        </a:rPr>
                        <a:t>Outcome 4: To become a more effective and efficient organisation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477728347"/>
                  </a:ext>
                </a:extLst>
              </a:tr>
              <a:tr h="350724">
                <a:tc gridSpan="9">
                  <a:txBody>
                    <a:bodyPr/>
                    <a:lstStyle/>
                    <a:p>
                      <a:pPr marL="0" marR="0">
                        <a:lnSpc>
                          <a:spcPct val="115000"/>
                        </a:lnSpc>
                        <a:spcBef>
                          <a:spcPts val="0"/>
                        </a:spcBef>
                        <a:spcAft>
                          <a:spcPts val="0"/>
                        </a:spcAft>
                      </a:pPr>
                      <a:r>
                        <a:rPr lang="en-ZA" sz="1000" dirty="0">
                          <a:effectLst/>
                        </a:rPr>
                        <a:t>Output 13: Corporate governance, Secretariat &amp; Board administration Support and Legal Services for effective governance by the Accounting Authority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763636645"/>
                  </a:ext>
                </a:extLst>
              </a:tr>
              <a:tr h="963810">
                <a:tc>
                  <a:txBody>
                    <a:bodyPr/>
                    <a:lstStyle/>
                    <a:p>
                      <a:pPr marL="0" marR="0">
                        <a:lnSpc>
                          <a:spcPct val="115000"/>
                        </a:lnSpc>
                        <a:spcBef>
                          <a:spcPts val="0"/>
                        </a:spcBef>
                        <a:spcAft>
                          <a:spcPts val="0"/>
                        </a:spcAft>
                      </a:pPr>
                      <a:r>
                        <a:rPr lang="en-ZA" sz="1000">
                          <a:effectLst/>
                        </a:rPr>
                        <a:t>Output Indicator 13.1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ZA" sz="800" dirty="0">
                          <a:effectLst/>
                        </a:rPr>
                        <a:t>Develop an Annual Council Work Plan for Council and its Committees by 31 March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New Indicator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ZA"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3468374323"/>
                  </a:ext>
                </a:extLst>
              </a:tr>
              <a:tr h="963810">
                <a:tc>
                  <a:txBody>
                    <a:bodyPr/>
                    <a:lstStyle/>
                    <a:p>
                      <a:pPr marL="0" marR="0">
                        <a:lnSpc>
                          <a:spcPct val="115000"/>
                        </a:lnSpc>
                        <a:spcBef>
                          <a:spcPts val="0"/>
                        </a:spcBef>
                        <a:spcAft>
                          <a:spcPts val="0"/>
                        </a:spcAft>
                      </a:pPr>
                      <a:r>
                        <a:rPr lang="en-ZA" sz="1000">
                          <a:effectLst/>
                        </a:rPr>
                        <a:t>Output Indicator 13.2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ZA" sz="800" dirty="0">
                          <a:effectLst/>
                        </a:rPr>
                        <a:t>Develop and Review Council and Committees Governance Charters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ZA" sz="1000">
                          <a:effectLst/>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3875561572"/>
                  </a:ext>
                </a:extLst>
              </a:tr>
              <a:tr h="1101248">
                <a:tc>
                  <a:txBody>
                    <a:bodyPr/>
                    <a:lstStyle/>
                    <a:p>
                      <a:pPr marL="0" marR="0">
                        <a:lnSpc>
                          <a:spcPct val="115000"/>
                        </a:lnSpc>
                        <a:spcBef>
                          <a:spcPts val="0"/>
                        </a:spcBef>
                        <a:spcAft>
                          <a:spcPts val="0"/>
                        </a:spcAft>
                      </a:pPr>
                      <a:r>
                        <a:rPr lang="en-ZA" sz="1000">
                          <a:effectLst/>
                        </a:rPr>
                        <a:t>Output Indicator 13.3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ZA" sz="800" dirty="0">
                          <a:effectLst/>
                        </a:rPr>
                        <a:t>Support execution of Statutory Council &amp; Sub-committee decisions, resolutions and matters arising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ZA" sz="10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1165694925"/>
                  </a:ext>
                </a:extLst>
              </a:tr>
              <a:tr h="1476439">
                <a:tc>
                  <a:txBody>
                    <a:bodyPr/>
                    <a:lstStyle/>
                    <a:p>
                      <a:pPr marL="0" marR="0">
                        <a:lnSpc>
                          <a:spcPct val="115000"/>
                        </a:lnSpc>
                        <a:spcBef>
                          <a:spcPts val="0"/>
                        </a:spcBef>
                        <a:spcAft>
                          <a:spcPts val="0"/>
                        </a:spcAft>
                      </a:pPr>
                      <a:r>
                        <a:rPr lang="en-ZA" sz="1000">
                          <a:effectLst/>
                        </a:rPr>
                        <a:t>Output Indicator 13.4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ZA" sz="800" dirty="0">
                          <a:effectLst/>
                        </a:rPr>
                        <a:t>Notify the Executive Authority six month before the term of office of Council members is due to expire. Report resignations and vacancies to the Executive Authority within 2 working days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xmlns="" val="575158508"/>
                  </a:ext>
                </a:extLst>
              </a:tr>
            </a:tbl>
          </a:graphicData>
        </a:graphic>
      </p:graphicFrame>
      <p:sp>
        <p:nvSpPr>
          <p:cNvPr id="5" name="Slide Number Placeholder 4">
            <a:extLst>
              <a:ext uri="{FF2B5EF4-FFF2-40B4-BE49-F238E27FC236}">
                <a16:creationId xmlns:a16="http://schemas.microsoft.com/office/drawing/2014/main" xmlns="" id="{DD90C0D4-B51A-450E-A523-8322A435E9CA}"/>
              </a:ext>
            </a:extLst>
          </p:cNvPr>
          <p:cNvSpPr>
            <a:spLocks noGrp="1"/>
          </p:cNvSpPr>
          <p:nvPr>
            <p:ph type="sldNum" sz="quarter" idx="12"/>
          </p:nvPr>
        </p:nvSpPr>
        <p:spPr/>
        <p:txBody>
          <a:bodyPr/>
          <a:lstStyle/>
          <a:p>
            <a:fld id="{03944A67-7E5C-437A-8098-CBB4841ACD4D}" type="slidenum">
              <a:rPr lang="en-US" smtClean="0"/>
              <a:pPr/>
              <a:t>31</a:t>
            </a:fld>
            <a:endParaRPr lang="en-US"/>
          </a:p>
        </p:txBody>
      </p:sp>
      <p:graphicFrame>
        <p:nvGraphicFramePr>
          <p:cNvPr id="6" name="Diagram 5">
            <a:extLst>
              <a:ext uri="{FF2B5EF4-FFF2-40B4-BE49-F238E27FC236}">
                <a16:creationId xmlns:a16="http://schemas.microsoft.com/office/drawing/2014/main" xmlns="" id="{6F60DF38-CB96-4C1F-B62C-C731960D4CE6}"/>
              </a:ext>
            </a:extLst>
          </p:cNvPr>
          <p:cNvGraphicFramePr/>
          <p:nvPr>
            <p:extLst>
              <p:ext uri="{D42A27DB-BD31-4B8C-83A1-F6EECF244321}">
                <p14:modId xmlns:p14="http://schemas.microsoft.com/office/powerpoint/2010/main" xmlns="" val="784650246"/>
              </p:ext>
            </p:extLst>
          </p:nvPr>
        </p:nvGraphicFramePr>
        <p:xfrm>
          <a:off x="609600" y="273050"/>
          <a:ext cx="1828800" cy="6446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74649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87258275"/>
              </p:ext>
            </p:extLst>
          </p:nvPr>
        </p:nvGraphicFramePr>
        <p:xfrm>
          <a:off x="711201" y="243836"/>
          <a:ext cx="1828800" cy="6400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32</a:t>
            </a:fld>
            <a:endParaRPr lang="en-US"/>
          </a:p>
        </p:txBody>
      </p:sp>
      <p:graphicFrame>
        <p:nvGraphicFramePr>
          <p:cNvPr id="3" name="Table 2">
            <a:extLst>
              <a:ext uri="{FF2B5EF4-FFF2-40B4-BE49-F238E27FC236}">
                <a16:creationId xmlns:a16="http://schemas.microsoft.com/office/drawing/2014/main" xmlns="" id="{F5991D42-B011-4D2F-A437-4C92CCE8C32A}"/>
              </a:ext>
            </a:extLst>
          </p:cNvPr>
          <p:cNvGraphicFramePr>
            <a:graphicFrameLocks noGrp="1"/>
          </p:cNvGraphicFramePr>
          <p:nvPr>
            <p:extLst>
              <p:ext uri="{D42A27DB-BD31-4B8C-83A1-F6EECF244321}">
                <p14:modId xmlns:p14="http://schemas.microsoft.com/office/powerpoint/2010/main" xmlns="" val="1886564729"/>
              </p:ext>
            </p:extLst>
          </p:nvPr>
        </p:nvGraphicFramePr>
        <p:xfrm>
          <a:off x="2540001" y="213362"/>
          <a:ext cx="8199568" cy="6305165"/>
        </p:xfrm>
        <a:graphic>
          <a:graphicData uri="http://schemas.openxmlformats.org/drawingml/2006/table">
            <a:tbl>
              <a:tblPr firstRow="1" firstCol="1" bandRow="1">
                <a:tableStyleId>{5C22544A-7EE6-4342-B048-85BDC9FD1C3A}</a:tableStyleId>
              </a:tblPr>
              <a:tblGrid>
                <a:gridCol w="935170">
                  <a:extLst>
                    <a:ext uri="{9D8B030D-6E8A-4147-A177-3AD203B41FA5}">
                      <a16:colId xmlns:a16="http://schemas.microsoft.com/office/drawing/2014/main" xmlns="" val="1045432125"/>
                    </a:ext>
                  </a:extLst>
                </a:gridCol>
                <a:gridCol w="1259840">
                  <a:extLst>
                    <a:ext uri="{9D8B030D-6E8A-4147-A177-3AD203B41FA5}">
                      <a16:colId xmlns:a16="http://schemas.microsoft.com/office/drawing/2014/main" xmlns="" val="1846759731"/>
                    </a:ext>
                  </a:extLst>
                </a:gridCol>
                <a:gridCol w="996976">
                  <a:extLst>
                    <a:ext uri="{9D8B030D-6E8A-4147-A177-3AD203B41FA5}">
                      <a16:colId xmlns:a16="http://schemas.microsoft.com/office/drawing/2014/main" xmlns="" val="914777284"/>
                    </a:ext>
                  </a:extLst>
                </a:gridCol>
                <a:gridCol w="979249">
                  <a:extLst>
                    <a:ext uri="{9D8B030D-6E8A-4147-A177-3AD203B41FA5}">
                      <a16:colId xmlns:a16="http://schemas.microsoft.com/office/drawing/2014/main" xmlns="" val="3220737844"/>
                    </a:ext>
                  </a:extLst>
                </a:gridCol>
                <a:gridCol w="979249">
                  <a:extLst>
                    <a:ext uri="{9D8B030D-6E8A-4147-A177-3AD203B41FA5}">
                      <a16:colId xmlns:a16="http://schemas.microsoft.com/office/drawing/2014/main" xmlns="" val="1841526733"/>
                    </a:ext>
                  </a:extLst>
                </a:gridCol>
                <a:gridCol w="761890">
                  <a:extLst>
                    <a:ext uri="{9D8B030D-6E8A-4147-A177-3AD203B41FA5}">
                      <a16:colId xmlns:a16="http://schemas.microsoft.com/office/drawing/2014/main" xmlns="" val="2420587907"/>
                    </a:ext>
                  </a:extLst>
                </a:gridCol>
                <a:gridCol w="761890">
                  <a:extLst>
                    <a:ext uri="{9D8B030D-6E8A-4147-A177-3AD203B41FA5}">
                      <a16:colId xmlns:a16="http://schemas.microsoft.com/office/drawing/2014/main" xmlns="" val="1648328833"/>
                    </a:ext>
                  </a:extLst>
                </a:gridCol>
                <a:gridCol w="762652">
                  <a:extLst>
                    <a:ext uri="{9D8B030D-6E8A-4147-A177-3AD203B41FA5}">
                      <a16:colId xmlns:a16="http://schemas.microsoft.com/office/drawing/2014/main" xmlns="" val="3445482429"/>
                    </a:ext>
                  </a:extLst>
                </a:gridCol>
                <a:gridCol w="762652">
                  <a:extLst>
                    <a:ext uri="{9D8B030D-6E8A-4147-A177-3AD203B41FA5}">
                      <a16:colId xmlns:a16="http://schemas.microsoft.com/office/drawing/2014/main" xmlns="" val="2496959568"/>
                    </a:ext>
                  </a:extLst>
                </a:gridCol>
              </a:tblGrid>
              <a:tr h="414949">
                <a:tc rowSpan="2" gridSpan="2">
                  <a:txBody>
                    <a:bodyPr/>
                    <a:lstStyle/>
                    <a:p>
                      <a:pPr algn="ctr">
                        <a:lnSpc>
                          <a:spcPct val="115000"/>
                        </a:lnSpc>
                        <a:spcAft>
                          <a:spcPts val="800"/>
                        </a:spcAft>
                      </a:pPr>
                      <a:r>
                        <a:rPr lang="en-ZA" sz="900">
                          <a:effectLst/>
                        </a:rPr>
                        <a:t>Performance Indicators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rowSpan="2" hMerge="1">
                  <a:txBody>
                    <a:bodyPr/>
                    <a:lstStyle/>
                    <a:p>
                      <a:endParaRPr lang="en-GB"/>
                    </a:p>
                  </a:txBody>
                  <a:tcPr/>
                </a:tc>
                <a:tc gridSpan="3">
                  <a:txBody>
                    <a:bodyPr/>
                    <a:lstStyle/>
                    <a:p>
                      <a:pPr algn="ctr">
                        <a:lnSpc>
                          <a:spcPct val="115000"/>
                        </a:lnSpc>
                        <a:spcAft>
                          <a:spcPts val="800"/>
                        </a:spcAft>
                      </a:pPr>
                      <a:r>
                        <a:rPr lang="en-ZA" sz="900" dirty="0">
                          <a:effectLst/>
                        </a:rPr>
                        <a:t>Audited/actual performance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900">
                          <a:effectLst/>
                        </a:rPr>
                        <a:t>Estimated performance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gridSpan="3">
                  <a:txBody>
                    <a:bodyPr/>
                    <a:lstStyle/>
                    <a:p>
                      <a:pPr algn="ctr">
                        <a:lnSpc>
                          <a:spcPct val="115000"/>
                        </a:lnSpc>
                        <a:spcAft>
                          <a:spcPts val="800"/>
                        </a:spcAft>
                      </a:pPr>
                      <a:r>
                        <a:rPr lang="en-ZA" sz="900">
                          <a:effectLst/>
                        </a:rPr>
                        <a:t>Medium-term targets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170298659"/>
                  </a:ext>
                </a:extLst>
              </a:tr>
              <a:tr h="200581">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900" dirty="0">
                          <a:effectLst/>
                        </a:rPr>
                        <a:t>2017/18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900" dirty="0">
                          <a:effectLst/>
                        </a:rPr>
                        <a:t>2018/19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900" dirty="0">
                          <a:effectLst/>
                        </a:rPr>
                        <a:t>2019/20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900" dirty="0">
                          <a:effectLst/>
                        </a:rPr>
                        <a:t>2020/21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900" dirty="0">
                          <a:effectLst/>
                        </a:rPr>
                        <a:t>2021/22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solidFill>
                      <a:schemeClr val="accent5"/>
                    </a:solidFill>
                  </a:tcPr>
                </a:tc>
                <a:tc>
                  <a:txBody>
                    <a:bodyPr/>
                    <a:lstStyle/>
                    <a:p>
                      <a:pPr algn="ctr">
                        <a:lnSpc>
                          <a:spcPct val="115000"/>
                        </a:lnSpc>
                        <a:spcAft>
                          <a:spcPts val="800"/>
                        </a:spcAft>
                      </a:pPr>
                      <a:r>
                        <a:rPr lang="en-ZA" sz="900" dirty="0">
                          <a:effectLst/>
                        </a:rPr>
                        <a:t>2022/23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2023/24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xmlns="" val="4092857791"/>
                  </a:ext>
                </a:extLst>
              </a:tr>
              <a:tr h="222672">
                <a:tc gridSpan="9">
                  <a:txBody>
                    <a:bodyPr/>
                    <a:lstStyle/>
                    <a:p>
                      <a:pPr algn="l">
                        <a:lnSpc>
                          <a:spcPct val="115000"/>
                        </a:lnSpc>
                        <a:spcAft>
                          <a:spcPts val="800"/>
                        </a:spcAft>
                      </a:pPr>
                      <a:r>
                        <a:rPr lang="en-ZA" sz="900" dirty="0">
                          <a:effectLst/>
                        </a:rPr>
                        <a:t>Outcome 1: To promote the improvement of quality and the reduction of costs in the private health care sector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27099354"/>
                  </a:ext>
                </a:extLst>
              </a:tr>
              <a:tr h="200581">
                <a:tc gridSpan="9">
                  <a:txBody>
                    <a:bodyPr/>
                    <a:lstStyle/>
                    <a:p>
                      <a:pPr algn="l">
                        <a:lnSpc>
                          <a:spcPct val="115000"/>
                        </a:lnSpc>
                        <a:spcAft>
                          <a:spcPts val="800"/>
                        </a:spcAft>
                      </a:pPr>
                      <a:r>
                        <a:rPr lang="en-ZA" sz="900" dirty="0">
                          <a:effectLst/>
                        </a:rPr>
                        <a:t>Output 15: Formulate Prescribed Minimum Benefits (PMBs) definitions to ensure members are adequately protected.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18992119"/>
                  </a:ext>
                </a:extLst>
              </a:tr>
              <a:tr h="939995">
                <a:tc>
                  <a:txBody>
                    <a:bodyPr/>
                    <a:lstStyle/>
                    <a:p>
                      <a:pPr algn="l">
                        <a:lnSpc>
                          <a:spcPct val="115000"/>
                        </a:lnSpc>
                        <a:spcAft>
                          <a:spcPts val="800"/>
                        </a:spcAft>
                      </a:pPr>
                      <a:r>
                        <a:rPr lang="en-ZA" sz="900" dirty="0">
                          <a:effectLst/>
                        </a:rPr>
                        <a:t>Output</a:t>
                      </a:r>
                      <a:endParaRPr lang="en-GB" sz="900" dirty="0">
                        <a:effectLst/>
                      </a:endParaRPr>
                    </a:p>
                    <a:p>
                      <a:pPr algn="l">
                        <a:lnSpc>
                          <a:spcPct val="115000"/>
                        </a:lnSpc>
                        <a:spcAft>
                          <a:spcPts val="800"/>
                        </a:spcAft>
                      </a:pPr>
                      <a:r>
                        <a:rPr lang="en-ZA" sz="900" dirty="0">
                          <a:effectLst/>
                        </a:rPr>
                        <a:t>Indicator</a:t>
                      </a:r>
                      <a:endParaRPr lang="en-GB" sz="900" dirty="0">
                        <a:effectLst/>
                      </a:endParaRPr>
                    </a:p>
                    <a:p>
                      <a:pPr algn="l">
                        <a:lnSpc>
                          <a:spcPct val="115000"/>
                        </a:lnSpc>
                        <a:spcAft>
                          <a:spcPts val="800"/>
                        </a:spcAft>
                      </a:pPr>
                      <a:r>
                        <a:rPr lang="en-ZA" sz="900" dirty="0">
                          <a:effectLst/>
                        </a:rPr>
                        <a:t>15.1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900">
                          <a:effectLst/>
                        </a:rPr>
                        <a:t>The number of benefit definitions published,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900">
                          <a:effectLst/>
                        </a:rPr>
                        <a:t>10 CMScripts and 7 PMB definitions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dirty="0">
                          <a:effectLst/>
                        </a:rPr>
                        <a:t>10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solidFill>
                      <a:schemeClr val="accent5"/>
                    </a:solidFill>
                  </a:tcPr>
                </a:tc>
                <a:tc>
                  <a:txBody>
                    <a:bodyPr/>
                    <a:lstStyle/>
                    <a:p>
                      <a:pPr algn="ctr">
                        <a:lnSpc>
                          <a:spcPct val="115000"/>
                        </a:lnSpc>
                        <a:spcAft>
                          <a:spcPts val="800"/>
                        </a:spcAft>
                      </a:pPr>
                      <a:r>
                        <a:rPr lang="en-ZA" sz="9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dirty="0">
                          <a:effectLst/>
                        </a:rPr>
                        <a:t>10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xmlns="" val="2675271063"/>
                  </a:ext>
                </a:extLst>
              </a:tr>
              <a:tr h="1486787">
                <a:tc>
                  <a:txBody>
                    <a:bodyPr/>
                    <a:lstStyle/>
                    <a:p>
                      <a:pPr algn="l">
                        <a:lnSpc>
                          <a:spcPct val="115000"/>
                        </a:lnSpc>
                        <a:spcAft>
                          <a:spcPts val="800"/>
                        </a:spcAft>
                      </a:pPr>
                      <a:r>
                        <a:rPr lang="en-ZA" sz="900" dirty="0">
                          <a:effectLst/>
                        </a:rPr>
                        <a:t>Output Indicator</a:t>
                      </a:r>
                      <a:endParaRPr lang="en-GB" sz="900" dirty="0">
                        <a:effectLst/>
                      </a:endParaRPr>
                    </a:p>
                    <a:p>
                      <a:pPr algn="l">
                        <a:lnSpc>
                          <a:spcPct val="115000"/>
                        </a:lnSpc>
                        <a:spcAft>
                          <a:spcPts val="800"/>
                        </a:spcAft>
                      </a:pPr>
                      <a:r>
                        <a:rPr lang="en-ZA" sz="900" dirty="0">
                          <a:effectLst/>
                        </a:rPr>
                        <a:t>15.2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900" dirty="0">
                          <a:effectLst/>
                        </a:rPr>
                        <a:t>Develop primary health care package to incorporate into the PMBs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900" dirty="0">
                          <a:effectLst/>
                        </a:rPr>
                        <a:t>New indicator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a:effectLst/>
                        </a:rPr>
                        <a:t>Draft costed PMB benefit package completed but not submitted to the Council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a:effectLst/>
                        </a:rPr>
                        <a:t>A service based preventative and primary healthcare package and costing methodology report was submitted to the Executive Authority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a:effectLst/>
                        </a:rPr>
                        <a:t>Develop primary healthcare package for incorporation into the PMBs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dirty="0">
                          <a:effectLst/>
                        </a:rPr>
                        <a:t>Review and update revised PMB benefit package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solidFill>
                      <a:schemeClr val="accent5"/>
                    </a:solidFill>
                  </a:tcPr>
                </a:tc>
                <a:tc>
                  <a:txBody>
                    <a:bodyPr/>
                    <a:lstStyle/>
                    <a:p>
                      <a:pPr algn="ctr">
                        <a:lnSpc>
                          <a:spcPct val="115000"/>
                        </a:lnSpc>
                        <a:spcAft>
                          <a:spcPts val="800"/>
                        </a:spcAft>
                      </a:pPr>
                      <a:r>
                        <a:rPr lang="en-ZA" sz="900">
                          <a:effectLst/>
                        </a:rPr>
                        <a:t>Implementation and monitoring of the revised PMB benefit package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900" dirty="0">
                          <a:effectLst/>
                        </a:rPr>
                        <a:t>Implementation and monitoring of the revised PMB benefit package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xmlns="" val="1764097507"/>
                  </a:ext>
                </a:extLst>
              </a:tr>
              <a:tr h="200581">
                <a:tc gridSpan="9">
                  <a:txBody>
                    <a:bodyPr/>
                    <a:lstStyle/>
                    <a:p>
                      <a:pPr algn="l">
                        <a:lnSpc>
                          <a:spcPct val="115000"/>
                        </a:lnSpc>
                        <a:spcAft>
                          <a:spcPts val="800"/>
                        </a:spcAft>
                      </a:pPr>
                      <a:r>
                        <a:rPr lang="en-ZA" sz="900" dirty="0">
                          <a:effectLst/>
                        </a:rPr>
                        <a:t>Output 16: Provide clinical opinions with a view to resolve complaints and enquiries.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643936576"/>
                  </a:ext>
                </a:extLst>
              </a:tr>
              <a:tr h="2558626">
                <a:tc>
                  <a:txBody>
                    <a:bodyPr/>
                    <a:lstStyle/>
                    <a:p>
                      <a:pPr algn="l">
                        <a:lnSpc>
                          <a:spcPct val="115000"/>
                        </a:lnSpc>
                        <a:spcAft>
                          <a:spcPts val="800"/>
                        </a:spcAft>
                      </a:pPr>
                      <a:r>
                        <a:rPr lang="en-ZA" sz="900" dirty="0">
                          <a:effectLst/>
                        </a:rPr>
                        <a:t>Output Indicator</a:t>
                      </a:r>
                      <a:endParaRPr lang="en-GB" sz="900" dirty="0">
                        <a:effectLst/>
                      </a:endParaRPr>
                    </a:p>
                    <a:p>
                      <a:pPr algn="l">
                        <a:lnSpc>
                          <a:spcPct val="115000"/>
                        </a:lnSpc>
                        <a:spcAft>
                          <a:spcPts val="800"/>
                        </a:spcAft>
                      </a:pPr>
                      <a:r>
                        <a:rPr lang="en-ZA" sz="900" dirty="0">
                          <a:effectLst/>
                        </a:rPr>
                        <a:t>16.1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900" dirty="0">
                          <a:effectLst/>
                        </a:rPr>
                        <a:t>Percentage of category 1* clinical opinions provided within 30 working days of receipt of a request from Complaints Adjudication Unit,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10" marR="7210" marT="0" marB="0"/>
                </a:tc>
                <a:tc>
                  <a:txBody>
                    <a:bodyPr/>
                    <a:lstStyle/>
                    <a:p>
                      <a:pPr marL="0" marR="0" algn="ctr">
                        <a:lnSpc>
                          <a:spcPct val="115000"/>
                        </a:lnSpc>
                        <a:spcBef>
                          <a:spcPts val="0"/>
                        </a:spcBef>
                        <a:spcAft>
                          <a:spcPts val="0"/>
                        </a:spcAft>
                      </a:pPr>
                      <a:r>
                        <a:rPr lang="en-ZA" sz="1000" b="0">
                          <a:effectLst/>
                          <a:latin typeface="Arial Narrow" panose="020B0606020202030204" pitchFamily="34" charset="0"/>
                          <a:ea typeface="Cambria" panose="02040503050406030204" pitchFamily="18" charset="0"/>
                          <a:cs typeface="Calibri" panose="020F0502020204030204" pitchFamily="34" charset="0"/>
                        </a:rPr>
                        <a:t>40%</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a:effectLst/>
                          <a:latin typeface="Arial Narrow" panose="020B0606020202030204" pitchFamily="34" charset="0"/>
                          <a:ea typeface="Cambria" panose="02040503050406030204" pitchFamily="18" charset="0"/>
                          <a:cs typeface="Calibri" panose="020F0502020204030204" pitchFamily="34" charset="0"/>
                        </a:rPr>
                        <a:t>98%</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a:effectLst/>
                          <a:latin typeface="Arial Narrow" panose="020B0606020202030204" pitchFamily="34" charset="0"/>
                          <a:ea typeface="Cambria" panose="02040503050406030204" pitchFamily="18" charset="0"/>
                          <a:cs typeface="Calibri" panose="020F0502020204030204" pitchFamily="34" charset="0"/>
                        </a:rPr>
                        <a:t>90%</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a:effectLst/>
                          <a:latin typeface="Arial Narrow" panose="020B0606020202030204" pitchFamily="34" charset="0"/>
                          <a:ea typeface="Cambria" panose="02040503050406030204" pitchFamily="18" charset="0"/>
                          <a:cs typeface="Calibri" panose="020F0502020204030204" pitchFamily="34" charset="0"/>
                        </a:rPr>
                        <a:t>90%</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Arial Narrow" panose="020B0606020202030204" pitchFamily="34" charset="0"/>
                          <a:ea typeface="Cambria" panose="02040503050406030204" pitchFamily="18" charset="0"/>
                          <a:cs typeface="Calibri" panose="020F0502020204030204" pitchFamily="34" charset="0"/>
                        </a:rPr>
                        <a:t>90%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15000"/>
                        </a:lnSpc>
                        <a:spcBef>
                          <a:spcPts val="0"/>
                        </a:spcBef>
                        <a:spcAft>
                          <a:spcPts val="0"/>
                        </a:spcAft>
                      </a:pPr>
                      <a:r>
                        <a:rPr lang="en-ZA" sz="1000" b="0">
                          <a:effectLst/>
                          <a:latin typeface="Arial Narrow" panose="020B0606020202030204" pitchFamily="34" charset="0"/>
                          <a:ea typeface="Cambria" panose="02040503050406030204" pitchFamily="18" charset="0"/>
                          <a:cs typeface="Calibri" panose="020F0502020204030204" pitchFamily="34" charset="0"/>
                        </a:rPr>
                        <a:t>90%</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Arial Narrow" panose="020B0606020202030204" pitchFamily="34" charset="0"/>
                          <a:ea typeface="Cambria" panose="02040503050406030204" pitchFamily="18" charset="0"/>
                          <a:cs typeface="Calibri" panose="020F0502020204030204" pitchFamily="34" charset="0"/>
                        </a:rPr>
                        <a:t>90%</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65812524"/>
                  </a:ext>
                </a:extLst>
              </a:tr>
            </a:tbl>
          </a:graphicData>
        </a:graphic>
      </p:graphicFrame>
    </p:spTree>
    <p:extLst>
      <p:ext uri="{BB962C8B-B14F-4D97-AF65-F5344CB8AC3E}">
        <p14:creationId xmlns:p14="http://schemas.microsoft.com/office/powerpoint/2010/main" xmlns="" val="3718338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677892550"/>
              </p:ext>
            </p:extLst>
          </p:nvPr>
        </p:nvGraphicFramePr>
        <p:xfrm>
          <a:off x="721361" y="214501"/>
          <a:ext cx="1828800" cy="648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33</a:t>
            </a:fld>
            <a:endParaRPr lang="en-US"/>
          </a:p>
        </p:txBody>
      </p:sp>
      <p:graphicFrame>
        <p:nvGraphicFramePr>
          <p:cNvPr id="3" name="Table 2">
            <a:extLst>
              <a:ext uri="{FF2B5EF4-FFF2-40B4-BE49-F238E27FC236}">
                <a16:creationId xmlns:a16="http://schemas.microsoft.com/office/drawing/2014/main" xmlns="" id="{F5991D42-B011-4D2F-A437-4C92CCE8C32A}"/>
              </a:ext>
            </a:extLst>
          </p:cNvPr>
          <p:cNvGraphicFramePr>
            <a:graphicFrameLocks noGrp="1"/>
          </p:cNvGraphicFramePr>
          <p:nvPr>
            <p:extLst>
              <p:ext uri="{D42A27DB-BD31-4B8C-83A1-F6EECF244321}">
                <p14:modId xmlns:p14="http://schemas.microsoft.com/office/powerpoint/2010/main" xmlns="" val="1220344885"/>
              </p:ext>
            </p:extLst>
          </p:nvPr>
        </p:nvGraphicFramePr>
        <p:xfrm>
          <a:off x="2550161" y="228601"/>
          <a:ext cx="8239758" cy="6458928"/>
        </p:xfrm>
        <a:graphic>
          <a:graphicData uri="http://schemas.openxmlformats.org/drawingml/2006/table">
            <a:tbl>
              <a:tblPr firstRow="1" firstCol="1" bandRow="1">
                <a:tableStyleId>{5C22544A-7EE6-4342-B048-85BDC9FD1C3A}</a:tableStyleId>
              </a:tblPr>
              <a:tblGrid>
                <a:gridCol w="1045343">
                  <a:extLst>
                    <a:ext uri="{9D8B030D-6E8A-4147-A177-3AD203B41FA5}">
                      <a16:colId xmlns:a16="http://schemas.microsoft.com/office/drawing/2014/main" xmlns="" val="1045432125"/>
                    </a:ext>
                  </a:extLst>
                </a:gridCol>
                <a:gridCol w="1373943">
                  <a:extLst>
                    <a:ext uri="{9D8B030D-6E8A-4147-A177-3AD203B41FA5}">
                      <a16:colId xmlns:a16="http://schemas.microsoft.com/office/drawing/2014/main" xmlns="" val="3400203546"/>
                    </a:ext>
                  </a:extLst>
                </a:gridCol>
                <a:gridCol w="769292">
                  <a:extLst>
                    <a:ext uri="{9D8B030D-6E8A-4147-A177-3AD203B41FA5}">
                      <a16:colId xmlns:a16="http://schemas.microsoft.com/office/drawing/2014/main" xmlns="" val="1677214739"/>
                    </a:ext>
                  </a:extLst>
                </a:gridCol>
                <a:gridCol w="987775">
                  <a:extLst>
                    <a:ext uri="{9D8B030D-6E8A-4147-A177-3AD203B41FA5}">
                      <a16:colId xmlns:a16="http://schemas.microsoft.com/office/drawing/2014/main" xmlns="" val="3220737844"/>
                    </a:ext>
                  </a:extLst>
                </a:gridCol>
                <a:gridCol w="987775">
                  <a:extLst>
                    <a:ext uri="{9D8B030D-6E8A-4147-A177-3AD203B41FA5}">
                      <a16:colId xmlns:a16="http://schemas.microsoft.com/office/drawing/2014/main" xmlns="" val="1841526733"/>
                    </a:ext>
                  </a:extLst>
                </a:gridCol>
                <a:gridCol w="768523">
                  <a:extLst>
                    <a:ext uri="{9D8B030D-6E8A-4147-A177-3AD203B41FA5}">
                      <a16:colId xmlns:a16="http://schemas.microsoft.com/office/drawing/2014/main" xmlns="" val="2420587907"/>
                    </a:ext>
                  </a:extLst>
                </a:gridCol>
                <a:gridCol w="768523">
                  <a:extLst>
                    <a:ext uri="{9D8B030D-6E8A-4147-A177-3AD203B41FA5}">
                      <a16:colId xmlns:a16="http://schemas.microsoft.com/office/drawing/2014/main" xmlns="" val="1648328833"/>
                    </a:ext>
                  </a:extLst>
                </a:gridCol>
                <a:gridCol w="769292">
                  <a:extLst>
                    <a:ext uri="{9D8B030D-6E8A-4147-A177-3AD203B41FA5}">
                      <a16:colId xmlns:a16="http://schemas.microsoft.com/office/drawing/2014/main" xmlns="" val="3445482429"/>
                    </a:ext>
                  </a:extLst>
                </a:gridCol>
                <a:gridCol w="769292">
                  <a:extLst>
                    <a:ext uri="{9D8B030D-6E8A-4147-A177-3AD203B41FA5}">
                      <a16:colId xmlns:a16="http://schemas.microsoft.com/office/drawing/2014/main" xmlns="" val="2496959568"/>
                    </a:ext>
                  </a:extLst>
                </a:gridCol>
              </a:tblGrid>
              <a:tr h="366370">
                <a:tc rowSpan="2" gridSpan="2">
                  <a:txBody>
                    <a:bodyPr/>
                    <a:lstStyle/>
                    <a:p>
                      <a:pPr algn="ctr">
                        <a:lnSpc>
                          <a:spcPct val="115000"/>
                        </a:lnSpc>
                        <a:spcAft>
                          <a:spcPts val="800"/>
                        </a:spcAft>
                      </a:pPr>
                      <a:r>
                        <a:rPr lang="en-ZA" sz="1000">
                          <a:effectLst/>
                          <a:latin typeface="+mn-lt"/>
                        </a:rPr>
                        <a:t>Performance Indicators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rowSpan="2" hMerge="1">
                  <a:txBody>
                    <a:bodyPr/>
                    <a:lstStyle/>
                    <a:p>
                      <a:endParaRPr lang="en-GB"/>
                    </a:p>
                  </a:txBody>
                  <a:tcPr/>
                </a:tc>
                <a:tc gridSpan="3">
                  <a:txBody>
                    <a:bodyPr/>
                    <a:lstStyle/>
                    <a:p>
                      <a:pPr algn="ctr">
                        <a:lnSpc>
                          <a:spcPct val="115000"/>
                        </a:lnSpc>
                        <a:spcAft>
                          <a:spcPts val="800"/>
                        </a:spcAft>
                      </a:pPr>
                      <a:r>
                        <a:rPr lang="en-ZA" sz="1000">
                          <a:effectLst/>
                          <a:latin typeface="+mn-lt"/>
                        </a:rPr>
                        <a:t>Audited/actual performance</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a:effectLst/>
                          <a:latin typeface="+mn-lt"/>
                        </a:rPr>
                        <a:t>Estimated performance</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gridSpan="3">
                  <a:txBody>
                    <a:bodyPr/>
                    <a:lstStyle/>
                    <a:p>
                      <a:pPr algn="ctr">
                        <a:lnSpc>
                          <a:spcPct val="115000"/>
                        </a:lnSpc>
                        <a:spcAft>
                          <a:spcPts val="800"/>
                        </a:spcAft>
                      </a:pPr>
                      <a:r>
                        <a:rPr lang="en-ZA" sz="1000">
                          <a:effectLst/>
                          <a:latin typeface="+mn-lt"/>
                        </a:rPr>
                        <a:t>Medium-term targets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170298659"/>
                  </a:ext>
                </a:extLst>
              </a:tr>
              <a:tr h="177098">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1000" dirty="0">
                          <a:effectLst/>
                          <a:latin typeface="+mn-lt"/>
                        </a:rPr>
                        <a:t>2017/18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a:txBody>
                    <a:bodyPr/>
                    <a:lstStyle/>
                    <a:p>
                      <a:pPr algn="ctr">
                        <a:lnSpc>
                          <a:spcPct val="115000"/>
                        </a:lnSpc>
                        <a:spcAft>
                          <a:spcPts val="80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2023/24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xmlns="" val="4092857791"/>
                  </a:ext>
                </a:extLst>
              </a:tr>
              <a:tr h="177098">
                <a:tc gridSpan="9">
                  <a:txBody>
                    <a:bodyPr/>
                    <a:lstStyle/>
                    <a:p>
                      <a:pPr algn="l">
                        <a:lnSpc>
                          <a:spcPct val="115000"/>
                        </a:lnSpc>
                        <a:spcAft>
                          <a:spcPts val="800"/>
                        </a:spcAft>
                      </a:pPr>
                      <a:r>
                        <a:rPr lang="en-ZA" sz="1000" dirty="0">
                          <a:effectLst/>
                          <a:latin typeface="+mn-lt"/>
                        </a:rPr>
                        <a:t>Outcome 1: To promote the improvement of quality and the reduction of costs in the private health care sector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27099354"/>
                  </a:ext>
                </a:extLst>
              </a:tr>
              <a:tr h="177098">
                <a:tc gridSpan="9">
                  <a:txBody>
                    <a:bodyPr/>
                    <a:lstStyle/>
                    <a:p>
                      <a:pPr algn="l">
                        <a:lnSpc>
                          <a:spcPct val="115000"/>
                        </a:lnSpc>
                        <a:spcAft>
                          <a:spcPts val="800"/>
                        </a:spcAft>
                      </a:pPr>
                      <a:r>
                        <a:rPr lang="en-ZA" sz="1000" dirty="0">
                          <a:effectLst/>
                          <a:latin typeface="+mn-lt"/>
                        </a:rPr>
                        <a:t>Output 16: Provide clinical opinions with a view to resolve complaints and enquiries.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18992119"/>
                  </a:ext>
                </a:extLst>
              </a:tr>
              <a:tr h="1528633">
                <a:tc>
                  <a:txBody>
                    <a:bodyPr/>
                    <a:lstStyle/>
                    <a:p>
                      <a:pPr algn="l">
                        <a:lnSpc>
                          <a:spcPct val="115000"/>
                        </a:lnSpc>
                        <a:spcAft>
                          <a:spcPts val="800"/>
                        </a:spcAft>
                      </a:pPr>
                      <a:r>
                        <a:rPr lang="en-ZA" sz="1000" dirty="0">
                          <a:effectLst/>
                          <a:latin typeface="+mn-lt"/>
                        </a:rPr>
                        <a:t>Output Indicator</a:t>
                      </a:r>
                      <a:endParaRPr lang="en-GB" sz="1000" dirty="0">
                        <a:effectLst/>
                        <a:latin typeface="+mn-lt"/>
                      </a:endParaRPr>
                    </a:p>
                    <a:p>
                      <a:pPr algn="l">
                        <a:lnSpc>
                          <a:spcPct val="115000"/>
                        </a:lnSpc>
                        <a:spcAft>
                          <a:spcPts val="800"/>
                        </a:spcAft>
                      </a:pPr>
                      <a:r>
                        <a:rPr lang="en-ZA" sz="1000" dirty="0">
                          <a:effectLst/>
                          <a:latin typeface="+mn-lt"/>
                        </a:rPr>
                        <a:t>16.2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1000">
                          <a:effectLst/>
                          <a:latin typeface="+mn-lt"/>
                        </a:rPr>
                        <a:t>Percentage of category 2* clinical opinions provided within 60 working days of receipt of a request from Complaints Adjudication Unit</a:t>
                      </a:r>
                      <a:r>
                        <a:rPr lang="en-GB" sz="1000">
                          <a:effectLst/>
                          <a:latin typeface="+mn-lt"/>
                        </a:rPr>
                        <a:t>, </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a:effectLst/>
                          <a:latin typeface="+mn-lt"/>
                        </a:rPr>
                        <a:t>100%</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a:effectLst/>
                          <a:latin typeface="+mn-lt"/>
                        </a:rPr>
                        <a:t>95%</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a:effectLst/>
                          <a:latin typeface="+mn-lt"/>
                        </a:rPr>
                        <a:t>95%</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xmlns="" val="3512602169"/>
                  </a:ext>
                </a:extLst>
              </a:tr>
              <a:tr h="1528633">
                <a:tc>
                  <a:txBody>
                    <a:bodyPr/>
                    <a:lstStyle/>
                    <a:p>
                      <a:pPr algn="l">
                        <a:lnSpc>
                          <a:spcPct val="115000"/>
                        </a:lnSpc>
                        <a:spcAft>
                          <a:spcPts val="800"/>
                        </a:spcAft>
                      </a:pPr>
                      <a:r>
                        <a:rPr lang="en-ZA" sz="1000" dirty="0">
                          <a:effectLst/>
                          <a:latin typeface="+mn-lt"/>
                        </a:rPr>
                        <a:t>Output Indicator</a:t>
                      </a:r>
                      <a:endParaRPr lang="en-GB" sz="1000" dirty="0">
                        <a:effectLst/>
                        <a:latin typeface="+mn-lt"/>
                      </a:endParaRPr>
                    </a:p>
                    <a:p>
                      <a:pPr algn="l">
                        <a:lnSpc>
                          <a:spcPct val="115000"/>
                        </a:lnSpc>
                        <a:spcAft>
                          <a:spcPts val="800"/>
                        </a:spcAft>
                      </a:pPr>
                      <a:r>
                        <a:rPr lang="en-ZA" sz="1000" dirty="0">
                          <a:effectLst/>
                          <a:latin typeface="+mn-lt"/>
                        </a:rPr>
                        <a:t>16.3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1000">
                          <a:effectLst/>
                          <a:latin typeface="+mn-lt"/>
                        </a:rPr>
                        <a:t>Percentage of category 3* clinical opinions provided within 90 working days of receipt of a request from Complaints Adjudication Unit</a:t>
                      </a:r>
                      <a:r>
                        <a:rPr lang="en-GB" sz="1000">
                          <a:effectLst/>
                          <a:latin typeface="+mn-lt"/>
                        </a:rPr>
                        <a:t>, </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a:effectLst/>
                          <a:latin typeface="+mn-lt"/>
                        </a:rPr>
                        <a:t>98%</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a:effectLst/>
                          <a:latin typeface="+mn-lt"/>
                        </a:rPr>
                        <a:t>98%</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xmlns="" val="3322109682"/>
                  </a:ext>
                </a:extLst>
              </a:tr>
              <a:tr h="1054753">
                <a:tc>
                  <a:txBody>
                    <a:bodyPr/>
                    <a:lstStyle/>
                    <a:p>
                      <a:pPr algn="l">
                        <a:lnSpc>
                          <a:spcPct val="115000"/>
                        </a:lnSpc>
                        <a:spcAft>
                          <a:spcPts val="800"/>
                        </a:spcAft>
                      </a:pPr>
                      <a:r>
                        <a:rPr lang="en-ZA" sz="1000" dirty="0">
                          <a:effectLst/>
                          <a:latin typeface="+mn-lt"/>
                        </a:rPr>
                        <a:t>Output Indicator 16.4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1000" dirty="0">
                          <a:effectLst/>
                          <a:latin typeface="+mn-lt"/>
                        </a:rPr>
                        <a:t>Percentage of clinical enquiries received via e-mail or telephone and responded to within 7 days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a:effectLst/>
                          <a:latin typeface="+mn-lt"/>
                        </a:rPr>
                        <a:t>99%</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a:effectLst/>
                          <a:latin typeface="+mn-lt"/>
                        </a:rPr>
                        <a:t>98%</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a:effectLst/>
                          <a:latin typeface="+mn-lt"/>
                        </a:rPr>
                        <a:t>98%</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a:effectLst/>
                          <a:latin typeface="+mn-lt"/>
                        </a:rPr>
                        <a:t>98%</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xmlns="" val="4039742998"/>
                  </a:ext>
                </a:extLst>
              </a:tr>
              <a:tr h="177098">
                <a:tc gridSpan="9">
                  <a:txBody>
                    <a:bodyPr/>
                    <a:lstStyle/>
                    <a:p>
                      <a:pPr algn="l">
                        <a:lnSpc>
                          <a:spcPct val="115000"/>
                        </a:lnSpc>
                        <a:spcAft>
                          <a:spcPts val="800"/>
                        </a:spcAft>
                      </a:pPr>
                      <a:r>
                        <a:rPr lang="en-ZA" sz="1000" dirty="0">
                          <a:effectLst/>
                          <a:latin typeface="+mn-lt"/>
                        </a:rPr>
                        <a:t>Output 17: Conduct research to inform appropriate national health policy interventions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004684502"/>
                  </a:ext>
                </a:extLst>
              </a:tr>
              <a:tr h="1127659">
                <a:tc>
                  <a:txBody>
                    <a:bodyPr/>
                    <a:lstStyle/>
                    <a:p>
                      <a:pPr algn="l">
                        <a:lnSpc>
                          <a:spcPct val="115000"/>
                        </a:lnSpc>
                        <a:spcAft>
                          <a:spcPts val="800"/>
                        </a:spcAft>
                      </a:pPr>
                      <a:r>
                        <a:rPr lang="en-ZA" sz="1000" dirty="0">
                          <a:effectLst/>
                          <a:latin typeface="+mn-lt"/>
                        </a:rPr>
                        <a:t>Output Indicator 17.1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1000" dirty="0">
                          <a:effectLst/>
                          <a:latin typeface="+mn-lt"/>
                        </a:rPr>
                        <a:t>Number of research projects and support projects published in support of the National Health Policy,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a:effectLst/>
                          <a:latin typeface="+mn-lt"/>
                        </a:rPr>
                        <a:t>5</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a:effectLst/>
                          <a:latin typeface="+mn-lt"/>
                        </a:rPr>
                        <a:t>5</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a:effectLst/>
                          <a:latin typeface="+mn-lt"/>
                        </a:rPr>
                        <a:t>5</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a:effectLst/>
                          <a:latin typeface="+mn-lt"/>
                        </a:rPr>
                        <a:t>5</a:t>
                      </a:r>
                      <a:endParaRPr lang="en-GB" sz="100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xmlns="" val="1532640395"/>
                  </a:ext>
                </a:extLst>
              </a:tr>
            </a:tbl>
          </a:graphicData>
        </a:graphic>
      </p:graphicFrame>
    </p:spTree>
    <p:extLst>
      <p:ext uri="{BB962C8B-B14F-4D97-AF65-F5344CB8AC3E}">
        <p14:creationId xmlns:p14="http://schemas.microsoft.com/office/powerpoint/2010/main" xmlns="" val="3346679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882165251"/>
              </p:ext>
            </p:extLst>
          </p:nvPr>
        </p:nvGraphicFramePr>
        <p:xfrm>
          <a:off x="599441" y="0"/>
          <a:ext cx="18288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34</a:t>
            </a:fld>
            <a:endParaRPr lang="en-US"/>
          </a:p>
        </p:txBody>
      </p:sp>
      <p:graphicFrame>
        <p:nvGraphicFramePr>
          <p:cNvPr id="4" name="Table 3">
            <a:extLst>
              <a:ext uri="{FF2B5EF4-FFF2-40B4-BE49-F238E27FC236}">
                <a16:creationId xmlns:a16="http://schemas.microsoft.com/office/drawing/2014/main" xmlns="" id="{DB74FADA-481B-42FE-B0CA-8275EF87FBE5}"/>
              </a:ext>
            </a:extLst>
          </p:cNvPr>
          <p:cNvGraphicFramePr>
            <a:graphicFrameLocks noGrp="1"/>
          </p:cNvGraphicFramePr>
          <p:nvPr>
            <p:extLst>
              <p:ext uri="{D42A27DB-BD31-4B8C-83A1-F6EECF244321}">
                <p14:modId xmlns:p14="http://schemas.microsoft.com/office/powerpoint/2010/main" xmlns="" val="1387667447"/>
              </p:ext>
            </p:extLst>
          </p:nvPr>
        </p:nvGraphicFramePr>
        <p:xfrm>
          <a:off x="2448560" y="-114047"/>
          <a:ext cx="8249921" cy="6646538"/>
        </p:xfrm>
        <a:graphic>
          <a:graphicData uri="http://schemas.openxmlformats.org/drawingml/2006/table">
            <a:tbl>
              <a:tblPr firstRow="1" firstCol="1" bandRow="1">
                <a:tableStyleId>{5C22544A-7EE6-4342-B048-85BDC9FD1C3A}</a:tableStyleId>
              </a:tblPr>
              <a:tblGrid>
                <a:gridCol w="812800">
                  <a:extLst>
                    <a:ext uri="{9D8B030D-6E8A-4147-A177-3AD203B41FA5}">
                      <a16:colId xmlns:a16="http://schemas.microsoft.com/office/drawing/2014/main" xmlns="" val="601033053"/>
                    </a:ext>
                  </a:extLst>
                </a:gridCol>
                <a:gridCol w="1513840">
                  <a:extLst>
                    <a:ext uri="{9D8B030D-6E8A-4147-A177-3AD203B41FA5}">
                      <a16:colId xmlns:a16="http://schemas.microsoft.com/office/drawing/2014/main" xmlns="" val="3202074026"/>
                    </a:ext>
                  </a:extLst>
                </a:gridCol>
                <a:gridCol w="660400">
                  <a:extLst>
                    <a:ext uri="{9D8B030D-6E8A-4147-A177-3AD203B41FA5}">
                      <a16:colId xmlns:a16="http://schemas.microsoft.com/office/drawing/2014/main" xmlns="" val="3963687606"/>
                    </a:ext>
                  </a:extLst>
                </a:gridCol>
                <a:gridCol w="934720">
                  <a:extLst>
                    <a:ext uri="{9D8B030D-6E8A-4147-A177-3AD203B41FA5}">
                      <a16:colId xmlns:a16="http://schemas.microsoft.com/office/drawing/2014/main" xmlns="" val="2443390979"/>
                    </a:ext>
                  </a:extLst>
                </a:gridCol>
                <a:gridCol w="863600">
                  <a:extLst>
                    <a:ext uri="{9D8B030D-6E8A-4147-A177-3AD203B41FA5}">
                      <a16:colId xmlns:a16="http://schemas.microsoft.com/office/drawing/2014/main" xmlns="" val="617367101"/>
                    </a:ext>
                  </a:extLst>
                </a:gridCol>
                <a:gridCol w="884338">
                  <a:extLst>
                    <a:ext uri="{9D8B030D-6E8A-4147-A177-3AD203B41FA5}">
                      <a16:colId xmlns:a16="http://schemas.microsoft.com/office/drawing/2014/main" xmlns="" val="693011755"/>
                    </a:ext>
                  </a:extLst>
                </a:gridCol>
                <a:gridCol w="905341">
                  <a:extLst>
                    <a:ext uri="{9D8B030D-6E8A-4147-A177-3AD203B41FA5}">
                      <a16:colId xmlns:a16="http://schemas.microsoft.com/office/drawing/2014/main" xmlns="" val="870950011"/>
                    </a:ext>
                  </a:extLst>
                </a:gridCol>
                <a:gridCol w="803490">
                  <a:extLst>
                    <a:ext uri="{9D8B030D-6E8A-4147-A177-3AD203B41FA5}">
                      <a16:colId xmlns:a16="http://schemas.microsoft.com/office/drawing/2014/main" xmlns="" val="1916080780"/>
                    </a:ext>
                  </a:extLst>
                </a:gridCol>
                <a:gridCol w="871392">
                  <a:extLst>
                    <a:ext uri="{9D8B030D-6E8A-4147-A177-3AD203B41FA5}">
                      <a16:colId xmlns:a16="http://schemas.microsoft.com/office/drawing/2014/main" xmlns="" val="2335966591"/>
                    </a:ext>
                  </a:extLst>
                </a:gridCol>
              </a:tblGrid>
              <a:tr h="292689">
                <a:tc rowSpan="2" gridSpan="2">
                  <a:txBody>
                    <a:bodyPr/>
                    <a:lstStyle/>
                    <a:p>
                      <a:pPr algn="ctr">
                        <a:lnSpc>
                          <a:spcPct val="107000"/>
                        </a:lnSpc>
                        <a:spcAft>
                          <a:spcPts val="800"/>
                        </a:spcAft>
                      </a:pPr>
                      <a:r>
                        <a:rPr lang="en-ZA" sz="1000" dirty="0">
                          <a:effectLst/>
                        </a:rPr>
                        <a:t>Performance Indicators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gridSpan="3">
                  <a:txBody>
                    <a:bodyPr/>
                    <a:lstStyle/>
                    <a:p>
                      <a:r>
                        <a:rPr lang="en-ZA" sz="1000" dirty="0">
                          <a:effectLst/>
                        </a:rPr>
                        <a:t>Audited/actual performance</a:t>
                      </a:r>
                      <a:endParaRPr lang="en-GB" dirty="0"/>
                    </a:p>
                  </a:txBody>
                  <a:tcPr marL="68580" marR="68580" marT="0" marB="0"/>
                </a:tc>
                <a:tc hMerge="1">
                  <a:txBody>
                    <a:bodyPr/>
                    <a:lstStyle/>
                    <a:p>
                      <a:endParaRPr lang="en-GB"/>
                    </a:p>
                  </a:txBody>
                  <a:tcPr/>
                </a:tc>
                <a:tc hMerge="1">
                  <a:txBody>
                    <a:bodyPr/>
                    <a:lstStyle/>
                    <a:p>
                      <a:endParaRPr lang="en-GB"/>
                    </a:p>
                  </a:txBody>
                  <a:tcPr marL="68580" marR="68580" marT="0" marB="0"/>
                </a:tc>
                <a:tc>
                  <a:txBody>
                    <a:bodyPr/>
                    <a:lstStyle/>
                    <a:p>
                      <a:pPr algn="ctr">
                        <a:lnSpc>
                          <a:spcPct val="107000"/>
                        </a:lnSpc>
                        <a:spcAft>
                          <a:spcPts val="800"/>
                        </a:spcAft>
                      </a:pPr>
                      <a:r>
                        <a:rPr lang="en-ZA" sz="1000">
                          <a:effectLst/>
                        </a:rPr>
                        <a:t>Estimated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800"/>
                        </a:spcAft>
                      </a:pPr>
                      <a:r>
                        <a:rPr lang="en-ZA" sz="1000">
                          <a:effectLst/>
                        </a:rPr>
                        <a:t>Medium-term targets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385478728"/>
                  </a:ext>
                </a:extLst>
              </a:tr>
              <a:tr h="140322">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1000" dirty="0">
                          <a:effectLst/>
                          <a:latin typeface="+mn-lt"/>
                        </a:rPr>
                        <a:t>2017/18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a:txBody>
                    <a:bodyPr/>
                    <a:lstStyle/>
                    <a:p>
                      <a:pPr algn="ctr">
                        <a:lnSpc>
                          <a:spcPct val="115000"/>
                        </a:lnSpc>
                        <a:spcAft>
                          <a:spcPts val="80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2023/24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xmlns="" val="2218093705"/>
                  </a:ext>
                </a:extLst>
              </a:tr>
              <a:tr h="142544">
                <a:tc gridSpan="9">
                  <a:txBody>
                    <a:bodyPr/>
                    <a:lstStyle/>
                    <a:p>
                      <a:pPr algn="l">
                        <a:lnSpc>
                          <a:spcPct val="107000"/>
                        </a:lnSpc>
                        <a:spcAft>
                          <a:spcPts val="800"/>
                        </a:spcAft>
                      </a:pPr>
                      <a:r>
                        <a:rPr lang="en-ZA" sz="1000" dirty="0">
                          <a:effectLst/>
                        </a:rPr>
                        <a:t>Outcome 3: To ensure that all regulated entities comply with National Policy, the MSA and Regulations.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22680109"/>
                  </a:ext>
                </a:extLst>
              </a:tr>
              <a:tr h="292689">
                <a:tc gridSpan="9">
                  <a:txBody>
                    <a:bodyPr/>
                    <a:lstStyle/>
                    <a:p>
                      <a:pPr algn="l">
                        <a:lnSpc>
                          <a:spcPct val="107000"/>
                        </a:lnSpc>
                        <a:spcAft>
                          <a:spcPts val="800"/>
                        </a:spcAft>
                      </a:pPr>
                      <a:r>
                        <a:rPr lang="en-ZA" sz="1000" dirty="0">
                          <a:effectLst/>
                        </a:rPr>
                        <a:t>Output 18: Accredit regulated entities based on their compliance with the requirements for accreditation in order to provide accredited services and monitor legal compliance throughout the period of accreditation.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33530684"/>
                  </a:ext>
                </a:extLst>
              </a:tr>
              <a:tr h="1343703">
                <a:tc>
                  <a:txBody>
                    <a:bodyPr/>
                    <a:lstStyle/>
                    <a:p>
                      <a:pPr algn="l">
                        <a:lnSpc>
                          <a:spcPct val="107000"/>
                        </a:lnSpc>
                        <a:spcAft>
                          <a:spcPts val="800"/>
                        </a:spcAft>
                      </a:pPr>
                      <a:r>
                        <a:rPr lang="en-ZA" sz="1000" dirty="0">
                          <a:effectLst/>
                        </a:rPr>
                        <a:t>Output Indicator 18.1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000" dirty="0">
                          <a:effectLst/>
                        </a:rPr>
                        <a:t>Percentage of broker and broker organisation applications finalised within 30 working days on receipt of complete information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000" dirty="0">
                          <a:effectLst/>
                        </a:rPr>
                        <a:t>4854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a:effectLst/>
                        </a:rPr>
                        <a:t>5500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a:effectLst/>
                        </a:rPr>
                        <a:t>5030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a:effectLst/>
                        </a:rPr>
                        <a:t>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80%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800"/>
                        </a:spcAft>
                      </a:pPr>
                      <a:r>
                        <a:rPr lang="en-ZA" sz="1000">
                          <a:effectLst/>
                        </a:rPr>
                        <a:t>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80%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22427867"/>
                  </a:ext>
                </a:extLst>
              </a:tr>
              <a:tr h="1944282">
                <a:tc>
                  <a:txBody>
                    <a:bodyPr/>
                    <a:lstStyle/>
                    <a:p>
                      <a:pPr algn="l">
                        <a:lnSpc>
                          <a:spcPct val="107000"/>
                        </a:lnSpc>
                        <a:spcAft>
                          <a:spcPts val="800"/>
                        </a:spcAft>
                      </a:pPr>
                      <a:r>
                        <a:rPr lang="en-ZA" sz="1000" dirty="0">
                          <a:effectLst/>
                        </a:rPr>
                        <a:t>Output Indicator 18.2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000" dirty="0">
                          <a:effectLst/>
                        </a:rPr>
                        <a:t>Percentage of managed care organisation applications analysis completed and outcome communicated to applicants, within three months of receipt of complete information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0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800"/>
                        </a:spcAft>
                      </a:pPr>
                      <a:r>
                        <a:rPr lang="en-ZA" sz="10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52139253"/>
                  </a:ext>
                </a:extLst>
              </a:tr>
              <a:tr h="2244572">
                <a:tc>
                  <a:txBody>
                    <a:bodyPr/>
                    <a:lstStyle/>
                    <a:p>
                      <a:pPr algn="l">
                        <a:lnSpc>
                          <a:spcPct val="107000"/>
                        </a:lnSpc>
                        <a:spcAft>
                          <a:spcPts val="800"/>
                        </a:spcAft>
                      </a:pPr>
                      <a:r>
                        <a:rPr lang="en-ZA" sz="1000" dirty="0">
                          <a:effectLst/>
                        </a:rPr>
                        <a:t>Output Indicator 18.3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000" dirty="0">
                          <a:effectLst/>
                        </a:rPr>
                        <a:t>Percentage of administrators and self-administered schemes' applications analysis completed  and outcome communicated to applicants, within three months of receipt of complete information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000" dirty="0">
                          <a:effectLst/>
                        </a:rPr>
                        <a:t>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80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20038338"/>
                  </a:ext>
                </a:extLst>
              </a:tr>
            </a:tbl>
          </a:graphicData>
        </a:graphic>
      </p:graphicFrame>
    </p:spTree>
    <p:extLst>
      <p:ext uri="{BB962C8B-B14F-4D97-AF65-F5344CB8AC3E}">
        <p14:creationId xmlns:p14="http://schemas.microsoft.com/office/powerpoint/2010/main" xmlns="" val="1330137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74289870"/>
              </p:ext>
            </p:extLst>
          </p:nvPr>
        </p:nvGraphicFramePr>
        <p:xfrm>
          <a:off x="690881" y="274321"/>
          <a:ext cx="1828800" cy="635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35</a:t>
            </a:fld>
            <a:endParaRPr lang="en-US"/>
          </a:p>
        </p:txBody>
      </p:sp>
      <p:graphicFrame>
        <p:nvGraphicFramePr>
          <p:cNvPr id="4" name="Table 3">
            <a:extLst>
              <a:ext uri="{FF2B5EF4-FFF2-40B4-BE49-F238E27FC236}">
                <a16:creationId xmlns:a16="http://schemas.microsoft.com/office/drawing/2014/main" xmlns="" id="{9BDCCE90-7CA5-42BB-BAA5-B59FDCD99099}"/>
              </a:ext>
            </a:extLst>
          </p:cNvPr>
          <p:cNvGraphicFramePr>
            <a:graphicFrameLocks noGrp="1"/>
          </p:cNvGraphicFramePr>
          <p:nvPr>
            <p:extLst>
              <p:ext uri="{D42A27DB-BD31-4B8C-83A1-F6EECF244321}">
                <p14:modId xmlns:p14="http://schemas.microsoft.com/office/powerpoint/2010/main" xmlns="" val="1998820404"/>
              </p:ext>
            </p:extLst>
          </p:nvPr>
        </p:nvGraphicFramePr>
        <p:xfrm>
          <a:off x="2519681" y="274321"/>
          <a:ext cx="8251595" cy="6309359"/>
        </p:xfrm>
        <a:graphic>
          <a:graphicData uri="http://schemas.openxmlformats.org/drawingml/2006/table">
            <a:tbl>
              <a:tblPr firstRow="1" firstCol="1" bandRow="1">
                <a:tableStyleId>{5C22544A-7EE6-4342-B048-85BDC9FD1C3A}</a:tableStyleId>
              </a:tblPr>
              <a:tblGrid>
                <a:gridCol w="892514">
                  <a:extLst>
                    <a:ext uri="{9D8B030D-6E8A-4147-A177-3AD203B41FA5}">
                      <a16:colId xmlns:a16="http://schemas.microsoft.com/office/drawing/2014/main" xmlns="" val="4243076885"/>
                    </a:ext>
                  </a:extLst>
                </a:gridCol>
                <a:gridCol w="782478">
                  <a:extLst>
                    <a:ext uri="{9D8B030D-6E8A-4147-A177-3AD203B41FA5}">
                      <a16:colId xmlns:a16="http://schemas.microsoft.com/office/drawing/2014/main" xmlns="" val="2834549165"/>
                    </a:ext>
                  </a:extLst>
                </a:gridCol>
                <a:gridCol w="599810">
                  <a:extLst>
                    <a:ext uri="{9D8B030D-6E8A-4147-A177-3AD203B41FA5}">
                      <a16:colId xmlns:a16="http://schemas.microsoft.com/office/drawing/2014/main" xmlns="" val="3611440096"/>
                    </a:ext>
                  </a:extLst>
                </a:gridCol>
                <a:gridCol w="868017">
                  <a:extLst>
                    <a:ext uri="{9D8B030D-6E8A-4147-A177-3AD203B41FA5}">
                      <a16:colId xmlns:a16="http://schemas.microsoft.com/office/drawing/2014/main" xmlns="" val="606545576"/>
                    </a:ext>
                  </a:extLst>
                </a:gridCol>
                <a:gridCol w="997721">
                  <a:extLst>
                    <a:ext uri="{9D8B030D-6E8A-4147-A177-3AD203B41FA5}">
                      <a16:colId xmlns:a16="http://schemas.microsoft.com/office/drawing/2014/main" xmlns="" val="938223010"/>
                    </a:ext>
                  </a:extLst>
                </a:gridCol>
                <a:gridCol w="973505">
                  <a:extLst>
                    <a:ext uri="{9D8B030D-6E8A-4147-A177-3AD203B41FA5}">
                      <a16:colId xmlns:a16="http://schemas.microsoft.com/office/drawing/2014/main" xmlns="" val="2735015471"/>
                    </a:ext>
                  </a:extLst>
                </a:gridCol>
                <a:gridCol w="1173718">
                  <a:extLst>
                    <a:ext uri="{9D8B030D-6E8A-4147-A177-3AD203B41FA5}">
                      <a16:colId xmlns:a16="http://schemas.microsoft.com/office/drawing/2014/main" xmlns="" val="655093753"/>
                    </a:ext>
                  </a:extLst>
                </a:gridCol>
                <a:gridCol w="965872">
                  <a:extLst>
                    <a:ext uri="{9D8B030D-6E8A-4147-A177-3AD203B41FA5}">
                      <a16:colId xmlns:a16="http://schemas.microsoft.com/office/drawing/2014/main" xmlns="" val="4117018342"/>
                    </a:ext>
                  </a:extLst>
                </a:gridCol>
                <a:gridCol w="93220">
                  <a:extLst>
                    <a:ext uri="{9D8B030D-6E8A-4147-A177-3AD203B41FA5}">
                      <a16:colId xmlns:a16="http://schemas.microsoft.com/office/drawing/2014/main" xmlns="" val="1551640073"/>
                    </a:ext>
                  </a:extLst>
                </a:gridCol>
                <a:gridCol w="904740">
                  <a:extLst>
                    <a:ext uri="{9D8B030D-6E8A-4147-A177-3AD203B41FA5}">
                      <a16:colId xmlns:a16="http://schemas.microsoft.com/office/drawing/2014/main" xmlns="" val="664860591"/>
                    </a:ext>
                  </a:extLst>
                </a:gridCol>
              </a:tblGrid>
              <a:tr h="781585">
                <a:tc rowSpan="2" gridSpan="2">
                  <a:txBody>
                    <a:bodyPr/>
                    <a:lstStyle/>
                    <a:p>
                      <a:pPr algn="ctr">
                        <a:lnSpc>
                          <a:spcPct val="115000"/>
                        </a:lnSpc>
                        <a:spcAft>
                          <a:spcPts val="800"/>
                        </a:spcAft>
                      </a:pPr>
                      <a:r>
                        <a:rPr lang="en-ZA" sz="1000">
                          <a:effectLst/>
                        </a:rPr>
                        <a:t>Performance Indicators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rowSpan="2" hMerge="1">
                  <a:txBody>
                    <a:bodyPr/>
                    <a:lstStyle/>
                    <a:p>
                      <a:pPr algn="ctr">
                        <a:lnSpc>
                          <a:spcPct val="115000"/>
                        </a:lnSpc>
                        <a:spcAft>
                          <a:spcPts val="800"/>
                        </a:spcAft>
                      </a:pPr>
                      <a:r>
                        <a:rPr lang="en-ZA" sz="1000">
                          <a:effectLst/>
                        </a:rPr>
                        <a:t>Audited/Actual performance</a:t>
                      </a:r>
                      <a:endParaRPr lang="en-GB" sz="1100">
                        <a:effectLst/>
                      </a:endParaRPr>
                    </a:p>
                    <a:p>
                      <a:pPr algn="ctr">
                        <a:lnSpc>
                          <a:spcPct val="115000"/>
                        </a:lnSpc>
                        <a:spcAft>
                          <a:spcPts val="800"/>
                        </a:spcAft>
                      </a:pPr>
                      <a:r>
                        <a:rPr lang="en-ZA" sz="1000">
                          <a:effectLst/>
                        </a:rPr>
                        <a:t>Estimated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gridSpan="3">
                  <a:txBody>
                    <a:bodyPr/>
                    <a:lstStyle/>
                    <a:p>
                      <a:pPr algn="ctr">
                        <a:lnSpc>
                          <a:spcPct val="115000"/>
                        </a:lnSpc>
                        <a:spcAft>
                          <a:spcPts val="800"/>
                        </a:spcAft>
                      </a:pPr>
                      <a:r>
                        <a:rPr lang="en-ZA" sz="1000">
                          <a:effectLst/>
                        </a:rPr>
                        <a:t>Audited/Actual performance</a:t>
                      </a:r>
                      <a:endParaRPr lang="en-GB" sz="1100">
                        <a:effectLst/>
                      </a:endParaRPr>
                    </a:p>
                    <a:p>
                      <a:pPr algn="ctr">
                        <a:lnSpc>
                          <a:spcPct val="115000"/>
                        </a:lnSpc>
                        <a:spcAft>
                          <a:spcPts val="800"/>
                        </a:spcAft>
                      </a:pPr>
                      <a:r>
                        <a:rPr lang="en-ZA" sz="1000">
                          <a:effectLst/>
                        </a:rPr>
                        <a:t>Estimated performance</a:t>
                      </a:r>
                      <a:endParaRPr lang="en-GB"/>
                    </a:p>
                  </a:txBody>
                  <a:tcPr marL="67820" marR="67820"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a:effectLst/>
                        </a:rPr>
                        <a:t>Estimated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gridSpan="4">
                  <a:txBody>
                    <a:bodyPr/>
                    <a:lstStyle/>
                    <a:p>
                      <a:pPr algn="ctr">
                        <a:lnSpc>
                          <a:spcPct val="115000"/>
                        </a:lnSpc>
                        <a:spcAft>
                          <a:spcPts val="800"/>
                        </a:spcAft>
                      </a:pPr>
                      <a:r>
                        <a:rPr lang="en-ZA" sz="1000">
                          <a:effectLst/>
                        </a:rPr>
                        <a:t>Medium-term targets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086276351"/>
                  </a:ext>
                </a:extLst>
              </a:tr>
              <a:tr h="425772">
                <a:tc gridSpan="2" vMerge="1">
                  <a:txBody>
                    <a:bodyPr/>
                    <a:lstStyle/>
                    <a:p>
                      <a:endParaRPr lang="en-GB"/>
                    </a:p>
                  </a:txBody>
                  <a:tcPr/>
                </a:tc>
                <a:tc hMerge="1" vMerge="1">
                  <a:txBody>
                    <a:bodyPr/>
                    <a:lstStyle/>
                    <a:p>
                      <a:pPr algn="ctr">
                        <a:lnSpc>
                          <a:spcPct val="115000"/>
                        </a:lnSpc>
                        <a:spcAft>
                          <a:spcPts val="800"/>
                        </a:spcAft>
                      </a:pPr>
                      <a:r>
                        <a:rPr lang="en-ZA" sz="1000" dirty="0">
                          <a:effectLst/>
                        </a:rPr>
                        <a:t>2016/17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15000"/>
                        </a:lnSpc>
                        <a:spcAft>
                          <a:spcPts val="800"/>
                        </a:spcAft>
                      </a:pPr>
                      <a:r>
                        <a:rPr lang="en-ZA" sz="1000" dirty="0">
                          <a:effectLst/>
                        </a:rPr>
                        <a:t>2017/18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15000"/>
                        </a:lnSpc>
                        <a:spcAft>
                          <a:spcPts val="800"/>
                        </a:spcAft>
                      </a:pPr>
                      <a:r>
                        <a:rPr lang="en-ZA" sz="1000" dirty="0">
                          <a:effectLst/>
                        </a:rPr>
                        <a:t>2018/19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r>
                        <a:rPr lang="en-ZA" sz="1000" dirty="0">
                          <a:effectLst/>
                        </a:rPr>
                        <a:t>2019/20</a:t>
                      </a:r>
                      <a:endParaRPr lang="en-GB" dirty="0"/>
                    </a:p>
                  </a:txBody>
                  <a:tcPr marL="67820" marR="67820" marT="0" marB="0"/>
                </a:tc>
                <a:tc>
                  <a:txBody>
                    <a:bodyPr/>
                    <a:lstStyle/>
                    <a:p>
                      <a:pPr algn="ctr">
                        <a:lnSpc>
                          <a:spcPct val="115000"/>
                        </a:lnSpc>
                        <a:spcAft>
                          <a:spcPts val="800"/>
                        </a:spcAft>
                      </a:pPr>
                      <a:r>
                        <a:rPr lang="en-ZA" sz="1000" dirty="0">
                          <a:effectLst/>
                        </a:rPr>
                        <a:t>2020/21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r>
                        <a:rPr lang="en-ZA" sz="1000" dirty="0">
                          <a:effectLst/>
                        </a:rPr>
                        <a:t>2021/22</a:t>
                      </a:r>
                      <a:endParaRPr lang="en-GB" dirty="0"/>
                    </a:p>
                  </a:txBody>
                  <a:tcPr marL="67820" marR="67820" marT="0" marB="0">
                    <a:solidFill>
                      <a:schemeClr val="accent5"/>
                    </a:solidFill>
                  </a:tcPr>
                </a:tc>
                <a:tc>
                  <a:txBody>
                    <a:bodyPr/>
                    <a:lstStyle/>
                    <a:p>
                      <a:pPr algn="ctr"/>
                      <a:r>
                        <a:rPr lang="en-ZA" sz="1000" dirty="0">
                          <a:effectLst/>
                        </a:rPr>
                        <a:t>2022/23</a:t>
                      </a:r>
                      <a:endParaRPr lang="en-GB" dirty="0"/>
                    </a:p>
                  </a:txBody>
                  <a:tcPr marL="67820" marR="67820" marT="0" marB="0"/>
                </a:tc>
                <a:tc gridSpan="2">
                  <a:txBody>
                    <a:bodyPr/>
                    <a:lstStyle/>
                    <a:p>
                      <a:pPr algn="ctr"/>
                      <a:r>
                        <a:rPr lang="en-US" sz="1000" dirty="0"/>
                        <a:t>2023/24</a:t>
                      </a:r>
                      <a:endParaRPr lang="en-GB" sz="1000" dirty="0"/>
                    </a:p>
                  </a:txBody>
                  <a:tcPr marL="67820" marR="67820" marT="0" marB="0"/>
                </a:tc>
                <a:tc hMerge="1">
                  <a:txBody>
                    <a:bodyPr/>
                    <a:lstStyle/>
                    <a:p>
                      <a:pPr algn="ctr">
                        <a:lnSpc>
                          <a:spcPct val="115000"/>
                        </a:lnSpc>
                        <a:spcAft>
                          <a:spcPts val="800"/>
                        </a:spcAft>
                      </a:pPr>
                      <a:r>
                        <a:rPr lang="en-ZA" sz="1000" dirty="0">
                          <a:effectLst/>
                        </a:rPr>
                        <a:t>2022/23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extLst>
                  <a:ext uri="{0D108BD9-81ED-4DB2-BD59-A6C34878D82A}">
                    <a16:rowId xmlns:a16="http://schemas.microsoft.com/office/drawing/2014/main" xmlns="" val="1001597641"/>
                  </a:ext>
                </a:extLst>
              </a:tr>
              <a:tr h="431990">
                <a:tc gridSpan="10">
                  <a:txBody>
                    <a:bodyPr/>
                    <a:lstStyle/>
                    <a:p>
                      <a:pPr>
                        <a:lnSpc>
                          <a:spcPct val="115000"/>
                        </a:lnSpc>
                        <a:spcAft>
                          <a:spcPts val="800"/>
                        </a:spcAft>
                      </a:pPr>
                      <a:r>
                        <a:rPr lang="en-ZA" sz="1000" dirty="0">
                          <a:effectLst/>
                        </a:rPr>
                        <a:t>Outcome 5: To conduct policy driven research, monitoring and evaluation of the medical schemes industry to facilitate decision-making and policy recommendations to the Health Ministry</a:t>
                      </a:r>
                      <a:r>
                        <a:rPr lang="en-US" sz="10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319055424"/>
                  </a:ext>
                </a:extLst>
              </a:tr>
              <a:tr h="290703">
                <a:tc gridSpan="10">
                  <a:txBody>
                    <a:bodyPr/>
                    <a:lstStyle/>
                    <a:p>
                      <a:pPr>
                        <a:lnSpc>
                          <a:spcPct val="115000"/>
                        </a:lnSpc>
                        <a:spcAft>
                          <a:spcPts val="800"/>
                        </a:spcAft>
                      </a:pPr>
                      <a:r>
                        <a:rPr lang="en-ZA" sz="1000" dirty="0">
                          <a:effectLst/>
                        </a:rPr>
                        <a:t>Outcome 19: Conduct research to inform appropriate policy interventions.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646404546"/>
                  </a:ext>
                </a:extLst>
              </a:tr>
              <a:tr h="1731826">
                <a:tc>
                  <a:txBody>
                    <a:bodyPr/>
                    <a:lstStyle/>
                    <a:p>
                      <a:pPr>
                        <a:lnSpc>
                          <a:spcPct val="115000"/>
                        </a:lnSpc>
                        <a:spcAft>
                          <a:spcPts val="800"/>
                        </a:spcAft>
                      </a:pPr>
                      <a:r>
                        <a:rPr lang="en-ZA" sz="1000" dirty="0">
                          <a:effectLst/>
                        </a:rPr>
                        <a:t>Output Indicator 19.1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r>
                        <a:rPr lang="en-ZA" sz="1000" dirty="0">
                          <a:effectLst/>
                        </a:rPr>
                        <a:t>Number of research projects finalised, </a:t>
                      </a:r>
                      <a:endParaRPr lang="en-GB" dirty="0"/>
                    </a:p>
                  </a:txBody>
                  <a:tcPr marL="67820" marR="67820" marT="0" marB="0"/>
                </a:tc>
                <a:tc>
                  <a:txBody>
                    <a:bodyPr/>
                    <a:lstStyle/>
                    <a:p>
                      <a:pPr algn="ctr">
                        <a:lnSpc>
                          <a:spcPct val="115000"/>
                        </a:lnSpc>
                        <a:spcAft>
                          <a:spcPts val="800"/>
                        </a:spcAft>
                      </a:pPr>
                      <a:r>
                        <a:rPr lang="en-ZA" sz="1000" dirty="0">
                          <a:effectLst/>
                        </a:rPr>
                        <a:t>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15000"/>
                        </a:lnSpc>
                        <a:spcAft>
                          <a:spcPts val="800"/>
                        </a:spcAft>
                      </a:pPr>
                      <a:r>
                        <a:rPr lang="en-ZA" sz="1000" dirty="0">
                          <a:effectLst/>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r>
                        <a:rPr lang="en-ZA" sz="1000" dirty="0">
                          <a:effectLst/>
                        </a:rPr>
                        <a:t>12</a:t>
                      </a:r>
                      <a:endParaRPr lang="en-GB" dirty="0"/>
                    </a:p>
                  </a:txBody>
                  <a:tcPr marL="67820" marR="67820" marT="0" marB="0" anchor="ctr"/>
                </a:tc>
                <a:tc>
                  <a:txBody>
                    <a:bodyPr/>
                    <a:lstStyle/>
                    <a:p>
                      <a:pPr algn="ctr">
                        <a:lnSpc>
                          <a:spcPct val="115000"/>
                        </a:lnSpc>
                        <a:spcAft>
                          <a:spcPts val="800"/>
                        </a:spcAft>
                      </a:pPr>
                      <a:r>
                        <a:rPr lang="en-ZA" sz="1000" dirty="0">
                          <a:effectLst/>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r>
                        <a:rPr lang="en-ZA" sz="1000" dirty="0">
                          <a:effectLst/>
                        </a:rPr>
                        <a:t>12</a:t>
                      </a:r>
                      <a:endParaRPr lang="en-GB" dirty="0"/>
                    </a:p>
                  </a:txBody>
                  <a:tcPr marL="67820" marR="67820" marT="0" marB="0" anchor="ctr">
                    <a:solidFill>
                      <a:schemeClr val="accent5"/>
                    </a:solidFill>
                  </a:tcPr>
                </a:tc>
                <a:tc gridSpan="2">
                  <a:txBody>
                    <a:bodyPr/>
                    <a:lstStyle/>
                    <a:p>
                      <a:pPr algn="ctr"/>
                      <a:r>
                        <a:rPr lang="en-ZA" sz="1000" dirty="0">
                          <a:effectLst/>
                        </a:rPr>
                        <a:t>12</a:t>
                      </a:r>
                      <a:endParaRPr lang="en-GB" dirty="0"/>
                    </a:p>
                  </a:txBody>
                  <a:tcPr marL="67820" marR="67820" marT="0" marB="0" anchor="ctr"/>
                </a:tc>
                <a:tc hMerge="1">
                  <a:txBody>
                    <a:bodyPr/>
                    <a:lstStyle/>
                    <a:p>
                      <a:endParaRPr lang="en-GB"/>
                    </a:p>
                  </a:txBody>
                  <a:tcPr/>
                </a:tc>
                <a:tc>
                  <a:txBody>
                    <a:bodyPr/>
                    <a:lstStyle/>
                    <a:p>
                      <a:pPr algn="ctr">
                        <a:lnSpc>
                          <a:spcPct val="115000"/>
                        </a:lnSpc>
                        <a:spcAft>
                          <a:spcPts val="800"/>
                        </a:spcAft>
                      </a:pPr>
                      <a:r>
                        <a:rPr lang="en-ZA" sz="1000" dirty="0">
                          <a:effectLst/>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xmlns="" val="2357738400"/>
                  </a:ext>
                </a:extLst>
              </a:tr>
              <a:tr h="181586">
                <a:tc gridSpan="10">
                  <a:txBody>
                    <a:bodyPr/>
                    <a:lstStyle/>
                    <a:p>
                      <a:pPr>
                        <a:lnSpc>
                          <a:spcPct val="115000"/>
                        </a:lnSpc>
                        <a:spcAft>
                          <a:spcPts val="800"/>
                        </a:spcAft>
                      </a:pPr>
                      <a:r>
                        <a:rPr lang="en-ZA" sz="1000" dirty="0">
                          <a:effectLst/>
                        </a:rPr>
                        <a:t>Outcome 20: Monitoring trends to improve regulatory policy and practice.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extLst>
                  <a:ext uri="{0D108BD9-81ED-4DB2-BD59-A6C34878D82A}">
                    <a16:rowId xmlns:a16="http://schemas.microsoft.com/office/drawing/2014/main" xmlns="" val="2853616133"/>
                  </a:ext>
                </a:extLst>
              </a:tr>
              <a:tr h="2465897">
                <a:tc>
                  <a:txBody>
                    <a:bodyPr/>
                    <a:lstStyle/>
                    <a:p>
                      <a:pPr>
                        <a:lnSpc>
                          <a:spcPct val="115000"/>
                        </a:lnSpc>
                        <a:spcAft>
                          <a:spcPts val="800"/>
                        </a:spcAft>
                      </a:pPr>
                      <a:r>
                        <a:rPr lang="en-ZA" sz="1000" dirty="0">
                          <a:effectLst/>
                        </a:rPr>
                        <a:t>Output Indicator 20.1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r>
                        <a:rPr lang="en-ZA" sz="1000" dirty="0">
                          <a:effectLst/>
                        </a:rPr>
                        <a:t>Non-financial report submitted for inclusion in the annual report</a:t>
                      </a:r>
                      <a:endParaRPr lang="en-GB" dirty="0"/>
                    </a:p>
                  </a:txBody>
                  <a:tcPr marL="67820" marR="67820" marT="0" marB="0"/>
                </a:tc>
                <a:tc>
                  <a:txBody>
                    <a:bodyPr/>
                    <a:lstStyle/>
                    <a:p>
                      <a:pPr algn="ctr">
                        <a:lnSpc>
                          <a:spcPct val="115000"/>
                        </a:lnSpc>
                        <a:spcAft>
                          <a:spcPts val="80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15000"/>
                        </a:lnSpc>
                        <a:spcAft>
                          <a:spcPts val="80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15000"/>
                        </a:lnSpc>
                        <a:spcAft>
                          <a:spcPts val="80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15000"/>
                        </a:lnSpc>
                        <a:spcAft>
                          <a:spcPts val="80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r>
                        <a:rPr lang="en-ZA" sz="1000" dirty="0">
                          <a:effectLst/>
                        </a:rPr>
                        <a:t>1</a:t>
                      </a:r>
                      <a:endParaRPr lang="en-GB" dirty="0"/>
                    </a:p>
                  </a:txBody>
                  <a:tcPr marL="67820" marR="67820" marT="0" marB="0" anchor="ctr">
                    <a:solidFill>
                      <a:schemeClr val="accent5"/>
                    </a:solidFill>
                  </a:tcPr>
                </a:tc>
                <a:tc gridSpan="2">
                  <a:txBody>
                    <a:bodyPr/>
                    <a:lstStyle/>
                    <a:p>
                      <a:pPr algn="ctr">
                        <a:lnSpc>
                          <a:spcPct val="115000"/>
                        </a:lnSpc>
                        <a:spcAft>
                          <a:spcPts val="80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hMerge="1">
                  <a:txBody>
                    <a:bodyPr/>
                    <a:lstStyle/>
                    <a:p>
                      <a:endParaRPr lang="en-GB"/>
                    </a:p>
                  </a:txBody>
                  <a:tcPr/>
                </a:tc>
                <a:tc>
                  <a:txBody>
                    <a:bodyPr/>
                    <a:lstStyle/>
                    <a:p>
                      <a:pPr algn="ctr">
                        <a:lnSpc>
                          <a:spcPct val="115000"/>
                        </a:lnSpc>
                        <a:spcAft>
                          <a:spcPts val="800"/>
                        </a:spcAft>
                      </a:pPr>
                      <a:r>
                        <a:rPr lang="en-ZA"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xmlns="" val="2035090919"/>
                  </a:ext>
                </a:extLst>
              </a:tr>
            </a:tbl>
          </a:graphicData>
        </a:graphic>
      </p:graphicFrame>
    </p:spTree>
    <p:extLst>
      <p:ext uri="{BB962C8B-B14F-4D97-AF65-F5344CB8AC3E}">
        <p14:creationId xmlns:p14="http://schemas.microsoft.com/office/powerpoint/2010/main" xmlns="" val="202145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165794443"/>
              </p:ext>
            </p:extLst>
          </p:nvPr>
        </p:nvGraphicFramePr>
        <p:xfrm>
          <a:off x="609604" y="228600"/>
          <a:ext cx="1828800" cy="649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36</a:t>
            </a:fld>
            <a:endParaRPr lang="en-US"/>
          </a:p>
        </p:txBody>
      </p:sp>
      <p:graphicFrame>
        <p:nvGraphicFramePr>
          <p:cNvPr id="3" name="Table 2">
            <a:extLst>
              <a:ext uri="{FF2B5EF4-FFF2-40B4-BE49-F238E27FC236}">
                <a16:creationId xmlns:a16="http://schemas.microsoft.com/office/drawing/2014/main" xmlns="" id="{BA2DBF33-4BD7-4F07-8239-3EC04CB13E06}"/>
              </a:ext>
            </a:extLst>
          </p:cNvPr>
          <p:cNvGraphicFramePr>
            <a:graphicFrameLocks noGrp="1"/>
          </p:cNvGraphicFramePr>
          <p:nvPr>
            <p:extLst>
              <p:ext uri="{D42A27DB-BD31-4B8C-83A1-F6EECF244321}">
                <p14:modId xmlns:p14="http://schemas.microsoft.com/office/powerpoint/2010/main" xmlns="" val="3978498970"/>
              </p:ext>
            </p:extLst>
          </p:nvPr>
        </p:nvGraphicFramePr>
        <p:xfrm>
          <a:off x="2438404" y="228600"/>
          <a:ext cx="8300714" cy="6521598"/>
        </p:xfrm>
        <a:graphic>
          <a:graphicData uri="http://schemas.openxmlformats.org/drawingml/2006/table">
            <a:tbl>
              <a:tblPr firstRow="1" firstCol="1" bandRow="1">
                <a:tableStyleId>{5C22544A-7EE6-4342-B048-85BDC9FD1C3A}</a:tableStyleId>
              </a:tblPr>
              <a:tblGrid>
                <a:gridCol w="1319349">
                  <a:extLst>
                    <a:ext uri="{9D8B030D-6E8A-4147-A177-3AD203B41FA5}">
                      <a16:colId xmlns:a16="http://schemas.microsoft.com/office/drawing/2014/main" xmlns="" val="2560421532"/>
                    </a:ext>
                  </a:extLst>
                </a:gridCol>
                <a:gridCol w="1954861">
                  <a:extLst>
                    <a:ext uri="{9D8B030D-6E8A-4147-A177-3AD203B41FA5}">
                      <a16:colId xmlns:a16="http://schemas.microsoft.com/office/drawing/2014/main" xmlns="" val="3591700968"/>
                    </a:ext>
                  </a:extLst>
                </a:gridCol>
                <a:gridCol w="718072">
                  <a:extLst>
                    <a:ext uri="{9D8B030D-6E8A-4147-A177-3AD203B41FA5}">
                      <a16:colId xmlns:a16="http://schemas.microsoft.com/office/drawing/2014/main" xmlns="" val="3518377943"/>
                    </a:ext>
                  </a:extLst>
                </a:gridCol>
                <a:gridCol w="718072">
                  <a:extLst>
                    <a:ext uri="{9D8B030D-6E8A-4147-A177-3AD203B41FA5}">
                      <a16:colId xmlns:a16="http://schemas.microsoft.com/office/drawing/2014/main" xmlns="" val="933424536"/>
                    </a:ext>
                  </a:extLst>
                </a:gridCol>
                <a:gridCol w="718072">
                  <a:extLst>
                    <a:ext uri="{9D8B030D-6E8A-4147-A177-3AD203B41FA5}">
                      <a16:colId xmlns:a16="http://schemas.microsoft.com/office/drawing/2014/main" xmlns="" val="2807176877"/>
                    </a:ext>
                  </a:extLst>
                </a:gridCol>
                <a:gridCol w="718072">
                  <a:extLst>
                    <a:ext uri="{9D8B030D-6E8A-4147-A177-3AD203B41FA5}">
                      <a16:colId xmlns:a16="http://schemas.microsoft.com/office/drawing/2014/main" xmlns="" val="1680314773"/>
                    </a:ext>
                  </a:extLst>
                </a:gridCol>
                <a:gridCol w="718072">
                  <a:extLst>
                    <a:ext uri="{9D8B030D-6E8A-4147-A177-3AD203B41FA5}">
                      <a16:colId xmlns:a16="http://schemas.microsoft.com/office/drawing/2014/main" xmlns="" val="3231225831"/>
                    </a:ext>
                  </a:extLst>
                </a:gridCol>
                <a:gridCol w="718072">
                  <a:extLst>
                    <a:ext uri="{9D8B030D-6E8A-4147-A177-3AD203B41FA5}">
                      <a16:colId xmlns:a16="http://schemas.microsoft.com/office/drawing/2014/main" xmlns="" val="2474597347"/>
                    </a:ext>
                  </a:extLst>
                </a:gridCol>
                <a:gridCol w="718072">
                  <a:extLst>
                    <a:ext uri="{9D8B030D-6E8A-4147-A177-3AD203B41FA5}">
                      <a16:colId xmlns:a16="http://schemas.microsoft.com/office/drawing/2014/main" xmlns="" val="3698275858"/>
                    </a:ext>
                  </a:extLst>
                </a:gridCol>
              </a:tblGrid>
              <a:tr h="791704">
                <a:tc rowSpan="2" gridSpan="2">
                  <a:txBody>
                    <a:bodyPr/>
                    <a:lstStyle/>
                    <a:p>
                      <a:pPr marL="0" marR="0" algn="ctr">
                        <a:lnSpc>
                          <a:spcPct val="115000"/>
                        </a:lnSpc>
                        <a:spcBef>
                          <a:spcPts val="0"/>
                        </a:spcBef>
                        <a:spcAft>
                          <a:spcPts val="0"/>
                        </a:spcAft>
                      </a:pPr>
                      <a:r>
                        <a:rPr lang="en-ZA" sz="1000">
                          <a:effectLst/>
                        </a:rPr>
                        <a:t>Performance Indicators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ZA" sz="1000">
                          <a:effectLst/>
                        </a:rPr>
                        <a:t>Audited/actual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759133238"/>
                  </a:ext>
                </a:extLst>
              </a:tr>
              <a:tr h="310492">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dirty="0">
                          <a:effectLst/>
                        </a:rPr>
                        <a:t>2017/18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a:effectLst/>
                        </a:rPr>
                        <a:t>2019/20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a:effectLst/>
                        </a:rPr>
                        <a:t>2020/21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a:txBody>
                    <a:bodyPr/>
                    <a:lstStyle/>
                    <a:p>
                      <a:pPr marL="0" marR="0" algn="ctr">
                        <a:lnSpc>
                          <a:spcPct val="115000"/>
                        </a:lnSpc>
                        <a:spcBef>
                          <a:spcPts val="0"/>
                        </a:spcBef>
                        <a:spcAft>
                          <a:spcPts val="0"/>
                        </a:spcAft>
                      </a:pPr>
                      <a:r>
                        <a:rPr lang="en-ZA" sz="1000">
                          <a:effectLst/>
                        </a:rPr>
                        <a:t>2022/23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a:effectLst/>
                        </a:rPr>
                        <a:t>2023/24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extLst>
                  <a:ext uri="{0D108BD9-81ED-4DB2-BD59-A6C34878D82A}">
                    <a16:rowId xmlns:a16="http://schemas.microsoft.com/office/drawing/2014/main" xmlns="" val="1091013191"/>
                  </a:ext>
                </a:extLst>
              </a:tr>
              <a:tr h="310492">
                <a:tc gridSpan="9">
                  <a:txBody>
                    <a:bodyPr/>
                    <a:lstStyle/>
                    <a:p>
                      <a:pPr marL="0" marR="0">
                        <a:lnSpc>
                          <a:spcPct val="115000"/>
                        </a:lnSpc>
                        <a:spcBef>
                          <a:spcPts val="0"/>
                        </a:spcBef>
                        <a:spcAft>
                          <a:spcPts val="0"/>
                        </a:spcAft>
                      </a:pPr>
                      <a:r>
                        <a:rPr lang="en-ZA" sz="1000" dirty="0">
                          <a:effectLst/>
                        </a:rPr>
                        <a:t>Outcome 3: To ensure that all regulated entities comply with National Policy, the MSA and Regulations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44161068"/>
                  </a:ext>
                </a:extLst>
              </a:tr>
              <a:tr h="310492">
                <a:tc gridSpan="9">
                  <a:txBody>
                    <a:bodyPr/>
                    <a:lstStyle/>
                    <a:p>
                      <a:pPr marL="0" marR="0">
                        <a:lnSpc>
                          <a:spcPct val="115000"/>
                        </a:lnSpc>
                        <a:spcBef>
                          <a:spcPts val="0"/>
                        </a:spcBef>
                        <a:spcAft>
                          <a:spcPts val="0"/>
                        </a:spcAft>
                      </a:pPr>
                      <a:r>
                        <a:rPr lang="en-ZA" sz="1000" dirty="0">
                          <a:effectLst/>
                        </a:rPr>
                        <a:t>Output 21: To create awareness and collaboration with stakeholders, while enhancing the visibility and protecting the reputation of the CMS.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011282126"/>
                  </a:ext>
                </a:extLst>
              </a:tr>
              <a:tr h="631300">
                <a:tc>
                  <a:txBody>
                    <a:bodyPr/>
                    <a:lstStyle/>
                    <a:p>
                      <a:pPr marL="0" marR="0">
                        <a:lnSpc>
                          <a:spcPct val="115000"/>
                        </a:lnSpc>
                        <a:spcBef>
                          <a:spcPts val="0"/>
                        </a:spcBef>
                        <a:spcAft>
                          <a:spcPts val="0"/>
                        </a:spcAft>
                      </a:pPr>
                      <a:r>
                        <a:rPr lang="en-ZA" sz="1000">
                          <a:effectLst/>
                        </a:rPr>
                        <a:t>Output Indicator 21.1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nSpc>
                          <a:spcPct val="115000"/>
                        </a:lnSpc>
                        <a:spcBef>
                          <a:spcPts val="0"/>
                        </a:spcBef>
                        <a:spcAft>
                          <a:spcPts val="0"/>
                        </a:spcAft>
                      </a:pPr>
                      <a:r>
                        <a:rPr lang="en-ZA" sz="1000">
                          <a:effectLst/>
                        </a:rPr>
                        <a:t>Number of stakeholder awareness activities conducted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a:effectLst/>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ZA" sz="1000">
                          <a:effectLst/>
                        </a:rPr>
                        <a:t>30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35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xmlns="" val="2164406692"/>
                  </a:ext>
                </a:extLst>
              </a:tr>
              <a:tr h="631300">
                <a:tc>
                  <a:txBody>
                    <a:bodyPr/>
                    <a:lstStyle/>
                    <a:p>
                      <a:pPr marL="0" marR="0">
                        <a:lnSpc>
                          <a:spcPct val="115000"/>
                        </a:lnSpc>
                        <a:spcBef>
                          <a:spcPts val="0"/>
                        </a:spcBef>
                        <a:spcAft>
                          <a:spcPts val="0"/>
                        </a:spcAft>
                      </a:pPr>
                      <a:r>
                        <a:rPr lang="en-ZA" sz="1000">
                          <a:effectLst/>
                        </a:rPr>
                        <a:t>Output Indicator 21.2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nSpc>
                          <a:spcPct val="115000"/>
                        </a:lnSpc>
                        <a:spcBef>
                          <a:spcPts val="0"/>
                        </a:spcBef>
                        <a:spcAft>
                          <a:spcPts val="0"/>
                        </a:spcAft>
                      </a:pPr>
                      <a:r>
                        <a:rPr lang="en-ZA" sz="1000" dirty="0">
                          <a:effectLst/>
                        </a:rPr>
                        <a:t>Percentage of stakeholder awareness of CMS resulting from survey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a:effectLst/>
                        </a:rPr>
                        <a:t>40.3%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n/a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50%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50%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55%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ZA" sz="1000">
                          <a:effectLst/>
                        </a:rPr>
                        <a:t>60%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65%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xmlns="" val="3007695634"/>
                  </a:ext>
                </a:extLst>
              </a:tr>
              <a:tr h="310492">
                <a:tc gridSpan="9">
                  <a:txBody>
                    <a:bodyPr/>
                    <a:lstStyle/>
                    <a:p>
                      <a:pPr marL="0" marR="0">
                        <a:lnSpc>
                          <a:spcPct val="115000"/>
                        </a:lnSpc>
                        <a:spcBef>
                          <a:spcPts val="0"/>
                        </a:spcBef>
                        <a:spcAft>
                          <a:spcPts val="0"/>
                        </a:spcAft>
                      </a:pPr>
                      <a:r>
                        <a:rPr lang="en-ZA" sz="1000" dirty="0">
                          <a:effectLst/>
                        </a:rPr>
                        <a:t>Output 22: CMS must ensure that an Annual Report is submitted to the Executive Authority five months after the end of a financial year.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571597248"/>
                  </a:ext>
                </a:extLst>
              </a:tr>
              <a:tr h="631300">
                <a:tc>
                  <a:txBody>
                    <a:bodyPr/>
                    <a:lstStyle/>
                    <a:p>
                      <a:pPr marL="0" marR="0">
                        <a:lnSpc>
                          <a:spcPct val="115000"/>
                        </a:lnSpc>
                        <a:spcBef>
                          <a:spcPts val="0"/>
                        </a:spcBef>
                        <a:spcAft>
                          <a:spcPts val="0"/>
                        </a:spcAft>
                      </a:pPr>
                      <a:r>
                        <a:rPr lang="en-ZA" sz="1000" dirty="0">
                          <a:effectLst/>
                        </a:rPr>
                        <a:t>Output Indicator 22.1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nSpc>
                          <a:spcPct val="115000"/>
                        </a:lnSpc>
                        <a:spcBef>
                          <a:spcPts val="0"/>
                        </a:spcBef>
                        <a:spcAft>
                          <a:spcPts val="0"/>
                        </a:spcAft>
                      </a:pPr>
                      <a:r>
                        <a:rPr lang="en-ZA" sz="1000" dirty="0">
                          <a:effectLst/>
                        </a:rPr>
                        <a:t>Submission of Annual Report by 31 August to the Executive Authority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ZA"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xmlns="" val="3327526242"/>
                  </a:ext>
                </a:extLst>
              </a:tr>
              <a:tr h="470896">
                <a:tc gridSpan="9">
                  <a:txBody>
                    <a:bodyPr/>
                    <a:lstStyle/>
                    <a:p>
                      <a:pPr marL="0" marR="0" algn="just">
                        <a:lnSpc>
                          <a:spcPct val="115000"/>
                        </a:lnSpc>
                        <a:spcBef>
                          <a:spcPts val="0"/>
                        </a:spcBef>
                        <a:spcAft>
                          <a:spcPts val="0"/>
                        </a:spcAft>
                      </a:pPr>
                      <a:r>
                        <a:rPr lang="en-ZA" sz="1000" dirty="0">
                          <a:effectLst/>
                        </a:rPr>
                        <a:t>Output 23: To enhance knowledge and skills among stakeholders, in order to create an in-depth understanding of governance and compliance with the Medical Schemes Act, through education and training interventions.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716602152"/>
                  </a:ext>
                </a:extLst>
              </a:tr>
              <a:tr h="631300">
                <a:tc>
                  <a:txBody>
                    <a:bodyPr/>
                    <a:lstStyle/>
                    <a:p>
                      <a:pPr marL="0" marR="0">
                        <a:lnSpc>
                          <a:spcPct val="115000"/>
                        </a:lnSpc>
                        <a:spcBef>
                          <a:spcPts val="0"/>
                        </a:spcBef>
                        <a:spcAft>
                          <a:spcPts val="0"/>
                        </a:spcAft>
                      </a:pPr>
                      <a:r>
                        <a:rPr lang="en-ZA" sz="1000" dirty="0">
                          <a:effectLst/>
                        </a:rPr>
                        <a:t>Output Indicator 23.1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nSpc>
                          <a:spcPct val="115000"/>
                        </a:lnSpc>
                        <a:spcBef>
                          <a:spcPts val="0"/>
                        </a:spcBef>
                        <a:spcAft>
                          <a:spcPts val="0"/>
                        </a:spcAft>
                      </a:pPr>
                      <a:r>
                        <a:rPr lang="en-ZA" sz="1000" dirty="0">
                          <a:effectLst/>
                        </a:rPr>
                        <a:t>Number of stakeholder education and training sessions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35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40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ZA" sz="1000">
                          <a:effectLst/>
                        </a:rPr>
                        <a:t>45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50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xmlns="" val="1477993767"/>
                  </a:ext>
                </a:extLst>
              </a:tr>
              <a:tr h="330543">
                <a:tc gridSpan="9">
                  <a:txBody>
                    <a:bodyPr/>
                    <a:lstStyle/>
                    <a:p>
                      <a:pPr marL="0" marR="0">
                        <a:lnSpc>
                          <a:spcPct val="115000"/>
                        </a:lnSpc>
                        <a:spcBef>
                          <a:spcPts val="0"/>
                        </a:spcBef>
                        <a:spcAft>
                          <a:spcPts val="0"/>
                        </a:spcAft>
                      </a:pPr>
                      <a:r>
                        <a:rPr lang="en-ZA" sz="1000" dirty="0">
                          <a:effectLst/>
                        </a:rPr>
                        <a:t>Output 24</a:t>
                      </a:r>
                      <a:r>
                        <a:rPr lang="en-GB" sz="1000" dirty="0">
                          <a:effectLst/>
                        </a:rPr>
                        <a:t>: </a:t>
                      </a:r>
                      <a:r>
                        <a:rPr lang="en-ZA" sz="1000" dirty="0">
                          <a:effectLst/>
                        </a:rPr>
                        <a:t>To provide Customer care interventions by rendering effective and efficient services.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617202874"/>
                  </a:ext>
                </a:extLst>
              </a:tr>
              <a:tr h="1132562">
                <a:tc>
                  <a:txBody>
                    <a:bodyPr/>
                    <a:lstStyle/>
                    <a:p>
                      <a:pPr marL="0" marR="0">
                        <a:lnSpc>
                          <a:spcPct val="115000"/>
                        </a:lnSpc>
                        <a:spcBef>
                          <a:spcPts val="0"/>
                        </a:spcBef>
                        <a:spcAft>
                          <a:spcPts val="0"/>
                        </a:spcAft>
                      </a:pPr>
                      <a:r>
                        <a:rPr lang="en-ZA" sz="1000" dirty="0">
                          <a:effectLst/>
                        </a:rPr>
                        <a:t>Output Indicator 24.1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nSpc>
                          <a:spcPct val="115000"/>
                        </a:lnSpc>
                        <a:spcBef>
                          <a:spcPts val="0"/>
                        </a:spcBef>
                        <a:spcAft>
                          <a:spcPts val="0"/>
                        </a:spcAft>
                      </a:pPr>
                      <a:r>
                        <a:rPr lang="en-ZA" sz="1000" dirty="0">
                          <a:effectLst/>
                        </a:rPr>
                        <a:t> Percentage of customer care interventions resulting from calls and e-mailed queries handled by customer care centre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ZA" sz="1000">
                          <a:effectLst/>
                        </a:rPr>
                        <a:t>90%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xmlns="" val="4017678704"/>
                  </a:ext>
                </a:extLst>
              </a:tr>
            </a:tbl>
          </a:graphicData>
        </a:graphic>
      </p:graphicFrame>
    </p:spTree>
    <p:extLst>
      <p:ext uri="{BB962C8B-B14F-4D97-AF65-F5344CB8AC3E}">
        <p14:creationId xmlns:p14="http://schemas.microsoft.com/office/powerpoint/2010/main" xmlns="" val="187390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876785504"/>
              </p:ext>
            </p:extLst>
          </p:nvPr>
        </p:nvGraphicFramePr>
        <p:xfrm>
          <a:off x="711201" y="274319"/>
          <a:ext cx="1828800" cy="6355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37</a:t>
            </a:fld>
            <a:endParaRPr lang="en-US"/>
          </a:p>
        </p:txBody>
      </p:sp>
      <p:graphicFrame>
        <p:nvGraphicFramePr>
          <p:cNvPr id="3" name="Table 2">
            <a:extLst>
              <a:ext uri="{FF2B5EF4-FFF2-40B4-BE49-F238E27FC236}">
                <a16:creationId xmlns:a16="http://schemas.microsoft.com/office/drawing/2014/main" xmlns="" id="{7277A600-D87E-426C-AB47-89FF5289B3F7}"/>
              </a:ext>
            </a:extLst>
          </p:cNvPr>
          <p:cNvGraphicFramePr>
            <a:graphicFrameLocks noGrp="1"/>
          </p:cNvGraphicFramePr>
          <p:nvPr>
            <p:extLst>
              <p:ext uri="{D42A27DB-BD31-4B8C-83A1-F6EECF244321}">
                <p14:modId xmlns:p14="http://schemas.microsoft.com/office/powerpoint/2010/main" xmlns="" val="2764471889"/>
              </p:ext>
            </p:extLst>
          </p:nvPr>
        </p:nvGraphicFramePr>
        <p:xfrm>
          <a:off x="2540000" y="274319"/>
          <a:ext cx="8375427" cy="6355081"/>
        </p:xfrm>
        <a:graphic>
          <a:graphicData uri="http://schemas.openxmlformats.org/drawingml/2006/table">
            <a:tbl>
              <a:tblPr firstRow="1" firstCol="1" bandRow="1">
                <a:tableStyleId>{5C22544A-7EE6-4342-B048-85BDC9FD1C3A}</a:tableStyleId>
              </a:tblPr>
              <a:tblGrid>
                <a:gridCol w="810741">
                  <a:extLst>
                    <a:ext uri="{9D8B030D-6E8A-4147-A177-3AD203B41FA5}">
                      <a16:colId xmlns:a16="http://schemas.microsoft.com/office/drawing/2014/main" xmlns="" val="2585361047"/>
                    </a:ext>
                  </a:extLst>
                </a:gridCol>
                <a:gridCol w="1222812">
                  <a:extLst>
                    <a:ext uri="{9D8B030D-6E8A-4147-A177-3AD203B41FA5}">
                      <a16:colId xmlns:a16="http://schemas.microsoft.com/office/drawing/2014/main" xmlns="" val="2685123369"/>
                    </a:ext>
                  </a:extLst>
                </a:gridCol>
                <a:gridCol w="772215">
                  <a:extLst>
                    <a:ext uri="{9D8B030D-6E8A-4147-A177-3AD203B41FA5}">
                      <a16:colId xmlns:a16="http://schemas.microsoft.com/office/drawing/2014/main" xmlns="" val="733594559"/>
                    </a:ext>
                  </a:extLst>
                </a:gridCol>
                <a:gridCol w="778915">
                  <a:extLst>
                    <a:ext uri="{9D8B030D-6E8A-4147-A177-3AD203B41FA5}">
                      <a16:colId xmlns:a16="http://schemas.microsoft.com/office/drawing/2014/main" xmlns="" val="2173705301"/>
                    </a:ext>
                  </a:extLst>
                </a:gridCol>
                <a:gridCol w="1189310">
                  <a:extLst>
                    <a:ext uri="{9D8B030D-6E8A-4147-A177-3AD203B41FA5}">
                      <a16:colId xmlns:a16="http://schemas.microsoft.com/office/drawing/2014/main" xmlns="" val="2687094108"/>
                    </a:ext>
                  </a:extLst>
                </a:gridCol>
                <a:gridCol w="1189310">
                  <a:extLst>
                    <a:ext uri="{9D8B030D-6E8A-4147-A177-3AD203B41FA5}">
                      <a16:colId xmlns:a16="http://schemas.microsoft.com/office/drawing/2014/main" xmlns="" val="2304098272"/>
                    </a:ext>
                  </a:extLst>
                </a:gridCol>
                <a:gridCol w="882770">
                  <a:extLst>
                    <a:ext uri="{9D8B030D-6E8A-4147-A177-3AD203B41FA5}">
                      <a16:colId xmlns:a16="http://schemas.microsoft.com/office/drawing/2014/main" xmlns="" val="160716824"/>
                    </a:ext>
                  </a:extLst>
                </a:gridCol>
                <a:gridCol w="865367">
                  <a:extLst>
                    <a:ext uri="{9D8B030D-6E8A-4147-A177-3AD203B41FA5}">
                      <a16:colId xmlns:a16="http://schemas.microsoft.com/office/drawing/2014/main" xmlns="" val="3953566893"/>
                    </a:ext>
                  </a:extLst>
                </a:gridCol>
                <a:gridCol w="663987">
                  <a:extLst>
                    <a:ext uri="{9D8B030D-6E8A-4147-A177-3AD203B41FA5}">
                      <a16:colId xmlns:a16="http://schemas.microsoft.com/office/drawing/2014/main" xmlns="" val="3133106509"/>
                    </a:ext>
                  </a:extLst>
                </a:gridCol>
              </a:tblGrid>
              <a:tr h="394510">
                <a:tc rowSpan="2" gridSpan="2">
                  <a:txBody>
                    <a:bodyPr/>
                    <a:lstStyle/>
                    <a:p>
                      <a:pPr marL="0" marR="0" algn="ctr">
                        <a:lnSpc>
                          <a:spcPct val="115000"/>
                        </a:lnSpc>
                        <a:spcBef>
                          <a:spcPts val="0"/>
                        </a:spcBef>
                        <a:spcAft>
                          <a:spcPts val="0"/>
                        </a:spcAft>
                      </a:pPr>
                      <a:r>
                        <a:rPr lang="en-ZA" sz="900">
                          <a:effectLst/>
                        </a:rPr>
                        <a:t>Performance Indicators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ZA" sz="900">
                          <a:effectLst/>
                        </a:rPr>
                        <a:t>Audited actual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9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gridSpan="3">
                  <a:txBody>
                    <a:bodyPr/>
                    <a:lstStyle/>
                    <a:p>
                      <a:pPr marL="0" marR="0" algn="ctr">
                        <a:lnSpc>
                          <a:spcPct val="115000"/>
                        </a:lnSpc>
                        <a:spcBef>
                          <a:spcPts val="0"/>
                        </a:spcBef>
                        <a:spcAft>
                          <a:spcPts val="0"/>
                        </a:spcAft>
                      </a:pPr>
                      <a:r>
                        <a:rPr lang="en-ZA" sz="9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693964352"/>
                  </a:ext>
                </a:extLst>
              </a:tr>
              <a:tr h="394510">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900">
                          <a:effectLst/>
                        </a:rPr>
                        <a:t>2017/18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a:effectLst/>
                        </a:rPr>
                        <a:t>2018/19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a:effectLst/>
                        </a:rPr>
                        <a:t>2019/20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a:effectLst/>
                        </a:rPr>
                        <a:t>2020/21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solidFill>
                      <a:schemeClr val="accent6"/>
                    </a:solidFill>
                  </a:tcPr>
                </a:tc>
                <a:tc>
                  <a:txBody>
                    <a:bodyPr/>
                    <a:lstStyle/>
                    <a:p>
                      <a:pPr marL="0" marR="0" algn="ctr">
                        <a:lnSpc>
                          <a:spcPct val="115000"/>
                        </a:lnSpc>
                        <a:spcBef>
                          <a:spcPts val="0"/>
                        </a:spcBef>
                        <a:spcAft>
                          <a:spcPts val="0"/>
                        </a:spcAft>
                      </a:pPr>
                      <a:r>
                        <a:rPr lang="en-ZA" sz="900">
                          <a:effectLst/>
                        </a:rPr>
                        <a:t>2022/23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extLst>
                  <a:ext uri="{0D108BD9-81ED-4DB2-BD59-A6C34878D82A}">
                    <a16:rowId xmlns:a16="http://schemas.microsoft.com/office/drawing/2014/main" xmlns="" val="3714578409"/>
                  </a:ext>
                </a:extLst>
              </a:tr>
              <a:tr h="204600">
                <a:tc gridSpan="9">
                  <a:txBody>
                    <a:bodyPr/>
                    <a:lstStyle/>
                    <a:p>
                      <a:pPr marL="0" marR="0" algn="l">
                        <a:lnSpc>
                          <a:spcPct val="115000"/>
                        </a:lnSpc>
                        <a:spcBef>
                          <a:spcPts val="0"/>
                        </a:spcBef>
                        <a:spcAft>
                          <a:spcPts val="0"/>
                        </a:spcAft>
                      </a:pPr>
                      <a:r>
                        <a:rPr lang="en-ZA" sz="900" dirty="0">
                          <a:effectLst/>
                        </a:rPr>
                        <a:t>Outcome 3: To ensure that all regulated entities comply with National Policy, the MSA and Regulations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260868499"/>
                  </a:ext>
                </a:extLst>
              </a:tr>
              <a:tr h="204600">
                <a:tc gridSpan="9">
                  <a:txBody>
                    <a:bodyPr/>
                    <a:lstStyle/>
                    <a:p>
                      <a:pPr marL="0" marR="0" algn="l">
                        <a:lnSpc>
                          <a:spcPct val="115000"/>
                        </a:lnSpc>
                        <a:spcBef>
                          <a:spcPts val="0"/>
                        </a:spcBef>
                        <a:spcAft>
                          <a:spcPts val="0"/>
                        </a:spcAft>
                      </a:pPr>
                      <a:r>
                        <a:rPr lang="en-ZA" sz="900" dirty="0">
                          <a:effectLst/>
                        </a:rPr>
                        <a:t>Output 25: Inspect regulated entities for routine monitoring of compliance with the Medical Schemes Act, 1998 and all other related laws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307299481"/>
                  </a:ext>
                </a:extLst>
              </a:tr>
              <a:tr h="688480">
                <a:tc>
                  <a:txBody>
                    <a:bodyPr/>
                    <a:lstStyle/>
                    <a:p>
                      <a:pPr marL="0" marR="0" algn="l">
                        <a:lnSpc>
                          <a:spcPct val="115000"/>
                        </a:lnSpc>
                        <a:spcBef>
                          <a:spcPts val="0"/>
                        </a:spcBef>
                        <a:spcAft>
                          <a:spcPts val="0"/>
                        </a:spcAft>
                      </a:pPr>
                      <a:r>
                        <a:rPr lang="en-ZA" sz="900">
                          <a:effectLst/>
                        </a:rPr>
                        <a:t>Output Indicator 25.1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l">
                        <a:lnSpc>
                          <a:spcPct val="115000"/>
                        </a:lnSpc>
                        <a:spcBef>
                          <a:spcPts val="0"/>
                        </a:spcBef>
                        <a:spcAft>
                          <a:spcPts val="0"/>
                        </a:spcAft>
                      </a:pPr>
                      <a:r>
                        <a:rPr lang="en-ZA" sz="900">
                          <a:effectLst/>
                        </a:rPr>
                        <a:t>Number of routine inspections conducted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a:effectLst/>
                        </a:rPr>
                        <a:t>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dirty="0">
                          <a:effectLst/>
                        </a:rPr>
                        <a:t>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solidFill>
                      <a:schemeClr val="accent6"/>
                    </a:solidFill>
                  </a:tcPr>
                </a:tc>
                <a:tc>
                  <a:txBody>
                    <a:bodyPr/>
                    <a:lstStyle/>
                    <a:p>
                      <a:pPr marL="0" marR="0" algn="ctr">
                        <a:lnSpc>
                          <a:spcPct val="115000"/>
                        </a:lnSpc>
                        <a:spcBef>
                          <a:spcPts val="0"/>
                        </a:spcBef>
                        <a:spcAft>
                          <a:spcPts val="0"/>
                        </a:spcAft>
                      </a:pPr>
                      <a:r>
                        <a:rPr lang="en-ZA" sz="900">
                          <a:effectLst/>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dirty="0">
                          <a:effectLst/>
                        </a:rPr>
                        <a:t>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extLst>
                  <a:ext uri="{0D108BD9-81ED-4DB2-BD59-A6C34878D82A}">
                    <a16:rowId xmlns:a16="http://schemas.microsoft.com/office/drawing/2014/main" xmlns="" val="481626274"/>
                  </a:ext>
                </a:extLst>
              </a:tr>
              <a:tr h="219381">
                <a:tc gridSpan="9">
                  <a:txBody>
                    <a:bodyPr/>
                    <a:lstStyle/>
                    <a:p>
                      <a:pPr marL="0" marR="0" algn="l">
                        <a:lnSpc>
                          <a:spcPct val="115000"/>
                        </a:lnSpc>
                        <a:spcBef>
                          <a:spcPts val="0"/>
                        </a:spcBef>
                        <a:spcAft>
                          <a:spcPts val="0"/>
                        </a:spcAft>
                      </a:pPr>
                      <a:r>
                        <a:rPr lang="en-ZA" sz="900" dirty="0">
                          <a:effectLst/>
                        </a:rPr>
                        <a:t>Output 26: Inspect regulated entities for alleged irregularity or non-compliance with the Medical Schemes Act, 1998 and all other related laws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35151118"/>
                  </a:ext>
                </a:extLst>
              </a:tr>
              <a:tr h="802148">
                <a:tc>
                  <a:txBody>
                    <a:bodyPr/>
                    <a:lstStyle/>
                    <a:p>
                      <a:pPr marL="0" marR="0" algn="l">
                        <a:lnSpc>
                          <a:spcPct val="115000"/>
                        </a:lnSpc>
                        <a:spcBef>
                          <a:spcPts val="0"/>
                        </a:spcBef>
                        <a:spcAft>
                          <a:spcPts val="0"/>
                        </a:spcAft>
                      </a:pPr>
                      <a:r>
                        <a:rPr lang="en-ZA" sz="900">
                          <a:effectLst/>
                        </a:rPr>
                        <a:t>Output Indicator 26.1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l">
                        <a:lnSpc>
                          <a:spcPct val="115000"/>
                        </a:lnSpc>
                        <a:spcBef>
                          <a:spcPts val="0"/>
                        </a:spcBef>
                        <a:spcAft>
                          <a:spcPts val="0"/>
                        </a:spcAft>
                      </a:pPr>
                      <a:r>
                        <a:rPr lang="en-ZA" sz="900">
                          <a:effectLst/>
                        </a:rPr>
                        <a:t>Percentage of commissioned inspections conducted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80%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dirty="0">
                          <a:effectLst/>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solidFill>
                      <a:schemeClr val="accent6"/>
                    </a:solidFill>
                  </a:tcPr>
                </a:tc>
                <a:tc>
                  <a:txBody>
                    <a:bodyPr/>
                    <a:lstStyle/>
                    <a:p>
                      <a:pPr marL="0" marR="0" algn="ctr">
                        <a:lnSpc>
                          <a:spcPct val="115000"/>
                        </a:lnSpc>
                        <a:spcBef>
                          <a:spcPts val="0"/>
                        </a:spcBef>
                        <a:spcAft>
                          <a:spcPts val="0"/>
                        </a:spcAft>
                      </a:pPr>
                      <a:r>
                        <a:rPr lang="en-ZA" sz="900">
                          <a:effectLst/>
                        </a:rPr>
                        <a:t>85%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dirty="0">
                          <a:effectLst/>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extLst>
                  <a:ext uri="{0D108BD9-81ED-4DB2-BD59-A6C34878D82A}">
                    <a16:rowId xmlns:a16="http://schemas.microsoft.com/office/drawing/2014/main" xmlns="" val="3413091535"/>
                  </a:ext>
                </a:extLst>
              </a:tr>
              <a:tr h="200709">
                <a:tc gridSpan="9">
                  <a:txBody>
                    <a:bodyPr/>
                    <a:lstStyle/>
                    <a:p>
                      <a:pPr marL="0" marR="0" algn="l">
                        <a:lnSpc>
                          <a:spcPct val="115000"/>
                        </a:lnSpc>
                        <a:spcBef>
                          <a:spcPts val="0"/>
                        </a:spcBef>
                        <a:spcAft>
                          <a:spcPts val="0"/>
                        </a:spcAft>
                      </a:pPr>
                      <a:r>
                        <a:rPr lang="en-ZA" sz="900" dirty="0">
                          <a:effectLst/>
                        </a:rPr>
                        <a:t>Output 27: Ensure enforcement action is undertaken against regulated entities.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776218642"/>
                  </a:ext>
                </a:extLst>
              </a:tr>
              <a:tr h="1209787">
                <a:tc>
                  <a:txBody>
                    <a:bodyPr/>
                    <a:lstStyle/>
                    <a:p>
                      <a:pPr marL="0" marR="0" algn="l">
                        <a:lnSpc>
                          <a:spcPct val="115000"/>
                        </a:lnSpc>
                        <a:spcBef>
                          <a:spcPts val="0"/>
                        </a:spcBef>
                        <a:spcAft>
                          <a:spcPts val="0"/>
                        </a:spcAft>
                      </a:pPr>
                      <a:r>
                        <a:rPr lang="en-ZA" sz="900">
                          <a:effectLst/>
                        </a:rPr>
                        <a:t>Output Indicator 27.1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l">
                        <a:lnSpc>
                          <a:spcPct val="115000"/>
                        </a:lnSpc>
                        <a:spcBef>
                          <a:spcPts val="0"/>
                        </a:spcBef>
                        <a:spcAft>
                          <a:spcPts val="0"/>
                        </a:spcAft>
                      </a:pPr>
                      <a:r>
                        <a:rPr lang="en-ZA" sz="900">
                          <a:effectLst/>
                        </a:rPr>
                        <a:t>Percentage of enforcement actions undertaken to ensure compliance with the Medical Schemes Act (1998)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a:effectLst/>
                        </a:rPr>
                        <a:t>100%</a:t>
                      </a:r>
                      <a:endParaRPr lang="en-GB" sz="1000">
                        <a:effectLst/>
                      </a:endParaRPr>
                    </a:p>
                    <a:p>
                      <a:pPr marL="0" marR="0" algn="ctr">
                        <a:lnSpc>
                          <a:spcPct val="115000"/>
                        </a:lnSpc>
                        <a:spcBef>
                          <a:spcPts val="0"/>
                        </a:spcBef>
                        <a:spcAft>
                          <a:spcPts val="0"/>
                        </a:spcAft>
                      </a:pPr>
                      <a:r>
                        <a:rPr lang="en-ZA" sz="900">
                          <a:effectLst/>
                        </a:rPr>
                        <a:t>39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100%</a:t>
                      </a:r>
                      <a:endParaRPr lang="en-GB" sz="1000">
                        <a:effectLst/>
                      </a:endParaRPr>
                    </a:p>
                    <a:p>
                      <a:pPr marL="0" marR="0" algn="ctr">
                        <a:lnSpc>
                          <a:spcPct val="115000"/>
                        </a:lnSpc>
                        <a:spcBef>
                          <a:spcPts val="0"/>
                        </a:spcBef>
                        <a:spcAft>
                          <a:spcPts val="0"/>
                        </a:spcAft>
                      </a:pPr>
                      <a:r>
                        <a:rPr lang="en-ZA" sz="900">
                          <a:effectLst/>
                        </a:rPr>
                        <a:t>72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100%</a:t>
                      </a:r>
                      <a:endParaRPr lang="en-GB" sz="1000">
                        <a:effectLst/>
                      </a:endParaRPr>
                    </a:p>
                    <a:p>
                      <a:pPr marL="0" marR="0" algn="ctr">
                        <a:lnSpc>
                          <a:spcPct val="115000"/>
                        </a:lnSpc>
                        <a:spcBef>
                          <a:spcPts val="0"/>
                        </a:spcBef>
                        <a:spcAft>
                          <a:spcPts val="0"/>
                        </a:spcAft>
                      </a:pPr>
                      <a:r>
                        <a:rPr lang="en-ZA" sz="900">
                          <a:effectLst/>
                        </a:rPr>
                        <a:t>37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 </a:t>
                      </a:r>
                      <a:endParaRPr lang="en-GB" sz="1000">
                        <a:effectLst/>
                      </a:endParaRPr>
                    </a:p>
                    <a:p>
                      <a:pPr marL="0" marR="0" algn="ctr">
                        <a:lnSpc>
                          <a:spcPct val="107000"/>
                        </a:lnSpc>
                        <a:spcBef>
                          <a:spcPts val="0"/>
                        </a:spcBef>
                        <a:spcAft>
                          <a:spcPts val="0"/>
                        </a:spcAft>
                      </a:pPr>
                      <a:r>
                        <a:rPr lang="en-ZA" sz="9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solidFill>
                      <a:schemeClr val="accent6"/>
                    </a:solidFill>
                  </a:tcPr>
                </a:tc>
                <a:tc>
                  <a:txBody>
                    <a:bodyPr/>
                    <a:lstStyle/>
                    <a:p>
                      <a:pPr marL="0" marR="0" algn="ctr">
                        <a:lnSpc>
                          <a:spcPct val="115000"/>
                        </a:lnSpc>
                        <a:spcBef>
                          <a:spcPts val="0"/>
                        </a:spcBef>
                        <a:spcAft>
                          <a:spcPts val="0"/>
                        </a:spcAft>
                      </a:pPr>
                      <a:r>
                        <a:rPr lang="en-ZA" sz="9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extLst>
                  <a:ext uri="{0D108BD9-81ED-4DB2-BD59-A6C34878D82A}">
                    <a16:rowId xmlns:a16="http://schemas.microsoft.com/office/drawing/2014/main" xmlns="" val="1302440144"/>
                  </a:ext>
                </a:extLst>
              </a:tr>
              <a:tr h="200709">
                <a:tc gridSpan="9">
                  <a:txBody>
                    <a:bodyPr/>
                    <a:lstStyle/>
                    <a:p>
                      <a:pPr marL="0" marR="0" algn="l">
                        <a:lnSpc>
                          <a:spcPct val="115000"/>
                        </a:lnSpc>
                        <a:spcBef>
                          <a:spcPts val="0"/>
                        </a:spcBef>
                        <a:spcAft>
                          <a:spcPts val="0"/>
                        </a:spcAft>
                      </a:pPr>
                      <a:r>
                        <a:rPr lang="en-ZA" sz="900" dirty="0">
                          <a:effectLst/>
                        </a:rPr>
                        <a:t>Output 28: Strengthen and monitor governance systems medical schemes and other regulated entities.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112175829"/>
                  </a:ext>
                </a:extLst>
              </a:tr>
              <a:tr h="802148">
                <a:tc>
                  <a:txBody>
                    <a:bodyPr/>
                    <a:lstStyle/>
                    <a:p>
                      <a:pPr marL="0" marR="0" algn="l">
                        <a:lnSpc>
                          <a:spcPct val="115000"/>
                        </a:lnSpc>
                        <a:spcBef>
                          <a:spcPts val="0"/>
                        </a:spcBef>
                        <a:spcAft>
                          <a:spcPts val="0"/>
                        </a:spcAft>
                      </a:pPr>
                      <a:r>
                        <a:rPr lang="en-ZA" sz="900">
                          <a:effectLst/>
                        </a:rPr>
                        <a:t>Output Indicator 28.1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l">
                        <a:lnSpc>
                          <a:spcPct val="115000"/>
                        </a:lnSpc>
                        <a:spcBef>
                          <a:spcPts val="0"/>
                        </a:spcBef>
                        <a:spcAft>
                          <a:spcPts val="0"/>
                        </a:spcAft>
                      </a:pPr>
                      <a:r>
                        <a:rPr lang="en-ZA" sz="900">
                          <a:effectLst/>
                        </a:rPr>
                        <a:t>Percentage of governance interventions implemented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a:effectLst/>
                        </a:rPr>
                        <a:t>100%</a:t>
                      </a:r>
                      <a:endParaRPr lang="en-GB" sz="1000">
                        <a:effectLst/>
                      </a:endParaRPr>
                    </a:p>
                    <a:p>
                      <a:pPr marL="0" marR="0" algn="ctr">
                        <a:lnSpc>
                          <a:spcPct val="115000"/>
                        </a:lnSpc>
                        <a:spcBef>
                          <a:spcPts val="0"/>
                        </a:spcBef>
                        <a:spcAft>
                          <a:spcPts val="0"/>
                        </a:spcAft>
                      </a:pPr>
                      <a:r>
                        <a:rPr lang="en-ZA" sz="900">
                          <a:effectLst/>
                        </a:rPr>
                        <a:t>105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100%</a:t>
                      </a:r>
                      <a:endParaRPr lang="en-GB" sz="1000">
                        <a:effectLst/>
                      </a:endParaRPr>
                    </a:p>
                    <a:p>
                      <a:pPr marL="0" marR="0" algn="ctr">
                        <a:lnSpc>
                          <a:spcPct val="115000"/>
                        </a:lnSpc>
                        <a:spcBef>
                          <a:spcPts val="0"/>
                        </a:spcBef>
                        <a:spcAft>
                          <a:spcPts val="0"/>
                        </a:spcAft>
                      </a:pPr>
                      <a:r>
                        <a:rPr lang="en-ZA" sz="900">
                          <a:effectLst/>
                        </a:rPr>
                        <a:t>108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100%</a:t>
                      </a:r>
                      <a:endParaRPr lang="en-GB" sz="1000">
                        <a:effectLst/>
                      </a:endParaRPr>
                    </a:p>
                    <a:p>
                      <a:pPr marL="0" marR="0" algn="ctr">
                        <a:lnSpc>
                          <a:spcPct val="115000"/>
                        </a:lnSpc>
                        <a:spcBef>
                          <a:spcPts val="0"/>
                        </a:spcBef>
                        <a:spcAft>
                          <a:spcPts val="0"/>
                        </a:spcAft>
                      </a:pPr>
                      <a:r>
                        <a:rPr lang="en-ZA"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 </a:t>
                      </a:r>
                      <a:endParaRPr lang="en-GB" sz="1000">
                        <a:effectLst/>
                      </a:endParaRPr>
                    </a:p>
                    <a:p>
                      <a:pPr marL="0" marR="0" algn="ctr">
                        <a:lnSpc>
                          <a:spcPct val="115000"/>
                        </a:lnSpc>
                        <a:spcBef>
                          <a:spcPts val="0"/>
                        </a:spcBef>
                        <a:spcAft>
                          <a:spcPts val="0"/>
                        </a:spcAft>
                      </a:pPr>
                      <a:r>
                        <a:rPr lang="en-ZA" sz="900">
                          <a:effectLst/>
                        </a:rPr>
                        <a:t> </a:t>
                      </a:r>
                      <a:endParaRPr lang="en-GB" sz="1000">
                        <a:effectLst/>
                      </a:endParaRPr>
                    </a:p>
                    <a:p>
                      <a:pPr marL="0" marR="0" algn="ctr">
                        <a:lnSpc>
                          <a:spcPct val="115000"/>
                        </a:lnSpc>
                        <a:spcBef>
                          <a:spcPts val="0"/>
                        </a:spcBef>
                        <a:spcAft>
                          <a:spcPts val="0"/>
                        </a:spcAft>
                      </a:pPr>
                      <a:r>
                        <a:rPr lang="en-ZA" sz="9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solidFill>
                      <a:schemeClr val="accent6"/>
                    </a:solidFill>
                  </a:tcPr>
                </a:tc>
                <a:tc>
                  <a:txBody>
                    <a:bodyPr/>
                    <a:lstStyle/>
                    <a:p>
                      <a:pPr marL="0" marR="0" algn="ctr">
                        <a:lnSpc>
                          <a:spcPct val="115000"/>
                        </a:lnSpc>
                        <a:spcBef>
                          <a:spcPts val="0"/>
                        </a:spcBef>
                        <a:spcAft>
                          <a:spcPts val="0"/>
                        </a:spcAft>
                      </a:pPr>
                      <a:r>
                        <a:rPr lang="en-ZA" sz="9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extLst>
                  <a:ext uri="{0D108BD9-81ED-4DB2-BD59-A6C34878D82A}">
                    <a16:rowId xmlns:a16="http://schemas.microsoft.com/office/drawing/2014/main" xmlns="" val="3420414203"/>
                  </a:ext>
                </a:extLst>
              </a:tr>
              <a:tr h="1033499">
                <a:tc>
                  <a:txBody>
                    <a:bodyPr/>
                    <a:lstStyle/>
                    <a:p>
                      <a:pPr marL="0" marR="0" algn="l">
                        <a:lnSpc>
                          <a:spcPct val="115000"/>
                        </a:lnSpc>
                        <a:spcBef>
                          <a:spcPts val="0"/>
                        </a:spcBef>
                        <a:spcAft>
                          <a:spcPts val="0"/>
                        </a:spcAft>
                      </a:pPr>
                      <a:r>
                        <a:rPr lang="en-ZA" sz="900">
                          <a:effectLst/>
                        </a:rPr>
                        <a:t>Output Indicator 28.2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l">
                        <a:lnSpc>
                          <a:spcPct val="115000"/>
                        </a:lnSpc>
                        <a:spcBef>
                          <a:spcPts val="0"/>
                        </a:spcBef>
                        <a:spcAft>
                          <a:spcPts val="0"/>
                        </a:spcAft>
                      </a:pPr>
                      <a:r>
                        <a:rPr lang="en-ZA" sz="900">
                          <a:effectLst/>
                        </a:rPr>
                        <a:t>Number of scheme member meetings attended (including virtual meetings)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a:effectLst/>
                        </a:rPr>
                        <a:t>41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33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40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a:effectLst/>
                        </a:rPr>
                        <a:t> </a:t>
                      </a:r>
                      <a:endParaRPr lang="en-GB" sz="1000">
                        <a:effectLst/>
                      </a:endParaRPr>
                    </a:p>
                    <a:p>
                      <a:pPr marL="0" marR="0" algn="ctr">
                        <a:lnSpc>
                          <a:spcPct val="115000"/>
                        </a:lnSpc>
                        <a:spcBef>
                          <a:spcPts val="0"/>
                        </a:spcBef>
                        <a:spcAft>
                          <a:spcPts val="0"/>
                        </a:spcAft>
                      </a:pPr>
                      <a:r>
                        <a:rPr lang="en-ZA" sz="900">
                          <a:effectLst/>
                        </a:rPr>
                        <a:t> </a:t>
                      </a:r>
                      <a:endParaRPr lang="en-GB" sz="1000">
                        <a:effectLst/>
                      </a:endParaRPr>
                    </a:p>
                    <a:p>
                      <a:pPr marL="0" marR="0" algn="ctr">
                        <a:lnSpc>
                          <a:spcPct val="115000"/>
                        </a:lnSpc>
                        <a:spcBef>
                          <a:spcPts val="0"/>
                        </a:spcBef>
                        <a:spcAft>
                          <a:spcPts val="0"/>
                        </a:spcAft>
                      </a:pPr>
                      <a:r>
                        <a:rPr lang="en-ZA" sz="900">
                          <a:effectLst/>
                        </a:rPr>
                        <a:t> </a:t>
                      </a:r>
                      <a:endParaRPr lang="en-GB" sz="1000">
                        <a:effectLst/>
                      </a:endParaRPr>
                    </a:p>
                    <a:p>
                      <a:pPr marL="0" marR="0" algn="l">
                        <a:lnSpc>
                          <a:spcPct val="107000"/>
                        </a:lnSpc>
                        <a:spcBef>
                          <a:spcPts val="0"/>
                        </a:spcBef>
                        <a:spcAft>
                          <a:spcPts val="0"/>
                        </a:spcAft>
                      </a:pPr>
                      <a:r>
                        <a:rPr lang="en-ZA" sz="900">
                          <a:effectLst/>
                        </a:rPr>
                        <a:t> </a:t>
                      </a:r>
                      <a:endParaRPr lang="en-GB" sz="1000">
                        <a:effectLst/>
                      </a:endParaRPr>
                    </a:p>
                    <a:p>
                      <a:pPr marL="0" marR="0" algn="l">
                        <a:lnSpc>
                          <a:spcPct val="107000"/>
                        </a:lnSpc>
                        <a:spcBef>
                          <a:spcPts val="0"/>
                        </a:spcBef>
                        <a:spcAft>
                          <a:spcPts val="0"/>
                        </a:spcAft>
                      </a:pPr>
                      <a:r>
                        <a:rPr lang="en-ZA" sz="900">
                          <a:effectLst/>
                        </a:rPr>
                        <a:t>          40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tc>
                <a:tc>
                  <a:txBody>
                    <a:bodyPr/>
                    <a:lstStyle/>
                    <a:p>
                      <a:pPr marL="0" marR="0" algn="ctr">
                        <a:lnSpc>
                          <a:spcPct val="115000"/>
                        </a:lnSpc>
                        <a:spcBef>
                          <a:spcPts val="0"/>
                        </a:spcBef>
                        <a:spcAft>
                          <a:spcPts val="0"/>
                        </a:spcAft>
                      </a:pPr>
                      <a:r>
                        <a:rPr lang="en-ZA" sz="900" dirty="0">
                          <a:effectLst/>
                        </a:rPr>
                        <a:t>42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solidFill>
                      <a:schemeClr val="accent6"/>
                    </a:solidFill>
                  </a:tcPr>
                </a:tc>
                <a:tc>
                  <a:txBody>
                    <a:bodyPr/>
                    <a:lstStyle/>
                    <a:p>
                      <a:pPr marL="0" marR="0" algn="ctr">
                        <a:lnSpc>
                          <a:spcPct val="115000"/>
                        </a:lnSpc>
                        <a:spcBef>
                          <a:spcPts val="0"/>
                        </a:spcBef>
                        <a:spcAft>
                          <a:spcPts val="0"/>
                        </a:spcAft>
                      </a:pPr>
                      <a:r>
                        <a:rPr lang="en-ZA" sz="900">
                          <a:effectLst/>
                        </a:rPr>
                        <a:t>44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tc>
                  <a:txBody>
                    <a:bodyPr/>
                    <a:lstStyle/>
                    <a:p>
                      <a:pPr marL="0" marR="0" algn="ctr">
                        <a:lnSpc>
                          <a:spcPct val="115000"/>
                        </a:lnSpc>
                        <a:spcBef>
                          <a:spcPts val="0"/>
                        </a:spcBef>
                        <a:spcAft>
                          <a:spcPts val="0"/>
                        </a:spcAft>
                      </a:pPr>
                      <a:r>
                        <a:rPr lang="en-ZA" sz="900" dirty="0">
                          <a:effectLst/>
                        </a:rPr>
                        <a:t>46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21" marR="65021" marT="0" marB="0" anchor="ctr"/>
                </a:tc>
                <a:extLst>
                  <a:ext uri="{0D108BD9-81ED-4DB2-BD59-A6C34878D82A}">
                    <a16:rowId xmlns:a16="http://schemas.microsoft.com/office/drawing/2014/main" xmlns="" val="934483692"/>
                  </a:ext>
                </a:extLst>
              </a:tr>
            </a:tbl>
          </a:graphicData>
        </a:graphic>
      </p:graphicFrame>
    </p:spTree>
    <p:extLst>
      <p:ext uri="{BB962C8B-B14F-4D97-AF65-F5344CB8AC3E}">
        <p14:creationId xmlns:p14="http://schemas.microsoft.com/office/powerpoint/2010/main" xmlns="" val="3900374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891851708"/>
              </p:ext>
            </p:extLst>
          </p:nvPr>
        </p:nvGraphicFramePr>
        <p:xfrm>
          <a:off x="609602" y="220979"/>
          <a:ext cx="1828800" cy="6416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3944A67-7E5C-437A-8098-CBB4841ACD4D}" type="slidenum">
              <a:rPr lang="en-US" smtClean="0"/>
              <a:pPr/>
              <a:t>38</a:t>
            </a:fld>
            <a:endParaRPr lang="en-US"/>
          </a:p>
        </p:txBody>
      </p:sp>
      <p:graphicFrame>
        <p:nvGraphicFramePr>
          <p:cNvPr id="3" name="Table 2">
            <a:extLst>
              <a:ext uri="{FF2B5EF4-FFF2-40B4-BE49-F238E27FC236}">
                <a16:creationId xmlns:a16="http://schemas.microsoft.com/office/drawing/2014/main" xmlns="" id="{C8C6D436-219E-482C-AD8D-7DB1F4F8AEE0}"/>
              </a:ext>
            </a:extLst>
          </p:cNvPr>
          <p:cNvGraphicFramePr>
            <a:graphicFrameLocks noGrp="1"/>
          </p:cNvGraphicFramePr>
          <p:nvPr>
            <p:extLst>
              <p:ext uri="{D42A27DB-BD31-4B8C-83A1-F6EECF244321}">
                <p14:modId xmlns:p14="http://schemas.microsoft.com/office/powerpoint/2010/main" xmlns="" val="3929643318"/>
              </p:ext>
            </p:extLst>
          </p:nvPr>
        </p:nvGraphicFramePr>
        <p:xfrm>
          <a:off x="2438402" y="220978"/>
          <a:ext cx="8321039" cy="6416040"/>
        </p:xfrm>
        <a:graphic>
          <a:graphicData uri="http://schemas.openxmlformats.org/drawingml/2006/table">
            <a:tbl>
              <a:tblPr firstRow="1" firstCol="1" bandRow="1">
                <a:tableStyleId>{5C22544A-7EE6-4342-B048-85BDC9FD1C3A}</a:tableStyleId>
              </a:tblPr>
              <a:tblGrid>
                <a:gridCol w="980476">
                  <a:extLst>
                    <a:ext uri="{9D8B030D-6E8A-4147-A177-3AD203B41FA5}">
                      <a16:colId xmlns:a16="http://schemas.microsoft.com/office/drawing/2014/main" xmlns="" val="204010160"/>
                    </a:ext>
                  </a:extLst>
                </a:gridCol>
                <a:gridCol w="1112482">
                  <a:extLst>
                    <a:ext uri="{9D8B030D-6E8A-4147-A177-3AD203B41FA5}">
                      <a16:colId xmlns:a16="http://schemas.microsoft.com/office/drawing/2014/main" xmlns="" val="1363152830"/>
                    </a:ext>
                  </a:extLst>
                </a:gridCol>
                <a:gridCol w="1026160">
                  <a:extLst>
                    <a:ext uri="{9D8B030D-6E8A-4147-A177-3AD203B41FA5}">
                      <a16:colId xmlns:a16="http://schemas.microsoft.com/office/drawing/2014/main" xmlns="" val="431792235"/>
                    </a:ext>
                  </a:extLst>
                </a:gridCol>
                <a:gridCol w="883920">
                  <a:extLst>
                    <a:ext uri="{9D8B030D-6E8A-4147-A177-3AD203B41FA5}">
                      <a16:colId xmlns:a16="http://schemas.microsoft.com/office/drawing/2014/main" xmlns="" val="2000013139"/>
                    </a:ext>
                  </a:extLst>
                </a:gridCol>
                <a:gridCol w="1026160">
                  <a:extLst>
                    <a:ext uri="{9D8B030D-6E8A-4147-A177-3AD203B41FA5}">
                      <a16:colId xmlns:a16="http://schemas.microsoft.com/office/drawing/2014/main" xmlns="" val="2625291921"/>
                    </a:ext>
                  </a:extLst>
                </a:gridCol>
                <a:gridCol w="1046480">
                  <a:extLst>
                    <a:ext uri="{9D8B030D-6E8A-4147-A177-3AD203B41FA5}">
                      <a16:colId xmlns:a16="http://schemas.microsoft.com/office/drawing/2014/main" xmlns="" val="2277616124"/>
                    </a:ext>
                  </a:extLst>
                </a:gridCol>
                <a:gridCol w="833120">
                  <a:extLst>
                    <a:ext uri="{9D8B030D-6E8A-4147-A177-3AD203B41FA5}">
                      <a16:colId xmlns:a16="http://schemas.microsoft.com/office/drawing/2014/main" xmlns="" val="1454228570"/>
                    </a:ext>
                  </a:extLst>
                </a:gridCol>
                <a:gridCol w="782320">
                  <a:extLst>
                    <a:ext uri="{9D8B030D-6E8A-4147-A177-3AD203B41FA5}">
                      <a16:colId xmlns:a16="http://schemas.microsoft.com/office/drawing/2014/main" xmlns="" val="623544842"/>
                    </a:ext>
                  </a:extLst>
                </a:gridCol>
                <a:gridCol w="629921">
                  <a:extLst>
                    <a:ext uri="{9D8B030D-6E8A-4147-A177-3AD203B41FA5}">
                      <a16:colId xmlns:a16="http://schemas.microsoft.com/office/drawing/2014/main" xmlns="" val="2626180189"/>
                    </a:ext>
                  </a:extLst>
                </a:gridCol>
              </a:tblGrid>
              <a:tr h="818069">
                <a:tc rowSpan="2" gridSpan="2">
                  <a:txBody>
                    <a:bodyPr/>
                    <a:lstStyle/>
                    <a:p>
                      <a:pPr marL="0" marR="0" algn="ctr">
                        <a:lnSpc>
                          <a:spcPct val="115000"/>
                        </a:lnSpc>
                        <a:spcBef>
                          <a:spcPts val="0"/>
                        </a:spcBef>
                        <a:spcAft>
                          <a:spcPts val="0"/>
                        </a:spcAft>
                      </a:pPr>
                      <a:r>
                        <a:rPr lang="en-ZA" sz="1000">
                          <a:effectLst/>
                        </a:rPr>
                        <a:t>Performance Indicators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gridSpan="3">
                  <a:txBody>
                    <a:bodyPr/>
                    <a:lstStyle/>
                    <a:p>
                      <a:pPr algn="ctr"/>
                      <a:r>
                        <a:rPr lang="en-ZA" sz="1000" dirty="0">
                          <a:effectLst/>
                        </a:rPr>
                        <a:t>Audited/actual performance</a:t>
                      </a:r>
                      <a:endParaRPr lang="en-GB" dirty="0"/>
                    </a:p>
                  </a:txBody>
                  <a:tcPr marL="68580" marR="68580" marT="0" marB="0"/>
                </a:tc>
                <a:tc hMerge="1">
                  <a:txBody>
                    <a:bodyPr/>
                    <a:lstStyle/>
                    <a:p>
                      <a:endParaRPr lang="en-GB"/>
                    </a:p>
                  </a:txBody>
                  <a:tcPr/>
                </a:tc>
                <a:tc hMerge="1">
                  <a:txBody>
                    <a:bodyPr/>
                    <a:lstStyle/>
                    <a:p>
                      <a:endParaRPr lang="en-GB"/>
                    </a:p>
                  </a:txBody>
                  <a:tcPr/>
                </a:tc>
                <a:tc>
                  <a:txBody>
                    <a:bodyPr/>
                    <a:lstStyle/>
                    <a:p>
                      <a:pPr algn="ctr"/>
                      <a:r>
                        <a:rPr lang="en-ZA" sz="1000">
                          <a:effectLst/>
                        </a:rPr>
                        <a:t>Estimated performance</a:t>
                      </a:r>
                      <a:endParaRPr lang="en-GB"/>
                    </a:p>
                  </a:txBody>
                  <a:tcPr marL="68580" marR="68580" marT="0" marB="0"/>
                </a:tc>
                <a:tc gridSpan="3">
                  <a:txBody>
                    <a:bodyPr/>
                    <a:lstStyle/>
                    <a:p>
                      <a:pPr algn="ctr"/>
                      <a:r>
                        <a:rPr lang="en-ZA" sz="1000">
                          <a:effectLst/>
                        </a:rPr>
                        <a:t>Medium-term targets</a:t>
                      </a:r>
                      <a:endParaRPr lang="en-GB"/>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117219221"/>
                  </a:ext>
                </a:extLst>
              </a:tr>
              <a:tr h="581471">
                <a:tc gridSpan="2" vMerge="1">
                  <a:txBody>
                    <a:bodyPr/>
                    <a:lstStyle/>
                    <a:p>
                      <a:endParaRPr lang="en-GB"/>
                    </a:p>
                  </a:txBody>
                  <a:tcPr/>
                </a:tc>
                <a:tc hMerge="1" vMerge="1">
                  <a:txBody>
                    <a:bodyPr/>
                    <a:lstStyle/>
                    <a:p>
                      <a:endParaRPr lang="en-GB"/>
                    </a:p>
                  </a:txBody>
                  <a:tcPr/>
                </a:tc>
                <a:tc>
                  <a:txBody>
                    <a:bodyPr/>
                    <a:lstStyle/>
                    <a:p>
                      <a:pPr algn="ctr"/>
                      <a:r>
                        <a:rPr lang="en-ZA" sz="1000" dirty="0">
                          <a:effectLst/>
                        </a:rPr>
                        <a:t>2017/18</a:t>
                      </a:r>
                      <a:endParaRPr lang="en-GB" dirty="0"/>
                    </a:p>
                  </a:txBody>
                  <a:tcPr marL="68580" marR="68580" marT="0" marB="0"/>
                </a:tc>
                <a:tc>
                  <a:txBody>
                    <a:bodyPr/>
                    <a:lstStyle/>
                    <a:p>
                      <a:pPr algn="ctr"/>
                      <a:r>
                        <a:rPr lang="en-ZA" sz="1000" dirty="0">
                          <a:effectLst/>
                        </a:rPr>
                        <a:t>2018/19</a:t>
                      </a:r>
                      <a:endParaRPr lang="en-GB" dirty="0"/>
                    </a:p>
                  </a:txBody>
                  <a:tcPr marL="68580" marR="68580" marT="0" marB="0"/>
                </a:tc>
                <a:tc>
                  <a:txBody>
                    <a:bodyPr/>
                    <a:lstStyle/>
                    <a:p>
                      <a:pPr algn="ctr"/>
                      <a:r>
                        <a:rPr lang="en-ZA" sz="1000" dirty="0">
                          <a:effectLst/>
                        </a:rPr>
                        <a:t>2019/20</a:t>
                      </a:r>
                      <a:endParaRPr lang="en-GB" dirty="0"/>
                    </a:p>
                  </a:txBody>
                  <a:tcPr marL="68580" marR="68580" marT="0" marB="0"/>
                </a:tc>
                <a:tc>
                  <a:txBody>
                    <a:bodyPr/>
                    <a:lstStyle/>
                    <a:p>
                      <a:pPr marL="0" marR="0" algn="ctr">
                        <a:lnSpc>
                          <a:spcPct val="115000"/>
                        </a:lnSpc>
                        <a:spcBef>
                          <a:spcPts val="0"/>
                        </a:spcBef>
                        <a:spcAft>
                          <a:spcPts val="0"/>
                        </a:spcAft>
                      </a:pPr>
                      <a:r>
                        <a:rPr lang="en-ZA" sz="1000" dirty="0">
                          <a:effectLst/>
                        </a:rPr>
                        <a:t>2020/21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2021/22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15000"/>
                        </a:lnSpc>
                        <a:spcBef>
                          <a:spcPts val="0"/>
                        </a:spcBef>
                        <a:spcAft>
                          <a:spcPts val="0"/>
                        </a:spcAft>
                      </a:pPr>
                      <a:r>
                        <a:rPr lang="en-ZA" sz="1000" dirty="0">
                          <a:effectLst/>
                        </a:rPr>
                        <a:t>2022/23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2023/24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69176712"/>
                  </a:ext>
                </a:extLst>
              </a:tr>
              <a:tr h="783006">
                <a:tc gridSpan="9">
                  <a:txBody>
                    <a:bodyPr/>
                    <a:lstStyle/>
                    <a:p>
                      <a:pPr marL="0" marR="0" algn="l">
                        <a:lnSpc>
                          <a:spcPct val="107000"/>
                        </a:lnSpc>
                        <a:spcBef>
                          <a:spcPts val="0"/>
                        </a:spcBef>
                        <a:spcAft>
                          <a:spcPts val="0"/>
                        </a:spcAft>
                      </a:pPr>
                      <a:r>
                        <a:rPr lang="en-ZA" sz="1000" dirty="0">
                          <a:effectLst/>
                        </a:rPr>
                        <a:t>Outcome 3: To ensure that all regulated entities comply with National Policy, the MSA and Regulations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34983084"/>
                  </a:ext>
                </a:extLst>
              </a:tr>
              <a:tr h="835562">
                <a:tc gridSpan="9">
                  <a:txBody>
                    <a:bodyPr/>
                    <a:lstStyle/>
                    <a:p>
                      <a:pPr marL="0" marR="0" algn="l">
                        <a:lnSpc>
                          <a:spcPct val="115000"/>
                        </a:lnSpc>
                        <a:spcBef>
                          <a:spcPts val="0"/>
                        </a:spcBef>
                        <a:spcAft>
                          <a:spcPts val="0"/>
                        </a:spcAft>
                      </a:pPr>
                      <a:r>
                        <a:rPr lang="en-ZA" sz="1000" dirty="0">
                          <a:effectLst/>
                        </a:rPr>
                        <a:t>Output 29:  To ensure that rules of the schemes are simplified, standardised, fair and compliant with the Medical Schemes Act.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725786228"/>
                  </a:ext>
                </a:extLst>
              </a:tr>
              <a:tr h="1698966">
                <a:tc>
                  <a:txBody>
                    <a:bodyPr/>
                    <a:lstStyle/>
                    <a:p>
                      <a:pPr marL="0" marR="0" algn="l">
                        <a:lnSpc>
                          <a:spcPct val="115000"/>
                        </a:lnSpc>
                        <a:spcBef>
                          <a:spcPts val="0"/>
                        </a:spcBef>
                        <a:spcAft>
                          <a:spcPts val="0"/>
                        </a:spcAft>
                      </a:pPr>
                      <a:r>
                        <a:rPr lang="en-ZA" sz="1000">
                          <a:effectLst/>
                        </a:rPr>
                        <a:t>Output Indicator 29.1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a:effectLst/>
                        </a:rPr>
                        <a:t>Percentage interim rule amendments processed within 14 working days of receipt of all information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87%</a:t>
                      </a:r>
                      <a:endParaRPr lang="en-GB" sz="1100">
                        <a:effectLst/>
                      </a:endParaRPr>
                    </a:p>
                    <a:p>
                      <a:pPr marL="0" marR="0" algn="ctr">
                        <a:lnSpc>
                          <a:spcPct val="115000"/>
                        </a:lnSpc>
                        <a:spcBef>
                          <a:spcPts val="0"/>
                        </a:spcBef>
                        <a:spcAft>
                          <a:spcPts val="0"/>
                        </a:spcAft>
                      </a:pPr>
                      <a:r>
                        <a:rPr lang="en-ZA" sz="1000">
                          <a:effectLst/>
                        </a:rPr>
                        <a:t>101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96.3%</a:t>
                      </a:r>
                      <a:endParaRPr lang="en-GB" sz="1100">
                        <a:effectLst/>
                      </a:endParaRPr>
                    </a:p>
                    <a:p>
                      <a:pPr marL="0" marR="0" algn="ctr">
                        <a:lnSpc>
                          <a:spcPct val="115000"/>
                        </a:lnSpc>
                        <a:spcBef>
                          <a:spcPts val="0"/>
                        </a:spcBef>
                        <a:spcAft>
                          <a:spcPts val="0"/>
                        </a:spcAft>
                      </a:pPr>
                      <a:r>
                        <a:rPr lang="en-ZA" sz="1000">
                          <a:effectLst/>
                        </a:rPr>
                        <a:t>108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80%</a:t>
                      </a:r>
                      <a:endParaRPr lang="en-GB" sz="1100">
                        <a:effectLst/>
                      </a:endParaRPr>
                    </a:p>
                    <a:p>
                      <a:pPr marL="0" marR="0" algn="ctr">
                        <a:lnSpc>
                          <a:spcPct val="115000"/>
                        </a:lnSpc>
                        <a:spcBef>
                          <a:spcPts val="0"/>
                        </a:spcBef>
                        <a:spcAft>
                          <a:spcPts val="0"/>
                        </a:spcAft>
                      </a:pPr>
                      <a:r>
                        <a:rPr lang="en-ZA"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80%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a:effectLst/>
                        </a:rPr>
                        <a:t>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28954798"/>
                  </a:ext>
                </a:extLst>
              </a:tr>
              <a:tr h="1698966">
                <a:tc>
                  <a:txBody>
                    <a:bodyPr/>
                    <a:lstStyle/>
                    <a:p>
                      <a:pPr marL="0" marR="0" algn="l">
                        <a:lnSpc>
                          <a:spcPct val="115000"/>
                        </a:lnSpc>
                        <a:spcBef>
                          <a:spcPts val="0"/>
                        </a:spcBef>
                        <a:spcAft>
                          <a:spcPts val="0"/>
                        </a:spcAft>
                      </a:pPr>
                      <a:r>
                        <a:rPr lang="en-ZA" sz="1000">
                          <a:effectLst/>
                        </a:rPr>
                        <a:t>Output Indicator 29.2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a:effectLst/>
                        </a:rPr>
                        <a:t>Percentage of annual rule amendments processed before 31 December of each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98.9%</a:t>
                      </a:r>
                      <a:endParaRPr lang="en-GB" sz="1100" dirty="0">
                        <a:effectLst/>
                      </a:endParaRPr>
                    </a:p>
                    <a:p>
                      <a:pPr marL="0" marR="0" algn="ctr">
                        <a:lnSpc>
                          <a:spcPct val="115000"/>
                        </a:lnSpc>
                        <a:spcBef>
                          <a:spcPts val="0"/>
                        </a:spcBef>
                        <a:spcAft>
                          <a:spcPts val="0"/>
                        </a:spcAft>
                      </a:pPr>
                      <a:r>
                        <a:rPr lang="en-ZA" sz="1000" dirty="0">
                          <a:effectLst/>
                        </a:rPr>
                        <a:t>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100%</a:t>
                      </a:r>
                      <a:endParaRPr lang="en-GB" sz="1100" dirty="0">
                        <a:effectLst/>
                      </a:endParaRPr>
                    </a:p>
                    <a:p>
                      <a:pPr marL="0" marR="0" algn="ctr">
                        <a:lnSpc>
                          <a:spcPct val="115000"/>
                        </a:lnSpc>
                        <a:spcBef>
                          <a:spcPts val="0"/>
                        </a:spcBef>
                        <a:spcAft>
                          <a:spcPts val="0"/>
                        </a:spcAft>
                      </a:pPr>
                      <a:r>
                        <a:rPr lang="en-ZA" sz="1000" dirty="0">
                          <a:effectLst/>
                        </a:rPr>
                        <a:t>91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90%</a:t>
                      </a:r>
                      <a:endParaRPr lang="en-GB" sz="1100" dirty="0">
                        <a:effectLst/>
                      </a:endParaRPr>
                    </a:p>
                    <a:p>
                      <a:pPr marL="0" marR="0" algn="ctr">
                        <a:lnSpc>
                          <a:spcPct val="115000"/>
                        </a:lnSpc>
                        <a:spcBef>
                          <a:spcPts val="0"/>
                        </a:spcBef>
                        <a:spcAft>
                          <a:spcPts val="0"/>
                        </a:spcAft>
                      </a:pPr>
                      <a:r>
                        <a:rPr lang="en-ZA"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33892495"/>
                  </a:ext>
                </a:extLst>
              </a:tr>
            </a:tbl>
          </a:graphicData>
        </a:graphic>
      </p:graphicFrame>
    </p:spTree>
    <p:extLst>
      <p:ext uri="{BB962C8B-B14F-4D97-AF65-F5344CB8AC3E}">
        <p14:creationId xmlns:p14="http://schemas.microsoft.com/office/powerpoint/2010/main" xmlns="" val="1347717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5404522"/>
              </p:ext>
            </p:extLst>
          </p:nvPr>
        </p:nvGraphicFramePr>
        <p:xfrm>
          <a:off x="609599" y="241300"/>
          <a:ext cx="1828800" cy="637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39</a:t>
            </a:fld>
            <a:endParaRPr lang="en-US"/>
          </a:p>
        </p:txBody>
      </p:sp>
      <p:graphicFrame>
        <p:nvGraphicFramePr>
          <p:cNvPr id="3" name="Table 2">
            <a:extLst>
              <a:ext uri="{FF2B5EF4-FFF2-40B4-BE49-F238E27FC236}">
                <a16:creationId xmlns:a16="http://schemas.microsoft.com/office/drawing/2014/main" xmlns="" id="{4C7D3D2B-EAFE-4522-B093-1123B53AEAE0}"/>
              </a:ext>
            </a:extLst>
          </p:cNvPr>
          <p:cNvGraphicFramePr>
            <a:graphicFrameLocks noGrp="1"/>
          </p:cNvGraphicFramePr>
          <p:nvPr>
            <p:extLst>
              <p:ext uri="{D42A27DB-BD31-4B8C-83A1-F6EECF244321}">
                <p14:modId xmlns:p14="http://schemas.microsoft.com/office/powerpoint/2010/main" xmlns="" val="3823734887"/>
              </p:ext>
            </p:extLst>
          </p:nvPr>
        </p:nvGraphicFramePr>
        <p:xfrm>
          <a:off x="2438399" y="241300"/>
          <a:ext cx="8412480" cy="6545856"/>
        </p:xfrm>
        <a:graphic>
          <a:graphicData uri="http://schemas.openxmlformats.org/drawingml/2006/table">
            <a:tbl>
              <a:tblPr firstRow="1" firstCol="1" bandRow="1">
                <a:tableStyleId>{5C22544A-7EE6-4342-B048-85BDC9FD1C3A}</a:tableStyleId>
              </a:tblPr>
              <a:tblGrid>
                <a:gridCol w="934720">
                  <a:extLst>
                    <a:ext uri="{9D8B030D-6E8A-4147-A177-3AD203B41FA5}">
                      <a16:colId xmlns:a16="http://schemas.microsoft.com/office/drawing/2014/main" xmlns="" val="593445338"/>
                    </a:ext>
                  </a:extLst>
                </a:gridCol>
                <a:gridCol w="934720">
                  <a:extLst>
                    <a:ext uri="{9D8B030D-6E8A-4147-A177-3AD203B41FA5}">
                      <a16:colId xmlns:a16="http://schemas.microsoft.com/office/drawing/2014/main" xmlns="" val="809269426"/>
                    </a:ext>
                  </a:extLst>
                </a:gridCol>
                <a:gridCol w="934720">
                  <a:extLst>
                    <a:ext uri="{9D8B030D-6E8A-4147-A177-3AD203B41FA5}">
                      <a16:colId xmlns:a16="http://schemas.microsoft.com/office/drawing/2014/main" xmlns="" val="340874346"/>
                    </a:ext>
                  </a:extLst>
                </a:gridCol>
                <a:gridCol w="934720">
                  <a:extLst>
                    <a:ext uri="{9D8B030D-6E8A-4147-A177-3AD203B41FA5}">
                      <a16:colId xmlns:a16="http://schemas.microsoft.com/office/drawing/2014/main" xmlns="" val="1262972680"/>
                    </a:ext>
                  </a:extLst>
                </a:gridCol>
                <a:gridCol w="934720">
                  <a:extLst>
                    <a:ext uri="{9D8B030D-6E8A-4147-A177-3AD203B41FA5}">
                      <a16:colId xmlns:a16="http://schemas.microsoft.com/office/drawing/2014/main" xmlns="" val="2469444787"/>
                    </a:ext>
                  </a:extLst>
                </a:gridCol>
                <a:gridCol w="934720">
                  <a:extLst>
                    <a:ext uri="{9D8B030D-6E8A-4147-A177-3AD203B41FA5}">
                      <a16:colId xmlns:a16="http://schemas.microsoft.com/office/drawing/2014/main" xmlns="" val="3700351220"/>
                    </a:ext>
                  </a:extLst>
                </a:gridCol>
                <a:gridCol w="934720">
                  <a:extLst>
                    <a:ext uri="{9D8B030D-6E8A-4147-A177-3AD203B41FA5}">
                      <a16:colId xmlns:a16="http://schemas.microsoft.com/office/drawing/2014/main" xmlns="" val="3045547552"/>
                    </a:ext>
                  </a:extLst>
                </a:gridCol>
                <a:gridCol w="934720">
                  <a:extLst>
                    <a:ext uri="{9D8B030D-6E8A-4147-A177-3AD203B41FA5}">
                      <a16:colId xmlns:a16="http://schemas.microsoft.com/office/drawing/2014/main" xmlns="" val="2285023942"/>
                    </a:ext>
                  </a:extLst>
                </a:gridCol>
                <a:gridCol w="934720">
                  <a:extLst>
                    <a:ext uri="{9D8B030D-6E8A-4147-A177-3AD203B41FA5}">
                      <a16:colId xmlns:a16="http://schemas.microsoft.com/office/drawing/2014/main" xmlns="" val="1618397460"/>
                    </a:ext>
                  </a:extLst>
                </a:gridCol>
              </a:tblGrid>
              <a:tr h="368071">
                <a:tc rowSpan="2" gridSpan="2">
                  <a:txBody>
                    <a:bodyPr/>
                    <a:lstStyle/>
                    <a:p>
                      <a:pPr marL="0" marR="0" algn="ctr">
                        <a:lnSpc>
                          <a:spcPct val="107000"/>
                        </a:lnSpc>
                        <a:spcBef>
                          <a:spcPts val="0"/>
                        </a:spcBef>
                        <a:spcAft>
                          <a:spcPts val="0"/>
                        </a:spcAft>
                      </a:pPr>
                      <a:r>
                        <a:rPr lang="en-GB" sz="900">
                          <a:effectLst/>
                        </a:rPr>
                        <a:t>Performance Indicators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rowSpan="2" hMerge="1">
                  <a:txBody>
                    <a:bodyPr/>
                    <a:lstStyle/>
                    <a:p>
                      <a:endParaRPr lang="en-GB"/>
                    </a:p>
                  </a:txBody>
                  <a:tcPr/>
                </a:tc>
                <a:tc gridSpan="3">
                  <a:txBody>
                    <a:bodyPr/>
                    <a:lstStyle/>
                    <a:p>
                      <a:pPr marL="0" marR="0" algn="ctr">
                        <a:lnSpc>
                          <a:spcPct val="107000"/>
                        </a:lnSpc>
                        <a:spcBef>
                          <a:spcPts val="0"/>
                        </a:spcBef>
                        <a:spcAft>
                          <a:spcPts val="0"/>
                        </a:spcAft>
                      </a:pPr>
                      <a:r>
                        <a:rPr lang="en-GB" sz="900">
                          <a:effectLst/>
                        </a:rPr>
                        <a:t>Audited/actual performance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hMerge="1">
                  <a:txBody>
                    <a:bodyPr/>
                    <a:lstStyle/>
                    <a:p>
                      <a:endParaRPr lang="en-GB"/>
                    </a:p>
                  </a:txBody>
                  <a:tcPr/>
                </a:tc>
                <a:tc hMerge="1">
                  <a:txBody>
                    <a:bodyPr/>
                    <a:lstStyle/>
                    <a:p>
                      <a:endParaRPr lang="en-GB"/>
                    </a:p>
                  </a:txBody>
                  <a:tcPr/>
                </a:tc>
                <a:tc>
                  <a:txBody>
                    <a:bodyPr/>
                    <a:lstStyle/>
                    <a:p>
                      <a:pPr marL="0" marR="0" algn="ctr">
                        <a:lnSpc>
                          <a:spcPct val="107000"/>
                        </a:lnSpc>
                        <a:spcBef>
                          <a:spcPts val="0"/>
                        </a:spcBef>
                        <a:spcAft>
                          <a:spcPts val="0"/>
                        </a:spcAft>
                      </a:pPr>
                      <a:r>
                        <a:rPr lang="en-GB" sz="900">
                          <a:effectLst/>
                        </a:rPr>
                        <a:t>Estimated performance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gridSpan="3">
                  <a:txBody>
                    <a:bodyPr/>
                    <a:lstStyle/>
                    <a:p>
                      <a:pPr marL="0" marR="0" algn="ctr">
                        <a:lnSpc>
                          <a:spcPct val="107000"/>
                        </a:lnSpc>
                        <a:spcBef>
                          <a:spcPts val="0"/>
                        </a:spcBef>
                        <a:spcAft>
                          <a:spcPts val="0"/>
                        </a:spcAft>
                      </a:pPr>
                      <a:r>
                        <a:rPr lang="en-GB" sz="900">
                          <a:effectLst/>
                        </a:rPr>
                        <a:t>Medium-term targets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4122616"/>
                  </a:ext>
                </a:extLst>
              </a:tr>
              <a:tr h="158694">
                <a:tc gridSpan="2" vMerge="1">
                  <a:txBody>
                    <a:bodyPr/>
                    <a:lstStyle/>
                    <a:p>
                      <a:endParaRPr lang="en-GB"/>
                    </a:p>
                  </a:txBody>
                  <a:tcPr/>
                </a:tc>
                <a:tc hMerge="1" vMerge="1">
                  <a:txBody>
                    <a:bodyPr/>
                    <a:lstStyle/>
                    <a:p>
                      <a:endParaRPr lang="en-GB"/>
                    </a:p>
                  </a:txBody>
                  <a:tcPr/>
                </a:tc>
                <a:tc>
                  <a:txBody>
                    <a:bodyPr/>
                    <a:lstStyle/>
                    <a:p>
                      <a:pPr marL="0" marR="0" algn="ctr">
                        <a:lnSpc>
                          <a:spcPct val="107000"/>
                        </a:lnSpc>
                        <a:spcBef>
                          <a:spcPts val="0"/>
                        </a:spcBef>
                        <a:spcAft>
                          <a:spcPts val="0"/>
                        </a:spcAft>
                      </a:pPr>
                      <a:r>
                        <a:rPr lang="en-GB" sz="900">
                          <a:effectLst/>
                        </a:rPr>
                        <a:t>2017/18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2018/19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2019/20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2020/21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dirty="0">
                          <a:effectLst/>
                        </a:rPr>
                        <a:t>2021/22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solidFill>
                      <a:schemeClr val="accent6"/>
                    </a:solidFill>
                  </a:tcPr>
                </a:tc>
                <a:tc>
                  <a:txBody>
                    <a:bodyPr/>
                    <a:lstStyle/>
                    <a:p>
                      <a:pPr marL="0" marR="0" algn="ctr">
                        <a:lnSpc>
                          <a:spcPct val="107000"/>
                        </a:lnSpc>
                        <a:spcBef>
                          <a:spcPts val="0"/>
                        </a:spcBef>
                        <a:spcAft>
                          <a:spcPts val="0"/>
                        </a:spcAft>
                      </a:pPr>
                      <a:r>
                        <a:rPr lang="en-GB" sz="900">
                          <a:effectLst/>
                        </a:rPr>
                        <a:t>2022/23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2023/24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extLst>
                  <a:ext uri="{0D108BD9-81ED-4DB2-BD59-A6C34878D82A}">
                    <a16:rowId xmlns:a16="http://schemas.microsoft.com/office/drawing/2014/main" xmlns="" val="471435343"/>
                  </a:ext>
                </a:extLst>
              </a:tr>
              <a:tr h="158694">
                <a:tc gridSpan="9">
                  <a:txBody>
                    <a:bodyPr/>
                    <a:lstStyle/>
                    <a:p>
                      <a:pPr marL="914400" marR="0" indent="-914400">
                        <a:lnSpc>
                          <a:spcPct val="107000"/>
                        </a:lnSpc>
                        <a:spcBef>
                          <a:spcPts val="600"/>
                        </a:spcBef>
                        <a:spcAft>
                          <a:spcPts val="0"/>
                        </a:spcAft>
                      </a:pPr>
                      <a:r>
                        <a:rPr lang="en-ZA" sz="900" dirty="0">
                          <a:effectLst/>
                        </a:rPr>
                        <a:t>Outcome 3: To ensure that all regulated entities comply with National Policy the MSA and Regulations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858173836"/>
                  </a:ext>
                </a:extLst>
              </a:tr>
              <a:tr h="158694">
                <a:tc gridSpan="9">
                  <a:txBody>
                    <a:bodyPr/>
                    <a:lstStyle/>
                    <a:p>
                      <a:pPr marL="0" marR="0">
                        <a:lnSpc>
                          <a:spcPct val="107000"/>
                        </a:lnSpc>
                        <a:spcBef>
                          <a:spcPts val="0"/>
                        </a:spcBef>
                        <a:spcAft>
                          <a:spcPts val="0"/>
                        </a:spcAft>
                      </a:pPr>
                      <a:r>
                        <a:rPr lang="en-GB" sz="900" dirty="0">
                          <a:effectLst/>
                        </a:rPr>
                        <a:t>Output 30: Monitor and promote the financial soundness of medical schemes.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678617206"/>
                  </a:ext>
                </a:extLst>
              </a:tr>
              <a:tr h="1902129">
                <a:tc>
                  <a:txBody>
                    <a:bodyPr/>
                    <a:lstStyle/>
                    <a:p>
                      <a:pPr marL="0" marR="0">
                        <a:lnSpc>
                          <a:spcPct val="107000"/>
                        </a:lnSpc>
                        <a:spcBef>
                          <a:spcPts val="0"/>
                        </a:spcBef>
                        <a:spcAft>
                          <a:spcPts val="0"/>
                        </a:spcAft>
                      </a:pPr>
                      <a:r>
                        <a:rPr lang="en-GB" sz="900">
                          <a:effectLst/>
                        </a:rPr>
                        <a:t>Output Indicator 30.1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nSpc>
                          <a:spcPct val="107000"/>
                        </a:lnSpc>
                        <a:spcBef>
                          <a:spcPts val="0"/>
                        </a:spcBef>
                        <a:spcAft>
                          <a:spcPts val="0"/>
                        </a:spcAft>
                      </a:pPr>
                      <a:r>
                        <a:rPr lang="en-ZA" sz="900">
                          <a:effectLst/>
                        </a:rPr>
                        <a:t>Percentage of business plans processed in respect of Regulation 29 (which requires all schemes below statutory solvency to submit nature and causes of failure to the Registrar)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88%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dirty="0">
                          <a:effectLst/>
                        </a:rPr>
                        <a:t>100%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solidFill>
                      <a:schemeClr val="accent6"/>
                    </a:solidFill>
                  </a:tcP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extLst>
                  <a:ext uri="{0D108BD9-81ED-4DB2-BD59-A6C34878D82A}">
                    <a16:rowId xmlns:a16="http://schemas.microsoft.com/office/drawing/2014/main" xmlns="" val="1291527415"/>
                  </a:ext>
                </a:extLst>
              </a:tr>
              <a:tr h="1424601">
                <a:tc>
                  <a:txBody>
                    <a:bodyPr/>
                    <a:lstStyle/>
                    <a:p>
                      <a:pPr marL="0" marR="0">
                        <a:lnSpc>
                          <a:spcPct val="107000"/>
                        </a:lnSpc>
                        <a:spcBef>
                          <a:spcPts val="0"/>
                        </a:spcBef>
                        <a:spcAft>
                          <a:spcPts val="0"/>
                        </a:spcAft>
                      </a:pPr>
                      <a:r>
                        <a:rPr lang="en-GB" sz="900">
                          <a:effectLst/>
                        </a:rPr>
                        <a:t>Output Indicator 30.2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nSpc>
                          <a:spcPct val="107000"/>
                        </a:lnSpc>
                        <a:spcBef>
                          <a:spcPts val="0"/>
                        </a:spcBef>
                        <a:spcAft>
                          <a:spcPts val="0"/>
                        </a:spcAft>
                      </a:pPr>
                      <a:r>
                        <a:rPr lang="en-ZA" sz="900">
                          <a:effectLst/>
                        </a:rPr>
                        <a:t>Percentage of business plans processed in respect of </a:t>
                      </a:r>
                      <a:r>
                        <a:rPr lang="en-ZA" sz="900" kern="50">
                          <a:effectLst/>
                        </a:rPr>
                        <a:t>schemes with rapidly reducing solvency (but above statutory minimum)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n/a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dirty="0">
                          <a:effectLst/>
                        </a:rPr>
                        <a:t>100%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solidFill>
                      <a:schemeClr val="accent6"/>
                    </a:solidFill>
                  </a:tcP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extLst>
                  <a:ext uri="{0D108BD9-81ED-4DB2-BD59-A6C34878D82A}">
                    <a16:rowId xmlns:a16="http://schemas.microsoft.com/office/drawing/2014/main" xmlns="" val="3697190945"/>
                  </a:ext>
                </a:extLst>
              </a:tr>
              <a:tr h="628722">
                <a:tc>
                  <a:txBody>
                    <a:bodyPr/>
                    <a:lstStyle/>
                    <a:p>
                      <a:pPr marL="0" marR="0">
                        <a:lnSpc>
                          <a:spcPct val="107000"/>
                        </a:lnSpc>
                        <a:spcBef>
                          <a:spcPts val="0"/>
                        </a:spcBef>
                        <a:spcAft>
                          <a:spcPts val="0"/>
                        </a:spcAft>
                      </a:pPr>
                      <a:r>
                        <a:rPr lang="en-GB" sz="900">
                          <a:effectLst/>
                        </a:rPr>
                        <a:t>Output Indicator 30.3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nSpc>
                          <a:spcPct val="107000"/>
                        </a:lnSpc>
                        <a:spcBef>
                          <a:spcPts val="0"/>
                        </a:spcBef>
                        <a:spcAft>
                          <a:spcPts val="0"/>
                        </a:spcAft>
                      </a:pPr>
                      <a:r>
                        <a:rPr lang="en-GB" sz="900">
                          <a:effectLst/>
                        </a:rPr>
                        <a:t>Percentage of auditor applications analysed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New indicator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dirty="0">
                          <a:effectLst/>
                        </a:rPr>
                        <a:t>100%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solidFill>
                      <a:schemeClr val="accent6"/>
                    </a:solidFill>
                  </a:tcP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extLst>
                  <a:ext uri="{0D108BD9-81ED-4DB2-BD59-A6C34878D82A}">
                    <a16:rowId xmlns:a16="http://schemas.microsoft.com/office/drawing/2014/main" xmlns="" val="18887821"/>
                  </a:ext>
                </a:extLst>
              </a:tr>
              <a:tr h="947074">
                <a:tc>
                  <a:txBody>
                    <a:bodyPr/>
                    <a:lstStyle/>
                    <a:p>
                      <a:pPr marL="0" marR="0">
                        <a:lnSpc>
                          <a:spcPct val="107000"/>
                        </a:lnSpc>
                        <a:spcBef>
                          <a:spcPts val="0"/>
                        </a:spcBef>
                        <a:spcAft>
                          <a:spcPts val="0"/>
                        </a:spcAft>
                      </a:pPr>
                      <a:r>
                        <a:rPr lang="en-GB" sz="900">
                          <a:effectLst/>
                        </a:rPr>
                        <a:t>Output Indicator</a:t>
                      </a:r>
                    </a:p>
                    <a:p>
                      <a:pPr marL="0" marR="0">
                        <a:lnSpc>
                          <a:spcPct val="107000"/>
                        </a:lnSpc>
                        <a:spcBef>
                          <a:spcPts val="0"/>
                        </a:spcBef>
                        <a:spcAft>
                          <a:spcPts val="0"/>
                        </a:spcAft>
                      </a:pPr>
                      <a:r>
                        <a:rPr lang="en-GB" sz="900">
                          <a:effectLst/>
                        </a:rPr>
                        <a:t>30.4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nSpc>
                          <a:spcPct val="107000"/>
                        </a:lnSpc>
                        <a:spcBef>
                          <a:spcPts val="0"/>
                        </a:spcBef>
                        <a:spcAft>
                          <a:spcPts val="0"/>
                        </a:spcAft>
                      </a:pPr>
                      <a:r>
                        <a:rPr lang="en-GB" sz="900">
                          <a:effectLst/>
                        </a:rPr>
                        <a:t>Number of quarterly financial return reports published (excluding quarter four)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dirty="0">
                          <a:effectLst/>
                        </a:rPr>
                        <a:t>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solidFill>
                      <a:schemeClr val="accent6"/>
                    </a:solidFill>
                  </a:tcPr>
                </a:tc>
                <a:tc>
                  <a:txBody>
                    <a:bodyPr/>
                    <a:lstStyle/>
                    <a:p>
                      <a:pPr marL="0" marR="0" algn="ctr">
                        <a:lnSpc>
                          <a:spcPct val="107000"/>
                        </a:lnSpc>
                        <a:spcBef>
                          <a:spcPts val="0"/>
                        </a:spcBef>
                        <a:spcAft>
                          <a:spcPts val="0"/>
                        </a:spcAft>
                      </a:pPr>
                      <a:r>
                        <a:rPr lang="en-GB" sz="900">
                          <a:effectLst/>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extLst>
                  <a:ext uri="{0D108BD9-81ED-4DB2-BD59-A6C34878D82A}">
                    <a16:rowId xmlns:a16="http://schemas.microsoft.com/office/drawing/2014/main" xmlns="" val="1993960399"/>
                  </a:ext>
                </a:extLst>
              </a:tr>
              <a:tr h="628722">
                <a:tc>
                  <a:txBody>
                    <a:bodyPr/>
                    <a:lstStyle/>
                    <a:p>
                      <a:pPr marL="0" marR="0">
                        <a:lnSpc>
                          <a:spcPct val="107000"/>
                        </a:lnSpc>
                        <a:spcBef>
                          <a:spcPts val="0"/>
                        </a:spcBef>
                        <a:spcAft>
                          <a:spcPts val="0"/>
                        </a:spcAft>
                      </a:pPr>
                      <a:r>
                        <a:rPr lang="en-GB" sz="900">
                          <a:effectLst/>
                        </a:rPr>
                        <a:t>Output Indicator 30.5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nSpc>
                          <a:spcPct val="107000"/>
                        </a:lnSpc>
                        <a:spcBef>
                          <a:spcPts val="0"/>
                        </a:spcBef>
                        <a:spcAft>
                          <a:spcPts val="0"/>
                        </a:spcAft>
                      </a:pPr>
                      <a:r>
                        <a:rPr lang="en-GB" sz="900">
                          <a:effectLst/>
                        </a:rPr>
                        <a:t>Number of financial sections prepared for the Annual Report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tc>
                <a:tc>
                  <a:txBody>
                    <a:bodyPr/>
                    <a:lstStyle/>
                    <a:p>
                      <a:pPr marL="0" marR="0" algn="ctr">
                        <a:lnSpc>
                          <a:spcPct val="107000"/>
                        </a:lnSpc>
                        <a:spcBef>
                          <a:spcPts val="0"/>
                        </a:spcBef>
                        <a:spcAft>
                          <a:spcPts val="0"/>
                        </a:spcAft>
                      </a:pPr>
                      <a:r>
                        <a:rPr lang="en-GB" sz="900">
                          <a:effectLst/>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a:effectLst/>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dirty="0">
                          <a:effectLst/>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solidFill>
                      <a:schemeClr val="accent6"/>
                    </a:solidFill>
                  </a:tcPr>
                </a:tc>
                <a:tc>
                  <a:txBody>
                    <a:bodyPr/>
                    <a:lstStyle/>
                    <a:p>
                      <a:pPr marL="0" marR="0" algn="ctr">
                        <a:lnSpc>
                          <a:spcPct val="107000"/>
                        </a:lnSpc>
                        <a:spcBef>
                          <a:spcPts val="0"/>
                        </a:spcBef>
                        <a:spcAft>
                          <a:spcPts val="0"/>
                        </a:spcAft>
                      </a:pPr>
                      <a:r>
                        <a:rPr lang="en-GB" sz="900">
                          <a:effectLst/>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tc>
                  <a:txBody>
                    <a:bodyPr/>
                    <a:lstStyle/>
                    <a:p>
                      <a:pPr marL="0" marR="0" algn="ctr">
                        <a:lnSpc>
                          <a:spcPct val="107000"/>
                        </a:lnSpc>
                        <a:spcBef>
                          <a:spcPts val="0"/>
                        </a:spcBef>
                        <a:spcAft>
                          <a:spcPts val="0"/>
                        </a:spcAft>
                      </a:pPr>
                      <a:r>
                        <a:rPr lang="en-GB" sz="900" dirty="0">
                          <a:effectLst/>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651" marR="57651" marT="0" marB="0" anchor="ctr"/>
                </a:tc>
                <a:extLst>
                  <a:ext uri="{0D108BD9-81ED-4DB2-BD59-A6C34878D82A}">
                    <a16:rowId xmlns:a16="http://schemas.microsoft.com/office/drawing/2014/main" xmlns="" val="3809953313"/>
                  </a:ext>
                </a:extLst>
              </a:tr>
            </a:tbl>
          </a:graphicData>
        </a:graphic>
      </p:graphicFrame>
    </p:spTree>
    <p:extLst>
      <p:ext uri="{BB962C8B-B14F-4D97-AF65-F5344CB8AC3E}">
        <p14:creationId xmlns:p14="http://schemas.microsoft.com/office/powerpoint/2010/main" xmlns="" val="361297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xmlns="" id="{04FF547A-06E8-4DFD-BE68-8540E4B93804}"/>
              </a:ext>
            </a:extLst>
          </p:cNvPr>
          <p:cNvGrpSpPr/>
          <p:nvPr/>
        </p:nvGrpSpPr>
        <p:grpSpPr>
          <a:xfrm>
            <a:off x="855029" y="1857428"/>
            <a:ext cx="4825003" cy="4598184"/>
            <a:chOff x="894854" y="1860718"/>
            <a:chExt cx="4825003" cy="4598184"/>
          </a:xfrm>
        </p:grpSpPr>
        <p:sp>
          <p:nvSpPr>
            <p:cNvPr id="14" name="Rectangle: Rounded Corners 13">
              <a:extLst>
                <a:ext uri="{FF2B5EF4-FFF2-40B4-BE49-F238E27FC236}">
                  <a16:creationId xmlns:a16="http://schemas.microsoft.com/office/drawing/2014/main" xmlns="" id="{5770FF66-BBCF-48DA-A1A9-E2EDE174EAFF}"/>
                </a:ext>
              </a:extLst>
            </p:cNvPr>
            <p:cNvSpPr/>
            <p:nvPr/>
          </p:nvSpPr>
          <p:spPr>
            <a:xfrm>
              <a:off x="894854" y="1860718"/>
              <a:ext cx="4825003" cy="551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64" indent="-285764" defTabSz="457223">
                <a:buFont typeface="Arial" panose="020B0604020202020204" pitchFamily="34" charset="0"/>
                <a:buChar char="•"/>
                <a:defRPr/>
              </a:pPr>
              <a:r>
                <a:rPr lang="en-GB" sz="2000" dirty="0">
                  <a:solidFill>
                    <a:srgbClr val="11151A"/>
                  </a:solidFill>
                  <a:latin typeface="Arial Narrow" panose="020B0606020202030204" pitchFamily="34" charset="0"/>
                </a:rPr>
                <a:t>Chapter 2: Section 27</a:t>
              </a:r>
            </a:p>
          </p:txBody>
        </p:sp>
        <p:sp>
          <p:nvSpPr>
            <p:cNvPr id="15" name="Rectangle: Rounded Corners 14">
              <a:extLst>
                <a:ext uri="{FF2B5EF4-FFF2-40B4-BE49-F238E27FC236}">
                  <a16:creationId xmlns:a16="http://schemas.microsoft.com/office/drawing/2014/main" xmlns="" id="{9AA7D979-3207-4A1E-8CA3-AA43985CC2D0}"/>
                </a:ext>
              </a:extLst>
            </p:cNvPr>
            <p:cNvSpPr/>
            <p:nvPr/>
          </p:nvSpPr>
          <p:spPr>
            <a:xfrm>
              <a:off x="894854" y="2892642"/>
              <a:ext cx="4825001" cy="20312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64" indent="-285764" defTabSz="457223">
                <a:buFont typeface="Arial" panose="020B0604020202020204" pitchFamily="34" charset="0"/>
                <a:buChar char="•"/>
                <a:defRPr/>
              </a:pPr>
              <a:r>
                <a:rPr lang="en-GB" sz="1600" dirty="0">
                  <a:solidFill>
                    <a:srgbClr val="11151A"/>
                  </a:solidFill>
                  <a:latin typeface="Arial Narrow" panose="020B0606020202030204" pitchFamily="34" charset="0"/>
                </a:rPr>
                <a:t>Medical Schemes Act, 131 of 1998</a:t>
              </a:r>
            </a:p>
            <a:p>
              <a:pPr marL="285764" indent="-285764" defTabSz="457223">
                <a:buFont typeface="Arial" panose="020B0604020202020204" pitchFamily="34" charset="0"/>
                <a:buChar char="•"/>
                <a:defRPr/>
              </a:pPr>
              <a:r>
                <a:rPr lang="en-GB" sz="1600" dirty="0">
                  <a:solidFill>
                    <a:srgbClr val="11151A"/>
                  </a:solidFill>
                  <a:latin typeface="Arial Narrow" panose="020B0606020202030204" pitchFamily="34" charset="0"/>
                </a:rPr>
                <a:t>National Health Act, 61 of 2003</a:t>
              </a:r>
            </a:p>
            <a:p>
              <a:pPr marL="285764" indent="-285764" defTabSz="457223">
                <a:buFont typeface="Arial" panose="020B0604020202020204" pitchFamily="34" charset="0"/>
                <a:buChar char="•"/>
                <a:defRPr/>
              </a:pPr>
              <a:r>
                <a:rPr lang="en-GB" sz="1600" dirty="0">
                  <a:solidFill>
                    <a:srgbClr val="11151A"/>
                  </a:solidFill>
                  <a:latin typeface="Arial Narrow" panose="020B0606020202030204" pitchFamily="34" charset="0"/>
                </a:rPr>
                <a:t>Financial Advisory and Intermediary Services Act (FAIS), 2001</a:t>
              </a:r>
            </a:p>
            <a:p>
              <a:pPr marL="285764" indent="-285764" defTabSz="457223">
                <a:buFont typeface="Arial" panose="020B0604020202020204" pitchFamily="34" charset="0"/>
                <a:buChar char="•"/>
                <a:defRPr/>
              </a:pPr>
              <a:r>
                <a:rPr lang="en-GB" sz="1600" dirty="0">
                  <a:solidFill>
                    <a:srgbClr val="11151A"/>
                  </a:solidFill>
                  <a:latin typeface="Arial Narrow" panose="020B0606020202030204" pitchFamily="34" charset="0"/>
                </a:rPr>
                <a:t>Promotion of Access to Information Act, 2 of 2000</a:t>
              </a:r>
            </a:p>
            <a:p>
              <a:pPr marL="285764" indent="-285764" defTabSz="457223">
                <a:buFont typeface="Arial" panose="020B0604020202020204" pitchFamily="34" charset="0"/>
                <a:buChar char="•"/>
                <a:defRPr/>
              </a:pPr>
              <a:r>
                <a:rPr lang="en-GB" sz="1600" dirty="0">
                  <a:solidFill>
                    <a:srgbClr val="11151A"/>
                  </a:solidFill>
                  <a:latin typeface="Arial Narrow" panose="020B0606020202030204" pitchFamily="34" charset="0"/>
                </a:rPr>
                <a:t>Promotion of Equality and Prevention of Unfair Discrimination Act, 4 of 2000</a:t>
              </a:r>
            </a:p>
          </p:txBody>
        </p:sp>
        <p:sp>
          <p:nvSpPr>
            <p:cNvPr id="16" name="Rectangle: Rounded Corners 15">
              <a:extLst>
                <a:ext uri="{FF2B5EF4-FFF2-40B4-BE49-F238E27FC236}">
                  <a16:creationId xmlns:a16="http://schemas.microsoft.com/office/drawing/2014/main" xmlns="" id="{149C74BC-14FD-48E4-A70B-2ABADFA1C27B}"/>
                </a:ext>
              </a:extLst>
            </p:cNvPr>
            <p:cNvSpPr/>
            <p:nvPr/>
          </p:nvSpPr>
          <p:spPr>
            <a:xfrm>
              <a:off x="894854" y="5179074"/>
              <a:ext cx="4795497" cy="12798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64" indent="-285764" defTabSz="457223">
                <a:buFont typeface="Arial" panose="020B0604020202020204" pitchFamily="34" charset="0"/>
                <a:buChar char="•"/>
                <a:defRPr/>
              </a:pPr>
              <a:r>
                <a:rPr lang="en-GB" dirty="0">
                  <a:solidFill>
                    <a:srgbClr val="11151A"/>
                  </a:solidFill>
                  <a:latin typeface="Arial Narrow" panose="020B0606020202030204" pitchFamily="34" charset="0"/>
                </a:rPr>
                <a:t>South African Government’s Programme of Action</a:t>
              </a:r>
            </a:p>
            <a:p>
              <a:pPr marL="285764" indent="-285764" defTabSz="457223">
                <a:buFont typeface="Arial" panose="020B0604020202020204" pitchFamily="34" charset="0"/>
                <a:buChar char="•"/>
                <a:defRPr/>
              </a:pPr>
              <a:r>
                <a:rPr lang="en-GB" dirty="0">
                  <a:solidFill>
                    <a:srgbClr val="11151A"/>
                  </a:solidFill>
                  <a:latin typeface="Arial Narrow" panose="020B0606020202030204" pitchFamily="34" charset="0"/>
                </a:rPr>
                <a:t>National Development Goals 2030</a:t>
              </a:r>
            </a:p>
            <a:p>
              <a:pPr marL="285764" indent="-285764" defTabSz="457223">
                <a:buFont typeface="Arial" panose="020B0604020202020204" pitchFamily="34" charset="0"/>
                <a:buChar char="•"/>
                <a:defRPr/>
              </a:pPr>
              <a:r>
                <a:rPr lang="en-GB" dirty="0">
                  <a:solidFill>
                    <a:srgbClr val="11151A"/>
                  </a:solidFill>
                  <a:latin typeface="Arial Narrow" panose="020B0606020202030204" pitchFamily="34" charset="0"/>
                </a:rPr>
                <a:t>Strategic Goals of the National Department of Health (</a:t>
              </a:r>
              <a:r>
                <a:rPr lang="en-GB" dirty="0" err="1">
                  <a:solidFill>
                    <a:srgbClr val="11151A"/>
                  </a:solidFill>
                  <a:latin typeface="Arial Narrow" panose="020B0606020202030204" pitchFamily="34" charset="0"/>
                </a:rPr>
                <a:t>NDoH</a:t>
              </a:r>
              <a:r>
                <a:rPr lang="en-GB" sz="1400" dirty="0">
                  <a:solidFill>
                    <a:srgbClr val="11151A"/>
                  </a:solidFill>
                  <a:latin typeface="Arial Narrow" panose="020B0606020202030204" pitchFamily="34" charset="0"/>
                </a:rPr>
                <a:t>)</a:t>
              </a:r>
            </a:p>
          </p:txBody>
        </p:sp>
      </p:grpSp>
      <p:sp>
        <p:nvSpPr>
          <p:cNvPr id="17" name="Rectangle 16">
            <a:extLst>
              <a:ext uri="{FF2B5EF4-FFF2-40B4-BE49-F238E27FC236}">
                <a16:creationId xmlns:a16="http://schemas.microsoft.com/office/drawing/2014/main" xmlns="" id="{ABF6E3CF-F5AA-4EE0-BB56-8FC55C877727}"/>
              </a:ext>
            </a:extLst>
          </p:cNvPr>
          <p:cNvSpPr/>
          <p:nvPr/>
        </p:nvSpPr>
        <p:spPr>
          <a:xfrm>
            <a:off x="170410" y="1240965"/>
            <a:ext cx="5616575" cy="4502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GB" sz="2000" b="1" dirty="0">
                <a:solidFill>
                  <a:srgbClr val="11151A"/>
                </a:solidFill>
                <a:latin typeface="Arial Narrow" panose="020B0606020202030204" pitchFamily="34" charset="0"/>
              </a:rPr>
              <a:t>Constitutional Mandate</a:t>
            </a:r>
          </a:p>
        </p:txBody>
      </p:sp>
      <p:sp>
        <p:nvSpPr>
          <p:cNvPr id="18" name="Rectangle 17">
            <a:extLst>
              <a:ext uri="{FF2B5EF4-FFF2-40B4-BE49-F238E27FC236}">
                <a16:creationId xmlns:a16="http://schemas.microsoft.com/office/drawing/2014/main" xmlns="" id="{14A949E0-1264-4464-89E2-61268F3E1187}"/>
              </a:ext>
            </a:extLst>
          </p:cNvPr>
          <p:cNvSpPr/>
          <p:nvPr/>
        </p:nvSpPr>
        <p:spPr>
          <a:xfrm>
            <a:off x="341486" y="2512980"/>
            <a:ext cx="5616000" cy="4331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GB" sz="2000" b="1" dirty="0">
                <a:solidFill>
                  <a:srgbClr val="11151A"/>
                </a:solidFill>
                <a:latin typeface="Arial Narrow" panose="020B0606020202030204" pitchFamily="34" charset="0"/>
              </a:rPr>
              <a:t>Legislative Mandate</a:t>
            </a:r>
          </a:p>
        </p:txBody>
      </p:sp>
      <p:sp>
        <p:nvSpPr>
          <p:cNvPr id="19" name="Rectangle 18">
            <a:extLst>
              <a:ext uri="{FF2B5EF4-FFF2-40B4-BE49-F238E27FC236}">
                <a16:creationId xmlns:a16="http://schemas.microsoft.com/office/drawing/2014/main" xmlns="" id="{73B3278F-F979-43F5-B684-0B6119611533}"/>
              </a:ext>
            </a:extLst>
          </p:cNvPr>
          <p:cNvSpPr/>
          <p:nvPr/>
        </p:nvSpPr>
        <p:spPr>
          <a:xfrm>
            <a:off x="186266" y="4761339"/>
            <a:ext cx="5616000" cy="4331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GB" sz="2000" b="1" dirty="0">
                <a:solidFill>
                  <a:srgbClr val="11151A"/>
                </a:solidFill>
                <a:latin typeface="Arial Narrow" panose="020B0606020202030204" pitchFamily="34" charset="0"/>
              </a:rPr>
              <a:t>Policy Development</a:t>
            </a:r>
          </a:p>
        </p:txBody>
      </p:sp>
      <p:pic>
        <p:nvPicPr>
          <p:cNvPr id="21" name="Graphic 20" descr="Bank">
            <a:extLst>
              <a:ext uri="{FF2B5EF4-FFF2-40B4-BE49-F238E27FC236}">
                <a16:creationId xmlns:a16="http://schemas.microsoft.com/office/drawing/2014/main" xmlns="" id="{1ABE827F-4AAA-45B1-8D68-7F91F3739040}"/>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341487" y="1830578"/>
            <a:ext cx="399198" cy="634997"/>
          </a:xfrm>
          <a:prstGeom prst="rect">
            <a:avLst/>
          </a:prstGeom>
        </p:spPr>
      </p:pic>
      <p:sp>
        <p:nvSpPr>
          <p:cNvPr id="22" name="Isosceles Triangle 21">
            <a:extLst>
              <a:ext uri="{FF2B5EF4-FFF2-40B4-BE49-F238E27FC236}">
                <a16:creationId xmlns:a16="http://schemas.microsoft.com/office/drawing/2014/main" xmlns="" id="{8A45D4A5-DFAB-4F1D-AD01-EB8C7C9096DE}"/>
              </a:ext>
            </a:extLst>
          </p:cNvPr>
          <p:cNvSpPr/>
          <p:nvPr/>
        </p:nvSpPr>
        <p:spPr>
          <a:xfrm rot="5400000">
            <a:off x="3421726" y="3695387"/>
            <a:ext cx="5225411" cy="301626"/>
          </a:xfrm>
          <a:prstGeom prst="triangle">
            <a:avLst>
              <a:gd name="adj" fmla="val 52331"/>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GB" dirty="0">
              <a:solidFill>
                <a:prstClr val="white"/>
              </a:solidFill>
              <a:latin typeface="Arial Narrow" panose="020B0606020202030204" pitchFamily="34" charset="0"/>
            </a:endParaRPr>
          </a:p>
        </p:txBody>
      </p:sp>
      <p:pic>
        <p:nvPicPr>
          <p:cNvPr id="33" name="Graphic 32" descr="Gavel">
            <a:extLst>
              <a:ext uri="{FF2B5EF4-FFF2-40B4-BE49-F238E27FC236}">
                <a16:creationId xmlns:a16="http://schemas.microsoft.com/office/drawing/2014/main" xmlns="" id="{661D1E34-B2B3-4E25-8A20-5336FF03B215}"/>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341487" y="3530392"/>
            <a:ext cx="359999" cy="551127"/>
          </a:xfrm>
          <a:prstGeom prst="rect">
            <a:avLst/>
          </a:prstGeom>
        </p:spPr>
      </p:pic>
      <p:pic>
        <p:nvPicPr>
          <p:cNvPr id="35" name="Graphic 34" descr="Contract RTL">
            <a:extLst>
              <a:ext uri="{FF2B5EF4-FFF2-40B4-BE49-F238E27FC236}">
                <a16:creationId xmlns:a16="http://schemas.microsoft.com/office/drawing/2014/main" xmlns="" id="{2E0B9427-9F45-43C9-BA3C-2B8EC85D3156}"/>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268885" y="5619070"/>
            <a:ext cx="505207" cy="505207"/>
          </a:xfrm>
          <a:prstGeom prst="rect">
            <a:avLst/>
          </a:prstGeom>
        </p:spPr>
      </p:pic>
      <p:sp>
        <p:nvSpPr>
          <p:cNvPr id="43" name="Rectangle 42">
            <a:extLst>
              <a:ext uri="{FF2B5EF4-FFF2-40B4-BE49-F238E27FC236}">
                <a16:creationId xmlns:a16="http://schemas.microsoft.com/office/drawing/2014/main" xmlns="" id="{0B875527-4B81-40B0-89D7-ACD3B4621843}"/>
              </a:ext>
            </a:extLst>
          </p:cNvPr>
          <p:cNvSpPr/>
          <p:nvPr/>
        </p:nvSpPr>
        <p:spPr>
          <a:xfrm>
            <a:off x="341487" y="2586598"/>
            <a:ext cx="360000" cy="3623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GB" dirty="0">
                <a:solidFill>
                  <a:prstClr val="white"/>
                </a:solidFill>
                <a:latin typeface="Arial Narrow" panose="020B0606020202030204" pitchFamily="34" charset="0"/>
              </a:rPr>
              <a:t>2</a:t>
            </a:r>
          </a:p>
        </p:txBody>
      </p:sp>
      <p:sp>
        <p:nvSpPr>
          <p:cNvPr id="44" name="Rectangle 43">
            <a:extLst>
              <a:ext uri="{FF2B5EF4-FFF2-40B4-BE49-F238E27FC236}">
                <a16:creationId xmlns:a16="http://schemas.microsoft.com/office/drawing/2014/main" xmlns="" id="{FBA59250-4F91-4CB6-BAB3-ADA720B6DBC0}"/>
              </a:ext>
            </a:extLst>
          </p:cNvPr>
          <p:cNvSpPr/>
          <p:nvPr/>
        </p:nvSpPr>
        <p:spPr>
          <a:xfrm>
            <a:off x="346810" y="4796749"/>
            <a:ext cx="360000" cy="3623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GB" dirty="0">
                <a:solidFill>
                  <a:prstClr val="white"/>
                </a:solidFill>
                <a:latin typeface="Arial Narrow" panose="020B0606020202030204" pitchFamily="34" charset="0"/>
              </a:rPr>
              <a:t>3</a:t>
            </a:r>
          </a:p>
        </p:txBody>
      </p:sp>
      <p:sp>
        <p:nvSpPr>
          <p:cNvPr id="45" name="Rectangle 44">
            <a:extLst>
              <a:ext uri="{FF2B5EF4-FFF2-40B4-BE49-F238E27FC236}">
                <a16:creationId xmlns:a16="http://schemas.microsoft.com/office/drawing/2014/main" xmlns="" id="{7F3BB615-BF48-430F-BE8C-3761A18231E4}"/>
              </a:ext>
            </a:extLst>
          </p:cNvPr>
          <p:cNvSpPr/>
          <p:nvPr/>
        </p:nvSpPr>
        <p:spPr>
          <a:xfrm>
            <a:off x="341487" y="1284919"/>
            <a:ext cx="360000" cy="3623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23">
              <a:defRPr/>
            </a:pPr>
            <a:r>
              <a:rPr lang="en-GB" dirty="0">
                <a:solidFill>
                  <a:prstClr val="white"/>
                </a:solidFill>
                <a:latin typeface="Arial Narrow" panose="020B0606020202030204" pitchFamily="34" charset="0"/>
              </a:rPr>
              <a:t>1</a:t>
            </a:r>
          </a:p>
        </p:txBody>
      </p:sp>
      <p:sp>
        <p:nvSpPr>
          <p:cNvPr id="6" name="Rectangle 5">
            <a:extLst>
              <a:ext uri="{FF2B5EF4-FFF2-40B4-BE49-F238E27FC236}">
                <a16:creationId xmlns:a16="http://schemas.microsoft.com/office/drawing/2014/main" xmlns="" id="{F4FEF3C8-D5EE-430B-8722-57A4EBA4A7D2}"/>
              </a:ext>
            </a:extLst>
          </p:cNvPr>
          <p:cNvSpPr/>
          <p:nvPr/>
        </p:nvSpPr>
        <p:spPr>
          <a:xfrm>
            <a:off x="6185246" y="1801979"/>
            <a:ext cx="5820573" cy="830997"/>
          </a:xfrm>
          <a:prstGeom prst="rect">
            <a:avLst/>
          </a:prstGeom>
          <a:solidFill>
            <a:schemeClr val="tx2">
              <a:lumMod val="20000"/>
              <a:lumOff val="80000"/>
            </a:schemeClr>
          </a:solidFill>
          <a:ln>
            <a:noFill/>
            <a:prstDash val="lgDash"/>
          </a:ln>
        </p:spPr>
        <p:txBody>
          <a:bodyPr wrap="square">
            <a:spAutoFit/>
          </a:bodyPr>
          <a:lstStyle/>
          <a:p>
            <a:pPr algn="just" defTabSz="457223">
              <a:defRPr/>
            </a:pPr>
            <a:r>
              <a:rPr lang="en-GB" sz="1600" dirty="0">
                <a:solidFill>
                  <a:prstClr val="black"/>
                </a:solidFill>
                <a:latin typeface="Arial Narrow" panose="020B0606020202030204" pitchFamily="34" charset="0"/>
              </a:rPr>
              <a:t>The Council for Medical Schemes (CMS) is a regulatory authority responsible for overseeing the medical schemes industry in South Africa. It administers and enforces the Medical Schemes Act, No. 131 of 1998.</a:t>
            </a:r>
          </a:p>
        </p:txBody>
      </p:sp>
      <p:sp>
        <p:nvSpPr>
          <p:cNvPr id="8" name="Isosceles Triangle 7">
            <a:extLst>
              <a:ext uri="{FF2B5EF4-FFF2-40B4-BE49-F238E27FC236}">
                <a16:creationId xmlns:a16="http://schemas.microsoft.com/office/drawing/2014/main" xmlns="" id="{05A09AFD-2FBA-4601-A2A0-BC30816A223C}"/>
              </a:ext>
            </a:extLst>
          </p:cNvPr>
          <p:cNvSpPr/>
          <p:nvPr/>
        </p:nvSpPr>
        <p:spPr>
          <a:xfrm rot="10800000">
            <a:off x="6329095" y="2567766"/>
            <a:ext cx="5892011" cy="175091"/>
          </a:xfrm>
          <a:prstGeom prst="triangle">
            <a:avLst>
              <a:gd name="adj" fmla="val 49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GB" dirty="0">
              <a:solidFill>
                <a:prstClr val="white"/>
              </a:solidFill>
              <a:latin typeface="Arial Narrow" panose="020B0606020202030204" pitchFamily="34" charset="0"/>
            </a:endParaRPr>
          </a:p>
        </p:txBody>
      </p:sp>
      <p:sp>
        <p:nvSpPr>
          <p:cNvPr id="9" name="Rectangle 8">
            <a:extLst>
              <a:ext uri="{FF2B5EF4-FFF2-40B4-BE49-F238E27FC236}">
                <a16:creationId xmlns:a16="http://schemas.microsoft.com/office/drawing/2014/main" xmlns="" id="{E10A1F19-7B87-447F-91DE-168AAEE0F605}"/>
              </a:ext>
            </a:extLst>
          </p:cNvPr>
          <p:cNvSpPr/>
          <p:nvPr/>
        </p:nvSpPr>
        <p:spPr>
          <a:xfrm>
            <a:off x="6195164" y="2839075"/>
            <a:ext cx="5810655" cy="357953"/>
          </a:xfrm>
          <a:prstGeom prst="rect">
            <a:avLst/>
          </a:prstGeom>
          <a:solidFill>
            <a:schemeClr val="tx2">
              <a:lumMod val="20000"/>
              <a:lumOff val="8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GB" sz="2000" b="1" dirty="0">
                <a:solidFill>
                  <a:prstClr val="black"/>
                </a:solidFill>
                <a:latin typeface="Arial Narrow" panose="020B0606020202030204" pitchFamily="34" charset="0"/>
              </a:rPr>
              <a:t>Functions of CMS Section 7 MSA</a:t>
            </a:r>
          </a:p>
        </p:txBody>
      </p:sp>
      <p:sp>
        <p:nvSpPr>
          <p:cNvPr id="10" name="Rectangle 9">
            <a:extLst>
              <a:ext uri="{FF2B5EF4-FFF2-40B4-BE49-F238E27FC236}">
                <a16:creationId xmlns:a16="http://schemas.microsoft.com/office/drawing/2014/main" xmlns="" id="{1D67F114-5199-4488-9025-E741CD9ADA94}"/>
              </a:ext>
            </a:extLst>
          </p:cNvPr>
          <p:cNvSpPr/>
          <p:nvPr/>
        </p:nvSpPr>
        <p:spPr>
          <a:xfrm>
            <a:off x="6299589" y="3127934"/>
            <a:ext cx="5795374" cy="3579749"/>
          </a:xfrm>
          <a:prstGeom prst="rect">
            <a:avLst/>
          </a:prstGeom>
          <a:noFill/>
          <a:ln w="28575">
            <a:solidFill>
              <a:srgbClr val="EBF4F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17" indent="-342917" algn="just" defTabSz="457223">
              <a:buFont typeface="+mj-lt"/>
              <a:buAutoNum type="alphaLcParenR"/>
              <a:defRPr/>
            </a:pPr>
            <a:r>
              <a:rPr lang="en-GB" sz="1400" b="1" dirty="0">
                <a:solidFill>
                  <a:prstClr val="black"/>
                </a:solidFill>
                <a:latin typeface="Arial Narrow" panose="020B0606020202030204" pitchFamily="34" charset="0"/>
              </a:rPr>
              <a:t>Protect </a:t>
            </a:r>
            <a:r>
              <a:rPr lang="en-GB" sz="1400" dirty="0">
                <a:solidFill>
                  <a:prstClr val="black"/>
                </a:solidFill>
                <a:latin typeface="Arial Narrow" panose="020B0606020202030204" pitchFamily="34" charset="0"/>
              </a:rPr>
              <a:t>the interests of the members at all times;</a:t>
            </a:r>
          </a:p>
          <a:p>
            <a:pPr marL="342917" indent="-342917" algn="just" defTabSz="457223">
              <a:buSzPct val="100000"/>
              <a:buFont typeface="+mj-lt"/>
              <a:buAutoNum type="alphaLcParenR"/>
              <a:defRPr/>
            </a:pPr>
            <a:r>
              <a:rPr lang="en-GB" sz="1400" b="1" dirty="0">
                <a:solidFill>
                  <a:prstClr val="black"/>
                </a:solidFill>
                <a:latin typeface="Arial Narrow" panose="020B0606020202030204" pitchFamily="34" charset="0"/>
              </a:rPr>
              <a:t>Control and co-ordinate</a:t>
            </a:r>
            <a:r>
              <a:rPr lang="en-GB" sz="1400" dirty="0">
                <a:solidFill>
                  <a:prstClr val="black"/>
                </a:solidFill>
                <a:latin typeface="Arial Narrow" panose="020B0606020202030204" pitchFamily="34" charset="0"/>
              </a:rPr>
              <a:t> the functioning of medical schemes in a manner that is complementary with the national health policy;</a:t>
            </a:r>
          </a:p>
          <a:p>
            <a:pPr marL="342917" indent="-342917" algn="just" defTabSz="457223">
              <a:buFontTx/>
              <a:buAutoNum type="alphaLcParenR"/>
              <a:defRPr/>
            </a:pPr>
            <a:r>
              <a:rPr lang="en-GB" sz="1400" b="1" dirty="0">
                <a:solidFill>
                  <a:prstClr val="black"/>
                </a:solidFill>
                <a:latin typeface="Arial Narrow" panose="020B0606020202030204" pitchFamily="34" charset="0"/>
              </a:rPr>
              <a:t>Make recommendations </a:t>
            </a:r>
            <a:r>
              <a:rPr lang="en-GB" sz="1400" dirty="0">
                <a:solidFill>
                  <a:prstClr val="black"/>
                </a:solidFill>
                <a:latin typeface="Arial Narrow" panose="020B0606020202030204" pitchFamily="34" charset="0"/>
              </a:rPr>
              <a:t>to the </a:t>
            </a:r>
            <a:r>
              <a:rPr lang="en-GB" sz="1400" b="1" dirty="0">
                <a:solidFill>
                  <a:prstClr val="black"/>
                </a:solidFill>
                <a:latin typeface="Arial Narrow" panose="020B0606020202030204" pitchFamily="34" charset="0"/>
              </a:rPr>
              <a:t>Minister on criteria for the measurement of quality and outcomes </a:t>
            </a:r>
            <a:r>
              <a:rPr lang="en-GB" sz="1400" dirty="0">
                <a:solidFill>
                  <a:prstClr val="black"/>
                </a:solidFill>
                <a:latin typeface="Arial Narrow" panose="020B0606020202030204" pitchFamily="34" charset="0"/>
              </a:rPr>
              <a:t>of the relevant health services provided for by medical schemes, and such other services as the Council may from time to time determine;</a:t>
            </a:r>
          </a:p>
          <a:p>
            <a:pPr marL="342917" indent="-342917" algn="just" defTabSz="457223">
              <a:buFontTx/>
              <a:buAutoNum type="alphaLcParenR"/>
              <a:defRPr/>
            </a:pPr>
            <a:r>
              <a:rPr lang="en-GB" sz="1400" b="1" dirty="0">
                <a:solidFill>
                  <a:prstClr val="black"/>
                </a:solidFill>
                <a:latin typeface="Arial Narrow" panose="020B0606020202030204" pitchFamily="34" charset="0"/>
              </a:rPr>
              <a:t>Investigate complaints and settle disputes </a:t>
            </a:r>
            <a:r>
              <a:rPr lang="en-GB" sz="1400" dirty="0">
                <a:solidFill>
                  <a:prstClr val="black"/>
                </a:solidFill>
                <a:latin typeface="Arial Narrow" panose="020B0606020202030204" pitchFamily="34" charset="0"/>
              </a:rPr>
              <a:t>in relation to the affairs of medical schemes as provided for in this Act;</a:t>
            </a:r>
          </a:p>
          <a:p>
            <a:pPr marL="342917" indent="-342917" algn="just" defTabSz="457223">
              <a:buFontTx/>
              <a:buAutoNum type="alphaLcParenR"/>
              <a:defRPr/>
            </a:pPr>
            <a:r>
              <a:rPr lang="en-GB" sz="1400" b="1" dirty="0">
                <a:solidFill>
                  <a:prstClr val="black"/>
                </a:solidFill>
                <a:latin typeface="Arial Narrow" panose="020B0606020202030204" pitchFamily="34" charset="0"/>
              </a:rPr>
              <a:t>Collect and disseminate information </a:t>
            </a:r>
            <a:r>
              <a:rPr lang="en-GB" sz="1400" dirty="0">
                <a:solidFill>
                  <a:prstClr val="black"/>
                </a:solidFill>
                <a:latin typeface="Arial Narrow" panose="020B0606020202030204" pitchFamily="34" charset="0"/>
              </a:rPr>
              <a:t>about private health care;</a:t>
            </a:r>
          </a:p>
          <a:p>
            <a:pPr marL="342917" indent="-342917" algn="just" defTabSz="457223">
              <a:buFontTx/>
              <a:buAutoNum type="alphaLcParenR"/>
              <a:defRPr/>
            </a:pPr>
            <a:r>
              <a:rPr lang="en-GB" sz="1400" b="1" dirty="0">
                <a:solidFill>
                  <a:prstClr val="black"/>
                </a:solidFill>
                <a:latin typeface="Arial Narrow" panose="020B0606020202030204" pitchFamily="34" charset="0"/>
              </a:rPr>
              <a:t>Make rules, not inconsistent with the provisions of this Act </a:t>
            </a:r>
            <a:r>
              <a:rPr lang="en-GB" sz="1400" dirty="0">
                <a:solidFill>
                  <a:prstClr val="black"/>
                </a:solidFill>
                <a:latin typeface="Arial Narrow" panose="020B0606020202030204" pitchFamily="34" charset="0"/>
              </a:rPr>
              <a:t>for the purpose of the performance of its functions and the exercise of its powers;</a:t>
            </a:r>
          </a:p>
          <a:p>
            <a:pPr marL="342917" indent="-342917" algn="just" defTabSz="457223">
              <a:buFontTx/>
              <a:buAutoNum type="alphaLcParenR"/>
              <a:defRPr/>
            </a:pPr>
            <a:r>
              <a:rPr lang="en-GB" sz="1400" b="1" dirty="0">
                <a:solidFill>
                  <a:prstClr val="black"/>
                </a:solidFill>
                <a:latin typeface="Arial Narrow" panose="020B0606020202030204" pitchFamily="34" charset="0"/>
              </a:rPr>
              <a:t>Advise the Minister on any matter concerning medical schemes</a:t>
            </a:r>
            <a:r>
              <a:rPr lang="en-GB" sz="1400" dirty="0">
                <a:solidFill>
                  <a:prstClr val="black"/>
                </a:solidFill>
                <a:latin typeface="Arial Narrow" panose="020B0606020202030204" pitchFamily="34" charset="0"/>
              </a:rPr>
              <a:t>; and</a:t>
            </a:r>
          </a:p>
          <a:p>
            <a:pPr marL="342917" indent="-342917" algn="just" defTabSz="457223">
              <a:buFontTx/>
              <a:buAutoNum type="alphaLcParenR"/>
              <a:defRPr/>
            </a:pPr>
            <a:r>
              <a:rPr lang="en-GB" sz="1400" b="1" dirty="0">
                <a:solidFill>
                  <a:prstClr val="black"/>
                </a:solidFill>
                <a:latin typeface="Arial Narrow" panose="020B0606020202030204" pitchFamily="34" charset="0"/>
              </a:rPr>
              <a:t>Perform any other functions </a:t>
            </a:r>
            <a:r>
              <a:rPr lang="en-GB" sz="1400" dirty="0">
                <a:solidFill>
                  <a:prstClr val="black"/>
                </a:solidFill>
                <a:latin typeface="Arial Narrow" panose="020B0606020202030204" pitchFamily="34" charset="0"/>
              </a:rPr>
              <a:t>conferred on the Council by the Minister or by this Act.</a:t>
            </a:r>
          </a:p>
        </p:txBody>
      </p:sp>
      <p:sp>
        <p:nvSpPr>
          <p:cNvPr id="3" name="Slide Number Placeholder 2">
            <a:extLst>
              <a:ext uri="{FF2B5EF4-FFF2-40B4-BE49-F238E27FC236}">
                <a16:creationId xmlns:a16="http://schemas.microsoft.com/office/drawing/2014/main" xmlns="" id="{65951140-79BD-43AD-AEAD-AC533E1376CF}"/>
              </a:ext>
            </a:extLst>
          </p:cNvPr>
          <p:cNvSpPr>
            <a:spLocks noGrp="1"/>
          </p:cNvSpPr>
          <p:nvPr>
            <p:ph type="sldNum" sz="quarter" idx="12"/>
          </p:nvPr>
        </p:nvSpPr>
        <p:spPr>
          <a:xfrm>
            <a:off x="11140737" y="6454944"/>
            <a:ext cx="847272" cy="287338"/>
          </a:xfrm>
        </p:spPr>
        <p:txBody>
          <a:bodyPr/>
          <a:lstStyle/>
          <a:p>
            <a:pPr defTabSz="457223">
              <a:defRPr/>
            </a:pPr>
            <a:fld id="{E948B989-76C9-4BD3-9201-A8EAC9103CCD}" type="slidenum">
              <a:rPr lang="en-GB">
                <a:solidFill>
                  <a:prstClr val="black">
                    <a:tint val="75000"/>
                  </a:prstClr>
                </a:solidFill>
                <a:latin typeface="Arial Narrow" panose="020B0606020202030204" pitchFamily="34" charset="0"/>
              </a:rPr>
              <a:pPr defTabSz="457223">
                <a:defRPr/>
              </a:pPr>
              <a:t>4</a:t>
            </a:fld>
            <a:endParaRPr lang="en-GB">
              <a:solidFill>
                <a:prstClr val="black">
                  <a:tint val="75000"/>
                </a:prstClr>
              </a:solidFill>
              <a:latin typeface="Arial Narrow" panose="020B0606020202030204" pitchFamily="34" charset="0"/>
            </a:endParaRPr>
          </a:p>
        </p:txBody>
      </p:sp>
      <p:sp>
        <p:nvSpPr>
          <p:cNvPr id="23" name="Title 22">
            <a:extLst>
              <a:ext uri="{FF2B5EF4-FFF2-40B4-BE49-F238E27FC236}">
                <a16:creationId xmlns:a16="http://schemas.microsoft.com/office/drawing/2014/main" xmlns="" id="{2F5CB472-3696-4737-A6CB-E8445661996B}"/>
              </a:ext>
            </a:extLst>
          </p:cNvPr>
          <p:cNvSpPr>
            <a:spLocks noGrp="1"/>
          </p:cNvSpPr>
          <p:nvPr>
            <p:ph type="title"/>
          </p:nvPr>
        </p:nvSpPr>
        <p:spPr>
          <a:xfrm>
            <a:off x="0" y="255409"/>
            <a:ext cx="10718800" cy="4508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CONSTITUTIONAL &amp; LEGISLATIVE MANDATES</a:t>
            </a:r>
            <a:endParaRPr lang="en-GB" sz="2800" b="1" dirty="0">
              <a:latin typeface="Arial Narrow" panose="020B0606020202030204" pitchFamily="34" charset="0"/>
            </a:endParaRPr>
          </a:p>
        </p:txBody>
      </p:sp>
    </p:spTree>
    <p:extLst>
      <p:ext uri="{BB962C8B-B14F-4D97-AF65-F5344CB8AC3E}">
        <p14:creationId xmlns:p14="http://schemas.microsoft.com/office/powerpoint/2010/main" xmlns="" val="1477229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536827424"/>
              </p:ext>
            </p:extLst>
          </p:nvPr>
        </p:nvGraphicFramePr>
        <p:xfrm>
          <a:off x="609599" y="298225"/>
          <a:ext cx="1828800" cy="6385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40</a:t>
            </a:fld>
            <a:endParaRPr lang="en-US"/>
          </a:p>
        </p:txBody>
      </p:sp>
      <p:graphicFrame>
        <p:nvGraphicFramePr>
          <p:cNvPr id="3" name="Table 2">
            <a:extLst>
              <a:ext uri="{FF2B5EF4-FFF2-40B4-BE49-F238E27FC236}">
                <a16:creationId xmlns:a16="http://schemas.microsoft.com/office/drawing/2014/main" xmlns="" id="{0F5E1AFB-81AD-45F2-B1FC-4E5B617FC9E3}"/>
              </a:ext>
            </a:extLst>
          </p:cNvPr>
          <p:cNvGraphicFramePr>
            <a:graphicFrameLocks noGrp="1"/>
          </p:cNvGraphicFramePr>
          <p:nvPr>
            <p:extLst>
              <p:ext uri="{D42A27DB-BD31-4B8C-83A1-F6EECF244321}">
                <p14:modId xmlns:p14="http://schemas.microsoft.com/office/powerpoint/2010/main" xmlns="" val="1683547455"/>
              </p:ext>
            </p:extLst>
          </p:nvPr>
        </p:nvGraphicFramePr>
        <p:xfrm>
          <a:off x="2550160" y="298225"/>
          <a:ext cx="8117838" cy="6385561"/>
        </p:xfrm>
        <a:graphic>
          <a:graphicData uri="http://schemas.openxmlformats.org/drawingml/2006/table">
            <a:tbl>
              <a:tblPr firstRow="1" firstCol="1" bandRow="1">
                <a:tableStyleId>{5C22544A-7EE6-4342-B048-85BDC9FD1C3A}</a:tableStyleId>
              </a:tblPr>
              <a:tblGrid>
                <a:gridCol w="901982">
                  <a:extLst>
                    <a:ext uri="{9D8B030D-6E8A-4147-A177-3AD203B41FA5}">
                      <a16:colId xmlns:a16="http://schemas.microsoft.com/office/drawing/2014/main" xmlns="" val="2593277510"/>
                    </a:ext>
                  </a:extLst>
                </a:gridCol>
                <a:gridCol w="901982">
                  <a:extLst>
                    <a:ext uri="{9D8B030D-6E8A-4147-A177-3AD203B41FA5}">
                      <a16:colId xmlns:a16="http://schemas.microsoft.com/office/drawing/2014/main" xmlns="" val="4137729720"/>
                    </a:ext>
                  </a:extLst>
                </a:gridCol>
                <a:gridCol w="901982">
                  <a:extLst>
                    <a:ext uri="{9D8B030D-6E8A-4147-A177-3AD203B41FA5}">
                      <a16:colId xmlns:a16="http://schemas.microsoft.com/office/drawing/2014/main" xmlns="" val="3022545764"/>
                    </a:ext>
                  </a:extLst>
                </a:gridCol>
                <a:gridCol w="901982">
                  <a:extLst>
                    <a:ext uri="{9D8B030D-6E8A-4147-A177-3AD203B41FA5}">
                      <a16:colId xmlns:a16="http://schemas.microsoft.com/office/drawing/2014/main" xmlns="" val="556984470"/>
                    </a:ext>
                  </a:extLst>
                </a:gridCol>
                <a:gridCol w="901982">
                  <a:extLst>
                    <a:ext uri="{9D8B030D-6E8A-4147-A177-3AD203B41FA5}">
                      <a16:colId xmlns:a16="http://schemas.microsoft.com/office/drawing/2014/main" xmlns="" val="2309258693"/>
                    </a:ext>
                  </a:extLst>
                </a:gridCol>
                <a:gridCol w="901982">
                  <a:extLst>
                    <a:ext uri="{9D8B030D-6E8A-4147-A177-3AD203B41FA5}">
                      <a16:colId xmlns:a16="http://schemas.microsoft.com/office/drawing/2014/main" xmlns="" val="2494432723"/>
                    </a:ext>
                  </a:extLst>
                </a:gridCol>
                <a:gridCol w="901982">
                  <a:extLst>
                    <a:ext uri="{9D8B030D-6E8A-4147-A177-3AD203B41FA5}">
                      <a16:colId xmlns:a16="http://schemas.microsoft.com/office/drawing/2014/main" xmlns="" val="2126801232"/>
                    </a:ext>
                  </a:extLst>
                </a:gridCol>
                <a:gridCol w="901982">
                  <a:extLst>
                    <a:ext uri="{9D8B030D-6E8A-4147-A177-3AD203B41FA5}">
                      <a16:colId xmlns:a16="http://schemas.microsoft.com/office/drawing/2014/main" xmlns="" val="2140189197"/>
                    </a:ext>
                  </a:extLst>
                </a:gridCol>
                <a:gridCol w="901982">
                  <a:extLst>
                    <a:ext uri="{9D8B030D-6E8A-4147-A177-3AD203B41FA5}">
                      <a16:colId xmlns:a16="http://schemas.microsoft.com/office/drawing/2014/main" xmlns="" val="3928727950"/>
                    </a:ext>
                  </a:extLst>
                </a:gridCol>
              </a:tblGrid>
              <a:tr h="327175">
                <a:tc rowSpan="2" gridSpan="2">
                  <a:txBody>
                    <a:bodyPr/>
                    <a:lstStyle/>
                    <a:p>
                      <a:pPr algn="ctr">
                        <a:lnSpc>
                          <a:spcPct val="115000"/>
                        </a:lnSpc>
                        <a:spcAft>
                          <a:spcPts val="800"/>
                        </a:spcAft>
                      </a:pPr>
                      <a:r>
                        <a:rPr lang="en-ZA" sz="900">
                          <a:effectLst/>
                        </a:rPr>
                        <a:t>Performance Indicator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rowSpan="2" hMerge="1">
                  <a:txBody>
                    <a:bodyPr/>
                    <a:lstStyle/>
                    <a:p>
                      <a:endParaRPr lang="en-GB"/>
                    </a:p>
                  </a:txBody>
                  <a:tcPr/>
                </a:tc>
                <a:tc gridSpan="3">
                  <a:txBody>
                    <a:bodyPr/>
                    <a:lstStyle/>
                    <a:p>
                      <a:pPr algn="ctr">
                        <a:lnSpc>
                          <a:spcPct val="115000"/>
                        </a:lnSpc>
                        <a:spcAft>
                          <a:spcPts val="800"/>
                        </a:spcAft>
                      </a:pPr>
                      <a:r>
                        <a:rPr lang="en-ZA" sz="900">
                          <a:effectLst/>
                        </a:rPr>
                        <a:t>Audited/actual performance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900">
                          <a:effectLst/>
                        </a:rPr>
                        <a:t>Estimated performance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gridSpan="3">
                  <a:txBody>
                    <a:bodyPr/>
                    <a:lstStyle/>
                    <a:p>
                      <a:pPr algn="ctr">
                        <a:lnSpc>
                          <a:spcPct val="115000"/>
                        </a:lnSpc>
                        <a:spcAft>
                          <a:spcPts val="800"/>
                        </a:spcAft>
                      </a:pPr>
                      <a:r>
                        <a:rPr lang="en-ZA" sz="900">
                          <a:effectLst/>
                        </a:rPr>
                        <a:t>Medium-term targets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1476677"/>
                  </a:ext>
                </a:extLst>
              </a:tr>
              <a:tr h="158144">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900">
                          <a:effectLst/>
                        </a:rPr>
                        <a:t>2016/17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2017/18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2018/19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2019/20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2020/21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dirty="0">
                          <a:effectLst/>
                        </a:rPr>
                        <a:t>2021/22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solidFill>
                      <a:schemeClr val="accent6"/>
                    </a:solidFill>
                  </a:tcPr>
                </a:tc>
                <a:tc>
                  <a:txBody>
                    <a:bodyPr/>
                    <a:lstStyle/>
                    <a:p>
                      <a:pPr algn="ctr">
                        <a:lnSpc>
                          <a:spcPct val="115000"/>
                        </a:lnSpc>
                        <a:spcAft>
                          <a:spcPts val="800"/>
                        </a:spcAft>
                      </a:pPr>
                      <a:r>
                        <a:rPr lang="en-ZA" sz="900">
                          <a:effectLst/>
                        </a:rPr>
                        <a:t>2022/23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extLst>
                  <a:ext uri="{0D108BD9-81ED-4DB2-BD59-A6C34878D82A}">
                    <a16:rowId xmlns:a16="http://schemas.microsoft.com/office/drawing/2014/main" xmlns="" val="1347330842"/>
                  </a:ext>
                </a:extLst>
              </a:tr>
              <a:tr h="196727">
                <a:tc gridSpan="9">
                  <a:txBody>
                    <a:bodyPr/>
                    <a:lstStyle/>
                    <a:p>
                      <a:pPr marL="914400" indent="-914400">
                        <a:lnSpc>
                          <a:spcPct val="150000"/>
                        </a:lnSpc>
                        <a:spcAft>
                          <a:spcPts val="800"/>
                        </a:spcAft>
                      </a:pPr>
                      <a:r>
                        <a:rPr lang="en-ZA" sz="900" dirty="0">
                          <a:effectLst/>
                        </a:rPr>
                        <a:t>Outcome 3: To ensure that all regulated entities comply with National Policy, the MSA and Regulations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479782783"/>
                  </a:ext>
                </a:extLst>
              </a:tr>
              <a:tr h="158144">
                <a:tc gridSpan="9">
                  <a:txBody>
                    <a:bodyPr/>
                    <a:lstStyle/>
                    <a:p>
                      <a:pPr>
                        <a:lnSpc>
                          <a:spcPct val="115000"/>
                        </a:lnSpc>
                        <a:spcAft>
                          <a:spcPts val="800"/>
                        </a:spcAft>
                      </a:pPr>
                      <a:r>
                        <a:rPr lang="en-ZA" sz="900" dirty="0">
                          <a:effectLst/>
                        </a:rPr>
                        <a:t>Output 29: Resolve complaints with the aim of protecting beneficiaries of medical schemes.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580036576"/>
                  </a:ext>
                </a:extLst>
              </a:tr>
              <a:tr h="1848457">
                <a:tc>
                  <a:txBody>
                    <a:bodyPr/>
                    <a:lstStyle/>
                    <a:p>
                      <a:pPr>
                        <a:lnSpc>
                          <a:spcPct val="115000"/>
                        </a:lnSpc>
                        <a:spcAft>
                          <a:spcPts val="800"/>
                        </a:spcAft>
                      </a:pPr>
                      <a:r>
                        <a:rPr lang="en-ZA" sz="900" dirty="0">
                          <a:effectLst/>
                        </a:rPr>
                        <a:t>Output Indicator 29.1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nSpc>
                          <a:spcPct val="115000"/>
                        </a:lnSpc>
                        <a:spcAft>
                          <a:spcPts val="800"/>
                        </a:spcAft>
                      </a:pPr>
                      <a:r>
                        <a:rPr lang="en-ZA" sz="900">
                          <a:effectLst/>
                        </a:rPr>
                        <a:t>Percentage of complaints adjudicated within 120 working days and in accordance with complaints standard operating procedures,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84%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a:effectLst/>
                        </a:rPr>
                        <a:t>68%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a:effectLst/>
                        </a:rPr>
                        <a:t>55%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a:effectLst/>
                        </a:rPr>
                        <a:t>65%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a:effectLst/>
                        </a:rPr>
                        <a:t>70%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dirty="0">
                          <a:effectLst/>
                        </a:rPr>
                        <a:t>75%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solidFill>
                      <a:schemeClr val="accent6"/>
                    </a:solidFill>
                  </a:tcPr>
                </a:tc>
                <a:tc>
                  <a:txBody>
                    <a:bodyPr/>
                    <a:lstStyle/>
                    <a:p>
                      <a:pPr algn="ctr">
                        <a:lnSpc>
                          <a:spcPct val="115000"/>
                        </a:lnSpc>
                        <a:spcAft>
                          <a:spcPts val="800"/>
                        </a:spcAft>
                      </a:pPr>
                      <a:r>
                        <a:rPr lang="en-ZA" sz="900">
                          <a:effectLst/>
                        </a:rPr>
                        <a:t>80%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extLst>
                  <a:ext uri="{0D108BD9-81ED-4DB2-BD59-A6C34878D82A}">
                    <a16:rowId xmlns:a16="http://schemas.microsoft.com/office/drawing/2014/main" xmlns="" val="928335588"/>
                  </a:ext>
                </a:extLst>
              </a:tr>
              <a:tr h="1848457">
                <a:tc>
                  <a:txBody>
                    <a:bodyPr/>
                    <a:lstStyle/>
                    <a:p>
                      <a:pPr>
                        <a:lnSpc>
                          <a:spcPct val="115000"/>
                        </a:lnSpc>
                        <a:spcAft>
                          <a:spcPts val="800"/>
                        </a:spcAft>
                      </a:pPr>
                      <a:r>
                        <a:rPr lang="en-ZA" sz="900">
                          <a:effectLst/>
                        </a:rPr>
                        <a:t>Output Indicator 29.2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nSpc>
                          <a:spcPct val="115000"/>
                        </a:lnSpc>
                        <a:spcAft>
                          <a:spcPts val="800"/>
                        </a:spcAft>
                      </a:pPr>
                      <a:r>
                        <a:rPr lang="en-ZA" sz="900">
                          <a:effectLst/>
                        </a:rPr>
                        <a:t>Percentage of complaints adjudicated within 30 working days and in accordance with complaints standard operating procedures,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New Target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a:effectLst/>
                        </a:rPr>
                        <a:t>New Target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a:effectLst/>
                        </a:rPr>
                        <a:t>New Target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a:effectLst/>
                        </a:rPr>
                        <a:t>New Target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a:effectLst/>
                        </a:rPr>
                        <a:t>70%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dirty="0">
                          <a:effectLst/>
                        </a:rPr>
                        <a:t>75%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solidFill>
                      <a:schemeClr val="accent6"/>
                    </a:solidFill>
                  </a:tcPr>
                </a:tc>
                <a:tc>
                  <a:txBody>
                    <a:bodyPr/>
                    <a:lstStyle/>
                    <a:p>
                      <a:pPr algn="ctr">
                        <a:lnSpc>
                          <a:spcPct val="115000"/>
                        </a:lnSpc>
                        <a:spcAft>
                          <a:spcPts val="800"/>
                        </a:spcAft>
                      </a:pPr>
                      <a:r>
                        <a:rPr lang="en-ZA" sz="900">
                          <a:effectLst/>
                        </a:rPr>
                        <a:t>80%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extLst>
                  <a:ext uri="{0D108BD9-81ED-4DB2-BD59-A6C34878D82A}">
                    <a16:rowId xmlns:a16="http://schemas.microsoft.com/office/drawing/2014/main" xmlns="" val="1574162537"/>
                  </a:ext>
                </a:extLst>
              </a:tr>
              <a:tr h="1848457">
                <a:tc>
                  <a:txBody>
                    <a:bodyPr/>
                    <a:lstStyle/>
                    <a:p>
                      <a:pPr>
                        <a:lnSpc>
                          <a:spcPct val="115000"/>
                        </a:lnSpc>
                        <a:spcAft>
                          <a:spcPts val="800"/>
                        </a:spcAft>
                      </a:pPr>
                      <a:r>
                        <a:rPr lang="en-ZA" sz="900">
                          <a:effectLst/>
                        </a:rPr>
                        <a:t>Output Indicator 29.3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nSpc>
                          <a:spcPct val="115000"/>
                        </a:lnSpc>
                        <a:spcAft>
                          <a:spcPts val="800"/>
                        </a:spcAft>
                      </a:pPr>
                      <a:r>
                        <a:rPr lang="en-ZA" sz="900">
                          <a:effectLst/>
                        </a:rPr>
                        <a:t>Percentage of complaints adjudicated within 60 working days and in accordance with complaints standard operating procedures,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 </a:t>
                      </a:r>
                      <a:endParaRPr lang="en-GB" sz="900">
                        <a:effectLst/>
                      </a:endParaRPr>
                    </a:p>
                    <a:p>
                      <a:pPr algn="ctr">
                        <a:lnSpc>
                          <a:spcPct val="115000"/>
                        </a:lnSpc>
                        <a:spcAft>
                          <a:spcPts val="800"/>
                        </a:spcAft>
                      </a:pPr>
                      <a:r>
                        <a:rPr lang="en-ZA" sz="900">
                          <a:effectLst/>
                        </a:rPr>
                        <a:t> </a:t>
                      </a:r>
                      <a:endParaRPr lang="en-GB" sz="900">
                        <a:effectLst/>
                      </a:endParaRPr>
                    </a:p>
                    <a:p>
                      <a:pPr algn="ctr">
                        <a:lnSpc>
                          <a:spcPct val="115000"/>
                        </a:lnSpc>
                        <a:spcAft>
                          <a:spcPts val="800"/>
                        </a:spcAft>
                      </a:pPr>
                      <a:r>
                        <a:rPr lang="en-ZA" sz="900">
                          <a:effectLst/>
                        </a:rPr>
                        <a:t>New Target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dirty="0">
                          <a:effectLst/>
                        </a:rPr>
                        <a:t> </a:t>
                      </a:r>
                      <a:endParaRPr lang="en-GB" sz="900" dirty="0">
                        <a:effectLst/>
                      </a:endParaRPr>
                    </a:p>
                    <a:p>
                      <a:pPr algn="ctr">
                        <a:lnSpc>
                          <a:spcPct val="115000"/>
                        </a:lnSpc>
                        <a:spcAft>
                          <a:spcPts val="800"/>
                        </a:spcAft>
                      </a:pPr>
                      <a:r>
                        <a:rPr lang="en-ZA" sz="900" dirty="0">
                          <a:effectLst/>
                        </a:rPr>
                        <a:t> </a:t>
                      </a:r>
                      <a:endParaRPr lang="en-GB" sz="900" dirty="0">
                        <a:effectLst/>
                      </a:endParaRPr>
                    </a:p>
                    <a:p>
                      <a:pPr algn="ctr">
                        <a:lnSpc>
                          <a:spcPct val="115000"/>
                        </a:lnSpc>
                        <a:spcAft>
                          <a:spcPts val="800"/>
                        </a:spcAft>
                      </a:pPr>
                      <a:r>
                        <a:rPr lang="en-ZA" sz="900" dirty="0">
                          <a:effectLst/>
                        </a:rPr>
                        <a:t>New  Target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 </a:t>
                      </a:r>
                      <a:endParaRPr lang="en-GB" sz="900">
                        <a:effectLst/>
                      </a:endParaRPr>
                    </a:p>
                    <a:p>
                      <a:pPr algn="ctr">
                        <a:lnSpc>
                          <a:spcPct val="115000"/>
                        </a:lnSpc>
                        <a:spcAft>
                          <a:spcPts val="800"/>
                        </a:spcAft>
                      </a:pPr>
                      <a:r>
                        <a:rPr lang="en-ZA" sz="900">
                          <a:effectLst/>
                        </a:rPr>
                        <a:t> </a:t>
                      </a:r>
                      <a:endParaRPr lang="en-GB" sz="900">
                        <a:effectLst/>
                      </a:endParaRPr>
                    </a:p>
                    <a:p>
                      <a:pPr algn="ctr">
                        <a:lnSpc>
                          <a:spcPct val="115000"/>
                        </a:lnSpc>
                        <a:spcAft>
                          <a:spcPts val="800"/>
                        </a:spcAft>
                      </a:pPr>
                      <a:r>
                        <a:rPr lang="en-ZA" sz="900">
                          <a:effectLst/>
                        </a:rPr>
                        <a:t>New Target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 </a:t>
                      </a:r>
                      <a:endParaRPr lang="en-GB" sz="900">
                        <a:effectLst/>
                      </a:endParaRPr>
                    </a:p>
                    <a:p>
                      <a:pPr algn="ctr">
                        <a:lnSpc>
                          <a:spcPct val="115000"/>
                        </a:lnSpc>
                        <a:spcAft>
                          <a:spcPts val="800"/>
                        </a:spcAft>
                      </a:pPr>
                      <a:r>
                        <a:rPr lang="en-ZA" sz="900">
                          <a:effectLst/>
                        </a:rPr>
                        <a:t> </a:t>
                      </a:r>
                      <a:endParaRPr lang="en-GB" sz="900">
                        <a:effectLst/>
                      </a:endParaRPr>
                    </a:p>
                    <a:p>
                      <a:pPr algn="ctr">
                        <a:lnSpc>
                          <a:spcPct val="115000"/>
                        </a:lnSpc>
                        <a:spcAft>
                          <a:spcPts val="800"/>
                        </a:spcAft>
                      </a:pPr>
                      <a:r>
                        <a:rPr lang="en-ZA" sz="900">
                          <a:effectLst/>
                        </a:rPr>
                        <a:t>New Target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tc>
                <a:tc>
                  <a:txBody>
                    <a:bodyPr/>
                    <a:lstStyle/>
                    <a:p>
                      <a:pPr algn="ctr">
                        <a:lnSpc>
                          <a:spcPct val="115000"/>
                        </a:lnSpc>
                        <a:spcAft>
                          <a:spcPts val="800"/>
                        </a:spcAft>
                      </a:pPr>
                      <a:r>
                        <a:rPr lang="en-ZA" sz="900">
                          <a:effectLst/>
                        </a:rPr>
                        <a:t>70%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tc>
                  <a:txBody>
                    <a:bodyPr/>
                    <a:lstStyle/>
                    <a:p>
                      <a:pPr algn="ctr">
                        <a:lnSpc>
                          <a:spcPct val="115000"/>
                        </a:lnSpc>
                        <a:spcAft>
                          <a:spcPts val="800"/>
                        </a:spcAft>
                      </a:pPr>
                      <a:r>
                        <a:rPr lang="en-ZA" sz="900" dirty="0">
                          <a:effectLst/>
                        </a:rPr>
                        <a:t>75%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solidFill>
                      <a:schemeClr val="accent6"/>
                    </a:solidFill>
                  </a:tcPr>
                </a:tc>
                <a:tc>
                  <a:txBody>
                    <a:bodyPr/>
                    <a:lstStyle/>
                    <a:p>
                      <a:pPr algn="ctr">
                        <a:lnSpc>
                          <a:spcPct val="115000"/>
                        </a:lnSpc>
                        <a:spcAft>
                          <a:spcPts val="800"/>
                        </a:spcAft>
                      </a:pPr>
                      <a:r>
                        <a:rPr lang="en-ZA" sz="900" dirty="0">
                          <a:effectLst/>
                        </a:rPr>
                        <a:t>80%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95" marR="33095" marT="0" marB="0" anchor="ctr"/>
                </a:tc>
                <a:extLst>
                  <a:ext uri="{0D108BD9-81ED-4DB2-BD59-A6C34878D82A}">
                    <a16:rowId xmlns:a16="http://schemas.microsoft.com/office/drawing/2014/main" xmlns="" val="1038100729"/>
                  </a:ext>
                </a:extLst>
              </a:tr>
            </a:tbl>
          </a:graphicData>
        </a:graphic>
      </p:graphicFrame>
    </p:spTree>
    <p:extLst>
      <p:ext uri="{BB962C8B-B14F-4D97-AF65-F5344CB8AC3E}">
        <p14:creationId xmlns:p14="http://schemas.microsoft.com/office/powerpoint/2010/main" xmlns="" val="838615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161992815"/>
              </p:ext>
            </p:extLst>
          </p:nvPr>
        </p:nvGraphicFramePr>
        <p:xfrm>
          <a:off x="690881" y="298225"/>
          <a:ext cx="1828800" cy="6385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41</a:t>
            </a:fld>
            <a:endParaRPr lang="en-US"/>
          </a:p>
        </p:txBody>
      </p:sp>
      <p:graphicFrame>
        <p:nvGraphicFramePr>
          <p:cNvPr id="4" name="Table 3">
            <a:extLst>
              <a:ext uri="{FF2B5EF4-FFF2-40B4-BE49-F238E27FC236}">
                <a16:creationId xmlns:a16="http://schemas.microsoft.com/office/drawing/2014/main" xmlns="" id="{AF3A3962-BC09-4FA0-9078-6E45E0F37A4A}"/>
              </a:ext>
            </a:extLst>
          </p:cNvPr>
          <p:cNvGraphicFramePr>
            <a:graphicFrameLocks noGrp="1"/>
          </p:cNvGraphicFramePr>
          <p:nvPr>
            <p:extLst>
              <p:ext uri="{D42A27DB-BD31-4B8C-83A1-F6EECF244321}">
                <p14:modId xmlns:p14="http://schemas.microsoft.com/office/powerpoint/2010/main" xmlns="" val="2850660762"/>
              </p:ext>
            </p:extLst>
          </p:nvPr>
        </p:nvGraphicFramePr>
        <p:xfrm>
          <a:off x="2519680" y="298225"/>
          <a:ext cx="8260083" cy="6563141"/>
        </p:xfrm>
        <a:graphic>
          <a:graphicData uri="http://schemas.openxmlformats.org/drawingml/2006/table">
            <a:tbl>
              <a:tblPr firstRow="1" firstCol="1" bandRow="1">
                <a:tableStyleId>{5C22544A-7EE6-4342-B048-85BDC9FD1C3A}</a:tableStyleId>
              </a:tblPr>
              <a:tblGrid>
                <a:gridCol w="917787">
                  <a:extLst>
                    <a:ext uri="{9D8B030D-6E8A-4147-A177-3AD203B41FA5}">
                      <a16:colId xmlns:a16="http://schemas.microsoft.com/office/drawing/2014/main" xmlns="" val="2045276357"/>
                    </a:ext>
                  </a:extLst>
                </a:gridCol>
                <a:gridCol w="1622213">
                  <a:extLst>
                    <a:ext uri="{9D8B030D-6E8A-4147-A177-3AD203B41FA5}">
                      <a16:colId xmlns:a16="http://schemas.microsoft.com/office/drawing/2014/main" xmlns="" val="3246209065"/>
                    </a:ext>
                  </a:extLst>
                </a:gridCol>
                <a:gridCol w="914400">
                  <a:extLst>
                    <a:ext uri="{9D8B030D-6E8A-4147-A177-3AD203B41FA5}">
                      <a16:colId xmlns:a16="http://schemas.microsoft.com/office/drawing/2014/main" xmlns="" val="18552754"/>
                    </a:ext>
                  </a:extLst>
                </a:gridCol>
                <a:gridCol w="772160">
                  <a:extLst>
                    <a:ext uri="{9D8B030D-6E8A-4147-A177-3AD203B41FA5}">
                      <a16:colId xmlns:a16="http://schemas.microsoft.com/office/drawing/2014/main" xmlns="" val="924883963"/>
                    </a:ext>
                  </a:extLst>
                </a:gridCol>
                <a:gridCol w="863600">
                  <a:extLst>
                    <a:ext uri="{9D8B030D-6E8A-4147-A177-3AD203B41FA5}">
                      <a16:colId xmlns:a16="http://schemas.microsoft.com/office/drawing/2014/main" xmlns="" val="3775432508"/>
                    </a:ext>
                  </a:extLst>
                </a:gridCol>
                <a:gridCol w="924560">
                  <a:extLst>
                    <a:ext uri="{9D8B030D-6E8A-4147-A177-3AD203B41FA5}">
                      <a16:colId xmlns:a16="http://schemas.microsoft.com/office/drawing/2014/main" xmlns="" val="374995144"/>
                    </a:ext>
                  </a:extLst>
                </a:gridCol>
                <a:gridCol w="863600">
                  <a:extLst>
                    <a:ext uri="{9D8B030D-6E8A-4147-A177-3AD203B41FA5}">
                      <a16:colId xmlns:a16="http://schemas.microsoft.com/office/drawing/2014/main" xmlns="" val="2098377777"/>
                    </a:ext>
                  </a:extLst>
                </a:gridCol>
                <a:gridCol w="721360">
                  <a:extLst>
                    <a:ext uri="{9D8B030D-6E8A-4147-A177-3AD203B41FA5}">
                      <a16:colId xmlns:a16="http://schemas.microsoft.com/office/drawing/2014/main" xmlns="" val="1596349593"/>
                    </a:ext>
                  </a:extLst>
                </a:gridCol>
                <a:gridCol w="660403">
                  <a:extLst>
                    <a:ext uri="{9D8B030D-6E8A-4147-A177-3AD203B41FA5}">
                      <a16:colId xmlns:a16="http://schemas.microsoft.com/office/drawing/2014/main" xmlns="" val="267851512"/>
                    </a:ext>
                  </a:extLst>
                </a:gridCol>
              </a:tblGrid>
              <a:tr h="285628">
                <a:tc rowSpan="2" gridSpan="2">
                  <a:txBody>
                    <a:bodyPr/>
                    <a:lstStyle/>
                    <a:p>
                      <a:pPr marL="0" marR="0" algn="ctr">
                        <a:lnSpc>
                          <a:spcPct val="115000"/>
                        </a:lnSpc>
                        <a:spcBef>
                          <a:spcPts val="0"/>
                        </a:spcBef>
                        <a:spcAft>
                          <a:spcPts val="0"/>
                        </a:spcAft>
                      </a:pPr>
                      <a:r>
                        <a:rPr lang="en-ZA" sz="1000" dirty="0">
                          <a:effectLst/>
                        </a:rPr>
                        <a:t>Performance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rowSpan="2" hMerge="1">
                  <a:txBody>
                    <a:bodyPr/>
                    <a:lstStyle/>
                    <a:p>
                      <a:endParaRPr lang="en-GB"/>
                    </a:p>
                  </a:txBody>
                  <a:tcPr/>
                </a:tc>
                <a:tc gridSpan="3">
                  <a:txBody>
                    <a:bodyPr/>
                    <a:lstStyle/>
                    <a:p>
                      <a:r>
                        <a:rPr lang="en-ZA" sz="800">
                          <a:effectLst/>
                        </a:rPr>
                        <a:t>Audited/actual performance</a:t>
                      </a:r>
                      <a:endParaRPr lang="en-GB"/>
                    </a:p>
                  </a:txBody>
                  <a:tcPr marL="39131" marR="39131" marT="0" marB="0"/>
                </a:tc>
                <a:tc hMerge="1">
                  <a:txBody>
                    <a:bodyPr/>
                    <a:lstStyle/>
                    <a:p>
                      <a:endParaRPr lang="en-GB"/>
                    </a:p>
                  </a:txBody>
                  <a:tcPr/>
                </a:tc>
                <a:tc hMerge="1">
                  <a:txBody>
                    <a:bodyPr/>
                    <a:lstStyle/>
                    <a:p>
                      <a:endParaRPr lang="en-GB"/>
                    </a:p>
                  </a:txBody>
                  <a:tcPr/>
                </a:tc>
                <a:tc>
                  <a:txBody>
                    <a:bodyPr/>
                    <a:lstStyle/>
                    <a:p>
                      <a:r>
                        <a:rPr lang="en-ZA" sz="800">
                          <a:effectLst/>
                        </a:rPr>
                        <a:t>Estimated performance</a:t>
                      </a:r>
                      <a:endParaRPr lang="en-GB"/>
                    </a:p>
                  </a:txBody>
                  <a:tcPr marL="39131" marR="39131" marT="0" marB="0"/>
                </a:tc>
                <a:tc gridSpan="3">
                  <a:txBody>
                    <a:bodyPr/>
                    <a:lstStyle/>
                    <a:p>
                      <a:r>
                        <a:rPr lang="en-ZA" sz="800">
                          <a:effectLst/>
                        </a:rPr>
                        <a:t>Medium-term targets</a:t>
                      </a:r>
                      <a:endParaRPr lang="en-GB"/>
                    </a:p>
                  </a:txBody>
                  <a:tcPr marL="39131" marR="39131" marT="0" marB="0"/>
                </a:tc>
                <a:tc hMerge="1">
                  <a:txBody>
                    <a:bodyPr/>
                    <a:lstStyle/>
                    <a:p>
                      <a:endParaRPr lang="en-GB"/>
                    </a:p>
                  </a:txBody>
                  <a:tcPr/>
                </a:tc>
                <a:tc hMerge="1">
                  <a:txBody>
                    <a:bodyPr/>
                    <a:lstStyle/>
                    <a:p>
                      <a:pPr marL="0" marR="0" algn="ctr">
                        <a:lnSpc>
                          <a:spcPct val="115000"/>
                        </a:lnSpc>
                        <a:spcBef>
                          <a:spcPts val="0"/>
                        </a:spcBef>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extLst>
                  <a:ext uri="{0D108BD9-81ED-4DB2-BD59-A6C34878D82A}">
                    <a16:rowId xmlns:a16="http://schemas.microsoft.com/office/drawing/2014/main" xmlns="" val="2824558743"/>
                  </a:ext>
                </a:extLst>
              </a:tr>
              <a:tr h="138092">
                <a:tc gridSpan="2" vMerge="1">
                  <a:txBody>
                    <a:bodyPr/>
                    <a:lstStyle/>
                    <a:p>
                      <a:endParaRPr lang="en-GB"/>
                    </a:p>
                  </a:txBody>
                  <a:tcPr/>
                </a:tc>
                <a:tc hMerge="1" vMerge="1">
                  <a:txBody>
                    <a:bodyPr/>
                    <a:lstStyle/>
                    <a:p>
                      <a:endParaRPr lang="en-GB"/>
                    </a:p>
                  </a:txBody>
                  <a:tcPr/>
                </a:tc>
                <a:tc>
                  <a:txBody>
                    <a:bodyPr/>
                    <a:lstStyle/>
                    <a:p>
                      <a:pPr algn="ctr"/>
                      <a:r>
                        <a:rPr lang="en-ZA" sz="1000" dirty="0">
                          <a:effectLst/>
                        </a:rPr>
                        <a:t>2017/18</a:t>
                      </a:r>
                      <a:endParaRPr lang="en-GB" sz="1000" dirty="0"/>
                    </a:p>
                  </a:txBody>
                  <a:tcPr marL="39131" marR="39131" marT="0" marB="0"/>
                </a:tc>
                <a:tc>
                  <a:txBody>
                    <a:bodyPr/>
                    <a:lstStyle/>
                    <a:p>
                      <a:pPr algn="ctr"/>
                      <a:r>
                        <a:rPr lang="en-ZA" sz="1000" dirty="0">
                          <a:effectLst/>
                        </a:rPr>
                        <a:t>2018/19</a:t>
                      </a:r>
                      <a:endParaRPr lang="en-GB" sz="1000" dirty="0"/>
                    </a:p>
                  </a:txBody>
                  <a:tcPr marL="39131" marR="39131" marT="0" marB="0"/>
                </a:tc>
                <a:tc>
                  <a:txBody>
                    <a:bodyPr/>
                    <a:lstStyle/>
                    <a:p>
                      <a:pPr algn="ctr"/>
                      <a:r>
                        <a:rPr lang="en-ZA" sz="1000" dirty="0">
                          <a:effectLst/>
                        </a:rPr>
                        <a:t>2019/20</a:t>
                      </a:r>
                      <a:endParaRPr lang="en-GB" sz="1000" dirty="0"/>
                    </a:p>
                  </a:txBody>
                  <a:tcPr marL="39131" marR="39131" marT="0" marB="0"/>
                </a:tc>
                <a:tc>
                  <a:txBody>
                    <a:bodyPr/>
                    <a:lstStyle/>
                    <a:p>
                      <a:pPr algn="ctr"/>
                      <a:r>
                        <a:rPr lang="en-ZA" sz="1000" dirty="0">
                          <a:effectLst/>
                        </a:rPr>
                        <a:t>2020/21</a:t>
                      </a:r>
                      <a:endParaRPr lang="en-GB" sz="1000" dirty="0"/>
                    </a:p>
                  </a:txBody>
                  <a:tcPr marL="39131" marR="39131"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solidFill>
                      <a:schemeClr val="accent6"/>
                    </a:solidFill>
                  </a:tcPr>
                </a:tc>
                <a:tc>
                  <a:txBody>
                    <a:bodyPr/>
                    <a:lstStyle/>
                    <a:p>
                      <a:pPr algn="ctr"/>
                      <a:r>
                        <a:rPr lang="en-ZA" sz="1000" dirty="0">
                          <a:effectLst/>
                        </a:rPr>
                        <a:t>2022/23</a:t>
                      </a:r>
                      <a:endParaRPr lang="en-GB" sz="1000" dirty="0"/>
                    </a:p>
                  </a:txBody>
                  <a:tcPr marL="39131" marR="39131" marT="0" marB="0"/>
                </a:tc>
                <a:tc>
                  <a:txBody>
                    <a:bodyPr/>
                    <a:lstStyle/>
                    <a:p>
                      <a:pPr marL="0" marR="0" algn="ctr">
                        <a:lnSpc>
                          <a:spcPct val="115000"/>
                        </a:lnSpc>
                        <a:spcBef>
                          <a:spcPts val="0"/>
                        </a:spcBef>
                        <a:spcAft>
                          <a:spcPts val="0"/>
                        </a:spcAft>
                      </a:pPr>
                      <a:r>
                        <a:rPr lang="en-ZA" sz="10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extLst>
                  <a:ext uri="{0D108BD9-81ED-4DB2-BD59-A6C34878D82A}">
                    <a16:rowId xmlns:a16="http://schemas.microsoft.com/office/drawing/2014/main" xmlns="" val="510403623"/>
                  </a:ext>
                </a:extLst>
              </a:tr>
              <a:tr h="171769">
                <a:tc gridSpan="9">
                  <a:txBody>
                    <a:bodyPr/>
                    <a:lstStyle/>
                    <a:p>
                      <a:pPr marL="914400" marR="0" indent="-914400">
                        <a:lnSpc>
                          <a:spcPct val="150000"/>
                        </a:lnSpc>
                        <a:spcBef>
                          <a:spcPts val="0"/>
                        </a:spcBef>
                        <a:spcAft>
                          <a:spcPts val="0"/>
                        </a:spcAft>
                      </a:pPr>
                      <a:r>
                        <a:rPr lang="en-ZA" sz="1000" dirty="0">
                          <a:effectLst/>
                        </a:rPr>
                        <a:t>Outcome 3: To ensure that all regulated entities comply with National Policy, the MSA and Regulations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914400" marR="0" indent="-914400">
                        <a:lnSpc>
                          <a:spcPct val="150000"/>
                        </a:lnSpc>
                        <a:spcBef>
                          <a:spcPts val="0"/>
                        </a:spcBef>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extLst>
                  <a:ext uri="{0D108BD9-81ED-4DB2-BD59-A6C34878D82A}">
                    <a16:rowId xmlns:a16="http://schemas.microsoft.com/office/drawing/2014/main" xmlns="" val="2809485401"/>
                  </a:ext>
                </a:extLst>
              </a:tr>
              <a:tr h="138092">
                <a:tc gridSpan="9">
                  <a:txBody>
                    <a:bodyPr/>
                    <a:lstStyle/>
                    <a:p>
                      <a:pPr marL="0" marR="0">
                        <a:lnSpc>
                          <a:spcPct val="115000"/>
                        </a:lnSpc>
                        <a:spcBef>
                          <a:spcPts val="0"/>
                        </a:spcBef>
                        <a:spcAft>
                          <a:spcPts val="0"/>
                        </a:spcAft>
                      </a:pPr>
                      <a:r>
                        <a:rPr lang="en-ZA" sz="1000" dirty="0">
                          <a:effectLst/>
                        </a:rPr>
                        <a:t>Output 31: Resolve complaints with the aim of protecting beneficiaries of medical schemes.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a:lnSpc>
                          <a:spcPct val="115000"/>
                        </a:lnSpc>
                        <a:spcBef>
                          <a:spcPts val="0"/>
                        </a:spcBef>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extLst>
                  <a:ext uri="{0D108BD9-81ED-4DB2-BD59-A6C34878D82A}">
                    <a16:rowId xmlns:a16="http://schemas.microsoft.com/office/drawing/2014/main" xmlns="" val="495092884"/>
                  </a:ext>
                </a:extLst>
              </a:tr>
              <a:tr h="1023308">
                <a:tc>
                  <a:txBody>
                    <a:bodyPr/>
                    <a:lstStyle/>
                    <a:p>
                      <a:pPr marL="0" marR="0">
                        <a:lnSpc>
                          <a:spcPct val="115000"/>
                        </a:lnSpc>
                        <a:spcBef>
                          <a:spcPts val="0"/>
                        </a:spcBef>
                        <a:spcAft>
                          <a:spcPts val="0"/>
                        </a:spcAft>
                      </a:pPr>
                      <a:r>
                        <a:rPr lang="en-ZA" sz="1000">
                          <a:effectLst/>
                        </a:rPr>
                        <a:t>Output Indicator 31.1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nSpc>
                          <a:spcPct val="115000"/>
                        </a:lnSpc>
                        <a:spcBef>
                          <a:spcPts val="0"/>
                        </a:spcBef>
                        <a:spcAft>
                          <a:spcPts val="0"/>
                        </a:spcAft>
                      </a:pPr>
                      <a:r>
                        <a:rPr lang="en-ZA" sz="1000">
                          <a:effectLst/>
                        </a:rPr>
                        <a:t>Percentage of category 4 complaints adjudicated within 120 working days and in accordance with complaints standard operating procedures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r>
                        <a:rPr lang="en-ZA" sz="1000" dirty="0">
                          <a:effectLst/>
                        </a:rPr>
                        <a:t>84%</a:t>
                      </a:r>
                      <a:endParaRPr lang="en-GB" sz="1000" dirty="0"/>
                    </a:p>
                  </a:txBody>
                  <a:tcPr marL="39131" marR="39131" marT="0" marB="0" anchor="ctr"/>
                </a:tc>
                <a:tc>
                  <a:txBody>
                    <a:bodyPr/>
                    <a:lstStyle/>
                    <a:p>
                      <a:r>
                        <a:rPr lang="en-ZA" sz="1000">
                          <a:effectLst/>
                        </a:rPr>
                        <a:t>68%</a:t>
                      </a:r>
                      <a:endParaRPr lang="en-GB" sz="1000"/>
                    </a:p>
                  </a:txBody>
                  <a:tcPr marL="39131" marR="39131" marT="0" marB="0" anchor="ctr"/>
                </a:tc>
                <a:tc>
                  <a:txBody>
                    <a:bodyPr/>
                    <a:lstStyle/>
                    <a:p>
                      <a:pPr algn="ctr"/>
                      <a:r>
                        <a:rPr lang="en-ZA" sz="1000">
                          <a:effectLst/>
                        </a:rPr>
                        <a:t>55%</a:t>
                      </a:r>
                      <a:endParaRPr lang="en-GB" sz="1000"/>
                    </a:p>
                  </a:txBody>
                  <a:tcPr marL="39131" marR="39131" marT="0" marB="0" anchor="ctr"/>
                </a:tc>
                <a:tc>
                  <a:txBody>
                    <a:bodyPr/>
                    <a:lstStyle/>
                    <a:p>
                      <a:pPr algn="ctr"/>
                      <a:r>
                        <a:rPr lang="en-ZA" sz="1000" dirty="0">
                          <a:effectLst/>
                        </a:rPr>
                        <a:t>65%</a:t>
                      </a:r>
                      <a:endParaRPr lang="en-GB" sz="1000" dirty="0"/>
                    </a:p>
                  </a:txBody>
                  <a:tcPr marL="39131" marR="39131" marT="0" marB="0" anchor="ctr"/>
                </a:tc>
                <a:tc>
                  <a:txBody>
                    <a:bodyPr/>
                    <a:lstStyle/>
                    <a:p>
                      <a:pPr marL="0" marR="0" algn="ctr">
                        <a:lnSpc>
                          <a:spcPct val="115000"/>
                        </a:lnSpc>
                        <a:spcBef>
                          <a:spcPts val="0"/>
                        </a:spcBef>
                        <a:spcAft>
                          <a:spcPts val="0"/>
                        </a:spcAft>
                      </a:pPr>
                      <a:r>
                        <a:rPr lang="en-ZA" sz="1000" dirty="0">
                          <a:effectLst/>
                        </a:rPr>
                        <a:t>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solidFill>
                      <a:schemeClr val="accent6"/>
                    </a:solidFill>
                  </a:tcPr>
                </a:tc>
                <a:tc>
                  <a:txBody>
                    <a:bodyPr/>
                    <a:lstStyle/>
                    <a:p>
                      <a:r>
                        <a:rPr lang="en-ZA" sz="1000">
                          <a:effectLst/>
                        </a:rPr>
                        <a:t>75%</a:t>
                      </a:r>
                      <a:endParaRPr lang="en-GB" sz="1000"/>
                    </a:p>
                  </a:txBody>
                  <a:tcPr marL="39131" marR="39131" marT="0" marB="0" anchor="ctr"/>
                </a:tc>
                <a:tc>
                  <a:txBody>
                    <a:bodyPr/>
                    <a:lstStyle/>
                    <a:p>
                      <a:pPr marL="0" marR="0" algn="ctr">
                        <a:lnSpc>
                          <a:spcPct val="115000"/>
                        </a:lnSpc>
                        <a:spcBef>
                          <a:spcPts val="0"/>
                        </a:spcBef>
                        <a:spcAft>
                          <a:spcPts val="0"/>
                        </a:spcAft>
                      </a:pPr>
                      <a:r>
                        <a:rPr lang="en-ZA" sz="1000">
                          <a:effectLst/>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tc>
                <a:extLst>
                  <a:ext uri="{0D108BD9-81ED-4DB2-BD59-A6C34878D82A}">
                    <a16:rowId xmlns:a16="http://schemas.microsoft.com/office/drawing/2014/main" xmlns="" val="361917794"/>
                  </a:ext>
                </a:extLst>
              </a:tr>
              <a:tr h="1023308">
                <a:tc>
                  <a:txBody>
                    <a:bodyPr/>
                    <a:lstStyle/>
                    <a:p>
                      <a:pPr marL="0" marR="0">
                        <a:lnSpc>
                          <a:spcPct val="115000"/>
                        </a:lnSpc>
                        <a:spcBef>
                          <a:spcPts val="0"/>
                        </a:spcBef>
                        <a:spcAft>
                          <a:spcPts val="0"/>
                        </a:spcAft>
                      </a:pPr>
                      <a:r>
                        <a:rPr lang="en-ZA" sz="1000">
                          <a:effectLst/>
                        </a:rPr>
                        <a:t>Output Indicator 31.2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nSpc>
                          <a:spcPct val="115000"/>
                        </a:lnSpc>
                        <a:spcBef>
                          <a:spcPts val="0"/>
                        </a:spcBef>
                        <a:spcAft>
                          <a:spcPts val="0"/>
                        </a:spcAft>
                      </a:pPr>
                      <a:r>
                        <a:rPr lang="en-ZA" sz="1000">
                          <a:effectLst/>
                        </a:rPr>
                        <a:t>Percentage of category 1 complaints adjudicated within 30 working days and in accordance with complaints standard operating procedures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r>
                        <a:rPr lang="en-ZA" sz="1000">
                          <a:effectLst/>
                        </a:rPr>
                        <a:t>New Target</a:t>
                      </a:r>
                      <a:endParaRPr lang="en-GB" sz="1000"/>
                    </a:p>
                  </a:txBody>
                  <a:tcPr marL="39131" marR="39131" marT="0" marB="0" anchor="ctr"/>
                </a:tc>
                <a:tc>
                  <a:txBody>
                    <a:bodyPr/>
                    <a:lstStyle/>
                    <a:p>
                      <a:r>
                        <a:rPr lang="en-ZA" sz="1000">
                          <a:effectLst/>
                        </a:rPr>
                        <a:t>New Target</a:t>
                      </a:r>
                      <a:endParaRPr lang="en-GB" sz="1000"/>
                    </a:p>
                  </a:txBody>
                  <a:tcPr marL="39131" marR="39131" marT="0" marB="0" anchor="ctr"/>
                </a:tc>
                <a:tc>
                  <a:txBody>
                    <a:bodyPr/>
                    <a:lstStyle/>
                    <a:p>
                      <a:pPr algn="ctr"/>
                      <a:r>
                        <a:rPr lang="en-ZA" sz="1000">
                          <a:effectLst/>
                        </a:rPr>
                        <a:t>New Target</a:t>
                      </a:r>
                      <a:endParaRPr lang="en-GB" sz="1000"/>
                    </a:p>
                  </a:txBody>
                  <a:tcPr marL="39131" marR="39131" marT="0" marB="0" anchor="ctr"/>
                </a:tc>
                <a:tc>
                  <a:txBody>
                    <a:bodyPr/>
                    <a:lstStyle/>
                    <a:p>
                      <a:pPr algn="ctr"/>
                      <a:r>
                        <a:rPr lang="en-ZA" sz="1000">
                          <a:effectLst/>
                        </a:rPr>
                        <a:t>70%</a:t>
                      </a:r>
                      <a:endParaRPr lang="en-GB" sz="1000"/>
                    </a:p>
                  </a:txBody>
                  <a:tcPr marL="39131" marR="39131" marT="0" marB="0" anchor="ctr"/>
                </a:tc>
                <a:tc>
                  <a:txBody>
                    <a:bodyPr/>
                    <a:lstStyle/>
                    <a:p>
                      <a:pPr marL="0" marR="0" algn="ctr">
                        <a:lnSpc>
                          <a:spcPct val="115000"/>
                        </a:lnSpc>
                        <a:spcBef>
                          <a:spcPts val="0"/>
                        </a:spcBef>
                        <a:spcAft>
                          <a:spcPts val="0"/>
                        </a:spcAft>
                      </a:pPr>
                      <a:r>
                        <a:rPr lang="en-ZA" sz="1000" dirty="0">
                          <a:effectLst/>
                        </a:rPr>
                        <a:t>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solidFill>
                      <a:schemeClr val="accent6"/>
                    </a:solidFill>
                  </a:tcPr>
                </a:tc>
                <a:tc>
                  <a:txBody>
                    <a:bodyPr/>
                    <a:lstStyle/>
                    <a:p>
                      <a:r>
                        <a:rPr lang="en-ZA" sz="1000">
                          <a:effectLst/>
                        </a:rPr>
                        <a:t>75%</a:t>
                      </a:r>
                      <a:endParaRPr lang="en-GB" sz="1000"/>
                    </a:p>
                  </a:txBody>
                  <a:tcPr marL="39131" marR="39131" marT="0" marB="0" anchor="ctr"/>
                </a:tc>
                <a:tc>
                  <a:txBody>
                    <a:bodyPr/>
                    <a:lstStyle/>
                    <a:p>
                      <a:pPr marL="0" marR="0" algn="ctr">
                        <a:lnSpc>
                          <a:spcPct val="115000"/>
                        </a:lnSpc>
                        <a:spcBef>
                          <a:spcPts val="0"/>
                        </a:spcBef>
                        <a:spcAft>
                          <a:spcPts val="0"/>
                        </a:spcAft>
                      </a:pPr>
                      <a:r>
                        <a:rPr lang="en-ZA" sz="1000">
                          <a:effectLst/>
                        </a:rPr>
                        <a:t>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tc>
                <a:extLst>
                  <a:ext uri="{0D108BD9-81ED-4DB2-BD59-A6C34878D82A}">
                    <a16:rowId xmlns:a16="http://schemas.microsoft.com/office/drawing/2014/main" xmlns="" val="2079726181"/>
                  </a:ext>
                </a:extLst>
              </a:tr>
              <a:tr h="1023308">
                <a:tc>
                  <a:txBody>
                    <a:bodyPr/>
                    <a:lstStyle/>
                    <a:p>
                      <a:pPr marL="0" marR="0">
                        <a:lnSpc>
                          <a:spcPct val="115000"/>
                        </a:lnSpc>
                        <a:spcBef>
                          <a:spcPts val="0"/>
                        </a:spcBef>
                        <a:spcAft>
                          <a:spcPts val="0"/>
                        </a:spcAft>
                      </a:pPr>
                      <a:r>
                        <a:rPr lang="en-ZA" sz="1000">
                          <a:effectLst/>
                        </a:rPr>
                        <a:t>Output Indicator 31.3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nSpc>
                          <a:spcPct val="115000"/>
                        </a:lnSpc>
                        <a:spcBef>
                          <a:spcPts val="0"/>
                        </a:spcBef>
                        <a:spcAft>
                          <a:spcPts val="0"/>
                        </a:spcAft>
                      </a:pPr>
                      <a:r>
                        <a:rPr lang="en-ZA" sz="1000">
                          <a:effectLst/>
                        </a:rPr>
                        <a:t>Percentage of category 2 complaints adjudicated within 60 working days and in accordance with complaints standard operating procedures,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New Target</a:t>
                      </a:r>
                      <a:endParaRPr lang="en-GB" sz="1000"/>
                    </a:p>
                  </a:txBody>
                  <a:tcPr marL="39131" marR="39131" marT="0" marB="0"/>
                </a:tc>
                <a:tc>
                  <a:txBody>
                    <a:bodyPr/>
                    <a:lstStyle/>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New Target</a:t>
                      </a:r>
                      <a:endParaRPr lang="en-GB" sz="1000"/>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New Target</a:t>
                      </a:r>
                      <a:endParaRPr lang="en-GB" sz="1000" dirty="0"/>
                    </a:p>
                  </a:txBody>
                  <a:tcPr marL="39131" marR="39131" marT="0" marB="0"/>
                </a:tc>
                <a:tc>
                  <a:txBody>
                    <a:bodyPr/>
                    <a:lstStyle/>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70%</a:t>
                      </a:r>
                      <a:endParaRPr lang="en-GB" sz="1000"/>
                    </a:p>
                  </a:txBody>
                  <a:tcPr marL="39131" marR="39131" marT="0" marB="0"/>
                </a:tc>
                <a:tc>
                  <a:txBody>
                    <a:bodyPr/>
                    <a:lstStyle/>
                    <a:p>
                      <a:pPr marL="0" marR="0" algn="ctr">
                        <a:lnSpc>
                          <a:spcPct val="115000"/>
                        </a:lnSpc>
                        <a:spcBef>
                          <a:spcPts val="0"/>
                        </a:spcBef>
                        <a:spcAft>
                          <a:spcPts val="0"/>
                        </a:spcAft>
                      </a:pPr>
                      <a:r>
                        <a:rPr lang="en-ZA" sz="1000" dirty="0">
                          <a:effectLst/>
                        </a:rPr>
                        <a:t>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solidFill>
                      <a:schemeClr val="accent6"/>
                    </a:solidFill>
                  </a:tcPr>
                </a:tc>
                <a:tc>
                  <a:txBody>
                    <a:bodyPr/>
                    <a:lstStyle/>
                    <a:p>
                      <a:r>
                        <a:rPr lang="en-ZA" sz="1000">
                          <a:effectLst/>
                        </a:rPr>
                        <a:t>75%</a:t>
                      </a:r>
                      <a:endParaRPr lang="en-GB" sz="1000"/>
                    </a:p>
                  </a:txBody>
                  <a:tcPr marL="39131" marR="39131" marT="0" marB="0" anchor="ctr"/>
                </a:tc>
                <a:tc>
                  <a:txBody>
                    <a:bodyPr/>
                    <a:lstStyle/>
                    <a:p>
                      <a:pPr marL="0" marR="0" algn="ctr">
                        <a:lnSpc>
                          <a:spcPct val="115000"/>
                        </a:lnSpc>
                        <a:spcBef>
                          <a:spcPts val="0"/>
                        </a:spcBef>
                        <a:spcAft>
                          <a:spcPts val="0"/>
                        </a:spcAft>
                      </a:pPr>
                      <a:r>
                        <a:rPr lang="en-ZA" sz="1000">
                          <a:effectLst/>
                        </a:rPr>
                        <a:t>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tc>
                <a:extLst>
                  <a:ext uri="{0D108BD9-81ED-4DB2-BD59-A6C34878D82A}">
                    <a16:rowId xmlns:a16="http://schemas.microsoft.com/office/drawing/2014/main" xmlns="" val="1363733796"/>
                  </a:ext>
                </a:extLst>
              </a:tr>
              <a:tr h="1023308">
                <a:tc>
                  <a:txBody>
                    <a:bodyPr/>
                    <a:lstStyle/>
                    <a:p>
                      <a:pPr marL="0" marR="0">
                        <a:lnSpc>
                          <a:spcPct val="115000"/>
                        </a:lnSpc>
                        <a:spcBef>
                          <a:spcPts val="0"/>
                        </a:spcBef>
                        <a:spcAft>
                          <a:spcPts val="0"/>
                        </a:spcAft>
                      </a:pPr>
                      <a:r>
                        <a:rPr lang="en-ZA" sz="1000">
                          <a:effectLst/>
                        </a:rPr>
                        <a:t>Output Indicator 31.4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nSpc>
                          <a:spcPct val="115000"/>
                        </a:lnSpc>
                        <a:spcBef>
                          <a:spcPts val="0"/>
                        </a:spcBef>
                        <a:spcAft>
                          <a:spcPts val="0"/>
                        </a:spcAft>
                      </a:pPr>
                      <a:r>
                        <a:rPr lang="en-ZA" sz="1000">
                          <a:effectLst/>
                        </a:rPr>
                        <a:t>Percentage of category 3 complaints adjudicated within 90 working days and in accordance with complaints standard operating procedures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New Target</a:t>
                      </a:r>
                      <a:endParaRPr lang="en-GB" sz="1000"/>
                    </a:p>
                  </a:txBody>
                  <a:tcPr marL="39131" marR="39131" marT="0" marB="0"/>
                </a:tc>
                <a:tc>
                  <a:txBody>
                    <a:bodyPr/>
                    <a:lstStyle/>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New Target</a:t>
                      </a:r>
                      <a:endParaRPr lang="en-GB" sz="1000"/>
                    </a:p>
                  </a:txBody>
                  <a:tcPr marL="39131" marR="39131" marT="0" marB="0"/>
                </a:tc>
                <a:tc>
                  <a:txBody>
                    <a:bodyPr/>
                    <a:lstStyle/>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New Target</a:t>
                      </a:r>
                      <a:endParaRPr lang="en-GB" sz="1000"/>
                    </a:p>
                  </a:txBody>
                  <a:tcPr marL="39131" marR="39131" marT="0" marB="0"/>
                </a:tc>
                <a:tc>
                  <a:txBody>
                    <a:bodyPr/>
                    <a:lstStyle/>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 </a:t>
                      </a:r>
                      <a:endParaRPr lang="en-GB" sz="1000">
                        <a:effectLst/>
                      </a:endParaRPr>
                    </a:p>
                    <a:p>
                      <a:pPr marL="0" marR="0" algn="ctr">
                        <a:lnSpc>
                          <a:spcPct val="115000"/>
                        </a:lnSpc>
                        <a:spcBef>
                          <a:spcPts val="0"/>
                        </a:spcBef>
                        <a:spcAft>
                          <a:spcPts val="0"/>
                        </a:spcAft>
                      </a:pPr>
                      <a:r>
                        <a:rPr lang="en-ZA" sz="1000">
                          <a:effectLst/>
                        </a:rPr>
                        <a:t>70%</a:t>
                      </a:r>
                      <a:endParaRPr lang="en-GB" sz="1000"/>
                    </a:p>
                  </a:txBody>
                  <a:tcPr marL="39131" marR="39131" marT="0" marB="0"/>
                </a:tc>
                <a:tc>
                  <a:txBody>
                    <a:bodyPr/>
                    <a:lstStyle/>
                    <a:p>
                      <a:pPr marL="0" marR="0" algn="ctr">
                        <a:lnSpc>
                          <a:spcPct val="115000"/>
                        </a:lnSpc>
                        <a:spcBef>
                          <a:spcPts val="0"/>
                        </a:spcBef>
                        <a:spcAft>
                          <a:spcPts val="0"/>
                        </a:spcAft>
                      </a:pPr>
                      <a:r>
                        <a:rPr lang="en-ZA" sz="1000" dirty="0">
                          <a:effectLst/>
                        </a:rPr>
                        <a:t>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solidFill>
                      <a:schemeClr val="accent6"/>
                    </a:solidFill>
                  </a:tcPr>
                </a:tc>
                <a:tc>
                  <a:txBody>
                    <a:bodyPr/>
                    <a:lstStyle/>
                    <a:p>
                      <a:r>
                        <a:rPr lang="en-ZA" sz="1000">
                          <a:effectLst/>
                        </a:rPr>
                        <a:t>75%</a:t>
                      </a:r>
                      <a:endParaRPr lang="en-GB" sz="1000"/>
                    </a:p>
                  </a:txBody>
                  <a:tcPr marL="39131" marR="39131" marT="0" marB="0" anchor="ctr"/>
                </a:tc>
                <a:tc>
                  <a:txBody>
                    <a:bodyPr/>
                    <a:lstStyle/>
                    <a:p>
                      <a:pPr marL="0" marR="0" algn="ctr">
                        <a:lnSpc>
                          <a:spcPct val="115000"/>
                        </a:lnSpc>
                        <a:spcBef>
                          <a:spcPts val="0"/>
                        </a:spcBef>
                        <a:spcAft>
                          <a:spcPts val="0"/>
                        </a:spcAft>
                      </a:pPr>
                      <a:r>
                        <a:rPr lang="en-ZA" sz="1000">
                          <a:effectLst/>
                        </a:rPr>
                        <a:t>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tc>
                <a:extLst>
                  <a:ext uri="{0D108BD9-81ED-4DB2-BD59-A6C34878D82A}">
                    <a16:rowId xmlns:a16="http://schemas.microsoft.com/office/drawing/2014/main" xmlns="" val="547210006"/>
                  </a:ext>
                </a:extLst>
              </a:tr>
              <a:tr h="692416">
                <a:tc>
                  <a:txBody>
                    <a:bodyPr/>
                    <a:lstStyle/>
                    <a:p>
                      <a:pPr marL="0" marR="0">
                        <a:lnSpc>
                          <a:spcPct val="115000"/>
                        </a:lnSpc>
                        <a:spcBef>
                          <a:spcPts val="0"/>
                        </a:spcBef>
                        <a:spcAft>
                          <a:spcPts val="0"/>
                        </a:spcAft>
                      </a:pPr>
                      <a:r>
                        <a:rPr lang="en-ZA" sz="1000">
                          <a:effectLst/>
                        </a:rPr>
                        <a:t>Output Indicator 31.5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nSpc>
                          <a:spcPct val="115000"/>
                        </a:lnSpc>
                        <a:spcBef>
                          <a:spcPts val="0"/>
                        </a:spcBef>
                        <a:spcAft>
                          <a:spcPts val="0"/>
                        </a:spcAft>
                      </a:pPr>
                      <a:r>
                        <a:rPr lang="en-ZA" sz="1000">
                          <a:effectLst/>
                        </a:rPr>
                        <a:t>Percentage of Rulings published on the CMS website within 14 days of issuing the ruling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New Target </a:t>
                      </a:r>
                      <a:endParaRPr lang="en-GB" sz="1000" dirty="0"/>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New Target</a:t>
                      </a:r>
                      <a:endParaRPr lang="en-GB" sz="1000" dirty="0"/>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New Target</a:t>
                      </a:r>
                      <a:endParaRPr lang="en-GB" sz="1000" dirty="0"/>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70%</a:t>
                      </a:r>
                      <a:endParaRPr lang="en-GB" sz="1000" dirty="0"/>
                    </a:p>
                  </a:txBody>
                  <a:tcPr marL="39131" marR="39131" marT="0" marB="0"/>
                </a:tc>
                <a:tc>
                  <a:txBody>
                    <a:bodyPr/>
                    <a:lstStyle/>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solidFill>
                      <a:schemeClr val="accent6"/>
                    </a:solidFill>
                  </a:tcPr>
                </a:tc>
                <a:tc>
                  <a:txBody>
                    <a:bodyPr/>
                    <a:lstStyle/>
                    <a:p>
                      <a:r>
                        <a:rPr lang="en-ZA" sz="1000" dirty="0">
                          <a:effectLst/>
                        </a:rPr>
                        <a:t>100%</a:t>
                      </a:r>
                      <a:endParaRPr lang="en-GB" sz="1000" dirty="0"/>
                    </a:p>
                  </a:txBody>
                  <a:tcPr marL="39131" marR="39131" marT="0" marB="0" anchor="ctr"/>
                </a:tc>
                <a:tc>
                  <a:txBody>
                    <a:bodyPr/>
                    <a:lstStyle/>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tc>
                <a:extLst>
                  <a:ext uri="{0D108BD9-81ED-4DB2-BD59-A6C34878D82A}">
                    <a16:rowId xmlns:a16="http://schemas.microsoft.com/office/drawing/2014/main" xmlns="" val="2382770847"/>
                  </a:ext>
                </a:extLst>
              </a:tr>
              <a:tr h="138092">
                <a:tc gridSpan="9">
                  <a:txBody>
                    <a:bodyPr/>
                    <a:lstStyle/>
                    <a:p>
                      <a:pPr marL="0" marR="0">
                        <a:lnSpc>
                          <a:spcPct val="115000"/>
                        </a:lnSpc>
                        <a:spcBef>
                          <a:spcPts val="0"/>
                        </a:spcBef>
                        <a:spcAft>
                          <a:spcPts val="0"/>
                        </a:spcAft>
                      </a:pPr>
                      <a:r>
                        <a:rPr lang="en-ZA" sz="1000" dirty="0">
                          <a:effectLst/>
                        </a:rPr>
                        <a:t>Output 32: Appeal Committee hearings attended based on Council Secretariat schedules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a:lnSpc>
                          <a:spcPct val="115000"/>
                        </a:lnSpc>
                        <a:spcBef>
                          <a:spcPts val="0"/>
                        </a:spcBef>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extLst>
                  <a:ext uri="{0D108BD9-81ED-4DB2-BD59-A6C34878D82A}">
                    <a16:rowId xmlns:a16="http://schemas.microsoft.com/office/drawing/2014/main" xmlns="" val="1506817092"/>
                  </a:ext>
                </a:extLst>
              </a:tr>
              <a:tr h="728236">
                <a:tc>
                  <a:txBody>
                    <a:bodyPr/>
                    <a:lstStyle/>
                    <a:p>
                      <a:pPr marL="0" marR="0">
                        <a:lnSpc>
                          <a:spcPct val="115000"/>
                        </a:lnSpc>
                        <a:spcBef>
                          <a:spcPts val="0"/>
                        </a:spcBef>
                        <a:spcAft>
                          <a:spcPts val="0"/>
                        </a:spcAft>
                      </a:pPr>
                      <a:r>
                        <a:rPr lang="en-ZA" sz="1000">
                          <a:effectLst/>
                        </a:rPr>
                        <a:t>Output Indicator 32.1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nSpc>
                          <a:spcPct val="115000"/>
                        </a:lnSpc>
                        <a:spcBef>
                          <a:spcPts val="0"/>
                        </a:spcBef>
                        <a:spcAft>
                          <a:spcPts val="0"/>
                        </a:spcAft>
                      </a:pPr>
                      <a:r>
                        <a:rPr lang="en-ZA" sz="1000">
                          <a:effectLst/>
                        </a:rPr>
                        <a:t>Percentage of Appeal Committee hearings attended based on Council Secretariat schedules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nchor="ctr"/>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just">
                        <a:lnSpc>
                          <a:spcPct val="115000"/>
                        </a:lnSpc>
                        <a:spcBef>
                          <a:spcPts val="0"/>
                        </a:spcBef>
                        <a:spcAft>
                          <a:spcPts val="0"/>
                        </a:spcAft>
                      </a:pPr>
                      <a:r>
                        <a:rPr lang="en-ZA" sz="1000" dirty="0">
                          <a:effectLst/>
                        </a:rPr>
                        <a:t> </a:t>
                      </a:r>
                      <a:endParaRPr lang="en-GB" sz="1000" dirty="0">
                        <a:effectLst/>
                      </a:endParaRPr>
                    </a:p>
                    <a:p>
                      <a:pPr marL="0" marR="0" algn="just">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solidFill>
                      <a:schemeClr val="accent6"/>
                    </a:solidFill>
                  </a:tcPr>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tc>
                  <a:txBody>
                    <a:bodyPr/>
                    <a:lstStyle/>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 </a:t>
                      </a:r>
                      <a:endParaRPr lang="en-GB" sz="1000" dirty="0">
                        <a:effectLst/>
                      </a:endParaRPr>
                    </a:p>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1" marR="39131" marT="0" marB="0"/>
                </a:tc>
                <a:extLst>
                  <a:ext uri="{0D108BD9-81ED-4DB2-BD59-A6C34878D82A}">
                    <a16:rowId xmlns:a16="http://schemas.microsoft.com/office/drawing/2014/main" xmlns="" val="1411507179"/>
                  </a:ext>
                </a:extLst>
              </a:tr>
            </a:tbl>
          </a:graphicData>
        </a:graphic>
      </p:graphicFrame>
    </p:spTree>
    <p:extLst>
      <p:ext uri="{BB962C8B-B14F-4D97-AF65-F5344CB8AC3E}">
        <p14:creationId xmlns:p14="http://schemas.microsoft.com/office/powerpoint/2010/main" xmlns="" val="2461523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D228C-FF57-4C30-A3C4-63E16721EBC0}"/>
              </a:ext>
            </a:extLst>
          </p:cNvPr>
          <p:cNvSpPr>
            <a:spLocks noGrp="1"/>
          </p:cNvSpPr>
          <p:nvPr>
            <p:ph type="ctrTitle"/>
          </p:nvPr>
        </p:nvSpPr>
        <p:spPr/>
        <p:txBody>
          <a:bodyPr/>
          <a:lstStyle/>
          <a:p>
            <a:r>
              <a:rPr lang="en-GB" dirty="0">
                <a:solidFill>
                  <a:schemeClr val="bg1"/>
                </a:solidFill>
                <a:latin typeface="Arial Narrow" panose="020B0606020202030204" pitchFamily="34" charset="0"/>
              </a:rPr>
              <a:t>Proposed budget</a:t>
            </a:r>
          </a:p>
        </p:txBody>
      </p:sp>
      <p:sp>
        <p:nvSpPr>
          <p:cNvPr id="3" name="Subtitle 2">
            <a:extLst>
              <a:ext uri="{FF2B5EF4-FFF2-40B4-BE49-F238E27FC236}">
                <a16:creationId xmlns:a16="http://schemas.microsoft.com/office/drawing/2014/main" xmlns="" id="{B71FE5C9-026D-46B8-B0B5-8A39A9BF8802}"/>
              </a:ext>
            </a:extLst>
          </p:cNvPr>
          <p:cNvSpPr>
            <a:spLocks noGrp="1"/>
          </p:cNvSpPr>
          <p:nvPr>
            <p:ph type="subTitle" idx="1"/>
          </p:nvPr>
        </p:nvSpPr>
        <p:spPr/>
        <p:txBody>
          <a:bodyPr>
            <a:normAutofit/>
          </a:bodyPr>
          <a:lstStyle/>
          <a:p>
            <a:r>
              <a:rPr lang="en-US" sz="1600" b="1" dirty="0" err="1">
                <a:solidFill>
                  <a:schemeClr val="bg1"/>
                </a:solidFill>
                <a:latin typeface="Arial Narrow" panose="020B0606020202030204" pitchFamily="34" charset="0"/>
              </a:rPr>
              <a:t>Pg</a:t>
            </a:r>
            <a:r>
              <a:rPr lang="en-US" sz="1600" b="1" dirty="0">
                <a:solidFill>
                  <a:schemeClr val="bg1"/>
                </a:solidFill>
                <a:latin typeface="Arial Narrow" panose="020B0606020202030204" pitchFamily="34" charset="0"/>
              </a:rPr>
              <a:t> 57</a:t>
            </a:r>
            <a:endParaRPr lang="en-GB"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2996073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1680" y="1676399"/>
            <a:ext cx="9377680" cy="3965575"/>
          </a:xfrm>
        </p:spPr>
        <p:txBody>
          <a:bodyPr>
            <a:normAutofit/>
          </a:bodyPr>
          <a:lstStyle/>
          <a:p>
            <a:r>
              <a:rPr lang="en-ZA" sz="2400" dirty="0">
                <a:latin typeface="Arial Narrow" panose="020B0606020202030204" pitchFamily="34" charset="0"/>
              </a:rPr>
              <a:t>Proposed Levy Increase for 2021/2022                            	        4.6%</a:t>
            </a:r>
          </a:p>
          <a:p>
            <a:r>
              <a:rPr lang="en-ZA" sz="2400" dirty="0">
                <a:latin typeface="Arial Narrow" panose="020B0606020202030204" pitchFamily="34" charset="0"/>
              </a:rPr>
              <a:t>Inflationary increase for 2021/2022				        4.6% </a:t>
            </a:r>
            <a:r>
              <a:rPr lang="en-ZA" sz="2400" dirty="0">
                <a:solidFill>
                  <a:srgbClr val="00B0F0"/>
                </a:solidFill>
                <a:latin typeface="Arial Narrow" panose="020B0606020202030204" pitchFamily="34" charset="0"/>
              </a:rPr>
              <a:t>*</a:t>
            </a:r>
          </a:p>
          <a:p>
            <a:r>
              <a:rPr lang="en-ZA" sz="2400" dirty="0">
                <a:latin typeface="Arial Narrow" panose="020B0606020202030204" pitchFamily="34" charset="0"/>
              </a:rPr>
              <a:t>General Cost-of living adjustment for 2021/2022		          0%</a:t>
            </a:r>
            <a:r>
              <a:rPr lang="en-ZA" sz="2400" dirty="0">
                <a:solidFill>
                  <a:srgbClr val="00B0F0"/>
                </a:solidFill>
                <a:latin typeface="Arial Narrow" panose="020B0606020202030204" pitchFamily="34" charset="0"/>
              </a:rPr>
              <a:t> *</a:t>
            </a:r>
            <a:endParaRPr lang="en-ZA" sz="2400" dirty="0">
              <a:latin typeface="Arial Narrow" panose="020B0606020202030204" pitchFamily="34" charset="0"/>
            </a:endParaRPr>
          </a:p>
          <a:p>
            <a:pPr marL="0" indent="0">
              <a:buNone/>
            </a:pPr>
            <a:r>
              <a:rPr lang="en-ZA" sz="2400" dirty="0">
                <a:solidFill>
                  <a:srgbClr val="00B0F0"/>
                </a:solidFill>
                <a:latin typeface="Arial Narrow" panose="020B0606020202030204" pitchFamily="34" charset="0"/>
              </a:rPr>
              <a:t>* 	</a:t>
            </a:r>
            <a:r>
              <a:rPr lang="en-ZA" sz="2400" dirty="0">
                <a:latin typeface="Arial Narrow" panose="020B0606020202030204" pitchFamily="34" charset="0"/>
              </a:rPr>
              <a:t>As per Medium term expenditure framework (MTEF) guidelines </a:t>
            </a:r>
          </a:p>
          <a:p>
            <a:pPr marL="0" indent="0">
              <a:buNone/>
            </a:pPr>
            <a:r>
              <a:rPr lang="en-ZA" sz="2400" dirty="0">
                <a:latin typeface="Arial Narrow" panose="020B0606020202030204" pitchFamily="34" charset="0"/>
              </a:rPr>
              <a:t>	– Zero percentage cost of living adjustment on all bands</a:t>
            </a:r>
          </a:p>
          <a:p>
            <a:pPr marL="0" indent="0">
              <a:buNone/>
            </a:pPr>
            <a:r>
              <a:rPr lang="en-ZA" sz="2400" dirty="0">
                <a:solidFill>
                  <a:srgbClr val="00B0F0"/>
                </a:solidFill>
                <a:latin typeface="Arial Narrow" panose="020B0606020202030204" pitchFamily="34" charset="0"/>
              </a:rPr>
              <a:t>	</a:t>
            </a:r>
            <a:r>
              <a:rPr lang="en-ZA" sz="2400" dirty="0">
                <a:latin typeface="Arial Narrow" panose="020B0606020202030204" pitchFamily="34" charset="0"/>
              </a:rPr>
              <a:t>-</a:t>
            </a:r>
            <a:r>
              <a:rPr lang="en-ZA" sz="2400" dirty="0">
                <a:solidFill>
                  <a:srgbClr val="00B0F0"/>
                </a:solidFill>
                <a:latin typeface="Arial Narrow" panose="020B0606020202030204" pitchFamily="34" charset="0"/>
              </a:rPr>
              <a:t>  </a:t>
            </a:r>
            <a:r>
              <a:rPr lang="en-ZA" sz="2400" dirty="0">
                <a:latin typeface="Arial Narrow" panose="020B0606020202030204" pitchFamily="34" charset="0"/>
              </a:rPr>
              <a:t>0.5% performance bonus base on proportion of the wage bill</a:t>
            </a:r>
          </a:p>
          <a:p>
            <a:pPr marL="0" indent="0">
              <a:buNone/>
            </a:pPr>
            <a:r>
              <a:rPr lang="en-ZA" sz="2400" dirty="0">
                <a:latin typeface="Arial Narrow" panose="020B0606020202030204" pitchFamily="34" charset="0"/>
              </a:rPr>
              <a:t>	- 1.5% progression rate for the MTEF period</a:t>
            </a:r>
          </a:p>
          <a:p>
            <a:pPr marL="0" indent="0">
              <a:buNone/>
            </a:pPr>
            <a:endParaRPr lang="en-ZA" sz="2400" dirty="0">
              <a:latin typeface="Arial Narrow" panose="020B0606020202030204" pitchFamily="34" charset="0"/>
            </a:endParaRPr>
          </a:p>
        </p:txBody>
      </p:sp>
      <p:sp>
        <p:nvSpPr>
          <p:cNvPr id="6" name="Rectangle 5">
            <a:extLst>
              <a:ext uri="{FF2B5EF4-FFF2-40B4-BE49-F238E27FC236}">
                <a16:creationId xmlns:a16="http://schemas.microsoft.com/office/drawing/2014/main" xmlns="" id="{4A141586-B6A9-4CCA-86D6-493936C30A16}"/>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ASSUMPTIONS USED IN CREATING THE 2021/22 BUDGET</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1408338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4261B18-D7FE-4C19-BD42-1751A4407322}"/>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PROPOSED BUDGET 2021/22</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2" name="Picture 1">
            <a:extLst>
              <a:ext uri="{FF2B5EF4-FFF2-40B4-BE49-F238E27FC236}">
                <a16:creationId xmlns:a16="http://schemas.microsoft.com/office/drawing/2014/main" xmlns="" id="{BA3735D3-350E-41E6-A490-0378B6E8F1B7}"/>
              </a:ext>
            </a:extLst>
          </p:cNvPr>
          <p:cNvPicPr>
            <a:picLocks noChangeAspect="1"/>
          </p:cNvPicPr>
          <p:nvPr/>
        </p:nvPicPr>
        <p:blipFill>
          <a:blip r:embed="rId3" cstate="print"/>
          <a:stretch>
            <a:fillRect/>
          </a:stretch>
        </p:blipFill>
        <p:spPr>
          <a:xfrm>
            <a:off x="674552" y="961605"/>
            <a:ext cx="10005659" cy="5197655"/>
          </a:xfrm>
          <a:prstGeom prst="rect">
            <a:avLst/>
          </a:prstGeom>
        </p:spPr>
      </p:pic>
    </p:spTree>
    <p:extLst>
      <p:ext uri="{BB962C8B-B14F-4D97-AF65-F5344CB8AC3E}">
        <p14:creationId xmlns:p14="http://schemas.microsoft.com/office/powerpoint/2010/main" xmlns="" val="1837797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847192E-79E8-48B1-A7E6-F36F32E5C2B7}"/>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LEVY TRENDS</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8" name="Picture 7">
            <a:extLst>
              <a:ext uri="{FF2B5EF4-FFF2-40B4-BE49-F238E27FC236}">
                <a16:creationId xmlns:a16="http://schemas.microsoft.com/office/drawing/2014/main" xmlns="" id="{1A2EBCAF-FCCC-4BA0-B5C9-2CD0535CA2C6}"/>
              </a:ext>
            </a:extLst>
          </p:cNvPr>
          <p:cNvPicPr>
            <a:picLocks noChangeAspect="1"/>
          </p:cNvPicPr>
          <p:nvPr/>
        </p:nvPicPr>
        <p:blipFill>
          <a:blip r:embed="rId3" cstate="print"/>
          <a:stretch>
            <a:fillRect/>
          </a:stretch>
        </p:blipFill>
        <p:spPr>
          <a:xfrm>
            <a:off x="613458" y="938457"/>
            <a:ext cx="10127847" cy="5281187"/>
          </a:xfrm>
          <a:prstGeom prst="rect">
            <a:avLst/>
          </a:prstGeom>
        </p:spPr>
      </p:pic>
    </p:spTree>
    <p:extLst>
      <p:ext uri="{BB962C8B-B14F-4D97-AF65-F5344CB8AC3E}">
        <p14:creationId xmlns:p14="http://schemas.microsoft.com/office/powerpoint/2010/main" xmlns="" val="4097869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775D68A-9EF3-4A3B-8E32-5D111F34B6E7}"/>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EXPENDITURE PER ECONOMIC CLASSIFICATION</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10" name="Picture 9">
            <a:extLst>
              <a:ext uri="{FF2B5EF4-FFF2-40B4-BE49-F238E27FC236}">
                <a16:creationId xmlns:a16="http://schemas.microsoft.com/office/drawing/2014/main" xmlns="" id="{1B7BF75E-F949-4DC4-A547-6E982B681AF1}"/>
              </a:ext>
            </a:extLst>
          </p:cNvPr>
          <p:cNvPicPr>
            <a:picLocks noChangeAspect="1"/>
          </p:cNvPicPr>
          <p:nvPr/>
        </p:nvPicPr>
        <p:blipFill>
          <a:blip r:embed="rId3" cstate="print"/>
          <a:stretch>
            <a:fillRect/>
          </a:stretch>
        </p:blipFill>
        <p:spPr>
          <a:xfrm>
            <a:off x="613458" y="1380226"/>
            <a:ext cx="10127848" cy="3493700"/>
          </a:xfrm>
          <a:prstGeom prst="rect">
            <a:avLst/>
          </a:prstGeom>
        </p:spPr>
      </p:pic>
    </p:spTree>
    <p:extLst>
      <p:ext uri="{BB962C8B-B14F-4D97-AF65-F5344CB8AC3E}">
        <p14:creationId xmlns:p14="http://schemas.microsoft.com/office/powerpoint/2010/main" xmlns="" val="1674714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B083C58-1BA3-40BC-BA35-9FCA35AC46EB}"/>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CASH REQUIREMENTS PER ECONOMIC CLASSIFICATION</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2" name="Picture 1">
            <a:extLst>
              <a:ext uri="{FF2B5EF4-FFF2-40B4-BE49-F238E27FC236}">
                <a16:creationId xmlns:a16="http://schemas.microsoft.com/office/drawing/2014/main" xmlns="" id="{CF2B0783-8422-494A-9FE2-991B565541C2}"/>
              </a:ext>
            </a:extLst>
          </p:cNvPr>
          <p:cNvPicPr>
            <a:picLocks noChangeAspect="1"/>
          </p:cNvPicPr>
          <p:nvPr/>
        </p:nvPicPr>
        <p:blipFill>
          <a:blip r:embed="rId3" cstate="print"/>
          <a:stretch>
            <a:fillRect/>
          </a:stretch>
        </p:blipFill>
        <p:spPr>
          <a:xfrm>
            <a:off x="613458" y="914851"/>
            <a:ext cx="10127848" cy="4954567"/>
          </a:xfrm>
          <a:prstGeom prst="rect">
            <a:avLst/>
          </a:prstGeom>
        </p:spPr>
      </p:pic>
    </p:spTree>
    <p:extLst>
      <p:ext uri="{BB962C8B-B14F-4D97-AF65-F5344CB8AC3E}">
        <p14:creationId xmlns:p14="http://schemas.microsoft.com/office/powerpoint/2010/main" xmlns="" val="3454801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C212724-3E0E-48A1-83E3-F5829536D6C0}"/>
              </a:ext>
            </a:extLst>
          </p:cNvPr>
          <p:cNvSpPr txBox="1"/>
          <p:nvPr/>
        </p:nvSpPr>
        <p:spPr>
          <a:xfrm>
            <a:off x="613458" y="5778817"/>
            <a:ext cx="10127848"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Note: Goods and Services classified as per the updated ENE classification per the MTEF 2021/2022 </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a:extLst>
              <a:ext uri="{FF2B5EF4-FFF2-40B4-BE49-F238E27FC236}">
                <a16:creationId xmlns:a16="http://schemas.microsoft.com/office/drawing/2014/main" xmlns="" id="{3C69215A-91FE-4172-99CE-453280A32D2D}"/>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GOODS AND SERVICES 2020/21 vs 2021/22</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13" name="Picture 12">
            <a:extLst>
              <a:ext uri="{FF2B5EF4-FFF2-40B4-BE49-F238E27FC236}">
                <a16:creationId xmlns:a16="http://schemas.microsoft.com/office/drawing/2014/main" xmlns="" id="{74E53D75-64C3-4D63-A682-7EADAB97060D}"/>
              </a:ext>
            </a:extLst>
          </p:cNvPr>
          <p:cNvPicPr>
            <a:picLocks noChangeAspect="1"/>
          </p:cNvPicPr>
          <p:nvPr/>
        </p:nvPicPr>
        <p:blipFill>
          <a:blip r:embed="rId3" cstate="print"/>
          <a:stretch>
            <a:fillRect/>
          </a:stretch>
        </p:blipFill>
        <p:spPr>
          <a:xfrm>
            <a:off x="613458" y="854015"/>
            <a:ext cx="10127848" cy="4613335"/>
          </a:xfrm>
          <a:prstGeom prst="rect">
            <a:avLst/>
          </a:prstGeom>
        </p:spPr>
      </p:pic>
    </p:spTree>
    <p:extLst>
      <p:ext uri="{BB962C8B-B14F-4D97-AF65-F5344CB8AC3E}">
        <p14:creationId xmlns:p14="http://schemas.microsoft.com/office/powerpoint/2010/main" xmlns="" val="2743223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C212724-3E0E-48A1-83E3-F5829536D6C0}"/>
              </a:ext>
            </a:extLst>
          </p:cNvPr>
          <p:cNvSpPr txBox="1"/>
          <p:nvPr/>
        </p:nvSpPr>
        <p:spPr>
          <a:xfrm>
            <a:off x="613458" y="5778817"/>
            <a:ext cx="10127848"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Note: Goods and Services classified as per the updated ENE classification per the MTEF 2021/2022 </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a:extLst>
              <a:ext uri="{FF2B5EF4-FFF2-40B4-BE49-F238E27FC236}">
                <a16:creationId xmlns:a16="http://schemas.microsoft.com/office/drawing/2014/main" xmlns="" id="{3C69215A-91FE-4172-99CE-453280A32D2D}"/>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GOODS AND SERVICES 2021/22</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10" name="Picture 9">
            <a:extLst>
              <a:ext uri="{FF2B5EF4-FFF2-40B4-BE49-F238E27FC236}">
                <a16:creationId xmlns:a16="http://schemas.microsoft.com/office/drawing/2014/main" xmlns="" id="{0B09922B-738F-4082-90F5-03EA386EDD5A}"/>
              </a:ext>
            </a:extLst>
          </p:cNvPr>
          <p:cNvPicPr>
            <a:picLocks noChangeAspect="1"/>
          </p:cNvPicPr>
          <p:nvPr/>
        </p:nvPicPr>
        <p:blipFill>
          <a:blip r:embed="rId3" cstate="print"/>
          <a:stretch>
            <a:fillRect/>
          </a:stretch>
        </p:blipFill>
        <p:spPr>
          <a:xfrm>
            <a:off x="613458" y="914851"/>
            <a:ext cx="10014285" cy="4855216"/>
          </a:xfrm>
          <a:prstGeom prst="rect">
            <a:avLst/>
          </a:prstGeom>
        </p:spPr>
      </p:pic>
    </p:spTree>
    <p:extLst>
      <p:ext uri="{BB962C8B-B14F-4D97-AF65-F5344CB8AC3E}">
        <p14:creationId xmlns:p14="http://schemas.microsoft.com/office/powerpoint/2010/main" xmlns="" val="1250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5579"/>
          </a:xfrm>
        </p:spPr>
        <p:txBody>
          <a:bodyPr>
            <a:normAutofit/>
          </a:bodyPr>
          <a:lstStyle/>
          <a:p>
            <a:r>
              <a:rPr lang="en-US" sz="3200" b="1" dirty="0">
                <a:effectLst>
                  <a:outerShdw blurRad="38100" dist="38100" dir="2700000" algn="tl">
                    <a:srgbClr val="000000">
                      <a:alpha val="43137"/>
                    </a:srgbClr>
                  </a:outerShdw>
                </a:effectLst>
                <a:latin typeface="Arial Narrow" panose="020B0606020202030204" pitchFamily="34" charset="0"/>
              </a:rPr>
              <a:t>CMS Regulatory Scope</a:t>
            </a:r>
          </a:p>
        </p:txBody>
      </p:sp>
      <p:graphicFrame>
        <p:nvGraphicFramePr>
          <p:cNvPr id="4" name="Diagram 3"/>
          <p:cNvGraphicFramePr/>
          <p:nvPr/>
        </p:nvGraphicFramePr>
        <p:xfrm>
          <a:off x="2207568" y="1196752"/>
          <a:ext cx="812755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720213DE-CD20-4098-8A73-60EBD6C9807A}"/>
              </a:ext>
            </a:extLst>
          </p:cNvPr>
          <p:cNvSpPr/>
          <p:nvPr/>
        </p:nvSpPr>
        <p:spPr>
          <a:xfrm>
            <a:off x="2521592" y="5835646"/>
            <a:ext cx="3817690" cy="711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rial Narrow" panose="020B0606020202030204" pitchFamily="34" charset="0"/>
              </a:rPr>
              <a:t>*Inclusive of self-administered</a:t>
            </a:r>
          </a:p>
          <a:p>
            <a:pPr marL="285750" indent="-285750">
              <a:buFont typeface="Arial" panose="020B0604020202020204" pitchFamily="34" charset="0"/>
              <a:buChar char="•"/>
            </a:pPr>
            <a:r>
              <a:rPr lang="en-US" dirty="0">
                <a:solidFill>
                  <a:schemeClr val="tx1"/>
                </a:solidFill>
                <a:latin typeface="Arial Narrow" panose="020B0606020202030204" pitchFamily="34" charset="0"/>
              </a:rPr>
              <a:t>**Risk contributions</a:t>
            </a:r>
            <a:endParaRPr lang="en-ZA"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1630594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775D68A-9EF3-4A3B-8E32-5D111F34B6E7}"/>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EXPENDITURE PER PROGRAMME</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4" name="Picture 3">
            <a:extLst>
              <a:ext uri="{FF2B5EF4-FFF2-40B4-BE49-F238E27FC236}">
                <a16:creationId xmlns:a16="http://schemas.microsoft.com/office/drawing/2014/main" xmlns="" id="{15B539FD-D766-4DC3-8FB1-8919A93E4C10}"/>
              </a:ext>
            </a:extLst>
          </p:cNvPr>
          <p:cNvPicPr>
            <a:picLocks noChangeAspect="1"/>
          </p:cNvPicPr>
          <p:nvPr/>
        </p:nvPicPr>
        <p:blipFill>
          <a:blip r:embed="rId3" cstate="print"/>
          <a:stretch>
            <a:fillRect/>
          </a:stretch>
        </p:blipFill>
        <p:spPr>
          <a:xfrm>
            <a:off x="613458" y="914851"/>
            <a:ext cx="10127848" cy="5406574"/>
          </a:xfrm>
          <a:prstGeom prst="rect">
            <a:avLst/>
          </a:prstGeom>
        </p:spPr>
      </p:pic>
    </p:spTree>
    <p:extLst>
      <p:ext uri="{BB962C8B-B14F-4D97-AF65-F5344CB8AC3E}">
        <p14:creationId xmlns:p14="http://schemas.microsoft.com/office/powerpoint/2010/main" xmlns="" val="2083384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BFA294B-845C-47A5-9316-9C4E4B394E90}"/>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OCCUPATIONAL LEVELS AT CMS</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aphicFrame>
        <p:nvGraphicFramePr>
          <p:cNvPr id="5" name="Table 4">
            <a:extLst>
              <a:ext uri="{FF2B5EF4-FFF2-40B4-BE49-F238E27FC236}">
                <a16:creationId xmlns:a16="http://schemas.microsoft.com/office/drawing/2014/main" xmlns="" id="{ACC5DD61-1796-4711-B15C-E4DECB213EBE}"/>
              </a:ext>
            </a:extLst>
          </p:cNvPr>
          <p:cNvGraphicFramePr>
            <a:graphicFrameLocks noGrp="1"/>
          </p:cNvGraphicFramePr>
          <p:nvPr/>
        </p:nvGraphicFramePr>
        <p:xfrm>
          <a:off x="619760" y="998933"/>
          <a:ext cx="11259472" cy="4957370"/>
        </p:xfrm>
        <a:graphic>
          <a:graphicData uri="http://schemas.openxmlformats.org/drawingml/2006/table">
            <a:tbl>
              <a:tblPr>
                <a:tableStyleId>{5C22544A-7EE6-4342-B048-85BDC9FD1C3A}</a:tableStyleId>
              </a:tblPr>
              <a:tblGrid>
                <a:gridCol w="4426447">
                  <a:extLst>
                    <a:ext uri="{9D8B030D-6E8A-4147-A177-3AD203B41FA5}">
                      <a16:colId xmlns:a16="http://schemas.microsoft.com/office/drawing/2014/main" xmlns="" val="13018734"/>
                    </a:ext>
                  </a:extLst>
                </a:gridCol>
                <a:gridCol w="580339">
                  <a:extLst>
                    <a:ext uri="{9D8B030D-6E8A-4147-A177-3AD203B41FA5}">
                      <a16:colId xmlns:a16="http://schemas.microsoft.com/office/drawing/2014/main" xmlns="" val="2253263549"/>
                    </a:ext>
                  </a:extLst>
                </a:gridCol>
                <a:gridCol w="580339">
                  <a:extLst>
                    <a:ext uri="{9D8B030D-6E8A-4147-A177-3AD203B41FA5}">
                      <a16:colId xmlns:a16="http://schemas.microsoft.com/office/drawing/2014/main" xmlns="" val="1796955875"/>
                    </a:ext>
                  </a:extLst>
                </a:gridCol>
                <a:gridCol w="580339">
                  <a:extLst>
                    <a:ext uri="{9D8B030D-6E8A-4147-A177-3AD203B41FA5}">
                      <a16:colId xmlns:a16="http://schemas.microsoft.com/office/drawing/2014/main" xmlns="" val="3840323076"/>
                    </a:ext>
                  </a:extLst>
                </a:gridCol>
                <a:gridCol w="580339">
                  <a:extLst>
                    <a:ext uri="{9D8B030D-6E8A-4147-A177-3AD203B41FA5}">
                      <a16:colId xmlns:a16="http://schemas.microsoft.com/office/drawing/2014/main" xmlns="" val="265764936"/>
                    </a:ext>
                  </a:extLst>
                </a:gridCol>
                <a:gridCol w="580339">
                  <a:extLst>
                    <a:ext uri="{9D8B030D-6E8A-4147-A177-3AD203B41FA5}">
                      <a16:colId xmlns:a16="http://schemas.microsoft.com/office/drawing/2014/main" xmlns="" val="1550297410"/>
                    </a:ext>
                  </a:extLst>
                </a:gridCol>
                <a:gridCol w="580339">
                  <a:extLst>
                    <a:ext uri="{9D8B030D-6E8A-4147-A177-3AD203B41FA5}">
                      <a16:colId xmlns:a16="http://schemas.microsoft.com/office/drawing/2014/main" xmlns="" val="1922635205"/>
                    </a:ext>
                  </a:extLst>
                </a:gridCol>
                <a:gridCol w="580339">
                  <a:extLst>
                    <a:ext uri="{9D8B030D-6E8A-4147-A177-3AD203B41FA5}">
                      <a16:colId xmlns:a16="http://schemas.microsoft.com/office/drawing/2014/main" xmlns="" val="435128631"/>
                    </a:ext>
                  </a:extLst>
                </a:gridCol>
                <a:gridCol w="580339">
                  <a:extLst>
                    <a:ext uri="{9D8B030D-6E8A-4147-A177-3AD203B41FA5}">
                      <a16:colId xmlns:a16="http://schemas.microsoft.com/office/drawing/2014/main" xmlns="" val="769213096"/>
                    </a:ext>
                  </a:extLst>
                </a:gridCol>
                <a:gridCol w="655222">
                  <a:extLst>
                    <a:ext uri="{9D8B030D-6E8A-4147-A177-3AD203B41FA5}">
                      <a16:colId xmlns:a16="http://schemas.microsoft.com/office/drawing/2014/main" xmlns="" val="1379943484"/>
                    </a:ext>
                  </a:extLst>
                </a:gridCol>
                <a:gridCol w="655222">
                  <a:extLst>
                    <a:ext uri="{9D8B030D-6E8A-4147-A177-3AD203B41FA5}">
                      <a16:colId xmlns:a16="http://schemas.microsoft.com/office/drawing/2014/main" xmlns="" val="1007690062"/>
                    </a:ext>
                  </a:extLst>
                </a:gridCol>
                <a:gridCol w="879869">
                  <a:extLst>
                    <a:ext uri="{9D8B030D-6E8A-4147-A177-3AD203B41FA5}">
                      <a16:colId xmlns:a16="http://schemas.microsoft.com/office/drawing/2014/main" xmlns="" val="985362688"/>
                    </a:ext>
                  </a:extLst>
                </a:gridCol>
              </a:tblGrid>
              <a:tr h="528600">
                <a:tc rowSpan="2">
                  <a:txBody>
                    <a:bodyPr/>
                    <a:lstStyle/>
                    <a:p>
                      <a:pPr algn="ctr" fontAlgn="ctr"/>
                      <a:r>
                        <a:rPr lang="en-GB" sz="1400" b="1" u="none" strike="noStrike" dirty="0">
                          <a:effectLst/>
                          <a:latin typeface="Arial Narrow" panose="020B0606020202030204" pitchFamily="34" charset="0"/>
                        </a:rPr>
                        <a:t>OCCUPATIONAL LEVEL</a:t>
                      </a:r>
                      <a:endParaRPr lang="en-GB" sz="1400" b="1" i="0" u="none" strike="noStrike" dirty="0">
                        <a:effectLst/>
                        <a:latin typeface="Arial Narrow" panose="020B0606020202030204" pitchFamily="34" charset="0"/>
                      </a:endParaRPr>
                    </a:p>
                  </a:txBody>
                  <a:tcPr marL="6350" marR="6350" marT="6350" marB="0" anchor="ctr"/>
                </a:tc>
                <a:tc gridSpan="4">
                  <a:txBody>
                    <a:bodyPr/>
                    <a:lstStyle/>
                    <a:p>
                      <a:pPr algn="ctr" fontAlgn="b"/>
                      <a:r>
                        <a:rPr lang="en-GB" sz="1400" b="1" u="none" strike="noStrike">
                          <a:effectLst/>
                          <a:latin typeface="Arial Narrow" panose="020B0606020202030204" pitchFamily="34" charset="0"/>
                        </a:rPr>
                        <a:t>MALES</a:t>
                      </a:r>
                      <a:endParaRPr lang="en-GB" sz="1400" b="1" i="0" u="none" strike="noStrike">
                        <a:effectLst/>
                        <a:latin typeface="Arial Narrow" panose="020B0606020202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400" b="1" u="none" strike="noStrike">
                          <a:effectLst/>
                          <a:latin typeface="Arial Narrow" panose="020B0606020202030204" pitchFamily="34" charset="0"/>
                        </a:rPr>
                        <a:t>FEMALES</a:t>
                      </a:r>
                      <a:endParaRPr lang="en-GB" sz="1400" b="1" i="0" u="none" strike="noStrike">
                        <a:effectLst/>
                        <a:latin typeface="Arial Narrow" panose="020B0606020202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b"/>
                      <a:r>
                        <a:rPr lang="en-GB" sz="1400" b="1" u="none" strike="noStrike">
                          <a:effectLst/>
                          <a:latin typeface="Arial Narrow" panose="020B0606020202030204" pitchFamily="34" charset="0"/>
                        </a:rPr>
                        <a:t>FOREIGN NATIONALS</a:t>
                      </a:r>
                      <a:endParaRPr lang="en-GB" sz="1400" b="1" i="0" u="none" strike="noStrike">
                        <a:effectLst/>
                        <a:latin typeface="Arial Narrow" panose="020B0606020202030204" pitchFamily="34" charset="0"/>
                      </a:endParaRPr>
                    </a:p>
                  </a:txBody>
                  <a:tcPr marL="6350" marR="6350" marT="6350" marB="0" anchor="b"/>
                </a:tc>
                <a:tc hMerge="1">
                  <a:txBody>
                    <a:bodyPr/>
                    <a:lstStyle/>
                    <a:p>
                      <a:endParaRPr lang="en-GB"/>
                    </a:p>
                  </a:txBody>
                  <a:tcPr/>
                </a:tc>
                <a:tc rowSpan="2">
                  <a:txBody>
                    <a:bodyPr/>
                    <a:lstStyle/>
                    <a:p>
                      <a:pPr algn="ctr" fontAlgn="ctr"/>
                      <a:r>
                        <a:rPr lang="en-GB" sz="1400" b="1" u="none" strike="noStrike" dirty="0">
                          <a:effectLst/>
                          <a:latin typeface="Arial Narrow" panose="020B0606020202030204" pitchFamily="34" charset="0"/>
                        </a:rPr>
                        <a:t>TOTAL</a:t>
                      </a:r>
                      <a:endParaRPr lang="en-GB" sz="1400" b="1" i="0" u="none" strike="noStrike" dirty="0">
                        <a:effectLst/>
                        <a:latin typeface="Arial Narrow" panose="020B0606020202030204" pitchFamily="34" charset="0"/>
                      </a:endParaRPr>
                    </a:p>
                  </a:txBody>
                  <a:tcPr marL="6350" marR="6350" marT="6350" marB="0" anchor="ctr"/>
                </a:tc>
                <a:extLst>
                  <a:ext uri="{0D108BD9-81ED-4DB2-BD59-A6C34878D82A}">
                    <a16:rowId xmlns:a16="http://schemas.microsoft.com/office/drawing/2014/main" xmlns="" val="2713230973"/>
                  </a:ext>
                </a:extLst>
              </a:tr>
              <a:tr h="337157">
                <a:tc vMerge="1">
                  <a:txBody>
                    <a:bodyPr/>
                    <a:lstStyle/>
                    <a:p>
                      <a:endParaRPr lang="en-GB"/>
                    </a:p>
                  </a:txBody>
                  <a:tcPr/>
                </a:tc>
                <a:tc>
                  <a:txBody>
                    <a:bodyPr/>
                    <a:lstStyle/>
                    <a:p>
                      <a:pPr algn="ctr" fontAlgn="b"/>
                      <a:r>
                        <a:rPr lang="en-GB" sz="1400" b="1" u="none" strike="noStrike" dirty="0">
                          <a:effectLst/>
                          <a:latin typeface="Arial Narrow" panose="020B0606020202030204" pitchFamily="34" charset="0"/>
                        </a:rPr>
                        <a:t>A</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C</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I</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W</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A</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C</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I</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W</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M</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F</a:t>
                      </a:r>
                      <a:endParaRPr lang="en-GB" sz="1400" b="1" i="0" u="none" strike="noStrike" dirty="0">
                        <a:effectLst/>
                        <a:latin typeface="Arial Narrow" panose="020B0606020202030204" pitchFamily="34" charset="0"/>
                      </a:endParaRPr>
                    </a:p>
                  </a:txBody>
                  <a:tcPr marL="6350" marR="6350" marT="6350" marB="0" anchor="b"/>
                </a:tc>
                <a:tc vMerge="1">
                  <a:txBody>
                    <a:bodyPr/>
                    <a:lstStyle/>
                    <a:p>
                      <a:endParaRPr lang="en-GB"/>
                    </a:p>
                  </a:txBody>
                  <a:tcPr/>
                </a:tc>
                <a:extLst>
                  <a:ext uri="{0D108BD9-81ED-4DB2-BD59-A6C34878D82A}">
                    <a16:rowId xmlns:a16="http://schemas.microsoft.com/office/drawing/2014/main" xmlns="" val="311677899"/>
                  </a:ext>
                </a:extLst>
              </a:tr>
              <a:tr h="337157">
                <a:tc>
                  <a:txBody>
                    <a:bodyPr/>
                    <a:lstStyle/>
                    <a:p>
                      <a:pPr algn="just" fontAlgn="ctr"/>
                      <a:r>
                        <a:rPr lang="en-GB" sz="1400" u="none" strike="noStrike">
                          <a:effectLst/>
                          <a:latin typeface="Arial Narrow" panose="020B0606020202030204" pitchFamily="34" charset="0"/>
                        </a:rPr>
                        <a:t>Top management</a:t>
                      </a:r>
                      <a:endParaRPr lang="en-GB"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1</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1811703135"/>
                  </a:ext>
                </a:extLst>
              </a:tr>
              <a:tr h="337157">
                <a:tc>
                  <a:txBody>
                    <a:bodyPr/>
                    <a:lstStyle/>
                    <a:p>
                      <a:pPr algn="just" fontAlgn="ctr"/>
                      <a:r>
                        <a:rPr lang="en-GB" sz="1400" u="none" strike="noStrike">
                          <a:effectLst/>
                          <a:latin typeface="Arial Narrow" panose="020B0606020202030204" pitchFamily="34" charset="0"/>
                        </a:rPr>
                        <a:t> Senior management</a:t>
                      </a:r>
                      <a:endParaRPr lang="en-GB"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b"/>
                      <a:r>
                        <a:rPr lang="en-GB" sz="1400" u="none" strike="noStrike">
                          <a:effectLst/>
                          <a:latin typeface="Arial Narrow" panose="020B0606020202030204" pitchFamily="34" charset="0"/>
                        </a:rPr>
                        <a:t>3</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5</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3000289373"/>
                  </a:ext>
                </a:extLst>
              </a:tr>
              <a:tr h="528600">
                <a:tc>
                  <a:txBody>
                    <a:bodyPr/>
                    <a:lstStyle/>
                    <a:p>
                      <a:pPr algn="just" fontAlgn="ctr"/>
                      <a:r>
                        <a:rPr lang="en-US" sz="1400" u="none" strike="noStrike">
                          <a:effectLst/>
                          <a:latin typeface="Arial Narrow" panose="020B0606020202030204" pitchFamily="34" charset="0"/>
                        </a:rPr>
                        <a:t>Professionally Qualified &amp; experienced specialists/mid-management </a:t>
                      </a:r>
                      <a:endParaRPr lang="en-US"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b"/>
                      <a:r>
                        <a:rPr lang="en-GB" sz="1400" u="none" strike="noStrike">
                          <a:effectLst/>
                          <a:latin typeface="Arial Narrow" panose="020B0606020202030204" pitchFamily="34" charset="0"/>
                        </a:rPr>
                        <a:t>14</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3</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36</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187029481"/>
                  </a:ext>
                </a:extLst>
              </a:tr>
              <a:tr h="528600">
                <a:tc>
                  <a:txBody>
                    <a:bodyPr/>
                    <a:lstStyle/>
                    <a:p>
                      <a:pPr algn="just" fontAlgn="ctr"/>
                      <a:r>
                        <a:rPr lang="en-US" sz="1400" u="none" strike="noStrike" dirty="0">
                          <a:effectLst/>
                          <a:latin typeface="Arial Narrow" panose="020B0606020202030204" pitchFamily="34" charset="0"/>
                        </a:rPr>
                        <a:t>Skilled Technical &amp; Academically Qualified/ Junior Management</a:t>
                      </a:r>
                      <a:endParaRPr lang="en-US" sz="14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b"/>
                      <a:r>
                        <a:rPr lang="en-GB" sz="1400" u="none" strike="noStrike">
                          <a:effectLst/>
                          <a:latin typeface="Arial Narrow" panose="020B0606020202030204" pitchFamily="34" charset="0"/>
                        </a:rPr>
                        <a:t>19</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25</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4</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50</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384579556"/>
                  </a:ext>
                </a:extLst>
              </a:tr>
              <a:tr h="337157">
                <a:tc>
                  <a:txBody>
                    <a:bodyPr/>
                    <a:lstStyle/>
                    <a:p>
                      <a:pPr algn="just" fontAlgn="ctr"/>
                      <a:r>
                        <a:rPr lang="en-GB" sz="1400" u="none" strike="noStrike">
                          <a:effectLst/>
                          <a:latin typeface="Arial Narrow" panose="020B0606020202030204" pitchFamily="34" charset="0"/>
                        </a:rPr>
                        <a:t>Semi-skilled &amp; discretionary decision-making</a:t>
                      </a:r>
                      <a:endParaRPr lang="en-GB"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b"/>
                      <a:r>
                        <a:rPr lang="en-GB" sz="1400" u="none" strike="noStrike">
                          <a:effectLst/>
                          <a:latin typeface="Arial Narrow" panose="020B0606020202030204" pitchFamily="34" charset="0"/>
                        </a:rPr>
                        <a:t>4</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14</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1830964064"/>
                  </a:ext>
                </a:extLst>
              </a:tr>
              <a:tr h="337157">
                <a:tc>
                  <a:txBody>
                    <a:bodyPr/>
                    <a:lstStyle/>
                    <a:p>
                      <a:pPr algn="just" fontAlgn="ctr"/>
                      <a:r>
                        <a:rPr lang="en-GB" sz="1400" u="none" strike="noStrike">
                          <a:effectLst/>
                          <a:latin typeface="Arial Narrow" panose="020B0606020202030204" pitchFamily="34" charset="0"/>
                        </a:rPr>
                        <a:t>Unskilled &amp; defined decision-making</a:t>
                      </a:r>
                      <a:endParaRPr lang="en-GB" sz="14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8</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9</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832127261"/>
                  </a:ext>
                </a:extLst>
              </a:tr>
              <a:tr h="337157">
                <a:tc>
                  <a:txBody>
                    <a:bodyPr/>
                    <a:lstStyle/>
                    <a:p>
                      <a:pPr algn="l" fontAlgn="b"/>
                      <a:r>
                        <a:rPr lang="en-GB" sz="1400" b="1" u="none" strike="noStrike">
                          <a:effectLst/>
                          <a:latin typeface="Arial Narrow" panose="020B0606020202030204" pitchFamily="34" charset="0"/>
                        </a:rPr>
                        <a:t>TOTAL PERMANENT</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42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55</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3</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7</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115</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1654749499"/>
                  </a:ext>
                </a:extLst>
              </a:tr>
              <a:tr h="337157">
                <a:tc>
                  <a:txBody>
                    <a:bodyPr/>
                    <a:lstStyle/>
                    <a:p>
                      <a:pPr algn="l" fontAlgn="b"/>
                      <a:r>
                        <a:rPr lang="en-GB" sz="1400" u="none" strike="noStrike">
                          <a:effectLst/>
                          <a:latin typeface="Arial Narrow" panose="020B0606020202030204" pitchFamily="34" charset="0"/>
                        </a:rPr>
                        <a:t>Peoplle with disabiities</a:t>
                      </a:r>
                      <a:endParaRPr lang="en-GB" sz="1400" b="0"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4290874127"/>
                  </a:ext>
                </a:extLst>
              </a:tr>
              <a:tr h="337157">
                <a:tc>
                  <a:txBody>
                    <a:bodyPr/>
                    <a:lstStyle/>
                    <a:p>
                      <a:pPr algn="l" fontAlgn="b"/>
                      <a:r>
                        <a:rPr lang="en-GB" sz="1400" b="1" u="none" strike="noStrike">
                          <a:effectLst/>
                          <a:latin typeface="Arial Narrow" panose="020B0606020202030204" pitchFamily="34" charset="0"/>
                        </a:rPr>
                        <a:t>Internships &amp; Fixed Term employees</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5</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7</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0</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12</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2276568376"/>
                  </a:ext>
                </a:extLst>
              </a:tr>
              <a:tr h="337157">
                <a:tc>
                  <a:txBody>
                    <a:bodyPr/>
                    <a:lstStyle/>
                    <a:p>
                      <a:pPr algn="l" fontAlgn="b"/>
                      <a:r>
                        <a:rPr lang="en-GB" sz="1400" b="1" u="none" strike="noStrike">
                          <a:effectLst/>
                          <a:latin typeface="Arial Narrow" panose="020B0606020202030204" pitchFamily="34" charset="0"/>
                        </a:rPr>
                        <a:t>GRAND TOTAL</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47</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62</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3</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7</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a:effectLst/>
                          <a:latin typeface="Arial Narrow" panose="020B0606020202030204" pitchFamily="34" charset="0"/>
                        </a:rPr>
                        <a:t>1</a:t>
                      </a:r>
                      <a:endParaRPr lang="en-GB" sz="1400" b="1" i="0" u="none" strike="noStrike">
                        <a:effectLst/>
                        <a:latin typeface="Arial Narrow" panose="020B0606020202030204" pitchFamily="34" charset="0"/>
                      </a:endParaRPr>
                    </a:p>
                  </a:txBody>
                  <a:tcPr marL="6350" marR="6350" marT="6350" marB="0" anchor="b"/>
                </a:tc>
                <a:tc>
                  <a:txBody>
                    <a:bodyPr/>
                    <a:lstStyle/>
                    <a:p>
                      <a:pPr algn="ctr" fontAlgn="b"/>
                      <a:r>
                        <a:rPr lang="en-GB" sz="1400" b="1" u="none" strike="noStrike" dirty="0">
                          <a:effectLst/>
                          <a:latin typeface="Arial Narrow" panose="020B0606020202030204" pitchFamily="34" charset="0"/>
                        </a:rPr>
                        <a:t>127</a:t>
                      </a:r>
                      <a:endParaRPr lang="en-GB" sz="1400" b="1" i="0" u="none" strike="noStrike" dirty="0">
                        <a:effectLst/>
                        <a:latin typeface="Arial Narrow" panose="020B0606020202030204" pitchFamily="34" charset="0"/>
                      </a:endParaRPr>
                    </a:p>
                  </a:txBody>
                  <a:tcPr marL="6350" marR="6350" marT="6350" marB="0" anchor="b"/>
                </a:tc>
                <a:extLst>
                  <a:ext uri="{0D108BD9-81ED-4DB2-BD59-A6C34878D82A}">
                    <a16:rowId xmlns:a16="http://schemas.microsoft.com/office/drawing/2014/main" xmlns="" val="2350084231"/>
                  </a:ext>
                </a:extLst>
              </a:tr>
              <a:tr h="337157">
                <a:tc gridSpan="12">
                  <a:txBody>
                    <a:bodyPr/>
                    <a:lstStyle/>
                    <a:p>
                      <a:pPr algn="l" fontAlgn="t"/>
                      <a:r>
                        <a:rPr lang="en-US" sz="1400" u="none" strike="noStrike" dirty="0">
                          <a:effectLst/>
                          <a:latin typeface="Arial Narrow" panose="020B0606020202030204" pitchFamily="34" charset="0"/>
                        </a:rPr>
                        <a:t>People with disabilities have been counted for in  in the skilled and academically qualified occupational levels</a:t>
                      </a:r>
                      <a:endParaRPr lang="en-US" sz="1400" b="0" i="0" u="none" strike="noStrike" dirty="0">
                        <a:effectLst/>
                        <a:latin typeface="Arial Narrow" panose="020B0606020202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077939959"/>
                  </a:ext>
                </a:extLst>
              </a:tr>
            </a:tbl>
          </a:graphicData>
        </a:graphic>
      </p:graphicFrame>
    </p:spTree>
    <p:extLst>
      <p:ext uri="{BB962C8B-B14F-4D97-AF65-F5344CB8AC3E}">
        <p14:creationId xmlns:p14="http://schemas.microsoft.com/office/powerpoint/2010/main" xmlns="" val="3381392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3458" y="914851"/>
            <a:ext cx="10044382" cy="5668963"/>
          </a:xfrm>
        </p:spPr>
        <p:txBody>
          <a:bodyPr>
            <a:noAutofit/>
          </a:bodyPr>
          <a:lstStyle/>
          <a:p>
            <a:pPr marL="0" indent="0">
              <a:buNone/>
            </a:pPr>
            <a:endParaRPr lang="en-ZA" sz="1800" dirty="0">
              <a:latin typeface="Arial Narrow" panose="020B0606020202030204" pitchFamily="34" charset="0"/>
            </a:endParaRPr>
          </a:p>
          <a:p>
            <a:pPr marL="0" indent="0">
              <a:buNone/>
            </a:pPr>
            <a:r>
              <a:rPr lang="en-ZA" sz="1800" dirty="0">
                <a:latin typeface="Arial Narrow" panose="020B0606020202030204" pitchFamily="34" charset="0"/>
              </a:rPr>
              <a:t>CMS appointed a total number of 12 employees on internship and fixed term contractors. </a:t>
            </a:r>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endParaRPr lang="en-ZA" sz="1800" dirty="0"/>
          </a:p>
          <a:p>
            <a:endParaRPr lang="en-ZA" sz="1800" dirty="0"/>
          </a:p>
          <a:p>
            <a:endParaRPr lang="en-ZA" sz="1800" dirty="0"/>
          </a:p>
          <a:p>
            <a:endParaRPr lang="en-ZA" sz="1800" dirty="0"/>
          </a:p>
          <a:p>
            <a:pPr marL="0" indent="0">
              <a:buNone/>
            </a:pPr>
            <a:endParaRPr lang="en-US" sz="800" dirty="0"/>
          </a:p>
          <a:p>
            <a:pPr marL="0" indent="0">
              <a:buNone/>
            </a:pPr>
            <a:r>
              <a:rPr lang="en-US" sz="1800" dirty="0">
                <a:latin typeface="Arial Narrow" panose="020B0606020202030204" pitchFamily="34" charset="0"/>
              </a:rPr>
              <a:t>Interns are appropriately placed in units with agreed workplans to achieve experiential learning at the end of the internship programme. Reports will be issued to the candidate and relevant SETAs.  Appointment of temporary employees on fixed-term are </a:t>
            </a:r>
            <a:r>
              <a:rPr lang="en-ZA" sz="1800" dirty="0">
                <a:latin typeface="Arial Narrow" panose="020B0606020202030204" pitchFamily="34" charset="0"/>
                <a:ea typeface="Calibri" panose="020F0502020204030204" pitchFamily="34" charset="0"/>
                <a:cs typeface="Times New Roman" panose="02020603050405020304" pitchFamily="18" charset="0"/>
              </a:rPr>
              <a:t>in terms of Section 198B(1) on the occurrence of a specific event when a specific task need to be performed.</a:t>
            </a:r>
            <a:endParaRPr lang="en-GB" sz="1800" dirty="0">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n-US" sz="1800" dirty="0"/>
          </a:p>
        </p:txBody>
      </p:sp>
      <p:graphicFrame>
        <p:nvGraphicFramePr>
          <p:cNvPr id="5" name="Table 5">
            <a:extLst>
              <a:ext uri="{FF2B5EF4-FFF2-40B4-BE49-F238E27FC236}">
                <a16:creationId xmlns:a16="http://schemas.microsoft.com/office/drawing/2014/main" xmlns="" id="{FEA36605-3767-4D6E-827D-01E4BE4C2B76}"/>
              </a:ext>
            </a:extLst>
          </p:cNvPr>
          <p:cNvGraphicFramePr>
            <a:graphicFrameLocks noGrp="1"/>
          </p:cNvGraphicFramePr>
          <p:nvPr/>
        </p:nvGraphicFramePr>
        <p:xfrm>
          <a:off x="721361" y="1877060"/>
          <a:ext cx="10019946" cy="2871216"/>
        </p:xfrm>
        <a:graphic>
          <a:graphicData uri="http://schemas.openxmlformats.org/drawingml/2006/table">
            <a:tbl>
              <a:tblPr firstRow="1" bandRow="1">
                <a:tableStyleId>{5C22544A-7EE6-4342-B048-85BDC9FD1C3A}</a:tableStyleId>
              </a:tblPr>
              <a:tblGrid>
                <a:gridCol w="5009972">
                  <a:extLst>
                    <a:ext uri="{9D8B030D-6E8A-4147-A177-3AD203B41FA5}">
                      <a16:colId xmlns:a16="http://schemas.microsoft.com/office/drawing/2014/main" xmlns="" val="1932094596"/>
                    </a:ext>
                  </a:extLst>
                </a:gridCol>
                <a:gridCol w="2504987">
                  <a:extLst>
                    <a:ext uri="{9D8B030D-6E8A-4147-A177-3AD203B41FA5}">
                      <a16:colId xmlns:a16="http://schemas.microsoft.com/office/drawing/2014/main" xmlns="" val="3162636634"/>
                    </a:ext>
                  </a:extLst>
                </a:gridCol>
                <a:gridCol w="2504987">
                  <a:extLst>
                    <a:ext uri="{9D8B030D-6E8A-4147-A177-3AD203B41FA5}">
                      <a16:colId xmlns:a16="http://schemas.microsoft.com/office/drawing/2014/main" xmlns="" val="4182242829"/>
                    </a:ext>
                  </a:extLst>
                </a:gridCol>
              </a:tblGrid>
              <a:tr h="358902">
                <a:tc>
                  <a:txBody>
                    <a:bodyPr/>
                    <a:lstStyle/>
                    <a:p>
                      <a:pPr algn="just"/>
                      <a:r>
                        <a:rPr lang="en-US" sz="1400" dirty="0"/>
                        <a:t>Business unit</a:t>
                      </a:r>
                      <a:endParaRPr lang="en-GB" sz="1400" dirty="0"/>
                    </a:p>
                  </a:txBody>
                  <a:tcPr/>
                </a:tc>
                <a:tc>
                  <a:txBody>
                    <a:bodyPr/>
                    <a:lstStyle/>
                    <a:p>
                      <a:pPr algn="ctr"/>
                      <a:r>
                        <a:rPr lang="en-US" sz="1400" dirty="0"/>
                        <a:t>Fixed-Term Contracts</a:t>
                      </a:r>
                      <a:endParaRPr lang="en-GB" sz="1400" dirty="0"/>
                    </a:p>
                  </a:txBody>
                  <a:tcPr/>
                </a:tc>
                <a:tc>
                  <a:txBody>
                    <a:bodyPr/>
                    <a:lstStyle/>
                    <a:p>
                      <a:pPr algn="ctr"/>
                      <a:r>
                        <a:rPr lang="en-US" sz="1400" dirty="0"/>
                        <a:t>Internships</a:t>
                      </a:r>
                      <a:endParaRPr lang="en-GB" sz="1400" dirty="0"/>
                    </a:p>
                  </a:txBody>
                  <a:tcPr/>
                </a:tc>
                <a:extLst>
                  <a:ext uri="{0D108BD9-81ED-4DB2-BD59-A6C34878D82A}">
                    <a16:rowId xmlns:a16="http://schemas.microsoft.com/office/drawing/2014/main" xmlns="" val="3012445812"/>
                  </a:ext>
                </a:extLst>
              </a:tr>
              <a:tr h="358902">
                <a:tc>
                  <a:txBody>
                    <a:bodyPr/>
                    <a:lstStyle/>
                    <a:p>
                      <a:pPr algn="just"/>
                      <a:r>
                        <a:rPr lang="en-US" sz="1400" dirty="0">
                          <a:latin typeface="Arial Narrow" panose="020B0606020202030204" pitchFamily="34" charset="0"/>
                        </a:rPr>
                        <a:t>Accreditation</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extLst>
                  <a:ext uri="{0D108BD9-81ED-4DB2-BD59-A6C34878D82A}">
                    <a16:rowId xmlns:a16="http://schemas.microsoft.com/office/drawing/2014/main" xmlns="" val="1951252542"/>
                  </a:ext>
                </a:extLst>
              </a:tr>
              <a:tr h="358902">
                <a:tc>
                  <a:txBody>
                    <a:bodyPr/>
                    <a:lstStyle/>
                    <a:p>
                      <a:pPr algn="just"/>
                      <a:r>
                        <a:rPr lang="en-US" sz="1400" dirty="0">
                          <a:latin typeface="Arial Narrow" panose="020B0606020202030204" pitchFamily="34" charset="0"/>
                        </a:rPr>
                        <a:t>Stakeholder Relations</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2</a:t>
                      </a:r>
                      <a:endParaRPr lang="en-GB" sz="1400" dirty="0">
                        <a:latin typeface="Arial Narrow" panose="020B0606020202030204" pitchFamily="34" charset="0"/>
                      </a:endParaRPr>
                    </a:p>
                  </a:txBody>
                  <a:tcPr/>
                </a:tc>
                <a:extLst>
                  <a:ext uri="{0D108BD9-81ED-4DB2-BD59-A6C34878D82A}">
                    <a16:rowId xmlns:a16="http://schemas.microsoft.com/office/drawing/2014/main" xmlns="" val="3267957885"/>
                  </a:ext>
                </a:extLst>
              </a:tr>
              <a:tr h="358902">
                <a:tc>
                  <a:txBody>
                    <a:bodyPr/>
                    <a:lstStyle/>
                    <a:p>
                      <a:pPr algn="just"/>
                      <a:r>
                        <a:rPr lang="en-US" sz="1400" dirty="0">
                          <a:latin typeface="Arial Narrow" panose="020B0606020202030204" pitchFamily="34" charset="0"/>
                        </a:rPr>
                        <a:t>ICT &amp; Knowledge Management</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0</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extLst>
                  <a:ext uri="{0D108BD9-81ED-4DB2-BD59-A6C34878D82A}">
                    <a16:rowId xmlns:a16="http://schemas.microsoft.com/office/drawing/2014/main" xmlns="" val="2112814362"/>
                  </a:ext>
                </a:extLst>
              </a:tr>
              <a:tr h="358902">
                <a:tc>
                  <a:txBody>
                    <a:bodyPr/>
                    <a:lstStyle/>
                    <a:p>
                      <a:pPr algn="just"/>
                      <a:r>
                        <a:rPr lang="en-US" sz="1400" dirty="0">
                          <a:latin typeface="Arial Narrow" panose="020B0606020202030204" pitchFamily="34" charset="0"/>
                        </a:rPr>
                        <a:t>CEO’s Office</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0</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extLst>
                  <a:ext uri="{0D108BD9-81ED-4DB2-BD59-A6C34878D82A}">
                    <a16:rowId xmlns:a16="http://schemas.microsoft.com/office/drawing/2014/main" xmlns="" val="4259149911"/>
                  </a:ext>
                </a:extLst>
              </a:tr>
              <a:tr h="358902">
                <a:tc>
                  <a:txBody>
                    <a:bodyPr/>
                    <a:lstStyle/>
                    <a:p>
                      <a:pPr algn="just"/>
                      <a:r>
                        <a:rPr lang="en-US" sz="1400" dirty="0">
                          <a:latin typeface="Arial Narrow" panose="020B0606020202030204" pitchFamily="34" charset="0"/>
                        </a:rPr>
                        <a:t>Clinical</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2</a:t>
                      </a:r>
                      <a:endParaRPr lang="en-GB" sz="1400" dirty="0">
                        <a:latin typeface="Arial Narrow" panose="020B0606020202030204" pitchFamily="34" charset="0"/>
                      </a:endParaRPr>
                    </a:p>
                  </a:txBody>
                  <a:tcPr/>
                </a:tc>
                <a:extLst>
                  <a:ext uri="{0D108BD9-81ED-4DB2-BD59-A6C34878D82A}">
                    <a16:rowId xmlns:a16="http://schemas.microsoft.com/office/drawing/2014/main" xmlns="" val="2642599148"/>
                  </a:ext>
                </a:extLst>
              </a:tr>
              <a:tr h="358902">
                <a:tc>
                  <a:txBody>
                    <a:bodyPr/>
                    <a:lstStyle/>
                    <a:p>
                      <a:pPr algn="just"/>
                      <a:r>
                        <a:rPr lang="en-US" sz="1400" dirty="0">
                          <a:latin typeface="Arial Narrow" panose="020B0606020202030204" pitchFamily="34" charset="0"/>
                        </a:rPr>
                        <a:t>Research &amp; Monitoring</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0</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2</a:t>
                      </a:r>
                      <a:endParaRPr lang="en-GB" sz="1400" dirty="0">
                        <a:latin typeface="Arial Narrow" panose="020B0606020202030204" pitchFamily="34" charset="0"/>
                      </a:endParaRPr>
                    </a:p>
                  </a:txBody>
                  <a:tcPr/>
                </a:tc>
                <a:extLst>
                  <a:ext uri="{0D108BD9-81ED-4DB2-BD59-A6C34878D82A}">
                    <a16:rowId xmlns:a16="http://schemas.microsoft.com/office/drawing/2014/main" xmlns="" val="974519901"/>
                  </a:ext>
                </a:extLst>
              </a:tr>
              <a:tr h="358902">
                <a:tc>
                  <a:txBody>
                    <a:bodyPr/>
                    <a:lstStyle/>
                    <a:p>
                      <a:pPr algn="just"/>
                      <a:r>
                        <a:rPr lang="en-US" sz="1400" b="1" dirty="0">
                          <a:latin typeface="Arial Narrow" panose="020B0606020202030204" pitchFamily="34" charset="0"/>
                        </a:rPr>
                        <a:t>Total</a:t>
                      </a:r>
                      <a:endParaRPr lang="en-GB" sz="1400" b="1" dirty="0">
                        <a:latin typeface="Arial Narrow" panose="020B0606020202030204" pitchFamily="34" charset="0"/>
                      </a:endParaRPr>
                    </a:p>
                  </a:txBody>
                  <a:tcPr/>
                </a:tc>
                <a:tc>
                  <a:txBody>
                    <a:bodyPr/>
                    <a:lstStyle/>
                    <a:p>
                      <a:pPr algn="ctr"/>
                      <a:r>
                        <a:rPr lang="en-US" sz="1400" b="1" dirty="0">
                          <a:latin typeface="Arial Narrow" panose="020B0606020202030204" pitchFamily="34" charset="0"/>
                        </a:rPr>
                        <a:t>3</a:t>
                      </a:r>
                      <a:endParaRPr lang="en-GB" sz="1400" b="1" dirty="0">
                        <a:latin typeface="Arial Narrow" panose="020B0606020202030204" pitchFamily="34" charset="0"/>
                      </a:endParaRPr>
                    </a:p>
                  </a:txBody>
                  <a:tcPr/>
                </a:tc>
                <a:tc>
                  <a:txBody>
                    <a:bodyPr/>
                    <a:lstStyle/>
                    <a:p>
                      <a:pPr algn="ctr"/>
                      <a:r>
                        <a:rPr lang="en-US" sz="1400" b="1" dirty="0">
                          <a:latin typeface="Arial Narrow" panose="020B0606020202030204" pitchFamily="34" charset="0"/>
                        </a:rPr>
                        <a:t>9</a:t>
                      </a:r>
                      <a:endParaRPr lang="en-GB" sz="1400" b="1" dirty="0">
                        <a:latin typeface="Arial Narrow" panose="020B0606020202030204" pitchFamily="34" charset="0"/>
                      </a:endParaRPr>
                    </a:p>
                  </a:txBody>
                  <a:tcPr/>
                </a:tc>
                <a:extLst>
                  <a:ext uri="{0D108BD9-81ED-4DB2-BD59-A6C34878D82A}">
                    <a16:rowId xmlns:a16="http://schemas.microsoft.com/office/drawing/2014/main" xmlns="" val="1150615867"/>
                  </a:ext>
                </a:extLst>
              </a:tr>
            </a:tbl>
          </a:graphicData>
        </a:graphic>
      </p:graphicFrame>
      <p:sp>
        <p:nvSpPr>
          <p:cNvPr id="7" name="Rectangle 6">
            <a:extLst>
              <a:ext uri="{FF2B5EF4-FFF2-40B4-BE49-F238E27FC236}">
                <a16:creationId xmlns:a16="http://schemas.microsoft.com/office/drawing/2014/main" xmlns="" id="{28D18D9B-4877-4829-86D0-C30EF4DC7EA3}"/>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INTERNSHIPS AND FIXED-TERM CONTRACTS</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3267830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D228C-FF57-4C30-A3C4-63E16721EBC0}"/>
              </a:ext>
            </a:extLst>
          </p:cNvPr>
          <p:cNvSpPr>
            <a:spLocks noGrp="1"/>
          </p:cNvSpPr>
          <p:nvPr>
            <p:ph type="ctrTitle"/>
          </p:nvPr>
        </p:nvSpPr>
        <p:spPr/>
        <p:txBody>
          <a:bodyPr/>
          <a:lstStyle/>
          <a:p>
            <a:r>
              <a:rPr lang="en-GB" dirty="0">
                <a:solidFill>
                  <a:schemeClr val="bg1"/>
                </a:solidFill>
                <a:latin typeface="Arial Narrow" panose="020B0606020202030204" pitchFamily="34" charset="0"/>
              </a:rPr>
              <a:t>Immediate challenges</a:t>
            </a:r>
          </a:p>
        </p:txBody>
      </p:sp>
      <p:sp>
        <p:nvSpPr>
          <p:cNvPr id="3" name="Subtitle 2">
            <a:extLst>
              <a:ext uri="{FF2B5EF4-FFF2-40B4-BE49-F238E27FC236}">
                <a16:creationId xmlns:a16="http://schemas.microsoft.com/office/drawing/2014/main" xmlns="" id="{B71FE5C9-026D-46B8-B0B5-8A39A9BF8802}"/>
              </a:ext>
            </a:extLst>
          </p:cNvPr>
          <p:cNvSpPr>
            <a:spLocks noGrp="1"/>
          </p:cNvSpPr>
          <p:nvPr>
            <p:ph type="subTitle" idx="1"/>
          </p:nvPr>
        </p:nvSpPr>
        <p:spPr/>
        <p:txBody>
          <a:bodyPr>
            <a:normAutofit/>
          </a:bodyPr>
          <a:lstStyle/>
          <a:p>
            <a:endParaRPr lang="en-GB"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3864996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448D377-B470-4766-A5DE-F2B469DF0B50}"/>
              </a:ext>
            </a:extLst>
          </p:cNvPr>
          <p:cNvSpPr>
            <a:spLocks noGrp="1"/>
          </p:cNvSpPr>
          <p:nvPr>
            <p:ph idx="4294967295"/>
          </p:nvPr>
        </p:nvSpPr>
        <p:spPr>
          <a:xfrm>
            <a:off x="724618" y="1164662"/>
            <a:ext cx="10016688" cy="4744432"/>
          </a:xfrm>
        </p:spPr>
        <p:txBody>
          <a:bodyPr>
            <a:normAutofit/>
          </a:bodyPr>
          <a:lstStyle/>
          <a:p>
            <a:pPr marL="355600" indent="-355600"/>
            <a:r>
              <a:rPr lang="en-US" dirty="0">
                <a:latin typeface="Arial Narrow" panose="020B0606020202030204" pitchFamily="34" charset="0"/>
              </a:rPr>
              <a:t>Significant Budgetary constraints</a:t>
            </a:r>
          </a:p>
          <a:p>
            <a:pPr marL="812813" lvl="1" indent="-355600"/>
            <a:r>
              <a:rPr lang="en-US" dirty="0"/>
              <a:t>2020/21  recently approved</a:t>
            </a:r>
          </a:p>
          <a:p>
            <a:pPr marL="812813" lvl="1" indent="-355600"/>
            <a:r>
              <a:rPr lang="en-US" dirty="0"/>
              <a:t>2021/22 proposed levy increase not yet approved.</a:t>
            </a:r>
          </a:p>
          <a:p>
            <a:pPr marL="812813" lvl="1" indent="-355600"/>
            <a:r>
              <a:rPr lang="en-US" dirty="0"/>
              <a:t>Liquidity issues whereby extended payment terms had to be negotiated with suppliers.</a:t>
            </a:r>
          </a:p>
          <a:p>
            <a:pPr marL="812813" lvl="1" indent="-355600"/>
            <a:r>
              <a:rPr lang="en-US" dirty="0"/>
              <a:t>Pushback from schemes that necessitate the Registrar to defend matters in Court at a significant financial cost.</a:t>
            </a:r>
          </a:p>
          <a:p>
            <a:pPr marL="812813" lvl="1" indent="-355600"/>
            <a:r>
              <a:rPr lang="en-US" dirty="0" err="1"/>
              <a:t>Labour</a:t>
            </a:r>
            <a:r>
              <a:rPr lang="en-US" dirty="0"/>
              <a:t> related litigations.</a:t>
            </a:r>
          </a:p>
          <a:p>
            <a:pPr marL="812813" lvl="1" indent="-355600"/>
            <a:r>
              <a:rPr lang="en-US" dirty="0"/>
              <a:t>S59 and SIU investigation financial implication.</a:t>
            </a:r>
          </a:p>
          <a:p>
            <a:pPr marL="812813" lvl="1" indent="-355600"/>
            <a:r>
              <a:rPr lang="en-US" dirty="0"/>
              <a:t>Inadequate financial and human resources to build sufficient internal capacity.</a:t>
            </a:r>
          </a:p>
          <a:p>
            <a:pPr marL="812813" lvl="1" indent="-355600"/>
            <a:endParaRPr lang="en-US" dirty="0"/>
          </a:p>
        </p:txBody>
      </p:sp>
      <p:sp>
        <p:nvSpPr>
          <p:cNvPr id="2" name="Rectangle 1">
            <a:extLst>
              <a:ext uri="{FF2B5EF4-FFF2-40B4-BE49-F238E27FC236}">
                <a16:creationId xmlns:a16="http://schemas.microsoft.com/office/drawing/2014/main" xmlns="" id="{29FCEF1D-453E-4009-9520-6AE9CF7FE0E5}"/>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IMMEDIATE CHALLENGES</a:t>
            </a:r>
            <a:endPar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2008330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448D377-B470-4766-A5DE-F2B469DF0B50}"/>
              </a:ext>
            </a:extLst>
          </p:cNvPr>
          <p:cNvSpPr>
            <a:spLocks noGrp="1"/>
          </p:cNvSpPr>
          <p:nvPr>
            <p:ph idx="4294967295"/>
          </p:nvPr>
        </p:nvSpPr>
        <p:spPr>
          <a:xfrm>
            <a:off x="497840" y="1457961"/>
            <a:ext cx="10127848" cy="4089400"/>
          </a:xfrm>
        </p:spPr>
        <p:txBody>
          <a:bodyPr>
            <a:normAutofit/>
          </a:bodyPr>
          <a:lstStyle/>
          <a:p>
            <a:pPr marL="0" indent="0">
              <a:buNone/>
            </a:pPr>
            <a:endParaRPr lang="en-US" dirty="0">
              <a:latin typeface="Arial Narrow" panose="020B0606020202030204" pitchFamily="34" charset="0"/>
            </a:endParaRPr>
          </a:p>
          <a:p>
            <a:pPr marL="355600" indent="-355600"/>
            <a:r>
              <a:rPr lang="en-US" dirty="0">
                <a:latin typeface="Arial Narrow" panose="020B0606020202030204" pitchFamily="34" charset="0"/>
              </a:rPr>
              <a:t>Section 59 Investigations</a:t>
            </a:r>
          </a:p>
          <a:p>
            <a:pPr marL="355600" indent="-355600"/>
            <a:r>
              <a:rPr lang="en-US" dirty="0">
                <a:latin typeface="Arial Narrow" panose="020B0606020202030204" pitchFamily="34" charset="0"/>
              </a:rPr>
              <a:t>Financial Services Regulatory Act and the COFI Bill</a:t>
            </a:r>
          </a:p>
          <a:p>
            <a:pPr marL="355600" indent="-355600"/>
            <a:r>
              <a:rPr lang="en-US" dirty="0">
                <a:latin typeface="Arial Narrow" panose="020B0606020202030204" pitchFamily="34" charset="0"/>
              </a:rPr>
              <a:t>Budgetary constraints (</a:t>
            </a:r>
            <a:r>
              <a:rPr lang="en-US" b="1" dirty="0">
                <a:latin typeface="Arial Narrow" panose="020B0606020202030204" pitchFamily="34" charset="0"/>
              </a:rPr>
              <a:t>R186.55m vs R186.66bn</a:t>
            </a:r>
            <a:r>
              <a:rPr lang="en-US" dirty="0">
                <a:latin typeface="Arial Narrow" panose="020B0606020202030204" pitchFamily="34" charset="0"/>
              </a:rPr>
              <a:t>)</a:t>
            </a:r>
          </a:p>
          <a:p>
            <a:pPr marL="355600" indent="-355600"/>
            <a:r>
              <a:rPr lang="en-US" dirty="0">
                <a:latin typeface="Arial Narrow" panose="020B0606020202030204" pitchFamily="34" charset="0"/>
              </a:rPr>
              <a:t>Personnel of </a:t>
            </a:r>
            <a:r>
              <a:rPr lang="en-US" b="1" dirty="0">
                <a:latin typeface="Arial Narrow" panose="020B0606020202030204" pitchFamily="34" charset="0"/>
              </a:rPr>
              <a:t>127 vs 8.9m </a:t>
            </a:r>
            <a:r>
              <a:rPr lang="en-US" dirty="0">
                <a:latin typeface="Arial Narrow" panose="020B0606020202030204" pitchFamily="34" charset="0"/>
              </a:rPr>
              <a:t>scheme beneficiaries</a:t>
            </a:r>
          </a:p>
          <a:p>
            <a:pPr marL="355600" indent="-355600"/>
            <a:r>
              <a:rPr lang="en-US" dirty="0">
                <a:latin typeface="Arial Narrow" panose="020B0606020202030204" pitchFamily="34" charset="0"/>
              </a:rPr>
              <a:t>Widening mandate (FWA, Coding, Competition, NHI,  Policy )</a:t>
            </a:r>
          </a:p>
          <a:p>
            <a:pPr marL="355600" indent="-355600"/>
            <a:r>
              <a:rPr lang="en-US" dirty="0">
                <a:latin typeface="Arial Narrow" panose="020B0606020202030204" pitchFamily="34" charset="0"/>
              </a:rPr>
              <a:t>Restructuring organization (fit for purpose; effectiveness and efficiency)</a:t>
            </a:r>
          </a:p>
          <a:p>
            <a:endParaRPr lang="en-US" dirty="0"/>
          </a:p>
        </p:txBody>
      </p:sp>
      <p:sp>
        <p:nvSpPr>
          <p:cNvPr id="2" name="Rectangle 1">
            <a:extLst>
              <a:ext uri="{FF2B5EF4-FFF2-40B4-BE49-F238E27FC236}">
                <a16:creationId xmlns:a16="http://schemas.microsoft.com/office/drawing/2014/main" xmlns="" id="{29FCEF1D-453E-4009-9520-6AE9CF7FE0E5}"/>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IMMEDIATE CHALLENGES</a:t>
            </a:r>
            <a:endParaRPr lang="en-GB" b="1" dirty="0">
              <a:latin typeface="Arial Narrow" panose="020B0606020202030204" pitchFamily="34" charset="0"/>
            </a:endParaRPr>
          </a:p>
        </p:txBody>
      </p:sp>
    </p:spTree>
    <p:extLst>
      <p:ext uri="{BB962C8B-B14F-4D97-AF65-F5344CB8AC3E}">
        <p14:creationId xmlns:p14="http://schemas.microsoft.com/office/powerpoint/2010/main" xmlns="" val="2683416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119374D-C4FC-429A-945A-58A44AFD719C}"/>
              </a:ext>
            </a:extLst>
          </p:cNvPr>
          <p:cNvSpPr txBox="1"/>
          <p:nvPr/>
        </p:nvSpPr>
        <p:spPr>
          <a:xfrm>
            <a:off x="606175" y="1075532"/>
            <a:ext cx="10135131" cy="4154984"/>
          </a:xfrm>
          <a:prstGeom prst="rect">
            <a:avLst/>
          </a:prstGeom>
          <a:noFill/>
        </p:spPr>
        <p:txBody>
          <a:bodyPr wrap="square">
            <a:spAutoFit/>
          </a:bodyPr>
          <a:lstStyle/>
          <a:p>
            <a:pPr marL="0" indent="0" algn="just">
              <a:lnSpc>
                <a:spcPct val="100000"/>
              </a:lnSpc>
              <a:buFont typeface="Arial" panose="020B0604020202020204" pitchFamily="34" charset="0"/>
              <a:buNone/>
            </a:pPr>
            <a:r>
              <a:rPr lang="en-ZA" sz="2400" b="1" dirty="0">
                <a:solidFill>
                  <a:srgbClr val="004992"/>
                </a:solidFill>
                <a:latin typeface="Arial Narrow" panose="020B0606020202030204" pitchFamily="34" charset="0"/>
                <a:ea typeface="Gill Sans SemiBold" charset="0"/>
                <a:cs typeface="Gill Sans SemiBold" charset="0"/>
              </a:rPr>
              <a:t>FUNDING MODEL</a:t>
            </a:r>
          </a:p>
          <a:p>
            <a:pPr marR="10"/>
            <a:r>
              <a:rPr lang="en-US" sz="2400" b="0" i="0" u="none" strike="noStrike" baseline="0" dirty="0">
                <a:latin typeface="Arial Narrow" panose="020B0606020202030204" pitchFamily="34" charset="0"/>
              </a:rPr>
              <a:t>The CMS had a budget of over R174.5 million to execute its mandate in the 2019/20 financial year VS R</a:t>
            </a:r>
            <a:r>
              <a:rPr lang="en-GB" sz="2400" b="0" i="0" u="none" strike="noStrike" baseline="0" dirty="0">
                <a:latin typeface="Arial Narrow" panose="020B0606020202030204" pitchFamily="34" charset="0"/>
              </a:rPr>
              <a:t>186.66 billion of Contributions to Medical Schemes in 2019/20 terms</a:t>
            </a:r>
            <a:r>
              <a:rPr lang="en-GB" sz="2400" b="0" i="1" u="none" strike="noStrike" baseline="0" dirty="0" smtClean="0">
                <a:latin typeface="Arial Narrow" panose="020B0606020202030204" pitchFamily="34" charset="0"/>
              </a:rPr>
              <a:t>.</a:t>
            </a:r>
            <a:endParaRPr lang="en-GB" sz="2400" b="0" i="1" u="none" strike="noStrike" baseline="0" dirty="0">
              <a:solidFill>
                <a:srgbClr val="FF0000"/>
              </a:solidFill>
              <a:latin typeface="Arial Narrow" panose="020B0606020202030204" pitchFamily="34" charset="0"/>
            </a:endParaRPr>
          </a:p>
          <a:p>
            <a:pPr marR="10"/>
            <a:r>
              <a:rPr lang="en-GB" sz="2400" b="0" i="0" u="none" strike="noStrike" baseline="0" dirty="0">
                <a:solidFill>
                  <a:srgbClr val="FF0000"/>
                </a:solidFill>
                <a:latin typeface="Arial Narrow" panose="020B0606020202030204" pitchFamily="34" charset="0"/>
              </a:rPr>
              <a:t> </a:t>
            </a:r>
            <a:r>
              <a:rPr lang="en-US" sz="2400" b="0" i="0" u="none" strike="noStrike" baseline="0" dirty="0">
                <a:solidFill>
                  <a:srgbClr val="000000"/>
                </a:solidFill>
                <a:latin typeface="Arial Narrow" panose="020B0606020202030204" pitchFamily="34" charset="0"/>
              </a:rPr>
              <a:t>This budget originates from the following funding  sources:</a:t>
            </a:r>
          </a:p>
          <a:p>
            <a:pPr marL="342900" indent="-342900" algn="l">
              <a:buFont typeface="Arial" panose="020B0604020202020204" pitchFamily="34" charset="0"/>
              <a:buChar char="•"/>
            </a:pPr>
            <a:r>
              <a:rPr lang="en-US" sz="2400" b="0" i="0" u="none" strike="noStrike" baseline="0" dirty="0">
                <a:solidFill>
                  <a:srgbClr val="000000"/>
                </a:solidFill>
                <a:latin typeface="Arial Narrow" panose="020B0606020202030204" pitchFamily="34" charset="0"/>
              </a:rPr>
              <a:t>Principal scheme member once-off levies</a:t>
            </a:r>
          </a:p>
          <a:p>
            <a:pPr marL="342900" indent="-342900" algn="l">
              <a:buFont typeface="Arial" panose="020B0604020202020204" pitchFamily="34" charset="0"/>
              <a:buChar char="•"/>
            </a:pPr>
            <a:r>
              <a:rPr lang="en-US" sz="2400" b="0" i="0" u="none" strike="noStrike" baseline="0" dirty="0">
                <a:solidFill>
                  <a:srgbClr val="000000"/>
                </a:solidFill>
                <a:latin typeface="Arial Narrow" panose="020B0606020202030204" pitchFamily="34" charset="0"/>
              </a:rPr>
              <a:t>Revenues generated through regulatory activities</a:t>
            </a:r>
          </a:p>
          <a:p>
            <a:pPr marL="342900" indent="-342900" algn="l">
              <a:buFont typeface="Arial" panose="020B0604020202020204" pitchFamily="34" charset="0"/>
              <a:buChar char="•"/>
            </a:pPr>
            <a:r>
              <a:rPr lang="en-US" sz="2400" b="0" i="0" u="none" strike="noStrike" baseline="0" dirty="0">
                <a:solidFill>
                  <a:srgbClr val="000000"/>
                </a:solidFill>
                <a:latin typeface="Arial Narrow" panose="020B0606020202030204" pitchFamily="34" charset="0"/>
              </a:rPr>
              <a:t>Conditional Grant from National Department of </a:t>
            </a:r>
            <a:r>
              <a:rPr lang="en-US" sz="2400" b="0" i="0" u="none" strike="noStrike" baseline="0" dirty="0" smtClean="0">
                <a:solidFill>
                  <a:srgbClr val="000000"/>
                </a:solidFill>
                <a:latin typeface="Arial Narrow" panose="020B0606020202030204" pitchFamily="34" charset="0"/>
              </a:rPr>
              <a:t>Health</a:t>
            </a:r>
            <a:r>
              <a:rPr lang="en-US" sz="2400" b="0" i="0" u="none" strike="noStrike" baseline="0" dirty="0" smtClean="0">
                <a:latin typeface="Arial Narrow" panose="020B0606020202030204" pitchFamily="34" charset="0"/>
              </a:rPr>
              <a:t> </a:t>
            </a:r>
            <a:endParaRPr lang="en-US" sz="2400" b="0" i="1" u="none" strike="noStrike" baseline="0" dirty="0">
              <a:solidFill>
                <a:srgbClr val="FF0000"/>
              </a:solidFill>
              <a:latin typeface="Arial Narrow" panose="020B0606020202030204" pitchFamily="34" charset="0"/>
            </a:endParaRPr>
          </a:p>
          <a:p>
            <a:pPr marL="360363" indent="-360363" defTabSz="914423">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rPr>
              <a:t>CMS revised its proposed levy increase submission for 2020/21 downwards from </a:t>
            </a:r>
            <a:r>
              <a:rPr lang="en-US" sz="2400" b="1" dirty="0">
                <a:solidFill>
                  <a:prstClr val="black"/>
                </a:solidFill>
                <a:latin typeface="Arial Narrow" panose="020B0606020202030204" pitchFamily="34" charset="0"/>
              </a:rPr>
              <a:t>10%</a:t>
            </a:r>
            <a:r>
              <a:rPr lang="en-US" sz="2400" dirty="0">
                <a:solidFill>
                  <a:prstClr val="black"/>
                </a:solidFill>
                <a:latin typeface="Arial Narrow" panose="020B0606020202030204" pitchFamily="34" charset="0"/>
              </a:rPr>
              <a:t> (R3.87 </a:t>
            </a:r>
            <a:r>
              <a:rPr lang="en-US" sz="2400" dirty="0" err="1">
                <a:solidFill>
                  <a:prstClr val="black"/>
                </a:solidFill>
                <a:latin typeface="Arial Narrow" panose="020B0606020202030204" pitchFamily="34" charset="0"/>
              </a:rPr>
              <a:t>pmpa</a:t>
            </a:r>
            <a:r>
              <a:rPr lang="en-US" sz="2400" dirty="0">
                <a:solidFill>
                  <a:prstClr val="black"/>
                </a:solidFill>
                <a:latin typeface="Arial Narrow" panose="020B0606020202030204" pitchFamily="34" charset="0"/>
              </a:rPr>
              <a:t>) to </a:t>
            </a:r>
            <a:r>
              <a:rPr lang="en-US" sz="2400" b="1" dirty="0">
                <a:solidFill>
                  <a:prstClr val="black"/>
                </a:solidFill>
                <a:latin typeface="Arial Narrow" panose="020B0606020202030204" pitchFamily="34" charset="0"/>
              </a:rPr>
              <a:t>4.49%</a:t>
            </a:r>
            <a:r>
              <a:rPr lang="en-US" sz="2400" dirty="0">
                <a:solidFill>
                  <a:prstClr val="black"/>
                </a:solidFill>
                <a:latin typeface="Arial Narrow" panose="020B0606020202030204" pitchFamily="34" charset="0"/>
              </a:rPr>
              <a:t> (R1.74 </a:t>
            </a:r>
            <a:r>
              <a:rPr lang="en-US" sz="2400" dirty="0" err="1">
                <a:solidFill>
                  <a:prstClr val="black"/>
                </a:solidFill>
                <a:latin typeface="Arial Narrow" panose="020B0606020202030204" pitchFamily="34" charset="0"/>
              </a:rPr>
              <a:t>pmpa</a:t>
            </a:r>
            <a:r>
              <a:rPr lang="en-US" sz="2400" dirty="0">
                <a:solidFill>
                  <a:prstClr val="black"/>
                </a:solidFill>
                <a:latin typeface="Arial Narrow" panose="020B0606020202030204" pitchFamily="34" charset="0"/>
              </a:rPr>
              <a:t>) despite increased financial pressure on the Entity.</a:t>
            </a:r>
          </a:p>
          <a:p>
            <a:pPr marL="342900" indent="-342900" algn="l">
              <a:buFont typeface="Arial" panose="020B0604020202020204" pitchFamily="34" charset="0"/>
              <a:buChar char="•"/>
            </a:pPr>
            <a:endParaRPr lang="en-US" sz="2400" b="0" i="0" u="none" strike="noStrike" baseline="0" dirty="0">
              <a:solidFill>
                <a:srgbClr val="000000"/>
              </a:solidFill>
              <a:latin typeface="Arial Narrow" panose="020B0606020202030204" pitchFamily="34" charset="0"/>
            </a:endParaRPr>
          </a:p>
        </p:txBody>
      </p:sp>
      <p:sp>
        <p:nvSpPr>
          <p:cNvPr id="5" name="Rectangle 4">
            <a:extLst>
              <a:ext uri="{FF2B5EF4-FFF2-40B4-BE49-F238E27FC236}">
                <a16:creationId xmlns:a16="http://schemas.microsoft.com/office/drawing/2014/main" xmlns="" id="{47544ED6-A147-44C4-8705-C93FB6D6D999}"/>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INADEQUATE FUNDING (1)</a:t>
            </a:r>
            <a:endParaRPr lang="en-GB" sz="2800" b="1" dirty="0">
              <a:latin typeface="Arial Narrow" panose="020B0606020202030204" pitchFamily="34" charset="0"/>
            </a:endParaRPr>
          </a:p>
        </p:txBody>
      </p:sp>
    </p:spTree>
    <p:extLst>
      <p:ext uri="{BB962C8B-B14F-4D97-AF65-F5344CB8AC3E}">
        <p14:creationId xmlns:p14="http://schemas.microsoft.com/office/powerpoint/2010/main" xmlns="" val="3639099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119374D-C4FC-429A-945A-58A44AFD719C}"/>
              </a:ext>
            </a:extLst>
          </p:cNvPr>
          <p:cNvSpPr txBox="1"/>
          <p:nvPr/>
        </p:nvSpPr>
        <p:spPr>
          <a:xfrm>
            <a:off x="811866" y="1227292"/>
            <a:ext cx="10135131" cy="3046988"/>
          </a:xfrm>
          <a:prstGeom prst="rect">
            <a:avLst/>
          </a:prstGeom>
          <a:noFill/>
        </p:spPr>
        <p:txBody>
          <a:bodyPr wrap="square">
            <a:spAutoFit/>
          </a:bodyPr>
          <a:lstStyle/>
          <a:p>
            <a:pPr marL="360363" marR="0" lvl="0" indent="-360363" algn="l" defTabSz="914423" rtl="0" eaLnBrk="1" fontAlgn="auto" latinLnBrk="0" hangingPunct="1">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ndParaRPr>
          </a:p>
          <a:p>
            <a:pPr marL="360363" marR="0" lvl="0" indent="-360363" algn="l" defTabSz="914423" rtl="0" eaLnBrk="1" fontAlgn="auto" latinLnBrk="0" hangingPunct="1">
              <a:spcAft>
                <a:spcPts val="0"/>
              </a:spcAft>
              <a:buClrTx/>
              <a:buSzTx/>
              <a:buFont typeface="Arial" panose="020B0604020202020204" pitchFamily="34" charset="0"/>
              <a:buChar char="•"/>
              <a:tabLst/>
              <a:defRPr/>
            </a:pPr>
            <a:r>
              <a:rPr lang="en-US" sz="2400" dirty="0">
                <a:solidFill>
                  <a:prstClr val="black"/>
                </a:solidFill>
                <a:latin typeface="Arial Narrow" panose="020B0606020202030204" pitchFamily="34" charset="0"/>
              </a:rPr>
              <a:t>Lack of</a:t>
            </a: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rPr>
              <a:t> additional for the Sect 59 and SIU investigations, respectively</a:t>
            </a:r>
          </a:p>
          <a:p>
            <a:pPr marL="360363" marR="0" lvl="0" indent="-360363" algn="l" defTabSz="914423" rtl="0" eaLnBrk="1" fontAlgn="auto" latinLnBrk="0" hangingPunct="1">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rPr>
              <a:t>Lack of additional funding means that our ability to support urgent NHI projects, will be severely </a:t>
            </a: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rPr>
              <a:t>compromised</a:t>
            </a:r>
            <a:endParaRPr lang="en-US" sz="2400" dirty="0">
              <a:solidFill>
                <a:prstClr val="black"/>
              </a:solidFill>
              <a:latin typeface="Arial Narrow" panose="020B0606020202030204" pitchFamily="34" charset="0"/>
            </a:endParaRPr>
          </a:p>
          <a:p>
            <a:pPr marL="360363" indent="-360363" defTabSz="914423">
              <a:buFont typeface="Arial" panose="020B0604020202020204" pitchFamily="34" charset="0"/>
              <a:buChar char="•"/>
              <a:defRPr/>
            </a:pPr>
            <a:r>
              <a:rPr lang="en-US" sz="2400" dirty="0">
                <a:solidFill>
                  <a:prstClr val="black"/>
                </a:solidFill>
                <a:latin typeface="Arial Narrow" panose="020B0606020202030204" pitchFamily="34" charset="0"/>
              </a:rPr>
              <a:t>CMS is currently exploring alternative funding models together with strategies to contain costs for long term sustainability of the Entity.</a:t>
            </a:r>
          </a:p>
          <a:p>
            <a:pPr marL="360363" marR="0" lvl="0" indent="-360363" algn="l" defTabSz="914423" rtl="0" eaLnBrk="1" fontAlgn="auto" latinLnBrk="0" hangingPunct="1">
              <a:spcAft>
                <a:spcPts val="0"/>
              </a:spcAft>
              <a:buClrTx/>
              <a:buSzTx/>
              <a:buFont typeface="Arial" panose="020B0604020202020204" pitchFamily="34" charset="0"/>
              <a:buChar char="•"/>
              <a:tabLst/>
              <a:defRPr/>
            </a:pPr>
            <a:endParaRPr lang="en-US" sz="2400" dirty="0">
              <a:solidFill>
                <a:prstClr val="black"/>
              </a:solidFill>
              <a:latin typeface="Arial Narrow" panose="020B0606020202030204" pitchFamily="34" charset="0"/>
            </a:endParaRPr>
          </a:p>
          <a:p>
            <a:pPr marL="342900" indent="-342900" algn="l">
              <a:buFont typeface="Arial" panose="020B0604020202020204" pitchFamily="34" charset="0"/>
              <a:buChar char="•"/>
            </a:pPr>
            <a:endParaRPr lang="en-US" sz="2400" b="0" i="0" u="none" strike="noStrike" baseline="0" dirty="0">
              <a:solidFill>
                <a:srgbClr val="000000"/>
              </a:solidFill>
              <a:latin typeface="Arial Narrow" panose="020B0606020202030204" pitchFamily="34" charset="0"/>
            </a:endParaRPr>
          </a:p>
        </p:txBody>
      </p:sp>
      <p:sp>
        <p:nvSpPr>
          <p:cNvPr id="5" name="Rectangle 4">
            <a:extLst>
              <a:ext uri="{FF2B5EF4-FFF2-40B4-BE49-F238E27FC236}">
                <a16:creationId xmlns:a16="http://schemas.microsoft.com/office/drawing/2014/main" xmlns="" id="{47544ED6-A147-44C4-8705-C93FB6D6D999}"/>
              </a:ext>
            </a:extLst>
          </p:cNvPr>
          <p:cNvSpPr/>
          <p:nvPr/>
        </p:nvSpPr>
        <p:spPr>
          <a:xfrm>
            <a:off x="604832" y="23248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INADEQUATE FUNDING (2)</a:t>
            </a:r>
            <a:endParaRPr lang="en-GB" sz="2800" b="1" dirty="0">
              <a:latin typeface="Arial Narrow" panose="020B0606020202030204" pitchFamily="34" charset="0"/>
            </a:endParaRPr>
          </a:p>
        </p:txBody>
      </p:sp>
    </p:spTree>
    <p:extLst>
      <p:ext uri="{BB962C8B-B14F-4D97-AF65-F5344CB8AC3E}">
        <p14:creationId xmlns:p14="http://schemas.microsoft.com/office/powerpoint/2010/main" xmlns="" val="113526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25C5B3-0820-40B6-A1F2-9FEB037CB166}"/>
              </a:ext>
            </a:extLst>
          </p:cNvPr>
          <p:cNvSpPr>
            <a:spLocks noGrp="1"/>
          </p:cNvSpPr>
          <p:nvPr>
            <p:ph idx="4294967295"/>
          </p:nvPr>
        </p:nvSpPr>
        <p:spPr>
          <a:xfrm>
            <a:off x="613458" y="1249680"/>
            <a:ext cx="10728960" cy="5181600"/>
          </a:xfrm>
        </p:spPr>
        <p:txBody>
          <a:bodyPr>
            <a:noAutofit/>
          </a:bodyPr>
          <a:lstStyle/>
          <a:p>
            <a:pPr marL="355600" indent="-355600"/>
            <a:r>
              <a:rPr lang="en-US" dirty="0">
                <a:latin typeface="Arial Narrow" panose="020B0606020202030204" pitchFamily="34" charset="0"/>
              </a:rPr>
              <a:t>Allegations of racial  profiling, blocked payments, black-listing, Bullying, Coercion, Hidden  Cameras</a:t>
            </a:r>
          </a:p>
          <a:p>
            <a:pPr marL="355600" indent="-355600"/>
            <a:r>
              <a:rPr lang="en-US" dirty="0">
                <a:latin typeface="Arial Narrow" panose="020B0606020202030204" pitchFamily="34" charset="0"/>
              </a:rPr>
              <a:t>Section 59 and Regulations 5 &amp; 6 regulate the payment of claims by schemes and administrators</a:t>
            </a:r>
          </a:p>
          <a:p>
            <a:pPr marL="355600" indent="-355600"/>
            <a:r>
              <a:rPr lang="en-US" dirty="0">
                <a:latin typeface="Arial Narrow" panose="020B0606020202030204" pitchFamily="34" charset="0"/>
              </a:rPr>
              <a:t>Established an independent Investigation panel led by Adv </a:t>
            </a:r>
            <a:r>
              <a:rPr lang="en-US" dirty="0" err="1">
                <a:latin typeface="Arial Narrow" panose="020B0606020202030204" pitchFamily="34" charset="0"/>
              </a:rPr>
              <a:t>Ngcukaitobi</a:t>
            </a:r>
            <a:r>
              <a:rPr lang="en-US" dirty="0">
                <a:latin typeface="Arial Narrow" panose="020B0606020202030204" pitchFamily="34" charset="0"/>
              </a:rPr>
              <a:t> to determine the veracity of allegations and recommend interventions</a:t>
            </a:r>
          </a:p>
          <a:p>
            <a:pPr marL="355600" indent="-355600"/>
            <a:r>
              <a:rPr lang="en-US" dirty="0">
                <a:latin typeface="Arial Narrow" panose="020B0606020202030204" pitchFamily="34" charset="0"/>
              </a:rPr>
              <a:t>Submissions were accepted as from 19</a:t>
            </a:r>
            <a:r>
              <a:rPr lang="en-US" baseline="30000" dirty="0">
                <a:latin typeface="Arial Narrow" panose="020B0606020202030204" pitchFamily="34" charset="0"/>
              </a:rPr>
              <a:t>th</a:t>
            </a:r>
            <a:r>
              <a:rPr lang="en-US" dirty="0">
                <a:latin typeface="Arial Narrow" panose="020B0606020202030204" pitchFamily="34" charset="0"/>
              </a:rPr>
              <a:t> July 2019</a:t>
            </a:r>
          </a:p>
          <a:p>
            <a:pPr marL="355600" indent="-355600"/>
            <a:r>
              <a:rPr lang="en-US" dirty="0">
                <a:latin typeface="Arial Narrow" panose="020B0606020202030204" pitchFamily="34" charset="0"/>
              </a:rPr>
              <a:t>Open sittings started in July 2019 and ended January 2020</a:t>
            </a:r>
          </a:p>
          <a:p>
            <a:pPr marL="355600" indent="-355600"/>
            <a:r>
              <a:rPr lang="en-US" dirty="0">
                <a:latin typeface="Arial Narrow" panose="020B0606020202030204" pitchFamily="34" charset="0"/>
              </a:rPr>
              <a:t>Report writing delayed by additional information presented and COVID-19</a:t>
            </a:r>
          </a:p>
          <a:p>
            <a:pPr marL="355600" indent="-355600"/>
            <a:r>
              <a:rPr lang="en-US" dirty="0">
                <a:latin typeface="Arial Narrow" panose="020B0606020202030204" pitchFamily="34" charset="0"/>
              </a:rPr>
              <a:t>Interim Report issued in January 2021</a:t>
            </a:r>
          </a:p>
          <a:p>
            <a:pPr marL="355600" indent="-355600"/>
            <a:r>
              <a:rPr lang="en-US" dirty="0">
                <a:latin typeface="Arial Narrow" panose="020B0606020202030204" pitchFamily="34" charset="0"/>
              </a:rPr>
              <a:t>Final Report with recommendations expected end June 2021</a:t>
            </a:r>
          </a:p>
        </p:txBody>
      </p:sp>
      <p:sp>
        <p:nvSpPr>
          <p:cNvPr id="5" name="Rectangle 4">
            <a:extLst>
              <a:ext uri="{FF2B5EF4-FFF2-40B4-BE49-F238E27FC236}">
                <a16:creationId xmlns:a16="http://schemas.microsoft.com/office/drawing/2014/main" xmlns="" id="{988F2989-48A2-4C74-9EAF-295C3199EFE8}"/>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SECTION 59 INVESTIGATION</a:t>
            </a:r>
            <a:endParaRPr lang="en-GB" b="1" dirty="0">
              <a:latin typeface="Arial Narrow" panose="020B0606020202030204" pitchFamily="34" charset="0"/>
            </a:endParaRPr>
          </a:p>
        </p:txBody>
      </p:sp>
    </p:spTree>
    <p:extLst>
      <p:ext uri="{BB962C8B-B14F-4D97-AF65-F5344CB8AC3E}">
        <p14:creationId xmlns:p14="http://schemas.microsoft.com/office/powerpoint/2010/main" xmlns="" val="1580598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3458" y="1127760"/>
            <a:ext cx="10127848" cy="4754563"/>
          </a:xfrm>
        </p:spPr>
        <p:txBody>
          <a:bodyPr>
            <a:normAutofit/>
          </a:bodyPr>
          <a:lstStyle/>
          <a:p>
            <a:r>
              <a:rPr lang="en-ZA" dirty="0">
                <a:latin typeface="Arial Narrow" panose="020B0606020202030204" pitchFamily="34" charset="0"/>
              </a:rPr>
              <a:t>FSRA passed in August 2017</a:t>
            </a:r>
          </a:p>
          <a:p>
            <a:r>
              <a:rPr lang="en-ZA" dirty="0">
                <a:latin typeface="Arial Narrow" panose="020B0606020202030204" pitchFamily="34" charset="0"/>
              </a:rPr>
              <a:t>COFI Bill published in December 2018</a:t>
            </a:r>
          </a:p>
          <a:p>
            <a:r>
              <a:rPr lang="en-ZA" dirty="0">
                <a:latin typeface="Arial Narrow" panose="020B0606020202030204" pitchFamily="34" charset="0"/>
              </a:rPr>
              <a:t>Proposes regulation of Schemes by the FSCA and PA</a:t>
            </a:r>
          </a:p>
          <a:p>
            <a:r>
              <a:rPr lang="en-ZA" dirty="0">
                <a:latin typeface="Arial Narrow" panose="020B0606020202030204" pitchFamily="34" charset="0"/>
              </a:rPr>
              <a:t>Agreement: Poor Communication and Consultation, Regulatory Arbitrage</a:t>
            </a:r>
          </a:p>
          <a:p>
            <a:r>
              <a:rPr lang="en-ZA" dirty="0">
                <a:latin typeface="Arial Narrow" panose="020B0606020202030204" pitchFamily="34" charset="0"/>
              </a:rPr>
              <a:t>Established Joint Task Teams to address legislative misalignment</a:t>
            </a:r>
          </a:p>
          <a:p>
            <a:r>
              <a:rPr lang="en-ZA" dirty="0">
                <a:latin typeface="Arial Narrow" panose="020B0606020202030204" pitchFamily="34" charset="0"/>
              </a:rPr>
              <a:t>Close co-operation and have agreed on way forward</a:t>
            </a:r>
          </a:p>
          <a:p>
            <a:r>
              <a:rPr lang="en-ZA" dirty="0">
                <a:latin typeface="Arial Narrow" panose="020B0606020202030204" pitchFamily="34" charset="0"/>
              </a:rPr>
              <a:t>COFI Bill published again for comments</a:t>
            </a:r>
          </a:p>
          <a:p>
            <a:r>
              <a:rPr lang="en-ZA" dirty="0">
                <a:latin typeface="Arial Narrow" panose="020B0606020202030204" pitchFamily="34" charset="0"/>
              </a:rPr>
              <a:t>Acknowledges the ongoing engagements between CMS, Treasury, FSCA and PA</a:t>
            </a:r>
          </a:p>
          <a:p>
            <a:pPr marL="457200" lvl="1" indent="0">
              <a:buNone/>
            </a:pPr>
            <a:endParaRPr lang="en-ZA" dirty="0"/>
          </a:p>
        </p:txBody>
      </p:sp>
      <p:sp>
        <p:nvSpPr>
          <p:cNvPr id="5" name="Rectangle 4">
            <a:extLst>
              <a:ext uri="{FF2B5EF4-FFF2-40B4-BE49-F238E27FC236}">
                <a16:creationId xmlns:a16="http://schemas.microsoft.com/office/drawing/2014/main" xmlns="" id="{5D191B28-D0AC-4328-9B2D-F85E5B0363C8}"/>
              </a:ext>
            </a:extLst>
          </p:cNvPr>
          <p:cNvSpPr/>
          <p:nvPr/>
        </p:nvSpPr>
        <p:spPr>
          <a:xfrm>
            <a:off x="613458" y="230593"/>
            <a:ext cx="10127848" cy="684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FSRA AND COFI BILLS</a:t>
            </a:r>
            <a:endParaRPr lang="en-GB" b="1" dirty="0">
              <a:latin typeface="Arial Narrow" panose="020B0606020202030204" pitchFamily="34" charset="0"/>
            </a:endParaRPr>
          </a:p>
        </p:txBody>
      </p:sp>
    </p:spTree>
    <p:extLst>
      <p:ext uri="{BB962C8B-B14F-4D97-AF65-F5344CB8AC3E}">
        <p14:creationId xmlns:p14="http://schemas.microsoft.com/office/powerpoint/2010/main" xmlns="" val="35894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2963A82-5B28-4657-A48F-58138BEB459C}"/>
              </a:ext>
            </a:extLst>
          </p:cNvPr>
          <p:cNvSpPr>
            <a:spLocks noGrp="1"/>
          </p:cNvSpPr>
          <p:nvPr>
            <p:ph idx="1"/>
          </p:nvPr>
        </p:nvSpPr>
        <p:spPr>
          <a:xfrm>
            <a:off x="1041400" y="4252440"/>
            <a:ext cx="10109200" cy="1779209"/>
          </a:xfrm>
        </p:spPr>
        <p:txBody>
          <a:bodyPr/>
          <a:lstStyle/>
          <a:p>
            <a:pPr marL="0" indent="0" algn="ctr">
              <a:buNone/>
            </a:pPr>
            <a:r>
              <a:rPr lang="en-US" dirty="0">
                <a:solidFill>
                  <a:schemeClr val="tx1">
                    <a:lumMod val="75000"/>
                    <a:lumOff val="25000"/>
                  </a:schemeClr>
                </a:solidFill>
              </a:rPr>
              <a:t>To be an </a:t>
            </a:r>
            <a:r>
              <a:rPr lang="en-US" b="1" dirty="0">
                <a:solidFill>
                  <a:schemeClr val="tx1">
                    <a:lumMod val="75000"/>
                    <a:lumOff val="25000"/>
                  </a:schemeClr>
                </a:solidFill>
              </a:rPr>
              <a:t>agile</a:t>
            </a:r>
            <a:r>
              <a:rPr lang="en-US" dirty="0">
                <a:solidFill>
                  <a:schemeClr val="tx1">
                    <a:lumMod val="75000"/>
                    <a:lumOff val="25000"/>
                  </a:schemeClr>
                </a:solidFill>
              </a:rPr>
              <a:t> and </a:t>
            </a:r>
            <a:r>
              <a:rPr lang="en-US" b="1" dirty="0">
                <a:solidFill>
                  <a:schemeClr val="tx1">
                    <a:lumMod val="75000"/>
                    <a:lumOff val="25000"/>
                  </a:schemeClr>
                </a:solidFill>
              </a:rPr>
              <a:t>transformative</a:t>
            </a:r>
            <a:r>
              <a:rPr lang="en-US" dirty="0">
                <a:solidFill>
                  <a:schemeClr val="tx1">
                    <a:lumMod val="75000"/>
                    <a:lumOff val="25000"/>
                  </a:schemeClr>
                </a:solidFill>
              </a:rPr>
              <a:t> Regulator in order to promote </a:t>
            </a:r>
            <a:r>
              <a:rPr lang="en-US" b="1" dirty="0"/>
              <a:t>affordable</a:t>
            </a:r>
            <a:r>
              <a:rPr lang="en-US" dirty="0">
                <a:solidFill>
                  <a:schemeClr val="tx1">
                    <a:lumMod val="75000"/>
                    <a:lumOff val="25000"/>
                  </a:schemeClr>
                </a:solidFill>
              </a:rPr>
              <a:t> and </a:t>
            </a:r>
            <a:r>
              <a:rPr lang="en-US" b="1" dirty="0">
                <a:solidFill>
                  <a:schemeClr val="tx1">
                    <a:lumMod val="75000"/>
                    <a:lumOff val="25000"/>
                  </a:schemeClr>
                </a:solidFill>
              </a:rPr>
              <a:t>accessible healthcare </a:t>
            </a:r>
            <a:r>
              <a:rPr lang="en-US" dirty="0">
                <a:solidFill>
                  <a:schemeClr val="tx1">
                    <a:lumMod val="75000"/>
                    <a:lumOff val="25000"/>
                  </a:schemeClr>
                </a:solidFill>
              </a:rPr>
              <a:t>cover towards </a:t>
            </a:r>
            <a:r>
              <a:rPr lang="en-US" b="1" dirty="0">
                <a:solidFill>
                  <a:schemeClr val="tx1">
                    <a:lumMod val="75000"/>
                    <a:lumOff val="25000"/>
                  </a:schemeClr>
                </a:solidFill>
              </a:rPr>
              <a:t>universal </a:t>
            </a:r>
            <a:r>
              <a:rPr lang="en-US" dirty="0">
                <a:solidFill>
                  <a:schemeClr val="tx1">
                    <a:lumMod val="75000"/>
                    <a:lumOff val="25000"/>
                  </a:schemeClr>
                </a:solidFill>
              </a:rPr>
              <a:t>health coverage </a:t>
            </a:r>
          </a:p>
          <a:p>
            <a:endParaRPr lang="en-US" dirty="0">
              <a:solidFill>
                <a:schemeClr val="tx1">
                  <a:lumMod val="75000"/>
                  <a:lumOff val="25000"/>
                </a:schemeClr>
              </a:solidFill>
            </a:endParaRPr>
          </a:p>
        </p:txBody>
      </p:sp>
      <p:pic>
        <p:nvPicPr>
          <p:cNvPr id="5" name="Graphic 4" descr="Group brainstorm">
            <a:extLst>
              <a:ext uri="{FF2B5EF4-FFF2-40B4-BE49-F238E27FC236}">
                <a16:creationId xmlns:a16="http://schemas.microsoft.com/office/drawing/2014/main" xmlns="" id="{47B2D10A-A5EE-6A4A-9ADC-9701D1E6DAC6}"/>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4470400" y="1981200"/>
            <a:ext cx="2692400" cy="2114674"/>
          </a:xfrm>
          <a:prstGeom prst="rect">
            <a:avLst/>
          </a:prstGeom>
        </p:spPr>
      </p:pic>
      <p:sp>
        <p:nvSpPr>
          <p:cNvPr id="6" name="Slide Number Placeholder 5">
            <a:extLst>
              <a:ext uri="{FF2B5EF4-FFF2-40B4-BE49-F238E27FC236}">
                <a16:creationId xmlns:a16="http://schemas.microsoft.com/office/drawing/2014/main" xmlns="" id="{29C7ED2F-01A5-A74B-AEEA-F4D849745701}"/>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7" name="Title 6">
            <a:extLst>
              <a:ext uri="{FF2B5EF4-FFF2-40B4-BE49-F238E27FC236}">
                <a16:creationId xmlns:a16="http://schemas.microsoft.com/office/drawing/2014/main" xmlns="" id="{0A18F65C-8263-44C3-9357-CBED0A330B85}"/>
              </a:ext>
            </a:extLst>
          </p:cNvPr>
          <p:cNvSpPr>
            <a:spLocks noGrp="1"/>
          </p:cNvSpPr>
          <p:nvPr>
            <p:ph type="title"/>
          </p:nvPr>
        </p:nvSpPr>
        <p:spPr>
          <a:xfrm>
            <a:off x="581025" y="701675"/>
            <a:ext cx="10109200" cy="10144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VISION</a:t>
            </a:r>
            <a:endParaRPr lang="en-GB" sz="2800" b="1" dirty="0">
              <a:latin typeface="Arial Narrow" panose="020B0606020202030204" pitchFamily="34" charset="0"/>
            </a:endParaRPr>
          </a:p>
        </p:txBody>
      </p:sp>
    </p:spTree>
    <p:extLst>
      <p:ext uri="{BB962C8B-B14F-4D97-AF65-F5344CB8AC3E}">
        <p14:creationId xmlns:p14="http://schemas.microsoft.com/office/powerpoint/2010/main" xmlns="" val="1892808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xmlns="" id="{0FD83F80-9912-4A14-A587-8435DDC4CB1D}"/>
              </a:ext>
            </a:extLst>
          </p:cNvPr>
          <p:cNvCxnSpPr/>
          <p:nvPr/>
        </p:nvCxnSpPr>
        <p:spPr>
          <a:xfrm flipH="1">
            <a:off x="1107440" y="5197730"/>
            <a:ext cx="11194" cy="14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7DEAF3C-56D3-4400-8ADE-9E3AFDAE4DCB}"/>
              </a:ext>
            </a:extLst>
          </p:cNvPr>
          <p:cNvCxnSpPr/>
          <p:nvPr/>
        </p:nvCxnSpPr>
        <p:spPr>
          <a:xfrm flipH="1">
            <a:off x="1107440" y="5197730"/>
            <a:ext cx="11194" cy="717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xmlns="" id="{D6D7602B-298C-4EC7-A9D2-F8129112FB1E}"/>
              </a:ext>
            </a:extLst>
          </p:cNvPr>
          <p:cNvSpPr txBox="1">
            <a:spLocks/>
          </p:cNvSpPr>
          <p:nvPr/>
        </p:nvSpPr>
        <p:spPr>
          <a:xfrm>
            <a:off x="518160" y="740454"/>
            <a:ext cx="10982960" cy="5389011"/>
          </a:xfr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200"/>
              </a:spcAft>
              <a:buFont typeface="Arial" panose="020B0604020202020204" pitchFamily="34" charset="0"/>
              <a:buNone/>
            </a:pPr>
            <a:endParaRPr lang="en-ZA" sz="3600" b="1" dirty="0">
              <a:solidFill>
                <a:srgbClr val="004992"/>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spcAft>
                <a:spcPts val="1200"/>
              </a:spcAft>
              <a:buFont typeface="Arial" panose="020B0604020202020204" pitchFamily="34" charset="0"/>
              <a:buNone/>
            </a:pPr>
            <a:endParaRPr lang="en-ZA" sz="3600" b="1" dirty="0">
              <a:solidFill>
                <a:srgbClr val="004992"/>
              </a:solidFill>
              <a:latin typeface="Arial Narrow" panose="020B0606020202030204" pitchFamily="34" charset="0"/>
              <a:ea typeface="Gill Sans SemiBold" charset="0"/>
              <a:cs typeface="Times New Roman" panose="02020603050405020304" pitchFamily="18" charset="0"/>
            </a:endParaRPr>
          </a:p>
          <a:p>
            <a:pPr marL="0" indent="0" algn="just">
              <a:spcAft>
                <a:spcPts val="1200"/>
              </a:spcAft>
              <a:buFont typeface="Arial" panose="020B0604020202020204" pitchFamily="34" charset="0"/>
              <a:buNone/>
            </a:pPr>
            <a:endParaRPr lang="en-ZA" sz="3600" b="1" dirty="0">
              <a:solidFill>
                <a:srgbClr val="004992"/>
              </a:solidFill>
              <a:latin typeface="Arial Narrow" panose="020B0606020202030204" pitchFamily="34" charset="0"/>
              <a:ea typeface="Gill Sans SemiBold" charset="0"/>
              <a:cs typeface="Times New Roman" panose="02020603050405020304" pitchFamily="18" charset="0"/>
            </a:endParaRPr>
          </a:p>
          <a:p>
            <a:pPr marL="0" indent="0" algn="ctr">
              <a:spcAft>
                <a:spcPts val="1200"/>
              </a:spcAft>
              <a:buFont typeface="Arial" panose="020B0604020202020204" pitchFamily="34" charset="0"/>
              <a:buNone/>
            </a:pPr>
            <a:r>
              <a:rPr lang="en-ZA" sz="4800" b="1" dirty="0">
                <a:solidFill>
                  <a:srgbClr val="004992"/>
                </a:solidFill>
                <a:latin typeface="Arial Narrow" panose="020B0606020202030204" pitchFamily="34" charset="0"/>
                <a:ea typeface="Gill Sans SemiBold" charset="0"/>
                <a:cs typeface="Times New Roman" panose="02020603050405020304" pitchFamily="18" charset="0"/>
              </a:rPr>
              <a:t>Thank You</a:t>
            </a:r>
            <a:endParaRPr lang="en-ZA" sz="4800" b="1" dirty="0">
              <a:solidFill>
                <a:srgbClr val="004992"/>
              </a:solidFill>
              <a:latin typeface="Arial Narrow" panose="020B0606020202030204" pitchFamily="34" charset="0"/>
              <a:ea typeface="Gill Sans SemiBold" charset="0"/>
              <a:cs typeface="Gill Sans SemiBold" charset="0"/>
            </a:endParaRPr>
          </a:p>
        </p:txBody>
      </p:sp>
    </p:spTree>
    <p:extLst>
      <p:ext uri="{BB962C8B-B14F-4D97-AF65-F5344CB8AC3E}">
        <p14:creationId xmlns:p14="http://schemas.microsoft.com/office/powerpoint/2010/main" xmlns="" val="304373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
            <a:extLst>
              <a:ext uri="{FF2B5EF4-FFF2-40B4-BE49-F238E27FC236}">
                <a16:creationId xmlns:a16="http://schemas.microsoft.com/office/drawing/2014/main" xmlns="" id="{EF1DBDFD-1AB9-456B-BF50-E3E2A2DB6672}"/>
              </a:ext>
            </a:extLst>
          </p:cNvPr>
          <p:cNvGraphicFramePr>
            <a:graphicFrameLocks noGrp="1"/>
          </p:cNvGraphicFramePr>
          <p:nvPr>
            <p:ph idx="1"/>
            <p:extLst>
              <p:ext uri="{D42A27DB-BD31-4B8C-83A1-F6EECF244321}">
                <p14:modId xmlns:p14="http://schemas.microsoft.com/office/powerpoint/2010/main" xmlns="" val="1052565335"/>
              </p:ext>
            </p:extLst>
          </p:nvPr>
        </p:nvGraphicFramePr>
        <p:xfrm>
          <a:off x="2336800" y="2087400"/>
          <a:ext cx="9296400" cy="431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Badge Tick1">
            <a:extLst>
              <a:ext uri="{FF2B5EF4-FFF2-40B4-BE49-F238E27FC236}">
                <a16:creationId xmlns:a16="http://schemas.microsoft.com/office/drawing/2014/main" xmlns="" id="{35DCD351-9C48-624C-B955-ECBF49104532}"/>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101600" y="1651000"/>
            <a:ext cx="2438400" cy="2438400"/>
          </a:xfrm>
          <a:prstGeom prst="rect">
            <a:avLst/>
          </a:prstGeom>
        </p:spPr>
      </p:pic>
      <p:sp>
        <p:nvSpPr>
          <p:cNvPr id="7" name="Slide Number Placeholder 6">
            <a:extLst>
              <a:ext uri="{FF2B5EF4-FFF2-40B4-BE49-F238E27FC236}">
                <a16:creationId xmlns:a16="http://schemas.microsoft.com/office/drawing/2014/main" xmlns="" id="{8E561520-0CC6-6646-976E-252B144B178E}"/>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Title 7">
            <a:extLst>
              <a:ext uri="{FF2B5EF4-FFF2-40B4-BE49-F238E27FC236}">
                <a16:creationId xmlns:a16="http://schemas.microsoft.com/office/drawing/2014/main" xmlns="" id="{96B346F7-016F-4778-9712-F572705F4CA5}"/>
              </a:ext>
            </a:extLst>
          </p:cNvPr>
          <p:cNvSpPr>
            <a:spLocks noGrp="1"/>
          </p:cNvSpPr>
          <p:nvPr>
            <p:ph type="title"/>
          </p:nvPr>
        </p:nvSpPr>
        <p:spPr>
          <a:xfrm>
            <a:off x="581025" y="701675"/>
            <a:ext cx="10117455" cy="7949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Arial Narrow" panose="020B0606020202030204" pitchFamily="34" charset="0"/>
              </a:rPr>
              <a:t>MISSION</a:t>
            </a:r>
            <a:endParaRPr lang="en-GB" sz="2800" b="1" dirty="0">
              <a:latin typeface="Arial Narrow" panose="020B0606020202030204" pitchFamily="34" charset="0"/>
            </a:endParaRPr>
          </a:p>
        </p:txBody>
      </p:sp>
    </p:spTree>
    <p:extLst>
      <p:ext uri="{BB962C8B-B14F-4D97-AF65-F5344CB8AC3E}">
        <p14:creationId xmlns:p14="http://schemas.microsoft.com/office/powerpoint/2010/main" xmlns="" val="108702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16113-D713-43A4-93D0-A7EA52E3D60C}"/>
              </a:ext>
            </a:extLst>
          </p:cNvPr>
          <p:cNvSpPr>
            <a:spLocks noGrp="1"/>
          </p:cNvSpPr>
          <p:nvPr>
            <p:ph type="title"/>
          </p:nvPr>
        </p:nvSpPr>
        <p:spPr>
          <a:xfrm>
            <a:off x="581192" y="702156"/>
            <a:ext cx="11029616" cy="1188720"/>
          </a:xfrm>
        </p:spPr>
        <p:txBody>
          <a:bodyPr>
            <a:normAutofit/>
          </a:bodyPr>
          <a:lstStyle/>
          <a:p>
            <a:r>
              <a:rPr lang="en-US" b="1" dirty="0">
                <a:solidFill>
                  <a:schemeClr val="tx1">
                    <a:lumMod val="85000"/>
                    <a:lumOff val="15000"/>
                  </a:schemeClr>
                </a:solidFill>
              </a:rPr>
              <a:t>KEY ENABLERS (</a:t>
            </a:r>
            <a:r>
              <a:rPr lang="en-US" sz="3600" b="1" dirty="0">
                <a:solidFill>
                  <a:schemeClr val="tx1">
                    <a:lumMod val="85000"/>
                    <a:lumOff val="15000"/>
                  </a:schemeClr>
                </a:solidFill>
              </a:rPr>
              <a:t>Regulatory Philosophy</a:t>
            </a:r>
            <a:r>
              <a:rPr lang="en-US" b="1" dirty="0">
                <a:solidFill>
                  <a:schemeClr val="tx1">
                    <a:lumMod val="85000"/>
                    <a:lumOff val="15000"/>
                  </a:schemeClr>
                </a:solidFill>
              </a:rPr>
              <a:t>)</a:t>
            </a:r>
          </a:p>
        </p:txBody>
      </p:sp>
      <p:graphicFrame>
        <p:nvGraphicFramePr>
          <p:cNvPr id="5" name="Content Placeholder 2">
            <a:extLst>
              <a:ext uri="{FF2B5EF4-FFF2-40B4-BE49-F238E27FC236}">
                <a16:creationId xmlns:a16="http://schemas.microsoft.com/office/drawing/2014/main" xmlns="" id="{7F5B531D-C59C-46DD-BCF1-028302EF8ABD}"/>
              </a:ext>
            </a:extLst>
          </p:cNvPr>
          <p:cNvGraphicFramePr>
            <a:graphicFrameLocks noGrp="1"/>
          </p:cNvGraphicFramePr>
          <p:nvPr>
            <p:ph idx="1"/>
            <p:extLst>
              <p:ext uri="{D42A27DB-BD31-4B8C-83A1-F6EECF244321}">
                <p14:modId xmlns:p14="http://schemas.microsoft.com/office/powerpoint/2010/main" xmlns="" val="323009825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8731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182523-E49E-451E-B513-A645356E60F8}"/>
              </a:ext>
            </a:extLst>
          </p:cNvPr>
          <p:cNvSpPr>
            <a:spLocks noGrp="1"/>
          </p:cNvSpPr>
          <p:nvPr>
            <p:ph type="title"/>
          </p:nvPr>
        </p:nvSpPr>
        <p:spPr>
          <a:xfrm>
            <a:off x="746228" y="1037967"/>
            <a:ext cx="3054091" cy="4709131"/>
          </a:xfrm>
        </p:spPr>
        <p:txBody>
          <a:bodyPr anchor="ctr">
            <a:normAutofit/>
          </a:bodyPr>
          <a:lstStyle/>
          <a:p>
            <a:r>
              <a:rPr lang="en-US" b="1" dirty="0"/>
              <a:t>SHARED VALUES</a:t>
            </a:r>
          </a:p>
        </p:txBody>
      </p:sp>
      <p:graphicFrame>
        <p:nvGraphicFramePr>
          <p:cNvPr id="5" name="Content Placeholder 2">
            <a:extLst>
              <a:ext uri="{FF2B5EF4-FFF2-40B4-BE49-F238E27FC236}">
                <a16:creationId xmlns:a16="http://schemas.microsoft.com/office/drawing/2014/main" xmlns="" id="{8D0B1AF9-8980-4FA9-9A91-CBBA62E8EAA6}"/>
              </a:ext>
            </a:extLst>
          </p:cNvPr>
          <p:cNvGraphicFramePr>
            <a:graphicFrameLocks noGrp="1"/>
          </p:cNvGraphicFramePr>
          <p:nvPr>
            <p:ph idx="1"/>
            <p:extLst>
              <p:ext uri="{D42A27DB-BD31-4B8C-83A1-F6EECF244321}">
                <p14:modId xmlns:p14="http://schemas.microsoft.com/office/powerpoint/2010/main" xmlns="" val="828029052"/>
              </p:ext>
            </p:extLst>
          </p:nvPr>
        </p:nvGraphicFramePr>
        <p:xfrm>
          <a:off x="4598438" y="1207783"/>
          <a:ext cx="5993362"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69425478"/>
      </p:ext>
    </p:extLst>
  </p:cSld>
  <p:clrMapOvr>
    <a:masterClrMapping/>
  </p:clrMapOvr>
</p:sld>
</file>

<file path=ppt/theme/theme1.xml><?xml version="1.0" encoding="utf-8"?>
<a:theme xmlns:a="http://schemas.openxmlformats.org/drawingml/2006/main" name="Cover and End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3">
      <a:dk1>
        <a:sysClr val="windowText" lastClr="000000"/>
      </a:dk1>
      <a:lt1>
        <a:sysClr val="window" lastClr="FFFFFF"/>
      </a:lt1>
      <a:dk2>
        <a:srgbClr val="595959"/>
      </a:dk2>
      <a:lt2>
        <a:srgbClr val="E2DFCC"/>
      </a:lt2>
      <a:accent1>
        <a:srgbClr val="056E9F"/>
      </a:accent1>
      <a:accent2>
        <a:srgbClr val="0070C0"/>
      </a:accent2>
      <a:accent3>
        <a:srgbClr val="006699"/>
      </a:accent3>
      <a:accent4>
        <a:srgbClr val="297D53"/>
      </a:accent4>
      <a:accent5>
        <a:srgbClr val="00B050"/>
      </a:accent5>
      <a:accent6>
        <a:srgbClr val="00B050"/>
      </a:accent6>
      <a:hlink>
        <a:srgbClr val="0070C0"/>
      </a:hlink>
      <a:folHlink>
        <a:srgbClr val="FF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Custom 3">
      <a:dk1>
        <a:sysClr val="windowText" lastClr="000000"/>
      </a:dk1>
      <a:lt1>
        <a:sysClr val="window" lastClr="FFFFFF"/>
      </a:lt1>
      <a:dk2>
        <a:srgbClr val="595959"/>
      </a:dk2>
      <a:lt2>
        <a:srgbClr val="E2DFCC"/>
      </a:lt2>
      <a:accent1>
        <a:srgbClr val="056E9F"/>
      </a:accent1>
      <a:accent2>
        <a:srgbClr val="0070C0"/>
      </a:accent2>
      <a:accent3>
        <a:srgbClr val="0070C0"/>
      </a:accent3>
      <a:accent4>
        <a:srgbClr val="297D53"/>
      </a:accent4>
      <a:accent5>
        <a:srgbClr val="00B050"/>
      </a:accent5>
      <a:accent6>
        <a:srgbClr val="00B050"/>
      </a:accent6>
      <a:hlink>
        <a:srgbClr val="0070C0"/>
      </a:hlink>
      <a:folHlink>
        <a:srgbClr val="FF000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AIA_CMS_Theme">
  <a:themeElements>
    <a:clrScheme name="Custom 4">
      <a:dk1>
        <a:sysClr val="windowText" lastClr="000000"/>
      </a:dk1>
      <a:lt1>
        <a:sysClr val="window" lastClr="FFFFFF"/>
      </a:lt1>
      <a:dk2>
        <a:srgbClr val="11151A"/>
      </a:dk2>
      <a:lt2>
        <a:srgbClr val="E7E6E6"/>
      </a:lt2>
      <a:accent1>
        <a:srgbClr val="003974"/>
      </a:accent1>
      <a:accent2>
        <a:srgbClr val="3DAB46"/>
      </a:accent2>
      <a:accent3>
        <a:srgbClr val="0070C0"/>
      </a:accent3>
      <a:accent4>
        <a:srgbClr val="B7E0B9"/>
      </a:accent4>
      <a:accent5>
        <a:srgbClr val="C9D5E3"/>
      </a:accent5>
      <a:accent6>
        <a:srgbClr val="99C6E0"/>
      </a:accent6>
      <a:hlink>
        <a:srgbClr val="2D6196"/>
      </a:hlink>
      <a:folHlink>
        <a:srgbClr val="FAA11C"/>
      </a:folHlink>
    </a:clrScheme>
    <a:fontScheme name="AIA_2017">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A_CMS_Theme" id="{5977745B-88D2-4224-88BB-F5A7F7458203}" vid="{433B4434-F991-4E4E-BCF7-1136D21B0AF7}"/>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7915</Words>
  <Application>Microsoft Office PowerPoint</Application>
  <PresentationFormat>Custom</PresentationFormat>
  <Paragraphs>1656</Paragraphs>
  <Slides>60</Slides>
  <Notes>31</Notes>
  <HiddenSlides>3</HiddenSlides>
  <MMClips>0</MMClips>
  <ScaleCrop>false</ScaleCrop>
  <HeadingPairs>
    <vt:vector size="4" baseType="variant">
      <vt:variant>
        <vt:lpstr>Theme</vt:lpstr>
      </vt:variant>
      <vt:variant>
        <vt:i4>5</vt:i4>
      </vt:variant>
      <vt:variant>
        <vt:lpstr>Slide Titles</vt:lpstr>
      </vt:variant>
      <vt:variant>
        <vt:i4>60</vt:i4>
      </vt:variant>
    </vt:vector>
  </HeadingPairs>
  <TitlesOfParts>
    <vt:vector size="65" baseType="lpstr">
      <vt:lpstr>Cover and End Slide Master</vt:lpstr>
      <vt:lpstr>Contents Slide Master</vt:lpstr>
      <vt:lpstr>Section Break Slide Master</vt:lpstr>
      <vt:lpstr>AIA_CMS_Theme</vt:lpstr>
      <vt:lpstr>Custom Design</vt:lpstr>
      <vt:lpstr>2021/22 ANNUAL PERFORMANCE PLAN</vt:lpstr>
      <vt:lpstr>The Team</vt:lpstr>
      <vt:lpstr>Slide 3</vt:lpstr>
      <vt:lpstr>CONSTITUTIONAL &amp; LEGISLATIVE MANDATES</vt:lpstr>
      <vt:lpstr>CMS Regulatory Scope</vt:lpstr>
      <vt:lpstr>VISION</vt:lpstr>
      <vt:lpstr>MISSION</vt:lpstr>
      <vt:lpstr>KEY ENABLERS (Regulatory Philosophy)</vt:lpstr>
      <vt:lpstr>SHARED VALUES</vt:lpstr>
      <vt:lpstr>STRATEGIC GOALS/ OUTCOMES</vt:lpstr>
      <vt:lpstr>Slide 11</vt:lpstr>
      <vt:lpstr>Slide 12</vt:lpstr>
      <vt:lpstr>Strategic Thrust</vt:lpstr>
      <vt:lpstr>Slide 14</vt:lpstr>
      <vt:lpstr>Slide 15</vt:lpstr>
      <vt:lpstr>Slide 16</vt:lpstr>
      <vt:lpstr>Slide 17</vt:lpstr>
      <vt:lpstr>ANNUAL PERFORMANCE PLAN</vt:lpstr>
      <vt:lpstr>Slide 19</vt:lpstr>
      <vt:lpstr>Slide 20</vt:lpstr>
      <vt:lpstr>Slide 21</vt:lpstr>
      <vt:lpstr>Slide 22</vt:lpstr>
      <vt:lpstr>MEASURING PERFORMANCE </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Proposed budget</vt:lpstr>
      <vt:lpstr>Slide 43</vt:lpstr>
      <vt:lpstr>Slide 44</vt:lpstr>
      <vt:lpstr>Slide 45</vt:lpstr>
      <vt:lpstr>Slide 46</vt:lpstr>
      <vt:lpstr>Slide 47</vt:lpstr>
      <vt:lpstr>Slide 48</vt:lpstr>
      <vt:lpstr>Slide 49</vt:lpstr>
      <vt:lpstr>Slide 50</vt:lpstr>
      <vt:lpstr>Slide 51</vt:lpstr>
      <vt:lpstr>Slide 52</vt:lpstr>
      <vt:lpstr>Immediate challenges</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Reginald Sadiki</dc:creator>
  <cp:lastModifiedBy>Monique</cp:lastModifiedBy>
  <cp:revision>22</cp:revision>
  <dcterms:created xsi:type="dcterms:W3CDTF">2020-09-30T17:21:44Z</dcterms:created>
  <dcterms:modified xsi:type="dcterms:W3CDTF">2021-05-05T07:30:38Z</dcterms:modified>
</cp:coreProperties>
</file>