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4">
  <p:sldMasterIdLst>
    <p:sldMasterId id="2147483649" r:id="rId4"/>
    <p:sldMasterId id="2147483695" r:id="rId5"/>
  </p:sldMasterIdLst>
  <p:notesMasterIdLst>
    <p:notesMasterId r:id="rId38"/>
  </p:notesMasterIdLst>
  <p:handoutMasterIdLst>
    <p:handoutMasterId r:id="rId39"/>
  </p:handoutMasterIdLst>
  <p:sldIdLst>
    <p:sldId id="263" r:id="rId6"/>
    <p:sldId id="267" r:id="rId7"/>
    <p:sldId id="268" r:id="rId8"/>
    <p:sldId id="288" r:id="rId9"/>
    <p:sldId id="270" r:id="rId10"/>
    <p:sldId id="271" r:id="rId11"/>
    <p:sldId id="273" r:id="rId12"/>
    <p:sldId id="269" r:id="rId13"/>
    <p:sldId id="276" r:id="rId14"/>
    <p:sldId id="305" r:id="rId15"/>
    <p:sldId id="275" r:id="rId16"/>
    <p:sldId id="306" r:id="rId17"/>
    <p:sldId id="284" r:id="rId18"/>
    <p:sldId id="277" r:id="rId19"/>
    <p:sldId id="278" r:id="rId20"/>
    <p:sldId id="279" r:id="rId21"/>
    <p:sldId id="280" r:id="rId22"/>
    <p:sldId id="281" r:id="rId23"/>
    <p:sldId id="282" r:id="rId24"/>
    <p:sldId id="283" r:id="rId25"/>
    <p:sldId id="295" r:id="rId26"/>
    <p:sldId id="285" r:id="rId27"/>
    <p:sldId id="296" r:id="rId28"/>
    <p:sldId id="286" r:id="rId29"/>
    <p:sldId id="297" r:id="rId30"/>
    <p:sldId id="298" r:id="rId31"/>
    <p:sldId id="299" r:id="rId32"/>
    <p:sldId id="300" r:id="rId33"/>
    <p:sldId id="301" r:id="rId34"/>
    <p:sldId id="303" r:id="rId35"/>
    <p:sldId id="304" r:id="rId36"/>
    <p:sldId id="287"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orient="horz" pos="4080">
          <p15:clr>
            <a:srgbClr val="A4A3A4"/>
          </p15:clr>
        </p15:guide>
        <p15:guide id="3" orient="horz" pos="480">
          <p15:clr>
            <a:srgbClr val="A4A3A4"/>
          </p15:clr>
        </p15:guide>
        <p15:guide id="4" orient="horz" pos="240">
          <p15:clr>
            <a:srgbClr val="A4A3A4"/>
          </p15:clr>
        </p15:guide>
        <p15:guide id="5" orient="horz" pos="3936">
          <p15:clr>
            <a:srgbClr val="A4A3A4"/>
          </p15:clr>
        </p15:guide>
        <p15:guide id="6" pos="2880">
          <p15:clr>
            <a:srgbClr val="A4A3A4"/>
          </p15:clr>
        </p15:guide>
        <p15:guide id="7" pos="240">
          <p15:clr>
            <a:srgbClr val="A4A3A4"/>
          </p15:clr>
        </p15:guide>
        <p15:guide id="8" pos="55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orient="horz" pos="4080"/>
        <p:guide orient="horz" pos="480"/>
        <p:guide orient="horz" pos="240"/>
        <p:guide orient="horz" pos="3936"/>
        <p:guide pos="2880"/>
        <p:guide pos="240"/>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0" d="100"/>
          <a:sy n="80" d="100"/>
        </p:scale>
        <p:origin x="-20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B75988-E270-46ED-A6A1-C5477C89D338}" type="doc">
      <dgm:prSet loTypeId="urn:microsoft.com/office/officeart/2011/layout/CircleProcess" loCatId="process" qsTypeId="urn:microsoft.com/office/officeart/2005/8/quickstyle/simple2" qsCatId="simple" csTypeId="urn:microsoft.com/office/officeart/2005/8/colors/accent2_2" csCatId="accent2" phldr="1"/>
      <dgm:spPr/>
      <dgm:t>
        <a:bodyPr/>
        <a:lstStyle/>
        <a:p>
          <a:endParaRPr lang="en-ZA"/>
        </a:p>
      </dgm:t>
    </dgm:pt>
    <dgm:pt modelId="{01B96CF6-D7D5-4AFB-893B-A6DF18279AB7}">
      <dgm:prSet phldrT="[Text]" custT="1"/>
      <dgm:spPr/>
      <dgm:t>
        <a:bodyPr/>
        <a:lstStyle/>
        <a:p>
          <a:r>
            <a:rPr lang="en-US" sz="1000" dirty="0"/>
            <a:t>Integrity</a:t>
          </a:r>
          <a:endParaRPr lang="en-ZA" sz="1000" dirty="0"/>
        </a:p>
      </dgm:t>
    </dgm:pt>
    <dgm:pt modelId="{895A9E2C-7916-4D93-AA71-2A3607869567}" type="parTrans" cxnId="{EE30F29D-A707-4873-B442-39B5C86305AD}">
      <dgm:prSet/>
      <dgm:spPr/>
      <dgm:t>
        <a:bodyPr/>
        <a:lstStyle/>
        <a:p>
          <a:endParaRPr lang="en-ZA"/>
        </a:p>
      </dgm:t>
    </dgm:pt>
    <dgm:pt modelId="{87D37F81-E8C5-41A2-8C38-BD020F63C4B2}" type="sibTrans" cxnId="{EE30F29D-A707-4873-B442-39B5C86305AD}">
      <dgm:prSet/>
      <dgm:spPr/>
      <dgm:t>
        <a:bodyPr/>
        <a:lstStyle/>
        <a:p>
          <a:endParaRPr lang="en-ZA"/>
        </a:p>
      </dgm:t>
    </dgm:pt>
    <dgm:pt modelId="{61F41F46-8F4D-435C-B4F7-1870742497CC}">
      <dgm:prSet phldrT="[Text]" custT="1"/>
      <dgm:spPr/>
      <dgm:t>
        <a:bodyPr/>
        <a:lstStyle/>
        <a:p>
          <a:r>
            <a:rPr lang="en-US" sz="1000" dirty="0"/>
            <a:t>Respect</a:t>
          </a:r>
          <a:endParaRPr lang="en-ZA" sz="1000" dirty="0"/>
        </a:p>
      </dgm:t>
    </dgm:pt>
    <dgm:pt modelId="{A4D2BF38-C252-42D2-9553-8600F52345F5}" type="parTrans" cxnId="{9CA78457-AD48-435F-ACBC-0B9A8E9AE180}">
      <dgm:prSet/>
      <dgm:spPr/>
      <dgm:t>
        <a:bodyPr/>
        <a:lstStyle/>
        <a:p>
          <a:endParaRPr lang="en-ZA"/>
        </a:p>
      </dgm:t>
    </dgm:pt>
    <dgm:pt modelId="{C873B3A6-32C3-4119-918B-B28B715AF939}" type="sibTrans" cxnId="{9CA78457-AD48-435F-ACBC-0B9A8E9AE180}">
      <dgm:prSet/>
      <dgm:spPr/>
      <dgm:t>
        <a:bodyPr/>
        <a:lstStyle/>
        <a:p>
          <a:endParaRPr lang="en-ZA"/>
        </a:p>
      </dgm:t>
    </dgm:pt>
    <dgm:pt modelId="{36ED51E4-66C5-4046-AD30-BC0E53BB1F59}">
      <dgm:prSet phldrT="[Text]" custT="1"/>
      <dgm:spPr/>
      <dgm:t>
        <a:bodyPr/>
        <a:lstStyle/>
        <a:p>
          <a:r>
            <a:rPr lang="en-US" sz="1000" dirty="0"/>
            <a:t>Authentic / Caring</a:t>
          </a:r>
          <a:endParaRPr lang="en-ZA" sz="1000" dirty="0"/>
        </a:p>
      </dgm:t>
    </dgm:pt>
    <dgm:pt modelId="{96EE1442-A5E1-47FF-9CED-E1909FD52218}" type="parTrans" cxnId="{09085A8D-9F9A-4EDA-A35E-B6ACE4323521}">
      <dgm:prSet/>
      <dgm:spPr/>
      <dgm:t>
        <a:bodyPr/>
        <a:lstStyle/>
        <a:p>
          <a:endParaRPr lang="en-ZA"/>
        </a:p>
      </dgm:t>
    </dgm:pt>
    <dgm:pt modelId="{940D9FD8-2522-4859-B09E-2F84266A9A30}" type="sibTrans" cxnId="{09085A8D-9F9A-4EDA-A35E-B6ACE4323521}">
      <dgm:prSet/>
      <dgm:spPr/>
      <dgm:t>
        <a:bodyPr/>
        <a:lstStyle/>
        <a:p>
          <a:endParaRPr lang="en-ZA"/>
        </a:p>
      </dgm:t>
    </dgm:pt>
    <dgm:pt modelId="{03FA1C90-99DA-40D7-80B7-32E6C4C438E3}">
      <dgm:prSet phldrT="[Text]" custT="1"/>
      <dgm:spPr/>
      <dgm:t>
        <a:bodyPr/>
        <a:lstStyle/>
        <a:p>
          <a:r>
            <a:rPr lang="en-US" sz="900" dirty="0"/>
            <a:t>Responsibility</a:t>
          </a:r>
          <a:endParaRPr lang="en-ZA" sz="900" dirty="0"/>
        </a:p>
      </dgm:t>
    </dgm:pt>
    <dgm:pt modelId="{31C85FB2-F368-43BC-856B-EA1A37F7D1B0}" type="parTrans" cxnId="{1B98CE06-62E6-4BE4-A387-613880863434}">
      <dgm:prSet/>
      <dgm:spPr/>
      <dgm:t>
        <a:bodyPr/>
        <a:lstStyle/>
        <a:p>
          <a:endParaRPr lang="en-ZA"/>
        </a:p>
      </dgm:t>
    </dgm:pt>
    <dgm:pt modelId="{826A6627-1E08-442C-9407-583746BC7429}" type="sibTrans" cxnId="{1B98CE06-62E6-4BE4-A387-613880863434}">
      <dgm:prSet/>
      <dgm:spPr/>
      <dgm:t>
        <a:bodyPr/>
        <a:lstStyle/>
        <a:p>
          <a:endParaRPr lang="en-ZA"/>
        </a:p>
      </dgm:t>
    </dgm:pt>
    <dgm:pt modelId="{C47BAEA3-DB50-4B4D-9D27-28797CBA505E}">
      <dgm:prSet phldrT="[Text]" custT="1"/>
      <dgm:spPr/>
      <dgm:t>
        <a:bodyPr/>
        <a:lstStyle/>
        <a:p>
          <a:r>
            <a:rPr lang="en-US" sz="1000" dirty="0"/>
            <a:t>Excellence</a:t>
          </a:r>
          <a:endParaRPr lang="en-ZA" sz="1000" dirty="0"/>
        </a:p>
      </dgm:t>
    </dgm:pt>
    <dgm:pt modelId="{A83E0E78-2192-44D2-A331-789F32B089DE}" type="parTrans" cxnId="{A73F03AC-EED2-4E09-9F02-2ABA031A030C}">
      <dgm:prSet/>
      <dgm:spPr/>
      <dgm:t>
        <a:bodyPr/>
        <a:lstStyle/>
        <a:p>
          <a:endParaRPr lang="en-ZA"/>
        </a:p>
      </dgm:t>
    </dgm:pt>
    <dgm:pt modelId="{6DF586AD-CB34-4336-846B-E07B6EF601C8}" type="sibTrans" cxnId="{A73F03AC-EED2-4E09-9F02-2ABA031A030C}">
      <dgm:prSet/>
      <dgm:spPr/>
      <dgm:t>
        <a:bodyPr/>
        <a:lstStyle/>
        <a:p>
          <a:endParaRPr lang="en-ZA"/>
        </a:p>
      </dgm:t>
    </dgm:pt>
    <dgm:pt modelId="{FFE29C13-FB59-4EBC-92C2-EA38142AFAD5}" type="pres">
      <dgm:prSet presAssocID="{08B75988-E270-46ED-A6A1-C5477C89D338}" presName="Name0" presStyleCnt="0">
        <dgm:presLayoutVars>
          <dgm:chMax val="11"/>
          <dgm:chPref val="11"/>
          <dgm:dir/>
          <dgm:resizeHandles/>
        </dgm:presLayoutVars>
      </dgm:prSet>
      <dgm:spPr/>
      <dgm:t>
        <a:bodyPr/>
        <a:lstStyle/>
        <a:p>
          <a:endParaRPr lang="en-US"/>
        </a:p>
      </dgm:t>
    </dgm:pt>
    <dgm:pt modelId="{A6AB846F-4EDC-4176-9662-617C29F6497A}" type="pres">
      <dgm:prSet presAssocID="{C47BAEA3-DB50-4B4D-9D27-28797CBA505E}" presName="Accent5" presStyleCnt="0"/>
      <dgm:spPr/>
    </dgm:pt>
    <dgm:pt modelId="{E5079364-6E96-4E46-B356-5BD4C031E93F}" type="pres">
      <dgm:prSet presAssocID="{C47BAEA3-DB50-4B4D-9D27-28797CBA505E}" presName="Accent" presStyleLbl="node1" presStyleIdx="0" presStyleCnt="5"/>
      <dgm:spPr/>
    </dgm:pt>
    <dgm:pt modelId="{19CD2173-86DB-431F-BC9A-3B9D152A5696}" type="pres">
      <dgm:prSet presAssocID="{C47BAEA3-DB50-4B4D-9D27-28797CBA505E}" presName="ParentBackground5" presStyleCnt="0"/>
      <dgm:spPr/>
    </dgm:pt>
    <dgm:pt modelId="{2865B0D7-F3AE-4DAE-8031-464B86D3ADB5}" type="pres">
      <dgm:prSet presAssocID="{C47BAEA3-DB50-4B4D-9D27-28797CBA505E}" presName="ParentBackground" presStyleLbl="fgAcc1" presStyleIdx="0" presStyleCnt="5"/>
      <dgm:spPr/>
      <dgm:t>
        <a:bodyPr/>
        <a:lstStyle/>
        <a:p>
          <a:endParaRPr lang="en-US"/>
        </a:p>
      </dgm:t>
    </dgm:pt>
    <dgm:pt modelId="{2DDF551A-D635-4F6F-9AF0-115A044C8988}" type="pres">
      <dgm:prSet presAssocID="{C47BAEA3-DB50-4B4D-9D27-28797CBA505E}" presName="Parent5" presStyleLbl="revTx" presStyleIdx="0" presStyleCnt="0">
        <dgm:presLayoutVars>
          <dgm:chMax val="1"/>
          <dgm:chPref val="1"/>
          <dgm:bulletEnabled val="1"/>
        </dgm:presLayoutVars>
      </dgm:prSet>
      <dgm:spPr/>
      <dgm:t>
        <a:bodyPr/>
        <a:lstStyle/>
        <a:p>
          <a:endParaRPr lang="en-US"/>
        </a:p>
      </dgm:t>
    </dgm:pt>
    <dgm:pt modelId="{B3CA194A-D5DC-4708-9808-5D05BA0853C4}" type="pres">
      <dgm:prSet presAssocID="{03FA1C90-99DA-40D7-80B7-32E6C4C438E3}" presName="Accent4" presStyleCnt="0"/>
      <dgm:spPr/>
    </dgm:pt>
    <dgm:pt modelId="{06C50F0D-BB32-4B22-B645-6870E6A92088}" type="pres">
      <dgm:prSet presAssocID="{03FA1C90-99DA-40D7-80B7-32E6C4C438E3}" presName="Accent" presStyleLbl="node1" presStyleIdx="1" presStyleCnt="5"/>
      <dgm:spPr/>
    </dgm:pt>
    <dgm:pt modelId="{F074C28B-41CE-4F6A-A5F2-2E1D538EC9A9}" type="pres">
      <dgm:prSet presAssocID="{03FA1C90-99DA-40D7-80B7-32E6C4C438E3}" presName="ParentBackground4" presStyleCnt="0"/>
      <dgm:spPr/>
    </dgm:pt>
    <dgm:pt modelId="{B925ECC9-4D1B-4A5E-AFCE-B9B11BBB8089}" type="pres">
      <dgm:prSet presAssocID="{03FA1C90-99DA-40D7-80B7-32E6C4C438E3}" presName="ParentBackground" presStyleLbl="fgAcc1" presStyleIdx="1" presStyleCnt="5"/>
      <dgm:spPr/>
      <dgm:t>
        <a:bodyPr/>
        <a:lstStyle/>
        <a:p>
          <a:endParaRPr lang="en-US"/>
        </a:p>
      </dgm:t>
    </dgm:pt>
    <dgm:pt modelId="{AE984D8B-D20C-48E1-A7A7-9294B4C6D3D4}" type="pres">
      <dgm:prSet presAssocID="{03FA1C90-99DA-40D7-80B7-32E6C4C438E3}" presName="Parent4" presStyleLbl="revTx" presStyleIdx="0" presStyleCnt="0">
        <dgm:presLayoutVars>
          <dgm:chMax val="1"/>
          <dgm:chPref val="1"/>
          <dgm:bulletEnabled val="1"/>
        </dgm:presLayoutVars>
      </dgm:prSet>
      <dgm:spPr/>
      <dgm:t>
        <a:bodyPr/>
        <a:lstStyle/>
        <a:p>
          <a:endParaRPr lang="en-US"/>
        </a:p>
      </dgm:t>
    </dgm:pt>
    <dgm:pt modelId="{76D388E0-3AA8-4CBE-99F4-C8C40E0401AD}" type="pres">
      <dgm:prSet presAssocID="{36ED51E4-66C5-4046-AD30-BC0E53BB1F59}" presName="Accent3" presStyleCnt="0"/>
      <dgm:spPr/>
    </dgm:pt>
    <dgm:pt modelId="{B45DBD65-49F8-4692-9833-296FD51C2960}" type="pres">
      <dgm:prSet presAssocID="{36ED51E4-66C5-4046-AD30-BC0E53BB1F59}" presName="Accent" presStyleLbl="node1" presStyleIdx="2" presStyleCnt="5"/>
      <dgm:spPr/>
    </dgm:pt>
    <dgm:pt modelId="{98CFDA34-88FD-4CCC-987A-94041EC415B3}" type="pres">
      <dgm:prSet presAssocID="{36ED51E4-66C5-4046-AD30-BC0E53BB1F59}" presName="ParentBackground3" presStyleCnt="0"/>
      <dgm:spPr/>
    </dgm:pt>
    <dgm:pt modelId="{7DE2E4E8-90BB-40BC-8719-4547EB8F184A}" type="pres">
      <dgm:prSet presAssocID="{36ED51E4-66C5-4046-AD30-BC0E53BB1F59}" presName="ParentBackground" presStyleLbl="fgAcc1" presStyleIdx="2" presStyleCnt="5"/>
      <dgm:spPr/>
      <dgm:t>
        <a:bodyPr/>
        <a:lstStyle/>
        <a:p>
          <a:endParaRPr lang="en-US"/>
        </a:p>
      </dgm:t>
    </dgm:pt>
    <dgm:pt modelId="{F2ECCAAB-20D2-41B7-95D9-E6FA0E6CDE9D}" type="pres">
      <dgm:prSet presAssocID="{36ED51E4-66C5-4046-AD30-BC0E53BB1F59}" presName="Parent3" presStyleLbl="revTx" presStyleIdx="0" presStyleCnt="0">
        <dgm:presLayoutVars>
          <dgm:chMax val="1"/>
          <dgm:chPref val="1"/>
          <dgm:bulletEnabled val="1"/>
        </dgm:presLayoutVars>
      </dgm:prSet>
      <dgm:spPr/>
      <dgm:t>
        <a:bodyPr/>
        <a:lstStyle/>
        <a:p>
          <a:endParaRPr lang="en-US"/>
        </a:p>
      </dgm:t>
    </dgm:pt>
    <dgm:pt modelId="{FE589A33-2423-48D5-84E7-019300E860E3}" type="pres">
      <dgm:prSet presAssocID="{61F41F46-8F4D-435C-B4F7-1870742497CC}" presName="Accent2" presStyleCnt="0"/>
      <dgm:spPr/>
    </dgm:pt>
    <dgm:pt modelId="{9EE58E7B-9E2A-44BA-A1D1-2E85A3996492}" type="pres">
      <dgm:prSet presAssocID="{61F41F46-8F4D-435C-B4F7-1870742497CC}" presName="Accent" presStyleLbl="node1" presStyleIdx="3" presStyleCnt="5"/>
      <dgm:spPr/>
    </dgm:pt>
    <dgm:pt modelId="{77A83DE1-3514-470A-A526-3E141C2E08B2}" type="pres">
      <dgm:prSet presAssocID="{61F41F46-8F4D-435C-B4F7-1870742497CC}" presName="ParentBackground2" presStyleCnt="0"/>
      <dgm:spPr/>
    </dgm:pt>
    <dgm:pt modelId="{A41A4867-B1D0-4FB8-910F-AB6226C5CD79}" type="pres">
      <dgm:prSet presAssocID="{61F41F46-8F4D-435C-B4F7-1870742497CC}" presName="ParentBackground" presStyleLbl="fgAcc1" presStyleIdx="3" presStyleCnt="5"/>
      <dgm:spPr/>
      <dgm:t>
        <a:bodyPr/>
        <a:lstStyle/>
        <a:p>
          <a:endParaRPr lang="en-US"/>
        </a:p>
      </dgm:t>
    </dgm:pt>
    <dgm:pt modelId="{9449ADD3-635E-405D-AA59-93E661970009}" type="pres">
      <dgm:prSet presAssocID="{61F41F46-8F4D-435C-B4F7-1870742497CC}" presName="Parent2" presStyleLbl="revTx" presStyleIdx="0" presStyleCnt="0">
        <dgm:presLayoutVars>
          <dgm:chMax val="1"/>
          <dgm:chPref val="1"/>
          <dgm:bulletEnabled val="1"/>
        </dgm:presLayoutVars>
      </dgm:prSet>
      <dgm:spPr/>
      <dgm:t>
        <a:bodyPr/>
        <a:lstStyle/>
        <a:p>
          <a:endParaRPr lang="en-US"/>
        </a:p>
      </dgm:t>
    </dgm:pt>
    <dgm:pt modelId="{2D2B054A-01B1-48C7-A714-FAE5D76F4D52}" type="pres">
      <dgm:prSet presAssocID="{01B96CF6-D7D5-4AFB-893B-A6DF18279AB7}" presName="Accent1" presStyleCnt="0"/>
      <dgm:spPr/>
    </dgm:pt>
    <dgm:pt modelId="{6E0C912B-BCB0-4812-9362-07ECAF804B36}" type="pres">
      <dgm:prSet presAssocID="{01B96CF6-D7D5-4AFB-893B-A6DF18279AB7}" presName="Accent" presStyleLbl="node1" presStyleIdx="4" presStyleCnt="5"/>
      <dgm:spPr/>
    </dgm:pt>
    <dgm:pt modelId="{EA9D9292-2972-4C04-963A-6F26D3650030}" type="pres">
      <dgm:prSet presAssocID="{01B96CF6-D7D5-4AFB-893B-A6DF18279AB7}" presName="ParentBackground1" presStyleCnt="0"/>
      <dgm:spPr/>
    </dgm:pt>
    <dgm:pt modelId="{7E7FF969-92E3-4DFA-AA8D-9FB64DE3D00B}" type="pres">
      <dgm:prSet presAssocID="{01B96CF6-D7D5-4AFB-893B-A6DF18279AB7}" presName="ParentBackground" presStyleLbl="fgAcc1" presStyleIdx="4" presStyleCnt="5" custLinFactNeighborX="-1360" custLinFactNeighborY="2250"/>
      <dgm:spPr/>
      <dgm:t>
        <a:bodyPr/>
        <a:lstStyle/>
        <a:p>
          <a:endParaRPr lang="en-US"/>
        </a:p>
      </dgm:t>
    </dgm:pt>
    <dgm:pt modelId="{41234A14-C2B7-4AF6-BCBB-69659E9F2BB2}" type="pres">
      <dgm:prSet presAssocID="{01B96CF6-D7D5-4AFB-893B-A6DF18279AB7}" presName="Parent1" presStyleLbl="revTx" presStyleIdx="0" presStyleCnt="0">
        <dgm:presLayoutVars>
          <dgm:chMax val="1"/>
          <dgm:chPref val="1"/>
          <dgm:bulletEnabled val="1"/>
        </dgm:presLayoutVars>
      </dgm:prSet>
      <dgm:spPr/>
      <dgm:t>
        <a:bodyPr/>
        <a:lstStyle/>
        <a:p>
          <a:endParaRPr lang="en-US"/>
        </a:p>
      </dgm:t>
    </dgm:pt>
  </dgm:ptLst>
  <dgm:cxnLst>
    <dgm:cxn modelId="{4AEF266C-5465-49E7-A9F6-808ED49DF962}" type="presOf" srcId="{03FA1C90-99DA-40D7-80B7-32E6C4C438E3}" destId="{B925ECC9-4D1B-4A5E-AFCE-B9B11BBB8089}" srcOrd="0" destOrd="0" presId="urn:microsoft.com/office/officeart/2011/layout/CircleProcess"/>
    <dgm:cxn modelId="{2A21E534-BD38-4D50-B2BD-A4E684070605}" type="presOf" srcId="{C47BAEA3-DB50-4B4D-9D27-28797CBA505E}" destId="{2DDF551A-D635-4F6F-9AF0-115A044C8988}" srcOrd="1" destOrd="0" presId="urn:microsoft.com/office/officeart/2011/layout/CircleProcess"/>
    <dgm:cxn modelId="{09085A8D-9F9A-4EDA-A35E-B6ACE4323521}" srcId="{08B75988-E270-46ED-A6A1-C5477C89D338}" destId="{36ED51E4-66C5-4046-AD30-BC0E53BB1F59}" srcOrd="2" destOrd="0" parTransId="{96EE1442-A5E1-47FF-9CED-E1909FD52218}" sibTransId="{940D9FD8-2522-4859-B09E-2F84266A9A30}"/>
    <dgm:cxn modelId="{EE30F29D-A707-4873-B442-39B5C86305AD}" srcId="{08B75988-E270-46ED-A6A1-C5477C89D338}" destId="{01B96CF6-D7D5-4AFB-893B-A6DF18279AB7}" srcOrd="0" destOrd="0" parTransId="{895A9E2C-7916-4D93-AA71-2A3607869567}" sibTransId="{87D37F81-E8C5-41A2-8C38-BD020F63C4B2}"/>
    <dgm:cxn modelId="{A73F03AC-EED2-4E09-9F02-2ABA031A030C}" srcId="{08B75988-E270-46ED-A6A1-C5477C89D338}" destId="{C47BAEA3-DB50-4B4D-9D27-28797CBA505E}" srcOrd="4" destOrd="0" parTransId="{A83E0E78-2192-44D2-A331-789F32B089DE}" sibTransId="{6DF586AD-CB34-4336-846B-E07B6EF601C8}"/>
    <dgm:cxn modelId="{1B98CE06-62E6-4BE4-A387-613880863434}" srcId="{08B75988-E270-46ED-A6A1-C5477C89D338}" destId="{03FA1C90-99DA-40D7-80B7-32E6C4C438E3}" srcOrd="3" destOrd="0" parTransId="{31C85FB2-F368-43BC-856B-EA1A37F7D1B0}" sibTransId="{826A6627-1E08-442C-9407-583746BC7429}"/>
    <dgm:cxn modelId="{34585E56-B1D2-47FC-B266-E5E521A5D06B}" type="presOf" srcId="{01B96CF6-D7D5-4AFB-893B-A6DF18279AB7}" destId="{41234A14-C2B7-4AF6-BCBB-69659E9F2BB2}" srcOrd="1" destOrd="0" presId="urn:microsoft.com/office/officeart/2011/layout/CircleProcess"/>
    <dgm:cxn modelId="{9B656BBE-C23F-4A93-B417-3FB7A0654CE1}" type="presOf" srcId="{61F41F46-8F4D-435C-B4F7-1870742497CC}" destId="{9449ADD3-635E-405D-AA59-93E661970009}" srcOrd="1" destOrd="0" presId="urn:microsoft.com/office/officeart/2011/layout/CircleProcess"/>
    <dgm:cxn modelId="{9406D824-DA20-439C-8905-165CAF7D4480}" type="presOf" srcId="{03FA1C90-99DA-40D7-80B7-32E6C4C438E3}" destId="{AE984D8B-D20C-48E1-A7A7-9294B4C6D3D4}" srcOrd="1" destOrd="0" presId="urn:microsoft.com/office/officeart/2011/layout/CircleProcess"/>
    <dgm:cxn modelId="{83ADA3AF-BE7A-44F8-BC19-B78BD7184C7A}" type="presOf" srcId="{C47BAEA3-DB50-4B4D-9D27-28797CBA505E}" destId="{2865B0D7-F3AE-4DAE-8031-464B86D3ADB5}" srcOrd="0" destOrd="0" presId="urn:microsoft.com/office/officeart/2011/layout/CircleProcess"/>
    <dgm:cxn modelId="{555B6F91-543B-4A5A-A5D8-E865BEB7EADF}" type="presOf" srcId="{61F41F46-8F4D-435C-B4F7-1870742497CC}" destId="{A41A4867-B1D0-4FB8-910F-AB6226C5CD79}" srcOrd="0" destOrd="0" presId="urn:microsoft.com/office/officeart/2011/layout/CircleProcess"/>
    <dgm:cxn modelId="{389751F4-8E3D-4213-90AA-44C9C24DED94}" type="presOf" srcId="{01B96CF6-D7D5-4AFB-893B-A6DF18279AB7}" destId="{7E7FF969-92E3-4DFA-AA8D-9FB64DE3D00B}" srcOrd="0" destOrd="0" presId="urn:microsoft.com/office/officeart/2011/layout/CircleProcess"/>
    <dgm:cxn modelId="{2EAF4891-AB47-478D-A613-11C31283B0F2}" type="presOf" srcId="{08B75988-E270-46ED-A6A1-C5477C89D338}" destId="{FFE29C13-FB59-4EBC-92C2-EA38142AFAD5}" srcOrd="0" destOrd="0" presId="urn:microsoft.com/office/officeart/2011/layout/CircleProcess"/>
    <dgm:cxn modelId="{9CA78457-AD48-435F-ACBC-0B9A8E9AE180}" srcId="{08B75988-E270-46ED-A6A1-C5477C89D338}" destId="{61F41F46-8F4D-435C-B4F7-1870742497CC}" srcOrd="1" destOrd="0" parTransId="{A4D2BF38-C252-42D2-9553-8600F52345F5}" sibTransId="{C873B3A6-32C3-4119-918B-B28B715AF939}"/>
    <dgm:cxn modelId="{16A65517-0392-40D4-B632-F7C335817421}" type="presOf" srcId="{36ED51E4-66C5-4046-AD30-BC0E53BB1F59}" destId="{F2ECCAAB-20D2-41B7-95D9-E6FA0E6CDE9D}" srcOrd="1" destOrd="0" presId="urn:microsoft.com/office/officeart/2011/layout/CircleProcess"/>
    <dgm:cxn modelId="{8D3F2A2B-B4A0-48A7-B29C-71CCDE956BCA}" type="presOf" srcId="{36ED51E4-66C5-4046-AD30-BC0E53BB1F59}" destId="{7DE2E4E8-90BB-40BC-8719-4547EB8F184A}" srcOrd="0" destOrd="0" presId="urn:microsoft.com/office/officeart/2011/layout/CircleProcess"/>
    <dgm:cxn modelId="{CBD4695D-334F-4A88-931A-501E40994B5E}" type="presParOf" srcId="{FFE29C13-FB59-4EBC-92C2-EA38142AFAD5}" destId="{A6AB846F-4EDC-4176-9662-617C29F6497A}" srcOrd="0" destOrd="0" presId="urn:microsoft.com/office/officeart/2011/layout/CircleProcess"/>
    <dgm:cxn modelId="{53717191-2BA0-428D-AB24-55ABAD04202F}" type="presParOf" srcId="{A6AB846F-4EDC-4176-9662-617C29F6497A}" destId="{E5079364-6E96-4E46-B356-5BD4C031E93F}" srcOrd="0" destOrd="0" presId="urn:microsoft.com/office/officeart/2011/layout/CircleProcess"/>
    <dgm:cxn modelId="{CD08B627-C2FF-4373-92FD-BFC150A2380C}" type="presParOf" srcId="{FFE29C13-FB59-4EBC-92C2-EA38142AFAD5}" destId="{19CD2173-86DB-431F-BC9A-3B9D152A5696}" srcOrd="1" destOrd="0" presId="urn:microsoft.com/office/officeart/2011/layout/CircleProcess"/>
    <dgm:cxn modelId="{A253349D-A24E-47B7-8803-305217789B02}" type="presParOf" srcId="{19CD2173-86DB-431F-BC9A-3B9D152A5696}" destId="{2865B0D7-F3AE-4DAE-8031-464B86D3ADB5}" srcOrd="0" destOrd="0" presId="urn:microsoft.com/office/officeart/2011/layout/CircleProcess"/>
    <dgm:cxn modelId="{49F3C1BF-1B6B-4D05-9327-D94948152EC4}" type="presParOf" srcId="{FFE29C13-FB59-4EBC-92C2-EA38142AFAD5}" destId="{2DDF551A-D635-4F6F-9AF0-115A044C8988}" srcOrd="2" destOrd="0" presId="urn:microsoft.com/office/officeart/2011/layout/CircleProcess"/>
    <dgm:cxn modelId="{A84DD09B-430A-4ABC-AE6A-F84CA058CDF5}" type="presParOf" srcId="{FFE29C13-FB59-4EBC-92C2-EA38142AFAD5}" destId="{B3CA194A-D5DC-4708-9808-5D05BA0853C4}" srcOrd="3" destOrd="0" presId="urn:microsoft.com/office/officeart/2011/layout/CircleProcess"/>
    <dgm:cxn modelId="{D0B8A913-A5F4-405F-B2D0-7A7515078BF2}" type="presParOf" srcId="{B3CA194A-D5DC-4708-9808-5D05BA0853C4}" destId="{06C50F0D-BB32-4B22-B645-6870E6A92088}" srcOrd="0" destOrd="0" presId="urn:microsoft.com/office/officeart/2011/layout/CircleProcess"/>
    <dgm:cxn modelId="{2A5BA80F-911D-4B5C-A532-6421829D87AE}" type="presParOf" srcId="{FFE29C13-FB59-4EBC-92C2-EA38142AFAD5}" destId="{F074C28B-41CE-4F6A-A5F2-2E1D538EC9A9}" srcOrd="4" destOrd="0" presId="urn:microsoft.com/office/officeart/2011/layout/CircleProcess"/>
    <dgm:cxn modelId="{34515336-F5EA-4A12-920C-E2C29AE13C48}" type="presParOf" srcId="{F074C28B-41CE-4F6A-A5F2-2E1D538EC9A9}" destId="{B925ECC9-4D1B-4A5E-AFCE-B9B11BBB8089}" srcOrd="0" destOrd="0" presId="urn:microsoft.com/office/officeart/2011/layout/CircleProcess"/>
    <dgm:cxn modelId="{34348865-A217-4176-8379-D39A8814AA07}" type="presParOf" srcId="{FFE29C13-FB59-4EBC-92C2-EA38142AFAD5}" destId="{AE984D8B-D20C-48E1-A7A7-9294B4C6D3D4}" srcOrd="5" destOrd="0" presId="urn:microsoft.com/office/officeart/2011/layout/CircleProcess"/>
    <dgm:cxn modelId="{9497C1C8-88FB-42B2-90C1-B22CBD0DD396}" type="presParOf" srcId="{FFE29C13-FB59-4EBC-92C2-EA38142AFAD5}" destId="{76D388E0-3AA8-4CBE-99F4-C8C40E0401AD}" srcOrd="6" destOrd="0" presId="urn:microsoft.com/office/officeart/2011/layout/CircleProcess"/>
    <dgm:cxn modelId="{C8FC0B81-97FA-4CA0-BCDA-12522154DA1D}" type="presParOf" srcId="{76D388E0-3AA8-4CBE-99F4-C8C40E0401AD}" destId="{B45DBD65-49F8-4692-9833-296FD51C2960}" srcOrd="0" destOrd="0" presId="urn:microsoft.com/office/officeart/2011/layout/CircleProcess"/>
    <dgm:cxn modelId="{B4AFED8D-3468-42DE-A0D0-4468A2999474}" type="presParOf" srcId="{FFE29C13-FB59-4EBC-92C2-EA38142AFAD5}" destId="{98CFDA34-88FD-4CCC-987A-94041EC415B3}" srcOrd="7" destOrd="0" presId="urn:microsoft.com/office/officeart/2011/layout/CircleProcess"/>
    <dgm:cxn modelId="{BF6A975F-6F24-4B2A-8B46-BDE3B5443A1D}" type="presParOf" srcId="{98CFDA34-88FD-4CCC-987A-94041EC415B3}" destId="{7DE2E4E8-90BB-40BC-8719-4547EB8F184A}" srcOrd="0" destOrd="0" presId="urn:microsoft.com/office/officeart/2011/layout/CircleProcess"/>
    <dgm:cxn modelId="{D4F54E8F-3A3E-441D-A097-09BFA2804769}" type="presParOf" srcId="{FFE29C13-FB59-4EBC-92C2-EA38142AFAD5}" destId="{F2ECCAAB-20D2-41B7-95D9-E6FA0E6CDE9D}" srcOrd="8" destOrd="0" presId="urn:microsoft.com/office/officeart/2011/layout/CircleProcess"/>
    <dgm:cxn modelId="{D79E50B7-97B7-444A-B614-5EE95F2B92A6}" type="presParOf" srcId="{FFE29C13-FB59-4EBC-92C2-EA38142AFAD5}" destId="{FE589A33-2423-48D5-84E7-019300E860E3}" srcOrd="9" destOrd="0" presId="urn:microsoft.com/office/officeart/2011/layout/CircleProcess"/>
    <dgm:cxn modelId="{5F71749C-4FD5-4018-BAE2-4889F4221BFB}" type="presParOf" srcId="{FE589A33-2423-48D5-84E7-019300E860E3}" destId="{9EE58E7B-9E2A-44BA-A1D1-2E85A3996492}" srcOrd="0" destOrd="0" presId="urn:microsoft.com/office/officeart/2011/layout/CircleProcess"/>
    <dgm:cxn modelId="{0FEF094E-E8E7-4686-8244-02BD560FE3FE}" type="presParOf" srcId="{FFE29C13-FB59-4EBC-92C2-EA38142AFAD5}" destId="{77A83DE1-3514-470A-A526-3E141C2E08B2}" srcOrd="10" destOrd="0" presId="urn:microsoft.com/office/officeart/2011/layout/CircleProcess"/>
    <dgm:cxn modelId="{2671D01D-C3C8-44BB-85AA-58C9E17246E9}" type="presParOf" srcId="{77A83DE1-3514-470A-A526-3E141C2E08B2}" destId="{A41A4867-B1D0-4FB8-910F-AB6226C5CD79}" srcOrd="0" destOrd="0" presId="urn:microsoft.com/office/officeart/2011/layout/CircleProcess"/>
    <dgm:cxn modelId="{59828E83-8939-4918-93D5-F3EF793D9244}" type="presParOf" srcId="{FFE29C13-FB59-4EBC-92C2-EA38142AFAD5}" destId="{9449ADD3-635E-405D-AA59-93E661970009}" srcOrd="11" destOrd="0" presId="urn:microsoft.com/office/officeart/2011/layout/CircleProcess"/>
    <dgm:cxn modelId="{544A86C5-2A8E-403C-9CC8-237654F5D573}" type="presParOf" srcId="{FFE29C13-FB59-4EBC-92C2-EA38142AFAD5}" destId="{2D2B054A-01B1-48C7-A714-FAE5D76F4D52}" srcOrd="12" destOrd="0" presId="urn:microsoft.com/office/officeart/2011/layout/CircleProcess"/>
    <dgm:cxn modelId="{3155F214-EBDB-420D-B070-4A8F0A316C48}" type="presParOf" srcId="{2D2B054A-01B1-48C7-A714-FAE5D76F4D52}" destId="{6E0C912B-BCB0-4812-9362-07ECAF804B36}" srcOrd="0" destOrd="0" presId="urn:microsoft.com/office/officeart/2011/layout/CircleProcess"/>
    <dgm:cxn modelId="{6F6F74C8-221B-4A81-AF92-A7CA7275B365}" type="presParOf" srcId="{FFE29C13-FB59-4EBC-92C2-EA38142AFAD5}" destId="{EA9D9292-2972-4C04-963A-6F26D3650030}" srcOrd="13" destOrd="0" presId="urn:microsoft.com/office/officeart/2011/layout/CircleProcess"/>
    <dgm:cxn modelId="{2AA9EEE8-C7D6-4EC2-B2EE-037F95C06A4F}" type="presParOf" srcId="{EA9D9292-2972-4C04-963A-6F26D3650030}" destId="{7E7FF969-92E3-4DFA-AA8D-9FB64DE3D00B}" srcOrd="0" destOrd="0" presId="urn:microsoft.com/office/officeart/2011/layout/CircleProcess"/>
    <dgm:cxn modelId="{73AB359E-6784-4C6A-92D5-ECE8AB42BC7F}" type="presParOf" srcId="{FFE29C13-FB59-4EBC-92C2-EA38142AFAD5}" destId="{41234A14-C2B7-4AF6-BCBB-69659E9F2BB2}"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21380-735E-4F66-82D6-0A4E5EB68103}" type="doc">
      <dgm:prSet loTypeId="urn:microsoft.com/office/officeart/2005/8/layout/arrow2" loCatId="process" qsTypeId="urn:microsoft.com/office/officeart/2005/8/quickstyle/simple5" qsCatId="simple" csTypeId="urn:microsoft.com/office/officeart/2005/8/colors/accent1_1" csCatId="accent1" phldr="1"/>
      <dgm:spPr/>
      <dgm:t>
        <a:bodyPr/>
        <a:lstStyle/>
        <a:p>
          <a:endParaRPr lang="en-ZA"/>
        </a:p>
      </dgm:t>
    </dgm:pt>
    <dgm:pt modelId="{6DC2D5EA-113D-437C-9166-3A790FC968D7}">
      <dgm:prSet phldrT="[Text]"/>
      <dgm:spPr/>
      <dgm:t>
        <a:bodyPr/>
        <a:lstStyle/>
        <a:p>
          <a:r>
            <a:rPr lang="en-ZA" dirty="0"/>
            <a:t>UNWTO: 2019 was a year of strong growth (3.8%), although slower compared to the exceptional rates of 2017 (+7%) and 2018 (+6%).</a:t>
          </a:r>
        </a:p>
      </dgm:t>
    </dgm:pt>
    <dgm:pt modelId="{9235148A-466F-45E0-BD59-C0CBAC0A85D6}" type="parTrans" cxnId="{F86B744B-C721-4906-8AFB-9A76B1A57161}">
      <dgm:prSet/>
      <dgm:spPr/>
      <dgm:t>
        <a:bodyPr/>
        <a:lstStyle/>
        <a:p>
          <a:endParaRPr lang="en-ZA"/>
        </a:p>
      </dgm:t>
    </dgm:pt>
    <dgm:pt modelId="{46C52043-93D6-4970-BD18-8FA5DF5EF6C2}" type="sibTrans" cxnId="{F86B744B-C721-4906-8AFB-9A76B1A57161}">
      <dgm:prSet/>
      <dgm:spPr/>
      <dgm:t>
        <a:bodyPr/>
        <a:lstStyle/>
        <a:p>
          <a:endParaRPr lang="en-ZA"/>
        </a:p>
      </dgm:t>
    </dgm:pt>
    <dgm:pt modelId="{8F44DB8A-2B12-41D1-B9DA-C3358F44F338}">
      <dgm:prSet phldrT="[Text]"/>
      <dgm:spPr/>
      <dgm:t>
        <a:bodyPr/>
        <a:lstStyle/>
        <a:p>
          <a:r>
            <a:rPr lang="en-US" dirty="0"/>
            <a:t>2020 world changed with outbreak of COVID-19 with many economies shut down. </a:t>
          </a:r>
          <a:r>
            <a:rPr lang="en-ZA" dirty="0"/>
            <a:t>UNWTO: international tourist arrivals declined by 72% over the first ten months of 2020 compared to 2019 and expects overall declined by 70% to 75% for 2020.</a:t>
          </a:r>
        </a:p>
      </dgm:t>
    </dgm:pt>
    <dgm:pt modelId="{1D03A8C7-B594-4122-8161-9F036F1D6E26}" type="parTrans" cxnId="{623890C4-5EFB-4275-80E2-58BB91BB68A9}">
      <dgm:prSet/>
      <dgm:spPr/>
      <dgm:t>
        <a:bodyPr/>
        <a:lstStyle/>
        <a:p>
          <a:endParaRPr lang="en-ZA"/>
        </a:p>
      </dgm:t>
    </dgm:pt>
    <dgm:pt modelId="{F2D994C8-4020-409B-A116-B9A678B44EE0}" type="sibTrans" cxnId="{623890C4-5EFB-4275-80E2-58BB91BB68A9}">
      <dgm:prSet/>
      <dgm:spPr/>
      <dgm:t>
        <a:bodyPr/>
        <a:lstStyle/>
        <a:p>
          <a:endParaRPr lang="en-ZA"/>
        </a:p>
      </dgm:t>
    </dgm:pt>
    <dgm:pt modelId="{761DFBE8-6E5A-4F62-BB3A-00B8A8EFE295}">
      <dgm:prSet phldrT="[Text]"/>
      <dgm:spPr/>
      <dgm:t>
        <a:bodyPr/>
        <a:lstStyle/>
        <a:p>
          <a:r>
            <a:rPr lang="en-ZA" dirty="0"/>
            <a:t>Recovery seen in third quarter. With the pandemic continuing to spread, many countries have slowed reopening, and some are reinstating partial lockdowns to protect susceptible populations. </a:t>
          </a:r>
        </a:p>
      </dgm:t>
    </dgm:pt>
    <dgm:pt modelId="{F906D9A1-195D-40D0-B03D-B98F914478FD}" type="parTrans" cxnId="{1BB0EA4F-24EA-4D80-8624-752D89AD04E3}">
      <dgm:prSet/>
      <dgm:spPr/>
      <dgm:t>
        <a:bodyPr/>
        <a:lstStyle/>
        <a:p>
          <a:endParaRPr lang="en-ZA"/>
        </a:p>
      </dgm:t>
    </dgm:pt>
    <dgm:pt modelId="{0C7EC7BD-C7E1-4B92-BF85-CA1F73C27FF2}" type="sibTrans" cxnId="{1BB0EA4F-24EA-4D80-8624-752D89AD04E3}">
      <dgm:prSet/>
      <dgm:spPr/>
      <dgm:t>
        <a:bodyPr/>
        <a:lstStyle/>
        <a:p>
          <a:endParaRPr lang="en-ZA"/>
        </a:p>
      </dgm:t>
    </dgm:pt>
    <dgm:pt modelId="{491E3CD8-F497-4D43-8E40-1F2FCD5C922F}">
      <dgm:prSet phldrT="[Text]"/>
      <dgm:spPr/>
      <dgm:t>
        <a:bodyPr/>
        <a:lstStyle/>
        <a:p>
          <a:r>
            <a:rPr lang="en-ZA" dirty="0"/>
            <a:t>Announcement of a vaccine and the start of vaccination are expected to gradually increase consumer confidence. At the same time, a growing number of destinations are easing or lifting restrictions on travel.</a:t>
          </a:r>
        </a:p>
      </dgm:t>
    </dgm:pt>
    <dgm:pt modelId="{DBB620E3-0F94-4265-BB5B-A2196B432C4F}" type="parTrans" cxnId="{432958C9-9A9F-49CE-88DC-2A8F9C85F405}">
      <dgm:prSet/>
      <dgm:spPr/>
      <dgm:t>
        <a:bodyPr/>
        <a:lstStyle/>
        <a:p>
          <a:endParaRPr lang="en-ZA"/>
        </a:p>
      </dgm:t>
    </dgm:pt>
    <dgm:pt modelId="{03CA24F3-A410-46BA-9650-48F409C175DA}" type="sibTrans" cxnId="{432958C9-9A9F-49CE-88DC-2A8F9C85F405}">
      <dgm:prSet/>
      <dgm:spPr/>
      <dgm:t>
        <a:bodyPr/>
        <a:lstStyle/>
        <a:p>
          <a:endParaRPr lang="en-ZA"/>
        </a:p>
      </dgm:t>
    </dgm:pt>
    <dgm:pt modelId="{6A3D6BB4-28E3-44EF-B3F3-C419B48F47FC}">
      <dgm:prSet phldrT="[Text]"/>
      <dgm:spPr/>
      <dgm:t>
        <a:bodyPr/>
        <a:lstStyle/>
        <a:p>
          <a:r>
            <a:rPr lang="en-ZA" dirty="0"/>
            <a:t>The extended scenarios for 2021-2024 point to a return to 2019 levels for international arrivals could take between two-and-a-half and four years.</a:t>
          </a:r>
        </a:p>
      </dgm:t>
    </dgm:pt>
    <dgm:pt modelId="{B6C80B13-5010-412B-95C6-FB4007CE26AA}" type="parTrans" cxnId="{4AB3EA61-F92A-41C5-982A-105EEBA138DD}">
      <dgm:prSet/>
      <dgm:spPr/>
      <dgm:t>
        <a:bodyPr/>
        <a:lstStyle/>
        <a:p>
          <a:endParaRPr lang="en-ZA"/>
        </a:p>
      </dgm:t>
    </dgm:pt>
    <dgm:pt modelId="{F773311C-DE64-408A-8CE4-471311F7BF4F}" type="sibTrans" cxnId="{4AB3EA61-F92A-41C5-982A-105EEBA138DD}">
      <dgm:prSet/>
      <dgm:spPr/>
      <dgm:t>
        <a:bodyPr/>
        <a:lstStyle/>
        <a:p>
          <a:endParaRPr lang="en-ZA"/>
        </a:p>
      </dgm:t>
    </dgm:pt>
    <dgm:pt modelId="{8C05D3D1-1262-4FD7-B28E-EDCCB08BF6F6}" type="pres">
      <dgm:prSet presAssocID="{C0421380-735E-4F66-82D6-0A4E5EB68103}" presName="arrowDiagram" presStyleCnt="0">
        <dgm:presLayoutVars>
          <dgm:chMax val="5"/>
          <dgm:dir/>
          <dgm:resizeHandles val="exact"/>
        </dgm:presLayoutVars>
      </dgm:prSet>
      <dgm:spPr/>
      <dgm:t>
        <a:bodyPr/>
        <a:lstStyle/>
        <a:p>
          <a:endParaRPr lang="en-US"/>
        </a:p>
      </dgm:t>
    </dgm:pt>
    <dgm:pt modelId="{11ECBE18-C40D-4711-A4F6-7BAA98A0A999}" type="pres">
      <dgm:prSet presAssocID="{C0421380-735E-4F66-82D6-0A4E5EB68103}" presName="arrow" presStyleLbl="bgShp" presStyleIdx="0" presStyleCnt="1"/>
      <dgm:spPr/>
    </dgm:pt>
    <dgm:pt modelId="{FDB419EB-C310-45E2-BCC5-34A29672BE36}" type="pres">
      <dgm:prSet presAssocID="{C0421380-735E-4F66-82D6-0A4E5EB68103}" presName="arrowDiagram5" presStyleCnt="0"/>
      <dgm:spPr/>
    </dgm:pt>
    <dgm:pt modelId="{5032E123-446D-4FB1-80F7-71EEDB7A690D}" type="pres">
      <dgm:prSet presAssocID="{6DC2D5EA-113D-437C-9166-3A790FC968D7}" presName="bullet5a" presStyleLbl="node1" presStyleIdx="0" presStyleCnt="5"/>
      <dgm:spPr/>
    </dgm:pt>
    <dgm:pt modelId="{FE03587B-756D-41C4-81A0-13B7E5C72741}" type="pres">
      <dgm:prSet presAssocID="{6DC2D5EA-113D-437C-9166-3A790FC968D7}" presName="textBox5a" presStyleLbl="revTx" presStyleIdx="0" presStyleCnt="5">
        <dgm:presLayoutVars>
          <dgm:bulletEnabled val="1"/>
        </dgm:presLayoutVars>
      </dgm:prSet>
      <dgm:spPr/>
      <dgm:t>
        <a:bodyPr/>
        <a:lstStyle/>
        <a:p>
          <a:endParaRPr lang="en-US"/>
        </a:p>
      </dgm:t>
    </dgm:pt>
    <dgm:pt modelId="{94953E43-F490-4324-8284-76D9B238B966}" type="pres">
      <dgm:prSet presAssocID="{8F44DB8A-2B12-41D1-B9DA-C3358F44F338}" presName="bullet5b" presStyleLbl="node1" presStyleIdx="1" presStyleCnt="5"/>
      <dgm:spPr/>
    </dgm:pt>
    <dgm:pt modelId="{4F305ED3-1226-4FEE-8F68-A103BD5CF129}" type="pres">
      <dgm:prSet presAssocID="{8F44DB8A-2B12-41D1-B9DA-C3358F44F338}" presName="textBox5b" presStyleLbl="revTx" presStyleIdx="1" presStyleCnt="5">
        <dgm:presLayoutVars>
          <dgm:bulletEnabled val="1"/>
        </dgm:presLayoutVars>
      </dgm:prSet>
      <dgm:spPr/>
      <dgm:t>
        <a:bodyPr/>
        <a:lstStyle/>
        <a:p>
          <a:endParaRPr lang="en-US"/>
        </a:p>
      </dgm:t>
    </dgm:pt>
    <dgm:pt modelId="{2FC15282-37A5-495D-A4EF-BC280BE09E79}" type="pres">
      <dgm:prSet presAssocID="{761DFBE8-6E5A-4F62-BB3A-00B8A8EFE295}" presName="bullet5c" presStyleLbl="node1" presStyleIdx="2" presStyleCnt="5"/>
      <dgm:spPr/>
    </dgm:pt>
    <dgm:pt modelId="{F44191E3-F54E-4D7E-A71C-39A7E868C890}" type="pres">
      <dgm:prSet presAssocID="{761DFBE8-6E5A-4F62-BB3A-00B8A8EFE295}" presName="textBox5c" presStyleLbl="revTx" presStyleIdx="2" presStyleCnt="5">
        <dgm:presLayoutVars>
          <dgm:bulletEnabled val="1"/>
        </dgm:presLayoutVars>
      </dgm:prSet>
      <dgm:spPr/>
      <dgm:t>
        <a:bodyPr/>
        <a:lstStyle/>
        <a:p>
          <a:endParaRPr lang="en-US"/>
        </a:p>
      </dgm:t>
    </dgm:pt>
    <dgm:pt modelId="{48D4DF21-E18D-48EA-8E41-1F2914776F4C}" type="pres">
      <dgm:prSet presAssocID="{491E3CD8-F497-4D43-8E40-1F2FCD5C922F}" presName="bullet5d" presStyleLbl="node1" presStyleIdx="3" presStyleCnt="5"/>
      <dgm:spPr/>
    </dgm:pt>
    <dgm:pt modelId="{B73594F4-2E25-4283-A68B-91E2110D3036}" type="pres">
      <dgm:prSet presAssocID="{491E3CD8-F497-4D43-8E40-1F2FCD5C922F}" presName="textBox5d" presStyleLbl="revTx" presStyleIdx="3" presStyleCnt="5">
        <dgm:presLayoutVars>
          <dgm:bulletEnabled val="1"/>
        </dgm:presLayoutVars>
      </dgm:prSet>
      <dgm:spPr/>
      <dgm:t>
        <a:bodyPr/>
        <a:lstStyle/>
        <a:p>
          <a:endParaRPr lang="en-US"/>
        </a:p>
      </dgm:t>
    </dgm:pt>
    <dgm:pt modelId="{E5A558FE-EB15-4CF4-8F89-FD7B2B897114}" type="pres">
      <dgm:prSet presAssocID="{6A3D6BB4-28E3-44EF-B3F3-C419B48F47FC}" presName="bullet5e" presStyleLbl="node1" presStyleIdx="4" presStyleCnt="5"/>
      <dgm:spPr/>
    </dgm:pt>
    <dgm:pt modelId="{6498F700-D65E-402C-AA0F-B2FE43E5F34C}" type="pres">
      <dgm:prSet presAssocID="{6A3D6BB4-28E3-44EF-B3F3-C419B48F47FC}" presName="textBox5e" presStyleLbl="revTx" presStyleIdx="4" presStyleCnt="5">
        <dgm:presLayoutVars>
          <dgm:bulletEnabled val="1"/>
        </dgm:presLayoutVars>
      </dgm:prSet>
      <dgm:spPr/>
      <dgm:t>
        <a:bodyPr/>
        <a:lstStyle/>
        <a:p>
          <a:endParaRPr lang="en-US"/>
        </a:p>
      </dgm:t>
    </dgm:pt>
  </dgm:ptLst>
  <dgm:cxnLst>
    <dgm:cxn modelId="{4CAC5304-B719-43E5-9C43-CC81D1CA51A5}" type="presOf" srcId="{6DC2D5EA-113D-437C-9166-3A790FC968D7}" destId="{FE03587B-756D-41C4-81A0-13B7E5C72741}" srcOrd="0" destOrd="0" presId="urn:microsoft.com/office/officeart/2005/8/layout/arrow2"/>
    <dgm:cxn modelId="{F86B744B-C721-4906-8AFB-9A76B1A57161}" srcId="{C0421380-735E-4F66-82D6-0A4E5EB68103}" destId="{6DC2D5EA-113D-437C-9166-3A790FC968D7}" srcOrd="0" destOrd="0" parTransId="{9235148A-466F-45E0-BD59-C0CBAC0A85D6}" sibTransId="{46C52043-93D6-4970-BD18-8FA5DF5EF6C2}"/>
    <dgm:cxn modelId="{02BBD8E1-F8C2-4E4E-AB36-B97D02A2DAB2}" type="presOf" srcId="{C0421380-735E-4F66-82D6-0A4E5EB68103}" destId="{8C05D3D1-1262-4FD7-B28E-EDCCB08BF6F6}" srcOrd="0" destOrd="0" presId="urn:microsoft.com/office/officeart/2005/8/layout/arrow2"/>
    <dgm:cxn modelId="{4AB3EA61-F92A-41C5-982A-105EEBA138DD}" srcId="{C0421380-735E-4F66-82D6-0A4E5EB68103}" destId="{6A3D6BB4-28E3-44EF-B3F3-C419B48F47FC}" srcOrd="4" destOrd="0" parTransId="{B6C80B13-5010-412B-95C6-FB4007CE26AA}" sibTransId="{F773311C-DE64-408A-8CE4-471311F7BF4F}"/>
    <dgm:cxn modelId="{1BB0EA4F-24EA-4D80-8624-752D89AD04E3}" srcId="{C0421380-735E-4F66-82D6-0A4E5EB68103}" destId="{761DFBE8-6E5A-4F62-BB3A-00B8A8EFE295}" srcOrd="2" destOrd="0" parTransId="{F906D9A1-195D-40D0-B03D-B98F914478FD}" sibTransId="{0C7EC7BD-C7E1-4B92-BF85-CA1F73C27FF2}"/>
    <dgm:cxn modelId="{4AF34A57-3CFC-4A11-80FC-37A810FDDA5A}" type="presOf" srcId="{761DFBE8-6E5A-4F62-BB3A-00B8A8EFE295}" destId="{F44191E3-F54E-4D7E-A71C-39A7E868C890}" srcOrd="0" destOrd="0" presId="urn:microsoft.com/office/officeart/2005/8/layout/arrow2"/>
    <dgm:cxn modelId="{2C1F4BBD-89D8-467E-8CD5-9E5BC0C77A0D}" type="presOf" srcId="{8F44DB8A-2B12-41D1-B9DA-C3358F44F338}" destId="{4F305ED3-1226-4FEE-8F68-A103BD5CF129}" srcOrd="0" destOrd="0" presId="urn:microsoft.com/office/officeart/2005/8/layout/arrow2"/>
    <dgm:cxn modelId="{6D2EF3AB-BB21-478A-A392-0158F78C1BE4}" type="presOf" srcId="{6A3D6BB4-28E3-44EF-B3F3-C419B48F47FC}" destId="{6498F700-D65E-402C-AA0F-B2FE43E5F34C}" srcOrd="0" destOrd="0" presId="urn:microsoft.com/office/officeart/2005/8/layout/arrow2"/>
    <dgm:cxn modelId="{AB3A244F-20CB-4CFC-9BD5-17FE0709D425}" type="presOf" srcId="{491E3CD8-F497-4D43-8E40-1F2FCD5C922F}" destId="{B73594F4-2E25-4283-A68B-91E2110D3036}" srcOrd="0" destOrd="0" presId="urn:microsoft.com/office/officeart/2005/8/layout/arrow2"/>
    <dgm:cxn modelId="{623890C4-5EFB-4275-80E2-58BB91BB68A9}" srcId="{C0421380-735E-4F66-82D6-0A4E5EB68103}" destId="{8F44DB8A-2B12-41D1-B9DA-C3358F44F338}" srcOrd="1" destOrd="0" parTransId="{1D03A8C7-B594-4122-8161-9F036F1D6E26}" sibTransId="{F2D994C8-4020-409B-A116-B9A678B44EE0}"/>
    <dgm:cxn modelId="{432958C9-9A9F-49CE-88DC-2A8F9C85F405}" srcId="{C0421380-735E-4F66-82D6-0A4E5EB68103}" destId="{491E3CD8-F497-4D43-8E40-1F2FCD5C922F}" srcOrd="3" destOrd="0" parTransId="{DBB620E3-0F94-4265-BB5B-A2196B432C4F}" sibTransId="{03CA24F3-A410-46BA-9650-48F409C175DA}"/>
    <dgm:cxn modelId="{2CE4214E-2B40-4BD0-8AE9-0D7BA860BB65}" type="presParOf" srcId="{8C05D3D1-1262-4FD7-B28E-EDCCB08BF6F6}" destId="{11ECBE18-C40D-4711-A4F6-7BAA98A0A999}" srcOrd="0" destOrd="0" presId="urn:microsoft.com/office/officeart/2005/8/layout/arrow2"/>
    <dgm:cxn modelId="{650BCDE7-711E-468E-B4DC-7FB28F0463D2}" type="presParOf" srcId="{8C05D3D1-1262-4FD7-B28E-EDCCB08BF6F6}" destId="{FDB419EB-C310-45E2-BCC5-34A29672BE36}" srcOrd="1" destOrd="0" presId="urn:microsoft.com/office/officeart/2005/8/layout/arrow2"/>
    <dgm:cxn modelId="{B7B53B0F-109A-4CA6-BA71-544D2CECC92F}" type="presParOf" srcId="{FDB419EB-C310-45E2-BCC5-34A29672BE36}" destId="{5032E123-446D-4FB1-80F7-71EEDB7A690D}" srcOrd="0" destOrd="0" presId="urn:microsoft.com/office/officeart/2005/8/layout/arrow2"/>
    <dgm:cxn modelId="{25554C68-B742-44FC-AA51-CE08B722B9E3}" type="presParOf" srcId="{FDB419EB-C310-45E2-BCC5-34A29672BE36}" destId="{FE03587B-756D-41C4-81A0-13B7E5C72741}" srcOrd="1" destOrd="0" presId="urn:microsoft.com/office/officeart/2005/8/layout/arrow2"/>
    <dgm:cxn modelId="{E07F0CC7-D63A-4A32-8026-0B5F37A888DE}" type="presParOf" srcId="{FDB419EB-C310-45E2-BCC5-34A29672BE36}" destId="{94953E43-F490-4324-8284-76D9B238B966}" srcOrd="2" destOrd="0" presId="urn:microsoft.com/office/officeart/2005/8/layout/arrow2"/>
    <dgm:cxn modelId="{50106546-913B-4809-B4DF-4813E36731F5}" type="presParOf" srcId="{FDB419EB-C310-45E2-BCC5-34A29672BE36}" destId="{4F305ED3-1226-4FEE-8F68-A103BD5CF129}" srcOrd="3" destOrd="0" presId="urn:microsoft.com/office/officeart/2005/8/layout/arrow2"/>
    <dgm:cxn modelId="{AA683C25-1C5A-41C1-8E83-474F462066C7}" type="presParOf" srcId="{FDB419EB-C310-45E2-BCC5-34A29672BE36}" destId="{2FC15282-37A5-495D-A4EF-BC280BE09E79}" srcOrd="4" destOrd="0" presId="urn:microsoft.com/office/officeart/2005/8/layout/arrow2"/>
    <dgm:cxn modelId="{D2828F08-7D28-4165-B245-42AA60FD43C5}" type="presParOf" srcId="{FDB419EB-C310-45E2-BCC5-34A29672BE36}" destId="{F44191E3-F54E-4D7E-A71C-39A7E868C890}" srcOrd="5" destOrd="0" presId="urn:microsoft.com/office/officeart/2005/8/layout/arrow2"/>
    <dgm:cxn modelId="{B776BF2F-5610-4A77-9C1C-B04210BCE697}" type="presParOf" srcId="{FDB419EB-C310-45E2-BCC5-34A29672BE36}" destId="{48D4DF21-E18D-48EA-8E41-1F2914776F4C}" srcOrd="6" destOrd="0" presId="urn:microsoft.com/office/officeart/2005/8/layout/arrow2"/>
    <dgm:cxn modelId="{886B7DC5-D34F-4DF2-86D3-363E1B519B30}" type="presParOf" srcId="{FDB419EB-C310-45E2-BCC5-34A29672BE36}" destId="{B73594F4-2E25-4283-A68B-91E2110D3036}" srcOrd="7" destOrd="0" presId="urn:microsoft.com/office/officeart/2005/8/layout/arrow2"/>
    <dgm:cxn modelId="{B17E4510-4AD5-4E97-B45E-5786A00F1911}" type="presParOf" srcId="{FDB419EB-C310-45E2-BCC5-34A29672BE36}" destId="{E5A558FE-EB15-4CF4-8F89-FD7B2B897114}" srcOrd="8" destOrd="0" presId="urn:microsoft.com/office/officeart/2005/8/layout/arrow2"/>
    <dgm:cxn modelId="{6D58879C-2357-4059-9A5D-7E780F8258B4}" type="presParOf" srcId="{FDB419EB-C310-45E2-BCC5-34A29672BE36}" destId="{6498F700-D65E-402C-AA0F-B2FE43E5F34C}"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A9B6CCA-5FF3-48DD-ABD6-B9EB930D6CB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ZA"/>
        </a:p>
      </dgm:t>
    </dgm:pt>
    <dgm:pt modelId="{C18649D4-7B51-44D7-B423-3A5DD16E062F}">
      <dgm:prSet phldrT="[Text]"/>
      <dgm:spPr/>
      <dgm:t>
        <a:bodyPr/>
        <a:lstStyle/>
        <a:p>
          <a:r>
            <a:rPr lang="en-US" dirty="0"/>
            <a:t>Evolution of pandemic.</a:t>
          </a:r>
          <a:endParaRPr lang="en-ZA" dirty="0"/>
        </a:p>
      </dgm:t>
    </dgm:pt>
    <dgm:pt modelId="{88099B17-F8D6-4C96-A023-95FCB83AE414}" type="parTrans" cxnId="{4B6F790D-F666-4845-A182-2D27790E827A}">
      <dgm:prSet/>
      <dgm:spPr/>
      <dgm:t>
        <a:bodyPr/>
        <a:lstStyle/>
        <a:p>
          <a:endParaRPr lang="en-ZA"/>
        </a:p>
      </dgm:t>
    </dgm:pt>
    <dgm:pt modelId="{C6F3EA3B-2F10-4D39-A3B3-96707E587844}" type="sibTrans" cxnId="{4B6F790D-F666-4845-A182-2D27790E827A}">
      <dgm:prSet/>
      <dgm:spPr/>
      <dgm:t>
        <a:bodyPr/>
        <a:lstStyle/>
        <a:p>
          <a:endParaRPr lang="en-ZA"/>
        </a:p>
      </dgm:t>
    </dgm:pt>
    <dgm:pt modelId="{733479E2-ABE0-489F-8DA6-56170CDF95F6}">
      <dgm:prSet phldrT="[Text]"/>
      <dgm:spPr/>
      <dgm:t>
        <a:bodyPr/>
        <a:lstStyle/>
        <a:p>
          <a:r>
            <a:rPr lang="en-US" dirty="0"/>
            <a:t>Unpredictability of vaccine roll-out.</a:t>
          </a:r>
          <a:endParaRPr lang="en-ZA" dirty="0"/>
        </a:p>
      </dgm:t>
    </dgm:pt>
    <dgm:pt modelId="{0FF2D268-0F7E-4A67-9929-0A36829F5143}" type="parTrans" cxnId="{D966194E-497C-4FB1-8350-262B38700E74}">
      <dgm:prSet/>
      <dgm:spPr/>
      <dgm:t>
        <a:bodyPr/>
        <a:lstStyle/>
        <a:p>
          <a:endParaRPr lang="en-ZA"/>
        </a:p>
      </dgm:t>
    </dgm:pt>
    <dgm:pt modelId="{84EF69C9-565F-4D5D-9BAB-2526B058224E}" type="sibTrans" cxnId="{D966194E-497C-4FB1-8350-262B38700E74}">
      <dgm:prSet/>
      <dgm:spPr/>
      <dgm:t>
        <a:bodyPr/>
        <a:lstStyle/>
        <a:p>
          <a:endParaRPr lang="en-ZA"/>
        </a:p>
      </dgm:t>
    </dgm:pt>
    <dgm:pt modelId="{A11E7065-A22E-4163-9C43-348AA205D95C}">
      <dgm:prSet phldrT="[Text]"/>
      <dgm:spPr/>
      <dgm:t>
        <a:bodyPr/>
        <a:lstStyle/>
        <a:p>
          <a:r>
            <a:rPr lang="en-US" dirty="0"/>
            <a:t>Consumer confidence.</a:t>
          </a:r>
          <a:endParaRPr lang="en-ZA" dirty="0"/>
        </a:p>
      </dgm:t>
    </dgm:pt>
    <dgm:pt modelId="{D8783021-A52B-41B2-9D5B-792FD97E12CA}" type="parTrans" cxnId="{9B7F2A53-A9FC-42B7-854F-221738DCCEB2}">
      <dgm:prSet/>
      <dgm:spPr/>
      <dgm:t>
        <a:bodyPr/>
        <a:lstStyle/>
        <a:p>
          <a:endParaRPr lang="en-ZA"/>
        </a:p>
      </dgm:t>
    </dgm:pt>
    <dgm:pt modelId="{843FACEA-A202-4138-B9D6-271AE683893F}" type="sibTrans" cxnId="{9B7F2A53-A9FC-42B7-854F-221738DCCEB2}">
      <dgm:prSet/>
      <dgm:spPr/>
      <dgm:t>
        <a:bodyPr/>
        <a:lstStyle/>
        <a:p>
          <a:endParaRPr lang="en-ZA"/>
        </a:p>
      </dgm:t>
    </dgm:pt>
    <dgm:pt modelId="{E3E8FC00-F0CD-4510-8DA1-1A3AD0C7C3EE}">
      <dgm:prSet phldrT="[Text]"/>
      <dgm:spPr/>
      <dgm:t>
        <a:bodyPr/>
        <a:lstStyle/>
        <a:p>
          <a:r>
            <a:rPr lang="en-US" dirty="0"/>
            <a:t>Deteriorating economic outlook adversely impacting jobs &amp; disposable income.</a:t>
          </a:r>
          <a:endParaRPr lang="en-ZA" dirty="0"/>
        </a:p>
      </dgm:t>
    </dgm:pt>
    <dgm:pt modelId="{884F74B6-96D7-4B80-9800-078DF936ACB0}" type="parTrans" cxnId="{020E42E1-6F32-4089-B730-376CC5459A85}">
      <dgm:prSet/>
      <dgm:spPr/>
      <dgm:t>
        <a:bodyPr/>
        <a:lstStyle/>
        <a:p>
          <a:endParaRPr lang="en-ZA"/>
        </a:p>
      </dgm:t>
    </dgm:pt>
    <dgm:pt modelId="{93B8E18A-6D3E-4BAD-A870-D334D06DA15D}" type="sibTrans" cxnId="{020E42E1-6F32-4089-B730-376CC5459A85}">
      <dgm:prSet/>
      <dgm:spPr/>
      <dgm:t>
        <a:bodyPr/>
        <a:lstStyle/>
        <a:p>
          <a:endParaRPr lang="en-ZA"/>
        </a:p>
      </dgm:t>
    </dgm:pt>
    <dgm:pt modelId="{A6262329-F182-41ED-AC3B-4911C46D380A}">
      <dgm:prSet phldrT="[Text]"/>
      <dgm:spPr/>
      <dgm:t>
        <a:bodyPr/>
        <a:lstStyle/>
        <a:p>
          <a:r>
            <a:rPr lang="en-ZA" dirty="0"/>
            <a:t>For SA, while there is pressure to re-open, most source markets remain severely constrained by travel restrictions &amp; shortage of air access options. While screening and/or testing is being introduced, a majority of passengers are restricted.</a:t>
          </a:r>
        </a:p>
      </dgm:t>
    </dgm:pt>
    <dgm:pt modelId="{99C4B647-6442-4AAF-BFCB-BC27D249DFF2}" type="parTrans" cxnId="{6168AEF1-C823-458B-8EF2-F11110E2A6F0}">
      <dgm:prSet/>
      <dgm:spPr/>
      <dgm:t>
        <a:bodyPr/>
        <a:lstStyle/>
        <a:p>
          <a:endParaRPr lang="en-ZA"/>
        </a:p>
      </dgm:t>
    </dgm:pt>
    <dgm:pt modelId="{5B3020CC-5D54-4538-9C94-B4FCA0DC220A}" type="sibTrans" cxnId="{6168AEF1-C823-458B-8EF2-F11110E2A6F0}">
      <dgm:prSet/>
      <dgm:spPr/>
      <dgm:t>
        <a:bodyPr/>
        <a:lstStyle/>
        <a:p>
          <a:endParaRPr lang="en-ZA"/>
        </a:p>
      </dgm:t>
    </dgm:pt>
    <dgm:pt modelId="{A6418459-A6B4-4DEA-8225-5484187613FE}" type="pres">
      <dgm:prSet presAssocID="{EA9B6CCA-5FF3-48DD-ABD6-B9EB930D6CBD}" presName="Name0" presStyleCnt="0">
        <dgm:presLayoutVars>
          <dgm:chMax val="11"/>
          <dgm:chPref val="11"/>
          <dgm:dir/>
          <dgm:resizeHandles/>
        </dgm:presLayoutVars>
      </dgm:prSet>
      <dgm:spPr/>
      <dgm:t>
        <a:bodyPr/>
        <a:lstStyle/>
        <a:p>
          <a:endParaRPr lang="en-US"/>
        </a:p>
      </dgm:t>
    </dgm:pt>
    <dgm:pt modelId="{7FD52903-B8CA-400F-A2BC-C21BEE0EE89F}" type="pres">
      <dgm:prSet presAssocID="{A6262329-F182-41ED-AC3B-4911C46D380A}" presName="Accent5" presStyleCnt="0"/>
      <dgm:spPr/>
    </dgm:pt>
    <dgm:pt modelId="{F24BFEDC-14BE-421A-9036-030C813A03D1}" type="pres">
      <dgm:prSet presAssocID="{A6262329-F182-41ED-AC3B-4911C46D380A}" presName="Accent" presStyleLbl="node1" presStyleIdx="0" presStyleCnt="5"/>
      <dgm:spPr/>
    </dgm:pt>
    <dgm:pt modelId="{19BB33D4-2032-4F4B-8F4F-3BE4EA490581}" type="pres">
      <dgm:prSet presAssocID="{A6262329-F182-41ED-AC3B-4911C46D380A}" presName="ParentBackground5" presStyleCnt="0"/>
      <dgm:spPr/>
    </dgm:pt>
    <dgm:pt modelId="{9398D792-86A2-41ED-A1C7-DC78B1D8FB16}" type="pres">
      <dgm:prSet presAssocID="{A6262329-F182-41ED-AC3B-4911C46D380A}" presName="ParentBackground" presStyleLbl="fgAcc1" presStyleIdx="0" presStyleCnt="5"/>
      <dgm:spPr/>
      <dgm:t>
        <a:bodyPr/>
        <a:lstStyle/>
        <a:p>
          <a:endParaRPr lang="en-US"/>
        </a:p>
      </dgm:t>
    </dgm:pt>
    <dgm:pt modelId="{9CAEA725-2166-4943-87E4-849E1B89288A}" type="pres">
      <dgm:prSet presAssocID="{A6262329-F182-41ED-AC3B-4911C46D380A}" presName="Parent5" presStyleLbl="revTx" presStyleIdx="0" presStyleCnt="0">
        <dgm:presLayoutVars>
          <dgm:chMax val="1"/>
          <dgm:chPref val="1"/>
          <dgm:bulletEnabled val="1"/>
        </dgm:presLayoutVars>
      </dgm:prSet>
      <dgm:spPr/>
      <dgm:t>
        <a:bodyPr/>
        <a:lstStyle/>
        <a:p>
          <a:endParaRPr lang="en-US"/>
        </a:p>
      </dgm:t>
    </dgm:pt>
    <dgm:pt modelId="{52EC6242-3B32-42D1-9353-CF223093B84B}" type="pres">
      <dgm:prSet presAssocID="{E3E8FC00-F0CD-4510-8DA1-1A3AD0C7C3EE}" presName="Accent4" presStyleCnt="0"/>
      <dgm:spPr/>
    </dgm:pt>
    <dgm:pt modelId="{94855733-66E0-49F1-A166-9C7532C66D94}" type="pres">
      <dgm:prSet presAssocID="{E3E8FC00-F0CD-4510-8DA1-1A3AD0C7C3EE}" presName="Accent" presStyleLbl="node1" presStyleIdx="1" presStyleCnt="5"/>
      <dgm:spPr/>
    </dgm:pt>
    <dgm:pt modelId="{7C208C20-D4B2-493B-9129-882CEE6F00FC}" type="pres">
      <dgm:prSet presAssocID="{E3E8FC00-F0CD-4510-8DA1-1A3AD0C7C3EE}" presName="ParentBackground4" presStyleCnt="0"/>
      <dgm:spPr/>
    </dgm:pt>
    <dgm:pt modelId="{FEBE58D7-1C4E-4885-9214-1416387A871D}" type="pres">
      <dgm:prSet presAssocID="{E3E8FC00-F0CD-4510-8DA1-1A3AD0C7C3EE}" presName="ParentBackground" presStyleLbl="fgAcc1" presStyleIdx="1" presStyleCnt="5"/>
      <dgm:spPr/>
      <dgm:t>
        <a:bodyPr/>
        <a:lstStyle/>
        <a:p>
          <a:endParaRPr lang="en-US"/>
        </a:p>
      </dgm:t>
    </dgm:pt>
    <dgm:pt modelId="{F9D5E76E-A747-47E2-A964-CC58B797AD97}" type="pres">
      <dgm:prSet presAssocID="{E3E8FC00-F0CD-4510-8DA1-1A3AD0C7C3EE}" presName="Parent4" presStyleLbl="revTx" presStyleIdx="0" presStyleCnt="0">
        <dgm:presLayoutVars>
          <dgm:chMax val="1"/>
          <dgm:chPref val="1"/>
          <dgm:bulletEnabled val="1"/>
        </dgm:presLayoutVars>
      </dgm:prSet>
      <dgm:spPr/>
      <dgm:t>
        <a:bodyPr/>
        <a:lstStyle/>
        <a:p>
          <a:endParaRPr lang="en-US"/>
        </a:p>
      </dgm:t>
    </dgm:pt>
    <dgm:pt modelId="{C8BC1773-DC0A-4E1A-AF2B-8AAC37997D8A}" type="pres">
      <dgm:prSet presAssocID="{A11E7065-A22E-4163-9C43-348AA205D95C}" presName="Accent3" presStyleCnt="0"/>
      <dgm:spPr/>
    </dgm:pt>
    <dgm:pt modelId="{CBF74ACF-95F8-4C85-9B3D-6269BA932590}" type="pres">
      <dgm:prSet presAssocID="{A11E7065-A22E-4163-9C43-348AA205D95C}" presName="Accent" presStyleLbl="node1" presStyleIdx="2" presStyleCnt="5"/>
      <dgm:spPr/>
    </dgm:pt>
    <dgm:pt modelId="{D51743AC-FBF6-4F92-992C-680D6B9C3586}" type="pres">
      <dgm:prSet presAssocID="{A11E7065-A22E-4163-9C43-348AA205D95C}" presName="ParentBackground3" presStyleCnt="0"/>
      <dgm:spPr/>
    </dgm:pt>
    <dgm:pt modelId="{165D0B3A-0211-4D24-8BE0-8A8E9AABC038}" type="pres">
      <dgm:prSet presAssocID="{A11E7065-A22E-4163-9C43-348AA205D95C}" presName="ParentBackground" presStyleLbl="fgAcc1" presStyleIdx="2" presStyleCnt="5"/>
      <dgm:spPr/>
      <dgm:t>
        <a:bodyPr/>
        <a:lstStyle/>
        <a:p>
          <a:endParaRPr lang="en-US"/>
        </a:p>
      </dgm:t>
    </dgm:pt>
    <dgm:pt modelId="{586A9EC1-9CCC-4210-9C73-BA71E1F343F6}" type="pres">
      <dgm:prSet presAssocID="{A11E7065-A22E-4163-9C43-348AA205D95C}" presName="Parent3" presStyleLbl="revTx" presStyleIdx="0" presStyleCnt="0">
        <dgm:presLayoutVars>
          <dgm:chMax val="1"/>
          <dgm:chPref val="1"/>
          <dgm:bulletEnabled val="1"/>
        </dgm:presLayoutVars>
      </dgm:prSet>
      <dgm:spPr/>
      <dgm:t>
        <a:bodyPr/>
        <a:lstStyle/>
        <a:p>
          <a:endParaRPr lang="en-US"/>
        </a:p>
      </dgm:t>
    </dgm:pt>
    <dgm:pt modelId="{39342A04-DF2D-45A5-870D-7E4E8D195082}" type="pres">
      <dgm:prSet presAssocID="{733479E2-ABE0-489F-8DA6-56170CDF95F6}" presName="Accent2" presStyleCnt="0"/>
      <dgm:spPr/>
    </dgm:pt>
    <dgm:pt modelId="{D651DFD3-291A-44BA-B700-CCF2981DDA36}" type="pres">
      <dgm:prSet presAssocID="{733479E2-ABE0-489F-8DA6-56170CDF95F6}" presName="Accent" presStyleLbl="node1" presStyleIdx="3" presStyleCnt="5"/>
      <dgm:spPr/>
    </dgm:pt>
    <dgm:pt modelId="{1D7D4D3F-926E-4A30-8FB1-445DA0B599DF}" type="pres">
      <dgm:prSet presAssocID="{733479E2-ABE0-489F-8DA6-56170CDF95F6}" presName="ParentBackground2" presStyleCnt="0"/>
      <dgm:spPr/>
    </dgm:pt>
    <dgm:pt modelId="{CAE66578-E15B-422C-B52D-DEB7D6A8D4A3}" type="pres">
      <dgm:prSet presAssocID="{733479E2-ABE0-489F-8DA6-56170CDF95F6}" presName="ParentBackground" presStyleLbl="fgAcc1" presStyleIdx="3" presStyleCnt="5"/>
      <dgm:spPr/>
      <dgm:t>
        <a:bodyPr/>
        <a:lstStyle/>
        <a:p>
          <a:endParaRPr lang="en-US"/>
        </a:p>
      </dgm:t>
    </dgm:pt>
    <dgm:pt modelId="{9556957F-80A2-43FF-A440-C8FC5480100B}" type="pres">
      <dgm:prSet presAssocID="{733479E2-ABE0-489F-8DA6-56170CDF95F6}" presName="Parent2" presStyleLbl="revTx" presStyleIdx="0" presStyleCnt="0">
        <dgm:presLayoutVars>
          <dgm:chMax val="1"/>
          <dgm:chPref val="1"/>
          <dgm:bulletEnabled val="1"/>
        </dgm:presLayoutVars>
      </dgm:prSet>
      <dgm:spPr/>
      <dgm:t>
        <a:bodyPr/>
        <a:lstStyle/>
        <a:p>
          <a:endParaRPr lang="en-US"/>
        </a:p>
      </dgm:t>
    </dgm:pt>
    <dgm:pt modelId="{2565BA4B-D99B-4E97-B99A-2E282CA319D6}" type="pres">
      <dgm:prSet presAssocID="{C18649D4-7B51-44D7-B423-3A5DD16E062F}" presName="Accent1" presStyleCnt="0"/>
      <dgm:spPr/>
    </dgm:pt>
    <dgm:pt modelId="{DBD5DFCC-C20A-40DF-BDE2-5BD11D843BBD}" type="pres">
      <dgm:prSet presAssocID="{C18649D4-7B51-44D7-B423-3A5DD16E062F}" presName="Accent" presStyleLbl="node1" presStyleIdx="4" presStyleCnt="5"/>
      <dgm:spPr/>
    </dgm:pt>
    <dgm:pt modelId="{08733F13-50C8-4644-84CF-F508C17C846C}" type="pres">
      <dgm:prSet presAssocID="{C18649D4-7B51-44D7-B423-3A5DD16E062F}" presName="ParentBackground1" presStyleCnt="0"/>
      <dgm:spPr/>
    </dgm:pt>
    <dgm:pt modelId="{D5371791-A4A5-4ACA-8D9D-3EE5448A42C6}" type="pres">
      <dgm:prSet presAssocID="{C18649D4-7B51-44D7-B423-3A5DD16E062F}" presName="ParentBackground" presStyleLbl="fgAcc1" presStyleIdx="4" presStyleCnt="5"/>
      <dgm:spPr/>
      <dgm:t>
        <a:bodyPr/>
        <a:lstStyle/>
        <a:p>
          <a:endParaRPr lang="en-US"/>
        </a:p>
      </dgm:t>
    </dgm:pt>
    <dgm:pt modelId="{C861F525-0458-4BBE-8B00-B19AE728856F}" type="pres">
      <dgm:prSet presAssocID="{C18649D4-7B51-44D7-B423-3A5DD16E062F}" presName="Parent1" presStyleLbl="revTx" presStyleIdx="0" presStyleCnt="0">
        <dgm:presLayoutVars>
          <dgm:chMax val="1"/>
          <dgm:chPref val="1"/>
          <dgm:bulletEnabled val="1"/>
        </dgm:presLayoutVars>
      </dgm:prSet>
      <dgm:spPr/>
      <dgm:t>
        <a:bodyPr/>
        <a:lstStyle/>
        <a:p>
          <a:endParaRPr lang="en-US"/>
        </a:p>
      </dgm:t>
    </dgm:pt>
  </dgm:ptLst>
  <dgm:cxnLst>
    <dgm:cxn modelId="{9B7F2A53-A9FC-42B7-854F-221738DCCEB2}" srcId="{EA9B6CCA-5FF3-48DD-ABD6-B9EB930D6CBD}" destId="{A11E7065-A22E-4163-9C43-348AA205D95C}" srcOrd="2" destOrd="0" parTransId="{D8783021-A52B-41B2-9D5B-792FD97E12CA}" sibTransId="{843FACEA-A202-4138-B9D6-271AE683893F}"/>
    <dgm:cxn modelId="{3020D507-68D4-4E75-ABE3-99D181A31884}" type="presOf" srcId="{A6262329-F182-41ED-AC3B-4911C46D380A}" destId="{9398D792-86A2-41ED-A1C7-DC78B1D8FB16}" srcOrd="0" destOrd="0" presId="urn:microsoft.com/office/officeart/2011/layout/CircleProcess"/>
    <dgm:cxn modelId="{7A3C75BC-3175-4472-AFD9-E841259063D3}" type="presOf" srcId="{A11E7065-A22E-4163-9C43-348AA205D95C}" destId="{586A9EC1-9CCC-4210-9C73-BA71E1F343F6}" srcOrd="1" destOrd="0" presId="urn:microsoft.com/office/officeart/2011/layout/CircleProcess"/>
    <dgm:cxn modelId="{F4CA46C6-37B8-4C34-A453-F5FE2A22039D}" type="presOf" srcId="{733479E2-ABE0-489F-8DA6-56170CDF95F6}" destId="{9556957F-80A2-43FF-A440-C8FC5480100B}" srcOrd="1" destOrd="0" presId="urn:microsoft.com/office/officeart/2011/layout/CircleProcess"/>
    <dgm:cxn modelId="{4B6F790D-F666-4845-A182-2D27790E827A}" srcId="{EA9B6CCA-5FF3-48DD-ABD6-B9EB930D6CBD}" destId="{C18649D4-7B51-44D7-B423-3A5DD16E062F}" srcOrd="0" destOrd="0" parTransId="{88099B17-F8D6-4C96-A023-95FCB83AE414}" sibTransId="{C6F3EA3B-2F10-4D39-A3B3-96707E587844}"/>
    <dgm:cxn modelId="{7611E02E-1D2C-462C-922C-C78F14C48B49}" type="presOf" srcId="{A11E7065-A22E-4163-9C43-348AA205D95C}" destId="{165D0B3A-0211-4D24-8BE0-8A8E9AABC038}" srcOrd="0" destOrd="0" presId="urn:microsoft.com/office/officeart/2011/layout/CircleProcess"/>
    <dgm:cxn modelId="{020E42E1-6F32-4089-B730-376CC5459A85}" srcId="{EA9B6CCA-5FF3-48DD-ABD6-B9EB930D6CBD}" destId="{E3E8FC00-F0CD-4510-8DA1-1A3AD0C7C3EE}" srcOrd="3" destOrd="0" parTransId="{884F74B6-96D7-4B80-9800-078DF936ACB0}" sibTransId="{93B8E18A-6D3E-4BAD-A870-D334D06DA15D}"/>
    <dgm:cxn modelId="{30762AD1-5E07-4C7F-ABE5-781D08105AF0}" type="presOf" srcId="{C18649D4-7B51-44D7-B423-3A5DD16E062F}" destId="{C861F525-0458-4BBE-8B00-B19AE728856F}" srcOrd="1" destOrd="0" presId="urn:microsoft.com/office/officeart/2011/layout/CircleProcess"/>
    <dgm:cxn modelId="{FB45C4C7-84A0-4740-87C5-D4895052F2C2}" type="presOf" srcId="{E3E8FC00-F0CD-4510-8DA1-1A3AD0C7C3EE}" destId="{FEBE58D7-1C4E-4885-9214-1416387A871D}" srcOrd="0" destOrd="0" presId="urn:microsoft.com/office/officeart/2011/layout/CircleProcess"/>
    <dgm:cxn modelId="{7FB601AB-AA7B-466A-A310-4816BF77CB6A}" type="presOf" srcId="{E3E8FC00-F0CD-4510-8DA1-1A3AD0C7C3EE}" destId="{F9D5E76E-A747-47E2-A964-CC58B797AD97}" srcOrd="1" destOrd="0" presId="urn:microsoft.com/office/officeart/2011/layout/CircleProcess"/>
    <dgm:cxn modelId="{D966194E-497C-4FB1-8350-262B38700E74}" srcId="{EA9B6CCA-5FF3-48DD-ABD6-B9EB930D6CBD}" destId="{733479E2-ABE0-489F-8DA6-56170CDF95F6}" srcOrd="1" destOrd="0" parTransId="{0FF2D268-0F7E-4A67-9929-0A36829F5143}" sibTransId="{84EF69C9-565F-4D5D-9BAB-2526B058224E}"/>
    <dgm:cxn modelId="{D71F6A30-0765-43C7-BB88-90DD95800DF9}" type="presOf" srcId="{C18649D4-7B51-44D7-B423-3A5DD16E062F}" destId="{D5371791-A4A5-4ACA-8D9D-3EE5448A42C6}" srcOrd="0" destOrd="0" presId="urn:microsoft.com/office/officeart/2011/layout/CircleProcess"/>
    <dgm:cxn modelId="{64EDA539-6CDF-41CA-BCCC-D19B8AA2A4FC}" type="presOf" srcId="{733479E2-ABE0-489F-8DA6-56170CDF95F6}" destId="{CAE66578-E15B-422C-B52D-DEB7D6A8D4A3}" srcOrd="0" destOrd="0" presId="urn:microsoft.com/office/officeart/2011/layout/CircleProcess"/>
    <dgm:cxn modelId="{CAF7113C-FD3E-4503-BE1A-3F033C2C030C}" type="presOf" srcId="{EA9B6CCA-5FF3-48DD-ABD6-B9EB930D6CBD}" destId="{A6418459-A6B4-4DEA-8225-5484187613FE}" srcOrd="0" destOrd="0" presId="urn:microsoft.com/office/officeart/2011/layout/CircleProcess"/>
    <dgm:cxn modelId="{7C6DD9C3-CE3C-40EF-95E6-0D1E854745F8}" type="presOf" srcId="{A6262329-F182-41ED-AC3B-4911C46D380A}" destId="{9CAEA725-2166-4943-87E4-849E1B89288A}" srcOrd="1" destOrd="0" presId="urn:microsoft.com/office/officeart/2011/layout/CircleProcess"/>
    <dgm:cxn modelId="{6168AEF1-C823-458B-8EF2-F11110E2A6F0}" srcId="{EA9B6CCA-5FF3-48DD-ABD6-B9EB930D6CBD}" destId="{A6262329-F182-41ED-AC3B-4911C46D380A}" srcOrd="4" destOrd="0" parTransId="{99C4B647-6442-4AAF-BFCB-BC27D249DFF2}" sibTransId="{5B3020CC-5D54-4538-9C94-B4FCA0DC220A}"/>
    <dgm:cxn modelId="{021F449E-3FEE-473D-B716-C9369190C66D}" type="presParOf" srcId="{A6418459-A6B4-4DEA-8225-5484187613FE}" destId="{7FD52903-B8CA-400F-A2BC-C21BEE0EE89F}" srcOrd="0" destOrd="0" presId="urn:microsoft.com/office/officeart/2011/layout/CircleProcess"/>
    <dgm:cxn modelId="{0343FCC8-BEE6-48C6-B47E-05A354B4F769}" type="presParOf" srcId="{7FD52903-B8CA-400F-A2BC-C21BEE0EE89F}" destId="{F24BFEDC-14BE-421A-9036-030C813A03D1}" srcOrd="0" destOrd="0" presId="urn:microsoft.com/office/officeart/2011/layout/CircleProcess"/>
    <dgm:cxn modelId="{9E10FA1C-942D-4337-8A90-1B62F9597B4F}" type="presParOf" srcId="{A6418459-A6B4-4DEA-8225-5484187613FE}" destId="{19BB33D4-2032-4F4B-8F4F-3BE4EA490581}" srcOrd="1" destOrd="0" presId="urn:microsoft.com/office/officeart/2011/layout/CircleProcess"/>
    <dgm:cxn modelId="{34AF1917-BFEE-43AE-A170-24FB0641FEA7}" type="presParOf" srcId="{19BB33D4-2032-4F4B-8F4F-3BE4EA490581}" destId="{9398D792-86A2-41ED-A1C7-DC78B1D8FB16}" srcOrd="0" destOrd="0" presId="urn:microsoft.com/office/officeart/2011/layout/CircleProcess"/>
    <dgm:cxn modelId="{B67FA223-1DE6-4314-9FD9-904F3D8877EC}" type="presParOf" srcId="{A6418459-A6B4-4DEA-8225-5484187613FE}" destId="{9CAEA725-2166-4943-87E4-849E1B89288A}" srcOrd="2" destOrd="0" presId="urn:microsoft.com/office/officeart/2011/layout/CircleProcess"/>
    <dgm:cxn modelId="{2C51430E-3265-4F4B-927B-389B98350FDE}" type="presParOf" srcId="{A6418459-A6B4-4DEA-8225-5484187613FE}" destId="{52EC6242-3B32-42D1-9353-CF223093B84B}" srcOrd="3" destOrd="0" presId="urn:microsoft.com/office/officeart/2011/layout/CircleProcess"/>
    <dgm:cxn modelId="{4473DB31-8B8D-4D6F-B062-23D92854FEDE}" type="presParOf" srcId="{52EC6242-3B32-42D1-9353-CF223093B84B}" destId="{94855733-66E0-49F1-A166-9C7532C66D94}" srcOrd="0" destOrd="0" presId="urn:microsoft.com/office/officeart/2011/layout/CircleProcess"/>
    <dgm:cxn modelId="{F232F526-468A-40AE-9266-CC6DF6DEE28A}" type="presParOf" srcId="{A6418459-A6B4-4DEA-8225-5484187613FE}" destId="{7C208C20-D4B2-493B-9129-882CEE6F00FC}" srcOrd="4" destOrd="0" presId="urn:microsoft.com/office/officeart/2011/layout/CircleProcess"/>
    <dgm:cxn modelId="{91147DA0-07C8-437A-8638-21C0CA5EC1F8}" type="presParOf" srcId="{7C208C20-D4B2-493B-9129-882CEE6F00FC}" destId="{FEBE58D7-1C4E-4885-9214-1416387A871D}" srcOrd="0" destOrd="0" presId="urn:microsoft.com/office/officeart/2011/layout/CircleProcess"/>
    <dgm:cxn modelId="{9C75D886-001B-45E1-9711-922D4A45EE9B}" type="presParOf" srcId="{A6418459-A6B4-4DEA-8225-5484187613FE}" destId="{F9D5E76E-A747-47E2-A964-CC58B797AD97}" srcOrd="5" destOrd="0" presId="urn:microsoft.com/office/officeart/2011/layout/CircleProcess"/>
    <dgm:cxn modelId="{20A8091B-3E05-47C4-AA2A-DF992923A403}" type="presParOf" srcId="{A6418459-A6B4-4DEA-8225-5484187613FE}" destId="{C8BC1773-DC0A-4E1A-AF2B-8AAC37997D8A}" srcOrd="6" destOrd="0" presId="urn:microsoft.com/office/officeart/2011/layout/CircleProcess"/>
    <dgm:cxn modelId="{4AC39724-5A38-4EA1-BB51-5F14DE2B65D7}" type="presParOf" srcId="{C8BC1773-DC0A-4E1A-AF2B-8AAC37997D8A}" destId="{CBF74ACF-95F8-4C85-9B3D-6269BA932590}" srcOrd="0" destOrd="0" presId="urn:microsoft.com/office/officeart/2011/layout/CircleProcess"/>
    <dgm:cxn modelId="{02F7A186-1606-4EA4-9060-65C795A80F47}" type="presParOf" srcId="{A6418459-A6B4-4DEA-8225-5484187613FE}" destId="{D51743AC-FBF6-4F92-992C-680D6B9C3586}" srcOrd="7" destOrd="0" presId="urn:microsoft.com/office/officeart/2011/layout/CircleProcess"/>
    <dgm:cxn modelId="{409FDD1C-0374-4BDE-85CC-1CDBBE29AB6F}" type="presParOf" srcId="{D51743AC-FBF6-4F92-992C-680D6B9C3586}" destId="{165D0B3A-0211-4D24-8BE0-8A8E9AABC038}" srcOrd="0" destOrd="0" presId="urn:microsoft.com/office/officeart/2011/layout/CircleProcess"/>
    <dgm:cxn modelId="{97F1F4F6-4C3A-46CF-8713-9F4B12C7C317}" type="presParOf" srcId="{A6418459-A6B4-4DEA-8225-5484187613FE}" destId="{586A9EC1-9CCC-4210-9C73-BA71E1F343F6}" srcOrd="8" destOrd="0" presId="urn:microsoft.com/office/officeart/2011/layout/CircleProcess"/>
    <dgm:cxn modelId="{48C75200-6A43-4FFC-888B-B2F6C5271F48}" type="presParOf" srcId="{A6418459-A6B4-4DEA-8225-5484187613FE}" destId="{39342A04-DF2D-45A5-870D-7E4E8D195082}" srcOrd="9" destOrd="0" presId="urn:microsoft.com/office/officeart/2011/layout/CircleProcess"/>
    <dgm:cxn modelId="{B200A0D2-9649-4EA1-9618-3CF11039A0D0}" type="presParOf" srcId="{39342A04-DF2D-45A5-870D-7E4E8D195082}" destId="{D651DFD3-291A-44BA-B700-CCF2981DDA36}" srcOrd="0" destOrd="0" presId="urn:microsoft.com/office/officeart/2011/layout/CircleProcess"/>
    <dgm:cxn modelId="{C194652B-B264-4727-A876-435D2ECBD90E}" type="presParOf" srcId="{A6418459-A6B4-4DEA-8225-5484187613FE}" destId="{1D7D4D3F-926E-4A30-8FB1-445DA0B599DF}" srcOrd="10" destOrd="0" presId="urn:microsoft.com/office/officeart/2011/layout/CircleProcess"/>
    <dgm:cxn modelId="{2114DB2F-F26D-451A-B6A6-00CEA9191B1B}" type="presParOf" srcId="{1D7D4D3F-926E-4A30-8FB1-445DA0B599DF}" destId="{CAE66578-E15B-422C-B52D-DEB7D6A8D4A3}" srcOrd="0" destOrd="0" presId="urn:microsoft.com/office/officeart/2011/layout/CircleProcess"/>
    <dgm:cxn modelId="{28AA373E-2F51-403B-8488-E1341C3D900B}" type="presParOf" srcId="{A6418459-A6B4-4DEA-8225-5484187613FE}" destId="{9556957F-80A2-43FF-A440-C8FC5480100B}" srcOrd="11" destOrd="0" presId="urn:microsoft.com/office/officeart/2011/layout/CircleProcess"/>
    <dgm:cxn modelId="{F7C1CD16-D372-4D3E-941F-2B82C06F1F37}" type="presParOf" srcId="{A6418459-A6B4-4DEA-8225-5484187613FE}" destId="{2565BA4B-D99B-4E97-B99A-2E282CA319D6}" srcOrd="12" destOrd="0" presId="urn:microsoft.com/office/officeart/2011/layout/CircleProcess"/>
    <dgm:cxn modelId="{BA06F7F3-6B84-4CE8-8718-DBE93C8492A8}" type="presParOf" srcId="{2565BA4B-D99B-4E97-B99A-2E282CA319D6}" destId="{DBD5DFCC-C20A-40DF-BDE2-5BD11D843BBD}" srcOrd="0" destOrd="0" presId="urn:microsoft.com/office/officeart/2011/layout/CircleProcess"/>
    <dgm:cxn modelId="{98B1531E-3DDF-4417-B124-50A723795EB5}" type="presParOf" srcId="{A6418459-A6B4-4DEA-8225-5484187613FE}" destId="{08733F13-50C8-4644-84CF-F508C17C846C}" srcOrd="13" destOrd="0" presId="urn:microsoft.com/office/officeart/2011/layout/CircleProcess"/>
    <dgm:cxn modelId="{40B04E06-A186-4FC4-BC64-CC8171D0ECDD}" type="presParOf" srcId="{08733F13-50C8-4644-84CF-F508C17C846C}" destId="{D5371791-A4A5-4ACA-8D9D-3EE5448A42C6}" srcOrd="0" destOrd="0" presId="urn:microsoft.com/office/officeart/2011/layout/CircleProcess"/>
    <dgm:cxn modelId="{61AAAA1E-2AFD-47C1-B273-10E71F1CDEDB}" type="presParOf" srcId="{A6418459-A6B4-4DEA-8225-5484187613FE}" destId="{C861F525-0458-4BBE-8B00-B19AE728856F}" srcOrd="14"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20F920-BF6D-4C20-9462-E3233AA90904}" type="doc">
      <dgm:prSet loTypeId="urn:microsoft.com/office/officeart/2005/8/layout/funnel1" loCatId="process" qsTypeId="urn:microsoft.com/office/officeart/2005/8/quickstyle/simple3" qsCatId="simple" csTypeId="urn:microsoft.com/office/officeart/2005/8/colors/accent1_2" csCatId="accent1" phldr="1"/>
      <dgm:spPr/>
      <dgm:t>
        <a:bodyPr/>
        <a:lstStyle/>
        <a:p>
          <a:endParaRPr lang="en-ZA"/>
        </a:p>
      </dgm:t>
    </dgm:pt>
    <dgm:pt modelId="{9E7B7379-22FC-458F-A45C-FFAF923FD446}">
      <dgm:prSet phldrT="[Text]" custT="1"/>
      <dgm:spPr/>
      <dgm:t>
        <a:bodyPr/>
        <a:lstStyle/>
        <a:p>
          <a:r>
            <a:rPr lang="en-ZA" sz="800" dirty="0"/>
            <a:t>Pertinent information related to Covid-19 pandemic status</a:t>
          </a:r>
        </a:p>
      </dgm:t>
    </dgm:pt>
    <dgm:pt modelId="{EDF3AD53-503E-4CC4-9EAC-40E68E3F429D}" type="parTrans" cxnId="{C9A1ADBC-6191-483F-A03A-79DACF688785}">
      <dgm:prSet/>
      <dgm:spPr/>
      <dgm:t>
        <a:bodyPr/>
        <a:lstStyle/>
        <a:p>
          <a:endParaRPr lang="en-ZA" sz="800"/>
        </a:p>
      </dgm:t>
    </dgm:pt>
    <dgm:pt modelId="{6A0F7F85-C4A7-4E2E-9CAD-430E131092C3}" type="sibTrans" cxnId="{C9A1ADBC-6191-483F-A03A-79DACF688785}">
      <dgm:prSet/>
      <dgm:spPr/>
      <dgm:t>
        <a:bodyPr/>
        <a:lstStyle/>
        <a:p>
          <a:endParaRPr lang="en-ZA" sz="800"/>
        </a:p>
      </dgm:t>
    </dgm:pt>
    <dgm:pt modelId="{72B85A53-FF3E-4CA2-BC71-D33F10B874F2}">
      <dgm:prSet phldrT="[Text]" custT="1"/>
      <dgm:spPr/>
      <dgm:t>
        <a:bodyPr/>
        <a:lstStyle/>
        <a:p>
          <a:r>
            <a:rPr lang="en-ZA" sz="1200" dirty="0"/>
            <a:t>When considering the current unpredictable and volatile travel environment the question begs where and how </a:t>
          </a:r>
          <a:r>
            <a:rPr lang="en-ZA" sz="1200" dirty="0" smtClean="0"/>
            <a:t>does SA Tourism direct its efforts towards the country’s </a:t>
          </a:r>
          <a:r>
            <a:rPr lang="en-ZA" sz="1200" dirty="0"/>
            <a:t>road to recovery. </a:t>
          </a:r>
        </a:p>
      </dgm:t>
    </dgm:pt>
    <dgm:pt modelId="{4105B3C8-E6D7-479F-8DB5-3FA85AB132A4}" type="parTrans" cxnId="{1A4C1D7D-B772-4ADF-8E8E-CE63F92BFA3D}">
      <dgm:prSet/>
      <dgm:spPr/>
      <dgm:t>
        <a:bodyPr/>
        <a:lstStyle/>
        <a:p>
          <a:endParaRPr lang="en-ZA" sz="800"/>
        </a:p>
      </dgm:t>
    </dgm:pt>
    <dgm:pt modelId="{2AF549A7-7FFE-440D-A087-3CADEEE738F4}" type="sibTrans" cxnId="{1A4C1D7D-B772-4ADF-8E8E-CE63F92BFA3D}">
      <dgm:prSet/>
      <dgm:spPr/>
      <dgm:t>
        <a:bodyPr/>
        <a:lstStyle/>
        <a:p>
          <a:endParaRPr lang="en-ZA" sz="800"/>
        </a:p>
      </dgm:t>
    </dgm:pt>
    <dgm:pt modelId="{3D851147-1F20-4C20-B646-8D11094C9531}">
      <dgm:prSet phldrT="[Text]" custT="1"/>
      <dgm:spPr/>
      <dgm:t>
        <a:bodyPr/>
        <a:lstStyle/>
        <a:p>
          <a:r>
            <a:rPr lang="en-ZA" sz="800" dirty="0"/>
            <a:t>Government stringencies </a:t>
          </a:r>
        </a:p>
      </dgm:t>
    </dgm:pt>
    <dgm:pt modelId="{62B1C3AF-5649-4837-B09C-8CBAAEFE6C8C}" type="parTrans" cxnId="{7A020C0D-10BC-42FB-82F7-59AB3D3BBF66}">
      <dgm:prSet/>
      <dgm:spPr/>
      <dgm:t>
        <a:bodyPr/>
        <a:lstStyle/>
        <a:p>
          <a:endParaRPr lang="en-ZA" sz="800"/>
        </a:p>
      </dgm:t>
    </dgm:pt>
    <dgm:pt modelId="{C75141CB-79CC-4EC9-8D3D-FCBF51707845}" type="sibTrans" cxnId="{7A020C0D-10BC-42FB-82F7-59AB3D3BBF66}">
      <dgm:prSet/>
      <dgm:spPr/>
      <dgm:t>
        <a:bodyPr/>
        <a:lstStyle/>
        <a:p>
          <a:endParaRPr lang="en-ZA" sz="800"/>
        </a:p>
      </dgm:t>
    </dgm:pt>
    <dgm:pt modelId="{E1E01829-9DF9-4157-B4E3-A41632DED125}">
      <dgm:prSet phldrT="[Text]" custT="1"/>
      <dgm:spPr/>
      <dgm:t>
        <a:bodyPr/>
        <a:lstStyle/>
        <a:p>
          <a:r>
            <a:rPr lang="en-US" sz="800" dirty="0"/>
            <a:t>Accessibility to travel</a:t>
          </a:r>
          <a:endParaRPr lang="en-ZA" sz="800" dirty="0"/>
        </a:p>
      </dgm:t>
    </dgm:pt>
    <dgm:pt modelId="{B1EE6933-D8B0-471F-A76A-722197881164}" type="parTrans" cxnId="{23EE6E0E-9233-4313-8F04-D2C9B6FE5BF7}">
      <dgm:prSet/>
      <dgm:spPr/>
      <dgm:t>
        <a:bodyPr/>
        <a:lstStyle/>
        <a:p>
          <a:endParaRPr lang="en-ZA" sz="800"/>
        </a:p>
      </dgm:t>
    </dgm:pt>
    <dgm:pt modelId="{78661DDD-6D37-4D71-8317-447CC283F6E3}" type="sibTrans" cxnId="{23EE6E0E-9233-4313-8F04-D2C9B6FE5BF7}">
      <dgm:prSet/>
      <dgm:spPr/>
      <dgm:t>
        <a:bodyPr/>
        <a:lstStyle/>
        <a:p>
          <a:endParaRPr lang="en-ZA" sz="800"/>
        </a:p>
      </dgm:t>
    </dgm:pt>
    <dgm:pt modelId="{1BA9A6AA-190B-4B52-9D24-48FE6202D126}" type="pres">
      <dgm:prSet presAssocID="{BE20F920-BF6D-4C20-9462-E3233AA90904}" presName="Name0" presStyleCnt="0">
        <dgm:presLayoutVars>
          <dgm:chMax val="4"/>
          <dgm:resizeHandles val="exact"/>
        </dgm:presLayoutVars>
      </dgm:prSet>
      <dgm:spPr/>
      <dgm:t>
        <a:bodyPr/>
        <a:lstStyle/>
        <a:p>
          <a:endParaRPr lang="en-US"/>
        </a:p>
      </dgm:t>
    </dgm:pt>
    <dgm:pt modelId="{9FB95D61-26D4-4A61-9B46-A2CDE0104008}" type="pres">
      <dgm:prSet presAssocID="{BE20F920-BF6D-4C20-9462-E3233AA90904}" presName="ellipse" presStyleLbl="trBgShp" presStyleIdx="0" presStyleCnt="1"/>
      <dgm:spPr>
        <a:ln>
          <a:solidFill>
            <a:schemeClr val="accent5">
              <a:lumMod val="50000"/>
            </a:schemeClr>
          </a:solidFill>
        </a:ln>
      </dgm:spPr>
    </dgm:pt>
    <dgm:pt modelId="{C79A31A6-FCDF-4DCC-AFD2-5D8ADCFD55D9}" type="pres">
      <dgm:prSet presAssocID="{BE20F920-BF6D-4C20-9462-E3233AA90904}" presName="arrow1" presStyleLbl="fgShp" presStyleIdx="0" presStyleCnt="1"/>
      <dgm:spPr/>
    </dgm:pt>
    <dgm:pt modelId="{C11875E3-E683-4196-A5F0-86572A4502F1}" type="pres">
      <dgm:prSet presAssocID="{BE20F920-BF6D-4C20-9462-E3233AA90904}" presName="rectangle" presStyleLbl="revTx" presStyleIdx="0" presStyleCnt="1" custLinFactNeighborX="-3617" custLinFactNeighborY="74399">
        <dgm:presLayoutVars>
          <dgm:bulletEnabled val="1"/>
        </dgm:presLayoutVars>
      </dgm:prSet>
      <dgm:spPr/>
      <dgm:t>
        <a:bodyPr/>
        <a:lstStyle/>
        <a:p>
          <a:endParaRPr lang="en-US"/>
        </a:p>
      </dgm:t>
    </dgm:pt>
    <dgm:pt modelId="{D95AF58F-4232-4BA5-AF7F-B78AE4126611}" type="pres">
      <dgm:prSet presAssocID="{3D851147-1F20-4C20-B646-8D11094C9531}" presName="item1" presStyleLbl="node1" presStyleIdx="0" presStyleCnt="3">
        <dgm:presLayoutVars>
          <dgm:bulletEnabled val="1"/>
        </dgm:presLayoutVars>
      </dgm:prSet>
      <dgm:spPr/>
      <dgm:t>
        <a:bodyPr/>
        <a:lstStyle/>
        <a:p>
          <a:endParaRPr lang="en-US"/>
        </a:p>
      </dgm:t>
    </dgm:pt>
    <dgm:pt modelId="{6B05F4A5-E4A2-40F6-8372-6D276A0B30FF}" type="pres">
      <dgm:prSet presAssocID="{E1E01829-9DF9-4157-B4E3-A41632DED125}" presName="item2" presStyleLbl="node1" presStyleIdx="1" presStyleCnt="3">
        <dgm:presLayoutVars>
          <dgm:bulletEnabled val="1"/>
        </dgm:presLayoutVars>
      </dgm:prSet>
      <dgm:spPr/>
      <dgm:t>
        <a:bodyPr/>
        <a:lstStyle/>
        <a:p>
          <a:endParaRPr lang="en-US"/>
        </a:p>
      </dgm:t>
    </dgm:pt>
    <dgm:pt modelId="{9296FE24-59FB-4A48-AF44-869B11E7099D}" type="pres">
      <dgm:prSet presAssocID="{72B85A53-FF3E-4CA2-BC71-D33F10B874F2}" presName="item3" presStyleLbl="node1" presStyleIdx="2" presStyleCnt="3">
        <dgm:presLayoutVars>
          <dgm:bulletEnabled val="1"/>
        </dgm:presLayoutVars>
      </dgm:prSet>
      <dgm:spPr/>
      <dgm:t>
        <a:bodyPr/>
        <a:lstStyle/>
        <a:p>
          <a:endParaRPr lang="en-US"/>
        </a:p>
      </dgm:t>
    </dgm:pt>
    <dgm:pt modelId="{4AB258BE-F1FF-4AF5-8D52-545881E74E36}" type="pres">
      <dgm:prSet presAssocID="{BE20F920-BF6D-4C20-9462-E3233AA90904}" presName="funnel" presStyleLbl="trAlignAcc1" presStyleIdx="0" presStyleCnt="1"/>
      <dgm:spPr>
        <a:ln>
          <a:solidFill>
            <a:schemeClr val="accent1">
              <a:lumMod val="75000"/>
            </a:schemeClr>
          </a:solidFill>
        </a:ln>
      </dgm:spPr>
    </dgm:pt>
  </dgm:ptLst>
  <dgm:cxnLst>
    <dgm:cxn modelId="{5AA0DEF2-CAC9-4A82-AAE0-CD8897025AC0}" type="presOf" srcId="{E1E01829-9DF9-4157-B4E3-A41632DED125}" destId="{D95AF58F-4232-4BA5-AF7F-B78AE4126611}" srcOrd="0" destOrd="0" presId="urn:microsoft.com/office/officeart/2005/8/layout/funnel1"/>
    <dgm:cxn modelId="{C9A1ADBC-6191-483F-A03A-79DACF688785}" srcId="{BE20F920-BF6D-4C20-9462-E3233AA90904}" destId="{9E7B7379-22FC-458F-A45C-FFAF923FD446}" srcOrd="0" destOrd="0" parTransId="{EDF3AD53-503E-4CC4-9EAC-40E68E3F429D}" sibTransId="{6A0F7F85-C4A7-4E2E-9CAD-430E131092C3}"/>
    <dgm:cxn modelId="{7A020C0D-10BC-42FB-82F7-59AB3D3BBF66}" srcId="{BE20F920-BF6D-4C20-9462-E3233AA90904}" destId="{3D851147-1F20-4C20-B646-8D11094C9531}" srcOrd="1" destOrd="0" parTransId="{62B1C3AF-5649-4837-B09C-8CBAAEFE6C8C}" sibTransId="{C75141CB-79CC-4EC9-8D3D-FCBF51707845}"/>
    <dgm:cxn modelId="{62A8F6D3-A727-40B2-B263-B8E3E769FEF6}" type="presOf" srcId="{3D851147-1F20-4C20-B646-8D11094C9531}" destId="{6B05F4A5-E4A2-40F6-8372-6D276A0B30FF}" srcOrd="0" destOrd="0" presId="urn:microsoft.com/office/officeart/2005/8/layout/funnel1"/>
    <dgm:cxn modelId="{BAD934CE-BCBD-4240-9AFA-1B5F4EB5C708}" type="presOf" srcId="{72B85A53-FF3E-4CA2-BC71-D33F10B874F2}" destId="{C11875E3-E683-4196-A5F0-86572A4502F1}" srcOrd="0" destOrd="0" presId="urn:microsoft.com/office/officeart/2005/8/layout/funnel1"/>
    <dgm:cxn modelId="{1A4C1D7D-B772-4ADF-8E8E-CE63F92BFA3D}" srcId="{BE20F920-BF6D-4C20-9462-E3233AA90904}" destId="{72B85A53-FF3E-4CA2-BC71-D33F10B874F2}" srcOrd="3" destOrd="0" parTransId="{4105B3C8-E6D7-479F-8DB5-3FA85AB132A4}" sibTransId="{2AF549A7-7FFE-440D-A087-3CADEEE738F4}"/>
    <dgm:cxn modelId="{E202007B-70EE-44BE-9F53-2D4B86ABB761}" type="presOf" srcId="{BE20F920-BF6D-4C20-9462-E3233AA90904}" destId="{1BA9A6AA-190B-4B52-9D24-48FE6202D126}" srcOrd="0" destOrd="0" presId="urn:microsoft.com/office/officeart/2005/8/layout/funnel1"/>
    <dgm:cxn modelId="{23EE6E0E-9233-4313-8F04-D2C9B6FE5BF7}" srcId="{BE20F920-BF6D-4C20-9462-E3233AA90904}" destId="{E1E01829-9DF9-4157-B4E3-A41632DED125}" srcOrd="2" destOrd="0" parTransId="{B1EE6933-D8B0-471F-A76A-722197881164}" sibTransId="{78661DDD-6D37-4D71-8317-447CC283F6E3}"/>
    <dgm:cxn modelId="{B1AC4D52-2951-49C2-AC6E-43B61986CAFF}" type="presOf" srcId="{9E7B7379-22FC-458F-A45C-FFAF923FD446}" destId="{9296FE24-59FB-4A48-AF44-869B11E7099D}" srcOrd="0" destOrd="0" presId="urn:microsoft.com/office/officeart/2005/8/layout/funnel1"/>
    <dgm:cxn modelId="{5ECE2341-D513-4F61-9260-FE68DB79E60F}" type="presParOf" srcId="{1BA9A6AA-190B-4B52-9D24-48FE6202D126}" destId="{9FB95D61-26D4-4A61-9B46-A2CDE0104008}" srcOrd="0" destOrd="0" presId="urn:microsoft.com/office/officeart/2005/8/layout/funnel1"/>
    <dgm:cxn modelId="{BCF00345-AF96-48BB-9826-E8F11FCF90AE}" type="presParOf" srcId="{1BA9A6AA-190B-4B52-9D24-48FE6202D126}" destId="{C79A31A6-FCDF-4DCC-AFD2-5D8ADCFD55D9}" srcOrd="1" destOrd="0" presId="urn:microsoft.com/office/officeart/2005/8/layout/funnel1"/>
    <dgm:cxn modelId="{5B303CE7-967F-47E8-8B24-02495473EF0E}" type="presParOf" srcId="{1BA9A6AA-190B-4B52-9D24-48FE6202D126}" destId="{C11875E3-E683-4196-A5F0-86572A4502F1}" srcOrd="2" destOrd="0" presId="urn:microsoft.com/office/officeart/2005/8/layout/funnel1"/>
    <dgm:cxn modelId="{979B8C80-25BF-4ACA-A933-1D84AAC48860}" type="presParOf" srcId="{1BA9A6AA-190B-4B52-9D24-48FE6202D126}" destId="{D95AF58F-4232-4BA5-AF7F-B78AE4126611}" srcOrd="3" destOrd="0" presId="urn:microsoft.com/office/officeart/2005/8/layout/funnel1"/>
    <dgm:cxn modelId="{AB4FA584-C2EC-40A5-A5D5-FE4D8E83B2CC}" type="presParOf" srcId="{1BA9A6AA-190B-4B52-9D24-48FE6202D126}" destId="{6B05F4A5-E4A2-40F6-8372-6D276A0B30FF}" srcOrd="4" destOrd="0" presId="urn:microsoft.com/office/officeart/2005/8/layout/funnel1"/>
    <dgm:cxn modelId="{A7E12472-01D3-4F22-9D5F-0D5CFEF25285}" type="presParOf" srcId="{1BA9A6AA-190B-4B52-9D24-48FE6202D126}" destId="{9296FE24-59FB-4A48-AF44-869B11E7099D}" srcOrd="5" destOrd="0" presId="urn:microsoft.com/office/officeart/2005/8/layout/funnel1"/>
    <dgm:cxn modelId="{C0FBD7F9-BEA8-461D-920E-256AD96D0E58}" type="presParOf" srcId="{1BA9A6AA-190B-4B52-9D24-48FE6202D126}" destId="{4AB258BE-F1FF-4AF5-8D52-545881E74E36}" srcOrd="6" destOrd="0" presId="urn:microsoft.com/office/officeart/2005/8/layout/funnel1"/>
  </dgm:cxnLst>
  <dgm:bg/>
  <dgm:whole>
    <a:ln>
      <a:solidFill>
        <a:schemeClr val="accent5">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D93F0B-F944-4E55-AC38-0AD7BC5C14B1}"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385015FD-A153-4991-9E6D-65BE8AD0F9C4}">
      <dgm:prSet phldrT="[Text]"/>
      <dgm:spPr>
        <a:solidFill>
          <a:schemeClr val="accent1">
            <a:lumMod val="75000"/>
            <a:alpha val="50000"/>
          </a:schemeClr>
        </a:solidFill>
      </dgm:spPr>
      <dgm:t>
        <a:bodyPr/>
        <a:lstStyle/>
        <a:p>
          <a:r>
            <a:rPr lang="en-ZA" b="1" dirty="0"/>
            <a:t>1. Increase the tourism sector’s contribution to inclusive economic growth</a:t>
          </a:r>
          <a:endParaRPr lang="en-ZA" dirty="0"/>
        </a:p>
      </dgm:t>
    </dgm:pt>
    <dgm:pt modelId="{0A9122AF-9410-48D3-A34F-F37303BCF1FC}" type="parTrans" cxnId="{3D6E5872-5B7C-45FC-8F9B-6BF1EACB7E1E}">
      <dgm:prSet/>
      <dgm:spPr/>
      <dgm:t>
        <a:bodyPr/>
        <a:lstStyle/>
        <a:p>
          <a:endParaRPr lang="en-ZA"/>
        </a:p>
      </dgm:t>
    </dgm:pt>
    <dgm:pt modelId="{2C02A3E8-0130-4FBD-BCF1-A32859E27FC6}" type="sibTrans" cxnId="{3D6E5872-5B7C-45FC-8F9B-6BF1EACB7E1E}">
      <dgm:prSet/>
      <dgm:spPr/>
      <dgm:t>
        <a:bodyPr/>
        <a:lstStyle/>
        <a:p>
          <a:endParaRPr lang="en-ZA"/>
        </a:p>
      </dgm:t>
    </dgm:pt>
    <dgm:pt modelId="{A427FD9D-2CE2-4D12-930D-F876CEF498D2}">
      <dgm:prSet phldrT="[Text]"/>
      <dgm:spPr>
        <a:solidFill>
          <a:schemeClr val="accent1">
            <a:lumMod val="75000"/>
            <a:alpha val="50000"/>
          </a:schemeClr>
        </a:solidFill>
      </dgm:spPr>
      <dgm:t>
        <a:bodyPr/>
        <a:lstStyle/>
        <a:p>
          <a:r>
            <a:rPr lang="en-ZA" b="1" dirty="0"/>
            <a:t>2. Achieve good corporate and co-operative governance</a:t>
          </a:r>
          <a:endParaRPr lang="en-ZA" dirty="0"/>
        </a:p>
      </dgm:t>
    </dgm:pt>
    <dgm:pt modelId="{2AC2E993-87F6-4005-A6F7-F10FAF04A06B}" type="parTrans" cxnId="{65E0C753-87F4-4C39-A7CF-C124C0B6A364}">
      <dgm:prSet/>
      <dgm:spPr/>
      <dgm:t>
        <a:bodyPr/>
        <a:lstStyle/>
        <a:p>
          <a:endParaRPr lang="en-ZA"/>
        </a:p>
      </dgm:t>
    </dgm:pt>
    <dgm:pt modelId="{662468DE-F7A3-468D-B0C3-7684FF383A5B}" type="sibTrans" cxnId="{65E0C753-87F4-4C39-A7CF-C124C0B6A364}">
      <dgm:prSet/>
      <dgm:spPr/>
      <dgm:t>
        <a:bodyPr/>
        <a:lstStyle/>
        <a:p>
          <a:endParaRPr lang="en-ZA"/>
        </a:p>
      </dgm:t>
    </dgm:pt>
    <dgm:pt modelId="{CFE17AD2-72FC-438C-8DE2-F32BE8A021F1}" type="pres">
      <dgm:prSet presAssocID="{33D93F0B-F944-4E55-AC38-0AD7BC5C14B1}" presName="Name0" presStyleCnt="0">
        <dgm:presLayoutVars>
          <dgm:chMax val="7"/>
          <dgm:dir/>
          <dgm:resizeHandles val="exact"/>
        </dgm:presLayoutVars>
      </dgm:prSet>
      <dgm:spPr/>
    </dgm:pt>
    <dgm:pt modelId="{3C4D4ADE-FA71-4F75-8F9D-8F7A0CAEEE6C}" type="pres">
      <dgm:prSet presAssocID="{33D93F0B-F944-4E55-AC38-0AD7BC5C14B1}" presName="ellipse1" presStyleLbl="vennNode1" presStyleIdx="0" presStyleCnt="2">
        <dgm:presLayoutVars>
          <dgm:bulletEnabled val="1"/>
        </dgm:presLayoutVars>
      </dgm:prSet>
      <dgm:spPr/>
      <dgm:t>
        <a:bodyPr/>
        <a:lstStyle/>
        <a:p>
          <a:endParaRPr lang="en-US"/>
        </a:p>
      </dgm:t>
    </dgm:pt>
    <dgm:pt modelId="{9683359A-FC0F-424D-B0B9-D3458CDFFABA}" type="pres">
      <dgm:prSet presAssocID="{33D93F0B-F944-4E55-AC38-0AD7BC5C14B1}" presName="ellipse2" presStyleLbl="vennNode1" presStyleIdx="1" presStyleCnt="2">
        <dgm:presLayoutVars>
          <dgm:bulletEnabled val="1"/>
        </dgm:presLayoutVars>
      </dgm:prSet>
      <dgm:spPr/>
      <dgm:t>
        <a:bodyPr/>
        <a:lstStyle/>
        <a:p>
          <a:endParaRPr lang="en-US"/>
        </a:p>
      </dgm:t>
    </dgm:pt>
  </dgm:ptLst>
  <dgm:cxnLst>
    <dgm:cxn modelId="{65E0C753-87F4-4C39-A7CF-C124C0B6A364}" srcId="{33D93F0B-F944-4E55-AC38-0AD7BC5C14B1}" destId="{A427FD9D-2CE2-4D12-930D-F876CEF498D2}" srcOrd="1" destOrd="0" parTransId="{2AC2E993-87F6-4005-A6F7-F10FAF04A06B}" sibTransId="{662468DE-F7A3-468D-B0C3-7684FF383A5B}"/>
    <dgm:cxn modelId="{CF7E7CF9-5457-4B51-9DC0-477032A7F310}" type="presOf" srcId="{385015FD-A153-4991-9E6D-65BE8AD0F9C4}" destId="{3C4D4ADE-FA71-4F75-8F9D-8F7A0CAEEE6C}" srcOrd="0" destOrd="0" presId="urn:microsoft.com/office/officeart/2005/8/layout/rings+Icon"/>
    <dgm:cxn modelId="{A5713347-3A0B-4DF7-A9F9-7E966A4A5ACB}" type="presOf" srcId="{A427FD9D-2CE2-4D12-930D-F876CEF498D2}" destId="{9683359A-FC0F-424D-B0B9-D3458CDFFABA}" srcOrd="0" destOrd="0" presId="urn:microsoft.com/office/officeart/2005/8/layout/rings+Icon"/>
    <dgm:cxn modelId="{20A64E59-57AA-4870-AD0C-6E627D2559A3}" type="presOf" srcId="{33D93F0B-F944-4E55-AC38-0AD7BC5C14B1}" destId="{CFE17AD2-72FC-438C-8DE2-F32BE8A021F1}" srcOrd="0" destOrd="0" presId="urn:microsoft.com/office/officeart/2005/8/layout/rings+Icon"/>
    <dgm:cxn modelId="{3D6E5872-5B7C-45FC-8F9B-6BF1EACB7E1E}" srcId="{33D93F0B-F944-4E55-AC38-0AD7BC5C14B1}" destId="{385015FD-A153-4991-9E6D-65BE8AD0F9C4}" srcOrd="0" destOrd="0" parTransId="{0A9122AF-9410-48D3-A34F-F37303BCF1FC}" sibTransId="{2C02A3E8-0130-4FBD-BCF1-A32859E27FC6}"/>
    <dgm:cxn modelId="{81DDA865-704D-49D9-9039-6EB104EED152}" type="presParOf" srcId="{CFE17AD2-72FC-438C-8DE2-F32BE8A021F1}" destId="{3C4D4ADE-FA71-4F75-8F9D-8F7A0CAEEE6C}" srcOrd="0" destOrd="0" presId="urn:microsoft.com/office/officeart/2005/8/layout/rings+Icon"/>
    <dgm:cxn modelId="{52F65B12-F9FB-46DD-A00B-1015AA12CFDA}" type="presParOf" srcId="{CFE17AD2-72FC-438C-8DE2-F32BE8A021F1}" destId="{9683359A-FC0F-424D-B0B9-D3458CDFFABA}"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79364-6E96-4E46-B356-5BD4C031E93F}">
      <dsp:nvSpPr>
        <dsp:cNvPr id="0" name=""/>
        <dsp:cNvSpPr/>
      </dsp:nvSpPr>
      <dsp:spPr>
        <a:xfrm>
          <a:off x="6315198" y="418200"/>
          <a:ext cx="1107827" cy="110800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865B0D7-F3AE-4DAE-8031-464B86D3ADB5}">
      <dsp:nvSpPr>
        <dsp:cNvPr id="0" name=""/>
        <dsp:cNvSpPr/>
      </dsp:nvSpPr>
      <dsp:spPr>
        <a:xfrm>
          <a:off x="6351752" y="455140"/>
          <a:ext cx="1034129" cy="1034128"/>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Excellence</a:t>
          </a:r>
          <a:endParaRPr lang="en-ZA" sz="1000" kern="1200" dirty="0"/>
        </a:p>
      </dsp:txBody>
      <dsp:txXfrm>
        <a:off x="6499738" y="602901"/>
        <a:ext cx="738748" cy="738607"/>
      </dsp:txXfrm>
    </dsp:sp>
    <dsp:sp modelId="{06C50F0D-BB32-4B22-B645-6870E6A92088}">
      <dsp:nvSpPr>
        <dsp:cNvPr id="0" name=""/>
        <dsp:cNvSpPr/>
      </dsp:nvSpPr>
      <dsp:spPr>
        <a:xfrm rot="2700000">
          <a:off x="5169701" y="418258"/>
          <a:ext cx="1107699" cy="1107699"/>
        </a:xfrm>
        <a:prstGeom prst="teardrop">
          <a:avLst>
            <a:gd name="adj" fmla="val 1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925ECC9-4D1B-4A5E-AFCE-B9B11BBB8089}">
      <dsp:nvSpPr>
        <dsp:cNvPr id="0" name=""/>
        <dsp:cNvSpPr/>
      </dsp:nvSpPr>
      <dsp:spPr>
        <a:xfrm>
          <a:off x="5207371" y="455140"/>
          <a:ext cx="1034129" cy="1034128"/>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a:t>Responsibility</a:t>
          </a:r>
          <a:endParaRPr lang="en-ZA" sz="900" kern="1200" dirty="0"/>
        </a:p>
      </dsp:txBody>
      <dsp:txXfrm>
        <a:off x="5354767" y="602901"/>
        <a:ext cx="738748" cy="738607"/>
      </dsp:txXfrm>
    </dsp:sp>
    <dsp:sp modelId="{B45DBD65-49F8-4692-9833-296FD51C2960}">
      <dsp:nvSpPr>
        <dsp:cNvPr id="0" name=""/>
        <dsp:cNvSpPr/>
      </dsp:nvSpPr>
      <dsp:spPr>
        <a:xfrm rot="2700000">
          <a:off x="4025320" y="418258"/>
          <a:ext cx="1107699" cy="1107699"/>
        </a:xfrm>
        <a:prstGeom prst="teardrop">
          <a:avLst>
            <a:gd name="adj" fmla="val 1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DE2E4E8-90BB-40BC-8719-4547EB8F184A}">
      <dsp:nvSpPr>
        <dsp:cNvPr id="0" name=""/>
        <dsp:cNvSpPr/>
      </dsp:nvSpPr>
      <dsp:spPr>
        <a:xfrm>
          <a:off x="4062400" y="455140"/>
          <a:ext cx="1034129" cy="1034128"/>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Authentic / Caring</a:t>
          </a:r>
          <a:endParaRPr lang="en-ZA" sz="1000" kern="1200" dirty="0"/>
        </a:p>
      </dsp:txBody>
      <dsp:txXfrm>
        <a:off x="4209795" y="602901"/>
        <a:ext cx="738748" cy="738607"/>
      </dsp:txXfrm>
    </dsp:sp>
    <dsp:sp modelId="{9EE58E7B-9E2A-44BA-A1D1-2E85A3996492}">
      <dsp:nvSpPr>
        <dsp:cNvPr id="0" name=""/>
        <dsp:cNvSpPr/>
      </dsp:nvSpPr>
      <dsp:spPr>
        <a:xfrm rot="2700000">
          <a:off x="2880349" y="418258"/>
          <a:ext cx="1107699" cy="1107699"/>
        </a:xfrm>
        <a:prstGeom prst="teardrop">
          <a:avLst>
            <a:gd name="adj" fmla="val 1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41A4867-B1D0-4FB8-910F-AB6226C5CD79}">
      <dsp:nvSpPr>
        <dsp:cNvPr id="0" name=""/>
        <dsp:cNvSpPr/>
      </dsp:nvSpPr>
      <dsp:spPr>
        <a:xfrm>
          <a:off x="2917428" y="455140"/>
          <a:ext cx="1034129" cy="1034128"/>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Respect</a:t>
          </a:r>
          <a:endParaRPr lang="en-ZA" sz="1000" kern="1200" dirty="0"/>
        </a:p>
      </dsp:txBody>
      <dsp:txXfrm>
        <a:off x="3065414" y="602901"/>
        <a:ext cx="738748" cy="738607"/>
      </dsp:txXfrm>
    </dsp:sp>
    <dsp:sp modelId="{6E0C912B-BCB0-4812-9362-07ECAF804B36}">
      <dsp:nvSpPr>
        <dsp:cNvPr id="0" name=""/>
        <dsp:cNvSpPr/>
      </dsp:nvSpPr>
      <dsp:spPr>
        <a:xfrm rot="2700000">
          <a:off x="1735378" y="418258"/>
          <a:ext cx="1107699" cy="1107699"/>
        </a:xfrm>
        <a:prstGeom prst="teardrop">
          <a:avLst>
            <a:gd name="adj" fmla="val 1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E7FF969-92E3-4DFA-AA8D-9FB64DE3D00B}">
      <dsp:nvSpPr>
        <dsp:cNvPr id="0" name=""/>
        <dsp:cNvSpPr/>
      </dsp:nvSpPr>
      <dsp:spPr>
        <a:xfrm>
          <a:off x="1758393" y="478408"/>
          <a:ext cx="1034129" cy="1034128"/>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Integrity</a:t>
          </a:r>
          <a:endParaRPr lang="en-ZA" sz="1000" kern="1200" dirty="0"/>
        </a:p>
      </dsp:txBody>
      <dsp:txXfrm>
        <a:off x="1906379" y="626169"/>
        <a:ext cx="738748" cy="738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CBE18-C40D-4711-A4F6-7BAA98A0A999}">
      <dsp:nvSpPr>
        <dsp:cNvPr id="0" name=""/>
        <dsp:cNvSpPr/>
      </dsp:nvSpPr>
      <dsp:spPr>
        <a:xfrm>
          <a:off x="748950" y="0"/>
          <a:ext cx="6797555" cy="4248472"/>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032E123-446D-4FB1-80F7-71EEDB7A690D}">
      <dsp:nvSpPr>
        <dsp:cNvPr id="0" name=""/>
        <dsp:cNvSpPr/>
      </dsp:nvSpPr>
      <dsp:spPr>
        <a:xfrm>
          <a:off x="1418509" y="3159163"/>
          <a:ext cx="156343" cy="156343"/>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E03587B-756D-41C4-81A0-13B7E5C72741}">
      <dsp:nvSpPr>
        <dsp:cNvPr id="0" name=""/>
        <dsp:cNvSpPr/>
      </dsp:nvSpPr>
      <dsp:spPr>
        <a:xfrm>
          <a:off x="1496681" y="3237335"/>
          <a:ext cx="890479" cy="1011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843" tIns="0" rIns="0" bIns="0" numCol="1" spcCol="1270" anchor="t" anchorCtr="0">
          <a:noAutofit/>
        </a:bodyPr>
        <a:lstStyle/>
        <a:p>
          <a:pPr lvl="0" algn="l" defTabSz="355600">
            <a:lnSpc>
              <a:spcPct val="90000"/>
            </a:lnSpc>
            <a:spcBef>
              <a:spcPct val="0"/>
            </a:spcBef>
            <a:spcAft>
              <a:spcPct val="35000"/>
            </a:spcAft>
          </a:pPr>
          <a:r>
            <a:rPr lang="en-ZA" sz="800" kern="1200" dirty="0"/>
            <a:t>UNWTO: 2019 was a year of strong growth (3.8%), although slower compared to the exceptional rates of 2017 (+7%) and 2018 (+6%).</a:t>
          </a:r>
        </a:p>
      </dsp:txBody>
      <dsp:txXfrm>
        <a:off x="1496681" y="3237335"/>
        <a:ext cx="890479" cy="1011136"/>
      </dsp:txXfrm>
    </dsp:sp>
    <dsp:sp modelId="{94953E43-F490-4324-8284-76D9B238B966}">
      <dsp:nvSpPr>
        <dsp:cNvPr id="0" name=""/>
        <dsp:cNvSpPr/>
      </dsp:nvSpPr>
      <dsp:spPr>
        <a:xfrm>
          <a:off x="2264805" y="2346006"/>
          <a:ext cx="244711" cy="24471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F305ED3-1226-4FEE-8F68-A103BD5CF129}">
      <dsp:nvSpPr>
        <dsp:cNvPr id="0" name=""/>
        <dsp:cNvSpPr/>
      </dsp:nvSpPr>
      <dsp:spPr>
        <a:xfrm>
          <a:off x="2387161" y="2468362"/>
          <a:ext cx="1128394" cy="178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668" tIns="0" rIns="0" bIns="0" numCol="1" spcCol="1270" anchor="t" anchorCtr="0">
          <a:noAutofit/>
        </a:bodyPr>
        <a:lstStyle/>
        <a:p>
          <a:pPr lvl="0" algn="l" defTabSz="355600">
            <a:lnSpc>
              <a:spcPct val="90000"/>
            </a:lnSpc>
            <a:spcBef>
              <a:spcPct val="0"/>
            </a:spcBef>
            <a:spcAft>
              <a:spcPct val="35000"/>
            </a:spcAft>
          </a:pPr>
          <a:r>
            <a:rPr lang="en-US" sz="800" kern="1200" dirty="0"/>
            <a:t>2020 world changed with outbreak of COVID-19 with many economies shut down. </a:t>
          </a:r>
          <a:r>
            <a:rPr lang="en-ZA" sz="800" kern="1200" dirty="0"/>
            <a:t>UNWTO: international tourist arrivals declined by 72% over the first ten months of 2020 compared to 2019 and expects overall declined by 70% to 75% for 2020.</a:t>
          </a:r>
        </a:p>
      </dsp:txBody>
      <dsp:txXfrm>
        <a:off x="2387161" y="2468362"/>
        <a:ext cx="1128394" cy="1780109"/>
      </dsp:txXfrm>
    </dsp:sp>
    <dsp:sp modelId="{2FC15282-37A5-495D-A4EF-BC280BE09E79}">
      <dsp:nvSpPr>
        <dsp:cNvPr id="0" name=""/>
        <dsp:cNvSpPr/>
      </dsp:nvSpPr>
      <dsp:spPr>
        <a:xfrm>
          <a:off x="3352414" y="1697689"/>
          <a:ext cx="326282" cy="326282"/>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4191E3-F54E-4D7E-A71C-39A7E868C890}">
      <dsp:nvSpPr>
        <dsp:cNvPr id="0" name=""/>
        <dsp:cNvSpPr/>
      </dsp:nvSpPr>
      <dsp:spPr>
        <a:xfrm>
          <a:off x="3515555" y="1860830"/>
          <a:ext cx="1311928" cy="2387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890" tIns="0" rIns="0" bIns="0" numCol="1" spcCol="1270" anchor="t" anchorCtr="0">
          <a:noAutofit/>
        </a:bodyPr>
        <a:lstStyle/>
        <a:p>
          <a:pPr lvl="0" algn="l" defTabSz="355600">
            <a:lnSpc>
              <a:spcPct val="90000"/>
            </a:lnSpc>
            <a:spcBef>
              <a:spcPct val="0"/>
            </a:spcBef>
            <a:spcAft>
              <a:spcPct val="35000"/>
            </a:spcAft>
          </a:pPr>
          <a:r>
            <a:rPr lang="en-ZA" sz="800" kern="1200" dirty="0"/>
            <a:t>Recovery seen in third quarter. With the pandemic continuing to spread, many countries have slowed reopening, and some are reinstating partial lockdowns to protect susceptible populations. </a:t>
          </a:r>
        </a:p>
      </dsp:txBody>
      <dsp:txXfrm>
        <a:off x="3515555" y="1860830"/>
        <a:ext cx="1311928" cy="2387641"/>
      </dsp:txXfrm>
    </dsp:sp>
    <dsp:sp modelId="{48D4DF21-E18D-48EA-8E41-1F2914776F4C}">
      <dsp:nvSpPr>
        <dsp:cNvPr id="0" name=""/>
        <dsp:cNvSpPr/>
      </dsp:nvSpPr>
      <dsp:spPr>
        <a:xfrm>
          <a:off x="4616759" y="1191271"/>
          <a:ext cx="421448" cy="421448"/>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73594F4-2E25-4283-A68B-91E2110D3036}">
      <dsp:nvSpPr>
        <dsp:cNvPr id="0" name=""/>
        <dsp:cNvSpPr/>
      </dsp:nvSpPr>
      <dsp:spPr>
        <a:xfrm>
          <a:off x="4827483" y="1401995"/>
          <a:ext cx="1359511" cy="284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317" tIns="0" rIns="0" bIns="0" numCol="1" spcCol="1270" anchor="t" anchorCtr="0">
          <a:noAutofit/>
        </a:bodyPr>
        <a:lstStyle/>
        <a:p>
          <a:pPr lvl="0" algn="l" defTabSz="355600">
            <a:lnSpc>
              <a:spcPct val="90000"/>
            </a:lnSpc>
            <a:spcBef>
              <a:spcPct val="0"/>
            </a:spcBef>
            <a:spcAft>
              <a:spcPct val="35000"/>
            </a:spcAft>
          </a:pPr>
          <a:r>
            <a:rPr lang="en-ZA" sz="800" kern="1200" dirty="0"/>
            <a:t>Announcement of a vaccine and the start of vaccination are expected to gradually increase consumer confidence. At the same time, a growing number of destinations are easing or lifting restrictions on travel.</a:t>
          </a:r>
        </a:p>
      </dsp:txBody>
      <dsp:txXfrm>
        <a:off x="4827483" y="1401995"/>
        <a:ext cx="1359511" cy="2846476"/>
      </dsp:txXfrm>
    </dsp:sp>
    <dsp:sp modelId="{E5A558FE-EB15-4CF4-8F89-FD7B2B897114}">
      <dsp:nvSpPr>
        <dsp:cNvPr id="0" name=""/>
        <dsp:cNvSpPr/>
      </dsp:nvSpPr>
      <dsp:spPr>
        <a:xfrm>
          <a:off x="5918491" y="853093"/>
          <a:ext cx="537006" cy="537006"/>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498F700-D65E-402C-AA0F-B2FE43E5F34C}">
      <dsp:nvSpPr>
        <dsp:cNvPr id="0" name=""/>
        <dsp:cNvSpPr/>
      </dsp:nvSpPr>
      <dsp:spPr>
        <a:xfrm>
          <a:off x="6186994" y="1121596"/>
          <a:ext cx="1359511" cy="312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549" tIns="0" rIns="0" bIns="0" numCol="1" spcCol="1270" anchor="t" anchorCtr="0">
          <a:noAutofit/>
        </a:bodyPr>
        <a:lstStyle/>
        <a:p>
          <a:pPr lvl="0" algn="l" defTabSz="355600">
            <a:lnSpc>
              <a:spcPct val="90000"/>
            </a:lnSpc>
            <a:spcBef>
              <a:spcPct val="0"/>
            </a:spcBef>
            <a:spcAft>
              <a:spcPct val="35000"/>
            </a:spcAft>
          </a:pPr>
          <a:r>
            <a:rPr lang="en-ZA" sz="800" kern="1200" dirty="0"/>
            <a:t>The extended scenarios for 2021-2024 point to a return to 2019 levels for international arrivals could take between two-and-a-half and four years.</a:t>
          </a:r>
        </a:p>
      </dsp:txBody>
      <dsp:txXfrm>
        <a:off x="6186994" y="1121596"/>
        <a:ext cx="1359511" cy="3126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BFEDC-14BE-421A-9036-030C813A03D1}">
      <dsp:nvSpPr>
        <dsp:cNvPr id="0" name=""/>
        <dsp:cNvSpPr/>
      </dsp:nvSpPr>
      <dsp:spPr>
        <a:xfrm>
          <a:off x="7095151" y="816054"/>
          <a:ext cx="1617809" cy="16180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98D792-86A2-41ED-A1C7-DC78B1D8FB16}">
      <dsp:nvSpPr>
        <dsp:cNvPr id="0" name=""/>
        <dsp:cNvSpPr/>
      </dsp:nvSpPr>
      <dsp:spPr>
        <a:xfrm>
          <a:off x="7148533" y="869999"/>
          <a:ext cx="1510185" cy="151018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ZA" sz="700" kern="1200" dirty="0"/>
            <a:t>For SA, while there is pressure to re-open, most source markets remain severely constrained by travel restrictions &amp; shortage of air access options. While screening and/or testing is being introduced, a majority of passengers are restricted.</a:t>
          </a:r>
        </a:p>
      </dsp:txBody>
      <dsp:txXfrm>
        <a:off x="7364643" y="1085780"/>
        <a:ext cx="1078826" cy="1078621"/>
      </dsp:txXfrm>
    </dsp:sp>
    <dsp:sp modelId="{94855733-66E0-49F1-A166-9C7532C66D94}">
      <dsp:nvSpPr>
        <dsp:cNvPr id="0" name=""/>
        <dsp:cNvSpPr/>
      </dsp:nvSpPr>
      <dsp:spPr>
        <a:xfrm rot="2700000">
          <a:off x="5422331" y="816138"/>
          <a:ext cx="1617622" cy="161762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E58D7-1C4E-4885-9214-1416387A871D}">
      <dsp:nvSpPr>
        <dsp:cNvPr id="0" name=""/>
        <dsp:cNvSpPr/>
      </dsp:nvSpPr>
      <dsp:spPr>
        <a:xfrm>
          <a:off x="5477341" y="869999"/>
          <a:ext cx="1510185" cy="151018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Deteriorating economic outlook adversely impacting jobs &amp; disposable income.</a:t>
          </a:r>
          <a:endParaRPr lang="en-ZA" sz="700" kern="1200" dirty="0"/>
        </a:p>
      </dsp:txBody>
      <dsp:txXfrm>
        <a:off x="5692590" y="1085780"/>
        <a:ext cx="1078826" cy="1078621"/>
      </dsp:txXfrm>
    </dsp:sp>
    <dsp:sp modelId="{CBF74ACF-95F8-4C85-9B3D-6269BA932590}">
      <dsp:nvSpPr>
        <dsp:cNvPr id="0" name=""/>
        <dsp:cNvSpPr/>
      </dsp:nvSpPr>
      <dsp:spPr>
        <a:xfrm rot="2700000">
          <a:off x="3751140" y="816138"/>
          <a:ext cx="1617622" cy="161762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5D0B3A-0211-4D24-8BE0-8A8E9AABC038}">
      <dsp:nvSpPr>
        <dsp:cNvPr id="0" name=""/>
        <dsp:cNvSpPr/>
      </dsp:nvSpPr>
      <dsp:spPr>
        <a:xfrm>
          <a:off x="3805289" y="869999"/>
          <a:ext cx="1510185" cy="151018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Consumer confidence.</a:t>
          </a:r>
          <a:endParaRPr lang="en-ZA" sz="700" kern="1200" dirty="0"/>
        </a:p>
      </dsp:txBody>
      <dsp:txXfrm>
        <a:off x="4020538" y="1085780"/>
        <a:ext cx="1078826" cy="1078621"/>
      </dsp:txXfrm>
    </dsp:sp>
    <dsp:sp modelId="{D651DFD3-291A-44BA-B700-CCF2981DDA36}">
      <dsp:nvSpPr>
        <dsp:cNvPr id="0" name=""/>
        <dsp:cNvSpPr/>
      </dsp:nvSpPr>
      <dsp:spPr>
        <a:xfrm rot="2700000">
          <a:off x="2079087" y="816138"/>
          <a:ext cx="1617622" cy="161762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E66578-E15B-422C-B52D-DEB7D6A8D4A3}">
      <dsp:nvSpPr>
        <dsp:cNvPr id="0" name=""/>
        <dsp:cNvSpPr/>
      </dsp:nvSpPr>
      <dsp:spPr>
        <a:xfrm>
          <a:off x="2133236" y="869999"/>
          <a:ext cx="1510185" cy="151018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Unpredictability of vaccine roll-out.</a:t>
          </a:r>
          <a:endParaRPr lang="en-ZA" sz="700" kern="1200" dirty="0"/>
        </a:p>
      </dsp:txBody>
      <dsp:txXfrm>
        <a:off x="2349346" y="1085780"/>
        <a:ext cx="1078826" cy="1078621"/>
      </dsp:txXfrm>
    </dsp:sp>
    <dsp:sp modelId="{DBD5DFCC-C20A-40DF-BDE2-5BD11D843BBD}">
      <dsp:nvSpPr>
        <dsp:cNvPr id="0" name=""/>
        <dsp:cNvSpPr/>
      </dsp:nvSpPr>
      <dsp:spPr>
        <a:xfrm rot="2700000">
          <a:off x="407035" y="816138"/>
          <a:ext cx="1617622" cy="161762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371791-A4A5-4ACA-8D9D-3EE5448A42C6}">
      <dsp:nvSpPr>
        <dsp:cNvPr id="0" name=""/>
        <dsp:cNvSpPr/>
      </dsp:nvSpPr>
      <dsp:spPr>
        <a:xfrm>
          <a:off x="461184" y="869999"/>
          <a:ext cx="1510185" cy="151018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a:t>Evolution of pandemic.</a:t>
          </a:r>
          <a:endParaRPr lang="en-ZA" sz="700" kern="1200" dirty="0"/>
        </a:p>
      </dsp:txBody>
      <dsp:txXfrm>
        <a:off x="677294" y="1085780"/>
        <a:ext cx="1078826" cy="1078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95D61-26D4-4A61-9B46-A2CDE0104008}">
      <dsp:nvSpPr>
        <dsp:cNvPr id="0" name=""/>
        <dsp:cNvSpPr/>
      </dsp:nvSpPr>
      <dsp:spPr>
        <a:xfrm>
          <a:off x="712812" y="892078"/>
          <a:ext cx="2604897" cy="904646"/>
        </a:xfrm>
        <a:prstGeom prst="ellipse">
          <a:avLst/>
        </a:prstGeom>
        <a:solidFill>
          <a:schemeClr val="accent1">
            <a:tint val="50000"/>
            <a:alpha val="40000"/>
            <a:hueOff val="0"/>
            <a:satOff val="0"/>
            <a:lumOff val="0"/>
            <a:alphaOff val="0"/>
          </a:schemeClr>
        </a:solidFill>
        <a:ln>
          <a:solidFill>
            <a:schemeClr val="accent5">
              <a:lumMod val="50000"/>
            </a:schemeClr>
          </a:solidFill>
        </a:ln>
        <a:effectLst/>
      </dsp:spPr>
      <dsp:style>
        <a:lnRef idx="0">
          <a:scrgbClr r="0" g="0" b="0"/>
        </a:lnRef>
        <a:fillRef idx="1">
          <a:scrgbClr r="0" g="0" b="0"/>
        </a:fillRef>
        <a:effectRef idx="0">
          <a:scrgbClr r="0" g="0" b="0"/>
        </a:effectRef>
        <a:fontRef idx="minor"/>
      </dsp:style>
    </dsp:sp>
    <dsp:sp modelId="{C79A31A6-FCDF-4DCC-AFD2-5D8ADCFD55D9}">
      <dsp:nvSpPr>
        <dsp:cNvPr id="0" name=""/>
        <dsp:cNvSpPr/>
      </dsp:nvSpPr>
      <dsp:spPr>
        <a:xfrm>
          <a:off x="1766887" y="3107250"/>
          <a:ext cx="504825" cy="323088"/>
        </a:xfrm>
        <a:prstGeom prst="down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11875E3-E683-4196-A5F0-86572A4502F1}">
      <dsp:nvSpPr>
        <dsp:cNvPr id="0" name=""/>
        <dsp:cNvSpPr/>
      </dsp:nvSpPr>
      <dsp:spPr>
        <a:xfrm>
          <a:off x="720074" y="3816422"/>
          <a:ext cx="2423160" cy="605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ZA" sz="1200" kern="1200" dirty="0"/>
            <a:t>When considering the current unpredictable and volatile travel environment the question begs where and how </a:t>
          </a:r>
          <a:r>
            <a:rPr lang="en-ZA" sz="1200" kern="1200" dirty="0" smtClean="0"/>
            <a:t>does SA Tourism direct its efforts towards the country’s </a:t>
          </a:r>
          <a:r>
            <a:rPr lang="en-ZA" sz="1200" kern="1200" dirty="0"/>
            <a:t>road to recovery. </a:t>
          </a:r>
        </a:p>
      </dsp:txBody>
      <dsp:txXfrm>
        <a:off x="720074" y="3816422"/>
        <a:ext cx="2423160" cy="605790"/>
      </dsp:txXfrm>
    </dsp:sp>
    <dsp:sp modelId="{D95AF58F-4232-4BA5-AF7F-B78AE4126611}">
      <dsp:nvSpPr>
        <dsp:cNvPr id="0" name=""/>
        <dsp:cNvSpPr/>
      </dsp:nvSpPr>
      <dsp:spPr>
        <a:xfrm>
          <a:off x="1659864" y="1866592"/>
          <a:ext cx="908685" cy="90868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a:t>Accessibility to travel</a:t>
          </a:r>
          <a:endParaRPr lang="en-ZA" sz="800" kern="1200" dirty="0"/>
        </a:p>
      </dsp:txBody>
      <dsp:txXfrm>
        <a:off x="1792938" y="1999666"/>
        <a:ext cx="642537" cy="642537"/>
      </dsp:txXfrm>
    </dsp:sp>
    <dsp:sp modelId="{6B05F4A5-E4A2-40F6-8372-6D276A0B30FF}">
      <dsp:nvSpPr>
        <dsp:cNvPr id="0" name=""/>
        <dsp:cNvSpPr/>
      </dsp:nvSpPr>
      <dsp:spPr>
        <a:xfrm>
          <a:off x="1009649" y="1184877"/>
          <a:ext cx="908685" cy="90868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ZA" sz="800" kern="1200" dirty="0"/>
            <a:t>Government stringencies </a:t>
          </a:r>
        </a:p>
      </dsp:txBody>
      <dsp:txXfrm>
        <a:off x="1142723" y="1317951"/>
        <a:ext cx="642537" cy="642537"/>
      </dsp:txXfrm>
    </dsp:sp>
    <dsp:sp modelId="{9296FE24-59FB-4A48-AF44-869B11E7099D}">
      <dsp:nvSpPr>
        <dsp:cNvPr id="0" name=""/>
        <dsp:cNvSpPr/>
      </dsp:nvSpPr>
      <dsp:spPr>
        <a:xfrm>
          <a:off x="1938528" y="965177"/>
          <a:ext cx="908685" cy="908685"/>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ZA" sz="800" kern="1200" dirty="0"/>
            <a:t>Pertinent information related to Covid-19 pandemic status</a:t>
          </a:r>
        </a:p>
      </dsp:txBody>
      <dsp:txXfrm>
        <a:off x="2071602" y="1098251"/>
        <a:ext cx="642537" cy="642537"/>
      </dsp:txXfrm>
    </dsp:sp>
    <dsp:sp modelId="{4AB258BE-F1FF-4AF5-8D52-545881E74E36}">
      <dsp:nvSpPr>
        <dsp:cNvPr id="0" name=""/>
        <dsp:cNvSpPr/>
      </dsp:nvSpPr>
      <dsp:spPr>
        <a:xfrm>
          <a:off x="605789" y="781016"/>
          <a:ext cx="2827020" cy="2261616"/>
        </a:xfrm>
        <a:prstGeom prst="funnel">
          <a:avLst/>
        </a:prstGeom>
        <a:solidFill>
          <a:schemeClr val="lt1">
            <a:alpha val="40000"/>
            <a:hueOff val="0"/>
            <a:satOff val="0"/>
            <a:lumOff val="0"/>
            <a:alphaOff val="0"/>
          </a:schemeClr>
        </a:solidFill>
        <a:ln w="952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D4ADE-FA71-4F75-8F9D-8F7A0CAEEE6C}">
      <dsp:nvSpPr>
        <dsp:cNvPr id="0" name=""/>
        <dsp:cNvSpPr/>
      </dsp:nvSpPr>
      <dsp:spPr>
        <a:xfrm>
          <a:off x="1201724" y="0"/>
          <a:ext cx="2437821" cy="2437993"/>
        </a:xfrm>
        <a:prstGeom prst="ellipse">
          <a:avLst/>
        </a:prstGeom>
        <a:solidFill>
          <a:schemeClr val="accent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ZA" sz="1700" b="1" kern="1200" dirty="0"/>
            <a:t>1. Increase the tourism sector’s contribution to inclusive economic growth</a:t>
          </a:r>
          <a:endParaRPr lang="en-ZA" sz="1700" kern="1200" dirty="0"/>
        </a:p>
      </dsp:txBody>
      <dsp:txXfrm>
        <a:off x="1558735" y="357036"/>
        <a:ext cx="1723799" cy="1723921"/>
      </dsp:txXfrm>
    </dsp:sp>
    <dsp:sp modelId="{9683359A-FC0F-424D-B0B9-D3458CDFFABA}">
      <dsp:nvSpPr>
        <dsp:cNvPr id="0" name=""/>
        <dsp:cNvSpPr/>
      </dsp:nvSpPr>
      <dsp:spPr>
        <a:xfrm>
          <a:off x="2456453" y="1626006"/>
          <a:ext cx="2437821" cy="2437993"/>
        </a:xfrm>
        <a:prstGeom prst="ellipse">
          <a:avLst/>
        </a:prstGeom>
        <a:solidFill>
          <a:schemeClr val="accent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ZA" sz="1700" b="1" kern="1200" dirty="0"/>
            <a:t>2. Achieve good corporate and co-operative governance</a:t>
          </a:r>
          <a:endParaRPr lang="en-ZA" sz="1700" kern="1200" dirty="0"/>
        </a:p>
      </dsp:txBody>
      <dsp:txXfrm>
        <a:off x="2813464" y="1983042"/>
        <a:ext cx="1723799" cy="172392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 W3" charset="-128"/>
                <a:cs typeface="ヒラギノ角ゴ Pro W3"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002C38C-9086-A743-BC97-C0CAD4DECA7D}" type="datetime1">
              <a:rPr lang="en-US"/>
              <a:pPr/>
              <a:t>4/30/2021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 W3" charset="-128"/>
                <a:cs typeface="ヒラギノ角ゴ Pro W3"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1BF74DC-C4D1-8B4A-B0F6-6ADA4D314FC1}" type="slidenum">
              <a:rPr lang="en-US"/>
              <a:pPr/>
              <a:t>‹#›</a:t>
            </a:fld>
            <a:endParaRPr lang="en-US" dirty="0"/>
          </a:p>
        </p:txBody>
      </p:sp>
    </p:spTree>
    <p:extLst>
      <p:ext uri="{BB962C8B-B14F-4D97-AF65-F5344CB8AC3E}">
        <p14:creationId xmlns:p14="http://schemas.microsoft.com/office/powerpoint/2010/main" val="13634516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pitchFamily="-112"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pitchFamily="-112" charset="-128"/>
                <a:cs typeface="+mn-cs"/>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ヒラギノ角ゴ Pro W3" pitchFamily="-112"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095EEC4F-1289-EC45-BBB3-37914FD6118C}" type="slidenum">
              <a:rPr lang="en-US"/>
              <a:pPr/>
              <a:t>‹#›</a:t>
            </a:fld>
            <a:endParaRPr lang="en-US" dirty="0"/>
          </a:p>
        </p:txBody>
      </p:sp>
    </p:spTree>
    <p:extLst>
      <p:ext uri="{BB962C8B-B14F-4D97-AF65-F5344CB8AC3E}">
        <p14:creationId xmlns:p14="http://schemas.microsoft.com/office/powerpoint/2010/main" val="170670468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2pPr>
    <a:lvl3pPr marL="9144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3pPr>
    <a:lvl4pPr marL="13716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4pPr>
    <a:lvl5pPr marL="18288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ヒラギノ角ゴ Pro W3" pitchFamily="-112"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106" name="Rectangle 10"/>
          <p:cNvSpPr>
            <a:spLocks noGrp="1" noChangeArrowheads="1"/>
          </p:cNvSpPr>
          <p:nvPr>
            <p:ph type="ctrTitle"/>
          </p:nvPr>
        </p:nvSpPr>
        <p:spPr>
          <a:xfrm>
            <a:off x="357158" y="1571612"/>
            <a:ext cx="8382000" cy="990600"/>
          </a:xfrm>
        </p:spPr>
        <p:txBody>
          <a:bodyPr/>
          <a:lstStyle>
            <a:lvl1pPr algn="r">
              <a:defRPr sz="3600"/>
            </a:lvl1pPr>
          </a:lstStyle>
          <a:p>
            <a:r>
              <a:rPr lang="en-US"/>
              <a:t>Click to edit Master title style</a:t>
            </a:r>
            <a:endParaRPr lang="en-US" dirty="0"/>
          </a:p>
        </p:txBody>
      </p:sp>
      <p:sp>
        <p:nvSpPr>
          <p:cNvPr id="4107" name="Rectangle 11"/>
          <p:cNvSpPr>
            <a:spLocks noGrp="1" noChangeArrowheads="1"/>
          </p:cNvSpPr>
          <p:nvPr>
            <p:ph type="subTitle" idx="1"/>
          </p:nvPr>
        </p:nvSpPr>
        <p:spPr>
          <a:xfrm>
            <a:off x="357158" y="2714620"/>
            <a:ext cx="8382000" cy="838200"/>
          </a:xfrm>
        </p:spPr>
        <p:txBody>
          <a:bodyPr lIns="0" tIns="0" rIns="0" bIns="0"/>
          <a:lstStyle>
            <a:lvl1pPr marL="0" indent="0" algn="r">
              <a:buFont typeface="Times" pitchFamily="-112" charset="0"/>
              <a:buNone/>
              <a:defRPr sz="2400"/>
            </a:lvl1pPr>
          </a:lstStyle>
          <a:p>
            <a:r>
              <a:rPr lang="en-US"/>
              <a:t>Click to edit Master subtitle style</a:t>
            </a:r>
            <a:endParaRPr lang="en-US" dirty="0"/>
          </a:p>
        </p:txBody>
      </p:sp>
      <p:pic>
        <p:nvPicPr>
          <p:cNvPr id="8" name="Picture 7"/>
          <p:cNvPicPr>
            <a:picLocks noChangeAspect="1"/>
          </p:cNvPicPr>
          <p:nvPr userDrawn="1"/>
        </p:nvPicPr>
        <p:blipFill>
          <a:blip r:embed="rId2"/>
          <a:stretch>
            <a:fillRect/>
          </a:stretch>
        </p:blipFill>
        <p:spPr>
          <a:xfrm>
            <a:off x="6350000" y="5119392"/>
            <a:ext cx="2794000" cy="1742924"/>
          </a:xfrm>
          <a:prstGeom prst="rect">
            <a:avLst/>
          </a:prstGeom>
        </p:spPr>
      </p:pic>
    </p:spTree>
    <p:extLst>
      <p:ext uri="{BB962C8B-B14F-4D97-AF65-F5344CB8AC3E}">
        <p14:creationId xmlns:p14="http://schemas.microsoft.com/office/powerpoint/2010/main" val="250668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C4DCF350-F15A-D24B-8EC0-E438D51B467F}" type="slidenum">
              <a:rPr lang="en-US"/>
              <a:pPr/>
              <a:t>‹#›</a:t>
            </a:fld>
            <a:endParaRPr lang="en-US" dirty="0"/>
          </a:p>
        </p:txBody>
      </p:sp>
    </p:spTree>
    <p:extLst>
      <p:ext uri="{BB962C8B-B14F-4D97-AF65-F5344CB8AC3E}">
        <p14:creationId xmlns:p14="http://schemas.microsoft.com/office/powerpoint/2010/main" val="339670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D12A6BA1-0F40-A942-A717-0BB32DB0172D}" type="slidenum">
              <a:rPr lang="en-US"/>
              <a:pPr/>
              <a:t>‹#›</a:t>
            </a:fld>
            <a:endParaRPr lang="en-US" dirty="0"/>
          </a:p>
        </p:txBody>
      </p:sp>
    </p:spTree>
    <p:extLst>
      <p:ext uri="{BB962C8B-B14F-4D97-AF65-F5344CB8AC3E}">
        <p14:creationId xmlns:p14="http://schemas.microsoft.com/office/powerpoint/2010/main" val="16995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8DFD8941-8EBB-D545-83A2-4C42B14E4A46}" type="slidenum">
              <a:rPr lang="en-US"/>
              <a:pPr/>
              <a:t>‹#›</a:t>
            </a:fld>
            <a:endParaRPr lang="en-US" dirty="0"/>
          </a:p>
        </p:txBody>
      </p:sp>
    </p:spTree>
    <p:extLst>
      <p:ext uri="{BB962C8B-B14F-4D97-AF65-F5344CB8AC3E}">
        <p14:creationId xmlns:p14="http://schemas.microsoft.com/office/powerpoint/2010/main" val="1442041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CA709EC-8A6C-4D43-8CF0-AE810BC316D2}" type="slidenum">
              <a:rPr lang="en-US"/>
              <a:pPr/>
              <a:t>‹#›</a:t>
            </a:fld>
            <a:endParaRPr lang="en-US" dirty="0"/>
          </a:p>
        </p:txBody>
      </p:sp>
    </p:spTree>
    <p:extLst>
      <p:ext uri="{BB962C8B-B14F-4D97-AF65-F5344CB8AC3E}">
        <p14:creationId xmlns:p14="http://schemas.microsoft.com/office/powerpoint/2010/main" val="3502716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358C40D-CA43-3640-A9A8-8028DD9343EC}" type="slidenum">
              <a:rPr lang="en-US"/>
              <a:pPr/>
              <a:t>‹#›</a:t>
            </a:fld>
            <a:endParaRPr lang="en-US" dirty="0"/>
          </a:p>
        </p:txBody>
      </p:sp>
    </p:spTree>
    <p:extLst>
      <p:ext uri="{BB962C8B-B14F-4D97-AF65-F5344CB8AC3E}">
        <p14:creationId xmlns:p14="http://schemas.microsoft.com/office/powerpoint/2010/main" val="600304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F475F97-2776-0E46-849D-A150BE3323ED}" type="slidenum">
              <a:rPr lang="en-US"/>
              <a:pPr/>
              <a:t>‹#›</a:t>
            </a:fld>
            <a:endParaRPr lang="en-US" dirty="0"/>
          </a:p>
        </p:txBody>
      </p:sp>
    </p:spTree>
    <p:extLst>
      <p:ext uri="{BB962C8B-B14F-4D97-AF65-F5344CB8AC3E}">
        <p14:creationId xmlns:p14="http://schemas.microsoft.com/office/powerpoint/2010/main" val="256203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844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866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065F858-4C5B-D44F-90AD-838AE9C6B2A5}" type="slidenum">
              <a:rPr lang="en-US"/>
              <a:pPr/>
              <a:t>‹#›</a:t>
            </a:fld>
            <a:endParaRPr lang="en-US" dirty="0"/>
          </a:p>
        </p:txBody>
      </p:sp>
    </p:spTree>
    <p:extLst>
      <p:ext uri="{BB962C8B-B14F-4D97-AF65-F5344CB8AC3E}">
        <p14:creationId xmlns:p14="http://schemas.microsoft.com/office/powerpoint/2010/main" val="300468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A988068-2FE7-6341-909E-C95145D82D3E}" type="slidenum">
              <a:rPr lang="en-US"/>
              <a:pPr/>
              <a:t>‹#›</a:t>
            </a:fld>
            <a:endParaRPr lang="en-US" dirty="0"/>
          </a:p>
        </p:txBody>
      </p:sp>
    </p:spTree>
    <p:extLst>
      <p:ext uri="{BB962C8B-B14F-4D97-AF65-F5344CB8AC3E}">
        <p14:creationId xmlns:p14="http://schemas.microsoft.com/office/powerpoint/2010/main" val="411538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8DDAB5E-B089-1344-87B7-7555ED3C27EE}" type="slidenum">
              <a:rPr lang="en-US"/>
              <a:pPr/>
              <a:t>‹#›</a:t>
            </a:fld>
            <a:endParaRPr lang="en-US" dirty="0"/>
          </a:p>
        </p:txBody>
      </p:sp>
    </p:spTree>
    <p:extLst>
      <p:ext uri="{BB962C8B-B14F-4D97-AF65-F5344CB8AC3E}">
        <p14:creationId xmlns:p14="http://schemas.microsoft.com/office/powerpoint/2010/main" val="419652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2B092B1-47BC-8343-A81F-71A9A543B3EC}" type="slidenum">
              <a:rPr lang="en-US"/>
              <a:pPr/>
              <a:t>‹#›</a:t>
            </a:fld>
            <a:endParaRPr lang="en-US" dirty="0"/>
          </a:p>
        </p:txBody>
      </p:sp>
    </p:spTree>
    <p:extLst>
      <p:ext uri="{BB962C8B-B14F-4D97-AF65-F5344CB8AC3E}">
        <p14:creationId xmlns:p14="http://schemas.microsoft.com/office/powerpoint/2010/main" val="323992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065F858-4C5B-D44F-90AD-838AE9C6B2A5}" type="slidenum">
              <a:rPr lang="en-US"/>
              <a:pPr/>
              <a:t>‹#›</a:t>
            </a:fld>
            <a:endParaRPr lang="en-US" dirty="0"/>
          </a:p>
        </p:txBody>
      </p:sp>
    </p:spTree>
    <p:extLst>
      <p:ext uri="{BB962C8B-B14F-4D97-AF65-F5344CB8AC3E}">
        <p14:creationId xmlns:p14="http://schemas.microsoft.com/office/powerpoint/2010/main" val="58858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6695F0AC-C6C7-8D4E-9C95-459CD693C609}" type="slidenum">
              <a:rPr lang="en-US"/>
              <a:pPr/>
              <a:t>‹#›</a:t>
            </a:fld>
            <a:endParaRPr lang="en-US" dirty="0"/>
          </a:p>
        </p:txBody>
      </p:sp>
    </p:spTree>
    <p:extLst>
      <p:ext uri="{BB962C8B-B14F-4D97-AF65-F5344CB8AC3E}">
        <p14:creationId xmlns:p14="http://schemas.microsoft.com/office/powerpoint/2010/main" val="1787685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381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10"/>
          <p:cNvSpPr>
            <a:spLocks noGrp="1" noChangeArrowheads="1"/>
          </p:cNvSpPr>
          <p:nvPr>
            <p:ph type="body" idx="1"/>
          </p:nvPr>
        </p:nvSpPr>
        <p:spPr bwMode="auto">
          <a:xfrm>
            <a:off x="381000" y="990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TextBox 7"/>
          <p:cNvSpPr txBox="1">
            <a:spLocks noChangeArrowheads="1"/>
          </p:cNvSpPr>
          <p:nvPr/>
        </p:nvSpPr>
        <p:spPr bwMode="auto">
          <a:xfrm>
            <a:off x="357188" y="6215063"/>
            <a:ext cx="1785937" cy="200025"/>
          </a:xfrm>
          <a:prstGeom prst="rect">
            <a:avLst/>
          </a:prstGeom>
          <a:noFill/>
          <a:ln>
            <a:noFill/>
          </a:ln>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700" dirty="0">
                <a:latin typeface="Trebuchet MS" charset="0"/>
              </a:rPr>
              <a:t>Slide no. </a:t>
            </a:r>
            <a:fld id="{2B8CA136-BA48-0E4F-A0C5-395FF59F113A}" type="slidenum">
              <a:rPr lang="en-US" sz="700">
                <a:latin typeface="Trebuchet MS" charset="0"/>
              </a:rPr>
              <a:pPr/>
              <a:t>‹#›</a:t>
            </a:fld>
            <a:endParaRPr lang="en-US" sz="700" dirty="0">
              <a:latin typeface="Trebuchet MS" charset="0"/>
            </a:endParaRPr>
          </a:p>
        </p:txBody>
      </p:sp>
      <p:pic>
        <p:nvPicPr>
          <p:cNvPr id="6" name="Picture 5"/>
          <p:cNvPicPr>
            <a:picLocks noChangeAspect="1"/>
          </p:cNvPicPr>
          <p:nvPr/>
        </p:nvPicPr>
        <p:blipFill>
          <a:blip r:embed="rId6"/>
          <a:stretch>
            <a:fillRect/>
          </a:stretch>
        </p:blipFill>
        <p:spPr>
          <a:xfrm>
            <a:off x="7785100" y="6014620"/>
            <a:ext cx="1358900" cy="847695"/>
          </a:xfrm>
          <a:prstGeom prst="rect">
            <a:avLst/>
          </a:prstGeom>
        </p:spPr>
      </p:pic>
    </p:spTree>
  </p:cSld>
  <p:clrMap bg1="lt1" tx1="dk1" bg2="lt2" tx2="dk2" accent1="accent1" accent2="accent2" accent3="accent3" accent4="accent4" accent5="accent5" accent6="accent6" hlink="hlink" folHlink="folHlink"/>
  <p:sldLayoutIdLst>
    <p:sldLayoutId id="2147483883" r:id="rId1"/>
    <p:sldLayoutId id="2147483860" r:id="rId2"/>
    <p:sldLayoutId id="2147483861" r:id="rId3"/>
    <p:sldLayoutId id="2147483884" r:id="rId4"/>
  </p:sldLayoutIdLst>
  <p:hf hdr="0" ftr="0" dt="0"/>
  <p:txStyles>
    <p:titleStyle>
      <a:lvl1pPr algn="l" rtl="0" eaLnBrk="1" fontAlgn="base" hangingPunct="1">
        <a:spcBef>
          <a:spcPct val="0"/>
        </a:spcBef>
        <a:spcAft>
          <a:spcPct val="0"/>
        </a:spcAft>
        <a:defRPr sz="2400">
          <a:solidFill>
            <a:schemeClr val="tx1"/>
          </a:solidFill>
          <a:latin typeface="+mj-lt"/>
          <a:ea typeface="ＭＳ Ｐゴシック" charset="-128"/>
          <a:cs typeface="ＭＳ Ｐゴシック" charset="0"/>
        </a:defRPr>
      </a:lvl1pPr>
      <a:lvl2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2pPr>
      <a:lvl3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3pPr>
      <a:lvl4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4pPr>
      <a:lvl5pPr algn="l" rtl="0" eaLnBrk="1" fontAlgn="base" hangingPunct="1">
        <a:spcBef>
          <a:spcPct val="0"/>
        </a:spcBef>
        <a:spcAft>
          <a:spcPct val="0"/>
        </a:spcAft>
        <a:defRPr sz="2400">
          <a:solidFill>
            <a:schemeClr val="tx1"/>
          </a:solidFill>
          <a:latin typeface="Trebuchet MS" pitchFamily="-112" charset="0"/>
          <a:ea typeface="ＭＳ Ｐゴシック" charset="-128"/>
          <a:cs typeface="ＭＳ Ｐゴシック" charset="0"/>
        </a:defRPr>
      </a:lvl5pPr>
      <a:lvl6pPr marL="457200" algn="l" rtl="0" eaLnBrk="1" fontAlgn="base" hangingPunct="1">
        <a:spcBef>
          <a:spcPct val="0"/>
        </a:spcBef>
        <a:spcAft>
          <a:spcPct val="0"/>
        </a:spcAft>
        <a:defRPr sz="2400">
          <a:solidFill>
            <a:schemeClr val="tx1"/>
          </a:solidFill>
          <a:latin typeface="Trebuchet MS" pitchFamily="-112" charset="0"/>
        </a:defRPr>
      </a:lvl6pPr>
      <a:lvl7pPr marL="914400" algn="l" rtl="0" eaLnBrk="1" fontAlgn="base" hangingPunct="1">
        <a:spcBef>
          <a:spcPct val="0"/>
        </a:spcBef>
        <a:spcAft>
          <a:spcPct val="0"/>
        </a:spcAft>
        <a:defRPr sz="2400">
          <a:solidFill>
            <a:schemeClr val="tx1"/>
          </a:solidFill>
          <a:latin typeface="Trebuchet MS" pitchFamily="-112" charset="0"/>
        </a:defRPr>
      </a:lvl7pPr>
      <a:lvl8pPr marL="1371600" algn="l" rtl="0" eaLnBrk="1" fontAlgn="base" hangingPunct="1">
        <a:spcBef>
          <a:spcPct val="0"/>
        </a:spcBef>
        <a:spcAft>
          <a:spcPct val="0"/>
        </a:spcAft>
        <a:defRPr sz="2400">
          <a:solidFill>
            <a:schemeClr val="tx1"/>
          </a:solidFill>
          <a:latin typeface="Trebuchet MS" pitchFamily="-112" charset="0"/>
        </a:defRPr>
      </a:lvl8pPr>
      <a:lvl9pPr marL="1828800" algn="l" rtl="0" eaLnBrk="1" fontAlgn="base" hangingPunct="1">
        <a:spcBef>
          <a:spcPct val="0"/>
        </a:spcBef>
        <a:spcAft>
          <a:spcPct val="0"/>
        </a:spcAft>
        <a:defRPr sz="2400">
          <a:solidFill>
            <a:schemeClr val="tx1"/>
          </a:solidFill>
          <a:latin typeface="Trebuchet MS" pitchFamily="-112" charset="0"/>
        </a:defRPr>
      </a:lvl9pPr>
    </p:titleStyle>
    <p:bodyStyle>
      <a:lvl1pPr marL="342900" indent="-342900" algn="l" rtl="0" eaLnBrk="1" fontAlgn="base" hangingPunct="1">
        <a:spcBef>
          <a:spcPct val="20000"/>
        </a:spcBef>
        <a:spcAft>
          <a:spcPct val="0"/>
        </a:spcAft>
        <a:buClr>
          <a:schemeClr val="tx1"/>
        </a:buClr>
        <a:buSzPct val="60000"/>
        <a:buFont typeface="Times" charset="0"/>
        <a:buChar char="•"/>
        <a:defRPr>
          <a:solidFill>
            <a:schemeClr val="tx1"/>
          </a:solidFill>
          <a:latin typeface="+mn-lt"/>
          <a:ea typeface="ＭＳ Ｐゴシック" charset="-128"/>
          <a:cs typeface="ＭＳ Ｐゴシック" charset="0"/>
        </a:defRPr>
      </a:lvl1pPr>
      <a:lvl2pPr marL="742950" indent="-28575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2pPr>
      <a:lvl3pPr marL="11430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cs typeface="ＭＳ Ｐゴシック" charset="-128"/>
        </a:defRPr>
      </a:lvl3pPr>
      <a:lvl4pPr marL="1600200" indent="-228600" algn="l" rtl="0" eaLnBrk="1" fontAlgn="base" hangingPunct="1">
        <a:spcBef>
          <a:spcPct val="20000"/>
        </a:spcBef>
        <a:spcAft>
          <a:spcPct val="0"/>
        </a:spcAft>
        <a:buClr>
          <a:schemeClr val="tx1"/>
        </a:buClr>
        <a:buSzPct val="55000"/>
        <a:buFont typeface="Times" charset="0"/>
        <a:buChar char="•"/>
        <a:defRPr>
          <a:solidFill>
            <a:schemeClr val="tx1"/>
          </a:solidFill>
          <a:latin typeface="+mn-lt"/>
          <a:ea typeface="ＭＳ Ｐゴシック" charset="-128"/>
        </a:defRPr>
      </a:lvl4pPr>
      <a:lvl5pPr marL="2057400" indent="-228600" algn="l" rtl="0" eaLnBrk="1" fontAlgn="base" hangingPunct="1">
        <a:spcBef>
          <a:spcPct val="20000"/>
        </a:spcBef>
        <a:spcAft>
          <a:spcPct val="0"/>
        </a:spcAft>
        <a:buClr>
          <a:schemeClr val="tx1"/>
        </a:buClr>
        <a:buSzPct val="50000"/>
        <a:buFont typeface="Times" charset="0"/>
        <a:buChar char="•"/>
        <a:defRPr>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1"/>
        </a:buClr>
        <a:buSzPct val="50000"/>
        <a:buFont typeface="Times" pitchFamily="-112" charset="0"/>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ea typeface="ヒラギノ角ゴ Pro W3" charset="-128"/>
                <a:cs typeface="ヒラギノ角ゴ Pro W3" charset="-128"/>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ea typeface="ヒラギノ角ゴ Pro W3" pitchFamily="-112"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fld id="{D1226681-320A-AC47-BB44-88CD7A48CE9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403648" y="714375"/>
            <a:ext cx="7335540" cy="990600"/>
          </a:xfrm>
        </p:spPr>
        <p:txBody>
          <a:bodyPr/>
          <a:lstStyle/>
          <a:p>
            <a:pPr eaLnBrk="1" hangingPunct="1">
              <a:defRPr/>
            </a:pPr>
            <a:r>
              <a:rPr lang="en-US" dirty="0">
                <a:latin typeface="+mn-lt"/>
                <a:cs typeface="Arial" pitchFamily="34" charset="0"/>
              </a:rPr>
              <a:t/>
            </a:r>
            <a:br>
              <a:rPr lang="en-US" dirty="0">
                <a:latin typeface="+mn-lt"/>
                <a:cs typeface="Arial" pitchFamily="34" charset="0"/>
              </a:rPr>
            </a:br>
            <a:endParaRPr lang="en-US" dirty="0">
              <a:latin typeface="+mn-lt"/>
              <a:cs typeface="Arial" pitchFamily="34" charset="0"/>
            </a:endParaRPr>
          </a:p>
        </p:txBody>
      </p:sp>
      <p:sp>
        <p:nvSpPr>
          <p:cNvPr id="14339" name="Rectangle 3"/>
          <p:cNvSpPr>
            <a:spLocks noGrp="1" noChangeArrowheads="1"/>
          </p:cNvSpPr>
          <p:nvPr>
            <p:ph type="subTitle" idx="1"/>
          </p:nvPr>
        </p:nvSpPr>
        <p:spPr>
          <a:xfrm>
            <a:off x="381000" y="2780928"/>
            <a:ext cx="8382000" cy="838200"/>
          </a:xfrm>
        </p:spPr>
        <p:txBody>
          <a:bodyPr/>
          <a:lstStyle/>
          <a:p>
            <a:pPr eaLnBrk="1" hangingPunct="1">
              <a:buFont typeface="Times" panose="02020603050405020304" pitchFamily="18" charset="0"/>
              <a:buNone/>
            </a:pPr>
            <a:r>
              <a:rPr lang="en-US" altLang="en-US" dirty="0">
                <a:cs typeface="Arial" panose="020B0604020202020204" pitchFamily="34" charset="0"/>
              </a:rPr>
              <a:t>FY2021/2022 ANNUAL PERFORMANCE PLAN</a:t>
            </a:r>
          </a:p>
          <a:p>
            <a:pPr eaLnBrk="1" hangingPunct="1">
              <a:buFont typeface="Times" panose="02020603050405020304" pitchFamily="18" charset="0"/>
              <a:buNone/>
            </a:pPr>
            <a:endParaRPr lang="en-US" altLang="en-US" dirty="0">
              <a:cs typeface="Arial" panose="020B0604020202020204" pitchFamily="34" charset="0"/>
            </a:endParaRPr>
          </a:p>
        </p:txBody>
      </p:sp>
      <p:sp>
        <p:nvSpPr>
          <p:cNvPr id="4" name="Rectangle 3"/>
          <p:cNvSpPr txBox="1">
            <a:spLocks noChangeArrowheads="1"/>
          </p:cNvSpPr>
          <p:nvPr/>
        </p:nvSpPr>
        <p:spPr bwMode="auto">
          <a:xfrm>
            <a:off x="5500688" y="3814763"/>
            <a:ext cx="3238500" cy="838200"/>
          </a:xfrm>
          <a:prstGeom prst="rect">
            <a:avLst/>
          </a:prstGeom>
          <a:noFill/>
          <a:ln w="9525">
            <a:noFill/>
            <a:miter lim="800000"/>
            <a:headEnd/>
            <a:tailEnd/>
          </a:ln>
        </p:spPr>
        <p:txBody>
          <a:bodyPr lIns="0" tIns="0" rIns="0" bIns="0"/>
          <a:lstStyle/>
          <a:p>
            <a:pPr algn="r">
              <a:spcBef>
                <a:spcPct val="20000"/>
              </a:spcBef>
              <a:buClr>
                <a:srgbClr val="000000"/>
              </a:buClr>
              <a:buSzPct val="60000"/>
              <a:buFont typeface="Times" pitchFamily="18" charset="0"/>
              <a:buNone/>
              <a:defRPr/>
            </a:pPr>
            <a:endParaRPr lang="en-US" kern="0" dirty="0">
              <a:solidFill>
                <a:srgbClr val="000000"/>
              </a:solidFill>
              <a:latin typeface="+mn-lt"/>
              <a:ea typeface="MS PGothic" pitchFamily="34" charset="-128"/>
              <a:cs typeface="Arial" pitchFamily="34" charset="0"/>
            </a:endParaRPr>
          </a:p>
        </p:txBody>
      </p:sp>
    </p:spTree>
    <p:extLst>
      <p:ext uri="{BB962C8B-B14F-4D97-AF65-F5344CB8AC3E}">
        <p14:creationId xmlns:p14="http://schemas.microsoft.com/office/powerpoint/2010/main" val="177213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9E046-6508-42D3-812A-3C41D5801A23}"/>
              </a:ext>
            </a:extLst>
          </p:cNvPr>
          <p:cNvSpPr>
            <a:spLocks noGrp="1"/>
          </p:cNvSpPr>
          <p:nvPr>
            <p:ph type="title"/>
          </p:nvPr>
        </p:nvSpPr>
        <p:spPr/>
        <p:txBody>
          <a:bodyPr/>
          <a:lstStyle/>
          <a:p>
            <a:r>
              <a:rPr lang="en-US" dirty="0"/>
              <a:t>THE ROAD TO </a:t>
            </a:r>
            <a:r>
              <a:rPr lang="en-US" dirty="0" smtClean="0"/>
              <a:t>RECOVERY </a:t>
            </a:r>
            <a:r>
              <a:rPr lang="en-US" i="1" dirty="0" smtClean="0"/>
              <a:t>cntd.</a:t>
            </a:r>
            <a:endParaRPr lang="en-ZA" i="1" dirty="0"/>
          </a:p>
        </p:txBody>
      </p:sp>
      <p:pic>
        <p:nvPicPr>
          <p:cNvPr id="9" name="Content Placeholder 8" descr="Graphical user interface, application&#10;&#10;Description automatically generated">
            <a:extLst>
              <a:ext uri="{FF2B5EF4-FFF2-40B4-BE49-F238E27FC236}">
                <a16:creationId xmlns:a16="http://schemas.microsoft.com/office/drawing/2014/main" id="{2E2A51DA-F712-4E09-B6FC-A6EF6D7F0CB0}"/>
              </a:ext>
            </a:extLst>
          </p:cNvPr>
          <p:cNvPicPr>
            <a:picLocks noGrp="1"/>
          </p:cNvPicPr>
          <p:nvPr>
            <p:ph sz="half" idx="2"/>
          </p:nvPr>
        </p:nvPicPr>
        <p:blipFill>
          <a:blip r:embed="rId2"/>
          <a:stretch>
            <a:fillRect/>
          </a:stretch>
        </p:blipFill>
        <p:spPr>
          <a:xfrm>
            <a:off x="2626844" y="760078"/>
            <a:ext cx="6194567" cy="5340806"/>
          </a:xfrm>
          <a:prstGeom prst="rect">
            <a:avLst/>
          </a:prstGeom>
        </p:spPr>
      </p:pic>
      <p:sp>
        <p:nvSpPr>
          <p:cNvPr id="10" name="TextBox 9">
            <a:extLst>
              <a:ext uri="{FF2B5EF4-FFF2-40B4-BE49-F238E27FC236}">
                <a16:creationId xmlns:a16="http://schemas.microsoft.com/office/drawing/2014/main" id="{81D01397-3F2F-4D8A-8308-3A1F8BAEF2E4}"/>
              </a:ext>
            </a:extLst>
          </p:cNvPr>
          <p:cNvSpPr txBox="1"/>
          <p:nvPr/>
        </p:nvSpPr>
        <p:spPr>
          <a:xfrm>
            <a:off x="323528" y="2415778"/>
            <a:ext cx="2123728" cy="1200329"/>
          </a:xfrm>
          <a:prstGeom prst="rect">
            <a:avLst/>
          </a:prstGeom>
          <a:noFill/>
        </p:spPr>
        <p:txBody>
          <a:bodyPr wrap="square" rtlCol="0">
            <a:spAutoFit/>
          </a:bodyPr>
          <a:lstStyle/>
          <a:p>
            <a:pPr algn="ctr"/>
            <a:r>
              <a:rPr lang="en-ZA" sz="1200" dirty="0" smtClean="0">
                <a:latin typeface="+mn-lt"/>
              </a:rPr>
              <a:t>This is the travel </a:t>
            </a:r>
            <a:r>
              <a:rPr lang="en-ZA" sz="1200" dirty="0">
                <a:latin typeface="+mn-lt"/>
              </a:rPr>
              <a:t>outlook from priority markets for 2021 based on COVID-19 status, Government responses and flight capacity:</a:t>
            </a:r>
          </a:p>
        </p:txBody>
      </p:sp>
      <p:sp>
        <p:nvSpPr>
          <p:cNvPr id="11" name="TextBox 10">
            <a:extLst>
              <a:ext uri="{FF2B5EF4-FFF2-40B4-BE49-F238E27FC236}">
                <a16:creationId xmlns:a16="http://schemas.microsoft.com/office/drawing/2014/main" id="{C6D87E9E-BF21-4336-B3F1-44A2EEE8E21C}"/>
              </a:ext>
            </a:extLst>
          </p:cNvPr>
          <p:cNvSpPr txBox="1"/>
          <p:nvPr/>
        </p:nvSpPr>
        <p:spPr>
          <a:xfrm>
            <a:off x="5724128" y="6423013"/>
            <a:ext cx="1944216" cy="369332"/>
          </a:xfrm>
          <a:prstGeom prst="rect">
            <a:avLst/>
          </a:prstGeom>
          <a:noFill/>
        </p:spPr>
        <p:txBody>
          <a:bodyPr wrap="square" rtlCol="0">
            <a:spAutoFit/>
          </a:bodyPr>
          <a:lstStyle/>
          <a:p>
            <a:r>
              <a:rPr lang="en-ZA" sz="900" dirty="0">
                <a:latin typeface="+mn-lt"/>
              </a:rPr>
              <a:t>Source: SA Tourism - The Road to Recovery Report</a:t>
            </a:r>
          </a:p>
        </p:txBody>
      </p:sp>
    </p:spTree>
    <p:extLst>
      <p:ext uri="{BB962C8B-B14F-4D97-AF65-F5344CB8AC3E}">
        <p14:creationId xmlns:p14="http://schemas.microsoft.com/office/powerpoint/2010/main" val="424100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p:txBody>
          <a:bodyPr/>
          <a:lstStyle/>
          <a:p>
            <a:r>
              <a:rPr lang="en-US" dirty="0"/>
              <a:t>INTERNAL SITUATIONAL ANALYSIS</a:t>
            </a:r>
            <a:endParaRPr lang="en-ZA" dirty="0"/>
          </a:p>
        </p:txBody>
      </p:sp>
      <p:pic>
        <p:nvPicPr>
          <p:cNvPr id="10" name="Content Placeholder 9" descr="A picture containing diagram&#10;&#10;Description automatically generated">
            <a:extLst>
              <a:ext uri="{FF2B5EF4-FFF2-40B4-BE49-F238E27FC236}">
                <a16:creationId xmlns:a16="http://schemas.microsoft.com/office/drawing/2014/main" id="{BA5BF15F-0E2F-4EFC-BBE1-2FB65DD8E5B4}"/>
              </a:ext>
            </a:extLst>
          </p:cNvPr>
          <p:cNvPicPr>
            <a:picLocks noGrp="1"/>
          </p:cNvPicPr>
          <p:nvPr>
            <p:ph idx="1"/>
          </p:nvPr>
        </p:nvPicPr>
        <p:blipFill>
          <a:blip r:embed="rId2"/>
          <a:stretch>
            <a:fillRect/>
          </a:stretch>
        </p:blipFill>
        <p:spPr>
          <a:xfrm>
            <a:off x="611560" y="980728"/>
            <a:ext cx="7920880" cy="4783475"/>
          </a:xfrm>
          <a:prstGeom prst="rect">
            <a:avLst/>
          </a:prstGeom>
          <a:ln>
            <a:solidFill>
              <a:schemeClr val="bg1">
                <a:lumMod val="75000"/>
              </a:schemeClr>
            </a:solidFill>
          </a:ln>
        </p:spPr>
      </p:pic>
    </p:spTree>
    <p:extLst>
      <p:ext uri="{BB962C8B-B14F-4D97-AF65-F5344CB8AC3E}">
        <p14:creationId xmlns:p14="http://schemas.microsoft.com/office/powerpoint/2010/main" val="117233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p:txBody>
          <a:bodyPr/>
          <a:lstStyle/>
          <a:p>
            <a:r>
              <a:rPr lang="en-US" dirty="0"/>
              <a:t>INTERNAL SITUATIONAL ANALYSIS</a:t>
            </a:r>
            <a:endParaRPr lang="en-ZA" dirty="0"/>
          </a:p>
        </p:txBody>
      </p:sp>
      <p:sp>
        <p:nvSpPr>
          <p:cNvPr id="9" name="TextBox 8">
            <a:extLst>
              <a:ext uri="{FF2B5EF4-FFF2-40B4-BE49-F238E27FC236}">
                <a16:creationId xmlns:a16="http://schemas.microsoft.com/office/drawing/2014/main" id="{DC59BA11-7781-47CC-B65A-BE8AF2DBE16E}"/>
              </a:ext>
            </a:extLst>
          </p:cNvPr>
          <p:cNvSpPr txBox="1"/>
          <p:nvPr/>
        </p:nvSpPr>
        <p:spPr>
          <a:xfrm>
            <a:off x="611560" y="1196752"/>
            <a:ext cx="7647384" cy="5516895"/>
          </a:xfrm>
          <a:prstGeom prst="rect">
            <a:avLst/>
          </a:prstGeom>
          <a:noFill/>
        </p:spPr>
        <p:txBody>
          <a:bodyPr wrap="square" rtlCol="0">
            <a:spAutoFit/>
          </a:bodyPr>
          <a:lstStyle/>
          <a:p>
            <a:pPr marL="171450" indent="-171450" algn="just">
              <a:buFont typeface="Arial" panose="020B0604020202020204" pitchFamily="34" charset="0"/>
              <a:buChar char="•"/>
            </a:pPr>
            <a:r>
              <a:rPr lang="en-ZA" sz="1400" dirty="0"/>
              <a:t>SA Tourism has been in a process of transformation since the recommendations of the 2015 Ministerial Review were adopted. </a:t>
            </a:r>
            <a:endParaRPr lang="en-ZA" sz="1400" dirty="0" smtClean="0"/>
          </a:p>
          <a:p>
            <a:pPr marL="171450" indent="-171450" algn="just">
              <a:buFont typeface="Arial" panose="020B0604020202020204" pitchFamily="34" charset="0"/>
              <a:buChar char="•"/>
            </a:pPr>
            <a:r>
              <a:rPr lang="en-ZA" sz="1400" dirty="0" smtClean="0"/>
              <a:t>This </a:t>
            </a:r>
            <a:r>
              <a:rPr lang="en-ZA" sz="1400" dirty="0"/>
              <a:t>process has been accelerated by the COVID-19 crisis. </a:t>
            </a:r>
            <a:endParaRPr lang="en-ZA" sz="1400" dirty="0" smtClean="0"/>
          </a:p>
          <a:p>
            <a:pPr marL="171450" indent="-171450" algn="just">
              <a:buFont typeface="Arial" panose="020B0604020202020204" pitchFamily="34" charset="0"/>
              <a:buChar char="•"/>
            </a:pPr>
            <a:r>
              <a:rPr lang="en-US" sz="1400" dirty="0" smtClean="0"/>
              <a:t>The </a:t>
            </a:r>
            <a:r>
              <a:rPr lang="en-US" sz="1400" dirty="0"/>
              <a:t>Institutional Architecture (IA) project is a strategic response to the challenge of how </a:t>
            </a:r>
            <a:r>
              <a:rPr lang="en-ZA" sz="1400" dirty="0"/>
              <a:t>SA Tourism</a:t>
            </a:r>
            <a:r>
              <a:rPr lang="en-US" sz="1400" dirty="0" smtClean="0"/>
              <a:t> </a:t>
            </a:r>
            <a:r>
              <a:rPr lang="en-US" sz="1400" dirty="0"/>
              <a:t>can lead sector recovery while simultaneously pursuing its transformation imperative to emerge as a more agile, efficient and effective organisation in support of its vision, mandate and outcomes. </a:t>
            </a:r>
            <a:endParaRPr lang="en-US" sz="1400" dirty="0" smtClean="0"/>
          </a:p>
          <a:p>
            <a:pPr marL="171450" indent="-171450" algn="just">
              <a:buFont typeface="Arial" panose="020B0604020202020204" pitchFamily="34" charset="0"/>
              <a:buChar char="•"/>
            </a:pPr>
            <a:r>
              <a:rPr lang="en-ZA" sz="1400" dirty="0" smtClean="0"/>
              <a:t>SA </a:t>
            </a:r>
            <a:r>
              <a:rPr lang="en-ZA" sz="1400" dirty="0"/>
              <a:t>Tourism</a:t>
            </a:r>
            <a:r>
              <a:rPr lang="en-US" sz="1400" dirty="0" smtClean="0"/>
              <a:t> </a:t>
            </a:r>
            <a:r>
              <a:rPr lang="en-US" sz="1400" dirty="0"/>
              <a:t>- as the national </a:t>
            </a:r>
            <a:r>
              <a:rPr lang="en-US" sz="1400" dirty="0" smtClean="0"/>
              <a:t>Destination Marketing Organisation (DMO) </a:t>
            </a:r>
            <a:r>
              <a:rPr lang="en-US" sz="1400" dirty="0"/>
              <a:t>- has a responsibility to lead recovery efforts against a backdrop of uncertainty, economic devastation and significant fiscal constraints. </a:t>
            </a:r>
            <a:endParaRPr lang="en-US" sz="1400" dirty="0" smtClean="0"/>
          </a:p>
          <a:p>
            <a:pPr marL="171450" indent="-171450" algn="just">
              <a:buFont typeface="Arial" panose="020B0604020202020204" pitchFamily="34" charset="0"/>
              <a:buChar char="•"/>
            </a:pPr>
            <a:r>
              <a:rPr lang="en-US" sz="1400" dirty="0" smtClean="0"/>
              <a:t>Several </a:t>
            </a:r>
            <a:r>
              <a:rPr lang="en-US" sz="1400" dirty="0"/>
              <a:t>factors have emerged as having the potential to significantly impact the design of the new operating model and organisation structure that is in progress. </a:t>
            </a:r>
            <a:endParaRPr lang="en-US" sz="1400" dirty="0" smtClean="0"/>
          </a:p>
          <a:p>
            <a:pPr marL="171450" indent="-171450" algn="just">
              <a:buFont typeface="Arial" panose="020B0604020202020204" pitchFamily="34" charset="0"/>
              <a:buChar char="•"/>
            </a:pPr>
            <a:r>
              <a:rPr lang="en-US" sz="1400" dirty="0" smtClean="0"/>
              <a:t>These </a:t>
            </a:r>
            <a:r>
              <a:rPr lang="en-US" sz="1400" dirty="0"/>
              <a:t>are t</a:t>
            </a:r>
            <a:r>
              <a:rPr lang="en-ZA" sz="1400" dirty="0"/>
              <a:t>he review of the service model for international presence, the review and repurposing of entities including the possible consolidation of these entities, and the governmental review panel looking at legislation which could potentially influence SA </a:t>
            </a:r>
            <a:r>
              <a:rPr lang="en-ZA" sz="1400" dirty="0" smtClean="0"/>
              <a:t>Tourism’s </a:t>
            </a:r>
            <a:r>
              <a:rPr lang="en-ZA" sz="1400" dirty="0"/>
              <a:t>mandate. </a:t>
            </a:r>
            <a:endParaRPr lang="en-ZA" sz="1400" dirty="0" smtClean="0"/>
          </a:p>
          <a:p>
            <a:pPr marL="171450" indent="-171450" algn="just">
              <a:buFont typeface="Arial" panose="020B0604020202020204" pitchFamily="34" charset="0"/>
              <a:buChar char="•"/>
            </a:pPr>
            <a:r>
              <a:rPr lang="en-US" sz="1400" dirty="0" smtClean="0"/>
              <a:t>Until </a:t>
            </a:r>
            <a:r>
              <a:rPr lang="en-US" sz="1400" dirty="0"/>
              <a:t>the implications of these emerging factors on </a:t>
            </a:r>
            <a:r>
              <a:rPr lang="en-ZA" sz="1400" dirty="0"/>
              <a:t>SA </a:t>
            </a:r>
            <a:r>
              <a:rPr lang="en-ZA" sz="1400" dirty="0" smtClean="0"/>
              <a:t>Tourism</a:t>
            </a:r>
            <a:r>
              <a:rPr lang="en-US" sz="1400" dirty="0" smtClean="0"/>
              <a:t>’s </a:t>
            </a:r>
            <a:r>
              <a:rPr lang="en-US" sz="1400" dirty="0"/>
              <a:t>operating model and organisational design can be fully understood, </a:t>
            </a:r>
            <a:r>
              <a:rPr lang="en-ZA" sz="1400" dirty="0"/>
              <a:t>the institutional architecture project is focusing on enhancing core competencies, ways of working and capability, in order to enhance organisational effectiveness ahead of any formal structural changes that may be required by policy decisions.  </a:t>
            </a:r>
          </a:p>
          <a:p>
            <a:endParaRPr lang="en-ZA" dirty="0"/>
          </a:p>
          <a:p>
            <a:endParaRPr lang="en-ZA" dirty="0"/>
          </a:p>
          <a:p>
            <a:pPr algn="ctr"/>
            <a:endParaRPr lang="en-ZA" sz="1050" dirty="0">
              <a:latin typeface="+mn-lt"/>
            </a:endParaRPr>
          </a:p>
        </p:txBody>
      </p:sp>
    </p:spTree>
    <p:extLst>
      <p:ext uri="{BB962C8B-B14F-4D97-AF65-F5344CB8AC3E}">
        <p14:creationId xmlns:p14="http://schemas.microsoft.com/office/powerpoint/2010/main" val="3094664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036A-A34A-48E8-A5F6-6202D5DBD2A1}"/>
              </a:ext>
            </a:extLst>
          </p:cNvPr>
          <p:cNvSpPr>
            <a:spLocks noGrp="1"/>
          </p:cNvSpPr>
          <p:nvPr>
            <p:ph type="title"/>
          </p:nvPr>
        </p:nvSpPr>
        <p:spPr/>
        <p:txBody>
          <a:bodyPr/>
          <a:lstStyle/>
          <a:p>
            <a:r>
              <a:rPr lang="en-US" dirty="0"/>
              <a:t>5 YEAR STRATEGIC PLAN OUTCOMES</a:t>
            </a:r>
            <a:endParaRPr lang="en-ZA" dirty="0"/>
          </a:p>
        </p:txBody>
      </p:sp>
      <p:sp>
        <p:nvSpPr>
          <p:cNvPr id="3" name="Content Placeholder 2">
            <a:extLst>
              <a:ext uri="{FF2B5EF4-FFF2-40B4-BE49-F238E27FC236}">
                <a16:creationId xmlns:a16="http://schemas.microsoft.com/office/drawing/2014/main" id="{DDF5B132-9FD2-4ECB-924B-4352FF3EE3BF}"/>
              </a:ext>
            </a:extLst>
          </p:cNvPr>
          <p:cNvSpPr>
            <a:spLocks noGrp="1"/>
          </p:cNvSpPr>
          <p:nvPr>
            <p:ph idx="1"/>
          </p:nvPr>
        </p:nvSpPr>
        <p:spPr>
          <a:xfrm>
            <a:off x="381000" y="980728"/>
            <a:ext cx="8382000" cy="5039072"/>
          </a:xfrm>
        </p:spPr>
        <p:txBody>
          <a:bodyPr/>
          <a:lstStyle/>
          <a:p>
            <a:pPr marL="0" indent="0" algn="ctr">
              <a:buNone/>
            </a:pPr>
            <a:r>
              <a:rPr lang="en-ZA" sz="1400" dirty="0">
                <a:latin typeface="Arial" panose="020B0604020202020204" pitchFamily="34" charset="0"/>
                <a:cs typeface="Arial" panose="020B0604020202020204" pitchFamily="34" charset="0"/>
              </a:rPr>
              <a:t>In contributing towards the overall impact of “tourism in South Africa grows and increasingly contributes to GDP, job creation, inclusive economic participation, and is enjoyed by all South Africans”, the SA Tourism FY21/22 </a:t>
            </a:r>
            <a:r>
              <a:rPr lang="en-ZA" sz="1400" dirty="0" smtClean="0">
                <a:latin typeface="Arial" panose="020B0604020202020204" pitchFamily="34" charset="0"/>
                <a:cs typeface="Arial" panose="020B0604020202020204" pitchFamily="34" charset="0"/>
              </a:rPr>
              <a:t>Annual Performance Plan (APP) focuses on </a:t>
            </a:r>
            <a:r>
              <a:rPr lang="en-ZA" sz="1400" dirty="0">
                <a:latin typeface="Arial" panose="020B0604020202020204" pitchFamily="34" charset="0"/>
                <a:cs typeface="Arial" panose="020B0604020202020204" pitchFamily="34" charset="0"/>
              </a:rPr>
              <a:t>the following </a:t>
            </a:r>
            <a:r>
              <a:rPr lang="en-ZA" sz="1400" dirty="0" smtClean="0">
                <a:latin typeface="Arial" panose="020B0604020202020204" pitchFamily="34" charset="0"/>
                <a:cs typeface="Arial" panose="020B0604020202020204" pitchFamily="34" charset="0"/>
              </a:rPr>
              <a:t>outcomes:</a:t>
            </a:r>
            <a:endParaRPr lang="en-ZA" sz="1400" dirty="0">
              <a:latin typeface="Arial" panose="020B0604020202020204" pitchFamily="34" charset="0"/>
              <a:cs typeface="Arial" panose="020B0604020202020204" pitchFamily="34" charset="0"/>
            </a:endParaRPr>
          </a:p>
          <a:p>
            <a:pPr marL="0" indent="0">
              <a:buNone/>
            </a:pPr>
            <a:endParaRPr lang="en-ZA" dirty="0"/>
          </a:p>
          <a:p>
            <a:pPr marL="0" indent="0">
              <a:buNone/>
            </a:pPr>
            <a:endParaRPr lang="en-ZA" dirty="0"/>
          </a:p>
          <a:p>
            <a:pPr marL="0" indent="0">
              <a:buNone/>
            </a:pPr>
            <a:endParaRPr lang="en-ZA" dirty="0"/>
          </a:p>
        </p:txBody>
      </p:sp>
      <p:graphicFrame>
        <p:nvGraphicFramePr>
          <p:cNvPr id="4" name="Diagram 3">
            <a:extLst>
              <a:ext uri="{FF2B5EF4-FFF2-40B4-BE49-F238E27FC236}">
                <a16:creationId xmlns:a16="http://schemas.microsoft.com/office/drawing/2014/main" id="{074CE29E-6EE9-45C0-96C7-C569FFEE9C3C}"/>
              </a:ext>
            </a:extLst>
          </p:cNvPr>
          <p:cNvGraphicFramePr/>
          <p:nvPr>
            <p:extLst>
              <p:ext uri="{D42A27DB-BD31-4B8C-83A1-F6EECF244321}">
                <p14:modId xmlns:p14="http://schemas.microsoft.com/office/powerpoint/2010/main" val="1372680432"/>
              </p:ext>
            </p:extLst>
          </p:nvPr>
        </p:nvGraphicFramePr>
        <p:xfrm>
          <a:off x="1403648" y="195119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3593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p:txBody>
          <a:bodyPr/>
          <a:lstStyle/>
          <a:p>
            <a:r>
              <a:rPr lang="en-US" dirty="0"/>
              <a:t>PRIORITIES INFORMING FY21/22 </a:t>
            </a:r>
            <a:r>
              <a:rPr lang="en-US" dirty="0" smtClean="0"/>
              <a:t>ANNUAL PERFORMANCE PLAN</a:t>
            </a:r>
            <a:endParaRPr lang="en-ZA" dirty="0"/>
          </a:p>
        </p:txBody>
      </p:sp>
      <p:sp>
        <p:nvSpPr>
          <p:cNvPr id="5" name="Content Placeholder 4">
            <a:extLst>
              <a:ext uri="{FF2B5EF4-FFF2-40B4-BE49-F238E27FC236}">
                <a16:creationId xmlns:a16="http://schemas.microsoft.com/office/drawing/2014/main" id="{831C7759-6FCC-41DB-9D98-4F75E0337642}"/>
              </a:ext>
            </a:extLst>
          </p:cNvPr>
          <p:cNvSpPr>
            <a:spLocks noGrp="1"/>
          </p:cNvSpPr>
          <p:nvPr>
            <p:ph idx="1"/>
          </p:nvPr>
        </p:nvSpPr>
        <p:spPr>
          <a:xfrm>
            <a:off x="381000" y="764704"/>
            <a:ext cx="8382000" cy="5029200"/>
          </a:xfrm>
        </p:spPr>
        <p:txBody>
          <a:bodyPr/>
          <a:lstStyle/>
          <a:p>
            <a:pPr marL="0" indent="0" algn="ctr">
              <a:buNone/>
            </a:pPr>
            <a:endParaRPr lang="en-ZA" dirty="0" smtClean="0"/>
          </a:p>
          <a:p>
            <a:pPr marL="0" indent="0" algn="ctr">
              <a:buNone/>
            </a:pPr>
            <a:r>
              <a:rPr lang="en-ZA" dirty="0" smtClean="0"/>
              <a:t>Given </a:t>
            </a:r>
            <a:r>
              <a:rPr lang="en-ZA" dirty="0"/>
              <a:t>the fast-changing dynamic of the COVID-19 pandemic and related uncertainty, and taking the lead from the Tourism Sector Recovery Plan, the broader SA Tourism strategic focus will be to re-ignite demand in </a:t>
            </a:r>
            <a:r>
              <a:rPr lang="en-ZA" dirty="0" smtClean="0"/>
              <a:t>SA’s </a:t>
            </a:r>
            <a:r>
              <a:rPr lang="en-ZA" dirty="0"/>
              <a:t>domestic, regional and select overseas markets. </a:t>
            </a:r>
          </a:p>
          <a:p>
            <a:pPr marL="0" indent="0" algn="ctr">
              <a:buNone/>
            </a:pPr>
            <a:endParaRPr lang="en-ZA" dirty="0"/>
          </a:p>
          <a:p>
            <a:pPr marL="0" indent="0">
              <a:buNone/>
            </a:pPr>
            <a:endParaRPr lang="en-ZA" dirty="0"/>
          </a:p>
        </p:txBody>
      </p:sp>
      <p:pic>
        <p:nvPicPr>
          <p:cNvPr id="6" name="Picture 5">
            <a:extLst>
              <a:ext uri="{FF2B5EF4-FFF2-40B4-BE49-F238E27FC236}">
                <a16:creationId xmlns:a16="http://schemas.microsoft.com/office/drawing/2014/main" id="{A9A80A17-1759-474A-AF27-2D60E77A263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91109" y="2739792"/>
            <a:ext cx="4604186" cy="3054112"/>
          </a:xfrm>
          <a:prstGeom prst="rect">
            <a:avLst/>
          </a:prstGeom>
          <a:noFill/>
        </p:spPr>
      </p:pic>
      <p:graphicFrame>
        <p:nvGraphicFramePr>
          <p:cNvPr id="2" name="Table 3">
            <a:extLst>
              <a:ext uri="{FF2B5EF4-FFF2-40B4-BE49-F238E27FC236}">
                <a16:creationId xmlns:a16="http://schemas.microsoft.com/office/drawing/2014/main" id="{948112D7-A20A-414D-8616-D9EBD96B1910}"/>
              </a:ext>
            </a:extLst>
          </p:cNvPr>
          <p:cNvGraphicFramePr>
            <a:graphicFrameLocks noGrp="1"/>
          </p:cNvGraphicFramePr>
          <p:nvPr>
            <p:extLst>
              <p:ext uri="{D42A27DB-BD31-4B8C-83A1-F6EECF244321}">
                <p14:modId xmlns:p14="http://schemas.microsoft.com/office/powerpoint/2010/main" val="3560664636"/>
              </p:ext>
            </p:extLst>
          </p:nvPr>
        </p:nvGraphicFramePr>
        <p:xfrm>
          <a:off x="467544" y="2895248"/>
          <a:ext cx="2448272" cy="2743200"/>
        </p:xfrm>
        <a:graphic>
          <a:graphicData uri="http://schemas.openxmlformats.org/drawingml/2006/table">
            <a:tbl>
              <a:tblPr firstRow="1" bandRow="1">
                <a:tableStyleId>{00A15C55-8517-42AA-B614-E9B94910E393}</a:tableStyleId>
              </a:tblPr>
              <a:tblGrid>
                <a:gridCol w="2448272">
                  <a:extLst>
                    <a:ext uri="{9D8B030D-6E8A-4147-A177-3AD203B41FA5}">
                      <a16:colId xmlns:a16="http://schemas.microsoft.com/office/drawing/2014/main" val="1823900780"/>
                    </a:ext>
                  </a:extLst>
                </a:gridCol>
              </a:tblGrid>
              <a:tr h="370840">
                <a:tc>
                  <a:txBody>
                    <a:bodyPr/>
                    <a:lstStyle/>
                    <a:p>
                      <a:pPr algn="ctr"/>
                      <a:r>
                        <a:rPr lang="en-US" sz="1200" dirty="0"/>
                        <a:t>Tourism Sector Recovery Plan: Key roles for </a:t>
                      </a:r>
                      <a:r>
                        <a:rPr lang="en-ZA" sz="1200" dirty="0" smtClean="0"/>
                        <a:t>SA Tourism</a:t>
                      </a:r>
                      <a:r>
                        <a:rPr lang="en-US" sz="1200" dirty="0" smtClean="0"/>
                        <a:t> </a:t>
                      </a:r>
                      <a:r>
                        <a:rPr lang="en-US" sz="1200" dirty="0"/>
                        <a:t>which informs </a:t>
                      </a:r>
                      <a:r>
                        <a:rPr lang="en-US" sz="1200" dirty="0" smtClean="0"/>
                        <a:t>the </a:t>
                      </a:r>
                      <a:r>
                        <a:rPr lang="en-US" sz="1200" dirty="0"/>
                        <a:t>strategic focus areas:</a:t>
                      </a:r>
                      <a:endParaRPr lang="en-ZA" sz="1200" dirty="0"/>
                    </a:p>
                  </a:txBody>
                  <a:tcPr/>
                </a:tc>
                <a:extLst>
                  <a:ext uri="{0D108BD9-81ED-4DB2-BD59-A6C34878D82A}">
                    <a16:rowId xmlns:a16="http://schemas.microsoft.com/office/drawing/2014/main" val="1476929160"/>
                  </a:ext>
                </a:extLst>
              </a:tr>
              <a:tr h="370840">
                <a:tc>
                  <a:txBody>
                    <a:bodyPr/>
                    <a:lstStyle/>
                    <a:p>
                      <a:pPr algn="ctr"/>
                      <a:r>
                        <a:rPr lang="en-US" sz="1200" dirty="0"/>
                        <a:t>Stimulate domestic demand through targeted initiatives and campaigns.</a:t>
                      </a:r>
                      <a:endParaRPr lang="en-ZA" sz="1200" dirty="0"/>
                    </a:p>
                  </a:txBody>
                  <a:tcPr/>
                </a:tc>
                <a:extLst>
                  <a:ext uri="{0D108BD9-81ED-4DB2-BD59-A6C34878D82A}">
                    <a16:rowId xmlns:a16="http://schemas.microsoft.com/office/drawing/2014/main" val="934641247"/>
                  </a:ext>
                </a:extLst>
              </a:tr>
              <a:tr h="370840">
                <a:tc>
                  <a:txBody>
                    <a:bodyPr/>
                    <a:lstStyle/>
                    <a:p>
                      <a:pPr algn="ctr"/>
                      <a:r>
                        <a:rPr lang="en-US" sz="1200" dirty="0"/>
                        <a:t>Execute a global marketing programme to reignite international demand.</a:t>
                      </a:r>
                      <a:endParaRPr lang="en-ZA" sz="1200" dirty="0"/>
                    </a:p>
                  </a:txBody>
                  <a:tcPr/>
                </a:tc>
                <a:extLst>
                  <a:ext uri="{0D108BD9-81ED-4DB2-BD59-A6C34878D82A}">
                    <a16:rowId xmlns:a16="http://schemas.microsoft.com/office/drawing/2014/main" val="1811742779"/>
                  </a:ext>
                </a:extLst>
              </a:tr>
              <a:tr h="370840">
                <a:tc>
                  <a:txBody>
                    <a:bodyPr/>
                    <a:lstStyle/>
                    <a:p>
                      <a:pPr algn="ctr"/>
                      <a:r>
                        <a:rPr lang="en-ZA" sz="1200" kern="1200" dirty="0">
                          <a:effectLst/>
                        </a:rPr>
                        <a:t>Form targeted, strategic partnerships between government and industry.</a:t>
                      </a:r>
                      <a:endParaRPr lang="en-ZA" sz="1200" dirty="0"/>
                    </a:p>
                  </a:txBody>
                  <a:tcPr/>
                </a:tc>
                <a:extLst>
                  <a:ext uri="{0D108BD9-81ED-4DB2-BD59-A6C34878D82A}">
                    <a16:rowId xmlns:a16="http://schemas.microsoft.com/office/drawing/2014/main" val="1150329179"/>
                  </a:ext>
                </a:extLst>
              </a:tr>
            </a:tbl>
          </a:graphicData>
        </a:graphic>
      </p:graphicFrame>
      <p:sp>
        <p:nvSpPr>
          <p:cNvPr id="7" name="Arrow: Striped Right 6">
            <a:extLst>
              <a:ext uri="{FF2B5EF4-FFF2-40B4-BE49-F238E27FC236}">
                <a16:creationId xmlns:a16="http://schemas.microsoft.com/office/drawing/2014/main" id="{DA1326E3-3AA5-40AF-BAF4-2062A269CFBF}"/>
              </a:ext>
            </a:extLst>
          </p:cNvPr>
          <p:cNvSpPr/>
          <p:nvPr/>
        </p:nvSpPr>
        <p:spPr bwMode="auto">
          <a:xfrm>
            <a:off x="3180406" y="3573016"/>
            <a:ext cx="978408" cy="484632"/>
          </a:xfrm>
          <a:prstGeom prst="striped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endParaRPr>
          </a:p>
        </p:txBody>
      </p:sp>
    </p:spTree>
    <p:extLst>
      <p:ext uri="{BB962C8B-B14F-4D97-AF65-F5344CB8AC3E}">
        <p14:creationId xmlns:p14="http://schemas.microsoft.com/office/powerpoint/2010/main" val="225082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p:txBody>
          <a:bodyPr/>
          <a:lstStyle/>
          <a:p>
            <a:r>
              <a:rPr lang="en-US" dirty="0"/>
              <a:t>FY21/22 ANNUAL PERFORMANCE PLAN PROGRAMMES</a:t>
            </a:r>
            <a:endParaRPr lang="en-ZA" dirty="0"/>
          </a:p>
        </p:txBody>
      </p:sp>
      <p:sp>
        <p:nvSpPr>
          <p:cNvPr id="5" name="Content Placeholder 4">
            <a:extLst>
              <a:ext uri="{FF2B5EF4-FFF2-40B4-BE49-F238E27FC236}">
                <a16:creationId xmlns:a16="http://schemas.microsoft.com/office/drawing/2014/main" id="{831C7759-6FCC-41DB-9D98-4F75E0337642}"/>
              </a:ext>
            </a:extLst>
          </p:cNvPr>
          <p:cNvSpPr>
            <a:spLocks noGrp="1"/>
          </p:cNvSpPr>
          <p:nvPr>
            <p:ph idx="1"/>
          </p:nvPr>
        </p:nvSpPr>
        <p:spPr/>
        <p:txBody>
          <a:bodyPr/>
          <a:lstStyle/>
          <a:p>
            <a:pPr marL="0" indent="0">
              <a:buNone/>
            </a:pPr>
            <a:r>
              <a:rPr lang="en-ZA" dirty="0"/>
              <a:t>SA Tourism is constituted by the following programmes, which informs the APP:</a:t>
            </a:r>
          </a:p>
          <a:p>
            <a:pPr marL="0" indent="0" algn="ctr">
              <a:buNone/>
            </a:pPr>
            <a:endParaRPr lang="en-ZA" dirty="0"/>
          </a:p>
        </p:txBody>
      </p:sp>
      <p:graphicFrame>
        <p:nvGraphicFramePr>
          <p:cNvPr id="2" name="Table 1">
            <a:extLst>
              <a:ext uri="{FF2B5EF4-FFF2-40B4-BE49-F238E27FC236}">
                <a16:creationId xmlns:a16="http://schemas.microsoft.com/office/drawing/2014/main" id="{9006C14F-9536-4542-BFEB-8EAE564BD690}"/>
              </a:ext>
            </a:extLst>
          </p:cNvPr>
          <p:cNvGraphicFramePr>
            <a:graphicFrameLocks noGrp="1"/>
          </p:cNvGraphicFramePr>
          <p:nvPr>
            <p:extLst>
              <p:ext uri="{D42A27DB-BD31-4B8C-83A1-F6EECF244321}">
                <p14:modId xmlns:p14="http://schemas.microsoft.com/office/powerpoint/2010/main" val="3704309692"/>
              </p:ext>
            </p:extLst>
          </p:nvPr>
        </p:nvGraphicFramePr>
        <p:xfrm>
          <a:off x="1043608" y="1427834"/>
          <a:ext cx="7272808" cy="4633241"/>
        </p:xfrm>
        <a:graphic>
          <a:graphicData uri="http://schemas.openxmlformats.org/drawingml/2006/table">
            <a:tbl>
              <a:tblPr firstRow="1" firstCol="1" bandRow="1">
                <a:tableStyleId>{5C22544A-7EE6-4342-B048-85BDC9FD1C3A}</a:tableStyleId>
              </a:tblPr>
              <a:tblGrid>
                <a:gridCol w="1474782">
                  <a:extLst>
                    <a:ext uri="{9D8B030D-6E8A-4147-A177-3AD203B41FA5}">
                      <a16:colId xmlns:a16="http://schemas.microsoft.com/office/drawing/2014/main" val="2835815121"/>
                    </a:ext>
                  </a:extLst>
                </a:gridCol>
                <a:gridCol w="5798026">
                  <a:extLst>
                    <a:ext uri="{9D8B030D-6E8A-4147-A177-3AD203B41FA5}">
                      <a16:colId xmlns:a16="http://schemas.microsoft.com/office/drawing/2014/main" val="3773354483"/>
                    </a:ext>
                  </a:extLst>
                </a:gridCol>
              </a:tblGrid>
              <a:tr h="188126">
                <a:tc>
                  <a:txBody>
                    <a:bodyPr/>
                    <a:lstStyle/>
                    <a:p>
                      <a:pPr algn="ctr">
                        <a:lnSpc>
                          <a:spcPct val="110000"/>
                        </a:lnSpc>
                        <a:spcAft>
                          <a:spcPts val="500"/>
                        </a:spcAft>
                      </a:pPr>
                      <a:endParaRPr lang="en-ZA" sz="1100" kern="1400" dirty="0">
                        <a:effectLst/>
                      </a:endParaRPr>
                    </a:p>
                    <a:p>
                      <a:pPr algn="ctr">
                        <a:lnSpc>
                          <a:spcPct val="110000"/>
                        </a:lnSpc>
                        <a:spcAft>
                          <a:spcPts val="500"/>
                        </a:spcAft>
                      </a:pPr>
                      <a:r>
                        <a:rPr lang="en-ZA" sz="1100" kern="1400" dirty="0">
                          <a:effectLst/>
                        </a:rPr>
                        <a:t>Programme </a:t>
                      </a:r>
                    </a:p>
                    <a:p>
                      <a:pPr algn="ctr">
                        <a:lnSpc>
                          <a:spcPct val="110000"/>
                        </a:lnSpc>
                        <a:spcAft>
                          <a:spcPts val="500"/>
                        </a:spcAft>
                      </a:pP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ctr">
                        <a:lnSpc>
                          <a:spcPct val="110000"/>
                        </a:lnSpc>
                        <a:spcAft>
                          <a:spcPts val="500"/>
                        </a:spcAft>
                      </a:pPr>
                      <a:endParaRPr lang="en-ZA" sz="1100" kern="1400" dirty="0">
                        <a:effectLst/>
                      </a:endParaRPr>
                    </a:p>
                    <a:p>
                      <a:pPr algn="ctr">
                        <a:lnSpc>
                          <a:spcPct val="110000"/>
                        </a:lnSpc>
                        <a:spcAft>
                          <a:spcPts val="500"/>
                        </a:spcAft>
                      </a:pPr>
                      <a:r>
                        <a:rPr lang="en-ZA" sz="1100" kern="1400" dirty="0">
                          <a:effectLst/>
                        </a:rPr>
                        <a:t>Programme Description</a:t>
                      </a:r>
                    </a:p>
                    <a:p>
                      <a:pPr algn="ctr">
                        <a:lnSpc>
                          <a:spcPct val="110000"/>
                        </a:lnSpc>
                        <a:spcAft>
                          <a:spcPts val="500"/>
                        </a:spcAft>
                      </a:pP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842068499"/>
                  </a:ext>
                </a:extLst>
              </a:tr>
              <a:tr h="1157307">
                <a:tc>
                  <a:txBody>
                    <a:bodyPr/>
                    <a:lstStyle/>
                    <a:p>
                      <a:pPr algn="l">
                        <a:lnSpc>
                          <a:spcPct val="110000"/>
                        </a:lnSpc>
                        <a:spcAft>
                          <a:spcPts val="500"/>
                        </a:spcAft>
                      </a:pPr>
                      <a:r>
                        <a:rPr lang="en-ZA" sz="1100" kern="1400" dirty="0">
                          <a:effectLst/>
                        </a:rPr>
                        <a:t>Programme 1</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gn="l">
                        <a:lnSpc>
                          <a:spcPct val="110000"/>
                        </a:lnSpc>
                        <a:spcAft>
                          <a:spcPts val="500"/>
                        </a:spcAft>
                        <a:tabLst>
                          <a:tab pos="1350645" algn="l"/>
                        </a:tabLst>
                      </a:pPr>
                      <a:r>
                        <a:rPr lang="en-ZA" sz="1100" b="1" kern="0" dirty="0">
                          <a:solidFill>
                            <a:schemeClr val="bg1"/>
                          </a:solidFill>
                          <a:effectLst/>
                        </a:rPr>
                        <a:t>Corporate Support</a:t>
                      </a:r>
                      <a:endParaRPr lang="en-ZA" sz="1100" b="1" kern="1400" dirty="0">
                        <a:solidFill>
                          <a:schemeClr val="bg1"/>
                        </a:solidFill>
                        <a:effectLst/>
                      </a:endParaRPr>
                    </a:p>
                    <a:p>
                      <a:pPr algn="l">
                        <a:lnSpc>
                          <a:spcPct val="110000"/>
                        </a:lnSpc>
                        <a:spcAft>
                          <a:spcPts val="500"/>
                        </a:spcAft>
                        <a:tabLst>
                          <a:tab pos="1350645" algn="l"/>
                        </a:tabLst>
                      </a:pPr>
                      <a:r>
                        <a:rPr lang="en-ZA" sz="1100" kern="1400" dirty="0">
                          <a:effectLst/>
                        </a:rPr>
                        <a:t>T</a:t>
                      </a:r>
                      <a:r>
                        <a:rPr lang="en-ZA" sz="1100" kern="1200" dirty="0">
                          <a:effectLst/>
                        </a:rPr>
                        <a:t>o provide effective support services to the organisation, as well as ensure compliance with statutory requirements; and</a:t>
                      </a:r>
                      <a:endParaRPr lang="en-ZA" sz="1100" kern="1400" dirty="0">
                        <a:effectLst/>
                      </a:endParaRPr>
                    </a:p>
                    <a:p>
                      <a:pPr algn="l">
                        <a:lnSpc>
                          <a:spcPct val="110000"/>
                        </a:lnSpc>
                        <a:spcAft>
                          <a:spcPts val="500"/>
                        </a:spcAft>
                      </a:pPr>
                      <a:r>
                        <a:rPr lang="en-ZA" sz="1100" kern="1200" dirty="0">
                          <a:effectLst/>
                        </a:rPr>
                        <a:t>To </a:t>
                      </a:r>
                      <a:r>
                        <a:rPr lang="en-ZA" sz="1100" kern="1400" dirty="0">
                          <a:effectLst/>
                        </a:rPr>
                        <a:t>ensure strategy development and integration with business performance monitoring, governance and evaluation.</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320155171"/>
                  </a:ext>
                </a:extLst>
              </a:tr>
              <a:tr h="749881">
                <a:tc>
                  <a:txBody>
                    <a:bodyPr/>
                    <a:lstStyle/>
                    <a:p>
                      <a:pPr algn="l">
                        <a:lnSpc>
                          <a:spcPct val="110000"/>
                        </a:lnSpc>
                        <a:spcAft>
                          <a:spcPts val="500"/>
                        </a:spcAft>
                      </a:pPr>
                      <a:r>
                        <a:rPr lang="en-ZA" sz="1100" kern="1400" dirty="0">
                          <a:effectLst/>
                        </a:rPr>
                        <a:t>Programme 2 </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gn="l">
                        <a:lnSpc>
                          <a:spcPct val="110000"/>
                        </a:lnSpc>
                        <a:spcAft>
                          <a:spcPts val="500"/>
                        </a:spcAft>
                      </a:pPr>
                      <a:r>
                        <a:rPr lang="en-ZA" sz="1100" b="1" kern="0" dirty="0">
                          <a:solidFill>
                            <a:schemeClr val="bg1"/>
                          </a:solidFill>
                          <a:effectLst/>
                        </a:rPr>
                        <a:t>Business Enablement </a:t>
                      </a:r>
                      <a:endParaRPr lang="en-ZA" sz="1100" b="1" kern="1400" dirty="0">
                        <a:solidFill>
                          <a:schemeClr val="bg1"/>
                        </a:solidFill>
                        <a:effectLst/>
                      </a:endParaRPr>
                    </a:p>
                    <a:p>
                      <a:pPr algn="l">
                        <a:lnSpc>
                          <a:spcPct val="110000"/>
                        </a:lnSpc>
                        <a:spcAft>
                          <a:spcPts val="500"/>
                        </a:spcAft>
                      </a:pPr>
                      <a:r>
                        <a:rPr lang="en-ZA" sz="1100" kern="1400" dirty="0">
                          <a:effectLst/>
                        </a:rPr>
                        <a:t>To enhance collaboration with various stakeholders; and</a:t>
                      </a:r>
                    </a:p>
                    <a:p>
                      <a:pPr algn="l">
                        <a:lnSpc>
                          <a:spcPct val="110000"/>
                        </a:lnSpc>
                        <a:spcAft>
                          <a:spcPts val="500"/>
                        </a:spcAft>
                      </a:pPr>
                      <a:r>
                        <a:rPr lang="en-ZA" sz="1100" kern="1400" dirty="0">
                          <a:effectLst/>
                        </a:rPr>
                        <a:t>To provide centralised tourism intelligence to support evidence-based decision-making.</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2265767176"/>
                  </a:ext>
                </a:extLst>
              </a:tr>
              <a:tr h="672717">
                <a:tc>
                  <a:txBody>
                    <a:bodyPr/>
                    <a:lstStyle/>
                    <a:p>
                      <a:pPr algn="l">
                        <a:lnSpc>
                          <a:spcPct val="110000"/>
                        </a:lnSpc>
                        <a:spcAft>
                          <a:spcPts val="500"/>
                        </a:spcAft>
                      </a:pPr>
                      <a:r>
                        <a:rPr lang="en-ZA" sz="1100" kern="1400" dirty="0">
                          <a:effectLst/>
                        </a:rPr>
                        <a:t>Programme 3</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gn="l">
                        <a:lnSpc>
                          <a:spcPct val="110000"/>
                        </a:lnSpc>
                        <a:spcAft>
                          <a:spcPts val="500"/>
                        </a:spcAft>
                      </a:pPr>
                      <a:r>
                        <a:rPr lang="en-ZA" sz="1100" b="1" kern="0" dirty="0">
                          <a:solidFill>
                            <a:schemeClr val="bg1"/>
                          </a:solidFill>
                          <a:effectLst/>
                        </a:rPr>
                        <a:t>Leisure Tourism Marketing </a:t>
                      </a:r>
                      <a:endParaRPr lang="en-ZA" sz="1100" b="1" kern="1400" dirty="0">
                        <a:solidFill>
                          <a:schemeClr val="bg1"/>
                        </a:solidFill>
                        <a:effectLst/>
                      </a:endParaRPr>
                    </a:p>
                    <a:p>
                      <a:pPr algn="l">
                        <a:lnSpc>
                          <a:spcPct val="110000"/>
                        </a:lnSpc>
                        <a:spcAft>
                          <a:spcPts val="500"/>
                        </a:spcAft>
                      </a:pPr>
                      <a:r>
                        <a:rPr lang="en-ZA" sz="1100" kern="1400" dirty="0">
                          <a:effectLst/>
                        </a:rPr>
                        <a:t>To create demand through travel acquisition and growing brand equity for South Africa as a leisure and business events destination, in identified markets.</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4196875222"/>
                  </a:ext>
                </a:extLst>
              </a:tr>
              <a:tr h="672871">
                <a:tc>
                  <a:txBody>
                    <a:bodyPr/>
                    <a:lstStyle/>
                    <a:p>
                      <a:pPr algn="l">
                        <a:lnSpc>
                          <a:spcPct val="110000"/>
                        </a:lnSpc>
                        <a:spcAft>
                          <a:spcPts val="500"/>
                        </a:spcAft>
                      </a:pPr>
                      <a:r>
                        <a:rPr lang="en-ZA" sz="1100" kern="1400" dirty="0">
                          <a:effectLst/>
                        </a:rPr>
                        <a:t>Programme 4 </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gn="l">
                        <a:lnSpc>
                          <a:spcPct val="110000"/>
                        </a:lnSpc>
                        <a:spcAft>
                          <a:spcPts val="500"/>
                        </a:spcAft>
                      </a:pPr>
                      <a:r>
                        <a:rPr lang="en-ZA" sz="1100" b="1" kern="0" dirty="0">
                          <a:solidFill>
                            <a:schemeClr val="bg1"/>
                          </a:solidFill>
                          <a:effectLst/>
                        </a:rPr>
                        <a:t>Business Events </a:t>
                      </a:r>
                      <a:endParaRPr lang="en-ZA" sz="1100" b="1" kern="1400" dirty="0">
                        <a:solidFill>
                          <a:schemeClr val="bg1"/>
                        </a:solidFill>
                        <a:effectLst/>
                      </a:endParaRPr>
                    </a:p>
                    <a:p>
                      <a:pPr algn="l">
                        <a:lnSpc>
                          <a:spcPct val="110000"/>
                        </a:lnSpc>
                        <a:spcAft>
                          <a:spcPts val="500"/>
                        </a:spcAft>
                      </a:pPr>
                      <a:r>
                        <a:rPr lang="en-ZA" sz="1100" kern="1400" dirty="0">
                          <a:effectLst/>
                        </a:rPr>
                        <a:t>To grow the nation’s business events industry. </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3756887379"/>
                  </a:ext>
                </a:extLst>
              </a:tr>
              <a:tr h="714540">
                <a:tc>
                  <a:txBody>
                    <a:bodyPr/>
                    <a:lstStyle/>
                    <a:p>
                      <a:pPr algn="l">
                        <a:lnSpc>
                          <a:spcPct val="110000"/>
                        </a:lnSpc>
                        <a:spcAft>
                          <a:spcPts val="500"/>
                        </a:spcAft>
                      </a:pPr>
                      <a:r>
                        <a:rPr lang="en-ZA" sz="1100" kern="1400" dirty="0">
                          <a:effectLst/>
                        </a:rPr>
                        <a:t>Programme 5</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tc>
                  <a:txBody>
                    <a:bodyPr/>
                    <a:lstStyle/>
                    <a:p>
                      <a:pPr algn="l">
                        <a:lnSpc>
                          <a:spcPct val="110000"/>
                        </a:lnSpc>
                        <a:spcAft>
                          <a:spcPts val="500"/>
                        </a:spcAft>
                      </a:pPr>
                      <a:r>
                        <a:rPr lang="en-ZA" sz="1100" b="1" kern="0" dirty="0">
                          <a:solidFill>
                            <a:schemeClr val="bg1"/>
                          </a:solidFill>
                          <a:effectLst/>
                        </a:rPr>
                        <a:t>Tourist Experience </a:t>
                      </a:r>
                      <a:endParaRPr lang="en-ZA" sz="1100" b="1" kern="1400" dirty="0">
                        <a:solidFill>
                          <a:schemeClr val="bg1"/>
                        </a:solidFill>
                        <a:effectLst/>
                      </a:endParaRPr>
                    </a:p>
                    <a:p>
                      <a:pPr algn="l">
                        <a:lnSpc>
                          <a:spcPct val="110000"/>
                        </a:lnSpc>
                        <a:spcAft>
                          <a:spcPts val="500"/>
                        </a:spcAft>
                      </a:pPr>
                      <a:r>
                        <a:rPr lang="en-ZA" sz="1100" kern="1400" dirty="0">
                          <a:effectLst/>
                        </a:rPr>
                        <a:t>To ensure the delivery of quality assured tourist/ visitor experiences, which are diverse, unique and enriched.</a:t>
                      </a:r>
                      <a:endParaRPr lang="en-ZA" sz="11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3496340290"/>
                  </a:ext>
                </a:extLst>
              </a:tr>
            </a:tbl>
          </a:graphicData>
        </a:graphic>
      </p:graphicFrame>
    </p:spTree>
    <p:extLst>
      <p:ext uri="{BB962C8B-B14F-4D97-AF65-F5344CB8AC3E}">
        <p14:creationId xmlns:p14="http://schemas.microsoft.com/office/powerpoint/2010/main" val="145880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a:xfrm>
            <a:off x="467544" y="238015"/>
            <a:ext cx="8382000" cy="457200"/>
          </a:xfrm>
        </p:spPr>
        <p:txBody>
          <a:bodyPr/>
          <a:lstStyle/>
          <a:p>
            <a:r>
              <a:rPr lang="en-US" dirty="0"/>
              <a:t>PROGRAMME 1: APP Output Indicators &amp; Annual Targets</a:t>
            </a:r>
            <a:endParaRPr lang="en-ZA" dirty="0"/>
          </a:p>
        </p:txBody>
      </p:sp>
      <p:sp>
        <p:nvSpPr>
          <p:cNvPr id="9" name="Rectangle 4">
            <a:extLst>
              <a:ext uri="{FF2B5EF4-FFF2-40B4-BE49-F238E27FC236}">
                <a16:creationId xmlns:a16="http://schemas.microsoft.com/office/drawing/2014/main" id="{0C4D6832-D324-47BF-B5D4-12724274B8BA}"/>
              </a:ext>
            </a:extLst>
          </p:cNvPr>
          <p:cNvSpPr>
            <a:spLocks noChangeArrowheads="1"/>
          </p:cNvSpPr>
          <p:nvPr/>
        </p:nvSpPr>
        <p:spPr bwMode="auto">
          <a:xfrm>
            <a:off x="-612576" y="115795"/>
            <a:ext cx="142666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dirty="0">
                <a:ln>
                  <a:noFill/>
                </a:ln>
                <a:solidFill>
                  <a:schemeClr val="tx1"/>
                </a:solidFill>
                <a:effectLst/>
                <a:latin typeface="Arial" panose="020B0604020202020204" pitchFamily="34" charset="0"/>
              </a:rPr>
              <a:t/>
            </a: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Content Placeholder 4">
            <a:extLst>
              <a:ext uri="{FF2B5EF4-FFF2-40B4-BE49-F238E27FC236}">
                <a16:creationId xmlns:a16="http://schemas.microsoft.com/office/drawing/2014/main" id="{C292703D-C823-489F-98C8-FC40C4DD886E}"/>
              </a:ext>
            </a:extLst>
          </p:cNvPr>
          <p:cNvGraphicFramePr>
            <a:graphicFrameLocks noGrp="1"/>
          </p:cNvGraphicFramePr>
          <p:nvPr>
            <p:ph idx="1"/>
            <p:extLst>
              <p:ext uri="{D42A27DB-BD31-4B8C-83A1-F6EECF244321}">
                <p14:modId xmlns:p14="http://schemas.microsoft.com/office/powerpoint/2010/main" val="2014483549"/>
              </p:ext>
            </p:extLst>
          </p:nvPr>
        </p:nvGraphicFramePr>
        <p:xfrm>
          <a:off x="467545" y="859774"/>
          <a:ext cx="8064896" cy="5048823"/>
        </p:xfrm>
        <a:graphic>
          <a:graphicData uri="http://schemas.openxmlformats.org/drawingml/2006/table">
            <a:tbl>
              <a:tblPr firstRow="1" firstCol="1" bandRow="1"/>
              <a:tblGrid>
                <a:gridCol w="1434353">
                  <a:extLst>
                    <a:ext uri="{9D8B030D-6E8A-4147-A177-3AD203B41FA5}">
                      <a16:colId xmlns:a16="http://schemas.microsoft.com/office/drawing/2014/main" val="2485113782"/>
                    </a:ext>
                  </a:extLst>
                </a:gridCol>
                <a:gridCol w="1434353">
                  <a:extLst>
                    <a:ext uri="{9D8B030D-6E8A-4147-A177-3AD203B41FA5}">
                      <a16:colId xmlns:a16="http://schemas.microsoft.com/office/drawing/2014/main" val="2086474928"/>
                    </a:ext>
                  </a:extLst>
                </a:gridCol>
                <a:gridCol w="1039238">
                  <a:extLst>
                    <a:ext uri="{9D8B030D-6E8A-4147-A177-3AD203B41FA5}">
                      <a16:colId xmlns:a16="http://schemas.microsoft.com/office/drawing/2014/main" val="81243839"/>
                    </a:ext>
                  </a:extLst>
                </a:gridCol>
                <a:gridCol w="1039238">
                  <a:extLst>
                    <a:ext uri="{9D8B030D-6E8A-4147-A177-3AD203B41FA5}">
                      <a16:colId xmlns:a16="http://schemas.microsoft.com/office/drawing/2014/main" val="4191079612"/>
                    </a:ext>
                  </a:extLst>
                </a:gridCol>
                <a:gridCol w="1039238">
                  <a:extLst>
                    <a:ext uri="{9D8B030D-6E8A-4147-A177-3AD203B41FA5}">
                      <a16:colId xmlns:a16="http://schemas.microsoft.com/office/drawing/2014/main" val="2354068396"/>
                    </a:ext>
                  </a:extLst>
                </a:gridCol>
                <a:gridCol w="1039238">
                  <a:extLst>
                    <a:ext uri="{9D8B030D-6E8A-4147-A177-3AD203B41FA5}">
                      <a16:colId xmlns:a16="http://schemas.microsoft.com/office/drawing/2014/main" val="909675889"/>
                    </a:ext>
                  </a:extLst>
                </a:gridCol>
                <a:gridCol w="1039238">
                  <a:extLst>
                    <a:ext uri="{9D8B030D-6E8A-4147-A177-3AD203B41FA5}">
                      <a16:colId xmlns:a16="http://schemas.microsoft.com/office/drawing/2014/main" val="1196426403"/>
                    </a:ext>
                  </a:extLst>
                </a:gridCol>
              </a:tblGrid>
              <a:tr h="134826">
                <a:tc rowSpan="2">
                  <a:txBody>
                    <a:bodyPr/>
                    <a:lstStyle/>
                    <a:p>
                      <a:pPr algn="ctr">
                        <a:lnSpc>
                          <a:spcPct val="110000"/>
                        </a:lnSpc>
                        <a:spcBef>
                          <a:spcPts val="400"/>
                        </a:spcBef>
                        <a:spcAft>
                          <a:spcPts val="400"/>
                        </a:spcAft>
                      </a:pPr>
                      <a:r>
                        <a:rPr lang="en-ZA" sz="800" b="1" kern="14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OUTPUT</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rowSpan="2">
                  <a:txBody>
                    <a:bodyPr/>
                    <a:lstStyle/>
                    <a:p>
                      <a:pPr algn="ctr">
                        <a:lnSpc>
                          <a:spcPct val="110000"/>
                        </a:lnSpc>
                        <a:spcBef>
                          <a:spcPts val="400"/>
                        </a:spcBef>
                        <a:spcAft>
                          <a:spcPts val="4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OUTPUT INDICATORS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rowSpan="2">
                  <a:txBody>
                    <a:bodyPr/>
                    <a:lstStyle/>
                    <a:p>
                      <a:pPr algn="ctr">
                        <a:lnSpc>
                          <a:spcPct val="110000"/>
                        </a:lnSpc>
                        <a:spcBef>
                          <a:spcPts val="400"/>
                        </a:spcBef>
                        <a:spcAft>
                          <a:spcPts val="4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2021/22 ANNUAL TARGET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4">
                  <a:txBody>
                    <a:bodyPr/>
                    <a:lstStyle/>
                    <a:p>
                      <a:pPr algn="ctr">
                        <a:lnSpc>
                          <a:spcPct val="110000"/>
                        </a:lnSpc>
                        <a:spcBef>
                          <a:spcPts val="400"/>
                        </a:spcBef>
                        <a:spcAft>
                          <a:spcPts val="4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QUARTERLY TARGETS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26011358"/>
                  </a:ext>
                </a:extLst>
              </a:tr>
              <a:tr h="27738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Q1</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Apr - Jun 2021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3E5F6"/>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Q2</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Jul - Sep 2021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3E5F6"/>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Q3</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Oct - Dec 2021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3E5F6"/>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Q4</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Jan - Mar 2022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3E5F6"/>
                    </a:solidFill>
                  </a:tcPr>
                </a:tc>
                <a:extLst>
                  <a:ext uri="{0D108BD9-81ED-4DB2-BD59-A6C34878D82A}">
                    <a16:rowId xmlns:a16="http://schemas.microsoft.com/office/drawing/2014/main" val="2512269038"/>
                  </a:ext>
                </a:extLst>
              </a:tr>
              <a:tr h="562136">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2.1. Internal control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Percentage implementation of valid internal and external audit recommendations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100% implementation of valid audit recommendations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100% implementation of valid audit recommendations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219363736"/>
                  </a:ext>
                </a:extLst>
              </a:tr>
              <a:tr h="372300">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2.2. Financial management</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Payment of compliant invoices within 30 days from date of receipt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502751"/>
                  </a:ext>
                </a:extLst>
              </a:tr>
              <a:tr h="562136">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2.3. Business process automation</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Identified business processes automated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ICT, TE, CMO, TGCSA, NCB business processes automated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Testing processes concluded in Q4 20/21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40% ICT, TE, CMO, TGCSA, NCB business processes automated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80% ICT, TE, CMO, TGCSA, NCB business processes automated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100% ICT, TE, CMO, TGCSA, NCB business processes automated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382663524"/>
                  </a:ext>
                </a:extLst>
              </a:tr>
              <a:tr h="277383">
                <a:tc rowSpan="2">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2.4. Human resources management and development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Staff engagement score</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3.4 Staff engagement score</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3.4 Staff engagement score</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556162289"/>
                  </a:ext>
                </a:extLst>
              </a:tr>
              <a:tr h="2843037">
                <a:tc vMerge="1">
                  <a:txBody>
                    <a:bodyPr/>
                    <a:lstStyle/>
                    <a:p>
                      <a:endParaRPr lang="en-ZA"/>
                    </a:p>
                  </a:txBody>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Implementation of Employment Equity Plan:</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400"/>
                        </a:spcBef>
                        <a:spcAft>
                          <a:spcPts val="400"/>
                        </a:spcAft>
                        <a:buFont typeface="Wingdings" panose="05000000000000000000" pitchFamily="2" charset="2"/>
                        <a:buChar char=""/>
                      </a:pPr>
                      <a:r>
                        <a:rPr lang="en-ZA" sz="800" dirty="0">
                          <a:effectLst/>
                          <a:latin typeface="Arial" panose="020B0604020202020204" pitchFamily="34" charset="0"/>
                          <a:ea typeface="Times New Roman" panose="02020603050405020304" pitchFamily="18" charset="0"/>
                          <a:cs typeface="Arial" panose="020B0604020202020204" pitchFamily="34" charset="0"/>
                        </a:rPr>
                        <a:t>Percentage of women in South African Tourism</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400"/>
                        </a:spcBef>
                        <a:spcAft>
                          <a:spcPts val="400"/>
                        </a:spcAft>
                        <a:buFont typeface="Wingdings" panose="05000000000000000000" pitchFamily="2" charset="2"/>
                        <a:buChar char=""/>
                      </a:pPr>
                      <a:r>
                        <a:rPr lang="en-ZA" sz="800" dirty="0">
                          <a:effectLst/>
                          <a:latin typeface="Arial" panose="020B0604020202020204" pitchFamily="34" charset="0"/>
                          <a:ea typeface="Times New Roman" panose="02020603050405020304" pitchFamily="18" charset="0"/>
                          <a:cs typeface="Arial" panose="020B0604020202020204" pitchFamily="34" charset="0"/>
                        </a:rPr>
                        <a:t>Percentage of women in senior and top management positions</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400"/>
                        </a:spcBef>
                        <a:spcAft>
                          <a:spcPts val="400"/>
                        </a:spcAft>
                        <a:buFont typeface="Wingdings" panose="05000000000000000000" pitchFamily="2" charset="2"/>
                        <a:buChar char=""/>
                      </a:pPr>
                      <a:r>
                        <a:rPr lang="en-ZA" sz="800" dirty="0">
                          <a:effectLst/>
                          <a:latin typeface="Arial" panose="020B0604020202020204" pitchFamily="34" charset="0"/>
                          <a:ea typeface="Times New Roman" panose="02020603050405020304" pitchFamily="18" charset="0"/>
                          <a:cs typeface="Arial" panose="020B0604020202020204" pitchFamily="34" charset="0"/>
                        </a:rPr>
                        <a:t>Percentage of people with disabilities employed</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10000"/>
                        </a:lnSpc>
                        <a:spcBef>
                          <a:spcPts val="400"/>
                        </a:spcBef>
                        <a:spcAft>
                          <a:spcPts val="400"/>
                        </a:spcAft>
                        <a:buFont typeface="Wingdings" panose="05000000000000000000" pitchFamily="2" charset="2"/>
                        <a:buChar char=""/>
                      </a:pPr>
                      <a:r>
                        <a:rPr lang="en-ZA" sz="800" dirty="0">
                          <a:effectLst/>
                          <a:latin typeface="Arial" panose="020B0604020202020204" pitchFamily="34" charset="0"/>
                          <a:ea typeface="Times New Roman" panose="02020603050405020304" pitchFamily="18" charset="0"/>
                          <a:cs typeface="Arial" panose="020B0604020202020204" pitchFamily="34" charset="0"/>
                        </a:rPr>
                        <a:t>Maintain at least 60% Black people (Africans, Coloureds and Indians) across all occupational levels</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60%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50%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smtClean="0">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Bef>
                          <a:spcPts val="400"/>
                        </a:spcBef>
                        <a:spcAft>
                          <a:spcPts val="400"/>
                        </a:spcAft>
                      </a:pP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2%</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60%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60%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50%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smtClean="0">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Bef>
                          <a:spcPts val="400"/>
                        </a:spcBef>
                        <a:spcAft>
                          <a:spcPts val="400"/>
                        </a:spcAft>
                      </a:pP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2%</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60%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60%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50%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smtClean="0">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Bef>
                          <a:spcPts val="400"/>
                        </a:spcBef>
                        <a:spcAft>
                          <a:spcPts val="400"/>
                        </a:spcAft>
                      </a:pP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2%</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60%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60%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50%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smtClean="0">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Bef>
                          <a:spcPts val="400"/>
                        </a:spcBef>
                        <a:spcAft>
                          <a:spcPts val="400"/>
                        </a:spcAft>
                      </a:pP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2%</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60%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60%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50%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smtClean="0">
                        <a:effectLst/>
                        <a:latin typeface="Arial" panose="020B0604020202020204" pitchFamily="34" charset="0"/>
                        <a:ea typeface="Times New Roman" panose="02020603050405020304" pitchFamily="18" charset="0"/>
                        <a:cs typeface="Arial" panose="020B0604020202020204" pitchFamily="34" charset="0"/>
                      </a:endParaRPr>
                    </a:p>
                    <a:p>
                      <a:pPr algn="l">
                        <a:lnSpc>
                          <a:spcPct val="110000"/>
                        </a:lnSpc>
                        <a:spcBef>
                          <a:spcPts val="400"/>
                        </a:spcBef>
                        <a:spcAft>
                          <a:spcPts val="400"/>
                        </a:spcAft>
                      </a:pP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2%</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60%</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537" marR="4853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286117968"/>
                  </a:ext>
                </a:extLst>
              </a:tr>
            </a:tbl>
          </a:graphicData>
        </a:graphic>
      </p:graphicFrame>
      <p:sp>
        <p:nvSpPr>
          <p:cNvPr id="6" name="Rectangle 1">
            <a:extLst>
              <a:ext uri="{FF2B5EF4-FFF2-40B4-BE49-F238E27FC236}">
                <a16:creationId xmlns:a16="http://schemas.microsoft.com/office/drawing/2014/main" id="{74EB2AB5-A979-4069-9B9B-5678C3CB02F0}"/>
              </a:ext>
            </a:extLst>
          </p:cNvPr>
          <p:cNvSpPr>
            <a:spLocks noChangeArrowheads="1"/>
          </p:cNvSpPr>
          <p:nvPr/>
        </p:nvSpPr>
        <p:spPr bwMode="auto">
          <a:xfrm>
            <a:off x="-1323573" y="18148"/>
            <a:ext cx="165631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928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p:txBody>
          <a:bodyPr/>
          <a:lstStyle/>
          <a:p>
            <a:r>
              <a:rPr lang="en-US" dirty="0"/>
              <a:t>PROGRAMME 2: Output Indicators &amp; Annual Targets</a:t>
            </a:r>
            <a:endParaRPr lang="en-ZA" dirty="0"/>
          </a:p>
        </p:txBody>
      </p:sp>
      <p:graphicFrame>
        <p:nvGraphicFramePr>
          <p:cNvPr id="6" name="Content Placeholder 5">
            <a:extLst>
              <a:ext uri="{FF2B5EF4-FFF2-40B4-BE49-F238E27FC236}">
                <a16:creationId xmlns:a16="http://schemas.microsoft.com/office/drawing/2014/main" id="{2ACFAA77-23CA-4903-BCDA-FBD6551CF0F8}"/>
              </a:ext>
            </a:extLst>
          </p:cNvPr>
          <p:cNvGraphicFramePr>
            <a:graphicFrameLocks noGrp="1"/>
          </p:cNvGraphicFramePr>
          <p:nvPr>
            <p:ph idx="1"/>
            <p:extLst>
              <p:ext uri="{D42A27DB-BD31-4B8C-83A1-F6EECF244321}">
                <p14:modId xmlns:p14="http://schemas.microsoft.com/office/powerpoint/2010/main" val="1150276814"/>
              </p:ext>
            </p:extLst>
          </p:nvPr>
        </p:nvGraphicFramePr>
        <p:xfrm>
          <a:off x="539553" y="1196752"/>
          <a:ext cx="7920879" cy="3744417"/>
        </p:xfrm>
        <a:graphic>
          <a:graphicData uri="http://schemas.openxmlformats.org/drawingml/2006/table">
            <a:tbl>
              <a:tblPr firstRow="1" firstCol="1" bandRow="1"/>
              <a:tblGrid>
                <a:gridCol w="1204590">
                  <a:extLst>
                    <a:ext uri="{9D8B030D-6E8A-4147-A177-3AD203B41FA5}">
                      <a16:colId xmlns:a16="http://schemas.microsoft.com/office/drawing/2014/main" val="2547772465"/>
                    </a:ext>
                  </a:extLst>
                </a:gridCol>
                <a:gridCol w="1204590">
                  <a:extLst>
                    <a:ext uri="{9D8B030D-6E8A-4147-A177-3AD203B41FA5}">
                      <a16:colId xmlns:a16="http://schemas.microsoft.com/office/drawing/2014/main" val="511701173"/>
                    </a:ext>
                  </a:extLst>
                </a:gridCol>
                <a:gridCol w="1147254">
                  <a:extLst>
                    <a:ext uri="{9D8B030D-6E8A-4147-A177-3AD203B41FA5}">
                      <a16:colId xmlns:a16="http://schemas.microsoft.com/office/drawing/2014/main" val="4689120"/>
                    </a:ext>
                  </a:extLst>
                </a:gridCol>
                <a:gridCol w="1147254">
                  <a:extLst>
                    <a:ext uri="{9D8B030D-6E8A-4147-A177-3AD203B41FA5}">
                      <a16:colId xmlns:a16="http://schemas.microsoft.com/office/drawing/2014/main" val="1554520025"/>
                    </a:ext>
                  </a:extLst>
                </a:gridCol>
                <a:gridCol w="1072397">
                  <a:extLst>
                    <a:ext uri="{9D8B030D-6E8A-4147-A177-3AD203B41FA5}">
                      <a16:colId xmlns:a16="http://schemas.microsoft.com/office/drawing/2014/main" val="2506762209"/>
                    </a:ext>
                  </a:extLst>
                </a:gridCol>
                <a:gridCol w="1072397">
                  <a:extLst>
                    <a:ext uri="{9D8B030D-6E8A-4147-A177-3AD203B41FA5}">
                      <a16:colId xmlns:a16="http://schemas.microsoft.com/office/drawing/2014/main" val="3380562878"/>
                    </a:ext>
                  </a:extLst>
                </a:gridCol>
                <a:gridCol w="1072397">
                  <a:extLst>
                    <a:ext uri="{9D8B030D-6E8A-4147-A177-3AD203B41FA5}">
                      <a16:colId xmlns:a16="http://schemas.microsoft.com/office/drawing/2014/main" val="3426840220"/>
                    </a:ext>
                  </a:extLst>
                </a:gridCol>
              </a:tblGrid>
              <a:tr h="254630">
                <a:tc rowSpan="2">
                  <a:txBody>
                    <a:bodyPr/>
                    <a:lstStyle/>
                    <a:p>
                      <a:pPr algn="ctr">
                        <a:lnSpc>
                          <a:spcPct val="110000"/>
                        </a:lnSpc>
                        <a:spcBef>
                          <a:spcPts val="400"/>
                        </a:spcBef>
                        <a:spcAft>
                          <a:spcPts val="400"/>
                        </a:spcAft>
                      </a:pPr>
                      <a:r>
                        <a:rPr lang="en-ZA" sz="800" b="1" kern="14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OUTPUT</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rowSpan="2">
                  <a:txBody>
                    <a:bodyPr/>
                    <a:lstStyle/>
                    <a:p>
                      <a:pPr algn="ctr">
                        <a:lnSpc>
                          <a:spcPct val="110000"/>
                        </a:lnSpc>
                        <a:spcBef>
                          <a:spcPts val="400"/>
                        </a:spcBef>
                        <a:spcAft>
                          <a:spcPts val="4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OUTPUT INDICATORS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rowSpan="2">
                  <a:txBody>
                    <a:bodyPr/>
                    <a:lstStyle/>
                    <a:p>
                      <a:pPr algn="ctr">
                        <a:lnSpc>
                          <a:spcPct val="110000"/>
                        </a:lnSpc>
                        <a:spcBef>
                          <a:spcPts val="400"/>
                        </a:spcBef>
                        <a:spcAft>
                          <a:spcPts val="4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2021/22 ANNUAL TARGET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4">
                  <a:txBody>
                    <a:bodyPr/>
                    <a:lstStyle/>
                    <a:p>
                      <a:pPr algn="ctr">
                        <a:lnSpc>
                          <a:spcPct val="110000"/>
                        </a:lnSpc>
                        <a:spcBef>
                          <a:spcPts val="400"/>
                        </a:spcBef>
                        <a:spcAft>
                          <a:spcPts val="4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QUARTERLY TARGETS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5098055"/>
                  </a:ext>
                </a:extLst>
              </a:tr>
              <a:tr h="34459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Q1</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Apr - Jun 2021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Q2</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Jul - Sep 2021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Q3</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Oct - Dec 2021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Q4</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Jan - Mar 2022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extLst>
                  <a:ext uri="{0D108BD9-81ED-4DB2-BD59-A6C34878D82A}">
                    <a16:rowId xmlns:a16="http://schemas.microsoft.com/office/drawing/2014/main" val="3784918324"/>
                  </a:ext>
                </a:extLst>
              </a:tr>
              <a:tr h="703118">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2.5. Stakeholder relations</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Percentage of approved MOUs with provinces implemented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100% approved MOUs with provinces implemented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30% approved MOUs with provinces implemented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65% approved MOUs with provinces implemented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100% approved MOUs with provinces implemented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029381"/>
                  </a:ext>
                </a:extLst>
              </a:tr>
              <a:tr h="344599">
                <a:tc rowSpan="2">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2.6. Industry engagement</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B2B and B2C portal supported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Go-Live and support B2B and B2C portals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User Acceptance Testing</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Go-Live and Support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Support B2B and B2C portals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Support B2B and B2C portals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728003144"/>
                  </a:ext>
                </a:extLst>
              </a:tr>
              <a:tr h="523859">
                <a:tc vMerge="1">
                  <a:txBody>
                    <a:bodyPr/>
                    <a:lstStyle/>
                    <a:p>
                      <a:endParaRPr lang="en-ZA"/>
                    </a:p>
                  </a:txBody>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SA Tourism Reputation Index</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Conduct survey to establish new baseline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Conduct survey to establish new baseline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845952751"/>
                  </a:ext>
                </a:extLst>
              </a:tr>
              <a:tr h="786806">
                <a:tc rowSpan="2">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2.7. Thought leadership/ Analytics and Insights</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Number of reports assessing performance of tourism sector produced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 tourism sector performance reports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1 </a:t>
                      </a:r>
                      <a:r>
                        <a:rPr lang="en-ZA" sz="800" kern="1400">
                          <a:effectLst/>
                          <a:latin typeface="Arial" panose="020B0604020202020204" pitchFamily="34" charset="0"/>
                          <a:ea typeface="Times New Roman" panose="02020603050405020304" pitchFamily="18" charset="0"/>
                          <a:cs typeface="Arial" panose="020B0604020202020204" pitchFamily="34" charset="0"/>
                        </a:rPr>
                        <a:t>tourism sector performance report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tourism sector performance report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tourism sector performance report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tourism sector performance report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049336929"/>
                  </a:ext>
                </a:extLst>
              </a:tr>
              <a:tr h="786806">
                <a:tc vMerge="1">
                  <a:txBody>
                    <a:bodyPr/>
                    <a:lstStyle/>
                    <a:p>
                      <a:endParaRPr lang="en-ZA"/>
                    </a:p>
                  </a:txBody>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Number of sector engagements </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4 sector engagements </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0" dirty="0">
                          <a:effectLst/>
                          <a:latin typeface="Arial" panose="020B0604020202020204" pitchFamily="34" charset="0"/>
                          <a:ea typeface="Times New Roman" panose="02020603050405020304" pitchFamily="18" charset="0"/>
                          <a:cs typeface="Arial" panose="020B0604020202020204" pitchFamily="34" charset="0"/>
                        </a:rPr>
                        <a:t>1 </a:t>
                      </a:r>
                      <a:r>
                        <a:rPr lang="en-ZA" sz="800" kern="1400" dirty="0">
                          <a:effectLst/>
                          <a:latin typeface="Arial" panose="020B0604020202020204" pitchFamily="34" charset="0"/>
                          <a:ea typeface="Times New Roman" panose="02020603050405020304" pitchFamily="18" charset="0"/>
                          <a:cs typeface="Arial" panose="020B0604020202020204" pitchFamily="34" charset="0"/>
                        </a:rPr>
                        <a:t>sector engagement </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0" dirty="0">
                          <a:effectLst/>
                          <a:latin typeface="Arial" panose="020B0604020202020204" pitchFamily="34" charset="0"/>
                          <a:ea typeface="Times New Roman" panose="02020603050405020304" pitchFamily="18" charset="0"/>
                          <a:cs typeface="Arial" panose="020B0604020202020204" pitchFamily="34" charset="0"/>
                        </a:rPr>
                        <a:t>1 </a:t>
                      </a:r>
                      <a:r>
                        <a:rPr lang="en-ZA" sz="800" kern="1400" dirty="0">
                          <a:effectLst/>
                          <a:latin typeface="Arial" panose="020B0604020202020204" pitchFamily="34" charset="0"/>
                          <a:ea typeface="Times New Roman" panose="02020603050405020304" pitchFamily="18" charset="0"/>
                          <a:cs typeface="Arial" panose="020B0604020202020204" pitchFamily="34" charset="0"/>
                        </a:rPr>
                        <a:t>sector engagement </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0" dirty="0">
                          <a:effectLst/>
                          <a:latin typeface="Arial" panose="020B0604020202020204" pitchFamily="34" charset="0"/>
                          <a:ea typeface="Times New Roman" panose="02020603050405020304" pitchFamily="18" charset="0"/>
                          <a:cs typeface="Arial" panose="020B0604020202020204" pitchFamily="34" charset="0"/>
                        </a:rPr>
                        <a:t>1 </a:t>
                      </a:r>
                      <a:r>
                        <a:rPr lang="en-ZA" sz="800" kern="1400" dirty="0">
                          <a:effectLst/>
                          <a:latin typeface="Arial" panose="020B0604020202020204" pitchFamily="34" charset="0"/>
                          <a:ea typeface="Times New Roman" panose="02020603050405020304" pitchFamily="18" charset="0"/>
                          <a:cs typeface="Arial" panose="020B0604020202020204" pitchFamily="34" charset="0"/>
                        </a:rPr>
                        <a:t>sector engagement </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0" dirty="0">
                          <a:effectLst/>
                          <a:latin typeface="Arial" panose="020B0604020202020204" pitchFamily="34" charset="0"/>
                          <a:ea typeface="Times New Roman" panose="02020603050405020304" pitchFamily="18" charset="0"/>
                          <a:cs typeface="Arial" panose="020B0604020202020204" pitchFamily="34" charset="0"/>
                        </a:rPr>
                        <a:t>1 </a:t>
                      </a:r>
                      <a:r>
                        <a:rPr lang="en-ZA" sz="800" kern="1400" dirty="0">
                          <a:effectLst/>
                          <a:latin typeface="Arial" panose="020B0604020202020204" pitchFamily="34" charset="0"/>
                          <a:ea typeface="Times New Roman" panose="02020603050405020304" pitchFamily="18" charset="0"/>
                          <a:cs typeface="Arial" panose="020B0604020202020204" pitchFamily="34" charset="0"/>
                        </a:rPr>
                        <a:t>sector engagement </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396746423"/>
                  </a:ext>
                </a:extLst>
              </a:tr>
            </a:tbl>
          </a:graphicData>
        </a:graphic>
      </p:graphicFrame>
    </p:spTree>
    <p:extLst>
      <p:ext uri="{BB962C8B-B14F-4D97-AF65-F5344CB8AC3E}">
        <p14:creationId xmlns:p14="http://schemas.microsoft.com/office/powerpoint/2010/main" val="4042300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p:txBody>
          <a:bodyPr/>
          <a:lstStyle/>
          <a:p>
            <a:r>
              <a:rPr lang="en-US" dirty="0"/>
              <a:t>PROGRAMME 3: Output Indicators &amp; Annual Targets</a:t>
            </a:r>
            <a:endParaRPr lang="en-ZA" dirty="0"/>
          </a:p>
        </p:txBody>
      </p:sp>
      <p:sp>
        <p:nvSpPr>
          <p:cNvPr id="4" name="Rectangle 1">
            <a:extLst>
              <a:ext uri="{FF2B5EF4-FFF2-40B4-BE49-F238E27FC236}">
                <a16:creationId xmlns:a16="http://schemas.microsoft.com/office/drawing/2014/main" id="{589D0D51-C643-4183-979D-CA70A5C7436D}"/>
              </a:ext>
            </a:extLst>
          </p:cNvPr>
          <p:cNvSpPr>
            <a:spLocks noChangeArrowheads="1"/>
          </p:cNvSpPr>
          <p:nvPr/>
        </p:nvSpPr>
        <p:spPr bwMode="auto">
          <a:xfrm>
            <a:off x="1450975" y="1903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dirty="0">
                <a:ln>
                  <a:noFill/>
                </a:ln>
                <a:solidFill>
                  <a:schemeClr val="tx1"/>
                </a:solidFill>
                <a:effectLst/>
                <a:latin typeface="Arial" panose="020B0604020202020204" pitchFamily="34" charset="0"/>
              </a:rPr>
              <a:t/>
            </a: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1599AD1C-5520-46FA-A603-3D3F52D2CF5A}"/>
              </a:ext>
            </a:extLst>
          </p:cNvPr>
          <p:cNvSpPr>
            <a:spLocks noChangeArrowheads="1"/>
          </p:cNvSpPr>
          <p:nvPr/>
        </p:nvSpPr>
        <p:spPr bwMode="auto">
          <a:xfrm>
            <a:off x="5909001" y="1999863"/>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Content Placeholder 7">
            <a:extLst>
              <a:ext uri="{FF2B5EF4-FFF2-40B4-BE49-F238E27FC236}">
                <a16:creationId xmlns:a16="http://schemas.microsoft.com/office/drawing/2014/main" id="{C8032AB8-43B9-4752-A249-7B4227482345}"/>
              </a:ext>
            </a:extLst>
          </p:cNvPr>
          <p:cNvGraphicFramePr>
            <a:graphicFrameLocks noGrp="1"/>
          </p:cNvGraphicFramePr>
          <p:nvPr>
            <p:ph idx="1"/>
            <p:extLst>
              <p:ext uri="{D42A27DB-BD31-4B8C-83A1-F6EECF244321}">
                <p14:modId xmlns:p14="http://schemas.microsoft.com/office/powerpoint/2010/main" val="519795534"/>
              </p:ext>
            </p:extLst>
          </p:nvPr>
        </p:nvGraphicFramePr>
        <p:xfrm>
          <a:off x="381001" y="908727"/>
          <a:ext cx="8223447" cy="5154426"/>
        </p:xfrm>
        <a:graphic>
          <a:graphicData uri="http://schemas.openxmlformats.org/drawingml/2006/table">
            <a:tbl>
              <a:tblPr firstRow="1" firstCol="1" bandRow="1"/>
              <a:tblGrid>
                <a:gridCol w="1331173">
                  <a:extLst>
                    <a:ext uri="{9D8B030D-6E8A-4147-A177-3AD203B41FA5}">
                      <a16:colId xmlns:a16="http://schemas.microsoft.com/office/drawing/2014/main" val="3719691751"/>
                    </a:ext>
                  </a:extLst>
                </a:gridCol>
                <a:gridCol w="1331173">
                  <a:extLst>
                    <a:ext uri="{9D8B030D-6E8A-4147-A177-3AD203B41FA5}">
                      <a16:colId xmlns:a16="http://schemas.microsoft.com/office/drawing/2014/main" val="3423162345"/>
                    </a:ext>
                  </a:extLst>
                </a:gridCol>
                <a:gridCol w="1174305">
                  <a:extLst>
                    <a:ext uri="{9D8B030D-6E8A-4147-A177-3AD203B41FA5}">
                      <a16:colId xmlns:a16="http://schemas.microsoft.com/office/drawing/2014/main" val="948637798"/>
                    </a:ext>
                  </a:extLst>
                </a:gridCol>
                <a:gridCol w="1096423">
                  <a:extLst>
                    <a:ext uri="{9D8B030D-6E8A-4147-A177-3AD203B41FA5}">
                      <a16:colId xmlns:a16="http://schemas.microsoft.com/office/drawing/2014/main" val="3810322206"/>
                    </a:ext>
                  </a:extLst>
                </a:gridCol>
                <a:gridCol w="1096423">
                  <a:extLst>
                    <a:ext uri="{9D8B030D-6E8A-4147-A177-3AD203B41FA5}">
                      <a16:colId xmlns:a16="http://schemas.microsoft.com/office/drawing/2014/main" val="1483828890"/>
                    </a:ext>
                  </a:extLst>
                </a:gridCol>
                <a:gridCol w="1096975">
                  <a:extLst>
                    <a:ext uri="{9D8B030D-6E8A-4147-A177-3AD203B41FA5}">
                      <a16:colId xmlns:a16="http://schemas.microsoft.com/office/drawing/2014/main" val="589645101"/>
                    </a:ext>
                  </a:extLst>
                </a:gridCol>
                <a:gridCol w="1096975">
                  <a:extLst>
                    <a:ext uri="{9D8B030D-6E8A-4147-A177-3AD203B41FA5}">
                      <a16:colId xmlns:a16="http://schemas.microsoft.com/office/drawing/2014/main" val="4140489190"/>
                    </a:ext>
                  </a:extLst>
                </a:gridCol>
              </a:tblGrid>
              <a:tr h="172848">
                <a:tc rowSpan="2">
                  <a:txBody>
                    <a:bodyPr/>
                    <a:lstStyle/>
                    <a:p>
                      <a:pPr algn="ctr">
                        <a:lnSpc>
                          <a:spcPct val="110000"/>
                        </a:lnSpc>
                        <a:spcBef>
                          <a:spcPts val="400"/>
                        </a:spcBef>
                        <a:spcAft>
                          <a:spcPts val="400"/>
                        </a:spcAft>
                      </a:pPr>
                      <a:r>
                        <a:rPr lang="en-ZA" sz="800" b="1" kern="14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OUTPUT</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rowSpan="2">
                  <a:txBody>
                    <a:bodyPr/>
                    <a:lstStyle/>
                    <a:p>
                      <a:pPr algn="ctr">
                        <a:lnSpc>
                          <a:spcPct val="110000"/>
                        </a:lnSpc>
                        <a:spcBef>
                          <a:spcPts val="400"/>
                        </a:spcBef>
                        <a:spcAft>
                          <a:spcPts val="4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OUTPUT INDICATORS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rowSpan="2">
                  <a:txBody>
                    <a:bodyPr/>
                    <a:lstStyle/>
                    <a:p>
                      <a:pPr marR="21590" algn="ctr">
                        <a:lnSpc>
                          <a:spcPct val="110000"/>
                        </a:lnSpc>
                        <a:spcBef>
                          <a:spcPts val="400"/>
                        </a:spcBef>
                        <a:spcAft>
                          <a:spcPts val="4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2021/22 ANNUAL TARGET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4">
                  <a:txBody>
                    <a:bodyPr/>
                    <a:lstStyle/>
                    <a:p>
                      <a:pPr algn="ctr">
                        <a:lnSpc>
                          <a:spcPct val="110000"/>
                        </a:lnSpc>
                        <a:spcBef>
                          <a:spcPts val="400"/>
                        </a:spcBef>
                        <a:spcAft>
                          <a:spcPts val="400"/>
                        </a:spcAft>
                      </a:pPr>
                      <a:r>
                        <a:rPr lang="en-ZA" sz="7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QUARTERLY TARGETS</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61949321"/>
                  </a:ext>
                </a:extLst>
              </a:tr>
              <a:tr h="35560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Q1</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Apr - Jun 2021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Q2</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Jul - Sep 2021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Q3</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Oct - Dec 2021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Q4</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Jan - Mar 2022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extLst>
                  <a:ext uri="{0D108BD9-81ED-4DB2-BD59-A6C34878D82A}">
                    <a16:rowId xmlns:a16="http://schemas.microsoft.com/office/drawing/2014/main" val="3889126905"/>
                  </a:ext>
                </a:extLst>
              </a:tr>
              <a:tr h="355605">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1.1. International tourist arrivals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Number of international tourist arrivals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2.6 million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2.6 million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176186324"/>
                  </a:ext>
                </a:extLst>
              </a:tr>
              <a:tr h="234651">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1.2. Regional tourist arrivals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Number of regional tourist arrivals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2.0 million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2.0 million</a:t>
                      </a:r>
                      <a:r>
                        <a:rPr lang="en-ZA" sz="800" kern="1400" baseline="3000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852480346"/>
                  </a:ext>
                </a:extLst>
              </a:tr>
              <a:tr h="355605">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1.3. Domestic holiday trips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Number of domestic holiday trips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3.1 million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3.1 million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41413045"/>
                  </a:ext>
                </a:extLst>
              </a:tr>
              <a:tr h="355605">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1.4. Domestic holiday spend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Rand value of domestic holiday direct spend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R10.1 bn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R10.1bn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176072841"/>
                  </a:ext>
                </a:extLst>
              </a:tr>
              <a:tr h="233921">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1.5. Domestic day trips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Number of day trips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116.1 million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116.1 million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92061837"/>
                  </a:ext>
                </a:extLst>
              </a:tr>
              <a:tr h="234651">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1.6. Destination brand strength</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Brand strength index (leisure)</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39.9</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39.9</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786345621"/>
                  </a:ext>
                </a:extLst>
              </a:tr>
              <a:tr h="477291">
                <a:tc rowSpan="2">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rPr>
                        <a:t>1.7. Domestic marketing campaigns</a:t>
                      </a:r>
                      <a:endParaRPr lang="en-ZA" sz="800" dirty="0">
                        <a:effectLst/>
                        <a:latin typeface="Times New Roman" panose="02020603050405020304" pitchFamily="18" charset="0"/>
                        <a:ea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Number of domestic deal-driven campaigns implemented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 domestic deal-driven campaigns implemented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domestic deal-driven campaign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domestic deal-driven campaign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domestic deal-driven campaign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domestic deal-driven campaign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884544758"/>
                  </a:ext>
                </a:extLst>
              </a:tr>
              <a:tr h="355605">
                <a:tc vMerge="1">
                  <a:txBody>
                    <a:bodyPr/>
                    <a:lstStyle/>
                    <a:p>
                      <a:endParaRPr lang="en-ZA"/>
                    </a:p>
                  </a:txBody>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Number of digital engagements - domestic</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481 720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481 720</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952149837"/>
                  </a:ext>
                </a:extLst>
              </a:tr>
              <a:tr h="355605">
                <a:tc rowSpan="2">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1.8. regional marketing campaign</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New regional brand campaign implemented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regional brand campaign implemented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regional campaign launched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Implementation of regional campaign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Implementation of regional campaign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Implementation of regional campaign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953351600"/>
                  </a:ext>
                </a:extLst>
              </a:tr>
              <a:tr h="355605">
                <a:tc vMerge="1">
                  <a:txBody>
                    <a:bodyPr/>
                    <a:lstStyle/>
                    <a:p>
                      <a:endParaRPr lang="en-ZA"/>
                    </a:p>
                  </a:txBody>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Number of digital engagements - regional</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85.7m</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85.7m</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056149386"/>
                  </a:ext>
                </a:extLst>
              </a:tr>
              <a:tr h="477291">
                <a:tc rowSpan="2">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rPr>
                        <a:t>1.9. Global tourism brand campaign </a:t>
                      </a:r>
                      <a:endParaRPr lang="en-ZA" sz="800" dirty="0">
                        <a:effectLst/>
                        <a:latin typeface="Times New Roman" panose="02020603050405020304" pitchFamily="18" charset="0"/>
                        <a:ea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Global tourism brand campaign implemented</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Annual campaign launched and global roll-out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Annual campaign launched </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Implementation of annual campaign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Implementation of annual campaign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Implementation of annual campaign</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83068289"/>
                  </a:ext>
                </a:extLst>
              </a:tr>
              <a:tr h="720661">
                <a:tc vMerge="1">
                  <a:txBody>
                    <a:bodyPr/>
                    <a:lstStyle/>
                    <a:p>
                      <a:endParaRPr lang="en-ZA"/>
                    </a:p>
                  </a:txBody>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Times New Roman" panose="02020603050405020304" pitchFamily="18" charset="0"/>
                        </a:rPr>
                        <a:t>Tourism activation at the World Expo 2020 in Dubai</a:t>
                      </a: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Times New Roman" panose="02020603050405020304" pitchFamily="18" charset="0"/>
                        </a:rPr>
                        <a:t>Tourism activation at the World Expo 2020 in Dubai implemented</a:t>
                      </a: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Times New Roman" panose="02020603050405020304" pitchFamily="18" charset="0"/>
                        </a:rPr>
                        <a:t>Preparations for tourism activation at the World Expo 2020 in Dubai</a:t>
                      </a: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Times New Roman" panose="02020603050405020304" pitchFamily="18" charset="0"/>
                        </a:rPr>
                        <a:t>Tourism activation at the World Expo 2020 in Dubai implemented</a:t>
                      </a: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Times New Roman" panose="02020603050405020304" pitchFamily="18" charset="0"/>
                        </a:rPr>
                        <a:t>Tourism activation at the World Expo 2020 in Dubai implemented</a:t>
                      </a:r>
                    </a:p>
                  </a:txBody>
                  <a:tcPr marL="62103" marR="6210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04894803"/>
                  </a:ext>
                </a:extLst>
              </a:tr>
            </a:tbl>
          </a:graphicData>
        </a:graphic>
      </p:graphicFrame>
      <p:sp>
        <p:nvSpPr>
          <p:cNvPr id="9" name="Rectangle 1">
            <a:extLst>
              <a:ext uri="{FF2B5EF4-FFF2-40B4-BE49-F238E27FC236}">
                <a16:creationId xmlns:a16="http://schemas.microsoft.com/office/drawing/2014/main" id="{EF0810C8-5BBD-47A6-8156-5F6AD9294643}"/>
              </a:ext>
            </a:extLst>
          </p:cNvPr>
          <p:cNvSpPr>
            <a:spLocks noChangeArrowheads="1"/>
          </p:cNvSpPr>
          <p:nvPr/>
        </p:nvSpPr>
        <p:spPr bwMode="auto">
          <a:xfrm>
            <a:off x="1746250" y="99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3CD5AC93-A314-4CE7-86AF-8469A5E80E00}"/>
              </a:ext>
            </a:extLst>
          </p:cNvPr>
          <p:cNvSpPr>
            <a:spLocks noChangeArrowheads="1"/>
          </p:cNvSpPr>
          <p:nvPr/>
        </p:nvSpPr>
        <p:spPr bwMode="auto">
          <a:xfrm>
            <a:off x="1746250" y="990600"/>
            <a:ext cx="3017838"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280232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p:txBody>
          <a:bodyPr/>
          <a:lstStyle/>
          <a:p>
            <a:r>
              <a:rPr lang="en-US" dirty="0"/>
              <a:t>PROGRAMME 4: Output Indicators &amp; Annual Targets</a:t>
            </a:r>
            <a:endParaRPr lang="en-ZA" dirty="0"/>
          </a:p>
        </p:txBody>
      </p:sp>
      <p:graphicFrame>
        <p:nvGraphicFramePr>
          <p:cNvPr id="6" name="Content Placeholder 5">
            <a:extLst>
              <a:ext uri="{FF2B5EF4-FFF2-40B4-BE49-F238E27FC236}">
                <a16:creationId xmlns:a16="http://schemas.microsoft.com/office/drawing/2014/main" id="{353C9576-1DF2-4AB4-96FA-8453C2BF5D6C}"/>
              </a:ext>
            </a:extLst>
          </p:cNvPr>
          <p:cNvGraphicFramePr>
            <a:graphicFrameLocks noGrp="1"/>
          </p:cNvGraphicFramePr>
          <p:nvPr>
            <p:ph idx="1"/>
            <p:extLst>
              <p:ext uri="{D42A27DB-BD31-4B8C-83A1-F6EECF244321}">
                <p14:modId xmlns:p14="http://schemas.microsoft.com/office/powerpoint/2010/main" val="743413244"/>
              </p:ext>
            </p:extLst>
          </p:nvPr>
        </p:nvGraphicFramePr>
        <p:xfrm>
          <a:off x="381000" y="841372"/>
          <a:ext cx="8151440" cy="5051920"/>
        </p:xfrm>
        <a:graphic>
          <a:graphicData uri="http://schemas.openxmlformats.org/drawingml/2006/table">
            <a:tbl>
              <a:tblPr firstRow="1" firstCol="1" bandRow="1"/>
              <a:tblGrid>
                <a:gridCol w="1306876">
                  <a:extLst>
                    <a:ext uri="{9D8B030D-6E8A-4147-A177-3AD203B41FA5}">
                      <a16:colId xmlns:a16="http://schemas.microsoft.com/office/drawing/2014/main" val="2555660255"/>
                    </a:ext>
                  </a:extLst>
                </a:gridCol>
                <a:gridCol w="1306876">
                  <a:extLst>
                    <a:ext uri="{9D8B030D-6E8A-4147-A177-3AD203B41FA5}">
                      <a16:colId xmlns:a16="http://schemas.microsoft.com/office/drawing/2014/main" val="1712194969"/>
                    </a:ext>
                  </a:extLst>
                </a:gridCol>
                <a:gridCol w="1075870">
                  <a:extLst>
                    <a:ext uri="{9D8B030D-6E8A-4147-A177-3AD203B41FA5}">
                      <a16:colId xmlns:a16="http://schemas.microsoft.com/office/drawing/2014/main" val="3335834098"/>
                    </a:ext>
                  </a:extLst>
                </a:gridCol>
                <a:gridCol w="1076411">
                  <a:extLst>
                    <a:ext uri="{9D8B030D-6E8A-4147-A177-3AD203B41FA5}">
                      <a16:colId xmlns:a16="http://schemas.microsoft.com/office/drawing/2014/main" val="2186586519"/>
                    </a:ext>
                  </a:extLst>
                </a:gridCol>
                <a:gridCol w="1076411">
                  <a:extLst>
                    <a:ext uri="{9D8B030D-6E8A-4147-A177-3AD203B41FA5}">
                      <a16:colId xmlns:a16="http://schemas.microsoft.com/office/drawing/2014/main" val="3973451724"/>
                    </a:ext>
                  </a:extLst>
                </a:gridCol>
                <a:gridCol w="1154498">
                  <a:extLst>
                    <a:ext uri="{9D8B030D-6E8A-4147-A177-3AD203B41FA5}">
                      <a16:colId xmlns:a16="http://schemas.microsoft.com/office/drawing/2014/main" val="844450704"/>
                    </a:ext>
                  </a:extLst>
                </a:gridCol>
                <a:gridCol w="1154498">
                  <a:extLst>
                    <a:ext uri="{9D8B030D-6E8A-4147-A177-3AD203B41FA5}">
                      <a16:colId xmlns:a16="http://schemas.microsoft.com/office/drawing/2014/main" val="3637179358"/>
                    </a:ext>
                  </a:extLst>
                </a:gridCol>
              </a:tblGrid>
              <a:tr h="179456">
                <a:tc rowSpan="2">
                  <a:txBody>
                    <a:bodyPr/>
                    <a:lstStyle/>
                    <a:p>
                      <a:pPr algn="ctr">
                        <a:lnSpc>
                          <a:spcPct val="110000"/>
                        </a:lnSpc>
                        <a:spcBef>
                          <a:spcPts val="400"/>
                        </a:spcBef>
                        <a:spcAft>
                          <a:spcPts val="400"/>
                        </a:spcAft>
                      </a:pPr>
                      <a:r>
                        <a:rPr lang="en-ZA" sz="800" b="1" kern="14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OUTPUT</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rowSpan="2">
                  <a:txBody>
                    <a:bodyPr/>
                    <a:lstStyle/>
                    <a:p>
                      <a:pPr algn="ctr">
                        <a:lnSpc>
                          <a:spcPct val="110000"/>
                        </a:lnSpc>
                        <a:spcBef>
                          <a:spcPts val="400"/>
                        </a:spcBef>
                        <a:spcAft>
                          <a:spcPts val="4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OUTPUT INDICATORS</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rowSpan="2">
                  <a:txBody>
                    <a:bodyPr/>
                    <a:lstStyle/>
                    <a:p>
                      <a:pPr algn="ctr">
                        <a:lnSpc>
                          <a:spcPct val="110000"/>
                        </a:lnSpc>
                        <a:spcBef>
                          <a:spcPts val="400"/>
                        </a:spcBef>
                        <a:spcAft>
                          <a:spcPts val="4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2021/22 ANNUAL TARGET</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4">
                  <a:txBody>
                    <a:bodyPr/>
                    <a:lstStyle/>
                    <a:p>
                      <a:pPr algn="ctr">
                        <a:lnSpc>
                          <a:spcPct val="110000"/>
                        </a:lnSpc>
                        <a:spcBef>
                          <a:spcPts val="400"/>
                        </a:spcBef>
                        <a:spcAft>
                          <a:spcPts val="4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QUARTERLY TARGETS</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18725057"/>
                  </a:ext>
                </a:extLst>
              </a:tr>
              <a:tr h="36920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Q1</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Apr - Jun 2021</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DE6F7"/>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Q2</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Jul - Sep 2021</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DE6F7"/>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Q3</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Oct - Dec 2021</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DE6F7"/>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Q4</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Jan - Mar 2022</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DE6F7"/>
                    </a:solidFill>
                  </a:tcPr>
                </a:tc>
                <a:extLst>
                  <a:ext uri="{0D108BD9-81ED-4DB2-BD59-A6C34878D82A}">
                    <a16:rowId xmlns:a16="http://schemas.microsoft.com/office/drawing/2014/main" val="2608456202"/>
                  </a:ext>
                </a:extLst>
              </a:tr>
              <a:tr h="748213">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1.10. Business Events Destination brand strength</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Business Events brand strength index</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Baseline determined in 2021/22</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 </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Study conducted and baseline determined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Targets to be defined once baseline determined – for inclusion in 2022/23 APP</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77366904"/>
                  </a:ext>
                </a:extLst>
              </a:tr>
              <a:tr h="621875">
                <a:tc rowSpan="2">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1.11. Positioning South Africa as a business events destination</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Global business events campaign implemented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global business events campaign </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Development of content brief and first review and revert</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global business events campaign launched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global business events campaign implemented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global business events campaign implemented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063978568"/>
                  </a:ext>
                </a:extLst>
              </a:tr>
              <a:tr h="621875">
                <a:tc vMerge="1">
                  <a:txBody>
                    <a:bodyPr/>
                    <a:lstStyle/>
                    <a:p>
                      <a:endParaRPr lang="en-ZA"/>
                    </a:p>
                  </a:txBody>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Domestic business events campaign implemented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domestic business events campaign </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Development of content brief and first review and revert</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domestic business events campaign launched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domestic business events campaign implemented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domestic business events campaign implemented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580289903"/>
                  </a:ext>
                </a:extLst>
              </a:tr>
              <a:tr h="369201">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1.12. Bid support for international business events</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Number of bid submissions</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77 bid submissions</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25 bid submissions</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25 bid submissions</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13 bid submissions</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14 bid submissions</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56248397"/>
                  </a:ext>
                </a:extLst>
              </a:tr>
              <a:tr h="1000887">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1.13. National business events hosted in VTSDs</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Number of national business events hosted in VTSDs </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3 national business events to be piloted in VTSD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Infrastructure and supplier assessment conducted in VTSD in preparation for the event hosting pilot </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national business event piloted in VTSD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national business event piloted in VTSD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 national business event piloted in VTSD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43627281"/>
                  </a:ext>
                </a:extLst>
              </a:tr>
              <a:tr h="622414">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1.14. Business events hosted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Indaba and Meetings Africa hosted</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rPr>
                        <a:t>Hosting of Indaba and Meetings Africa in a hybrid format</a:t>
                      </a:r>
                      <a:endParaRPr lang="en-ZA" sz="900" dirty="0">
                        <a:effectLst/>
                        <a:latin typeface="Times New Roman" panose="02020603050405020304" pitchFamily="18" charset="0"/>
                        <a:ea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Hosting of Indaba and Meetings Africa in a hybrid format</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799976617"/>
                  </a:ext>
                </a:extLst>
              </a:tr>
              <a:tr h="496077">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1.15. Strategic platforms hosted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Lilizela Awards hosted</a:t>
                      </a:r>
                      <a:endParaRPr lang="en-ZA" sz="10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a:effectLst/>
                          <a:latin typeface="Arial" panose="020B0604020202020204" pitchFamily="34" charset="0"/>
                          <a:ea typeface="Times New Roman" panose="02020603050405020304" pitchFamily="18" charset="0"/>
                        </a:rPr>
                        <a:t>Hosting of Lilizela Awards in a hybrid format</a:t>
                      </a:r>
                      <a:endParaRPr lang="en-ZA" sz="900">
                        <a:effectLst/>
                        <a:latin typeface="Times New Roman" panose="02020603050405020304" pitchFamily="18" charset="0"/>
                        <a:ea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National Lilizela Awards hosted</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0" dirty="0">
                          <a:effectLst/>
                          <a:latin typeface="Arial" panose="020B0604020202020204" pitchFamily="34" charset="0"/>
                          <a:ea typeface="Times New Roman" panose="02020603050405020304" pitchFamily="18" charset="0"/>
                          <a:cs typeface="Arial" panose="020B0604020202020204" pitchFamily="34" charset="0"/>
                        </a:rPr>
                        <a:t>-</a:t>
                      </a:r>
                      <a:endParaRPr lang="en-ZA" sz="10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4604" marR="6460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635346592"/>
                  </a:ext>
                </a:extLst>
              </a:tr>
            </a:tbl>
          </a:graphicData>
        </a:graphic>
      </p:graphicFrame>
    </p:spTree>
    <p:extLst>
      <p:ext uri="{BB962C8B-B14F-4D97-AF65-F5344CB8AC3E}">
        <p14:creationId xmlns:p14="http://schemas.microsoft.com/office/powerpoint/2010/main" val="42047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p:txBody>
          <a:bodyPr/>
          <a:lstStyle/>
          <a:p>
            <a:r>
              <a:rPr lang="en-US" dirty="0"/>
              <a:t>CONTENTS</a:t>
            </a:r>
            <a:endParaRPr lang="en-ZA" dirty="0"/>
          </a:p>
        </p:txBody>
      </p:sp>
      <p:sp>
        <p:nvSpPr>
          <p:cNvPr id="5" name="Content Placeholder 4">
            <a:extLst>
              <a:ext uri="{FF2B5EF4-FFF2-40B4-BE49-F238E27FC236}">
                <a16:creationId xmlns:a16="http://schemas.microsoft.com/office/drawing/2014/main" id="{831C7759-6FCC-41DB-9D98-4F75E0337642}"/>
              </a:ext>
            </a:extLst>
          </p:cNvPr>
          <p:cNvSpPr>
            <a:spLocks noGrp="1"/>
          </p:cNvSpPr>
          <p:nvPr>
            <p:ph idx="1"/>
          </p:nvPr>
        </p:nvSpPr>
        <p:spPr/>
        <p:txBody>
          <a:bodyPr/>
          <a:lstStyle/>
          <a:p>
            <a:pPr>
              <a:buFont typeface="Wingdings" panose="05000000000000000000" pitchFamily="2" charset="2"/>
              <a:buChar char="v"/>
            </a:pPr>
            <a:r>
              <a:rPr lang="en-US" b="1" dirty="0" smtClean="0">
                <a:solidFill>
                  <a:schemeClr val="tx2">
                    <a:lumMod val="60000"/>
                    <a:lumOff val="40000"/>
                  </a:schemeClr>
                </a:solidFill>
              </a:rPr>
              <a:t>Part A: SA Tourism Mandate</a:t>
            </a:r>
          </a:p>
          <a:p>
            <a:pPr lvl="1"/>
            <a:r>
              <a:rPr lang="en-US" dirty="0" smtClean="0"/>
              <a:t>Constitutional </a:t>
            </a:r>
            <a:r>
              <a:rPr lang="en-US" dirty="0"/>
              <a:t>&amp; Legislative Mandates</a:t>
            </a:r>
          </a:p>
          <a:p>
            <a:pPr lvl="1"/>
            <a:r>
              <a:rPr lang="en-US" dirty="0"/>
              <a:t>Policy Mandates</a:t>
            </a:r>
          </a:p>
          <a:p>
            <a:pPr lvl="1"/>
            <a:r>
              <a:rPr lang="en-US" dirty="0"/>
              <a:t>Institutional Policies &amp; Strategies</a:t>
            </a:r>
          </a:p>
          <a:p>
            <a:pPr>
              <a:buFont typeface="Wingdings" panose="05000000000000000000" pitchFamily="2" charset="2"/>
              <a:buChar char="v"/>
            </a:pPr>
            <a:r>
              <a:rPr lang="en-US" b="1" dirty="0" smtClean="0">
                <a:solidFill>
                  <a:schemeClr val="tx2">
                    <a:lumMod val="60000"/>
                    <a:lumOff val="40000"/>
                  </a:schemeClr>
                </a:solidFill>
              </a:rPr>
              <a:t>Part B: SA Tourism Strategic Focus</a:t>
            </a:r>
          </a:p>
          <a:p>
            <a:pPr lvl="1"/>
            <a:r>
              <a:rPr lang="en-US" dirty="0" smtClean="0"/>
              <a:t>External </a:t>
            </a:r>
            <a:r>
              <a:rPr lang="en-US" dirty="0"/>
              <a:t>Situational Analysis</a:t>
            </a:r>
          </a:p>
          <a:p>
            <a:pPr lvl="1"/>
            <a:r>
              <a:rPr lang="en-US" dirty="0"/>
              <a:t>The Tourism Road to Recovery</a:t>
            </a:r>
          </a:p>
          <a:p>
            <a:pPr lvl="1"/>
            <a:r>
              <a:rPr lang="en-US" dirty="0"/>
              <a:t>Internal Situational Analysis</a:t>
            </a:r>
          </a:p>
          <a:p>
            <a:pPr lvl="1"/>
            <a:r>
              <a:rPr lang="en-US" dirty="0"/>
              <a:t>Ensuring E</a:t>
            </a:r>
            <a:r>
              <a:rPr lang="en-US" dirty="0" smtClean="0"/>
              <a:t>fficiency </a:t>
            </a:r>
            <a:r>
              <a:rPr lang="en-US" dirty="0"/>
              <a:t>&amp; Productivity: Priorities for FY21/22</a:t>
            </a:r>
          </a:p>
          <a:p>
            <a:pPr>
              <a:buFont typeface="Wingdings" panose="05000000000000000000" pitchFamily="2" charset="2"/>
              <a:buChar char="v"/>
            </a:pPr>
            <a:r>
              <a:rPr lang="en-US" b="1" dirty="0" smtClean="0">
                <a:solidFill>
                  <a:schemeClr val="tx2">
                    <a:lumMod val="60000"/>
                    <a:lumOff val="40000"/>
                  </a:schemeClr>
                </a:solidFill>
              </a:rPr>
              <a:t>Part C: Measuring SA Tourism Performance</a:t>
            </a:r>
          </a:p>
          <a:p>
            <a:pPr lvl="1"/>
            <a:r>
              <a:rPr lang="en-US" dirty="0" smtClean="0"/>
              <a:t>Five-Year </a:t>
            </a:r>
            <a:r>
              <a:rPr lang="en-US" dirty="0"/>
              <a:t>Strategic Plan Outcomes</a:t>
            </a:r>
          </a:p>
          <a:p>
            <a:pPr lvl="1"/>
            <a:r>
              <a:rPr lang="en-US" dirty="0"/>
              <a:t>Priorities Informing FY21/22 APP</a:t>
            </a:r>
          </a:p>
          <a:p>
            <a:pPr lvl="1"/>
            <a:r>
              <a:rPr lang="en-US" dirty="0"/>
              <a:t>APP Programmes</a:t>
            </a:r>
          </a:p>
          <a:p>
            <a:pPr lvl="1"/>
            <a:r>
              <a:rPr lang="en-US" dirty="0"/>
              <a:t>APP &amp; AOP Output Indicators &amp; Annual Targets Per Programme</a:t>
            </a:r>
          </a:p>
          <a:p>
            <a:pPr lvl="1"/>
            <a:r>
              <a:rPr lang="en-US" dirty="0"/>
              <a:t>Total Budget Allocation</a:t>
            </a:r>
          </a:p>
          <a:p>
            <a:pPr lvl="1"/>
            <a:r>
              <a:rPr lang="en-US" dirty="0"/>
              <a:t>Budget Allocation Per Programme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ZA" dirty="0"/>
          </a:p>
        </p:txBody>
      </p:sp>
    </p:spTree>
    <p:extLst>
      <p:ext uri="{BB962C8B-B14F-4D97-AF65-F5344CB8AC3E}">
        <p14:creationId xmlns:p14="http://schemas.microsoft.com/office/powerpoint/2010/main" val="2347698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a:xfrm>
            <a:off x="381003" y="116632"/>
            <a:ext cx="8382000" cy="457200"/>
          </a:xfrm>
        </p:spPr>
        <p:txBody>
          <a:bodyPr/>
          <a:lstStyle/>
          <a:p>
            <a:r>
              <a:rPr lang="en-US" dirty="0"/>
              <a:t>PROGRAMME 5: Output Indicators &amp; Annual Targets</a:t>
            </a:r>
            <a:endParaRPr lang="en-ZA" dirty="0"/>
          </a:p>
        </p:txBody>
      </p:sp>
      <p:sp>
        <p:nvSpPr>
          <p:cNvPr id="4" name="Rectangle 1">
            <a:extLst>
              <a:ext uri="{FF2B5EF4-FFF2-40B4-BE49-F238E27FC236}">
                <a16:creationId xmlns:a16="http://schemas.microsoft.com/office/drawing/2014/main" id="{EB0CDD70-DC29-41E2-9BD4-B1C02D3D69B5}"/>
              </a:ext>
            </a:extLst>
          </p:cNvPr>
          <p:cNvSpPr>
            <a:spLocks noChangeArrowheads="1"/>
          </p:cNvSpPr>
          <p:nvPr/>
        </p:nvSpPr>
        <p:spPr bwMode="auto">
          <a:xfrm>
            <a:off x="-828600" y="758463"/>
            <a:ext cx="175111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dirty="0">
                <a:ln>
                  <a:noFill/>
                </a:ln>
                <a:solidFill>
                  <a:schemeClr val="tx1"/>
                </a:solidFill>
                <a:effectLst/>
                <a:latin typeface="Arial" panose="020B0604020202020204" pitchFamily="34" charset="0"/>
              </a:rPr>
              <a:t/>
            </a:r>
            <a:br>
              <a:rPr kumimoji="0" lang="en-ZA" altLang="en-US" sz="1800" b="0" i="0" u="none" strike="noStrike" cap="none" normalizeH="0" baseline="0" dirty="0">
                <a:ln>
                  <a:noFill/>
                </a:ln>
                <a:solidFill>
                  <a:schemeClr val="tx1"/>
                </a:solidFill>
                <a:effectLst/>
                <a:latin typeface="Arial" panose="020B0604020202020204" pitchFamily="34" charset="0"/>
              </a:rPr>
            </a:b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6">
            <a:extLst>
              <a:ext uri="{FF2B5EF4-FFF2-40B4-BE49-F238E27FC236}">
                <a16:creationId xmlns:a16="http://schemas.microsoft.com/office/drawing/2014/main" id="{76CC9A0F-CA0B-4A73-8EEF-09EC5C4B0B0E}"/>
              </a:ext>
            </a:extLst>
          </p:cNvPr>
          <p:cNvGraphicFramePr>
            <a:graphicFrameLocks noGrp="1"/>
          </p:cNvGraphicFramePr>
          <p:nvPr>
            <p:ph idx="1"/>
            <p:extLst>
              <p:ext uri="{D42A27DB-BD31-4B8C-83A1-F6EECF244321}">
                <p14:modId xmlns:p14="http://schemas.microsoft.com/office/powerpoint/2010/main" val="1104392097"/>
              </p:ext>
            </p:extLst>
          </p:nvPr>
        </p:nvGraphicFramePr>
        <p:xfrm>
          <a:off x="405586" y="666678"/>
          <a:ext cx="8074671" cy="5085897"/>
        </p:xfrm>
        <a:graphic>
          <a:graphicData uri="http://schemas.openxmlformats.org/drawingml/2006/table">
            <a:tbl>
              <a:tblPr firstRow="1" firstCol="1" bandRow="1"/>
              <a:tblGrid>
                <a:gridCol w="1228989">
                  <a:extLst>
                    <a:ext uri="{9D8B030D-6E8A-4147-A177-3AD203B41FA5}">
                      <a16:colId xmlns:a16="http://schemas.microsoft.com/office/drawing/2014/main" val="3378181492"/>
                    </a:ext>
                  </a:extLst>
                </a:gridCol>
                <a:gridCol w="1231701">
                  <a:extLst>
                    <a:ext uri="{9D8B030D-6E8A-4147-A177-3AD203B41FA5}">
                      <a16:colId xmlns:a16="http://schemas.microsoft.com/office/drawing/2014/main" val="3934769884"/>
                    </a:ext>
                  </a:extLst>
                </a:gridCol>
                <a:gridCol w="1231701">
                  <a:extLst>
                    <a:ext uri="{9D8B030D-6E8A-4147-A177-3AD203B41FA5}">
                      <a16:colId xmlns:a16="http://schemas.microsoft.com/office/drawing/2014/main" val="1833903399"/>
                    </a:ext>
                  </a:extLst>
                </a:gridCol>
                <a:gridCol w="1095570">
                  <a:extLst>
                    <a:ext uri="{9D8B030D-6E8A-4147-A177-3AD203B41FA5}">
                      <a16:colId xmlns:a16="http://schemas.microsoft.com/office/drawing/2014/main" val="2033967181"/>
                    </a:ext>
                  </a:extLst>
                </a:gridCol>
                <a:gridCol w="1095570">
                  <a:extLst>
                    <a:ext uri="{9D8B030D-6E8A-4147-A177-3AD203B41FA5}">
                      <a16:colId xmlns:a16="http://schemas.microsoft.com/office/drawing/2014/main" val="347259038"/>
                    </a:ext>
                  </a:extLst>
                </a:gridCol>
                <a:gridCol w="1095570">
                  <a:extLst>
                    <a:ext uri="{9D8B030D-6E8A-4147-A177-3AD203B41FA5}">
                      <a16:colId xmlns:a16="http://schemas.microsoft.com/office/drawing/2014/main" val="1129615903"/>
                    </a:ext>
                  </a:extLst>
                </a:gridCol>
                <a:gridCol w="1095570">
                  <a:extLst>
                    <a:ext uri="{9D8B030D-6E8A-4147-A177-3AD203B41FA5}">
                      <a16:colId xmlns:a16="http://schemas.microsoft.com/office/drawing/2014/main" val="3811402439"/>
                    </a:ext>
                  </a:extLst>
                </a:gridCol>
              </a:tblGrid>
              <a:tr h="148605">
                <a:tc rowSpan="2">
                  <a:txBody>
                    <a:bodyPr/>
                    <a:lstStyle/>
                    <a:p>
                      <a:pPr algn="ctr">
                        <a:lnSpc>
                          <a:spcPct val="110000"/>
                        </a:lnSpc>
                        <a:spcBef>
                          <a:spcPts val="400"/>
                        </a:spcBef>
                        <a:spcAft>
                          <a:spcPts val="400"/>
                        </a:spcAft>
                      </a:pPr>
                      <a:r>
                        <a:rPr lang="en-ZA" sz="800" b="1" kern="14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OUTPUT</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rowSpan="2">
                  <a:txBody>
                    <a:bodyPr/>
                    <a:lstStyle/>
                    <a:p>
                      <a:pPr algn="ctr">
                        <a:lnSpc>
                          <a:spcPct val="110000"/>
                        </a:lnSpc>
                        <a:spcBef>
                          <a:spcPts val="400"/>
                        </a:spcBef>
                        <a:spcAft>
                          <a:spcPts val="4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OUTPUT INDICATORS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rowSpan="2">
                  <a:txBody>
                    <a:bodyPr/>
                    <a:lstStyle/>
                    <a:p>
                      <a:pPr algn="ctr">
                        <a:lnSpc>
                          <a:spcPct val="110000"/>
                        </a:lnSpc>
                        <a:spcBef>
                          <a:spcPts val="400"/>
                        </a:spcBef>
                        <a:spcAft>
                          <a:spcPts val="4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2021/22 ANNUAL TARGET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4">
                  <a:txBody>
                    <a:bodyPr/>
                    <a:lstStyle/>
                    <a:p>
                      <a:pPr algn="ctr">
                        <a:lnSpc>
                          <a:spcPct val="110000"/>
                        </a:lnSpc>
                        <a:spcBef>
                          <a:spcPts val="400"/>
                        </a:spcBef>
                        <a:spcAft>
                          <a:spcPts val="400"/>
                        </a:spcAft>
                      </a:pPr>
                      <a:r>
                        <a:rPr lang="en-ZA" sz="6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QUARTERLY TARGETS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43200044"/>
                  </a:ext>
                </a:extLst>
              </a:tr>
              <a:tr h="20111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Q1</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Apr - Jun 2021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Q2</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Jul - Sep 2021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Q3</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Oct - Dec 2021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400"/>
                        </a:spcBef>
                        <a:spcAft>
                          <a:spcPts val="400"/>
                        </a:spcAft>
                      </a:pP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Q4</a:t>
                      </a:r>
                      <a:b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8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Jan - Mar 2022</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extLst>
                  <a:ext uri="{0D108BD9-81ED-4DB2-BD59-A6C34878D82A}">
                    <a16:rowId xmlns:a16="http://schemas.microsoft.com/office/drawing/2014/main" val="1944782711"/>
                  </a:ext>
                </a:extLst>
              </a:tr>
              <a:tr h="410349">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1.16. Quality assured visitor services</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Net Promoter Score improvement plan implemented</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NPS improvement plan implemented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NPS improvement plan developed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NPS improvement plan implemented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NPS improvement plan implemented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696565854"/>
                  </a:ext>
                </a:extLst>
              </a:tr>
              <a:tr h="410349">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1.17. Accommodation establishments graded</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Number of graded establishments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4 707</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3 621</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3 983</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4 345</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4 707</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84142282"/>
                  </a:ext>
                </a:extLst>
              </a:tr>
              <a:tr h="514967">
                <a:tc rowSpan="5">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1.18. Enterprise and supplier development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E&amp;SD programme implemented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E&amp;SD programme developed and thereafter implemented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E&amp;SD programme launched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Onboarding of SMMEs onto E&amp;SD programme</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E&amp;SD programme implemented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E&amp;SD programme implemented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334307205"/>
                  </a:ext>
                </a:extLst>
              </a:tr>
              <a:tr h="828821">
                <a:tc vMerge="1">
                  <a:txBody>
                    <a:bodyPr/>
                    <a:lstStyle/>
                    <a:p>
                      <a:endParaRPr lang="en-ZA"/>
                    </a:p>
                  </a:txBody>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Percentage of total seats at SA Tourism tradeshow platforms dedicated for SMME participants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25% of total seats at SA Tourism tradeshow platforms dedicated for SMME participants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25% of total seats for SMME participants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25% of total seats for SMME participants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25% of total seats for SMME participants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25% of total seats for SMME participants</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54073869"/>
                  </a:ext>
                </a:extLst>
              </a:tr>
              <a:tr h="724203">
                <a:tc vMerge="1">
                  <a:txBody>
                    <a:bodyPr/>
                    <a:lstStyle/>
                    <a:p>
                      <a:endParaRPr lang="en-ZA"/>
                    </a:p>
                  </a:txBody>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Basic Quality Verification programme to support new accommodation entrants implemented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Baseline established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Targets for 2022/23-2024/25 defined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Study conducted to establish baseline</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Baseline established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Targets for 2022/23-2024/25 defined</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701850906"/>
                  </a:ext>
                </a:extLst>
              </a:tr>
              <a:tr h="828821">
                <a:tc vMerge="1">
                  <a:txBody>
                    <a:bodyPr/>
                    <a:lstStyle/>
                    <a:p>
                      <a:endParaRPr lang="en-ZA"/>
                    </a:p>
                  </a:txBody>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Percentage of qualifying expenditure achieved on procurement from B-BBEE contributor status levels 1-5</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100% procurement from B-BBEE contributor status levels 1-5</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100% procurement from B-BBEE contributor status levels 1-5</a:t>
                      </a:r>
                      <a:endParaRPr lang="en-ZA" sz="8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50658105"/>
                  </a:ext>
                </a:extLst>
              </a:tr>
              <a:tr h="961972">
                <a:tc vMerge="1">
                  <a:txBody>
                    <a:bodyPr/>
                    <a:lstStyle/>
                    <a:p>
                      <a:endParaRPr lang="en-ZA"/>
                    </a:p>
                  </a:txBody>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Minimum percentage expenditure achieved on procurement of goods and services from targeted groups</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30% SMME</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40% Women-owned</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30% Youth-owned</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7% PWD-owned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0" dirty="0">
                          <a:effectLst/>
                          <a:latin typeface="Arial" panose="020B0604020202020204" pitchFamily="34" charset="0"/>
                          <a:ea typeface="Times New Roman" panose="02020603050405020304" pitchFamily="18" charset="0"/>
                          <a:cs typeface="Arial" panose="020B0604020202020204" pitchFamily="34" charset="0"/>
                        </a:rPr>
                        <a:t>-</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30% SMME</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40% Women-owned</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30% Youth-owned</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0000"/>
                        </a:lnSpc>
                        <a:spcBef>
                          <a:spcPts val="400"/>
                        </a:spcBef>
                        <a:spcAft>
                          <a:spcPts val="4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7% PWD-owned</a:t>
                      </a:r>
                      <a:r>
                        <a:rPr lang="en-ZA" sz="800" kern="1400" baseline="30000" dirty="0">
                          <a:effectLst/>
                          <a:latin typeface="Arial" panose="020B0604020202020204" pitchFamily="34" charset="0"/>
                          <a:ea typeface="Times New Roman" panose="02020603050405020304" pitchFamily="18" charset="0"/>
                          <a:cs typeface="Arial" panose="020B0604020202020204" pitchFamily="34" charset="0"/>
                        </a:rPr>
                        <a:t> </a:t>
                      </a:r>
                      <a:endParaRPr lang="en-ZA" sz="8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98" marR="53498"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75240773"/>
                  </a:ext>
                </a:extLst>
              </a:tr>
            </a:tbl>
          </a:graphicData>
        </a:graphic>
      </p:graphicFrame>
      <p:sp>
        <p:nvSpPr>
          <p:cNvPr id="8" name="Rectangle 1">
            <a:extLst>
              <a:ext uri="{FF2B5EF4-FFF2-40B4-BE49-F238E27FC236}">
                <a16:creationId xmlns:a16="http://schemas.microsoft.com/office/drawing/2014/main" id="{C6ECA7E4-123E-4940-831A-22F4E3202BFF}"/>
              </a:ext>
            </a:extLst>
          </p:cNvPr>
          <p:cNvSpPr>
            <a:spLocks noChangeArrowheads="1"/>
          </p:cNvSpPr>
          <p:nvPr/>
        </p:nvSpPr>
        <p:spPr bwMode="auto">
          <a:xfrm>
            <a:off x="663745" y="1162122"/>
            <a:ext cx="99553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800" b="0" i="0" u="none" strike="noStrike" cap="none" normalizeH="0" baseline="0">
                <a:ln>
                  <a:noFill/>
                </a:ln>
                <a:solidFill>
                  <a:schemeClr val="tx1"/>
                </a:solidFill>
                <a:effectLst/>
                <a:latin typeface="Arial" panose="020B0604020202020204" pitchFamily="34" charset="0"/>
              </a:rPr>
              <a:t/>
            </a:r>
            <a:br>
              <a:rPr kumimoji="0" lang="en-ZA" altLang="en-US" sz="1800" b="0" i="0" u="none" strike="noStrike" cap="none" normalizeH="0" baseline="0">
                <a:ln>
                  <a:noFill/>
                </a:ln>
                <a:solidFill>
                  <a:schemeClr val="tx1"/>
                </a:solidFill>
                <a:effectLst/>
                <a:latin typeface="Arial" panose="020B0604020202020204" pitchFamily="34" charset="0"/>
              </a:rPr>
            </a:br>
            <a:endParaRPr kumimoji="0" lang="en-ZA"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6873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A00C-E68C-46E0-98D3-447D303701D0}"/>
              </a:ext>
            </a:extLst>
          </p:cNvPr>
          <p:cNvSpPr>
            <a:spLocks noGrp="1"/>
          </p:cNvSpPr>
          <p:nvPr>
            <p:ph type="title"/>
          </p:nvPr>
        </p:nvSpPr>
        <p:spPr/>
        <p:txBody>
          <a:bodyPr/>
          <a:lstStyle/>
          <a:p>
            <a:r>
              <a:rPr lang="en-ZA" dirty="0"/>
              <a:t>CONSOLIDATED FINANCIAL PLAN AND 2021/22 MTEF BUDGET ESTIMATES</a:t>
            </a:r>
            <a:r>
              <a:rPr lang="en-ZA" b="1" dirty="0"/>
              <a:t/>
            </a:r>
            <a:br>
              <a:rPr lang="en-ZA" b="1" dirty="0"/>
            </a:br>
            <a:endParaRPr lang="en-ZA" dirty="0"/>
          </a:p>
        </p:txBody>
      </p:sp>
      <p:sp>
        <p:nvSpPr>
          <p:cNvPr id="3" name="Content Placeholder 2">
            <a:extLst>
              <a:ext uri="{FF2B5EF4-FFF2-40B4-BE49-F238E27FC236}">
                <a16:creationId xmlns:a16="http://schemas.microsoft.com/office/drawing/2014/main" id="{E8BAF78F-7B6A-4B64-850F-921FD8B67803}"/>
              </a:ext>
            </a:extLst>
          </p:cNvPr>
          <p:cNvSpPr>
            <a:spLocks noGrp="1"/>
          </p:cNvSpPr>
          <p:nvPr>
            <p:ph idx="1"/>
          </p:nvPr>
        </p:nvSpPr>
        <p:spPr/>
        <p:txBody>
          <a:bodyPr/>
          <a:lstStyle/>
          <a:p>
            <a:pPr marL="0" indent="0">
              <a:buNone/>
            </a:pPr>
            <a:endParaRPr lang="en-US" dirty="0"/>
          </a:p>
          <a:p>
            <a:pPr marL="0" indent="0" algn="ctr">
              <a:buNone/>
            </a:pPr>
            <a:r>
              <a:rPr lang="en-ZA" b="1" cap="all" dirty="0"/>
              <a:t>Projected Revenue for 2021/22 MTEF</a:t>
            </a:r>
          </a:p>
          <a:p>
            <a:pPr marL="0" indent="0">
              <a:buNone/>
            </a:pPr>
            <a:endParaRPr lang="en-ZA" dirty="0"/>
          </a:p>
          <a:p>
            <a:pPr marL="0" indent="0" algn="ctr">
              <a:buNone/>
            </a:pPr>
            <a:endParaRPr lang="en-ZA" dirty="0"/>
          </a:p>
        </p:txBody>
      </p:sp>
      <p:graphicFrame>
        <p:nvGraphicFramePr>
          <p:cNvPr id="4" name="Table 3">
            <a:extLst>
              <a:ext uri="{FF2B5EF4-FFF2-40B4-BE49-F238E27FC236}">
                <a16:creationId xmlns:a16="http://schemas.microsoft.com/office/drawing/2014/main" id="{2D29025C-ECB6-4DB3-9662-880D8E1820AF}"/>
              </a:ext>
            </a:extLst>
          </p:cNvPr>
          <p:cNvGraphicFramePr>
            <a:graphicFrameLocks noGrp="1"/>
          </p:cNvGraphicFramePr>
          <p:nvPr>
            <p:extLst>
              <p:ext uri="{D42A27DB-BD31-4B8C-83A1-F6EECF244321}">
                <p14:modId xmlns:p14="http://schemas.microsoft.com/office/powerpoint/2010/main" val="4141268399"/>
              </p:ext>
            </p:extLst>
          </p:nvPr>
        </p:nvGraphicFramePr>
        <p:xfrm>
          <a:off x="381000" y="1844824"/>
          <a:ext cx="8511479" cy="3744416"/>
        </p:xfrm>
        <a:graphic>
          <a:graphicData uri="http://schemas.openxmlformats.org/drawingml/2006/table">
            <a:tbl>
              <a:tblPr firstRow="1" firstCol="1" bandRow="1">
                <a:tableStyleId>{616DA210-FB5B-4158-B5E0-FEB733F419BA}</a:tableStyleId>
              </a:tblPr>
              <a:tblGrid>
                <a:gridCol w="1234210">
                  <a:extLst>
                    <a:ext uri="{9D8B030D-6E8A-4147-A177-3AD203B41FA5}">
                      <a16:colId xmlns:a16="http://schemas.microsoft.com/office/drawing/2014/main" val="1711411230"/>
                    </a:ext>
                  </a:extLst>
                </a:gridCol>
                <a:gridCol w="793163">
                  <a:extLst>
                    <a:ext uri="{9D8B030D-6E8A-4147-A177-3AD203B41FA5}">
                      <a16:colId xmlns:a16="http://schemas.microsoft.com/office/drawing/2014/main" val="3927978443"/>
                    </a:ext>
                  </a:extLst>
                </a:gridCol>
                <a:gridCol w="793763">
                  <a:extLst>
                    <a:ext uri="{9D8B030D-6E8A-4147-A177-3AD203B41FA5}">
                      <a16:colId xmlns:a16="http://schemas.microsoft.com/office/drawing/2014/main" val="1906371157"/>
                    </a:ext>
                  </a:extLst>
                </a:gridCol>
                <a:gridCol w="793763">
                  <a:extLst>
                    <a:ext uri="{9D8B030D-6E8A-4147-A177-3AD203B41FA5}">
                      <a16:colId xmlns:a16="http://schemas.microsoft.com/office/drawing/2014/main" val="248515685"/>
                    </a:ext>
                  </a:extLst>
                </a:gridCol>
                <a:gridCol w="808786">
                  <a:extLst>
                    <a:ext uri="{9D8B030D-6E8A-4147-A177-3AD203B41FA5}">
                      <a16:colId xmlns:a16="http://schemas.microsoft.com/office/drawing/2014/main" val="4231924737"/>
                    </a:ext>
                  </a:extLst>
                </a:gridCol>
                <a:gridCol w="808786">
                  <a:extLst>
                    <a:ext uri="{9D8B030D-6E8A-4147-A177-3AD203B41FA5}">
                      <a16:colId xmlns:a16="http://schemas.microsoft.com/office/drawing/2014/main" val="1461052106"/>
                    </a:ext>
                  </a:extLst>
                </a:gridCol>
                <a:gridCol w="809387">
                  <a:extLst>
                    <a:ext uri="{9D8B030D-6E8A-4147-A177-3AD203B41FA5}">
                      <a16:colId xmlns:a16="http://schemas.microsoft.com/office/drawing/2014/main" val="110868269"/>
                    </a:ext>
                  </a:extLst>
                </a:gridCol>
                <a:gridCol w="823207">
                  <a:extLst>
                    <a:ext uri="{9D8B030D-6E8A-4147-A177-3AD203B41FA5}">
                      <a16:colId xmlns:a16="http://schemas.microsoft.com/office/drawing/2014/main" val="2541569696"/>
                    </a:ext>
                  </a:extLst>
                </a:gridCol>
                <a:gridCol w="823207">
                  <a:extLst>
                    <a:ext uri="{9D8B030D-6E8A-4147-A177-3AD203B41FA5}">
                      <a16:colId xmlns:a16="http://schemas.microsoft.com/office/drawing/2014/main" val="435336820"/>
                    </a:ext>
                  </a:extLst>
                </a:gridCol>
                <a:gridCol w="823207">
                  <a:extLst>
                    <a:ext uri="{9D8B030D-6E8A-4147-A177-3AD203B41FA5}">
                      <a16:colId xmlns:a16="http://schemas.microsoft.com/office/drawing/2014/main" val="1407705273"/>
                    </a:ext>
                  </a:extLst>
                </a:gridCol>
              </a:tblGrid>
              <a:tr h="316983">
                <a:tc>
                  <a:txBody>
                    <a:bodyPr/>
                    <a:lstStyle/>
                    <a:p>
                      <a:pPr algn="l">
                        <a:lnSpc>
                          <a:spcPct val="110000"/>
                        </a:lnSpc>
                        <a:spcBef>
                          <a:spcPts val="400"/>
                        </a:spcBef>
                        <a:spcAft>
                          <a:spcPts val="400"/>
                        </a:spcAft>
                      </a:pPr>
                      <a:r>
                        <a:rPr lang="en-ZA" sz="800" kern="0">
                          <a:effectLst/>
                        </a:rPr>
                        <a:t>Revenue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2017/18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2018/19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2019/20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ctr">
                        <a:lnSpc>
                          <a:spcPct val="110000"/>
                        </a:lnSpc>
                        <a:spcBef>
                          <a:spcPts val="400"/>
                        </a:spcBef>
                        <a:spcAft>
                          <a:spcPts val="400"/>
                        </a:spcAft>
                      </a:pPr>
                      <a:r>
                        <a:rPr lang="en-ZA" sz="800" kern="0">
                          <a:effectLst/>
                        </a:rPr>
                        <a:t>2020/21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ZA"/>
                    </a:p>
                  </a:txBody>
                  <a:tcPr/>
                </a:tc>
                <a:tc hMerge="1">
                  <a:txBody>
                    <a:bodyPr/>
                    <a:lstStyle/>
                    <a:p>
                      <a:endParaRPr lang="en-ZA"/>
                    </a:p>
                  </a:txBody>
                  <a:tcPr/>
                </a:tc>
                <a:tc>
                  <a:txBody>
                    <a:bodyPr/>
                    <a:lstStyle/>
                    <a:p>
                      <a:pPr algn="ctr">
                        <a:lnSpc>
                          <a:spcPct val="110000"/>
                        </a:lnSpc>
                        <a:spcBef>
                          <a:spcPts val="400"/>
                        </a:spcBef>
                        <a:spcAft>
                          <a:spcPts val="400"/>
                        </a:spcAft>
                      </a:pPr>
                      <a:r>
                        <a:rPr lang="en-ZA" sz="800" kern="0" dirty="0">
                          <a:effectLst/>
                        </a:rPr>
                        <a:t>2021/22</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10000"/>
                        </a:lnSpc>
                        <a:spcBef>
                          <a:spcPts val="400"/>
                        </a:spcBef>
                        <a:spcAft>
                          <a:spcPts val="400"/>
                        </a:spcAft>
                      </a:pPr>
                      <a:r>
                        <a:rPr lang="en-ZA" sz="800" kern="0">
                          <a:effectLst/>
                        </a:rPr>
                        <a:t>2022/23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2022/24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5873554"/>
                  </a:ext>
                </a:extLst>
              </a:tr>
              <a:tr h="619121">
                <a:tc>
                  <a:txBody>
                    <a:bodyPr/>
                    <a:lstStyle/>
                    <a:p>
                      <a:pPr algn="r">
                        <a:lnSpc>
                          <a:spcPct val="110000"/>
                        </a:lnSpc>
                        <a:spcBef>
                          <a:spcPts val="400"/>
                        </a:spcBef>
                        <a:spcAft>
                          <a:spcPts val="400"/>
                        </a:spcAft>
                      </a:pPr>
                      <a:r>
                        <a:rPr lang="en-ZA" sz="800" kern="0" dirty="0">
                          <a:effectLst/>
                        </a:rPr>
                        <a:t>(R’000)</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Audited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Audited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Audited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Approved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Special Adjustments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Revised Budget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Estimates</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10000"/>
                        </a:lnSpc>
                        <a:spcBef>
                          <a:spcPts val="400"/>
                        </a:spcBef>
                        <a:spcAft>
                          <a:spcPts val="400"/>
                        </a:spcAft>
                      </a:pPr>
                      <a:r>
                        <a:rPr lang="en-ZA" sz="800" kern="0">
                          <a:effectLst/>
                        </a:rPr>
                        <a:t>Estimates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Estimates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52912180"/>
                  </a:ext>
                </a:extLst>
              </a:tr>
              <a:tr h="407264">
                <a:tc>
                  <a:txBody>
                    <a:bodyPr/>
                    <a:lstStyle/>
                    <a:p>
                      <a:pPr algn="l">
                        <a:lnSpc>
                          <a:spcPct val="110000"/>
                        </a:lnSpc>
                        <a:spcBef>
                          <a:spcPts val="400"/>
                        </a:spcBef>
                        <a:spcAft>
                          <a:spcPts val="400"/>
                        </a:spcAft>
                      </a:pPr>
                      <a:r>
                        <a:rPr lang="en-ZA" sz="800" kern="0" dirty="0" smtClean="0">
                          <a:effectLst/>
                        </a:rPr>
                        <a:t>Department</a:t>
                      </a:r>
                      <a:r>
                        <a:rPr lang="en-ZA" sz="800" kern="0" baseline="0" dirty="0" smtClean="0">
                          <a:effectLst/>
                        </a:rPr>
                        <a:t> of </a:t>
                      </a:r>
                      <a:r>
                        <a:rPr lang="en-ZA" sz="800" kern="0" dirty="0" smtClean="0">
                          <a:effectLst/>
                        </a:rPr>
                        <a:t>Tourism </a:t>
                      </a:r>
                      <a:r>
                        <a:rPr lang="en-ZA" sz="800" kern="0" dirty="0">
                          <a:effectLst/>
                        </a:rPr>
                        <a:t>Allocation</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1,129,288</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1,208,048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1,256,523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1,304,306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-866,000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438,306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1,297,038</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10000"/>
                        </a:lnSpc>
                        <a:spcBef>
                          <a:spcPts val="400"/>
                        </a:spcBef>
                        <a:spcAft>
                          <a:spcPts val="400"/>
                        </a:spcAft>
                      </a:pPr>
                      <a:r>
                        <a:rPr lang="en-ZA" sz="800" kern="0">
                          <a:effectLst/>
                        </a:rPr>
                        <a:t>1,329,206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1,344,672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9674458"/>
                  </a:ext>
                </a:extLst>
              </a:tr>
              <a:tr h="316983">
                <a:tc>
                  <a:txBody>
                    <a:bodyPr/>
                    <a:lstStyle/>
                    <a:p>
                      <a:pPr algn="l">
                        <a:lnSpc>
                          <a:spcPct val="110000"/>
                        </a:lnSpc>
                        <a:spcBef>
                          <a:spcPts val="400"/>
                        </a:spcBef>
                        <a:spcAft>
                          <a:spcPts val="400"/>
                        </a:spcAft>
                      </a:pPr>
                      <a:r>
                        <a:rPr lang="en-ZA" sz="800" kern="0">
                          <a:effectLst/>
                        </a:rPr>
                        <a:t>TOMSA levies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116,841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121,516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133,304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144,224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-144,224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50,000</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10000"/>
                        </a:lnSpc>
                        <a:spcBef>
                          <a:spcPts val="400"/>
                        </a:spcBef>
                        <a:spcAft>
                          <a:spcPts val="400"/>
                        </a:spcAft>
                      </a:pPr>
                      <a:r>
                        <a:rPr lang="en-ZA" sz="800" kern="0">
                          <a:effectLst/>
                        </a:rPr>
                        <a:t>52,400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53,972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75295711"/>
                  </a:ext>
                </a:extLst>
              </a:tr>
              <a:tr h="830978">
                <a:tc>
                  <a:txBody>
                    <a:bodyPr/>
                    <a:lstStyle/>
                    <a:p>
                      <a:pPr algn="l">
                        <a:lnSpc>
                          <a:spcPct val="110000"/>
                        </a:lnSpc>
                        <a:spcBef>
                          <a:spcPts val="400"/>
                        </a:spcBef>
                        <a:spcAft>
                          <a:spcPts val="400"/>
                        </a:spcAft>
                      </a:pPr>
                      <a:r>
                        <a:rPr lang="en-ZA" sz="800" kern="0">
                          <a:effectLst/>
                        </a:rPr>
                        <a:t>Indaba, Meetings Africa &amp; other exhibitions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74,659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58,999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110,189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63,503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-62,823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680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33,498</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10000"/>
                        </a:lnSpc>
                        <a:spcBef>
                          <a:spcPts val="400"/>
                        </a:spcBef>
                        <a:spcAft>
                          <a:spcPts val="400"/>
                        </a:spcAft>
                      </a:pPr>
                      <a:r>
                        <a:rPr lang="en-ZA" sz="800" kern="0">
                          <a:effectLst/>
                        </a:rPr>
                        <a:t>35,106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36,159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8374269"/>
                  </a:ext>
                </a:extLst>
              </a:tr>
              <a:tr h="316983">
                <a:tc>
                  <a:txBody>
                    <a:bodyPr/>
                    <a:lstStyle/>
                    <a:p>
                      <a:pPr algn="l">
                        <a:lnSpc>
                          <a:spcPct val="110000"/>
                        </a:lnSpc>
                        <a:spcBef>
                          <a:spcPts val="400"/>
                        </a:spcBef>
                        <a:spcAft>
                          <a:spcPts val="400"/>
                        </a:spcAft>
                      </a:pPr>
                      <a:r>
                        <a:rPr lang="en-ZA" sz="800" kern="0">
                          <a:effectLst/>
                        </a:rPr>
                        <a:t>Grading fees </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20,646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21,739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23,164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25,134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-25,134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12,239</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10000"/>
                        </a:lnSpc>
                        <a:spcBef>
                          <a:spcPts val="400"/>
                        </a:spcBef>
                        <a:spcAft>
                          <a:spcPts val="400"/>
                        </a:spcAft>
                      </a:pPr>
                      <a:r>
                        <a:rPr lang="en-ZA" sz="800" kern="0">
                          <a:effectLst/>
                        </a:rPr>
                        <a:t>12,826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13,211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2690159"/>
                  </a:ext>
                </a:extLst>
              </a:tr>
              <a:tr h="316983">
                <a:tc>
                  <a:txBody>
                    <a:bodyPr/>
                    <a:lstStyle/>
                    <a:p>
                      <a:pPr algn="l">
                        <a:lnSpc>
                          <a:spcPct val="110000"/>
                        </a:lnSpc>
                        <a:spcBef>
                          <a:spcPts val="400"/>
                        </a:spcBef>
                        <a:spcAft>
                          <a:spcPts val="400"/>
                        </a:spcAft>
                      </a:pPr>
                      <a:r>
                        <a:rPr lang="en-ZA" sz="800" kern="0">
                          <a:effectLst/>
                        </a:rPr>
                        <a:t>Sundry revenue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28,642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37,611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22,498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23,552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-23,552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24,847</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10000"/>
                        </a:lnSpc>
                        <a:spcBef>
                          <a:spcPts val="400"/>
                        </a:spcBef>
                        <a:spcAft>
                          <a:spcPts val="400"/>
                        </a:spcAft>
                      </a:pPr>
                      <a:r>
                        <a:rPr lang="en-ZA" sz="800" kern="0">
                          <a:effectLst/>
                        </a:rPr>
                        <a:t>26,040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26,821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7090579"/>
                  </a:ext>
                </a:extLst>
              </a:tr>
              <a:tr h="619121">
                <a:tc>
                  <a:txBody>
                    <a:bodyPr/>
                    <a:lstStyle/>
                    <a:p>
                      <a:pPr algn="l">
                        <a:lnSpc>
                          <a:spcPct val="110000"/>
                        </a:lnSpc>
                        <a:spcBef>
                          <a:spcPts val="400"/>
                        </a:spcBef>
                        <a:spcAft>
                          <a:spcPts val="400"/>
                        </a:spcAft>
                      </a:pPr>
                      <a:r>
                        <a:rPr lang="en-ZA" sz="800" kern="0">
                          <a:effectLst/>
                        </a:rPr>
                        <a:t> TOTAL</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1,370,076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1,447,913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1,545,678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1,560,719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-1,121,733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438,986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1,417,622</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10000"/>
                        </a:lnSpc>
                        <a:spcBef>
                          <a:spcPts val="400"/>
                        </a:spcBef>
                        <a:spcAft>
                          <a:spcPts val="400"/>
                        </a:spcAft>
                      </a:pPr>
                      <a:r>
                        <a:rPr lang="en-ZA" sz="800" kern="0">
                          <a:effectLst/>
                        </a:rPr>
                        <a:t>1,455,578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1,474,835</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9926091"/>
                  </a:ext>
                </a:extLst>
              </a:tr>
            </a:tbl>
          </a:graphicData>
        </a:graphic>
      </p:graphicFrame>
    </p:spTree>
    <p:extLst>
      <p:ext uri="{BB962C8B-B14F-4D97-AF65-F5344CB8AC3E}">
        <p14:creationId xmlns:p14="http://schemas.microsoft.com/office/powerpoint/2010/main" val="2025188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p:txBody>
          <a:bodyPr/>
          <a:lstStyle/>
          <a:p>
            <a:r>
              <a:rPr lang="en-US" dirty="0"/>
              <a:t>TOTAL BUDGET ALLOCATION</a:t>
            </a:r>
            <a:endParaRPr lang="en-ZA" dirty="0"/>
          </a:p>
        </p:txBody>
      </p:sp>
      <p:pic>
        <p:nvPicPr>
          <p:cNvPr id="8" name="Picture 7"/>
          <p:cNvPicPr>
            <a:picLocks noChangeAspect="1"/>
          </p:cNvPicPr>
          <p:nvPr/>
        </p:nvPicPr>
        <p:blipFill>
          <a:blip r:embed="rId2"/>
          <a:stretch>
            <a:fillRect/>
          </a:stretch>
        </p:blipFill>
        <p:spPr>
          <a:xfrm>
            <a:off x="834390" y="1379220"/>
            <a:ext cx="7475220" cy="4099560"/>
          </a:xfrm>
          <a:prstGeom prst="rect">
            <a:avLst/>
          </a:prstGeom>
        </p:spPr>
      </p:pic>
    </p:spTree>
    <p:extLst>
      <p:ext uri="{BB962C8B-B14F-4D97-AF65-F5344CB8AC3E}">
        <p14:creationId xmlns:p14="http://schemas.microsoft.com/office/powerpoint/2010/main" val="296110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1F7661-E6E2-4976-BA6A-A90E7F8B1505}"/>
              </a:ext>
            </a:extLst>
          </p:cNvPr>
          <p:cNvSpPr>
            <a:spLocks noGrp="1"/>
          </p:cNvSpPr>
          <p:nvPr>
            <p:ph idx="1"/>
          </p:nvPr>
        </p:nvSpPr>
        <p:spPr/>
        <p:txBody>
          <a:bodyPr/>
          <a:lstStyle/>
          <a:p>
            <a:pPr marL="0" indent="0" algn="ctr">
              <a:buNone/>
            </a:pPr>
            <a:r>
              <a:rPr lang="en-ZA" b="1" cap="all" dirty="0"/>
              <a:t>Projected Expenditure for 2021/22 MTEF </a:t>
            </a:r>
          </a:p>
          <a:p>
            <a:pPr marL="0" indent="0">
              <a:buNone/>
            </a:pPr>
            <a:endParaRPr lang="en-ZA" dirty="0"/>
          </a:p>
          <a:p>
            <a:pPr marL="0" indent="0">
              <a:buNone/>
            </a:pPr>
            <a:endParaRPr lang="en-ZA" dirty="0"/>
          </a:p>
        </p:txBody>
      </p:sp>
      <p:graphicFrame>
        <p:nvGraphicFramePr>
          <p:cNvPr id="4" name="Table 3">
            <a:extLst>
              <a:ext uri="{FF2B5EF4-FFF2-40B4-BE49-F238E27FC236}">
                <a16:creationId xmlns:a16="http://schemas.microsoft.com/office/drawing/2014/main" id="{177B8CF3-CA9C-457E-A27A-49F3FE140CB9}"/>
              </a:ext>
            </a:extLst>
          </p:cNvPr>
          <p:cNvGraphicFramePr>
            <a:graphicFrameLocks noGrp="1"/>
          </p:cNvGraphicFramePr>
          <p:nvPr>
            <p:extLst>
              <p:ext uri="{D42A27DB-BD31-4B8C-83A1-F6EECF244321}">
                <p14:modId xmlns:p14="http://schemas.microsoft.com/office/powerpoint/2010/main" val="1338318086"/>
              </p:ext>
            </p:extLst>
          </p:nvPr>
        </p:nvGraphicFramePr>
        <p:xfrm>
          <a:off x="381000" y="1628800"/>
          <a:ext cx="8511480" cy="3960440"/>
        </p:xfrm>
        <a:graphic>
          <a:graphicData uri="http://schemas.openxmlformats.org/drawingml/2006/table">
            <a:tbl>
              <a:tblPr firstRow="1" firstCol="1" bandRow="1">
                <a:tableStyleId>{5940675A-B579-460E-94D1-54222C63F5DA}</a:tableStyleId>
              </a:tblPr>
              <a:tblGrid>
                <a:gridCol w="718400">
                  <a:extLst>
                    <a:ext uri="{9D8B030D-6E8A-4147-A177-3AD203B41FA5}">
                      <a16:colId xmlns:a16="http://schemas.microsoft.com/office/drawing/2014/main" val="2613433634"/>
                    </a:ext>
                  </a:extLst>
                </a:gridCol>
                <a:gridCol w="1294809">
                  <a:extLst>
                    <a:ext uri="{9D8B030D-6E8A-4147-A177-3AD203B41FA5}">
                      <a16:colId xmlns:a16="http://schemas.microsoft.com/office/drawing/2014/main" val="4050621581"/>
                    </a:ext>
                  </a:extLst>
                </a:gridCol>
                <a:gridCol w="718962">
                  <a:extLst>
                    <a:ext uri="{9D8B030D-6E8A-4147-A177-3AD203B41FA5}">
                      <a16:colId xmlns:a16="http://schemas.microsoft.com/office/drawing/2014/main" val="3742185758"/>
                    </a:ext>
                  </a:extLst>
                </a:gridCol>
                <a:gridCol w="718962">
                  <a:extLst>
                    <a:ext uri="{9D8B030D-6E8A-4147-A177-3AD203B41FA5}">
                      <a16:colId xmlns:a16="http://schemas.microsoft.com/office/drawing/2014/main" val="917224054"/>
                    </a:ext>
                  </a:extLst>
                </a:gridCol>
                <a:gridCol w="745444">
                  <a:extLst>
                    <a:ext uri="{9D8B030D-6E8A-4147-A177-3AD203B41FA5}">
                      <a16:colId xmlns:a16="http://schemas.microsoft.com/office/drawing/2014/main" val="4166390265"/>
                    </a:ext>
                  </a:extLst>
                </a:gridCol>
                <a:gridCol w="746008">
                  <a:extLst>
                    <a:ext uri="{9D8B030D-6E8A-4147-A177-3AD203B41FA5}">
                      <a16:colId xmlns:a16="http://schemas.microsoft.com/office/drawing/2014/main" val="3879343260"/>
                    </a:ext>
                  </a:extLst>
                </a:gridCol>
                <a:gridCol w="746008">
                  <a:extLst>
                    <a:ext uri="{9D8B030D-6E8A-4147-A177-3AD203B41FA5}">
                      <a16:colId xmlns:a16="http://schemas.microsoft.com/office/drawing/2014/main" val="1970968690"/>
                    </a:ext>
                  </a:extLst>
                </a:gridCol>
                <a:gridCol w="746008">
                  <a:extLst>
                    <a:ext uri="{9D8B030D-6E8A-4147-A177-3AD203B41FA5}">
                      <a16:colId xmlns:a16="http://schemas.microsoft.com/office/drawing/2014/main" val="797706204"/>
                    </a:ext>
                  </a:extLst>
                </a:gridCol>
                <a:gridCol w="691917">
                  <a:extLst>
                    <a:ext uri="{9D8B030D-6E8A-4147-A177-3AD203B41FA5}">
                      <a16:colId xmlns:a16="http://schemas.microsoft.com/office/drawing/2014/main" val="2697432604"/>
                    </a:ext>
                  </a:extLst>
                </a:gridCol>
                <a:gridCol w="692481">
                  <a:extLst>
                    <a:ext uri="{9D8B030D-6E8A-4147-A177-3AD203B41FA5}">
                      <a16:colId xmlns:a16="http://schemas.microsoft.com/office/drawing/2014/main" val="285537038"/>
                    </a:ext>
                  </a:extLst>
                </a:gridCol>
                <a:gridCol w="692481">
                  <a:extLst>
                    <a:ext uri="{9D8B030D-6E8A-4147-A177-3AD203B41FA5}">
                      <a16:colId xmlns:a16="http://schemas.microsoft.com/office/drawing/2014/main" val="1876117979"/>
                    </a:ext>
                  </a:extLst>
                </a:gridCol>
              </a:tblGrid>
              <a:tr h="578933">
                <a:tc rowSpan="3" gridSpan="2">
                  <a:txBody>
                    <a:bodyPr/>
                    <a:lstStyle/>
                    <a:p>
                      <a:pPr algn="ctr">
                        <a:lnSpc>
                          <a:spcPct val="110000"/>
                        </a:lnSpc>
                        <a:spcBef>
                          <a:spcPts val="400"/>
                        </a:spcBef>
                        <a:spcAft>
                          <a:spcPts val="400"/>
                        </a:spcAft>
                      </a:pPr>
                      <a:r>
                        <a:rPr lang="en-ZA" sz="800" kern="0" dirty="0">
                          <a:effectLst/>
                        </a:rPr>
                        <a:t>Name of the Programme</a:t>
                      </a:r>
                      <a:endParaRPr lang="en-ZA" sz="1050" kern="1400" dirty="0">
                        <a:effectLst/>
                      </a:endParaRPr>
                    </a:p>
                    <a:p>
                      <a:pPr algn="ctr">
                        <a:lnSpc>
                          <a:spcPct val="110000"/>
                        </a:lnSpc>
                        <a:spcBef>
                          <a:spcPts val="400"/>
                        </a:spcBef>
                        <a:spcAft>
                          <a:spcPts val="400"/>
                        </a:spcAft>
                      </a:pPr>
                      <a:r>
                        <a:rPr lang="en-ZA" sz="800" kern="0" dirty="0">
                          <a:effectLst/>
                        </a:rPr>
                        <a:t> </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rowSpan="3" hMerge="1">
                  <a:txBody>
                    <a:bodyPr/>
                    <a:lstStyle/>
                    <a:p>
                      <a:endParaRPr lang="en-ZA"/>
                    </a:p>
                  </a:txBody>
                  <a:tcPr/>
                </a:tc>
                <a:tc>
                  <a:txBody>
                    <a:bodyPr/>
                    <a:lstStyle/>
                    <a:p>
                      <a:pPr algn="ctr">
                        <a:lnSpc>
                          <a:spcPct val="110000"/>
                        </a:lnSpc>
                        <a:spcBef>
                          <a:spcPts val="400"/>
                        </a:spcBef>
                        <a:spcAft>
                          <a:spcPts val="400"/>
                        </a:spcAft>
                      </a:pPr>
                      <a:r>
                        <a:rPr lang="en-ZA" sz="800" kern="0">
                          <a:effectLst/>
                        </a:rPr>
                        <a:t>2017/18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2018/19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2019/20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gridSpan="3">
                  <a:txBody>
                    <a:bodyPr/>
                    <a:lstStyle/>
                    <a:p>
                      <a:pPr algn="ctr">
                        <a:lnSpc>
                          <a:spcPct val="110000"/>
                        </a:lnSpc>
                        <a:spcBef>
                          <a:spcPts val="400"/>
                        </a:spcBef>
                        <a:spcAft>
                          <a:spcPts val="400"/>
                        </a:spcAft>
                      </a:pPr>
                      <a:r>
                        <a:rPr lang="en-ZA" sz="800" kern="0">
                          <a:effectLst/>
                        </a:rPr>
                        <a:t>2020/21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ZA"/>
                    </a:p>
                  </a:txBody>
                  <a:tcPr/>
                </a:tc>
                <a:tc hMerge="1">
                  <a:txBody>
                    <a:bodyPr/>
                    <a:lstStyle/>
                    <a:p>
                      <a:endParaRPr lang="en-ZA"/>
                    </a:p>
                  </a:txBody>
                  <a:tcPr/>
                </a:tc>
                <a:tc>
                  <a:txBody>
                    <a:bodyPr/>
                    <a:lstStyle/>
                    <a:p>
                      <a:pPr algn="ctr">
                        <a:lnSpc>
                          <a:spcPct val="110000"/>
                        </a:lnSpc>
                        <a:spcBef>
                          <a:spcPts val="400"/>
                        </a:spcBef>
                        <a:spcAft>
                          <a:spcPts val="400"/>
                        </a:spcAft>
                      </a:pPr>
                      <a:r>
                        <a:rPr lang="en-ZA" sz="800" kern="0" dirty="0">
                          <a:effectLst/>
                        </a:rPr>
                        <a:t>2021/22</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2022/23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2023/24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8882052"/>
                  </a:ext>
                </a:extLst>
              </a:tr>
              <a:tr h="604992">
                <a:tc gridSpan="2" vMerge="1">
                  <a:txBody>
                    <a:bodyPr/>
                    <a:lstStyle/>
                    <a:p>
                      <a:endParaRPr lang="en-ZA"/>
                    </a:p>
                  </a:txBody>
                  <a:tcPr/>
                </a:tc>
                <a:tc hMerge="1" vMerge="1">
                  <a:txBody>
                    <a:bodyPr/>
                    <a:lstStyle/>
                    <a:p>
                      <a:endParaRPr lang="en-ZA"/>
                    </a:p>
                  </a:txBody>
                  <a:tcPr/>
                </a:tc>
                <a:tc>
                  <a:txBody>
                    <a:bodyPr/>
                    <a:lstStyle/>
                    <a:p>
                      <a:pPr algn="ctr">
                        <a:lnSpc>
                          <a:spcPct val="110000"/>
                        </a:lnSpc>
                        <a:spcBef>
                          <a:spcPts val="400"/>
                        </a:spcBef>
                        <a:spcAft>
                          <a:spcPts val="400"/>
                        </a:spcAft>
                      </a:pPr>
                      <a:r>
                        <a:rPr lang="en-ZA" sz="800" kern="0">
                          <a:effectLst/>
                        </a:rPr>
                        <a:t>Audited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Audited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Audited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Approved Budget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Special adjustments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Revised Budget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Budget</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Budget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Budget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8013504"/>
                  </a:ext>
                </a:extLst>
              </a:tr>
              <a:tr h="295980">
                <a:tc gridSpan="2" vMerge="1">
                  <a:txBody>
                    <a:bodyPr/>
                    <a:lstStyle/>
                    <a:p>
                      <a:endParaRPr lang="en-ZA"/>
                    </a:p>
                  </a:txBody>
                  <a:tcPr/>
                </a:tc>
                <a:tc hMerge="1" vMerge="1">
                  <a:txBody>
                    <a:bodyPr/>
                    <a:lstStyle/>
                    <a:p>
                      <a:endParaRPr lang="en-ZA"/>
                    </a:p>
                  </a:txBody>
                  <a:tcPr/>
                </a:tc>
                <a:tc>
                  <a:txBody>
                    <a:bodyPr/>
                    <a:lstStyle/>
                    <a:p>
                      <a:pPr algn="ctr">
                        <a:lnSpc>
                          <a:spcPct val="110000"/>
                        </a:lnSpc>
                        <a:spcBef>
                          <a:spcPts val="400"/>
                        </a:spcBef>
                        <a:spcAft>
                          <a:spcPts val="400"/>
                        </a:spcAft>
                      </a:pPr>
                      <a:r>
                        <a:rPr lang="en-ZA" sz="800" kern="0">
                          <a:effectLst/>
                        </a:rPr>
                        <a:t>(R’000)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(R’000)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(R’000)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(R’000)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(R’000)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(R’000)</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(R’000)</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(R’000)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(R’000)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5012146"/>
                  </a:ext>
                </a:extLst>
              </a:tr>
              <a:tr h="378074">
                <a:tc>
                  <a:txBody>
                    <a:bodyPr/>
                    <a:lstStyle/>
                    <a:p>
                      <a:pPr algn="ctr">
                        <a:lnSpc>
                          <a:spcPct val="110000"/>
                        </a:lnSpc>
                        <a:spcBef>
                          <a:spcPts val="400"/>
                        </a:spcBef>
                        <a:spcAft>
                          <a:spcPts val="400"/>
                        </a:spcAft>
                      </a:pPr>
                      <a:r>
                        <a:rPr lang="en-ZA" sz="800" kern="0">
                          <a:effectLst/>
                        </a:rPr>
                        <a:t>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400"/>
                        </a:spcBef>
                        <a:spcAft>
                          <a:spcPts val="400"/>
                        </a:spcAft>
                      </a:pPr>
                      <a:r>
                        <a:rPr lang="en-ZA" sz="800" kern="0">
                          <a:effectLst/>
                        </a:rPr>
                        <a:t>Corporate Support </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151,212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158,725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152,190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140,936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-29,491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111,445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126,463</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129,849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131,566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4589028"/>
                  </a:ext>
                </a:extLst>
              </a:tr>
              <a:tr h="378074">
                <a:tc>
                  <a:txBody>
                    <a:bodyPr/>
                    <a:lstStyle/>
                    <a:p>
                      <a:pPr algn="ctr">
                        <a:lnSpc>
                          <a:spcPct val="110000"/>
                        </a:lnSpc>
                        <a:spcBef>
                          <a:spcPts val="400"/>
                        </a:spcBef>
                        <a:spcAft>
                          <a:spcPts val="400"/>
                        </a:spcAft>
                      </a:pPr>
                      <a:r>
                        <a:rPr lang="en-ZA" sz="800" kern="0">
                          <a:effectLst/>
                        </a:rPr>
                        <a:t>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400"/>
                        </a:spcBef>
                        <a:spcAft>
                          <a:spcPts val="400"/>
                        </a:spcAft>
                      </a:pPr>
                      <a:r>
                        <a:rPr lang="en-ZA" sz="800" kern="0">
                          <a:effectLst/>
                        </a:rPr>
                        <a:t>Business Enablement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60,926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85,929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79,059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94,710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-60,903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33,807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84,985</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87,260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88,414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63965571"/>
                  </a:ext>
                </a:extLst>
              </a:tr>
              <a:tr h="385832">
                <a:tc>
                  <a:txBody>
                    <a:bodyPr/>
                    <a:lstStyle/>
                    <a:p>
                      <a:pPr algn="ctr">
                        <a:lnSpc>
                          <a:spcPct val="110000"/>
                        </a:lnSpc>
                        <a:spcBef>
                          <a:spcPts val="400"/>
                        </a:spcBef>
                        <a:spcAft>
                          <a:spcPts val="400"/>
                        </a:spcAft>
                      </a:pPr>
                      <a:r>
                        <a:rPr lang="en-ZA" sz="800" kern="0">
                          <a:effectLst/>
                        </a:rPr>
                        <a:t>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400"/>
                        </a:spcBef>
                        <a:spcAft>
                          <a:spcPts val="400"/>
                        </a:spcAft>
                      </a:pPr>
                      <a:r>
                        <a:rPr lang="en-ZA" sz="800" kern="0">
                          <a:effectLst/>
                        </a:rPr>
                        <a:t>Leisure Tourism Marketing</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955,996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1,045,306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948,603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1,111,609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-885,227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226,382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1,014,633</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1,041,799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1,055,582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6838383"/>
                  </a:ext>
                </a:extLst>
              </a:tr>
              <a:tr h="385832">
                <a:tc>
                  <a:txBody>
                    <a:bodyPr/>
                    <a:lstStyle/>
                    <a:p>
                      <a:pPr algn="ctr">
                        <a:lnSpc>
                          <a:spcPct val="110000"/>
                        </a:lnSpc>
                        <a:spcBef>
                          <a:spcPts val="400"/>
                        </a:spcBef>
                        <a:spcAft>
                          <a:spcPts val="400"/>
                        </a:spcAft>
                      </a:pPr>
                      <a:r>
                        <a:rPr lang="en-ZA" sz="800" kern="0">
                          <a:effectLst/>
                        </a:rPr>
                        <a:t>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400"/>
                        </a:spcBef>
                        <a:spcAft>
                          <a:spcPts val="400"/>
                        </a:spcAft>
                      </a:pPr>
                      <a:r>
                        <a:rPr lang="en-ZA" sz="800" kern="0">
                          <a:effectLst/>
                        </a:rPr>
                        <a:t>Business Events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172,123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129,287.00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178,855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140,932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-117,641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23,291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126,459</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129,845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131,563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4830557"/>
                  </a:ext>
                </a:extLst>
              </a:tr>
              <a:tr h="378074">
                <a:tc>
                  <a:txBody>
                    <a:bodyPr/>
                    <a:lstStyle/>
                    <a:p>
                      <a:pPr algn="ctr">
                        <a:lnSpc>
                          <a:spcPct val="110000"/>
                        </a:lnSpc>
                        <a:spcBef>
                          <a:spcPts val="400"/>
                        </a:spcBef>
                        <a:spcAft>
                          <a:spcPts val="400"/>
                        </a:spcAft>
                      </a:pPr>
                      <a:r>
                        <a:rPr lang="en-ZA" sz="800" kern="0">
                          <a:effectLst/>
                        </a:rPr>
                        <a:t>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10000"/>
                        </a:lnSpc>
                        <a:spcBef>
                          <a:spcPts val="400"/>
                        </a:spcBef>
                        <a:spcAft>
                          <a:spcPts val="400"/>
                        </a:spcAft>
                      </a:pPr>
                      <a:r>
                        <a:rPr lang="en-ZA" sz="800" kern="0">
                          <a:effectLst/>
                        </a:rPr>
                        <a:t>Tourist Experience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49,596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65,807.00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77,021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72,532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-28,471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44,061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65,083</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66,825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67,710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6428306"/>
                  </a:ext>
                </a:extLst>
              </a:tr>
              <a:tr h="574649">
                <a:tc gridSpan="2">
                  <a:txBody>
                    <a:bodyPr/>
                    <a:lstStyle/>
                    <a:p>
                      <a:pPr algn="l">
                        <a:lnSpc>
                          <a:spcPct val="110000"/>
                        </a:lnSpc>
                        <a:spcBef>
                          <a:spcPts val="400"/>
                        </a:spcBef>
                        <a:spcAft>
                          <a:spcPts val="400"/>
                        </a:spcAft>
                      </a:pPr>
                      <a:r>
                        <a:rPr lang="en-ZA" sz="800" kern="0" cap="all">
                          <a:effectLst/>
                        </a:rPr>
                        <a:t>Total</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ZA"/>
                    </a:p>
                  </a:txBody>
                  <a:tcPr/>
                </a:tc>
                <a:tc>
                  <a:txBody>
                    <a:bodyPr/>
                    <a:lstStyle/>
                    <a:p>
                      <a:pPr algn="ctr">
                        <a:lnSpc>
                          <a:spcPct val="110000"/>
                        </a:lnSpc>
                        <a:spcBef>
                          <a:spcPts val="400"/>
                        </a:spcBef>
                        <a:spcAft>
                          <a:spcPts val="400"/>
                        </a:spcAft>
                      </a:pPr>
                      <a:r>
                        <a:rPr lang="en-ZA" sz="800" kern="0">
                          <a:effectLst/>
                        </a:rPr>
                        <a:t>1,389,853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1,485,054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1,435,727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1,560,719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-1,121,733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438,986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1,417,622</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a:effectLst/>
                        </a:rPr>
                        <a:t>1,455,578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0000"/>
                        </a:lnSpc>
                        <a:spcBef>
                          <a:spcPts val="400"/>
                        </a:spcBef>
                        <a:spcAft>
                          <a:spcPts val="400"/>
                        </a:spcAft>
                      </a:pPr>
                      <a:r>
                        <a:rPr lang="en-ZA" sz="800" kern="0" dirty="0">
                          <a:effectLst/>
                        </a:rPr>
                        <a:t>1,474,835</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4650016"/>
                  </a:ext>
                </a:extLst>
              </a:tr>
            </a:tbl>
          </a:graphicData>
        </a:graphic>
      </p:graphicFrame>
    </p:spTree>
    <p:extLst>
      <p:ext uri="{BB962C8B-B14F-4D97-AF65-F5344CB8AC3E}">
        <p14:creationId xmlns:p14="http://schemas.microsoft.com/office/powerpoint/2010/main" val="2259652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p:txBody>
          <a:bodyPr/>
          <a:lstStyle/>
          <a:p>
            <a:r>
              <a:rPr lang="en-US" dirty="0"/>
              <a:t>BUDGET ALLOCATION PER PROGRAMME</a:t>
            </a:r>
            <a:endParaRPr lang="en-ZA" dirty="0"/>
          </a:p>
        </p:txBody>
      </p:sp>
      <p:pic>
        <p:nvPicPr>
          <p:cNvPr id="2" name="Picture 1">
            <a:extLst>
              <a:ext uri="{FF2B5EF4-FFF2-40B4-BE49-F238E27FC236}">
                <a16:creationId xmlns:a16="http://schemas.microsoft.com/office/drawing/2014/main" id="{971E9D5E-4D89-4271-9171-12DDEE29802D}"/>
              </a:ext>
            </a:extLst>
          </p:cNvPr>
          <p:cNvPicPr>
            <a:picLocks noChangeAspect="1"/>
          </p:cNvPicPr>
          <p:nvPr/>
        </p:nvPicPr>
        <p:blipFill>
          <a:blip r:embed="rId2"/>
          <a:stretch>
            <a:fillRect/>
          </a:stretch>
        </p:blipFill>
        <p:spPr>
          <a:xfrm>
            <a:off x="683568" y="1052736"/>
            <a:ext cx="7632848" cy="4608512"/>
          </a:xfrm>
          <a:prstGeom prst="rect">
            <a:avLst/>
          </a:prstGeom>
        </p:spPr>
      </p:pic>
      <p:sp>
        <p:nvSpPr>
          <p:cNvPr id="7" name="TextBox 1">
            <a:extLst>
              <a:ext uri="{FF2B5EF4-FFF2-40B4-BE49-F238E27FC236}">
                <a16:creationId xmlns:a16="http://schemas.microsoft.com/office/drawing/2014/main" id="{4BDFDF47-C1A1-4BE2-881A-F6C9B65FB73E}"/>
              </a:ext>
            </a:extLst>
          </p:cNvPr>
          <p:cNvSpPr txBox="1"/>
          <p:nvPr/>
        </p:nvSpPr>
        <p:spPr>
          <a:xfrm>
            <a:off x="3635896" y="5953941"/>
            <a:ext cx="1523353" cy="28619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ZA" sz="1100" dirty="0"/>
              <a:t>Total Budget Allocation:</a:t>
            </a:r>
            <a:r>
              <a:rPr lang="en-ZA" sz="1100" baseline="0" dirty="0"/>
              <a:t> </a:t>
            </a:r>
            <a:r>
              <a:rPr lang="en-ZA" sz="1100" dirty="0"/>
              <a:t>R1 417 622</a:t>
            </a:r>
          </a:p>
        </p:txBody>
      </p:sp>
    </p:spTree>
    <p:extLst>
      <p:ext uri="{BB962C8B-B14F-4D97-AF65-F5344CB8AC3E}">
        <p14:creationId xmlns:p14="http://schemas.microsoft.com/office/powerpoint/2010/main" val="3050537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 1: ECONOMIC CLASSIFICATION</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320827465"/>
              </p:ext>
            </p:extLst>
          </p:nvPr>
        </p:nvGraphicFramePr>
        <p:xfrm>
          <a:off x="683567" y="1484782"/>
          <a:ext cx="7776864" cy="3240363"/>
        </p:xfrm>
        <a:graphic>
          <a:graphicData uri="http://schemas.openxmlformats.org/drawingml/2006/table">
            <a:tbl>
              <a:tblPr firstRow="1" firstCol="1" bandRow="1"/>
              <a:tblGrid>
                <a:gridCol w="1629930">
                  <a:extLst>
                    <a:ext uri="{9D8B030D-6E8A-4147-A177-3AD203B41FA5}">
                      <a16:colId xmlns:a16="http://schemas.microsoft.com/office/drawing/2014/main" val="2031484551"/>
                    </a:ext>
                  </a:extLst>
                </a:gridCol>
                <a:gridCol w="814555">
                  <a:extLst>
                    <a:ext uri="{9D8B030D-6E8A-4147-A177-3AD203B41FA5}">
                      <a16:colId xmlns:a16="http://schemas.microsoft.com/office/drawing/2014/main" val="2592708376"/>
                    </a:ext>
                  </a:extLst>
                </a:gridCol>
                <a:gridCol w="815377">
                  <a:extLst>
                    <a:ext uri="{9D8B030D-6E8A-4147-A177-3AD203B41FA5}">
                      <a16:colId xmlns:a16="http://schemas.microsoft.com/office/drawing/2014/main" val="3185959876"/>
                    </a:ext>
                  </a:extLst>
                </a:gridCol>
                <a:gridCol w="1046933">
                  <a:extLst>
                    <a:ext uri="{9D8B030D-6E8A-4147-A177-3AD203B41FA5}">
                      <a16:colId xmlns:a16="http://schemas.microsoft.com/office/drawing/2014/main" val="2123269144"/>
                    </a:ext>
                  </a:extLst>
                </a:gridCol>
                <a:gridCol w="1046933">
                  <a:extLst>
                    <a:ext uri="{9D8B030D-6E8A-4147-A177-3AD203B41FA5}">
                      <a16:colId xmlns:a16="http://schemas.microsoft.com/office/drawing/2014/main" val="2916188287"/>
                    </a:ext>
                  </a:extLst>
                </a:gridCol>
                <a:gridCol w="817839">
                  <a:extLst>
                    <a:ext uri="{9D8B030D-6E8A-4147-A177-3AD203B41FA5}">
                      <a16:colId xmlns:a16="http://schemas.microsoft.com/office/drawing/2014/main" val="3163171011"/>
                    </a:ext>
                  </a:extLst>
                </a:gridCol>
                <a:gridCol w="814555">
                  <a:extLst>
                    <a:ext uri="{9D8B030D-6E8A-4147-A177-3AD203B41FA5}">
                      <a16:colId xmlns:a16="http://schemas.microsoft.com/office/drawing/2014/main" val="2345021023"/>
                    </a:ext>
                  </a:extLst>
                </a:gridCol>
                <a:gridCol w="790742">
                  <a:extLst>
                    <a:ext uri="{9D8B030D-6E8A-4147-A177-3AD203B41FA5}">
                      <a16:colId xmlns:a16="http://schemas.microsoft.com/office/drawing/2014/main" val="820320258"/>
                    </a:ext>
                  </a:extLst>
                </a:gridCol>
              </a:tblGrid>
              <a:tr h="590918">
                <a:tc rowSpan="2">
                  <a:txBody>
                    <a:bodyPr/>
                    <a:lstStyle/>
                    <a:p>
                      <a:pPr algn="l">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Programme 1: Administration </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3">
                  <a:txBody>
                    <a:bodyPr/>
                    <a:lstStyle/>
                    <a:p>
                      <a:pPr algn="ct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Audited Outcomes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tc>
                  <a:txBody>
                    <a:bodyPr/>
                    <a:lstStyle/>
                    <a:p>
                      <a:pPr algn="ct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Estimated Expenditure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3">
                  <a:txBody>
                    <a:bodyPr/>
                    <a:lstStyle/>
                    <a:p>
                      <a:pPr algn="ct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MTEF Expenditure Estimates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57126889"/>
                  </a:ext>
                </a:extLst>
              </a:tr>
              <a:tr h="466922">
                <a:tc vMerge="1">
                  <a:txBody>
                    <a:bodyPr/>
                    <a:lstStyle/>
                    <a:p>
                      <a:endParaRPr lang="en-ZA"/>
                    </a:p>
                  </a:txBody>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2017/18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2018/19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2019/20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2020/21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2021/22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2022/23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2023/24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extLst>
                  <a:ext uri="{0D108BD9-81ED-4DB2-BD59-A6C34878D82A}">
                    <a16:rowId xmlns:a16="http://schemas.microsoft.com/office/drawing/2014/main" val="2348874814"/>
                  </a:ext>
                </a:extLst>
              </a:tr>
              <a:tr h="334208">
                <a:tc gridSpan="8">
                  <a:txBody>
                    <a:bodyPr/>
                    <a:lstStyle/>
                    <a:p>
                      <a:pPr algn="just">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Economic classification:</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63450660"/>
                  </a:ext>
                </a:extLst>
              </a:tr>
              <a:tr h="511483">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43 512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45 992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48 568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56 507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54 057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56 161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56 833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428561302"/>
                  </a:ext>
                </a:extLst>
              </a:tr>
              <a:tr h="334208">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86 762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76 008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75 757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45 139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60 334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69 111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68 872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656611416"/>
                  </a:ext>
                </a:extLst>
              </a:tr>
              <a:tr h="334208">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Depreciation</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9717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10 271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10 846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9 800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12 072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4 577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5 861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44017010"/>
                  </a:ext>
                </a:extLst>
              </a:tr>
              <a:tr h="334208">
                <a:tc>
                  <a:txBody>
                    <a:bodyPr/>
                    <a:lstStyle/>
                    <a:p>
                      <a:pPr algn="l">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Total expenses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139 991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132 271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135 171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111 445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0">
                          <a:effectLst/>
                          <a:latin typeface="Arial" panose="020B0604020202020204" pitchFamily="34" charset="0"/>
                          <a:ea typeface="Times New Roman" panose="02020603050405020304" pitchFamily="18" charset="0"/>
                          <a:cs typeface="Arial" panose="020B0604020202020204" pitchFamily="34" charset="0"/>
                        </a:rPr>
                        <a:t>126 463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129 849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131 566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50168247"/>
                  </a:ext>
                </a:extLst>
              </a:tr>
              <a:tr h="334208">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Staff complement (no.)</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gridSpan="7">
                  <a:txBody>
                    <a:bodyPr/>
                    <a:lstStyle/>
                    <a:p>
                      <a:pPr algn="l">
                        <a:lnSpc>
                          <a:spcPct val="110000"/>
                        </a:lnSpc>
                        <a:spcBef>
                          <a:spcPts val="600"/>
                        </a:spcBef>
                        <a:spcAft>
                          <a:spcPts val="6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56</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619672776"/>
                  </a:ext>
                </a:extLst>
              </a:tr>
            </a:tbl>
          </a:graphicData>
        </a:graphic>
      </p:graphicFrame>
    </p:spTree>
    <p:extLst>
      <p:ext uri="{BB962C8B-B14F-4D97-AF65-F5344CB8AC3E}">
        <p14:creationId xmlns:p14="http://schemas.microsoft.com/office/powerpoint/2010/main" val="529964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 2: ECONOMIC CLASSIFICATION</a:t>
            </a: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4175185139"/>
              </p:ext>
            </p:extLst>
          </p:nvPr>
        </p:nvGraphicFramePr>
        <p:xfrm>
          <a:off x="683568" y="1340767"/>
          <a:ext cx="7704855" cy="3168353"/>
        </p:xfrm>
        <a:graphic>
          <a:graphicData uri="http://schemas.openxmlformats.org/drawingml/2006/table">
            <a:tbl>
              <a:tblPr firstRow="1" firstCol="1" bandRow="1"/>
              <a:tblGrid>
                <a:gridCol w="1614838">
                  <a:extLst>
                    <a:ext uri="{9D8B030D-6E8A-4147-A177-3AD203B41FA5}">
                      <a16:colId xmlns:a16="http://schemas.microsoft.com/office/drawing/2014/main" val="2716755431"/>
                    </a:ext>
                  </a:extLst>
                </a:gridCol>
                <a:gridCol w="807013">
                  <a:extLst>
                    <a:ext uri="{9D8B030D-6E8A-4147-A177-3AD203B41FA5}">
                      <a16:colId xmlns:a16="http://schemas.microsoft.com/office/drawing/2014/main" val="3905336577"/>
                    </a:ext>
                  </a:extLst>
                </a:gridCol>
                <a:gridCol w="807827">
                  <a:extLst>
                    <a:ext uri="{9D8B030D-6E8A-4147-A177-3AD203B41FA5}">
                      <a16:colId xmlns:a16="http://schemas.microsoft.com/office/drawing/2014/main" val="1814990174"/>
                    </a:ext>
                  </a:extLst>
                </a:gridCol>
                <a:gridCol w="1037239">
                  <a:extLst>
                    <a:ext uri="{9D8B030D-6E8A-4147-A177-3AD203B41FA5}">
                      <a16:colId xmlns:a16="http://schemas.microsoft.com/office/drawing/2014/main" val="127621099"/>
                    </a:ext>
                  </a:extLst>
                </a:gridCol>
                <a:gridCol w="1037239">
                  <a:extLst>
                    <a:ext uri="{9D8B030D-6E8A-4147-A177-3AD203B41FA5}">
                      <a16:colId xmlns:a16="http://schemas.microsoft.com/office/drawing/2014/main" val="2097822606"/>
                    </a:ext>
                  </a:extLst>
                </a:gridCol>
                <a:gridCol w="810266">
                  <a:extLst>
                    <a:ext uri="{9D8B030D-6E8A-4147-A177-3AD203B41FA5}">
                      <a16:colId xmlns:a16="http://schemas.microsoft.com/office/drawing/2014/main" val="3232040764"/>
                    </a:ext>
                  </a:extLst>
                </a:gridCol>
                <a:gridCol w="807013">
                  <a:extLst>
                    <a:ext uri="{9D8B030D-6E8A-4147-A177-3AD203B41FA5}">
                      <a16:colId xmlns:a16="http://schemas.microsoft.com/office/drawing/2014/main" val="1401464978"/>
                    </a:ext>
                  </a:extLst>
                </a:gridCol>
                <a:gridCol w="783420">
                  <a:extLst>
                    <a:ext uri="{9D8B030D-6E8A-4147-A177-3AD203B41FA5}">
                      <a16:colId xmlns:a16="http://schemas.microsoft.com/office/drawing/2014/main" val="2383929731"/>
                    </a:ext>
                  </a:extLst>
                </a:gridCol>
              </a:tblGrid>
              <a:tr h="644231">
                <a:tc rowSpan="2">
                  <a:txBody>
                    <a:bodyPr/>
                    <a:lstStyle/>
                    <a:p>
                      <a:pPr algn="l">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Programme 2: Business Enablement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3">
                  <a:txBody>
                    <a:bodyPr/>
                    <a:lstStyle/>
                    <a:p>
                      <a:pPr algn="ct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Audited Outcomes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tc>
                  <a:txBody>
                    <a:bodyPr/>
                    <a:lstStyle/>
                    <a:p>
                      <a:pPr algn="ct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Estimated Expenditure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3">
                  <a:txBody>
                    <a:bodyPr/>
                    <a:lstStyle/>
                    <a:p>
                      <a:pPr algn="ct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MTEF Expenditure Estimates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29330095"/>
                  </a:ext>
                </a:extLst>
              </a:tr>
              <a:tr h="509048">
                <a:tc vMerge="1">
                  <a:txBody>
                    <a:bodyPr/>
                    <a:lstStyle/>
                    <a:p>
                      <a:endParaRPr lang="en-ZA"/>
                    </a:p>
                  </a:txBody>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2017/18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2018/19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2019/20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2020/21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2021/22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2022/23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2023/24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extLst>
                  <a:ext uri="{0D108BD9-81ED-4DB2-BD59-A6C34878D82A}">
                    <a16:rowId xmlns:a16="http://schemas.microsoft.com/office/drawing/2014/main" val="3085676491"/>
                  </a:ext>
                </a:extLst>
              </a:tr>
              <a:tr h="364361">
                <a:tc gridSpan="8">
                  <a:txBody>
                    <a:bodyPr/>
                    <a:lstStyle/>
                    <a:p>
                      <a:pPr algn="just">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Economic classification:</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54321640"/>
                  </a:ext>
                </a:extLst>
              </a:tr>
              <a:tr h="557630">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13 185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13 937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14 717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13 517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16 380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17 018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17 222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391309104"/>
                  </a:ext>
                </a:extLst>
              </a:tr>
              <a:tr h="364361">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68 110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71 993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74 983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20 290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68 605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70 242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71 192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554214867"/>
                  </a:ext>
                </a:extLst>
              </a:tr>
              <a:tr h="364361">
                <a:tc>
                  <a:txBody>
                    <a:bodyPr/>
                    <a:lstStyle/>
                    <a:p>
                      <a:pPr algn="l">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Total expenses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81 295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85 929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89 700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33 807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84 985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87 260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88 414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716235530"/>
                  </a:ext>
                </a:extLst>
              </a:tr>
              <a:tr h="364361">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Staff complement (no.)</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gridSpan="7">
                  <a:txBody>
                    <a:bodyPr/>
                    <a:lstStyle/>
                    <a:p>
                      <a:pPr algn="l">
                        <a:lnSpc>
                          <a:spcPct val="110000"/>
                        </a:lnSpc>
                        <a:spcBef>
                          <a:spcPts val="600"/>
                        </a:spcBef>
                        <a:spcAft>
                          <a:spcPts val="6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11</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078593579"/>
                  </a:ext>
                </a:extLst>
              </a:tr>
            </a:tbl>
          </a:graphicData>
        </a:graphic>
      </p:graphicFrame>
    </p:spTree>
    <p:extLst>
      <p:ext uri="{BB962C8B-B14F-4D97-AF65-F5344CB8AC3E}">
        <p14:creationId xmlns:p14="http://schemas.microsoft.com/office/powerpoint/2010/main" val="4261904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 3: ECONOMIC CLASSIFICATION</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876061986"/>
              </p:ext>
            </p:extLst>
          </p:nvPr>
        </p:nvGraphicFramePr>
        <p:xfrm>
          <a:off x="827582" y="1484782"/>
          <a:ext cx="7704857" cy="3240362"/>
        </p:xfrm>
        <a:graphic>
          <a:graphicData uri="http://schemas.openxmlformats.org/drawingml/2006/table">
            <a:tbl>
              <a:tblPr firstRow="1" firstCol="1" bandRow="1"/>
              <a:tblGrid>
                <a:gridCol w="1614839">
                  <a:extLst>
                    <a:ext uri="{9D8B030D-6E8A-4147-A177-3AD203B41FA5}">
                      <a16:colId xmlns:a16="http://schemas.microsoft.com/office/drawing/2014/main" val="4112573427"/>
                    </a:ext>
                  </a:extLst>
                </a:gridCol>
                <a:gridCol w="807013">
                  <a:extLst>
                    <a:ext uri="{9D8B030D-6E8A-4147-A177-3AD203B41FA5}">
                      <a16:colId xmlns:a16="http://schemas.microsoft.com/office/drawing/2014/main" val="1972384791"/>
                    </a:ext>
                  </a:extLst>
                </a:gridCol>
                <a:gridCol w="807826">
                  <a:extLst>
                    <a:ext uri="{9D8B030D-6E8A-4147-A177-3AD203B41FA5}">
                      <a16:colId xmlns:a16="http://schemas.microsoft.com/office/drawing/2014/main" val="1594792108"/>
                    </a:ext>
                  </a:extLst>
                </a:gridCol>
                <a:gridCol w="1037239">
                  <a:extLst>
                    <a:ext uri="{9D8B030D-6E8A-4147-A177-3AD203B41FA5}">
                      <a16:colId xmlns:a16="http://schemas.microsoft.com/office/drawing/2014/main" val="920249601"/>
                    </a:ext>
                  </a:extLst>
                </a:gridCol>
                <a:gridCol w="1037239">
                  <a:extLst>
                    <a:ext uri="{9D8B030D-6E8A-4147-A177-3AD203B41FA5}">
                      <a16:colId xmlns:a16="http://schemas.microsoft.com/office/drawing/2014/main" val="1216059254"/>
                    </a:ext>
                  </a:extLst>
                </a:gridCol>
                <a:gridCol w="810267">
                  <a:extLst>
                    <a:ext uri="{9D8B030D-6E8A-4147-A177-3AD203B41FA5}">
                      <a16:colId xmlns:a16="http://schemas.microsoft.com/office/drawing/2014/main" val="348471545"/>
                    </a:ext>
                  </a:extLst>
                </a:gridCol>
                <a:gridCol w="807013">
                  <a:extLst>
                    <a:ext uri="{9D8B030D-6E8A-4147-A177-3AD203B41FA5}">
                      <a16:colId xmlns:a16="http://schemas.microsoft.com/office/drawing/2014/main" val="1048751882"/>
                    </a:ext>
                  </a:extLst>
                </a:gridCol>
                <a:gridCol w="783421">
                  <a:extLst>
                    <a:ext uri="{9D8B030D-6E8A-4147-A177-3AD203B41FA5}">
                      <a16:colId xmlns:a16="http://schemas.microsoft.com/office/drawing/2014/main" val="2616808991"/>
                    </a:ext>
                  </a:extLst>
                </a:gridCol>
              </a:tblGrid>
              <a:tr h="590918">
                <a:tc rowSpan="2">
                  <a:txBody>
                    <a:bodyPr/>
                    <a:lstStyle/>
                    <a:p>
                      <a:pPr algn="l">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Programme 3: Leisure Tourism Marketing</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3">
                  <a:txBody>
                    <a:bodyPr/>
                    <a:lstStyle/>
                    <a:p>
                      <a:pPr algn="ct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Audited Outcomes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tc>
                  <a:txBody>
                    <a:bodyPr/>
                    <a:lstStyle/>
                    <a:p>
                      <a:pPr algn="ct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Estimated Expenditure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3">
                  <a:txBody>
                    <a:bodyPr/>
                    <a:lstStyle/>
                    <a:p>
                      <a:pPr algn="ct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MTEF Expenditure Estimates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98692009"/>
                  </a:ext>
                </a:extLst>
              </a:tr>
              <a:tr h="466921">
                <a:tc vMerge="1">
                  <a:txBody>
                    <a:bodyPr/>
                    <a:lstStyle/>
                    <a:p>
                      <a:endParaRPr lang="en-ZA"/>
                    </a:p>
                  </a:txBody>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2017/18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2018/19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2019/20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2020/21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2021/22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2022/23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2023/24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extLst>
                  <a:ext uri="{0D108BD9-81ED-4DB2-BD59-A6C34878D82A}">
                    <a16:rowId xmlns:a16="http://schemas.microsoft.com/office/drawing/2014/main" val="1069394461"/>
                  </a:ext>
                </a:extLst>
              </a:tr>
              <a:tr h="334208">
                <a:tc gridSpan="8">
                  <a:txBody>
                    <a:bodyPr/>
                    <a:lstStyle/>
                    <a:p>
                      <a:pPr algn="just">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Economic classification:</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64594443"/>
                  </a:ext>
                </a:extLst>
              </a:tr>
              <a:tr h="511483">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113 491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103 472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108 916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131 029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120 589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127 772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129 301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808528737"/>
                  </a:ext>
                </a:extLst>
              </a:tr>
              <a:tr h="334208">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856 861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920 043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954 777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92 284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890 806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910 663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922 877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00164393"/>
                  </a:ext>
                </a:extLst>
              </a:tr>
              <a:tr h="334208">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Depreciation</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2 606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2 755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2 909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3 069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3 238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3 364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3 404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803073059"/>
                  </a:ext>
                </a:extLst>
              </a:tr>
              <a:tr h="334208">
                <a:tc>
                  <a:txBody>
                    <a:bodyPr/>
                    <a:lstStyle/>
                    <a:p>
                      <a:pPr algn="l">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Total expenses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972 958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1 026 270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1 066 602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226 382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1 014 633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1 041 799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1 055 582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080556196"/>
                  </a:ext>
                </a:extLst>
              </a:tr>
              <a:tr h="334208">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Staff complement (no.)</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gridSpan="7">
                  <a:txBody>
                    <a:bodyPr/>
                    <a:lstStyle/>
                    <a:p>
                      <a:pPr algn="l">
                        <a:lnSpc>
                          <a:spcPct val="110000"/>
                        </a:lnSpc>
                        <a:spcBef>
                          <a:spcPts val="600"/>
                        </a:spcBef>
                        <a:spcAft>
                          <a:spcPts val="6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83</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922253445"/>
                  </a:ext>
                </a:extLst>
              </a:tr>
            </a:tbl>
          </a:graphicData>
        </a:graphic>
      </p:graphicFrame>
    </p:spTree>
    <p:extLst>
      <p:ext uri="{BB962C8B-B14F-4D97-AF65-F5344CB8AC3E}">
        <p14:creationId xmlns:p14="http://schemas.microsoft.com/office/powerpoint/2010/main" val="1148756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 4: ECONOMIC CLASSIFICATION</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089110098"/>
              </p:ext>
            </p:extLst>
          </p:nvPr>
        </p:nvGraphicFramePr>
        <p:xfrm>
          <a:off x="755574" y="1268759"/>
          <a:ext cx="7632849" cy="3312370"/>
        </p:xfrm>
        <a:graphic>
          <a:graphicData uri="http://schemas.openxmlformats.org/drawingml/2006/table">
            <a:tbl>
              <a:tblPr firstRow="1" firstCol="1" bandRow="1"/>
              <a:tblGrid>
                <a:gridCol w="1599747">
                  <a:extLst>
                    <a:ext uri="{9D8B030D-6E8A-4147-A177-3AD203B41FA5}">
                      <a16:colId xmlns:a16="http://schemas.microsoft.com/office/drawing/2014/main" val="3710037011"/>
                    </a:ext>
                  </a:extLst>
                </a:gridCol>
                <a:gridCol w="799471">
                  <a:extLst>
                    <a:ext uri="{9D8B030D-6E8A-4147-A177-3AD203B41FA5}">
                      <a16:colId xmlns:a16="http://schemas.microsoft.com/office/drawing/2014/main" val="698574439"/>
                    </a:ext>
                  </a:extLst>
                </a:gridCol>
                <a:gridCol w="800277">
                  <a:extLst>
                    <a:ext uri="{9D8B030D-6E8A-4147-A177-3AD203B41FA5}">
                      <a16:colId xmlns:a16="http://schemas.microsoft.com/office/drawing/2014/main" val="1288678187"/>
                    </a:ext>
                  </a:extLst>
                </a:gridCol>
                <a:gridCol w="1027546">
                  <a:extLst>
                    <a:ext uri="{9D8B030D-6E8A-4147-A177-3AD203B41FA5}">
                      <a16:colId xmlns:a16="http://schemas.microsoft.com/office/drawing/2014/main" val="769963474"/>
                    </a:ext>
                  </a:extLst>
                </a:gridCol>
                <a:gridCol w="1027546">
                  <a:extLst>
                    <a:ext uri="{9D8B030D-6E8A-4147-A177-3AD203B41FA5}">
                      <a16:colId xmlns:a16="http://schemas.microsoft.com/office/drawing/2014/main" val="3223090318"/>
                    </a:ext>
                  </a:extLst>
                </a:gridCol>
                <a:gridCol w="802693">
                  <a:extLst>
                    <a:ext uri="{9D8B030D-6E8A-4147-A177-3AD203B41FA5}">
                      <a16:colId xmlns:a16="http://schemas.microsoft.com/office/drawing/2014/main" val="3903588746"/>
                    </a:ext>
                  </a:extLst>
                </a:gridCol>
                <a:gridCol w="799471">
                  <a:extLst>
                    <a:ext uri="{9D8B030D-6E8A-4147-A177-3AD203B41FA5}">
                      <a16:colId xmlns:a16="http://schemas.microsoft.com/office/drawing/2014/main" val="956445093"/>
                    </a:ext>
                  </a:extLst>
                </a:gridCol>
                <a:gridCol w="776098">
                  <a:extLst>
                    <a:ext uri="{9D8B030D-6E8A-4147-A177-3AD203B41FA5}">
                      <a16:colId xmlns:a16="http://schemas.microsoft.com/office/drawing/2014/main" val="600013079"/>
                    </a:ext>
                  </a:extLst>
                </a:gridCol>
              </a:tblGrid>
              <a:tr h="673515">
                <a:tc rowSpan="2">
                  <a:txBody>
                    <a:bodyPr/>
                    <a:lstStyle/>
                    <a:p>
                      <a:pPr algn="l">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Programme 4: Business Events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3">
                  <a:txBody>
                    <a:bodyPr/>
                    <a:lstStyle/>
                    <a:p>
                      <a:pPr algn="ct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Audited Outcomes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tc>
                  <a:txBody>
                    <a:bodyPr/>
                    <a:lstStyle/>
                    <a:p>
                      <a:pPr algn="ct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Estimated Expenditure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3">
                  <a:txBody>
                    <a:bodyPr/>
                    <a:lstStyle/>
                    <a:p>
                      <a:pPr algn="ct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MTEF Expenditure Estimates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35482387"/>
                  </a:ext>
                </a:extLst>
              </a:tr>
              <a:tr h="532187">
                <a:tc vMerge="1">
                  <a:txBody>
                    <a:bodyPr/>
                    <a:lstStyle/>
                    <a:p>
                      <a:endParaRPr lang="en-ZA"/>
                    </a:p>
                  </a:txBody>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2017/18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2018/19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2019/20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2020/21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2021/22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2022/23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2023/24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extLst>
                  <a:ext uri="{0D108BD9-81ED-4DB2-BD59-A6C34878D82A}">
                    <a16:rowId xmlns:a16="http://schemas.microsoft.com/office/drawing/2014/main" val="3687994395"/>
                  </a:ext>
                </a:extLst>
              </a:tr>
              <a:tr h="380923">
                <a:tc gridSpan="8">
                  <a:txBody>
                    <a:bodyPr/>
                    <a:lstStyle/>
                    <a:p>
                      <a:pPr algn="just">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Economic classification:</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91835658"/>
                  </a:ext>
                </a:extLst>
              </a:tr>
              <a:tr h="582976">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11 209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11 994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12 833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18 067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14 487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15 051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15 231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279456469"/>
                  </a:ext>
                </a:extLst>
              </a:tr>
              <a:tr h="380923">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107 791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117 293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124 855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5 224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0">
                          <a:effectLst/>
                          <a:latin typeface="Arial" panose="020B0604020202020204" pitchFamily="34" charset="0"/>
                          <a:ea typeface="Times New Roman" panose="02020603050405020304" pitchFamily="18" charset="0"/>
                          <a:cs typeface="Arial" panose="020B0604020202020204" pitchFamily="34" charset="0"/>
                        </a:rPr>
                        <a:t>111 972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114 794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116 332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752353615"/>
                  </a:ext>
                </a:extLst>
              </a:tr>
              <a:tr h="380923">
                <a:tc>
                  <a:txBody>
                    <a:bodyPr/>
                    <a:lstStyle/>
                    <a:p>
                      <a:pPr algn="l">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Total expenses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119 000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0">
                          <a:effectLst/>
                          <a:latin typeface="Arial" panose="020B0604020202020204" pitchFamily="34" charset="0"/>
                          <a:ea typeface="Times New Roman" panose="02020603050405020304" pitchFamily="18" charset="0"/>
                          <a:cs typeface="Arial" panose="020B0604020202020204" pitchFamily="34" charset="0"/>
                        </a:rPr>
                        <a:t>129 287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0">
                          <a:effectLst/>
                          <a:latin typeface="Arial" panose="020B0604020202020204" pitchFamily="34" charset="0"/>
                          <a:ea typeface="Times New Roman" panose="02020603050405020304" pitchFamily="18" charset="0"/>
                          <a:cs typeface="Arial" panose="020B0604020202020204" pitchFamily="34" charset="0"/>
                        </a:rPr>
                        <a:t>137 689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0">
                          <a:effectLst/>
                          <a:latin typeface="Arial" panose="020B0604020202020204" pitchFamily="34" charset="0"/>
                          <a:ea typeface="Times New Roman" panose="02020603050405020304" pitchFamily="18" charset="0"/>
                          <a:cs typeface="Arial" panose="020B0604020202020204" pitchFamily="34" charset="0"/>
                        </a:rPr>
                        <a:t>23 291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0">
                          <a:effectLst/>
                          <a:latin typeface="Arial" panose="020B0604020202020204" pitchFamily="34" charset="0"/>
                          <a:ea typeface="Times New Roman" panose="02020603050405020304" pitchFamily="18" charset="0"/>
                          <a:cs typeface="Arial" panose="020B0604020202020204" pitchFamily="34" charset="0"/>
                        </a:rPr>
                        <a:t>126 459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129 845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131 563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290228528"/>
                  </a:ext>
                </a:extLst>
              </a:tr>
              <a:tr h="380923">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Staff complement (no.)</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gridSpan="7">
                  <a:txBody>
                    <a:bodyPr/>
                    <a:lstStyle/>
                    <a:p>
                      <a:pPr algn="l">
                        <a:lnSpc>
                          <a:spcPct val="110000"/>
                        </a:lnSpc>
                        <a:spcBef>
                          <a:spcPts val="600"/>
                        </a:spcBef>
                        <a:spcAft>
                          <a:spcPts val="6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14</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85859140"/>
                  </a:ext>
                </a:extLst>
              </a:tr>
            </a:tbl>
          </a:graphicData>
        </a:graphic>
      </p:graphicFrame>
    </p:spTree>
    <p:extLst>
      <p:ext uri="{BB962C8B-B14F-4D97-AF65-F5344CB8AC3E}">
        <p14:creationId xmlns:p14="http://schemas.microsoft.com/office/powerpoint/2010/main" val="1600382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 5: ECONOMIC CLASSIFICATION</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574647666"/>
              </p:ext>
            </p:extLst>
          </p:nvPr>
        </p:nvGraphicFramePr>
        <p:xfrm>
          <a:off x="467542" y="1124747"/>
          <a:ext cx="7920881" cy="4032444"/>
        </p:xfrm>
        <a:graphic>
          <a:graphicData uri="http://schemas.openxmlformats.org/drawingml/2006/table">
            <a:tbl>
              <a:tblPr firstRow="1" firstCol="1" bandRow="1"/>
              <a:tblGrid>
                <a:gridCol w="1660114">
                  <a:extLst>
                    <a:ext uri="{9D8B030D-6E8A-4147-A177-3AD203B41FA5}">
                      <a16:colId xmlns:a16="http://schemas.microsoft.com/office/drawing/2014/main" val="1638932496"/>
                    </a:ext>
                  </a:extLst>
                </a:gridCol>
                <a:gridCol w="829640">
                  <a:extLst>
                    <a:ext uri="{9D8B030D-6E8A-4147-A177-3AD203B41FA5}">
                      <a16:colId xmlns:a16="http://schemas.microsoft.com/office/drawing/2014/main" val="2390450547"/>
                    </a:ext>
                  </a:extLst>
                </a:gridCol>
                <a:gridCol w="830476">
                  <a:extLst>
                    <a:ext uri="{9D8B030D-6E8A-4147-A177-3AD203B41FA5}">
                      <a16:colId xmlns:a16="http://schemas.microsoft.com/office/drawing/2014/main" val="226721074"/>
                    </a:ext>
                  </a:extLst>
                </a:gridCol>
                <a:gridCol w="1066321">
                  <a:extLst>
                    <a:ext uri="{9D8B030D-6E8A-4147-A177-3AD203B41FA5}">
                      <a16:colId xmlns:a16="http://schemas.microsoft.com/office/drawing/2014/main" val="3705879960"/>
                    </a:ext>
                  </a:extLst>
                </a:gridCol>
                <a:gridCol w="1066321">
                  <a:extLst>
                    <a:ext uri="{9D8B030D-6E8A-4147-A177-3AD203B41FA5}">
                      <a16:colId xmlns:a16="http://schemas.microsoft.com/office/drawing/2014/main" val="3713104830"/>
                    </a:ext>
                  </a:extLst>
                </a:gridCol>
                <a:gridCol w="832984">
                  <a:extLst>
                    <a:ext uri="{9D8B030D-6E8A-4147-A177-3AD203B41FA5}">
                      <a16:colId xmlns:a16="http://schemas.microsoft.com/office/drawing/2014/main" val="2548133625"/>
                    </a:ext>
                  </a:extLst>
                </a:gridCol>
                <a:gridCol w="829640">
                  <a:extLst>
                    <a:ext uri="{9D8B030D-6E8A-4147-A177-3AD203B41FA5}">
                      <a16:colId xmlns:a16="http://schemas.microsoft.com/office/drawing/2014/main" val="2847517268"/>
                    </a:ext>
                  </a:extLst>
                </a:gridCol>
                <a:gridCol w="805385">
                  <a:extLst>
                    <a:ext uri="{9D8B030D-6E8A-4147-A177-3AD203B41FA5}">
                      <a16:colId xmlns:a16="http://schemas.microsoft.com/office/drawing/2014/main" val="1577502781"/>
                    </a:ext>
                  </a:extLst>
                </a:gridCol>
              </a:tblGrid>
              <a:tr h="873196">
                <a:tc rowSpan="2">
                  <a:txBody>
                    <a:bodyPr/>
                    <a:lstStyle/>
                    <a:p>
                      <a:pPr algn="l">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Programme 5: Tourist Experience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p>
                      <a:pPr algn="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3">
                  <a:txBody>
                    <a:bodyPr/>
                    <a:lstStyle/>
                    <a:p>
                      <a:pPr algn="ctr">
                        <a:lnSpc>
                          <a:spcPct val="110000"/>
                        </a:lnSpc>
                        <a:spcBef>
                          <a:spcPts val="600"/>
                        </a:spcBef>
                        <a:spcAft>
                          <a:spcPts val="600"/>
                        </a:spcAft>
                      </a:pPr>
                      <a:r>
                        <a:rPr lang="en-ZA" sz="800" b="1" kern="14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Audited Outcomes</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tc>
                  <a:txBody>
                    <a:bodyPr/>
                    <a:lstStyle/>
                    <a:p>
                      <a:pPr algn="ct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Estimated Expenditure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gridSpan="3">
                  <a:txBody>
                    <a:bodyPr/>
                    <a:lstStyle/>
                    <a:p>
                      <a:pPr algn="ctr">
                        <a:lnSpc>
                          <a:spcPct val="110000"/>
                        </a:lnSpc>
                        <a:spcBef>
                          <a:spcPts val="600"/>
                        </a:spcBef>
                        <a:spcAft>
                          <a:spcPts val="600"/>
                        </a:spcAft>
                      </a:pPr>
                      <a:r>
                        <a:rPr lang="en-ZA" sz="800" b="1" kern="1400">
                          <a:solidFill>
                            <a:srgbClr val="FFFFFF"/>
                          </a:solidFill>
                          <a:effectLst/>
                          <a:latin typeface="Arial" panose="020B0604020202020204" pitchFamily="34" charset="0"/>
                          <a:ea typeface="Times New Roman" panose="02020603050405020304" pitchFamily="18" charset="0"/>
                          <a:cs typeface="Arial" panose="020B0604020202020204" pitchFamily="34" charset="0"/>
                        </a:rPr>
                        <a:t>MTEF Expenditure Estimates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00206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61530446"/>
                  </a:ext>
                </a:extLst>
              </a:tr>
              <a:tr h="689968">
                <a:tc vMerge="1">
                  <a:txBody>
                    <a:bodyPr/>
                    <a:lstStyle/>
                    <a:p>
                      <a:endParaRPr lang="en-ZA"/>
                    </a:p>
                  </a:txBody>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2017/18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2018/19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2019/20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2020/21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2021/22</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2022/23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2023/24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FEBF5"/>
                    </a:solidFill>
                  </a:tcPr>
                </a:tc>
                <a:extLst>
                  <a:ext uri="{0D108BD9-81ED-4DB2-BD59-A6C34878D82A}">
                    <a16:rowId xmlns:a16="http://schemas.microsoft.com/office/drawing/2014/main" val="1310793442"/>
                  </a:ext>
                </a:extLst>
              </a:tr>
              <a:tr h="493856">
                <a:tc gridSpan="8">
                  <a:txBody>
                    <a:bodyPr/>
                    <a:lstStyle/>
                    <a:p>
                      <a:pPr algn="just">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Economic classification:</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658770890"/>
                  </a:ext>
                </a:extLst>
              </a:tr>
              <a:tr h="493856">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15 418</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16 297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17 209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18 861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19 154</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19 899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20 137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586827232"/>
                  </a:ext>
                </a:extLst>
              </a:tr>
              <a:tr h="493856">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61 203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49 510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51 487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25 200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45 929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46 926</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algn="ctr">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47 573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900758251"/>
                  </a:ext>
                </a:extLst>
              </a:tr>
              <a:tr h="493856">
                <a:tc>
                  <a:txBody>
                    <a:bodyPr/>
                    <a:lstStyle/>
                    <a:p>
                      <a:pPr algn="l">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Total expenses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76 621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65 807</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68 695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44 061</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65 083</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66 825</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algn="ctr">
                        <a:lnSpc>
                          <a:spcPct val="110000"/>
                        </a:lnSpc>
                        <a:spcBef>
                          <a:spcPts val="600"/>
                        </a:spcBef>
                        <a:spcAft>
                          <a:spcPts val="600"/>
                        </a:spcAft>
                      </a:pPr>
                      <a:r>
                        <a:rPr lang="en-ZA" sz="800" b="1" kern="1400">
                          <a:effectLst/>
                          <a:latin typeface="Arial" panose="020B0604020202020204" pitchFamily="34" charset="0"/>
                          <a:ea typeface="Times New Roman" panose="02020603050405020304" pitchFamily="18" charset="0"/>
                          <a:cs typeface="Arial" panose="020B0604020202020204" pitchFamily="34" charset="0"/>
                        </a:rPr>
                        <a:t>67 710</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714585004"/>
                  </a:ext>
                </a:extLst>
              </a:tr>
              <a:tr h="493856">
                <a:tc>
                  <a:txBody>
                    <a:bodyPr/>
                    <a:lstStyle/>
                    <a:p>
                      <a:pPr algn="l">
                        <a:lnSpc>
                          <a:spcPct val="110000"/>
                        </a:lnSpc>
                        <a:spcBef>
                          <a:spcPts val="600"/>
                        </a:spcBef>
                        <a:spcAft>
                          <a:spcPts val="600"/>
                        </a:spcAft>
                      </a:pPr>
                      <a:r>
                        <a:rPr lang="en-ZA" sz="800" kern="1400">
                          <a:effectLst/>
                          <a:latin typeface="Arial" panose="020B0604020202020204" pitchFamily="34" charset="0"/>
                          <a:ea typeface="Times New Roman" panose="02020603050405020304" pitchFamily="18" charset="0"/>
                          <a:cs typeface="Arial" panose="020B0604020202020204" pitchFamily="34" charset="0"/>
                        </a:rPr>
                        <a:t>Staff complement (no.)</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gridSpan="7">
                  <a:txBody>
                    <a:bodyPr/>
                    <a:lstStyle/>
                    <a:p>
                      <a:pPr algn="l">
                        <a:lnSpc>
                          <a:spcPct val="110000"/>
                        </a:lnSpc>
                        <a:spcBef>
                          <a:spcPts val="600"/>
                        </a:spcBef>
                        <a:spcAft>
                          <a:spcPts val="600"/>
                        </a:spcAft>
                      </a:pPr>
                      <a:r>
                        <a:rPr lang="en-ZA" sz="800" kern="1400" dirty="0">
                          <a:effectLst/>
                          <a:latin typeface="Arial" panose="020B0604020202020204" pitchFamily="34" charset="0"/>
                          <a:ea typeface="Times New Roman" panose="02020603050405020304" pitchFamily="18" charset="0"/>
                          <a:cs typeface="Arial" panose="020B0604020202020204" pitchFamily="34" charset="0"/>
                        </a:rPr>
                        <a:t>22</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57904742"/>
                  </a:ext>
                </a:extLst>
              </a:tr>
            </a:tbl>
          </a:graphicData>
        </a:graphic>
      </p:graphicFrame>
    </p:spTree>
    <p:extLst>
      <p:ext uri="{BB962C8B-B14F-4D97-AF65-F5344CB8AC3E}">
        <p14:creationId xmlns:p14="http://schemas.microsoft.com/office/powerpoint/2010/main" val="153292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9E046-6508-42D3-812A-3C41D5801A23}"/>
              </a:ext>
            </a:extLst>
          </p:cNvPr>
          <p:cNvSpPr>
            <a:spLocks noGrp="1"/>
          </p:cNvSpPr>
          <p:nvPr>
            <p:ph type="title"/>
          </p:nvPr>
        </p:nvSpPr>
        <p:spPr/>
        <p:txBody>
          <a:bodyPr/>
          <a:lstStyle/>
          <a:p>
            <a:r>
              <a:rPr lang="en-US" dirty="0"/>
              <a:t>CONSTITUTIONAL AND LEGISLATIVE MANDATES</a:t>
            </a:r>
            <a:endParaRPr lang="en-ZA" dirty="0"/>
          </a:p>
        </p:txBody>
      </p:sp>
      <p:pic>
        <p:nvPicPr>
          <p:cNvPr id="10" name="Picture 9">
            <a:extLst>
              <a:ext uri="{FF2B5EF4-FFF2-40B4-BE49-F238E27FC236}">
                <a16:creationId xmlns:a16="http://schemas.microsoft.com/office/drawing/2014/main" id="{2A4DF04E-34BF-4008-AF07-79A20EF016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7704856" cy="4752528"/>
          </a:xfrm>
          <a:prstGeom prst="rect">
            <a:avLst/>
          </a:prstGeom>
          <a:noFill/>
        </p:spPr>
      </p:pic>
    </p:spTree>
    <p:extLst>
      <p:ext uri="{BB962C8B-B14F-4D97-AF65-F5344CB8AC3E}">
        <p14:creationId xmlns:p14="http://schemas.microsoft.com/office/powerpoint/2010/main" val="928873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ABBREVIATIONS &amp; ACRONYMS</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238116137"/>
              </p:ext>
            </p:extLst>
          </p:nvPr>
        </p:nvGraphicFramePr>
        <p:xfrm>
          <a:off x="1763688" y="980728"/>
          <a:ext cx="5472608" cy="4636728"/>
        </p:xfrm>
        <a:graphic>
          <a:graphicData uri="http://schemas.openxmlformats.org/drawingml/2006/table">
            <a:tbl>
              <a:tblPr firstRow="1" firstCol="1" bandRow="1"/>
              <a:tblGrid>
                <a:gridCol w="943867">
                  <a:extLst>
                    <a:ext uri="{9D8B030D-6E8A-4147-A177-3AD203B41FA5}">
                      <a16:colId xmlns:a16="http://schemas.microsoft.com/office/drawing/2014/main" val="3226038189"/>
                    </a:ext>
                  </a:extLst>
                </a:gridCol>
                <a:gridCol w="4528741">
                  <a:extLst>
                    <a:ext uri="{9D8B030D-6E8A-4147-A177-3AD203B41FA5}">
                      <a16:colId xmlns:a16="http://schemas.microsoft.com/office/drawing/2014/main" val="2291673921"/>
                    </a:ext>
                  </a:extLst>
                </a:gridCol>
              </a:tblGrid>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AG/AGSA</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7EB1E6"/>
                      </a:solidFill>
                      <a:prstDash val="solid"/>
                      <a:round/>
                      <a:headEnd type="none" w="med" len="med"/>
                      <a:tailEnd type="none" w="med" len="med"/>
                    </a:lnB>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Auditor-General of South Africa</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7EB1E6"/>
                      </a:solidFill>
                      <a:prstDash val="solid"/>
                      <a:round/>
                      <a:headEnd type="none" w="med" len="med"/>
                      <a:tailEnd type="none" w="med" len="med"/>
                    </a:lnB>
                  </a:tcPr>
                </a:tc>
                <a:extLst>
                  <a:ext uri="{0D108BD9-81ED-4DB2-BD59-A6C34878D82A}">
                    <a16:rowId xmlns:a16="http://schemas.microsoft.com/office/drawing/2014/main" val="1477275683"/>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AI</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EB1E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Analytics and Insights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EB1E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2935022411"/>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APP</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Annual Performance Plan </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80995235"/>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B2B</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Business to Business</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3767581174"/>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B2C</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Business to Consumer</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47759877"/>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B-BBEE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Broad-Based Black Economic Empowerment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3138741357"/>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BEE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Black Economic Empowerment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34863722"/>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CEO</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Chief Executive Officer</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2989736291"/>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CFO</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Chief Financial Officer</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56696323"/>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CMO</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Chief Marketing Officer</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16358251"/>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COO</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Chief Operations Officer</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222049010"/>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COVID-19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Corona Virus Disease, 2019</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2149699624"/>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DMO</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Destination Marketing Organisation</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2718969"/>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DT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Department of Tourism</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2021359517"/>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E&amp;SD</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Enterprise and Supplier Development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66558593"/>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EE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Employment Equity</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2776688769"/>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ERRP</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Economic Reconstruction and Recovery Plan</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65121732"/>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Exco</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Executive Management Committee</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80295297"/>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FY</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Financial Year</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06865627"/>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GDP</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Gross Domestic Product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1564978523"/>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GMA</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Global Marketing Association</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8515601"/>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IATA</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International Air Transport Association</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289948950"/>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ICT</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1050" kern="1400">
                          <a:effectLst/>
                          <a:latin typeface="Arial" panose="020B0604020202020204" pitchFamily="34" charset="0"/>
                          <a:ea typeface="Times New Roman" panose="02020603050405020304" pitchFamily="18" charset="0"/>
                          <a:cs typeface="Arial" panose="020B0604020202020204" pitchFamily="34" charset="0"/>
                        </a:rPr>
                        <a:t>Information and Communication Technology</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91354641"/>
                  </a:ext>
                </a:extLst>
              </a:tr>
              <a:tr h="193197">
                <a:tc>
                  <a:txBody>
                    <a:bodyPr/>
                    <a:lstStyle/>
                    <a:p>
                      <a:pPr algn="l">
                        <a:lnSpc>
                          <a:spcPct val="110000"/>
                        </a:lnSpc>
                        <a:spcBef>
                          <a:spcPts val="300"/>
                        </a:spcBef>
                        <a:spcAft>
                          <a:spcPts val="300"/>
                        </a:spcAft>
                      </a:pPr>
                      <a:r>
                        <a:rPr lang="en-ZA" sz="1050" b="1" kern="1400">
                          <a:effectLst/>
                          <a:latin typeface="Arial" panose="020B0604020202020204" pitchFamily="34" charset="0"/>
                          <a:ea typeface="Times New Roman" panose="02020603050405020304" pitchFamily="18" charset="0"/>
                          <a:cs typeface="Arial" panose="020B0604020202020204" pitchFamily="34" charset="0"/>
                        </a:rPr>
                        <a:t>IMF</a:t>
                      </a:r>
                      <a:endParaRPr lang="en-ZA" sz="105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1050" kern="1400" dirty="0">
                          <a:effectLst/>
                          <a:latin typeface="Arial" panose="020B0604020202020204" pitchFamily="34" charset="0"/>
                          <a:ea typeface="Times New Roman" panose="02020603050405020304" pitchFamily="18" charset="0"/>
                          <a:cs typeface="Arial" panose="020B0604020202020204" pitchFamily="34" charset="0"/>
                        </a:rPr>
                        <a:t>International Monetary Fund</a:t>
                      </a:r>
                      <a:endParaRPr lang="en-ZA" sz="105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1261106946"/>
                  </a:ext>
                </a:extLst>
              </a:tr>
            </a:tbl>
          </a:graphicData>
        </a:graphic>
      </p:graphicFrame>
    </p:spTree>
    <p:extLst>
      <p:ext uri="{BB962C8B-B14F-4D97-AF65-F5344CB8AC3E}">
        <p14:creationId xmlns:p14="http://schemas.microsoft.com/office/powerpoint/2010/main" val="3719986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ABBREVIATIONS &amp; ACRONYMS</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465465498"/>
              </p:ext>
            </p:extLst>
          </p:nvPr>
        </p:nvGraphicFramePr>
        <p:xfrm>
          <a:off x="1691680" y="990600"/>
          <a:ext cx="5358744" cy="4930552"/>
        </p:xfrm>
        <a:graphic>
          <a:graphicData uri="http://schemas.openxmlformats.org/drawingml/2006/table">
            <a:tbl>
              <a:tblPr firstRow="1" firstCol="1" bandRow="1"/>
              <a:tblGrid>
                <a:gridCol w="924228">
                  <a:extLst>
                    <a:ext uri="{9D8B030D-6E8A-4147-A177-3AD203B41FA5}">
                      <a16:colId xmlns:a16="http://schemas.microsoft.com/office/drawing/2014/main" val="1282853212"/>
                    </a:ext>
                  </a:extLst>
                </a:gridCol>
                <a:gridCol w="4434516">
                  <a:extLst>
                    <a:ext uri="{9D8B030D-6E8A-4147-A177-3AD203B41FA5}">
                      <a16:colId xmlns:a16="http://schemas.microsoft.com/office/drawing/2014/main" val="1417795770"/>
                    </a:ext>
                  </a:extLst>
                </a:gridCol>
              </a:tblGrid>
              <a:tr h="206152">
                <a:tc>
                  <a:txBody>
                    <a:bodyPr/>
                    <a:lstStyle/>
                    <a:p>
                      <a:pPr algn="l">
                        <a:lnSpc>
                          <a:spcPct val="110000"/>
                        </a:lnSpc>
                        <a:spcBef>
                          <a:spcPts val="300"/>
                        </a:spcBef>
                        <a:spcAft>
                          <a:spcPts val="300"/>
                        </a:spcAft>
                      </a:pPr>
                      <a:r>
                        <a:rPr lang="en-ZA" sz="900" b="1" kern="1400" dirty="0">
                          <a:effectLst/>
                          <a:latin typeface="Arial" panose="020B0604020202020204" pitchFamily="34" charset="0"/>
                          <a:ea typeface="Times New Roman" panose="02020603050405020304" pitchFamily="18" charset="0"/>
                          <a:cs typeface="Arial" panose="020B0604020202020204" pitchFamily="34" charset="0"/>
                        </a:rPr>
                        <a:t>LGBTQI</a:t>
                      </a:r>
                      <a:endParaRPr lang="en-ZA" sz="90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7EB1E6"/>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Lesbian, Gay, Bisexual, Transgender/Transsexual, Queer/Questioning and Intersex </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7EB1E6"/>
                      </a:solidFill>
                      <a:prstDash val="solid"/>
                      <a:round/>
                      <a:headEnd type="none" w="med" len="med"/>
                      <a:tailEnd type="none" w="med" len="med"/>
                    </a:lnB>
                  </a:tcPr>
                </a:tc>
                <a:extLst>
                  <a:ext uri="{0D108BD9-81ED-4DB2-BD59-A6C34878D82A}">
                    <a16:rowId xmlns:a16="http://schemas.microsoft.com/office/drawing/2014/main" val="43151903"/>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LTA</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EB1E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Local Tourism Authority</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7EB1E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1519048071"/>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MICE</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Meetings, Incentives, Conferences and Trade Exhibitions</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04783852"/>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MIF</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Marketing and Investment Framework</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4045515601"/>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MOU</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Memorandum of Understanding</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6474325"/>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MTEF</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Medium-Term Expenditure Framework</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1390196333"/>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MTSF</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Medium-Term Strategic Framework</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353283844"/>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NCB</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Times New Roman" panose="02020603050405020304" pitchFamily="18" charset="0"/>
                        </a:rPr>
                        <a:t>National Conventions Bureau</a:t>
                      </a: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2866633136"/>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NDP</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National Development Plan</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94750079"/>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NPS</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Net Promoter Score</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3900620727"/>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OLA</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Operational Service Level Agreement</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15438975"/>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PFMA</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Public Finance Management Act</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907357539"/>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PTA</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Provincial Tourism Authority</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56899561"/>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PWD</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People with Disability</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694760890"/>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RPK</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Revenue Passenger Kilometres</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88326013"/>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SA</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South Africa</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1132813616"/>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SA Tourism</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South African Tourism</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31208493"/>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SANCB</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South African </a:t>
                      </a:r>
                      <a:r>
                        <a:rPr lang="en-ZA" sz="900" b="0" kern="0" dirty="0">
                          <a:solidFill>
                            <a:srgbClr val="000000"/>
                          </a:solidFill>
                          <a:effectLst/>
                          <a:latin typeface="Arial" panose="020B0604020202020204" pitchFamily="34" charset="0"/>
                          <a:ea typeface="Calibri" panose="020F0502020204030204" pitchFamily="34" charset="0"/>
                          <a:cs typeface="Arial" panose="020B0604020202020204" pitchFamily="34" charset="0"/>
                        </a:rPr>
                        <a:t>National Convention Bureau</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2559627946"/>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SAPO</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a:effectLst/>
                          <a:latin typeface="Arial" panose="020B0604020202020204" pitchFamily="34" charset="0"/>
                          <a:ea typeface="Times New Roman" panose="02020603050405020304" pitchFamily="18" charset="0"/>
                          <a:cs typeface="Arial" panose="020B0604020202020204" pitchFamily="34" charset="0"/>
                        </a:rPr>
                        <a:t>South Africa Product Owner</a:t>
                      </a:r>
                      <a:endParaRPr lang="en-ZA" sz="900" b="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54999633"/>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SLA</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Service Level Agreement</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1097166581"/>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SMME</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Small, Medium, and Micro Enterprise</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82826802"/>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SONA</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State of the Nation Address</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206706097"/>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StatsSA</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Statistics South Africa </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390173955"/>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TDM</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Tourism Decision Metrics</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2574775107"/>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TE</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Tourism Execution Programme</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640754014"/>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TGCSA</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Tourism Grading Council of South Africa</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2656003009"/>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TOMSA</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Tourism Marketing South Africa</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45351530"/>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UNWTO</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United Nations World Tourism Organisation</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1070186888"/>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US/USA</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United States of America</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04894420"/>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VTSD</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Villages, Towns and Small Dorpies</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430402828"/>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WEO</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World Economic Outlook</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734939929"/>
                  </a:ext>
                </a:extLst>
              </a:tr>
              <a:tr h="152400">
                <a:tc>
                  <a:txBody>
                    <a:bodyPr/>
                    <a:lstStyle/>
                    <a:p>
                      <a:pPr algn="l">
                        <a:lnSpc>
                          <a:spcPct val="110000"/>
                        </a:lnSpc>
                        <a:spcBef>
                          <a:spcPts val="300"/>
                        </a:spcBef>
                        <a:spcAft>
                          <a:spcPts val="300"/>
                        </a:spcAft>
                      </a:pPr>
                      <a:r>
                        <a:rPr lang="en-ZA" sz="900" b="1" kern="1400">
                          <a:effectLst/>
                          <a:latin typeface="Arial" panose="020B0604020202020204" pitchFamily="34" charset="0"/>
                          <a:ea typeface="Times New Roman" panose="02020603050405020304" pitchFamily="18" charset="0"/>
                          <a:cs typeface="Arial" panose="020B0604020202020204" pitchFamily="34" charset="0"/>
                        </a:rPr>
                        <a:t>ZAR</a:t>
                      </a:r>
                      <a:endParaRPr lang="en-ZA" sz="900" kern="140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tc>
                  <a:txBody>
                    <a:bodyPr/>
                    <a:lstStyle/>
                    <a:p>
                      <a:pPr algn="l">
                        <a:lnSpc>
                          <a:spcPct val="110000"/>
                        </a:lnSpc>
                        <a:spcBef>
                          <a:spcPts val="300"/>
                        </a:spcBef>
                        <a:spcAft>
                          <a:spcPts val="300"/>
                        </a:spcAft>
                      </a:pPr>
                      <a:r>
                        <a:rPr lang="en-ZA" sz="900" b="0" kern="1400" dirty="0">
                          <a:effectLst/>
                          <a:latin typeface="Arial" panose="020B0604020202020204" pitchFamily="34" charset="0"/>
                          <a:ea typeface="Times New Roman" panose="02020603050405020304" pitchFamily="18" charset="0"/>
                          <a:cs typeface="Arial" panose="020B0604020202020204" pitchFamily="34" charset="0"/>
                        </a:rPr>
                        <a:t>South African Rands </a:t>
                      </a:r>
                      <a:endParaRPr lang="en-ZA" sz="9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9377" marR="5937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E5F6"/>
                    </a:solidFill>
                  </a:tcPr>
                </a:tc>
                <a:extLst>
                  <a:ext uri="{0D108BD9-81ED-4DB2-BD59-A6C34878D82A}">
                    <a16:rowId xmlns:a16="http://schemas.microsoft.com/office/drawing/2014/main" val="4178936196"/>
                  </a:ext>
                </a:extLst>
              </a:tr>
            </a:tbl>
          </a:graphicData>
        </a:graphic>
      </p:graphicFrame>
      <p:sp>
        <p:nvSpPr>
          <p:cNvPr id="4" name="Rectangle 1"/>
          <p:cNvSpPr>
            <a:spLocks noChangeArrowheads="1"/>
          </p:cNvSpPr>
          <p:nvPr/>
        </p:nvSpPr>
        <p:spPr bwMode="auto">
          <a:xfrm>
            <a:off x="2093913" y="99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200" b="1"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t/>
            </a:r>
            <a:br>
              <a:rPr kumimoji="0" lang="en-ZA" altLang="en-US" sz="1200" b="1" i="0" u="none" strike="noStrike" cap="none" normalizeH="0" baseline="0" smtClean="0">
                <a:ln>
                  <a:noFill/>
                </a:ln>
                <a:solidFill>
                  <a:srgbClr val="FFFFFF"/>
                </a:solidFill>
                <a:effectLst/>
                <a:latin typeface="Arial" panose="020B0604020202020204" pitchFamily="34" charset="0"/>
                <a:ea typeface="Times New Roman" panose="02020603050405020304" pitchFamily="18" charset="0"/>
                <a:cs typeface="Arial" panose="020B0604020202020204" pitchFamily="34" charset="0"/>
              </a:rPr>
            </a:br>
            <a:endParaRPr kumimoji="0" lang="en-ZA"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2610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B82E4D9-3A51-473A-A814-1F2BDAFFF1E7}"/>
              </a:ext>
            </a:extLst>
          </p:cNvPr>
          <p:cNvSpPr txBox="1"/>
          <p:nvPr/>
        </p:nvSpPr>
        <p:spPr>
          <a:xfrm>
            <a:off x="2807804" y="2780928"/>
            <a:ext cx="3528392" cy="461665"/>
          </a:xfrm>
          <a:prstGeom prst="rect">
            <a:avLst/>
          </a:prstGeom>
          <a:noFill/>
        </p:spPr>
        <p:txBody>
          <a:bodyPr wrap="square" rtlCol="0">
            <a:spAutoFit/>
          </a:bodyPr>
          <a:lstStyle/>
          <a:p>
            <a:pPr algn="ctr"/>
            <a:r>
              <a:rPr lang="en-US" dirty="0"/>
              <a:t>Thank You. </a:t>
            </a:r>
            <a:endParaRPr lang="en-ZA" dirty="0"/>
          </a:p>
        </p:txBody>
      </p:sp>
    </p:spTree>
    <p:extLst>
      <p:ext uri="{BB962C8B-B14F-4D97-AF65-F5344CB8AC3E}">
        <p14:creationId xmlns:p14="http://schemas.microsoft.com/office/powerpoint/2010/main" val="247752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9E046-6508-42D3-812A-3C41D5801A23}"/>
              </a:ext>
            </a:extLst>
          </p:cNvPr>
          <p:cNvSpPr>
            <a:spLocks noGrp="1"/>
          </p:cNvSpPr>
          <p:nvPr>
            <p:ph type="title"/>
          </p:nvPr>
        </p:nvSpPr>
        <p:spPr/>
        <p:txBody>
          <a:bodyPr/>
          <a:lstStyle/>
          <a:p>
            <a:r>
              <a:rPr lang="en-US" dirty="0"/>
              <a:t>POLICY MANDATES</a:t>
            </a:r>
            <a:endParaRPr lang="en-ZA"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28737"/>
            <a:ext cx="7272808" cy="4200525"/>
          </a:xfrm>
          <a:prstGeom prst="rect">
            <a:avLst/>
          </a:prstGeom>
          <a:noFill/>
        </p:spPr>
      </p:pic>
    </p:spTree>
    <p:extLst>
      <p:ext uri="{BB962C8B-B14F-4D97-AF65-F5344CB8AC3E}">
        <p14:creationId xmlns:p14="http://schemas.microsoft.com/office/powerpoint/2010/main" val="75375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p:txBody>
          <a:bodyPr/>
          <a:lstStyle/>
          <a:p>
            <a:r>
              <a:rPr lang="en-US" dirty="0"/>
              <a:t>INSTITUTIONAL POLICIES &amp; STRATEGIES</a:t>
            </a:r>
            <a:endParaRPr lang="en-ZA" dirty="0"/>
          </a:p>
        </p:txBody>
      </p:sp>
      <p:sp>
        <p:nvSpPr>
          <p:cNvPr id="10" name="TextBox 9">
            <a:extLst>
              <a:ext uri="{FF2B5EF4-FFF2-40B4-BE49-F238E27FC236}">
                <a16:creationId xmlns:a16="http://schemas.microsoft.com/office/drawing/2014/main" id="{739265D9-B6BA-45B5-8D1A-CB704FA819A5}"/>
              </a:ext>
            </a:extLst>
          </p:cNvPr>
          <p:cNvSpPr txBox="1"/>
          <p:nvPr/>
        </p:nvSpPr>
        <p:spPr>
          <a:xfrm>
            <a:off x="190500" y="936170"/>
            <a:ext cx="8763000" cy="4985660"/>
          </a:xfrm>
          <a:prstGeom prst="rect">
            <a:avLst/>
          </a:prstGeom>
          <a:solidFill>
            <a:schemeClr val="accent3">
              <a:lumMod val="85000"/>
            </a:schemeClr>
          </a:solidFill>
          <a:ln>
            <a:solidFill>
              <a:schemeClr val="accent4">
                <a:lumMod val="75000"/>
                <a:lumOff val="25000"/>
              </a:schemeClr>
            </a:solidFill>
          </a:ln>
        </p:spPr>
        <p:txBody>
          <a:bodyPr wrap="square">
            <a:spAutoFit/>
          </a:bodyPr>
          <a:lstStyle/>
          <a:p>
            <a:pPr algn="just">
              <a:lnSpc>
                <a:spcPct val="110000"/>
              </a:lnSpc>
              <a:spcBef>
                <a:spcPts val="300"/>
              </a:spcBef>
              <a:spcAft>
                <a:spcPts val="3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COVID-19 and the economic shutdown has had a severe impact on the tourism sector, with many businesses struggling to recover from the related hard lockdown. Industry consultations have surfaced critical business continuity risks across the value chain. </a:t>
            </a:r>
            <a:r>
              <a:rPr lang="en-ZA" sz="1200" dirty="0"/>
              <a:t>The </a:t>
            </a:r>
            <a:r>
              <a:rPr lang="en-ZA" sz="1200" b="1" dirty="0"/>
              <a:t>Economic Reconstruction and Recovery Plan </a:t>
            </a:r>
            <a:r>
              <a:rPr lang="en-ZA" sz="1200" dirty="0"/>
              <a:t>was published in late 2020, as the country’s plan for overall recovery of the economy post the impact of COVID-19. The Plan identified 8 priority interventions, one of which is support for tourism recovery and growth. This priority emphasises 3 recovery phases: </a:t>
            </a:r>
            <a:r>
              <a:rPr lang="en-ZA" sz="1200" b="1" dirty="0"/>
              <a:t>re-igniting demand; rejuvenating supply and building enabling capability</a:t>
            </a:r>
            <a:r>
              <a:rPr lang="en-ZA" sz="1200" dirty="0"/>
              <a:t>. </a:t>
            </a:r>
          </a:p>
          <a:p>
            <a:pPr algn="just">
              <a:lnSpc>
                <a:spcPct val="110000"/>
              </a:lnSpc>
              <a:spcBef>
                <a:spcPts val="300"/>
              </a:spcBef>
              <a:spcAft>
                <a:spcPts val="300"/>
              </a:spcAft>
            </a:pPr>
            <a:endParaRPr lang="en-ZA" sz="1200" dirty="0"/>
          </a:p>
          <a:p>
            <a:pPr algn="just">
              <a:lnSpc>
                <a:spcPct val="110000"/>
              </a:lnSpc>
              <a:spcBef>
                <a:spcPts val="300"/>
              </a:spcBef>
              <a:spcAft>
                <a:spcPts val="3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The fundamental consideration is the manner in which South Africa will protect its tourism sector and outcompete in a market where every destination is simultaneously chasing recovery.</a:t>
            </a:r>
            <a:r>
              <a:rPr lang="en-ZA" sz="1200" kern="1400" dirty="0">
                <a:latin typeface="Arial" panose="020B0604020202020204" pitchFamily="34" charset="0"/>
                <a:ea typeface="Times New Roman" panose="02020603050405020304" pitchFamily="18" charset="0"/>
                <a:cs typeface="Times New Roman" panose="02020603050405020304" pitchFamily="18" charset="0"/>
              </a:rPr>
              <a:t> Thus</a:t>
            </a:r>
            <a:r>
              <a:rPr lang="en-ZA" sz="1200" kern="1400" dirty="0">
                <a:effectLst/>
                <a:latin typeface="Arial" panose="020B0604020202020204" pitchFamily="34" charset="0"/>
                <a:ea typeface="Times New Roman" panose="02020603050405020304" pitchFamily="18" charset="0"/>
                <a:cs typeface="Arial" panose="020B0604020202020204" pitchFamily="34" charset="0"/>
              </a:rPr>
              <a:t>, the </a:t>
            </a:r>
            <a:r>
              <a:rPr lang="en-ZA" sz="1200" b="1" kern="1400" dirty="0">
                <a:effectLst/>
                <a:latin typeface="Arial" panose="020B0604020202020204" pitchFamily="34" charset="0"/>
                <a:ea typeface="Times New Roman" panose="02020603050405020304" pitchFamily="18" charset="0"/>
                <a:cs typeface="Arial" panose="020B0604020202020204" pitchFamily="34" charset="0"/>
              </a:rPr>
              <a:t>Tourism Sector Recovery Plan </a:t>
            </a:r>
            <a:r>
              <a:rPr lang="en-ZA" sz="1200" kern="1400" dirty="0">
                <a:effectLst/>
                <a:latin typeface="Arial" panose="020B0604020202020204" pitchFamily="34" charset="0"/>
                <a:ea typeface="Times New Roman" panose="02020603050405020304" pitchFamily="18" charset="0"/>
                <a:cs typeface="Arial" panose="020B0604020202020204" pitchFamily="34" charset="0"/>
              </a:rPr>
              <a:t>is anchored on the same pillars identified as the recovery phases in the ERRP. </a:t>
            </a:r>
          </a:p>
          <a:p>
            <a:pPr algn="just">
              <a:lnSpc>
                <a:spcPct val="110000"/>
              </a:lnSpc>
              <a:spcBef>
                <a:spcPts val="300"/>
              </a:spcBef>
              <a:spcAft>
                <a:spcPts val="300"/>
              </a:spcAft>
            </a:pP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0000"/>
              </a:lnSpc>
              <a:spcBef>
                <a:spcPts val="300"/>
              </a:spcBef>
              <a:spcAft>
                <a:spcPts val="300"/>
              </a:spcAft>
            </a:pPr>
            <a:r>
              <a:rPr lang="en-ZA" sz="1200" kern="1400" dirty="0">
                <a:effectLst/>
                <a:latin typeface="Arial" panose="020B0604020202020204" pitchFamily="34" charset="0"/>
                <a:ea typeface="Times New Roman" panose="02020603050405020304" pitchFamily="18" charset="0"/>
                <a:cs typeface="Arial" panose="020B0604020202020204" pitchFamily="34" charset="0"/>
              </a:rPr>
              <a:t>The following strategic interventions will be implemented through the Tourism Sector Recovery Plan:</a:t>
            </a:r>
            <a:endParaRPr lang="en-ZA" sz="1200"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0000"/>
              </a:lnSpc>
              <a:spcBef>
                <a:spcPts val="300"/>
              </a:spcBef>
              <a:spcAft>
                <a:spcPts val="300"/>
              </a:spcAft>
              <a:buFont typeface="+mj-lt"/>
              <a:buAutoNum type="arabicParenR"/>
            </a:pPr>
            <a:r>
              <a:rPr lang="en-ZA" sz="1200" dirty="0">
                <a:effectLst/>
                <a:latin typeface="Arial" panose="020B0604020202020204" pitchFamily="34" charset="0"/>
                <a:ea typeface="Times New Roman" panose="02020603050405020304" pitchFamily="18" charset="0"/>
                <a:cs typeface="Arial" panose="020B0604020202020204" pitchFamily="34" charset="0"/>
              </a:rPr>
              <a:t>Implement biosecurity norms and standards across the value chain to enable safe travel and rebuild traveller confidence;</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0000"/>
              </a:lnSpc>
              <a:spcBef>
                <a:spcPts val="300"/>
              </a:spcBef>
              <a:spcAft>
                <a:spcPts val="300"/>
              </a:spcAft>
              <a:buFont typeface="+mj-lt"/>
              <a:buAutoNum type="arabicParenR"/>
              <a:tabLst>
                <a:tab pos="4572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Stimulate domestic demand through targeted initiatives and campaigns;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0000"/>
              </a:lnSpc>
              <a:spcBef>
                <a:spcPts val="300"/>
              </a:spcBef>
              <a:spcAft>
                <a:spcPts val="300"/>
              </a:spcAft>
              <a:buFont typeface="+mj-lt"/>
              <a:buAutoNum type="arabicParenR"/>
              <a:tabLst>
                <a:tab pos="4572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Launch an investment and resource mobilisation programme to support supply requirements of the post-COVID-19 era;</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0000"/>
              </a:lnSpc>
              <a:spcBef>
                <a:spcPts val="300"/>
              </a:spcBef>
              <a:spcAft>
                <a:spcPts val="300"/>
              </a:spcAft>
              <a:buFont typeface="+mj-lt"/>
              <a:buAutoNum type="arabicParenR"/>
              <a:tabLst>
                <a:tab pos="4572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Support for the protection of core tourism infrastructure and assets;</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0000"/>
              </a:lnSpc>
              <a:spcBef>
                <a:spcPts val="300"/>
              </a:spcBef>
              <a:spcAft>
                <a:spcPts val="300"/>
              </a:spcAft>
              <a:buFont typeface="+mj-lt"/>
              <a:buAutoNum type="arabicParenR"/>
              <a:tabLst>
                <a:tab pos="4572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Execute a global marketing programme to reignite international demand;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0000"/>
              </a:lnSpc>
              <a:spcBef>
                <a:spcPts val="300"/>
              </a:spcBef>
              <a:spcAft>
                <a:spcPts val="300"/>
              </a:spcAft>
              <a:buFont typeface="+mj-lt"/>
              <a:buAutoNum type="arabicParenR"/>
              <a:tabLst>
                <a:tab pos="4572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Tourism regional integration; and</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0000"/>
              </a:lnSpc>
              <a:spcBef>
                <a:spcPts val="300"/>
              </a:spcBef>
              <a:spcAft>
                <a:spcPts val="300"/>
              </a:spcAft>
              <a:buFont typeface="+mj-lt"/>
              <a:buAutoNum type="arabicParenR"/>
              <a:tabLst>
                <a:tab pos="457200" algn="l"/>
              </a:tabLst>
            </a:pPr>
            <a:r>
              <a:rPr lang="en-ZA" sz="1200" dirty="0">
                <a:effectLst/>
                <a:latin typeface="Arial" panose="020B0604020202020204" pitchFamily="34" charset="0"/>
                <a:ea typeface="Times New Roman" panose="02020603050405020304" pitchFamily="18" charset="0"/>
                <a:cs typeface="Arial" panose="020B0604020202020204" pitchFamily="34" charset="0"/>
              </a:rPr>
              <a:t>Review the tourism policy to provide enhanced support for sector growth and development </a:t>
            </a:r>
            <a:r>
              <a:rPr lang="en-ZA" sz="1200" dirty="0" smtClean="0">
                <a:effectLst/>
                <a:latin typeface="Arial" panose="020B0604020202020204" pitchFamily="34" charset="0"/>
                <a:ea typeface="Times New Roman" panose="02020603050405020304" pitchFamily="18" charset="0"/>
                <a:cs typeface="Arial" panose="020B0604020202020204" pitchFamily="34" charset="0"/>
              </a:rPr>
              <a:t>outlines </a:t>
            </a:r>
            <a:r>
              <a:rPr lang="en-ZA" sz="1200" dirty="0">
                <a:effectLst/>
                <a:latin typeface="Arial" panose="020B0604020202020204" pitchFamily="34" charset="0"/>
                <a:ea typeface="Times New Roman" panose="02020603050405020304" pitchFamily="18" charset="0"/>
                <a:cs typeface="Arial" panose="020B0604020202020204" pitchFamily="34" charset="0"/>
              </a:rPr>
              <a:t>specific interventions under each strategic theme, with timeframes and lines of accountability.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50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p:txBody>
          <a:bodyPr/>
          <a:lstStyle/>
          <a:p>
            <a:r>
              <a:rPr lang="en-US" dirty="0"/>
              <a:t>INSTITUTIONAL POLICIES &amp; </a:t>
            </a:r>
            <a:r>
              <a:rPr lang="en-US" dirty="0" smtClean="0"/>
              <a:t>STRATEGIES </a:t>
            </a:r>
            <a:r>
              <a:rPr lang="en-US" i="1" dirty="0" smtClean="0"/>
              <a:t>cntd</a:t>
            </a:r>
            <a:endParaRPr lang="en-ZA" i="1" dirty="0"/>
          </a:p>
        </p:txBody>
      </p:sp>
      <p:sp>
        <p:nvSpPr>
          <p:cNvPr id="2" name="Rectangle 1">
            <a:extLst>
              <a:ext uri="{FF2B5EF4-FFF2-40B4-BE49-F238E27FC236}">
                <a16:creationId xmlns:a16="http://schemas.microsoft.com/office/drawing/2014/main" id="{75F415DA-9F96-471F-9CF3-ACB181A75851}"/>
              </a:ext>
            </a:extLst>
          </p:cNvPr>
          <p:cNvSpPr/>
          <p:nvPr/>
        </p:nvSpPr>
        <p:spPr>
          <a:xfrm>
            <a:off x="5292080" y="6522877"/>
            <a:ext cx="4572000" cy="230832"/>
          </a:xfrm>
          <a:prstGeom prst="rect">
            <a:avLst/>
          </a:prstGeom>
        </p:spPr>
        <p:txBody>
          <a:bodyPr>
            <a:spAutoFit/>
          </a:bodyPr>
          <a:lstStyle/>
          <a:p>
            <a:r>
              <a:rPr lang="en-ZA" sz="900" kern="1400" dirty="0">
                <a:latin typeface="+mn-lt"/>
                <a:ea typeface="Times New Roman" panose="02020603050405020304" pitchFamily="18" charset="0"/>
                <a:cs typeface="Times New Roman" panose="02020603050405020304" pitchFamily="18" charset="0"/>
              </a:rPr>
              <a:t>Source: National Tourism Recovery Strategy</a:t>
            </a:r>
            <a:endParaRPr lang="en-ZA" sz="900" dirty="0">
              <a:latin typeface="+mn-lt"/>
            </a:endParaRPr>
          </a:p>
        </p:txBody>
      </p:sp>
      <p:sp>
        <p:nvSpPr>
          <p:cNvPr id="10" name="TextBox 9">
            <a:extLst>
              <a:ext uri="{FF2B5EF4-FFF2-40B4-BE49-F238E27FC236}">
                <a16:creationId xmlns:a16="http://schemas.microsoft.com/office/drawing/2014/main" id="{EA549264-7E63-4061-8154-9B6B48B90340}"/>
              </a:ext>
            </a:extLst>
          </p:cNvPr>
          <p:cNvSpPr txBox="1"/>
          <p:nvPr/>
        </p:nvSpPr>
        <p:spPr>
          <a:xfrm>
            <a:off x="316260" y="1700808"/>
            <a:ext cx="8511480" cy="3754874"/>
          </a:xfrm>
          <a:prstGeom prst="rect">
            <a:avLst/>
          </a:prstGeom>
          <a:solidFill>
            <a:schemeClr val="accent3">
              <a:lumMod val="85000"/>
            </a:schemeClr>
          </a:solidFill>
          <a:ln>
            <a:solidFill>
              <a:schemeClr val="accent4">
                <a:lumMod val="75000"/>
                <a:lumOff val="25000"/>
              </a:schemeClr>
            </a:solidFill>
          </a:ln>
        </p:spPr>
        <p:txBody>
          <a:bodyPr wrap="square">
            <a:spAutoFit/>
          </a:bodyPr>
          <a:lstStyle/>
          <a:p>
            <a:pPr lvl="0" algn="just"/>
            <a:r>
              <a:rPr lang="en-US" sz="1700" b="1" dirty="0" smtClean="0">
                <a:solidFill>
                  <a:schemeClr val="tx1"/>
                </a:solidFill>
                <a:latin typeface="Arial" panose="020B0604020202020204" pitchFamily="34" charset="0"/>
                <a:cs typeface="Arial" panose="020B0604020202020204" pitchFamily="34" charset="0"/>
              </a:rPr>
              <a:t>Marketing and </a:t>
            </a:r>
            <a:r>
              <a:rPr lang="en-US" sz="1700" b="1" dirty="0">
                <a:solidFill>
                  <a:schemeClr val="tx1"/>
                </a:solidFill>
                <a:latin typeface="Arial" panose="020B0604020202020204" pitchFamily="34" charset="0"/>
                <a:cs typeface="Arial" panose="020B0604020202020204" pitchFamily="34" charset="0"/>
              </a:rPr>
              <a:t>Investment Framework</a:t>
            </a:r>
            <a:r>
              <a:rPr lang="en-US" sz="1700" dirty="0">
                <a:solidFill>
                  <a:schemeClr val="tx1"/>
                </a:solidFill>
                <a:latin typeface="Arial" panose="020B0604020202020204" pitchFamily="34" charset="0"/>
                <a:cs typeface="Arial" panose="020B0604020202020204" pitchFamily="34" charset="0"/>
              </a:rPr>
              <a:t>: </a:t>
            </a:r>
            <a:r>
              <a:rPr lang="en-ZA" sz="1700" dirty="0">
                <a:latin typeface="Arial" panose="020B0604020202020204" pitchFamily="34" charset="0"/>
                <a:cs typeface="Arial" panose="020B0604020202020204" pitchFamily="34" charset="0"/>
              </a:rPr>
              <a:t>F</a:t>
            </a:r>
            <a:r>
              <a:rPr lang="en-ZA" sz="1700" dirty="0" smtClean="0">
                <a:solidFill>
                  <a:schemeClr val="tx1"/>
                </a:solidFill>
                <a:latin typeface="Arial" panose="020B0604020202020204" pitchFamily="34" charset="0"/>
                <a:cs typeface="Arial" panose="020B0604020202020204" pitchFamily="34" charset="0"/>
              </a:rPr>
              <a:t>ocused </a:t>
            </a:r>
            <a:r>
              <a:rPr lang="en-ZA" sz="1700" dirty="0">
                <a:solidFill>
                  <a:schemeClr val="tx1"/>
                </a:solidFill>
                <a:latin typeface="Arial" panose="020B0604020202020204" pitchFamily="34" charset="0"/>
                <a:cs typeface="Arial" panose="020B0604020202020204" pitchFamily="34" charset="0"/>
              </a:rPr>
              <a:t>on identifying markets, optimising marketing investments, and distributing resources to help meet the set objectives. </a:t>
            </a:r>
          </a:p>
          <a:p>
            <a:pPr lvl="0" algn="just"/>
            <a:endParaRPr lang="en-ZA" sz="1700" dirty="0">
              <a:latin typeface="Arial" panose="020B0604020202020204" pitchFamily="34" charset="0"/>
              <a:cs typeface="Arial" panose="020B0604020202020204" pitchFamily="34" charset="0"/>
            </a:endParaRPr>
          </a:p>
          <a:p>
            <a:pPr lvl="0" algn="just"/>
            <a:r>
              <a:rPr lang="en-ZA" sz="1700" dirty="0" smtClean="0">
                <a:solidFill>
                  <a:schemeClr val="tx1"/>
                </a:solidFill>
                <a:latin typeface="Arial" panose="020B0604020202020204" pitchFamily="34" charset="0"/>
                <a:cs typeface="Arial" panose="020B0604020202020204" pitchFamily="34" charset="0"/>
              </a:rPr>
              <a:t>Twenty-four (24) </a:t>
            </a:r>
            <a:r>
              <a:rPr lang="en-ZA" sz="1700" dirty="0">
                <a:solidFill>
                  <a:schemeClr val="tx1"/>
                </a:solidFill>
                <a:latin typeface="Arial" panose="020B0604020202020204" pitchFamily="34" charset="0"/>
                <a:cs typeface="Arial" panose="020B0604020202020204" pitchFamily="34" charset="0"/>
              </a:rPr>
              <a:t>markets were identified and segmented into 16 “`Growth” and 8 “Defend” markets, with a set of markets </a:t>
            </a:r>
            <a:r>
              <a:rPr lang="en-ZA" sz="1700" dirty="0" smtClean="0">
                <a:solidFill>
                  <a:schemeClr val="tx1"/>
                </a:solidFill>
                <a:latin typeface="Arial" panose="020B0604020202020204" pitchFamily="34" charset="0"/>
                <a:cs typeface="Arial" panose="020B0604020202020204" pitchFamily="34" charset="0"/>
              </a:rPr>
              <a:t>earmarked </a:t>
            </a:r>
            <a:r>
              <a:rPr lang="en-ZA" sz="1700" dirty="0">
                <a:solidFill>
                  <a:schemeClr val="tx1"/>
                </a:solidFill>
                <a:latin typeface="Arial" panose="020B0604020202020204" pitchFamily="34" charset="0"/>
                <a:cs typeface="Arial" panose="020B0604020202020204" pitchFamily="34" charset="0"/>
              </a:rPr>
              <a:t>as Watchlist. </a:t>
            </a:r>
            <a:r>
              <a:rPr lang="en-ZA" sz="1700" dirty="0" smtClean="0">
                <a:solidFill>
                  <a:schemeClr val="tx1"/>
                </a:solidFill>
                <a:latin typeface="Arial" panose="020B0604020202020204" pitchFamily="34" charset="0"/>
                <a:cs typeface="Arial" panose="020B0604020202020204" pitchFamily="34" charset="0"/>
              </a:rPr>
              <a:t>The </a:t>
            </a:r>
            <a:r>
              <a:rPr lang="en-ZA" sz="1700" u="sng" dirty="0" smtClean="0">
                <a:solidFill>
                  <a:schemeClr val="tx1"/>
                </a:solidFill>
                <a:latin typeface="Arial" panose="020B0604020202020204" pitchFamily="34" charset="0"/>
                <a:cs typeface="Arial" panose="020B0604020202020204" pitchFamily="34" charset="0"/>
              </a:rPr>
              <a:t>growth markets </a:t>
            </a:r>
            <a:r>
              <a:rPr lang="en-ZA" sz="1700" dirty="0" smtClean="0">
                <a:solidFill>
                  <a:schemeClr val="tx1"/>
                </a:solidFill>
                <a:latin typeface="Arial" panose="020B0604020202020204" pitchFamily="34" charset="0"/>
                <a:cs typeface="Arial" panose="020B0604020202020204" pitchFamily="34" charset="0"/>
              </a:rPr>
              <a:t>are those that hold considerable outbound potential and provide an ample opportunity to grow based on their size. The </a:t>
            </a:r>
            <a:r>
              <a:rPr lang="en-ZA" sz="1700" u="sng" dirty="0" smtClean="0">
                <a:solidFill>
                  <a:schemeClr val="tx1"/>
                </a:solidFill>
                <a:latin typeface="Arial" panose="020B0604020202020204" pitchFamily="34" charset="0"/>
                <a:cs typeface="Arial" panose="020B0604020202020204" pitchFamily="34" charset="0"/>
              </a:rPr>
              <a:t>defend markets </a:t>
            </a:r>
            <a:r>
              <a:rPr lang="en-ZA" sz="1700" dirty="0" smtClean="0">
                <a:solidFill>
                  <a:schemeClr val="tx1"/>
                </a:solidFill>
                <a:latin typeface="Arial" panose="020B0604020202020204" pitchFamily="34" charset="0"/>
                <a:cs typeface="Arial" panose="020B0604020202020204" pitchFamily="34" charset="0"/>
              </a:rPr>
              <a:t>hold a substantial market share and requires continued intervention to ensure arrivals. They hold both volume and value importance for SA and thus SA Tourism needs to maintain or defend the country’s share of these markets. </a:t>
            </a:r>
            <a:endParaRPr lang="en-ZA" sz="1700" dirty="0">
              <a:solidFill>
                <a:schemeClr val="tx1"/>
              </a:solidFill>
              <a:latin typeface="Arial" panose="020B0604020202020204" pitchFamily="34" charset="0"/>
              <a:cs typeface="Arial" panose="020B0604020202020204" pitchFamily="34" charset="0"/>
            </a:endParaRPr>
          </a:p>
          <a:p>
            <a:pPr lvl="0" algn="just"/>
            <a:endParaRPr lang="en-ZA" sz="1700" dirty="0">
              <a:latin typeface="Arial" panose="020B0604020202020204" pitchFamily="34" charset="0"/>
              <a:cs typeface="Arial" panose="020B0604020202020204" pitchFamily="34" charset="0"/>
            </a:endParaRPr>
          </a:p>
          <a:p>
            <a:pPr lvl="0" algn="just"/>
            <a:r>
              <a:rPr lang="en-ZA" sz="1700" dirty="0">
                <a:solidFill>
                  <a:schemeClr val="tx1"/>
                </a:solidFill>
                <a:latin typeface="Arial" panose="020B0604020202020204" pitchFamily="34" charset="0"/>
                <a:cs typeface="Arial" panose="020B0604020202020204" pitchFamily="34" charset="0"/>
              </a:rPr>
              <a:t>Considering the impact of COVID-19, the relative priority of </a:t>
            </a:r>
            <a:r>
              <a:rPr lang="en-ZA" sz="1700" dirty="0" smtClean="0">
                <a:solidFill>
                  <a:schemeClr val="tx1"/>
                </a:solidFill>
                <a:latin typeface="Arial" panose="020B0604020202020204" pitchFamily="34" charset="0"/>
                <a:cs typeface="Arial" panose="020B0604020202020204" pitchFamily="34" charset="0"/>
              </a:rPr>
              <a:t>each of the </a:t>
            </a:r>
            <a:r>
              <a:rPr lang="en-ZA" sz="1700" dirty="0">
                <a:solidFill>
                  <a:schemeClr val="tx1"/>
                </a:solidFill>
                <a:latin typeface="Arial" panose="020B0604020202020204" pitchFamily="34" charset="0"/>
                <a:cs typeface="Arial" panose="020B0604020202020204" pitchFamily="34" charset="0"/>
              </a:rPr>
              <a:t>24 markets is considered in conjunction with dynamic and up to date information of variables that will affect the likelihood of travel from each market.</a:t>
            </a:r>
          </a:p>
        </p:txBody>
      </p:sp>
    </p:spTree>
    <p:extLst>
      <p:ext uri="{BB962C8B-B14F-4D97-AF65-F5344CB8AC3E}">
        <p14:creationId xmlns:p14="http://schemas.microsoft.com/office/powerpoint/2010/main" val="133995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E8C65F-8891-4034-A401-B03417A558CE}"/>
              </a:ext>
            </a:extLst>
          </p:cNvPr>
          <p:cNvGraphicFramePr>
            <a:graphicFrameLocks noGrp="1"/>
          </p:cNvGraphicFramePr>
          <p:nvPr>
            <p:extLst>
              <p:ext uri="{D42A27DB-BD31-4B8C-83A1-F6EECF244321}">
                <p14:modId xmlns:p14="http://schemas.microsoft.com/office/powerpoint/2010/main" val="1149625564"/>
              </p:ext>
            </p:extLst>
          </p:nvPr>
        </p:nvGraphicFramePr>
        <p:xfrm>
          <a:off x="381000" y="1957388"/>
          <a:ext cx="8382000" cy="3038476"/>
        </p:xfrm>
        <a:graphic>
          <a:graphicData uri="http://schemas.openxmlformats.org/drawingml/2006/table">
            <a:tbl>
              <a:tblPr firstRow="1" firstCol="1">
                <a:tableStyleId>{72833802-FEF1-4C79-8D5D-14CF1EAF98D9}</a:tableStyleId>
              </a:tblPr>
              <a:tblGrid>
                <a:gridCol w="8382000">
                  <a:extLst>
                    <a:ext uri="{9D8B030D-6E8A-4147-A177-3AD203B41FA5}">
                      <a16:colId xmlns:a16="http://schemas.microsoft.com/office/drawing/2014/main" val="3508649550"/>
                    </a:ext>
                  </a:extLst>
                </a:gridCol>
              </a:tblGrid>
              <a:tr h="250640">
                <a:tc>
                  <a:txBody>
                    <a:bodyPr/>
                    <a:lstStyle/>
                    <a:p>
                      <a:pPr algn="ctr">
                        <a:lnSpc>
                          <a:spcPct val="110000"/>
                        </a:lnSpc>
                        <a:spcAft>
                          <a:spcPts val="500"/>
                        </a:spcAft>
                      </a:pPr>
                      <a:r>
                        <a:rPr lang="en-ZA" sz="1400" kern="1400" dirty="0">
                          <a:solidFill>
                            <a:sysClr val="windowText" lastClr="000000"/>
                          </a:solidFill>
                          <a:effectLst/>
                        </a:rPr>
                        <a:t>MISSION</a:t>
                      </a:r>
                      <a:endParaRPr lang="en-ZA" sz="1500" kern="14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8024" marR="980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947565699"/>
                  </a:ext>
                </a:extLst>
              </a:tr>
              <a:tr h="2787836">
                <a:tc>
                  <a:txBody>
                    <a:bodyPr/>
                    <a:lstStyle/>
                    <a:p>
                      <a:pPr algn="l">
                        <a:lnSpc>
                          <a:spcPct val="110000"/>
                        </a:lnSpc>
                        <a:spcAft>
                          <a:spcPts val="500"/>
                        </a:spcAft>
                      </a:pPr>
                      <a:r>
                        <a:rPr lang="en-ZA" sz="1400" b="0" kern="1400" dirty="0">
                          <a:effectLst/>
                        </a:rPr>
                        <a:t>Marketing South Africa both internationally and domestically to increase the volume of tourists and the value they add to the economy, by:</a:t>
                      </a:r>
                      <a:endParaRPr lang="en-ZA" sz="1500" b="0" kern="1400" dirty="0">
                        <a:effectLst/>
                      </a:endParaRPr>
                    </a:p>
                    <a:p>
                      <a:pPr marL="342900" lvl="0" indent="-342900" algn="l">
                        <a:lnSpc>
                          <a:spcPct val="110000"/>
                        </a:lnSpc>
                        <a:spcBef>
                          <a:spcPts val="500"/>
                        </a:spcBef>
                        <a:spcAft>
                          <a:spcPts val="500"/>
                        </a:spcAft>
                        <a:buFont typeface="Wingdings" panose="05000000000000000000" pitchFamily="2" charset="2"/>
                        <a:buChar char=""/>
                      </a:pPr>
                      <a:r>
                        <a:rPr lang="en-ZA" sz="1400" b="0" dirty="0">
                          <a:effectLst/>
                        </a:rPr>
                        <a:t>Implementing an integrated tourism marketing strategy for South Africa.</a:t>
                      </a:r>
                      <a:endParaRPr lang="en-ZA" sz="1500" b="0" dirty="0">
                        <a:effectLst/>
                      </a:endParaRPr>
                    </a:p>
                    <a:p>
                      <a:pPr marL="342900" lvl="0" indent="-342900" algn="l">
                        <a:lnSpc>
                          <a:spcPct val="110000"/>
                        </a:lnSpc>
                        <a:spcBef>
                          <a:spcPts val="500"/>
                        </a:spcBef>
                        <a:spcAft>
                          <a:spcPts val="500"/>
                        </a:spcAft>
                        <a:buFont typeface="Wingdings" panose="05000000000000000000" pitchFamily="2" charset="2"/>
                        <a:buChar char=""/>
                      </a:pPr>
                      <a:r>
                        <a:rPr lang="en-ZA" sz="1400" b="0" dirty="0">
                          <a:effectLst/>
                        </a:rPr>
                        <a:t>Promoting South Africa as a world class business event destination.</a:t>
                      </a:r>
                      <a:endParaRPr lang="en-ZA" sz="1500" b="0" dirty="0">
                        <a:effectLst/>
                      </a:endParaRPr>
                    </a:p>
                    <a:p>
                      <a:pPr marL="342900" lvl="0" indent="-342900" algn="l">
                        <a:lnSpc>
                          <a:spcPct val="110000"/>
                        </a:lnSpc>
                        <a:spcBef>
                          <a:spcPts val="500"/>
                        </a:spcBef>
                        <a:spcAft>
                          <a:spcPts val="500"/>
                        </a:spcAft>
                        <a:buFont typeface="Wingdings" panose="05000000000000000000" pitchFamily="2" charset="2"/>
                        <a:buChar char=""/>
                      </a:pPr>
                      <a:r>
                        <a:rPr lang="en-ZA" sz="1400" b="0" dirty="0">
                          <a:effectLst/>
                        </a:rPr>
                        <a:t>Facilitating the delivery of service orientated, quality assured tourism experiences.</a:t>
                      </a:r>
                      <a:endParaRPr lang="en-ZA" sz="1500" b="0" dirty="0">
                        <a:effectLst/>
                      </a:endParaRPr>
                    </a:p>
                    <a:p>
                      <a:pPr marL="342900" lvl="0" indent="-342900" algn="l">
                        <a:lnSpc>
                          <a:spcPct val="110000"/>
                        </a:lnSpc>
                        <a:spcBef>
                          <a:spcPts val="500"/>
                        </a:spcBef>
                        <a:spcAft>
                          <a:spcPts val="500"/>
                        </a:spcAft>
                        <a:buFont typeface="Wingdings" panose="05000000000000000000" pitchFamily="2" charset="2"/>
                        <a:buChar char=""/>
                      </a:pPr>
                      <a:r>
                        <a:rPr lang="en-ZA" sz="1400" b="0" dirty="0">
                          <a:effectLst/>
                        </a:rPr>
                        <a:t>Positioning </a:t>
                      </a:r>
                      <a:r>
                        <a:rPr lang="en-ZA" sz="1400" b="0" dirty="0" smtClean="0">
                          <a:effectLst/>
                        </a:rPr>
                        <a:t>SA Tourism </a:t>
                      </a:r>
                      <a:r>
                        <a:rPr lang="en-ZA" sz="1400" b="0" dirty="0">
                          <a:effectLst/>
                        </a:rPr>
                        <a:t>as an industry thought leader.</a:t>
                      </a:r>
                      <a:endParaRPr lang="en-ZA" sz="1500" b="0" dirty="0">
                        <a:effectLst/>
                      </a:endParaRPr>
                    </a:p>
                    <a:p>
                      <a:pPr marL="342900" lvl="0" indent="-342900" algn="l">
                        <a:lnSpc>
                          <a:spcPct val="110000"/>
                        </a:lnSpc>
                        <a:spcBef>
                          <a:spcPts val="500"/>
                        </a:spcBef>
                        <a:spcAft>
                          <a:spcPts val="500"/>
                        </a:spcAft>
                        <a:buFont typeface="Wingdings" panose="05000000000000000000" pitchFamily="2" charset="2"/>
                        <a:buChar char=""/>
                      </a:pPr>
                      <a:r>
                        <a:rPr lang="en-ZA" sz="1400" b="0" dirty="0">
                          <a:effectLst/>
                        </a:rPr>
                        <a:t>Championing a digital outlook for the industry. </a:t>
                      </a:r>
                      <a:endParaRPr lang="en-ZA" sz="1500" b="0" dirty="0">
                        <a:effectLst/>
                      </a:endParaRPr>
                    </a:p>
                    <a:p>
                      <a:pPr marL="342900" lvl="0" indent="-342900" algn="l">
                        <a:lnSpc>
                          <a:spcPct val="110000"/>
                        </a:lnSpc>
                        <a:spcBef>
                          <a:spcPts val="500"/>
                        </a:spcBef>
                        <a:spcAft>
                          <a:spcPts val="500"/>
                        </a:spcAft>
                        <a:buFont typeface="Wingdings" panose="05000000000000000000" pitchFamily="2" charset="2"/>
                        <a:buChar char=""/>
                      </a:pPr>
                      <a:r>
                        <a:rPr lang="en-ZA" sz="1400" b="0" dirty="0">
                          <a:effectLst/>
                        </a:rPr>
                        <a:t>Enhancing stakeholder participation and collaboration.</a:t>
                      </a:r>
                      <a:endParaRPr lang="en-ZA" sz="15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8024" marR="980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1233650"/>
                  </a:ext>
                </a:extLst>
              </a:tr>
            </a:tbl>
          </a:graphicData>
        </a:graphic>
      </p:graphicFrame>
      <p:sp>
        <p:nvSpPr>
          <p:cNvPr id="3" name="Title 2">
            <a:extLst>
              <a:ext uri="{FF2B5EF4-FFF2-40B4-BE49-F238E27FC236}">
                <a16:creationId xmlns:a16="http://schemas.microsoft.com/office/drawing/2014/main" id="{DC900874-8A60-42F7-9EC2-8A5357E6E2B9}"/>
              </a:ext>
            </a:extLst>
          </p:cNvPr>
          <p:cNvSpPr>
            <a:spLocks noGrp="1"/>
          </p:cNvSpPr>
          <p:nvPr>
            <p:ph type="title"/>
          </p:nvPr>
        </p:nvSpPr>
        <p:spPr>
          <a:xfrm>
            <a:off x="381000" y="304800"/>
            <a:ext cx="8382000" cy="457200"/>
          </a:xfrm>
        </p:spPr>
        <p:txBody>
          <a:bodyPr wrap="square" anchor="t">
            <a:normAutofit/>
          </a:bodyPr>
          <a:lstStyle/>
          <a:p>
            <a:r>
              <a:rPr lang="en-US" dirty="0" smtClean="0"/>
              <a:t>STRATEGIC </a:t>
            </a:r>
            <a:r>
              <a:rPr lang="en-US" dirty="0"/>
              <a:t>FOCUS</a:t>
            </a:r>
            <a:endParaRPr lang="en-ZA" dirty="0"/>
          </a:p>
        </p:txBody>
      </p:sp>
      <p:graphicFrame>
        <p:nvGraphicFramePr>
          <p:cNvPr id="2" name="Content Placeholder 1">
            <a:extLst>
              <a:ext uri="{FF2B5EF4-FFF2-40B4-BE49-F238E27FC236}">
                <a16:creationId xmlns:a16="http://schemas.microsoft.com/office/drawing/2014/main" id="{A2EDEADA-E4DF-4E32-8F80-31B5838A3D45}"/>
              </a:ext>
            </a:extLst>
          </p:cNvPr>
          <p:cNvGraphicFramePr>
            <a:graphicFrameLocks noGrp="1"/>
          </p:cNvGraphicFramePr>
          <p:nvPr>
            <p:ph idx="1"/>
            <p:extLst>
              <p:ext uri="{D42A27DB-BD31-4B8C-83A1-F6EECF244321}">
                <p14:modId xmlns:p14="http://schemas.microsoft.com/office/powerpoint/2010/main" val="4289567496"/>
              </p:ext>
            </p:extLst>
          </p:nvPr>
        </p:nvGraphicFramePr>
        <p:xfrm>
          <a:off x="381000" y="990600"/>
          <a:ext cx="8382000" cy="803278"/>
        </p:xfrm>
        <a:graphic>
          <a:graphicData uri="http://schemas.openxmlformats.org/drawingml/2006/table">
            <a:tbl>
              <a:tblPr firstRow="1" firstCol="1">
                <a:tableStyleId>{9DCAF9ED-07DC-4A11-8D7F-57B35C25682E}</a:tableStyleId>
              </a:tblPr>
              <a:tblGrid>
                <a:gridCol w="8382000">
                  <a:extLst>
                    <a:ext uri="{9D8B030D-6E8A-4147-A177-3AD203B41FA5}">
                      <a16:colId xmlns:a16="http://schemas.microsoft.com/office/drawing/2014/main" val="2179548623"/>
                    </a:ext>
                  </a:extLst>
                </a:gridCol>
              </a:tblGrid>
              <a:tr h="206152">
                <a:tc>
                  <a:txBody>
                    <a:bodyPr/>
                    <a:lstStyle/>
                    <a:p>
                      <a:pPr algn="ctr">
                        <a:lnSpc>
                          <a:spcPct val="110000"/>
                        </a:lnSpc>
                        <a:spcAft>
                          <a:spcPts val="500"/>
                        </a:spcAft>
                      </a:pPr>
                      <a:r>
                        <a:rPr lang="en-ZA" sz="1400" kern="1400" dirty="0">
                          <a:solidFill>
                            <a:schemeClr val="tx1"/>
                          </a:solidFill>
                          <a:effectLst/>
                        </a:rPr>
                        <a:t>VISION</a:t>
                      </a:r>
                      <a:endParaRPr lang="en-ZA" sz="15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8088" marR="9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590245469"/>
                  </a:ext>
                </a:extLst>
              </a:tr>
              <a:tr h="568582">
                <a:tc>
                  <a:txBody>
                    <a:bodyPr/>
                    <a:lstStyle/>
                    <a:p>
                      <a:pPr algn="ctr">
                        <a:lnSpc>
                          <a:spcPct val="110000"/>
                        </a:lnSpc>
                        <a:spcAft>
                          <a:spcPts val="500"/>
                        </a:spcAft>
                      </a:pPr>
                      <a:r>
                        <a:rPr lang="en-ZA" sz="1400" b="0" kern="1400" dirty="0">
                          <a:effectLst/>
                        </a:rPr>
                        <a:t>South Africa positioned as an exceptional tourist and business events destination that offers a value-for-money, quality tourist experience that is diverse and unique.</a:t>
                      </a:r>
                      <a:endParaRPr lang="en-ZA" sz="1500" b="0" kern="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8088" marR="980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2269989"/>
                  </a:ext>
                </a:extLst>
              </a:tr>
            </a:tbl>
          </a:graphicData>
        </a:graphic>
      </p:graphicFrame>
      <p:graphicFrame>
        <p:nvGraphicFramePr>
          <p:cNvPr id="6" name="Diagram 5">
            <a:extLst>
              <a:ext uri="{FF2B5EF4-FFF2-40B4-BE49-F238E27FC236}">
                <a16:creationId xmlns:a16="http://schemas.microsoft.com/office/drawing/2014/main" id="{D5EA6D27-BD1B-4F68-A3D3-04E853BFB023}"/>
              </a:ext>
            </a:extLst>
          </p:cNvPr>
          <p:cNvGraphicFramePr/>
          <p:nvPr>
            <p:extLst>
              <p:ext uri="{D42A27DB-BD31-4B8C-83A1-F6EECF244321}">
                <p14:modId xmlns:p14="http://schemas.microsoft.com/office/powerpoint/2010/main" val="3419943871"/>
              </p:ext>
            </p:extLst>
          </p:nvPr>
        </p:nvGraphicFramePr>
        <p:xfrm>
          <a:off x="0" y="4757438"/>
          <a:ext cx="8928992"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A275DE5-15F3-4A4D-B4B4-D227CCA53EA4}"/>
              </a:ext>
            </a:extLst>
          </p:cNvPr>
          <p:cNvSpPr txBox="1"/>
          <p:nvPr/>
        </p:nvSpPr>
        <p:spPr>
          <a:xfrm>
            <a:off x="381000" y="5575657"/>
            <a:ext cx="1094656" cy="307777"/>
          </a:xfrm>
          <a:prstGeom prst="rect">
            <a:avLst/>
          </a:prstGeom>
          <a:noFill/>
          <a:ln>
            <a:solidFill>
              <a:schemeClr val="accent6"/>
            </a:solidFill>
          </a:ln>
        </p:spPr>
        <p:txBody>
          <a:bodyPr wrap="square" rtlCol="0">
            <a:spAutoFit/>
          </a:bodyPr>
          <a:lstStyle/>
          <a:p>
            <a:pPr algn="ctr"/>
            <a:r>
              <a:rPr lang="en-US" sz="1400" b="1" dirty="0">
                <a:latin typeface="+mj-lt"/>
              </a:rPr>
              <a:t>VALUES</a:t>
            </a:r>
            <a:endParaRPr lang="en-ZA" sz="1400" b="1" dirty="0">
              <a:latin typeface="+mj-lt"/>
            </a:endParaRPr>
          </a:p>
        </p:txBody>
      </p:sp>
    </p:spTree>
    <p:extLst>
      <p:ext uri="{BB962C8B-B14F-4D97-AF65-F5344CB8AC3E}">
        <p14:creationId xmlns:p14="http://schemas.microsoft.com/office/powerpoint/2010/main" val="8976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9E046-6508-42D3-812A-3C41D5801A23}"/>
              </a:ext>
            </a:extLst>
          </p:cNvPr>
          <p:cNvSpPr>
            <a:spLocks noGrp="1"/>
          </p:cNvSpPr>
          <p:nvPr>
            <p:ph type="title"/>
          </p:nvPr>
        </p:nvSpPr>
        <p:spPr/>
        <p:txBody>
          <a:bodyPr/>
          <a:lstStyle/>
          <a:p>
            <a:r>
              <a:rPr lang="en-US" dirty="0"/>
              <a:t>EXTERNAL SITUATIONAL ANALYSIS</a:t>
            </a:r>
            <a:endParaRPr lang="en-ZA" dirty="0"/>
          </a:p>
        </p:txBody>
      </p:sp>
      <p:graphicFrame>
        <p:nvGraphicFramePr>
          <p:cNvPr id="2" name="Content Placeholder 1">
            <a:extLst>
              <a:ext uri="{FF2B5EF4-FFF2-40B4-BE49-F238E27FC236}">
                <a16:creationId xmlns:a16="http://schemas.microsoft.com/office/drawing/2014/main" id="{D9EE5E9D-E8F1-40D4-94B2-884DCE4A47CC}"/>
              </a:ext>
            </a:extLst>
          </p:cNvPr>
          <p:cNvGraphicFramePr>
            <a:graphicFrameLocks noGrp="1"/>
          </p:cNvGraphicFramePr>
          <p:nvPr>
            <p:ph sz="half" idx="1"/>
            <p:extLst>
              <p:ext uri="{D42A27DB-BD31-4B8C-83A1-F6EECF244321}">
                <p14:modId xmlns:p14="http://schemas.microsoft.com/office/powerpoint/2010/main" val="668724505"/>
              </p:ext>
            </p:extLst>
          </p:nvPr>
        </p:nvGraphicFramePr>
        <p:xfrm>
          <a:off x="313642" y="188640"/>
          <a:ext cx="82954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21C5BBA-ABE8-4B9B-98FF-2C9F8D765A35}"/>
              </a:ext>
            </a:extLst>
          </p:cNvPr>
          <p:cNvSpPr txBox="1"/>
          <p:nvPr/>
        </p:nvSpPr>
        <p:spPr>
          <a:xfrm>
            <a:off x="4716016" y="6318859"/>
            <a:ext cx="3240360" cy="507831"/>
          </a:xfrm>
          <a:prstGeom prst="rect">
            <a:avLst/>
          </a:prstGeom>
          <a:noFill/>
        </p:spPr>
        <p:txBody>
          <a:bodyPr wrap="square" rtlCol="0">
            <a:spAutoFit/>
          </a:bodyPr>
          <a:lstStyle/>
          <a:p>
            <a:r>
              <a:rPr lang="en-US" sz="900" dirty="0">
                <a:latin typeface="+mn-lt"/>
              </a:rPr>
              <a:t>Source: United Nations World Tourism Organisation Barometer, December 2020 &amp; </a:t>
            </a:r>
            <a:r>
              <a:rPr lang="en-ZA" sz="900" dirty="0">
                <a:latin typeface="+mn-lt"/>
              </a:rPr>
              <a:t>UNTWO. Org, accessed 17 December 2020</a:t>
            </a:r>
          </a:p>
        </p:txBody>
      </p:sp>
      <p:graphicFrame>
        <p:nvGraphicFramePr>
          <p:cNvPr id="9" name="Diagram 8">
            <a:extLst>
              <a:ext uri="{FF2B5EF4-FFF2-40B4-BE49-F238E27FC236}">
                <a16:creationId xmlns:a16="http://schemas.microsoft.com/office/drawing/2014/main" id="{9AE4DD60-442C-432B-9753-ED5469785618}"/>
              </a:ext>
            </a:extLst>
          </p:cNvPr>
          <p:cNvGraphicFramePr/>
          <p:nvPr>
            <p:extLst>
              <p:ext uri="{D42A27DB-BD31-4B8C-83A1-F6EECF244321}">
                <p14:modId xmlns:p14="http://schemas.microsoft.com/office/powerpoint/2010/main" val="2299122593"/>
              </p:ext>
            </p:extLst>
          </p:nvPr>
        </p:nvGraphicFramePr>
        <p:xfrm>
          <a:off x="22689" y="3608101"/>
          <a:ext cx="8784976" cy="32498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2359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9E046-6508-42D3-812A-3C41D5801A23}"/>
              </a:ext>
            </a:extLst>
          </p:cNvPr>
          <p:cNvSpPr>
            <a:spLocks noGrp="1"/>
          </p:cNvSpPr>
          <p:nvPr>
            <p:ph type="title"/>
          </p:nvPr>
        </p:nvSpPr>
        <p:spPr/>
        <p:txBody>
          <a:bodyPr/>
          <a:lstStyle/>
          <a:p>
            <a:r>
              <a:rPr lang="en-US" dirty="0"/>
              <a:t>THE ROAD TO RECOVERY</a:t>
            </a:r>
            <a:endParaRPr lang="en-ZA" dirty="0"/>
          </a:p>
        </p:txBody>
      </p:sp>
      <p:sp>
        <p:nvSpPr>
          <p:cNvPr id="11" name="TextBox 10">
            <a:extLst>
              <a:ext uri="{FF2B5EF4-FFF2-40B4-BE49-F238E27FC236}">
                <a16:creationId xmlns:a16="http://schemas.microsoft.com/office/drawing/2014/main" id="{C6D87E9E-BF21-4336-B3F1-44A2EEE8E21C}"/>
              </a:ext>
            </a:extLst>
          </p:cNvPr>
          <p:cNvSpPr txBox="1"/>
          <p:nvPr/>
        </p:nvSpPr>
        <p:spPr>
          <a:xfrm>
            <a:off x="5724128" y="6423013"/>
            <a:ext cx="1944216" cy="369332"/>
          </a:xfrm>
          <a:prstGeom prst="rect">
            <a:avLst/>
          </a:prstGeom>
          <a:noFill/>
        </p:spPr>
        <p:txBody>
          <a:bodyPr wrap="square" rtlCol="0">
            <a:spAutoFit/>
          </a:bodyPr>
          <a:lstStyle/>
          <a:p>
            <a:r>
              <a:rPr lang="en-ZA" sz="900" dirty="0">
                <a:latin typeface="+mn-lt"/>
              </a:rPr>
              <a:t>Source: SA Tourism - The Road to Recovery Report</a:t>
            </a:r>
          </a:p>
        </p:txBody>
      </p:sp>
      <p:sp>
        <p:nvSpPr>
          <p:cNvPr id="12" name="TextBox 11">
            <a:extLst>
              <a:ext uri="{FF2B5EF4-FFF2-40B4-BE49-F238E27FC236}">
                <a16:creationId xmlns:a16="http://schemas.microsoft.com/office/drawing/2014/main" id="{5BAE4490-4252-48FF-9B8B-5B1C4E686127}"/>
              </a:ext>
            </a:extLst>
          </p:cNvPr>
          <p:cNvSpPr txBox="1"/>
          <p:nvPr/>
        </p:nvSpPr>
        <p:spPr>
          <a:xfrm>
            <a:off x="4398003" y="1628800"/>
            <a:ext cx="4128761" cy="4678204"/>
          </a:xfrm>
          <a:prstGeom prst="rect">
            <a:avLst/>
          </a:prstGeom>
          <a:noFill/>
        </p:spPr>
        <p:txBody>
          <a:bodyPr wrap="square" rtlCol="0">
            <a:spAutoFit/>
          </a:bodyPr>
          <a:lstStyle/>
          <a:p>
            <a:pPr algn="just"/>
            <a:r>
              <a:rPr lang="en-ZA" sz="1200" dirty="0">
                <a:latin typeface="+mn-lt"/>
              </a:rPr>
              <a:t>Travel from the Americas and Europe is likely to be low, due to poor COVID-19 statuses, high government stringencies and reduced flight capacity. While COVID-19 outlook is more positive in Australasia, travel will still be low due to source market travel and border restrictions and markedly reduced air accessibility. The outlook for tourism both from Africa and domestic tourism is, however, more promising compared to other regions due to lower COVID-19 statuses, lower government stringency and greater accessibility into South Africa. </a:t>
            </a:r>
            <a:endParaRPr lang="en-ZA" sz="1200" dirty="0" smtClean="0">
              <a:latin typeface="+mn-lt"/>
            </a:endParaRPr>
          </a:p>
          <a:p>
            <a:pPr algn="just"/>
            <a:endParaRPr lang="en-ZA" sz="1200" dirty="0">
              <a:latin typeface="+mn-lt"/>
            </a:endParaRPr>
          </a:p>
          <a:p>
            <a:pPr algn="just"/>
            <a:endParaRPr lang="en-ZA" sz="1200" dirty="0" smtClean="0">
              <a:latin typeface="+mn-lt"/>
            </a:endParaRPr>
          </a:p>
          <a:p>
            <a:pPr algn="just"/>
            <a:r>
              <a:rPr lang="en-ZA" sz="1200" dirty="0" smtClean="0">
                <a:latin typeface="+mn-lt"/>
              </a:rPr>
              <a:t>Thus</a:t>
            </a:r>
            <a:r>
              <a:rPr lang="en-ZA" sz="1200" dirty="0">
                <a:latin typeface="+mn-lt"/>
              </a:rPr>
              <a:t>, </a:t>
            </a:r>
            <a:r>
              <a:rPr lang="en-ZA" sz="1200" b="1" dirty="0">
                <a:latin typeface="+mn-lt"/>
              </a:rPr>
              <a:t>a short to medium term focus on domestic and regional travel is critical for recovery.</a:t>
            </a:r>
            <a:r>
              <a:rPr lang="en-ZA" sz="1200" dirty="0">
                <a:latin typeface="+mn-lt"/>
              </a:rPr>
              <a:t> </a:t>
            </a:r>
            <a:r>
              <a:rPr lang="en-ZA" sz="1200" b="1" dirty="0" smtClean="0">
                <a:latin typeface="+mn-lt"/>
              </a:rPr>
              <a:t>SA Tourism’s </a:t>
            </a:r>
            <a:r>
              <a:rPr lang="en-ZA" sz="1200" b="1" dirty="0">
                <a:latin typeface="+mn-lt"/>
              </a:rPr>
              <a:t>marketing efforts will be dynamic and adaptive to differing pandemic phases in relevant markets. Messaging will be current and pertinent in terms of SA’s management of the pandemic. </a:t>
            </a:r>
            <a:r>
              <a:rPr lang="en-ZA" sz="1200" b="1" dirty="0" smtClean="0">
                <a:latin typeface="+mn-lt"/>
              </a:rPr>
              <a:t>SA Tourism </a:t>
            </a:r>
            <a:r>
              <a:rPr lang="en-ZA" sz="1200" b="1" dirty="0">
                <a:latin typeface="+mn-lt"/>
              </a:rPr>
              <a:t>will ensure a consistent presence (passive marketing) in the prioritised markets during “the year of the vaccine” to ensure that SA remains a top of mind destination.</a:t>
            </a:r>
          </a:p>
          <a:p>
            <a:pPr algn="just"/>
            <a:endParaRPr lang="en-ZA" sz="1000" dirty="0"/>
          </a:p>
          <a:p>
            <a:pPr algn="ctr"/>
            <a:endParaRPr lang="en-ZA" dirty="0"/>
          </a:p>
        </p:txBody>
      </p:sp>
      <p:graphicFrame>
        <p:nvGraphicFramePr>
          <p:cNvPr id="15" name="Content Placeholder 14">
            <a:extLst>
              <a:ext uri="{FF2B5EF4-FFF2-40B4-BE49-F238E27FC236}">
                <a16:creationId xmlns:a16="http://schemas.microsoft.com/office/drawing/2014/main" id="{A9EE77E0-3A9B-4219-8DF1-E97DF7A94356}"/>
              </a:ext>
            </a:extLst>
          </p:cNvPr>
          <p:cNvGraphicFramePr>
            <a:graphicFrameLocks noGrp="1"/>
          </p:cNvGraphicFramePr>
          <p:nvPr>
            <p:ph sz="half" idx="1"/>
            <p:extLst>
              <p:ext uri="{D42A27DB-BD31-4B8C-83A1-F6EECF244321}">
                <p14:modId xmlns:p14="http://schemas.microsoft.com/office/powerpoint/2010/main" val="2117263789"/>
              </p:ext>
            </p:extLst>
          </p:nvPr>
        </p:nvGraphicFramePr>
        <p:xfrm>
          <a:off x="251520" y="1196752"/>
          <a:ext cx="403860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9619394"/>
      </p:ext>
    </p:extLst>
  </p:cSld>
  <p:clrMapOvr>
    <a:masterClrMapping/>
  </p:clrMapOvr>
</p:sld>
</file>

<file path=ppt/theme/theme1.xml><?xml version="1.0" encoding="utf-8"?>
<a:theme xmlns:a="http://schemas.openxmlformats.org/drawingml/2006/main" name="SAT Corporate PPT">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ヒラギノ角ゴ Pro W3" pitchFamily="-112" charset="-128"/>
            <a:cs typeface="ヒラギノ角ゴ Pro W3" pitchFamily="-112"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B24DEED324F647AB5C1AD68F208B44" ma:contentTypeVersion="12" ma:contentTypeDescription="Create a new document." ma:contentTypeScope="" ma:versionID="10b0e494d95061ba6d435b112d0fb712">
  <xsd:schema xmlns:xsd="http://www.w3.org/2001/XMLSchema" xmlns:xs="http://www.w3.org/2001/XMLSchema" xmlns:p="http://schemas.microsoft.com/office/2006/metadata/properties" xmlns:ns2="1632c0ae-8f43-4270-9402-a35ed45e0eaa" xmlns:ns3="08af9a01-85c4-42cf-99b4-9eb4f39615c9" targetNamespace="http://schemas.microsoft.com/office/2006/metadata/properties" ma:root="true" ma:fieldsID="d313ac29c4f0c99a49c5913ff96d6ddc" ns2:_="" ns3:_="">
    <xsd:import namespace="1632c0ae-8f43-4270-9402-a35ed45e0eaa"/>
    <xsd:import namespace="08af9a01-85c4-42cf-99b4-9eb4f39615c9"/>
    <xsd:element name="properties">
      <xsd:complexType>
        <xsd:sequence>
          <xsd:element name="documentManagement">
            <xsd:complexType>
              <xsd:all>
                <xsd:element ref="ns2:Year"/>
                <xsd:element ref="ns2:Document_x0020_Category" minOccurs="0"/>
                <xsd:element ref="ns2:Produced_x0020_by" minOccurs="0"/>
                <xsd:element ref="ns2:Expiry" minOccurs="0"/>
                <xsd:element ref="ns2:Description0" minOccurs="0"/>
                <xsd:element ref="ns2:Revision" minOccurs="0"/>
                <xsd:element ref="ns2:Business_x0020_Unit" minOccurs="0"/>
                <xsd:element ref="ns2:Date_x0020_of_x0020_Approva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32c0ae-8f43-4270-9402-a35ed45e0eaa" elementFormDefault="qualified">
    <xsd:import namespace="http://schemas.microsoft.com/office/2006/documentManagement/types"/>
    <xsd:import namespace="http://schemas.microsoft.com/office/infopath/2007/PartnerControls"/>
    <xsd:element name="Year" ma:index="4" ma:displayName="Year" ma:default="2017" ma:format="Dropdown" ma:internalName="Year" ma:readOnly="false">
      <xsd:simpleType>
        <xsd:restriction base="dms:Choice">
          <xsd:enumeration value="1999"/>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Document_x0020_Category" ma:index="6" nillable="true" ma:displayName="Document Category" ma:default="Forms" ma:format="Dropdown" ma:internalName="Document_x0020_Category" ma:readOnly="false">
      <xsd:simpleType>
        <xsd:restriction base="dms:Choice">
          <xsd:enumeration value="Forms"/>
          <xsd:enumeration value="Policies &amp; Procedures"/>
          <xsd:enumeration value="Contracts"/>
          <xsd:enumeration value="Templates"/>
          <xsd:enumeration value="Reports"/>
          <xsd:enumeration value="Presentations"/>
          <xsd:enumeration value="Other"/>
        </xsd:restriction>
      </xsd:simpleType>
    </xsd:element>
    <xsd:element name="Produced_x0020_by" ma:index="7" nillable="true" ma:displayName="Produced by" ma:default="South Africa -Head office" ma:format="Dropdown" ma:internalName="Produced_x0020_by" ma:readOnly="false">
      <xsd:simpleType>
        <xsd:restriction base="dms:Choice">
          <xsd:enumeration value="Australia"/>
          <xsd:enumeration value="China"/>
          <xsd:enumeration value="France"/>
          <xsd:enumeration value="Germany"/>
          <xsd:enumeration value="India"/>
          <xsd:enumeration value="Italy"/>
          <xsd:enumeration value="Japan"/>
          <xsd:enumeration value="Netherlands"/>
          <xsd:enumeration value="South Africa -Head office"/>
          <xsd:enumeration value="United Kingdom"/>
          <xsd:enumeration value="United States of America"/>
        </xsd:restriction>
      </xsd:simpleType>
    </xsd:element>
    <xsd:element name="Expiry" ma:index="8" nillable="true" ma:displayName="Expiry" ma:description="Enter date in YYYY/M/D format." ma:format="DateOnly" ma:internalName="Expiry" ma:readOnly="false">
      <xsd:simpleType>
        <xsd:restriction base="dms:DateTime"/>
      </xsd:simpleType>
    </xsd:element>
    <xsd:element name="Description0" ma:index="9" nillable="true" ma:displayName="Description" ma:internalName="Description0" ma:readOnly="false">
      <xsd:simpleType>
        <xsd:restriction base="dms:Note">
          <xsd:maxLength value="255"/>
        </xsd:restriction>
      </xsd:simpleType>
    </xsd:element>
    <xsd:element name="Revision" ma:index="10" nillable="true" ma:displayName="Revision" ma:default="1" ma:format="Dropdown" ma:internalName="Revision" ma:readOnly="false">
      <xsd:simpleType>
        <xsd:union memberTypes="dms:Text">
          <xsd:simpleType>
            <xsd:restriction base="dms:Choice">
              <xsd:enumeration value="1"/>
              <xsd:enumeration value="1A"/>
              <xsd:enumeration value="2"/>
              <xsd:enumeration value="2A"/>
              <xsd:enumeration value="3"/>
              <xsd:enumeration value="3A"/>
              <xsd:enumeration value="4"/>
              <xsd:enumeration value="4A"/>
              <xsd:enumeration value="5"/>
              <xsd:enumeration value="5A"/>
              <xsd:enumeration value="5B"/>
              <xsd:enumeration value="6"/>
              <xsd:enumeration value="6A"/>
              <xsd:enumeration value="6B"/>
              <xsd:enumeration value="7"/>
              <xsd:enumeration value="7A"/>
              <xsd:enumeration value="8"/>
              <xsd:enumeration value="8A"/>
              <xsd:enumeration value="9"/>
              <xsd:enumeration value="9A"/>
              <xsd:enumeration value="10"/>
              <xsd:enumeration value="10A"/>
              <xsd:enumeration value="11"/>
              <xsd:enumeration value="11A"/>
              <xsd:enumeration value="12"/>
              <xsd:enumeration value="12A"/>
              <xsd:enumeration value="13"/>
              <xsd:enumeration value="13A"/>
              <xsd:enumeration value="14"/>
              <xsd:enumeration value="14A"/>
              <xsd:enumeration value="15"/>
              <xsd:enumeration value="15A"/>
              <xsd:enumeration value="16"/>
              <xsd:enumeration value="17"/>
              <xsd:enumeration value="18"/>
              <xsd:enumeration value="19"/>
              <xsd:enumeration value="20"/>
            </xsd:restriction>
          </xsd:simpleType>
        </xsd:union>
      </xsd:simpleType>
    </xsd:element>
    <xsd:element name="Business_x0020_Unit" ma:index="11" nillable="true" ma:displayName="Business Unit" ma:default="Administration" ma:format="Dropdown" ma:internalName="Business_x0020_Unit">
      <xsd:simpleType>
        <xsd:restriction base="dms:Choice">
          <xsd:enumeration value="Administration"/>
          <xsd:enumeration value="Advertising &amp; Marketing"/>
          <xsd:enumeration value="Board, Internal Audit &amp; Stakeholder Management"/>
          <xsd:enumeration value="Business Tourism"/>
          <xsd:enumeration value="Centre of Excellence"/>
          <xsd:enumeration value="Channel &amp; Customer Management"/>
          <xsd:enumeration value="eBusiness"/>
          <xsd:enumeration value="Events"/>
          <xsd:enumeration value="Finance &amp; Supply Chain"/>
          <xsd:enumeration value="Global Projects"/>
          <xsd:enumeration value="Human Capital"/>
          <xsd:enumeration value="Information Technology"/>
          <xsd:enumeration value="Legal"/>
          <xsd:enumeration value="Office of the CEO/COO"/>
          <xsd:enumeration value="PR &amp; Communication"/>
          <xsd:enumeration value="Product &amp; Itinerary"/>
          <xsd:enumeration value="Research"/>
          <xsd:enumeration value="Tourism Grading Council"/>
          <xsd:enumeration value="Portfolio: Europe"/>
          <xsd:enumeration value="Portfolio: Americas &amp; UK"/>
          <xsd:enumeration value="Portfolio: Asia &amp; Australasia"/>
          <xsd:enumeration value="Portfolio: Africa &amp; Domestic"/>
        </xsd:restriction>
      </xsd:simpleType>
    </xsd:element>
    <xsd:element name="Date_x0020_of_x0020_Approval" ma:index="12" nillable="true" ma:displayName="Date of Approval" ma:description="Date of approval of current revision" ma:internalName="Date_x0020_of_x0020_Approval"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af9a01-85c4-42cf-99b4-9eb4f39615c9" elementFormDefault="qualified">
    <xsd:import namespace="http://schemas.microsoft.com/office/2006/documentManagement/types"/>
    <xsd:import namespace="http://schemas.microsoft.com/office/infopath/2007/PartnerControls"/>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1632c0ae-8f43-4270-9402-a35ed45e0eaa">2016</Year>
    <Business_x0020_Unit xmlns="1632c0ae-8f43-4270-9402-a35ed45e0eaa">
      <Value>Advertising &amp; Marketing</Value>
    </Business_x0020_Unit>
    <Date_x0020_of_x0020_Approval xmlns="1632c0ae-8f43-4270-9402-a35ed45e0eaa">2016/03/22</Date_x0020_of_x0020_Approval>
    <Expiry xmlns="1632c0ae-8f43-4270-9402-a35ed45e0eaa">2018-03-21T23:00:00+00:00</Expiry>
    <Revision xmlns="1632c0ae-8f43-4270-9402-a35ed45e0eaa">1</Revision>
    <Document_x0020_Category xmlns="1632c0ae-8f43-4270-9402-a35ed45e0eaa">Forms</Document_x0020_Category>
    <Description0 xmlns="1632c0ae-8f43-4270-9402-a35ed45e0eaa" xsi:nil="true"/>
    <Produced_x0020_by xmlns="1632c0ae-8f43-4270-9402-a35ed45e0eaa">South Africa -Head office</Produced_x0020_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937612-8270-4244-AD65-3EE3743867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32c0ae-8f43-4270-9402-a35ed45e0eaa"/>
    <ds:schemaRef ds:uri="08af9a01-85c4-42cf-99b4-9eb4f39615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31DCB3-EBB3-460F-8013-449D3FF22265}">
  <ds:schemaRefs>
    <ds:schemaRef ds:uri="http://schemas.microsoft.com/office/2006/metadata/properties"/>
    <ds:schemaRef ds:uri="http://schemas.microsoft.com/office/infopath/2007/PartnerControls"/>
    <ds:schemaRef ds:uri="1632c0ae-8f43-4270-9402-a35ed45e0eaa"/>
  </ds:schemaRefs>
</ds:datastoreItem>
</file>

<file path=customXml/itemProps3.xml><?xml version="1.0" encoding="utf-8"?>
<ds:datastoreItem xmlns:ds="http://schemas.openxmlformats.org/officeDocument/2006/customXml" ds:itemID="{BC83BE37-5306-4F26-8EDB-FE8D01A67E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2791</TotalTime>
  <Words>3880</Words>
  <Application>Microsoft Office PowerPoint</Application>
  <PresentationFormat>On-screen Show (4:3)</PresentationFormat>
  <Paragraphs>996</Paragraphs>
  <Slides>32</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ＭＳ Ｐゴシック</vt:lpstr>
      <vt:lpstr>ＭＳ Ｐゴシック</vt:lpstr>
      <vt:lpstr>Arial</vt:lpstr>
      <vt:lpstr>Calibri</vt:lpstr>
      <vt:lpstr>Times</vt:lpstr>
      <vt:lpstr>Times New Roman</vt:lpstr>
      <vt:lpstr>Trebuchet MS</vt:lpstr>
      <vt:lpstr>Wingdings</vt:lpstr>
      <vt:lpstr>ヒラギノ角ゴ Pro W3</vt:lpstr>
      <vt:lpstr>SAT Corporate PPT</vt:lpstr>
      <vt:lpstr>Custom Design</vt:lpstr>
      <vt:lpstr> </vt:lpstr>
      <vt:lpstr>CONTENTS</vt:lpstr>
      <vt:lpstr>CONSTITUTIONAL AND LEGISLATIVE MANDATES</vt:lpstr>
      <vt:lpstr>POLICY MANDATES</vt:lpstr>
      <vt:lpstr>INSTITUTIONAL POLICIES &amp; STRATEGIES</vt:lpstr>
      <vt:lpstr>INSTITUTIONAL POLICIES &amp; STRATEGIES cntd</vt:lpstr>
      <vt:lpstr>STRATEGIC FOCUS</vt:lpstr>
      <vt:lpstr>EXTERNAL SITUATIONAL ANALYSIS</vt:lpstr>
      <vt:lpstr>THE ROAD TO RECOVERY</vt:lpstr>
      <vt:lpstr>THE ROAD TO RECOVERY cntd.</vt:lpstr>
      <vt:lpstr>INTERNAL SITUATIONAL ANALYSIS</vt:lpstr>
      <vt:lpstr>INTERNAL SITUATIONAL ANALYSIS</vt:lpstr>
      <vt:lpstr>5 YEAR STRATEGIC PLAN OUTCOMES</vt:lpstr>
      <vt:lpstr>PRIORITIES INFORMING FY21/22 ANNUAL PERFORMANCE PLAN</vt:lpstr>
      <vt:lpstr>FY21/22 ANNUAL PERFORMANCE PLAN PROGRAMMES</vt:lpstr>
      <vt:lpstr>PROGRAMME 1: APP Output Indicators &amp; Annual Targets</vt:lpstr>
      <vt:lpstr>PROGRAMME 2: Output Indicators &amp; Annual Targets</vt:lpstr>
      <vt:lpstr>PROGRAMME 3: Output Indicators &amp; Annual Targets</vt:lpstr>
      <vt:lpstr>PROGRAMME 4: Output Indicators &amp; Annual Targets</vt:lpstr>
      <vt:lpstr>PROGRAMME 5: Output Indicators &amp; Annual Targets</vt:lpstr>
      <vt:lpstr>CONSOLIDATED FINANCIAL PLAN AND 2021/22 MTEF BUDGET ESTIMATES </vt:lpstr>
      <vt:lpstr>TOTAL BUDGET ALLOCATION</vt:lpstr>
      <vt:lpstr>PowerPoint Presentation</vt:lpstr>
      <vt:lpstr>BUDGET ALLOCATION PER PROGRAMME</vt:lpstr>
      <vt:lpstr>PROGRAMME 1: ECONOMIC CLASSIFICATION</vt:lpstr>
      <vt:lpstr>PROGRAMME 2: ECONOMIC CLASSIFICATION</vt:lpstr>
      <vt:lpstr>PROGRAMME 3: ECONOMIC CLASSIFICATION</vt:lpstr>
      <vt:lpstr>PROGRAMME 4: ECONOMIC CLASSIFICATION</vt:lpstr>
      <vt:lpstr>PROGRAMME 5: ECONOMIC CLASSIFICATION</vt:lpstr>
      <vt:lpstr>ABBREVIATIONS &amp; ACRONYMS</vt:lpstr>
      <vt:lpstr>ABBREVIATIONS &amp; ACRONYMS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Yoland Kona</dc:creator>
  <cp:lastModifiedBy>Jerry Monwebisi Boltina</cp:lastModifiedBy>
  <cp:revision>150</cp:revision>
  <dcterms:created xsi:type="dcterms:W3CDTF">2021-02-15T09:21:36Z</dcterms:created>
  <dcterms:modified xsi:type="dcterms:W3CDTF">2021-04-30T13:30:04Z</dcterms:modified>
</cp:coreProperties>
</file>