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131" r:id="rId3"/>
    <p:sldId id="2143" r:id="rId4"/>
    <p:sldId id="2145" r:id="rId5"/>
    <p:sldId id="2151" r:id="rId6"/>
    <p:sldId id="2152" r:id="rId7"/>
    <p:sldId id="2156" r:id="rId8"/>
    <p:sldId id="2157" r:id="rId9"/>
    <p:sldId id="2147" r:id="rId10"/>
    <p:sldId id="2158" r:id="rId11"/>
    <p:sldId id="2153" r:id="rId12"/>
    <p:sldId id="2159" r:id="rId13"/>
    <p:sldId id="2160" r:id="rId14"/>
    <p:sldId id="2161" r:id="rId15"/>
    <p:sldId id="2155" r:id="rId16"/>
    <p:sldId id="2162" r:id="rId17"/>
    <p:sldId id="2154" r:id="rId18"/>
    <p:sldId id="2163" r:id="rId19"/>
    <p:sldId id="2164" r:id="rId20"/>
    <p:sldId id="2148" r:id="rId21"/>
    <p:sldId id="2165" r:id="rId22"/>
    <p:sldId id="2166" r:id="rId23"/>
    <p:sldId id="2167" r:id="rId24"/>
    <p:sldId id="2168" r:id="rId25"/>
    <p:sldId id="2169" r:id="rId26"/>
    <p:sldId id="2170" r:id="rId27"/>
    <p:sldId id="2171" r:id="rId28"/>
    <p:sldId id="2172" r:id="rId29"/>
    <p:sldId id="2173" r:id="rId30"/>
    <p:sldId id="2174" r:id="rId31"/>
    <p:sldId id="2175" r:id="rId32"/>
    <p:sldId id="2176" r:id="rId33"/>
    <p:sldId id="2177" r:id="rId34"/>
    <p:sldId id="2178" r:id="rId35"/>
    <p:sldId id="2179" r:id="rId36"/>
    <p:sldId id="2180" r:id="rId37"/>
    <p:sldId id="2181" r:id="rId38"/>
    <p:sldId id="2182" r:id="rId39"/>
    <p:sldId id="2183" r:id="rId40"/>
    <p:sldId id="2186" r:id="rId41"/>
    <p:sldId id="2184" r:id="rId42"/>
    <p:sldId id="2185" r:id="rId43"/>
    <p:sldId id="2187" r:id="rId44"/>
    <p:sldId id="2188" r:id="rId45"/>
    <p:sldId id="2189" r:id="rId46"/>
    <p:sldId id="2190" r:id="rId47"/>
    <p:sldId id="2191" r:id="rId48"/>
    <p:sldId id="2192" r:id="rId49"/>
    <p:sldId id="2193" r:id="rId50"/>
    <p:sldId id="2194" r:id="rId51"/>
    <p:sldId id="2149" r:id="rId52"/>
    <p:sldId id="2150" r:id="rId53"/>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47FE9-0246-4A30-8473-3E1FDF779849}" v="21" dt="2021-04-27T13:20:02.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73" d="100"/>
          <a:sy n="73" d="100"/>
        </p:scale>
        <p:origin x="-1278"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ndile Mavundla" userId="e16d8888-214e-49df-977e-6075b07151b5" providerId="ADAL" clId="{3AD47FE9-0246-4A30-8473-3E1FDF779849}"/>
    <pc:docChg chg="modSld">
      <pc:chgData name="Zandile Mavundla" userId="e16d8888-214e-49df-977e-6075b07151b5" providerId="ADAL" clId="{3AD47FE9-0246-4A30-8473-3E1FDF779849}" dt="2021-04-27T13:24:18.157" v="122" actId="255"/>
      <pc:docMkLst>
        <pc:docMk/>
      </pc:docMkLst>
      <pc:sldChg chg="delSp">
        <pc:chgData name="Zandile Mavundla" userId="e16d8888-214e-49df-977e-6075b07151b5" providerId="ADAL" clId="{3AD47FE9-0246-4A30-8473-3E1FDF779849}" dt="2021-04-27T13:13:29.702" v="49" actId="21"/>
        <pc:sldMkLst>
          <pc:docMk/>
          <pc:sldMk cId="1785095924" sldId="2151"/>
        </pc:sldMkLst>
        <pc:grpChg chg="del">
          <ac:chgData name="Zandile Mavundla" userId="e16d8888-214e-49df-977e-6075b07151b5" providerId="ADAL" clId="{3AD47FE9-0246-4A30-8473-3E1FDF779849}" dt="2021-04-27T13:13:29.702" v="49" actId="21"/>
          <ac:grpSpMkLst>
            <pc:docMk/>
            <pc:sldMk cId="1785095924" sldId="2151"/>
            <ac:grpSpMk id="3" creationId="{9A0D1C5C-C701-4ED9-90FF-26E59E8AEA77}"/>
          </ac:grpSpMkLst>
        </pc:grpChg>
      </pc:sldChg>
      <pc:sldChg chg="delSp">
        <pc:chgData name="Zandile Mavundla" userId="e16d8888-214e-49df-977e-6075b07151b5" providerId="ADAL" clId="{3AD47FE9-0246-4A30-8473-3E1FDF779849}" dt="2021-04-27T13:13:40.429" v="50" actId="21"/>
        <pc:sldMkLst>
          <pc:docMk/>
          <pc:sldMk cId="1605582040" sldId="2152"/>
        </pc:sldMkLst>
        <pc:grpChg chg="del">
          <ac:chgData name="Zandile Mavundla" userId="e16d8888-214e-49df-977e-6075b07151b5" providerId="ADAL" clId="{3AD47FE9-0246-4A30-8473-3E1FDF779849}" dt="2021-04-27T13:13:40.429" v="50" actId="21"/>
          <ac:grpSpMkLst>
            <pc:docMk/>
            <pc:sldMk cId="1605582040" sldId="2152"/>
            <ac:grpSpMk id="3" creationId="{9A0D1C5C-C701-4ED9-90FF-26E59E8AEA77}"/>
          </ac:grpSpMkLst>
        </pc:grpChg>
      </pc:sldChg>
      <pc:sldChg chg="modSp mod">
        <pc:chgData name="Zandile Mavundla" userId="e16d8888-214e-49df-977e-6075b07151b5" providerId="ADAL" clId="{3AD47FE9-0246-4A30-8473-3E1FDF779849}" dt="2021-04-27T13:15:43.710" v="57" actId="1076"/>
        <pc:sldMkLst>
          <pc:docMk/>
          <pc:sldMk cId="1152956960" sldId="2154"/>
        </pc:sldMkLst>
        <pc:graphicFrameChg chg="mod">
          <ac:chgData name="Zandile Mavundla" userId="e16d8888-214e-49df-977e-6075b07151b5" providerId="ADAL" clId="{3AD47FE9-0246-4A30-8473-3E1FDF779849}" dt="2021-04-27T13:15:43.710" v="57" actId="1076"/>
          <ac:graphicFrameMkLst>
            <pc:docMk/>
            <pc:sldMk cId="1152956960" sldId="2154"/>
            <ac:graphicFrameMk id="9" creationId="{3EA9BEC1-EC4C-4F8E-BF0D-12C12AFF9EBD}"/>
          </ac:graphicFrameMkLst>
        </pc:graphicFrameChg>
      </pc:sldChg>
      <pc:sldChg chg="modSp mod">
        <pc:chgData name="Zandile Mavundla" userId="e16d8888-214e-49df-977e-6075b07151b5" providerId="ADAL" clId="{3AD47FE9-0246-4A30-8473-3E1FDF779849}" dt="2021-04-27T13:05:38.681" v="14" actId="1076"/>
        <pc:sldMkLst>
          <pc:docMk/>
          <pc:sldMk cId="579551710" sldId="2155"/>
        </pc:sldMkLst>
        <pc:grpChg chg="mod">
          <ac:chgData name="Zandile Mavundla" userId="e16d8888-214e-49df-977e-6075b07151b5" providerId="ADAL" clId="{3AD47FE9-0246-4A30-8473-3E1FDF779849}" dt="2021-04-27T13:05:25.969" v="12" actId="1076"/>
          <ac:grpSpMkLst>
            <pc:docMk/>
            <pc:sldMk cId="579551710" sldId="2155"/>
            <ac:grpSpMk id="3" creationId="{9A0D1C5C-C701-4ED9-90FF-26E59E8AEA77}"/>
          </ac:grpSpMkLst>
        </pc:grpChg>
        <pc:picChg chg="mod">
          <ac:chgData name="Zandile Mavundla" userId="e16d8888-214e-49df-977e-6075b07151b5" providerId="ADAL" clId="{3AD47FE9-0246-4A30-8473-3E1FDF779849}" dt="2021-04-27T13:05:31.111" v="13" actId="14100"/>
          <ac:picMkLst>
            <pc:docMk/>
            <pc:sldMk cId="579551710" sldId="2155"/>
            <ac:picMk id="4" creationId="{7CD40162-07FA-4B02-8606-12FC2DCB3116}"/>
          </ac:picMkLst>
        </pc:picChg>
        <pc:picChg chg="mod">
          <ac:chgData name="Zandile Mavundla" userId="e16d8888-214e-49df-977e-6075b07151b5" providerId="ADAL" clId="{3AD47FE9-0246-4A30-8473-3E1FDF779849}" dt="2021-04-27T13:05:25.969" v="12" actId="1076"/>
          <ac:picMkLst>
            <pc:docMk/>
            <pc:sldMk cId="579551710" sldId="2155"/>
            <ac:picMk id="5" creationId="{704C8DC3-F269-482F-8764-82B45C56B82E}"/>
          </ac:picMkLst>
        </pc:picChg>
        <pc:picChg chg="mod">
          <ac:chgData name="Zandile Mavundla" userId="e16d8888-214e-49df-977e-6075b07151b5" providerId="ADAL" clId="{3AD47FE9-0246-4A30-8473-3E1FDF779849}" dt="2021-04-27T13:05:38.681" v="14" actId="1076"/>
          <ac:picMkLst>
            <pc:docMk/>
            <pc:sldMk cId="579551710" sldId="2155"/>
            <ac:picMk id="6" creationId="{9BBB6C6B-5E3C-4112-93E0-462683B40725}"/>
          </ac:picMkLst>
        </pc:picChg>
      </pc:sldChg>
      <pc:sldChg chg="modSp mod">
        <pc:chgData name="Zandile Mavundla" userId="e16d8888-214e-49df-977e-6075b07151b5" providerId="ADAL" clId="{3AD47FE9-0246-4A30-8473-3E1FDF779849}" dt="2021-04-27T13:14:03.297" v="53" actId="1076"/>
        <pc:sldMkLst>
          <pc:docMk/>
          <pc:sldMk cId="2737877666" sldId="2156"/>
        </pc:sldMkLst>
        <pc:grpChg chg="mod">
          <ac:chgData name="Zandile Mavundla" userId="e16d8888-214e-49df-977e-6075b07151b5" providerId="ADAL" clId="{3AD47FE9-0246-4A30-8473-3E1FDF779849}" dt="2021-04-27T13:14:03.297" v="53" actId="1076"/>
          <ac:grpSpMkLst>
            <pc:docMk/>
            <pc:sldMk cId="2737877666" sldId="2156"/>
            <ac:grpSpMk id="3" creationId="{9A0D1C5C-C701-4ED9-90FF-26E59E8AEA77}"/>
          </ac:grpSpMkLst>
        </pc:grpChg>
        <pc:graphicFrameChg chg="mod">
          <ac:chgData name="Zandile Mavundla" userId="e16d8888-214e-49df-977e-6075b07151b5" providerId="ADAL" clId="{3AD47FE9-0246-4A30-8473-3E1FDF779849}" dt="2021-04-27T13:04:11.630" v="4" actId="1076"/>
          <ac:graphicFrameMkLst>
            <pc:docMk/>
            <pc:sldMk cId="2737877666" sldId="2156"/>
            <ac:graphicFrameMk id="11" creationId="{C7AAA80D-23AC-4594-9ABD-F8F7BBB54C20}"/>
          </ac:graphicFrameMkLst>
        </pc:graphicFrameChg>
        <pc:picChg chg="mod">
          <ac:chgData name="Zandile Mavundla" userId="e16d8888-214e-49df-977e-6075b07151b5" providerId="ADAL" clId="{3AD47FE9-0246-4A30-8473-3E1FDF779849}" dt="2021-04-27T13:14:03.297" v="53" actId="1076"/>
          <ac:picMkLst>
            <pc:docMk/>
            <pc:sldMk cId="2737877666" sldId="2156"/>
            <ac:picMk id="4" creationId="{7CD40162-07FA-4B02-8606-12FC2DCB3116}"/>
          </ac:picMkLst>
        </pc:picChg>
        <pc:picChg chg="mod">
          <ac:chgData name="Zandile Mavundla" userId="e16d8888-214e-49df-977e-6075b07151b5" providerId="ADAL" clId="{3AD47FE9-0246-4A30-8473-3E1FDF779849}" dt="2021-04-27T13:14:03.297" v="53" actId="1076"/>
          <ac:picMkLst>
            <pc:docMk/>
            <pc:sldMk cId="2737877666" sldId="2156"/>
            <ac:picMk id="5" creationId="{704C8DC3-F269-482F-8764-82B45C56B82E}"/>
          </ac:picMkLst>
        </pc:picChg>
        <pc:picChg chg="mod">
          <ac:chgData name="Zandile Mavundla" userId="e16d8888-214e-49df-977e-6075b07151b5" providerId="ADAL" clId="{3AD47FE9-0246-4A30-8473-3E1FDF779849}" dt="2021-04-27T13:14:03.297" v="53" actId="1076"/>
          <ac:picMkLst>
            <pc:docMk/>
            <pc:sldMk cId="2737877666" sldId="2156"/>
            <ac:picMk id="6" creationId="{9BBB6C6B-5E3C-4112-93E0-462683B40725}"/>
          </ac:picMkLst>
        </pc:picChg>
      </pc:sldChg>
      <pc:sldChg chg="delSp modSp mod">
        <pc:chgData name="Zandile Mavundla" userId="e16d8888-214e-49df-977e-6075b07151b5" providerId="ADAL" clId="{3AD47FE9-0246-4A30-8473-3E1FDF779849}" dt="2021-04-27T13:15:27.552" v="56" actId="1035"/>
        <pc:sldMkLst>
          <pc:docMk/>
          <pc:sldMk cId="2698699664" sldId="2162"/>
        </pc:sldMkLst>
        <pc:grpChg chg="del">
          <ac:chgData name="Zandile Mavundla" userId="e16d8888-214e-49df-977e-6075b07151b5" providerId="ADAL" clId="{3AD47FE9-0246-4A30-8473-3E1FDF779849}" dt="2021-04-27T13:06:11.633" v="15" actId="21"/>
          <ac:grpSpMkLst>
            <pc:docMk/>
            <pc:sldMk cId="2698699664" sldId="2162"/>
            <ac:grpSpMk id="3" creationId="{9A0D1C5C-C701-4ED9-90FF-26E59E8AEA77}"/>
          </ac:grpSpMkLst>
        </pc:grpChg>
        <pc:graphicFrameChg chg="mod modGraphic">
          <ac:chgData name="Zandile Mavundla" userId="e16d8888-214e-49df-977e-6075b07151b5" providerId="ADAL" clId="{3AD47FE9-0246-4A30-8473-3E1FDF779849}" dt="2021-04-27T13:15:27.552" v="56" actId="1035"/>
          <ac:graphicFrameMkLst>
            <pc:docMk/>
            <pc:sldMk cId="2698699664" sldId="2162"/>
            <ac:graphicFrameMk id="11" creationId="{509A0308-9359-4209-9285-1FCD0FC0FE01}"/>
          </ac:graphicFrameMkLst>
        </pc:graphicFrameChg>
      </pc:sldChg>
      <pc:sldChg chg="modSp mod">
        <pc:chgData name="Zandile Mavundla" userId="e16d8888-214e-49df-977e-6075b07151b5" providerId="ADAL" clId="{3AD47FE9-0246-4A30-8473-3E1FDF779849}" dt="2021-04-27T13:16:15.170" v="58" actId="14100"/>
        <pc:sldMkLst>
          <pc:docMk/>
          <pc:sldMk cId="1369259083" sldId="2165"/>
        </pc:sldMkLst>
        <pc:graphicFrameChg chg="mod modGraphic">
          <ac:chgData name="Zandile Mavundla" userId="e16d8888-214e-49df-977e-6075b07151b5" providerId="ADAL" clId="{3AD47FE9-0246-4A30-8473-3E1FDF779849}" dt="2021-04-27T13:16:15.170" v="58" actId="14100"/>
          <ac:graphicFrameMkLst>
            <pc:docMk/>
            <pc:sldMk cId="1369259083" sldId="2165"/>
            <ac:graphicFrameMk id="10" creationId="{816C86A5-E15F-4FD4-B214-DD410E729A77}"/>
          </ac:graphicFrameMkLst>
        </pc:graphicFrameChg>
      </pc:sldChg>
      <pc:sldChg chg="modSp mod">
        <pc:chgData name="Zandile Mavundla" userId="e16d8888-214e-49df-977e-6075b07151b5" providerId="ADAL" clId="{3AD47FE9-0246-4A30-8473-3E1FDF779849}" dt="2021-04-27T13:08:22.174" v="20" actId="1076"/>
        <pc:sldMkLst>
          <pc:docMk/>
          <pc:sldMk cId="932609964" sldId="2166"/>
        </pc:sldMkLst>
        <pc:graphicFrameChg chg="mod">
          <ac:chgData name="Zandile Mavundla" userId="e16d8888-214e-49df-977e-6075b07151b5" providerId="ADAL" clId="{3AD47FE9-0246-4A30-8473-3E1FDF779849}" dt="2021-04-27T13:08:22.174" v="20" actId="1076"/>
          <ac:graphicFrameMkLst>
            <pc:docMk/>
            <pc:sldMk cId="932609964" sldId="2166"/>
            <ac:graphicFrameMk id="6" creationId="{7270AAEB-200D-4224-88B8-76FF12705538}"/>
          </ac:graphicFrameMkLst>
        </pc:graphicFrameChg>
      </pc:sldChg>
      <pc:sldChg chg="modSp mod">
        <pc:chgData name="Zandile Mavundla" userId="e16d8888-214e-49df-977e-6075b07151b5" providerId="ADAL" clId="{3AD47FE9-0246-4A30-8473-3E1FDF779849}" dt="2021-04-27T13:16:41.589" v="62" actId="1076"/>
        <pc:sldMkLst>
          <pc:docMk/>
          <pc:sldMk cId="1444460501" sldId="2168"/>
        </pc:sldMkLst>
        <pc:grpChg chg="mod">
          <ac:chgData name="Zandile Mavundla" userId="e16d8888-214e-49df-977e-6075b07151b5" providerId="ADAL" clId="{3AD47FE9-0246-4A30-8473-3E1FDF779849}" dt="2021-04-27T13:16:39.080" v="61" actId="1076"/>
          <ac:grpSpMkLst>
            <pc:docMk/>
            <pc:sldMk cId="1444460501" sldId="2168"/>
            <ac:grpSpMk id="3" creationId="{9A0D1C5C-C701-4ED9-90FF-26E59E8AEA77}"/>
          </ac:grpSpMkLst>
        </pc:grpChg>
        <pc:graphicFrameChg chg="mod modGraphic">
          <ac:chgData name="Zandile Mavundla" userId="e16d8888-214e-49df-977e-6075b07151b5" providerId="ADAL" clId="{3AD47FE9-0246-4A30-8473-3E1FDF779849}" dt="2021-04-27T12:59:00.731" v="2" actId="1076"/>
          <ac:graphicFrameMkLst>
            <pc:docMk/>
            <pc:sldMk cId="1444460501" sldId="2168"/>
            <ac:graphicFrameMk id="11" creationId="{389B8624-6F90-45D6-9797-503660CC3C20}"/>
          </ac:graphicFrameMkLst>
        </pc:graphicFrameChg>
        <pc:picChg chg="mod">
          <ac:chgData name="Zandile Mavundla" userId="e16d8888-214e-49df-977e-6075b07151b5" providerId="ADAL" clId="{3AD47FE9-0246-4A30-8473-3E1FDF779849}" dt="2021-04-27T13:16:39.080" v="61" actId="1076"/>
          <ac:picMkLst>
            <pc:docMk/>
            <pc:sldMk cId="1444460501" sldId="2168"/>
            <ac:picMk id="4" creationId="{7CD40162-07FA-4B02-8606-12FC2DCB3116}"/>
          </ac:picMkLst>
        </pc:picChg>
        <pc:picChg chg="mod">
          <ac:chgData name="Zandile Mavundla" userId="e16d8888-214e-49df-977e-6075b07151b5" providerId="ADAL" clId="{3AD47FE9-0246-4A30-8473-3E1FDF779849}" dt="2021-04-27T13:16:39.080" v="61" actId="1076"/>
          <ac:picMkLst>
            <pc:docMk/>
            <pc:sldMk cId="1444460501" sldId="2168"/>
            <ac:picMk id="5" creationId="{704C8DC3-F269-482F-8764-82B45C56B82E}"/>
          </ac:picMkLst>
        </pc:picChg>
        <pc:picChg chg="mod">
          <ac:chgData name="Zandile Mavundla" userId="e16d8888-214e-49df-977e-6075b07151b5" providerId="ADAL" clId="{3AD47FE9-0246-4A30-8473-3E1FDF779849}" dt="2021-04-27T13:16:41.589" v="62" actId="1076"/>
          <ac:picMkLst>
            <pc:docMk/>
            <pc:sldMk cId="1444460501" sldId="2168"/>
            <ac:picMk id="6" creationId="{9BBB6C6B-5E3C-4112-93E0-462683B40725}"/>
          </ac:picMkLst>
        </pc:picChg>
      </pc:sldChg>
      <pc:sldChg chg="modSp mod">
        <pc:chgData name="Zandile Mavundla" userId="e16d8888-214e-49df-977e-6075b07151b5" providerId="ADAL" clId="{3AD47FE9-0246-4A30-8473-3E1FDF779849}" dt="2021-04-27T13:17:50.121" v="105"/>
        <pc:sldMkLst>
          <pc:docMk/>
          <pc:sldMk cId="2344061179" sldId="2170"/>
        </pc:sldMkLst>
        <pc:spChg chg="mod">
          <ac:chgData name="Zandile Mavundla" userId="e16d8888-214e-49df-977e-6075b07151b5" providerId="ADAL" clId="{3AD47FE9-0246-4A30-8473-3E1FDF779849}" dt="2021-04-27T13:17:50.121" v="105"/>
          <ac:spMkLst>
            <pc:docMk/>
            <pc:sldMk cId="2344061179" sldId="2170"/>
            <ac:spMk id="10" creationId="{7D99557A-BA49-4D9F-A406-A331D5391349}"/>
          </ac:spMkLst>
        </pc:spChg>
      </pc:sldChg>
      <pc:sldChg chg="delSp">
        <pc:chgData name="Zandile Mavundla" userId="e16d8888-214e-49df-977e-6075b07151b5" providerId="ADAL" clId="{3AD47FE9-0246-4A30-8473-3E1FDF779849}" dt="2021-04-27T13:08:58.627" v="23" actId="21"/>
        <pc:sldMkLst>
          <pc:docMk/>
          <pc:sldMk cId="443646464" sldId="2174"/>
        </pc:sldMkLst>
        <pc:grpChg chg="del">
          <ac:chgData name="Zandile Mavundla" userId="e16d8888-214e-49df-977e-6075b07151b5" providerId="ADAL" clId="{3AD47FE9-0246-4A30-8473-3E1FDF779849}" dt="2021-04-27T13:08:58.627" v="23" actId="21"/>
          <ac:grpSpMkLst>
            <pc:docMk/>
            <pc:sldMk cId="443646464" sldId="2174"/>
            <ac:grpSpMk id="3" creationId="{9A0D1C5C-C701-4ED9-90FF-26E59E8AEA77}"/>
          </ac:grpSpMkLst>
        </pc:grpChg>
      </pc:sldChg>
      <pc:sldChg chg="modSp mod">
        <pc:chgData name="Zandile Mavundla" userId="e16d8888-214e-49df-977e-6075b07151b5" providerId="ADAL" clId="{3AD47FE9-0246-4A30-8473-3E1FDF779849}" dt="2021-04-27T12:59:29.685" v="3" actId="1076"/>
        <pc:sldMkLst>
          <pc:docMk/>
          <pc:sldMk cId="3566428320" sldId="2177"/>
        </pc:sldMkLst>
        <pc:graphicFrameChg chg="mod">
          <ac:chgData name="Zandile Mavundla" userId="e16d8888-214e-49df-977e-6075b07151b5" providerId="ADAL" clId="{3AD47FE9-0246-4A30-8473-3E1FDF779849}" dt="2021-04-27T12:59:29.685" v="3" actId="1076"/>
          <ac:graphicFrameMkLst>
            <pc:docMk/>
            <pc:sldMk cId="3566428320" sldId="2177"/>
            <ac:graphicFrameMk id="9" creationId="{4723A26E-FA8A-489E-BC92-6AA13CF9EE48}"/>
          </ac:graphicFrameMkLst>
        </pc:graphicFrameChg>
      </pc:sldChg>
      <pc:sldChg chg="addSp modSp mod">
        <pc:chgData name="Zandile Mavundla" userId="e16d8888-214e-49df-977e-6075b07151b5" providerId="ADAL" clId="{3AD47FE9-0246-4A30-8473-3E1FDF779849}" dt="2021-04-27T13:18:30.355" v="108" actId="1076"/>
        <pc:sldMkLst>
          <pc:docMk/>
          <pc:sldMk cId="3987617835" sldId="2178"/>
        </pc:sldMkLst>
        <pc:grpChg chg="add mod">
          <ac:chgData name="Zandile Mavundla" userId="e16d8888-214e-49df-977e-6075b07151b5" providerId="ADAL" clId="{3AD47FE9-0246-4A30-8473-3E1FDF779849}" dt="2021-04-27T13:18:30.355" v="108" actId="1076"/>
          <ac:grpSpMkLst>
            <pc:docMk/>
            <pc:sldMk cId="3987617835" sldId="2178"/>
            <ac:grpSpMk id="9" creationId="{410840D9-1960-470C-855D-F13602530FCC}"/>
          </ac:grpSpMkLst>
        </pc:grpChg>
        <pc:graphicFrameChg chg="mod">
          <ac:chgData name="Zandile Mavundla" userId="e16d8888-214e-49df-977e-6075b07151b5" providerId="ADAL" clId="{3AD47FE9-0246-4A30-8473-3E1FDF779849}" dt="2021-04-27T13:18:17.169" v="106" actId="1076"/>
          <ac:graphicFrameMkLst>
            <pc:docMk/>
            <pc:sldMk cId="3987617835" sldId="2178"/>
            <ac:graphicFrameMk id="6" creationId="{9D648395-C842-4FE4-AB65-78FF09BC0FBA}"/>
          </ac:graphicFrameMkLst>
        </pc:graphicFrameChg>
        <pc:picChg chg="mod">
          <ac:chgData name="Zandile Mavundla" userId="e16d8888-214e-49df-977e-6075b07151b5" providerId="ADAL" clId="{3AD47FE9-0246-4A30-8473-3E1FDF779849}" dt="2021-04-27T13:18:30.355" v="108" actId="1076"/>
          <ac:picMkLst>
            <pc:docMk/>
            <pc:sldMk cId="3987617835" sldId="2178"/>
            <ac:picMk id="10" creationId="{DE64AD18-23AB-477E-AABA-CB494BA534BB}"/>
          </ac:picMkLst>
        </pc:picChg>
        <pc:picChg chg="mod">
          <ac:chgData name="Zandile Mavundla" userId="e16d8888-214e-49df-977e-6075b07151b5" providerId="ADAL" clId="{3AD47FE9-0246-4A30-8473-3E1FDF779849}" dt="2021-04-27T13:18:30.355" v="108" actId="1076"/>
          <ac:picMkLst>
            <pc:docMk/>
            <pc:sldMk cId="3987617835" sldId="2178"/>
            <ac:picMk id="11" creationId="{B69001C2-E0E1-4813-95D9-4EEA742454CF}"/>
          </ac:picMkLst>
        </pc:picChg>
        <pc:picChg chg="mod">
          <ac:chgData name="Zandile Mavundla" userId="e16d8888-214e-49df-977e-6075b07151b5" providerId="ADAL" clId="{3AD47FE9-0246-4A30-8473-3E1FDF779849}" dt="2021-04-27T13:18:30.355" v="108" actId="1076"/>
          <ac:picMkLst>
            <pc:docMk/>
            <pc:sldMk cId="3987617835" sldId="2178"/>
            <ac:picMk id="12" creationId="{864BA9DA-3B86-453A-809E-D42B76A1079F}"/>
          </ac:picMkLst>
        </pc:picChg>
      </pc:sldChg>
      <pc:sldChg chg="modSp mod">
        <pc:chgData name="Zandile Mavundla" userId="e16d8888-214e-49df-977e-6075b07151b5" providerId="ADAL" clId="{3AD47FE9-0246-4A30-8473-3E1FDF779849}" dt="2021-04-27T13:09:43.607" v="44" actId="20577"/>
        <pc:sldMkLst>
          <pc:docMk/>
          <pc:sldMk cId="2082789467" sldId="2179"/>
        </pc:sldMkLst>
        <pc:graphicFrameChg chg="modGraphic">
          <ac:chgData name="Zandile Mavundla" userId="e16d8888-214e-49df-977e-6075b07151b5" providerId="ADAL" clId="{3AD47FE9-0246-4A30-8473-3E1FDF779849}" dt="2021-04-27T13:09:43.607" v="44" actId="20577"/>
          <ac:graphicFrameMkLst>
            <pc:docMk/>
            <pc:sldMk cId="2082789467" sldId="2179"/>
            <ac:graphicFrameMk id="10" creationId="{25E3CCD5-7501-4A81-908E-F384701C5A6C}"/>
          </ac:graphicFrameMkLst>
        </pc:graphicFrameChg>
      </pc:sldChg>
      <pc:sldChg chg="modSp mod">
        <pc:chgData name="Zandile Mavundla" userId="e16d8888-214e-49df-977e-6075b07151b5" providerId="ADAL" clId="{3AD47FE9-0246-4A30-8473-3E1FDF779849}" dt="2021-04-27T13:18:56.080" v="110" actId="14100"/>
        <pc:sldMkLst>
          <pc:docMk/>
          <pc:sldMk cId="1738510125" sldId="2182"/>
        </pc:sldMkLst>
        <pc:spChg chg="mod">
          <ac:chgData name="Zandile Mavundla" userId="e16d8888-214e-49df-977e-6075b07151b5" providerId="ADAL" clId="{3AD47FE9-0246-4A30-8473-3E1FDF779849}" dt="2021-04-27T13:18:56.080" v="110" actId="14100"/>
          <ac:spMkLst>
            <pc:docMk/>
            <pc:sldMk cId="1738510125" sldId="2182"/>
            <ac:spMk id="10" creationId="{76C55302-BBE6-4A72-92E9-10AC948B80A6}"/>
          </ac:spMkLst>
        </pc:spChg>
        <pc:grpChg chg="mod">
          <ac:chgData name="Zandile Mavundla" userId="e16d8888-214e-49df-977e-6075b07151b5" providerId="ADAL" clId="{3AD47FE9-0246-4A30-8473-3E1FDF779849}" dt="2021-04-27T13:18:49.836" v="109" actId="14100"/>
          <ac:grpSpMkLst>
            <pc:docMk/>
            <pc:sldMk cId="1738510125" sldId="2182"/>
            <ac:grpSpMk id="3" creationId="{9A0D1C5C-C701-4ED9-90FF-26E59E8AEA77}"/>
          </ac:grpSpMkLst>
        </pc:grpChg>
        <pc:picChg chg="mod">
          <ac:chgData name="Zandile Mavundla" userId="e16d8888-214e-49df-977e-6075b07151b5" providerId="ADAL" clId="{3AD47FE9-0246-4A30-8473-3E1FDF779849}" dt="2021-04-27T13:18:49.836" v="109" actId="14100"/>
          <ac:picMkLst>
            <pc:docMk/>
            <pc:sldMk cId="1738510125" sldId="2182"/>
            <ac:picMk id="4" creationId="{7CD40162-07FA-4B02-8606-12FC2DCB3116}"/>
          </ac:picMkLst>
        </pc:picChg>
        <pc:picChg chg="mod">
          <ac:chgData name="Zandile Mavundla" userId="e16d8888-214e-49df-977e-6075b07151b5" providerId="ADAL" clId="{3AD47FE9-0246-4A30-8473-3E1FDF779849}" dt="2021-04-27T13:18:49.836" v="109" actId="14100"/>
          <ac:picMkLst>
            <pc:docMk/>
            <pc:sldMk cId="1738510125" sldId="2182"/>
            <ac:picMk id="5" creationId="{704C8DC3-F269-482F-8764-82B45C56B82E}"/>
          </ac:picMkLst>
        </pc:picChg>
        <pc:picChg chg="mod">
          <ac:chgData name="Zandile Mavundla" userId="e16d8888-214e-49df-977e-6075b07151b5" providerId="ADAL" clId="{3AD47FE9-0246-4A30-8473-3E1FDF779849}" dt="2021-04-27T13:18:49.836" v="109" actId="14100"/>
          <ac:picMkLst>
            <pc:docMk/>
            <pc:sldMk cId="1738510125" sldId="2182"/>
            <ac:picMk id="6" creationId="{9BBB6C6B-5E3C-4112-93E0-462683B40725}"/>
          </ac:picMkLst>
        </pc:picChg>
      </pc:sldChg>
      <pc:sldChg chg="modSp mod">
        <pc:chgData name="Zandile Mavundla" userId="e16d8888-214e-49df-977e-6075b07151b5" providerId="ADAL" clId="{3AD47FE9-0246-4A30-8473-3E1FDF779849}" dt="2021-04-27T13:13:08.229" v="48" actId="1076"/>
        <pc:sldMkLst>
          <pc:docMk/>
          <pc:sldMk cId="2271076813" sldId="2185"/>
        </pc:sldMkLst>
        <pc:graphicFrameChg chg="mod">
          <ac:chgData name="Zandile Mavundla" userId="e16d8888-214e-49df-977e-6075b07151b5" providerId="ADAL" clId="{3AD47FE9-0246-4A30-8473-3E1FDF779849}" dt="2021-04-27T13:13:08.229" v="48" actId="1076"/>
          <ac:graphicFrameMkLst>
            <pc:docMk/>
            <pc:sldMk cId="2271076813" sldId="2185"/>
            <ac:graphicFrameMk id="10" creationId="{D23975C5-22C3-4F75-8C9B-7D94710C121D}"/>
          </ac:graphicFrameMkLst>
        </pc:graphicFrameChg>
      </pc:sldChg>
      <pc:sldChg chg="addSp modSp">
        <pc:chgData name="Zandile Mavundla" userId="e16d8888-214e-49df-977e-6075b07151b5" providerId="ADAL" clId="{3AD47FE9-0246-4A30-8473-3E1FDF779849}" dt="2021-04-27T13:19:14.156" v="113" actId="14100"/>
        <pc:sldMkLst>
          <pc:docMk/>
          <pc:sldMk cId="2273483509" sldId="2186"/>
        </pc:sldMkLst>
        <pc:grpChg chg="add mod">
          <ac:chgData name="Zandile Mavundla" userId="e16d8888-214e-49df-977e-6075b07151b5" providerId="ADAL" clId="{3AD47FE9-0246-4A30-8473-3E1FDF779849}" dt="2021-04-27T13:19:14.156" v="113" actId="14100"/>
          <ac:grpSpMkLst>
            <pc:docMk/>
            <pc:sldMk cId="2273483509" sldId="2186"/>
            <ac:grpSpMk id="6" creationId="{8489F2E9-0BE1-43EB-94B8-3E170AE13B28}"/>
          </ac:grpSpMkLst>
        </pc:grpChg>
        <pc:picChg chg="mod">
          <ac:chgData name="Zandile Mavundla" userId="e16d8888-214e-49df-977e-6075b07151b5" providerId="ADAL" clId="{3AD47FE9-0246-4A30-8473-3E1FDF779849}" dt="2021-04-27T13:19:14.156" v="113" actId="14100"/>
          <ac:picMkLst>
            <pc:docMk/>
            <pc:sldMk cId="2273483509" sldId="2186"/>
            <ac:picMk id="10" creationId="{D8F1D498-D342-4461-A0DC-33D1432A6E8D}"/>
          </ac:picMkLst>
        </pc:picChg>
        <pc:picChg chg="mod">
          <ac:chgData name="Zandile Mavundla" userId="e16d8888-214e-49df-977e-6075b07151b5" providerId="ADAL" clId="{3AD47FE9-0246-4A30-8473-3E1FDF779849}" dt="2021-04-27T13:19:14.156" v="113" actId="14100"/>
          <ac:picMkLst>
            <pc:docMk/>
            <pc:sldMk cId="2273483509" sldId="2186"/>
            <ac:picMk id="11" creationId="{4F48542A-3076-49A6-87BB-E3BBEC131002}"/>
          </ac:picMkLst>
        </pc:picChg>
        <pc:picChg chg="mod">
          <ac:chgData name="Zandile Mavundla" userId="e16d8888-214e-49df-977e-6075b07151b5" providerId="ADAL" clId="{3AD47FE9-0246-4A30-8473-3E1FDF779849}" dt="2021-04-27T13:19:14.156" v="113" actId="14100"/>
          <ac:picMkLst>
            <pc:docMk/>
            <pc:sldMk cId="2273483509" sldId="2186"/>
            <ac:picMk id="12" creationId="{284D2366-103F-4C29-9186-43A6D03AAEFB}"/>
          </ac:picMkLst>
        </pc:picChg>
      </pc:sldChg>
      <pc:sldChg chg="modSp mod">
        <pc:chgData name="Zandile Mavundla" userId="e16d8888-214e-49df-977e-6075b07151b5" providerId="ADAL" clId="{3AD47FE9-0246-4A30-8473-3E1FDF779849}" dt="2021-04-27T13:12:15.093" v="45" actId="14100"/>
        <pc:sldMkLst>
          <pc:docMk/>
          <pc:sldMk cId="474064" sldId="2189"/>
        </pc:sldMkLst>
        <pc:graphicFrameChg chg="mod modGraphic">
          <ac:chgData name="Zandile Mavundla" userId="e16d8888-214e-49df-977e-6075b07151b5" providerId="ADAL" clId="{3AD47FE9-0246-4A30-8473-3E1FDF779849}" dt="2021-04-27T13:12:15.093" v="45" actId="14100"/>
          <ac:graphicFrameMkLst>
            <pc:docMk/>
            <pc:sldMk cId="474064" sldId="2189"/>
            <ac:graphicFrameMk id="11" creationId="{F7608FD2-5AC3-4FCD-8C7E-CB8D048F5FF1}"/>
          </ac:graphicFrameMkLst>
        </pc:graphicFrameChg>
      </pc:sldChg>
      <pc:sldChg chg="modSp mod">
        <pc:chgData name="Zandile Mavundla" userId="e16d8888-214e-49df-977e-6075b07151b5" providerId="ADAL" clId="{3AD47FE9-0246-4A30-8473-3E1FDF779849}" dt="2021-04-27T13:24:18.157" v="122" actId="255"/>
        <pc:sldMkLst>
          <pc:docMk/>
          <pc:sldMk cId="2575450448" sldId="2190"/>
        </pc:sldMkLst>
        <pc:spChg chg="mod">
          <ac:chgData name="Zandile Mavundla" userId="e16d8888-214e-49df-977e-6075b07151b5" providerId="ADAL" clId="{3AD47FE9-0246-4A30-8473-3E1FDF779849}" dt="2021-04-27T13:24:18.157" v="122" actId="255"/>
          <ac:spMkLst>
            <pc:docMk/>
            <pc:sldMk cId="2575450448" sldId="2190"/>
            <ac:spMk id="8" creationId="{855B9BE2-BAB9-40C7-AF7E-45400E63874D}"/>
          </ac:spMkLst>
        </pc:spChg>
        <pc:graphicFrameChg chg="mod">
          <ac:chgData name="Zandile Mavundla" userId="e16d8888-214e-49df-977e-6075b07151b5" providerId="ADAL" clId="{3AD47FE9-0246-4A30-8473-3E1FDF779849}" dt="2021-04-27T13:12:29.493" v="47" actId="1076"/>
          <ac:graphicFrameMkLst>
            <pc:docMk/>
            <pc:sldMk cId="2575450448" sldId="2190"/>
            <ac:graphicFrameMk id="10" creationId="{AE988D73-DB94-4458-98F0-1BB8B11A9A74}"/>
          </ac:graphicFrameMkLst>
        </pc:graphicFrameChg>
      </pc:sldChg>
      <pc:sldChg chg="modSp mod">
        <pc:chgData name="Zandile Mavundla" userId="e16d8888-214e-49df-977e-6075b07151b5" providerId="ADAL" clId="{3AD47FE9-0246-4A30-8473-3E1FDF779849}" dt="2021-04-27T13:20:08.666" v="119" actId="14100"/>
        <pc:sldMkLst>
          <pc:docMk/>
          <pc:sldMk cId="2152916121" sldId="2191"/>
        </pc:sldMkLst>
        <pc:grpChg chg="mod">
          <ac:chgData name="Zandile Mavundla" userId="e16d8888-214e-49df-977e-6075b07151b5" providerId="ADAL" clId="{3AD47FE9-0246-4A30-8473-3E1FDF779849}" dt="2021-04-27T13:20:02.603" v="118" actId="1076"/>
          <ac:grpSpMkLst>
            <pc:docMk/>
            <pc:sldMk cId="2152916121" sldId="2191"/>
            <ac:grpSpMk id="3" creationId="{9A0D1C5C-C701-4ED9-90FF-26E59E8AEA77}"/>
          </ac:grpSpMkLst>
        </pc:grpChg>
        <pc:picChg chg="mod">
          <ac:chgData name="Zandile Mavundla" userId="e16d8888-214e-49df-977e-6075b07151b5" providerId="ADAL" clId="{3AD47FE9-0246-4A30-8473-3E1FDF779849}" dt="2021-04-27T13:20:08.666" v="119" actId="14100"/>
          <ac:picMkLst>
            <pc:docMk/>
            <pc:sldMk cId="2152916121" sldId="2191"/>
            <ac:picMk id="4" creationId="{7CD40162-07FA-4B02-8606-12FC2DCB3116}"/>
          </ac:picMkLst>
        </pc:picChg>
        <pc:picChg chg="mod">
          <ac:chgData name="Zandile Mavundla" userId="e16d8888-214e-49df-977e-6075b07151b5" providerId="ADAL" clId="{3AD47FE9-0246-4A30-8473-3E1FDF779849}" dt="2021-04-27T13:20:02.603" v="118" actId="1076"/>
          <ac:picMkLst>
            <pc:docMk/>
            <pc:sldMk cId="2152916121" sldId="2191"/>
            <ac:picMk id="5" creationId="{704C8DC3-F269-482F-8764-82B45C56B82E}"/>
          </ac:picMkLst>
        </pc:picChg>
        <pc:picChg chg="mod">
          <ac:chgData name="Zandile Mavundla" userId="e16d8888-214e-49df-977e-6075b07151b5" providerId="ADAL" clId="{3AD47FE9-0246-4A30-8473-3E1FDF779849}" dt="2021-04-27T13:20:02.603" v="118" actId="1076"/>
          <ac:picMkLst>
            <pc:docMk/>
            <pc:sldMk cId="2152916121" sldId="2191"/>
            <ac:picMk id="6" creationId="{9BBB6C6B-5E3C-4112-93E0-462683B407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2021/05/05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5/5/2021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5/5/2021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5/5/2021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5/5/2021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5/5/2021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5/5/2021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5/5/2021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5/5/2021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5/5/2021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5/5/2021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5/5/2021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5/5/2021</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11.jpeg"/><Relationship Id="rId4" Type="http://schemas.openxmlformats.org/officeDocument/2006/relationships/image" Target="../media/image23.jpeg"/><Relationship Id="rId9" Type="http://schemas.openxmlformats.org/officeDocument/2006/relationships/image" Target="../media/image10.jpeg"/></Relationships>
</file>

<file path=ppt/slides/_rels/slide51.xml.rels><?xml version="1.0" encoding="UTF-8" standalone="yes"?>
<Relationships xmlns="http://schemas.openxmlformats.org/package/2006/relationships"><Relationship Id="rId8" Type="http://schemas.openxmlformats.org/officeDocument/2006/relationships/hyperlink" Target="mailto:info@seda.gov.za" TargetMode="External"/><Relationship Id="rId3" Type="http://schemas.openxmlformats.org/officeDocument/2006/relationships/image" Target="../media/image9.png"/><Relationship Id="rId7" Type="http://schemas.openxmlformats.org/officeDocument/2006/relationships/hyperlink" Target="http://www.dsbd.gov.za/"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mailto:sbdinfo@dsbd.gov.za" TargetMode="External"/><Relationship Id="rId11" Type="http://schemas.openxmlformats.org/officeDocument/2006/relationships/hyperlink" Target="http://www.sefa.org.za/" TargetMode="External"/><Relationship Id="rId5" Type="http://schemas.openxmlformats.org/officeDocument/2006/relationships/image" Target="../media/image11.jpeg"/><Relationship Id="rId10" Type="http://schemas.openxmlformats.org/officeDocument/2006/relationships/hyperlink" Target="mailto:helpline@sefa.org.za" TargetMode="External"/><Relationship Id="rId4" Type="http://schemas.openxmlformats.org/officeDocument/2006/relationships/image" Target="../media/image10.jpeg"/><Relationship Id="rId9" Type="http://schemas.openxmlformats.org/officeDocument/2006/relationships/hyperlink" Target="http://www.seda.org.z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sp>
      </p:grpSp>
      <p:grpSp>
        <p:nvGrpSpPr>
          <p:cNvPr id="2" name="Group 2"/>
          <p:cNvGrpSpPr/>
          <p:nvPr/>
        </p:nvGrpSpPr>
        <p:grpSpPr>
          <a:xfrm>
            <a:off x="0" y="251716"/>
            <a:ext cx="4906867" cy="6763992"/>
            <a:chOff x="0" y="0"/>
            <a:chExt cx="13084976" cy="18037312"/>
          </a:xfrm>
        </p:grpSpPr>
        <p:pic>
          <p:nvPicPr>
            <p:cNvPr id="3" name="Picture 3"/>
            <p:cNvPicPr>
              <a:picLocks noChangeAspect="1"/>
            </p:cNvPicPr>
            <p:nvPr/>
          </p:nvPicPr>
          <p:blipFill>
            <a:blip r:embed="rId2" cstate="print"/>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3271244" y="4572000"/>
              <a:ext cx="3271244" cy="4572000"/>
            </a:xfrm>
            <a:prstGeom prst="rect">
              <a:avLst/>
            </a:prstGeom>
            <a:ln w="28575">
              <a:solidFill>
                <a:schemeClr val="bg1"/>
              </a:solidFill>
            </a:ln>
          </p:spPr>
        </p:pic>
        <p:pic>
          <p:nvPicPr>
            <p:cNvPr id="6" name="Picture 6"/>
            <p:cNvPicPr>
              <a:picLocks noChangeAspect="1"/>
            </p:cNvPicPr>
            <p:nvPr/>
          </p:nvPicPr>
          <p:blipFill>
            <a:blip r:embed="rId5" cstate="print"/>
            <a:srcRect t="15059" b="15059"/>
            <a:stretch>
              <a:fillRect/>
            </a:stretch>
          </p:blipFill>
          <p:spPr>
            <a:xfrm>
              <a:off x="0" y="13465312"/>
              <a:ext cx="6542487" cy="4572000"/>
            </a:xfrm>
            <a:prstGeom prst="rect">
              <a:avLst/>
            </a:prstGeom>
          </p:spPr>
        </p:pic>
        <p:pic>
          <p:nvPicPr>
            <p:cNvPr id="7" name="Picture 7"/>
            <p:cNvPicPr>
              <a:picLocks noChangeAspect="1"/>
            </p:cNvPicPr>
            <p:nvPr/>
          </p:nvPicPr>
          <p:blipFill>
            <a:blip r:embed="rId6" cstate="print"/>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7" cstate="print"/>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5111900" y="245921"/>
            <a:ext cx="3816533" cy="2773131"/>
          </a:xfrm>
          <a:prstGeom prst="rect">
            <a:avLst/>
          </a:prstGeom>
        </p:spPr>
        <p:txBody>
          <a:bodyPr lIns="0" tIns="0" rIns="0" bIns="0" rtlCol="0" anchor="t">
            <a:spAutoFit/>
          </a:bodyPr>
          <a:lstStyle/>
          <a:p>
            <a:pPr marL="0" marR="0" lvl="0" indent="0" algn="ctr" defTabSz="914400" rtl="0" eaLnBrk="1" fontAlgn="auto" latinLnBrk="0" hangingPunct="1">
              <a:spcBef>
                <a:spcPts val="600"/>
              </a:spcBef>
              <a:spcAft>
                <a:spcPts val="0"/>
              </a:spcAft>
              <a:buClrTx/>
              <a:buSzTx/>
              <a:buFontTx/>
              <a:buNone/>
              <a:tabLst/>
              <a:defRPr sz="2700" b="1" cap="small">
                <a:solidFill>
                  <a:srgbClr val="000000"/>
                </a:solidFill>
                <a:latin typeface="Arial"/>
                <a:ea typeface="Arial"/>
                <a:cs typeface="Arial"/>
                <a:sym typeface="Arial"/>
              </a:defRPr>
            </a:pPr>
            <a:r>
              <a:rPr lang="en-GB" sz="3600" b="1" dirty="0">
                <a:solidFill>
                  <a:srgbClr val="146C38"/>
                </a:solidFill>
                <a:latin typeface="Arial" panose="020B0604020202020204" pitchFamily="34" charset="0"/>
                <a:cs typeface="Arial" panose="020B0604020202020204" pitchFamily="34" charset="0"/>
                <a:sym typeface="Arial"/>
              </a:rPr>
              <a:t>DSBD 2021/22 Annual Performance Plan</a:t>
            </a:r>
          </a:p>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 </a:t>
            </a:r>
          </a:p>
        </p:txBody>
      </p:sp>
      <p:sp>
        <p:nvSpPr>
          <p:cNvPr id="12" name="TextBox 12"/>
          <p:cNvSpPr txBox="1"/>
          <p:nvPr/>
        </p:nvSpPr>
        <p:spPr>
          <a:xfrm>
            <a:off x="5010726" y="4280226"/>
            <a:ext cx="4057073" cy="896015"/>
          </a:xfrm>
          <a:prstGeom prst="rect">
            <a:avLst/>
          </a:prstGeom>
        </p:spPr>
        <p:txBody>
          <a:bodyPr wrap="square" lIns="0" tIns="0" rIns="0" bIns="0" rtlCol="0" anchor="t">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Arialle"/>
              <a:ea typeface="+mn-ea"/>
              <a:cs typeface="+mn-cs"/>
            </a:endParaRPr>
          </a:p>
          <a:p>
            <a:pPr marL="0" marR="0" lvl="0" indent="0" algn="ctr" defTabSz="457200" rtl="0" eaLnBrk="1" fontAlgn="auto" latinLnBrk="0" hangingPunct="1">
              <a:lnSpc>
                <a:spcPts val="238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le"/>
                <a:ea typeface="+mn-ea"/>
                <a:cs typeface="+mn-cs"/>
              </a:rPr>
              <a:t>5 MAY 2021</a:t>
            </a: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pic>
        <p:nvPicPr>
          <p:cNvPr id="15" name="Picture 2" descr="The Department of Military Veterans">
            <a:extLst>
              <a:ext uri="{FF2B5EF4-FFF2-40B4-BE49-F238E27FC236}">
                <a16:creationId xmlns:a16="http://schemas.microsoft.com/office/drawing/2014/main" xmlns="" id="{D2F63A59-90C2-4FF2-B5CF-09AF25F58C8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39713" y="5711779"/>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picture containing text, clipart&#10;&#10;Description automatically generated">
            <a:extLst>
              <a:ext uri="{FF2B5EF4-FFF2-40B4-BE49-F238E27FC236}">
                <a16:creationId xmlns:a16="http://schemas.microsoft.com/office/drawing/2014/main" xmlns="" id="{701C49EA-444B-4043-8629-0AF723CDF82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91880" y="5757662"/>
            <a:ext cx="2555384" cy="1034518"/>
          </a:xfrm>
          <a:prstGeom prst="rect">
            <a:avLst/>
          </a:prstGeom>
        </p:spPr>
      </p:pic>
      <p:sp>
        <p:nvSpPr>
          <p:cNvPr id="17" name="TextBox 12">
            <a:extLst>
              <a:ext uri="{FF2B5EF4-FFF2-40B4-BE49-F238E27FC236}">
                <a16:creationId xmlns:a16="http://schemas.microsoft.com/office/drawing/2014/main" xmlns="" id="{91643E4B-C40F-4025-9500-2B8B99EEC9B0}"/>
              </a:ext>
            </a:extLst>
          </p:cNvPr>
          <p:cNvSpPr txBox="1"/>
          <p:nvPr/>
        </p:nvSpPr>
        <p:spPr>
          <a:xfrm>
            <a:off x="5023883" y="2903418"/>
            <a:ext cx="4043915" cy="923330"/>
          </a:xfrm>
          <a:prstGeom prst="rect">
            <a:avLst/>
          </a:prstGeom>
        </p:spPr>
        <p:txBody>
          <a:bodyPr wrap="square" lIns="0" tIns="0" rIns="0" bIns="0" rtlCol="0" anchor="t">
            <a:spAutoFit/>
          </a:bodyPr>
          <a:lstStyle/>
          <a:p>
            <a:pPr marL="0" marR="0" lvl="0" indent="0" algn="ctr" defTabSz="914400" rtl="0" eaLnBrk="1" fontAlgn="auto" latinLnBrk="0" hangingPunct="1">
              <a:spcBef>
                <a:spcPts val="600"/>
              </a:spcBef>
              <a:spcAft>
                <a:spcPts val="0"/>
              </a:spcAft>
              <a:buClrTx/>
              <a:buSzTx/>
              <a:buFontTx/>
              <a:buNone/>
              <a:tabLst/>
              <a:defRPr sz="2700" b="1" cap="small">
                <a:solidFill>
                  <a:srgbClr val="000000"/>
                </a:solidFill>
                <a:latin typeface="Arial"/>
                <a:ea typeface="Arial"/>
                <a:cs typeface="Arial"/>
                <a:sym typeface="Arial"/>
              </a:defRPr>
            </a:pPr>
            <a:r>
              <a:rPr lang="en-GB" sz="2000" b="1" dirty="0">
                <a:solidFill>
                  <a:prstClr val="white"/>
                </a:solidFill>
                <a:latin typeface="Arialle"/>
                <a:sym typeface="Arial"/>
              </a:rPr>
              <a:t>Portfolio Committee on Small business Development</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le"/>
              <a:ea typeface="+mn-ea"/>
              <a:cs typeface="+mn-cs"/>
            </a:endParaRPr>
          </a:p>
        </p:txBody>
      </p:sp>
    </p:spTree>
    <p:extLst>
      <p:ext uri="{BB962C8B-B14F-4D97-AF65-F5344CB8AC3E}">
        <p14:creationId xmlns:p14="http://schemas.microsoft.com/office/powerpoint/2010/main" xmlns=""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10</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panose="020F0502020204030204" pitchFamily="34" charset="0"/>
              </a:rPr>
              <a:t>The Local Economic Environment</a:t>
            </a:r>
            <a:r>
              <a:rPr lang="en-US" sz="2400" dirty="0">
                <a:solidFill>
                  <a:schemeClr val="bg2"/>
                </a:solidFill>
                <a:latin typeface="Arial" panose="020B0604020202020204" pitchFamily="34" charset="0"/>
              </a:rPr>
              <a:t> </a:t>
            </a:r>
            <a:endParaRPr lang="en-ZA" sz="2400" dirty="0">
              <a:solidFill>
                <a:schemeClr val="bg2"/>
              </a:solidFill>
              <a:latin typeface="Arial" panose="020B0604020202020204" pitchFamily="34" charset="0"/>
            </a:endParaRPr>
          </a:p>
        </p:txBody>
      </p:sp>
      <p:sp>
        <p:nvSpPr>
          <p:cNvPr id="9" name="Text Placeholder 1">
            <a:extLst>
              <a:ext uri="{FF2B5EF4-FFF2-40B4-BE49-F238E27FC236}">
                <a16:creationId xmlns:a16="http://schemas.microsoft.com/office/drawing/2014/main" xmlns="" id="{8A0407BD-7E06-4DE3-B417-C977125A4044}"/>
              </a:ext>
            </a:extLst>
          </p:cNvPr>
          <p:cNvSpPr txBox="1">
            <a:spLocks/>
          </p:cNvSpPr>
          <p:nvPr/>
        </p:nvSpPr>
        <p:spPr bwMode="auto">
          <a:xfrm>
            <a:off x="179388" y="835025"/>
            <a:ext cx="8802687"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ctr"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2000" b="1" i="0" u="sng" strike="noStrike" kern="0" cap="small"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The Economic Reconstruction and Recovery Plan</a:t>
            </a:r>
          </a:p>
          <a:p>
            <a:pPr marL="0" marR="0" lvl="0" indent="0" algn="ctr"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5 Objectives of the Plan</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create jobs, primarily through aggressive infrastructure investment and mass employment programmes;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reindustrialise our economy, focusing on growing small businesses;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accelerate economic reforms to unlock investment and growth;</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fight crime and corruption; and</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improve the capability of the State.</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1" i="0" u="none" strike="noStrike" kern="0" cap="small"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2021 SONA Highlights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Business support</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Local products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Youth economic empowerment</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Women-owned businesses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2981627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11</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Informing 2021-22 Annual Performance Plan</a:t>
            </a:r>
            <a:endParaRPr lang="en-ZA" sz="2400" dirty="0">
              <a:solidFill>
                <a:schemeClr val="bg2"/>
              </a:solidFill>
              <a:latin typeface="Arial" panose="020B0604020202020204" pitchFamily="34" charset="0"/>
            </a:endParaRPr>
          </a:p>
        </p:txBody>
      </p:sp>
      <p:sp>
        <p:nvSpPr>
          <p:cNvPr id="10" name="Text Placeholder 1">
            <a:extLst>
              <a:ext uri="{FF2B5EF4-FFF2-40B4-BE49-F238E27FC236}">
                <a16:creationId xmlns:a16="http://schemas.microsoft.com/office/drawing/2014/main" xmlns="" id="{73E36EB3-9C8C-4B5B-8326-0174AF33309A}"/>
              </a:ext>
            </a:extLst>
          </p:cNvPr>
          <p:cNvSpPr txBox="1">
            <a:spLocks/>
          </p:cNvSpPr>
          <p:nvPr/>
        </p:nvSpPr>
        <p:spPr bwMode="auto">
          <a:xfrm>
            <a:off x="179388" y="835025"/>
            <a:ext cx="8802687"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1</a:t>
            </a:r>
            <a:r>
              <a:rPr kumimoji="0" lang="en-ZA" altLang="en-US" sz="16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 Performance related matters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Continue implementing Township and Rural Entrepreneurship Programme (TREP): A dedicated programme to provide financial and/or non-financial support to the Township and Rural Enterprises with emphasis on enterprises owned and managed by the designated groups.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Create an enabling environment for SMMEs and Co-operatives within which to operate:</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Finalise amendments to the National Small Enterprise Act through the National Small Enterprise Amendment Bill, 2020 (“the Bill”) that the Department </a:t>
            </a:r>
            <a:r>
              <a:rPr kumimoji="0" lang="en-US" sz="16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gazetted</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in December 2020,</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The Department aims to provide for a simple and enabling framework for procedures for application of licensing of business by setting national norms and standards through the amendment of the Businesses Act, 1991.</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Implement the SMMEs and Co-operatives Funding Policy to ensure improved access to affordable finance for SMMEs and Co-operatives.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Implement the Localisation Policy Framework and Implementation </a:t>
            </a:r>
            <a:r>
              <a:rPr kumimoji="0" lang="en-US" sz="16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Programme</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for SMMEs and Co-operatives. </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In collaboration with </a:t>
            </a:r>
            <a:r>
              <a:rPr lang="en-US" sz="1600" kern="0" dirty="0">
                <a:solidFill>
                  <a:srgbClr val="231F20"/>
                </a:solidFill>
                <a:latin typeface="Arial" panose="020B0604020202020204" pitchFamily="34" charset="0"/>
                <a:cs typeface="Arial" panose="020B0604020202020204" pitchFamily="34" charset="0"/>
              </a:rPr>
              <a:t>the entities continue to implement the </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Small Enterprise Manufacturing Programme</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11608473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12</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Informing 2021-22 Annual Performance Plan</a:t>
            </a:r>
            <a:endParaRPr lang="en-ZA" sz="2400" dirty="0">
              <a:solidFill>
                <a:schemeClr val="bg2"/>
              </a:solidFill>
              <a:latin typeface="Arial" panose="020B0604020202020204" pitchFamily="34" charset="0"/>
            </a:endParaRPr>
          </a:p>
        </p:txBody>
      </p:sp>
      <p:sp>
        <p:nvSpPr>
          <p:cNvPr id="11" name="Text Placeholder 1">
            <a:extLst>
              <a:ext uri="{FF2B5EF4-FFF2-40B4-BE49-F238E27FC236}">
                <a16:creationId xmlns:a16="http://schemas.microsoft.com/office/drawing/2014/main" xmlns="" id="{8A25F89D-DB7F-43C7-AC4D-8D21BE0D2EE9}"/>
              </a:ext>
            </a:extLst>
          </p:cNvPr>
          <p:cNvSpPr txBox="1">
            <a:spLocks/>
          </p:cNvSpPr>
          <p:nvPr/>
        </p:nvSpPr>
        <p:spPr bwMode="auto">
          <a:xfrm>
            <a:off x="211138" y="838200"/>
            <a:ext cx="8932862"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1. Performance related matters (cont.)</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e) Ensure further integration of the SMMEs and Co-operatives Database to ensure reduction of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red tape for SMMEs and Co-operatives.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f) Facilitate and ensure </a:t>
            </a:r>
            <a:r>
              <a:rPr lang="en-US" sz="1800" kern="0" dirty="0">
                <a:solidFill>
                  <a:srgbClr val="231F20"/>
                </a:solidFill>
                <a:latin typeface="Arial" panose="020B0604020202020204" pitchFamily="34" charset="0"/>
                <a:cs typeface="Arial" panose="020B0604020202020204" pitchFamily="34" charset="0"/>
              </a:rPr>
              <a:t>an</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increase in number of competitive small businesses and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Cooperatives supported.</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g) Promote sustainability and growth of SMMEs and Co-operatives through the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implementation of Business Viability Facility.</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h) Establish and report on the number and performance of incubation </a:t>
            </a: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centres</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and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digital hubs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Sustain SMMEs and Co-operatives by linking them to markets through e-commerce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platform.</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j) Introduce measures and to support the SMMEs and Co-operatives </a:t>
            </a: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prioritising</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women, youth and persons with disabilities ensure minimum 40% target for women,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30% for youth and 7% for persons with disabilities.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38769320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13</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Informing 2021-22 Annual Performance Plan</a:t>
            </a:r>
            <a:endParaRPr lang="en-ZA" sz="2400" dirty="0">
              <a:solidFill>
                <a:schemeClr val="bg2"/>
              </a:solidFill>
              <a:latin typeface="Arial" panose="020B0604020202020204" pitchFamily="34" charset="0"/>
            </a:endParaRPr>
          </a:p>
        </p:txBody>
      </p:sp>
      <p:sp>
        <p:nvSpPr>
          <p:cNvPr id="10" name="Text Placeholder 1">
            <a:extLst>
              <a:ext uri="{FF2B5EF4-FFF2-40B4-BE49-F238E27FC236}">
                <a16:creationId xmlns:a16="http://schemas.microsoft.com/office/drawing/2014/main" xmlns="" id="{2F48902A-5026-49AB-9AED-FA461F269821}"/>
              </a:ext>
            </a:extLst>
          </p:cNvPr>
          <p:cNvSpPr txBox="1">
            <a:spLocks/>
          </p:cNvSpPr>
          <p:nvPr/>
        </p:nvSpPr>
        <p:spPr bwMode="auto">
          <a:xfrm>
            <a:off x="179388" y="835025"/>
            <a:ext cx="8932862"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342900" marR="0" lvl="0" indent="-342900" algn="just" defTabSz="914400" rtl="0" eaLnBrk="0" fontAlgn="base" latinLnBrk="0" hangingPunct="0">
              <a:lnSpc>
                <a:spcPct val="100000"/>
              </a:lnSpc>
              <a:spcBef>
                <a:spcPts val="700"/>
              </a:spcBef>
              <a:spcAft>
                <a:spcPct val="0"/>
              </a:spcAft>
              <a:buClrTx/>
              <a:buSzPct val="100000"/>
              <a:buFont typeface="Arial" panose="020B0604020202020204" pitchFamily="34" charset="0"/>
              <a:buAutoNum type="arabicPeriod"/>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Administration related matters</a:t>
            </a:r>
          </a:p>
          <a:p>
            <a:pPr marL="342900" marR="0" lvl="0" indent="-342900" algn="just" defTabSz="914400" rtl="0" eaLnBrk="0" fontAlgn="base" latinLnBrk="0" hangingPunct="0">
              <a:lnSpc>
                <a:spcPct val="100000"/>
              </a:lnSpc>
              <a:spcBef>
                <a:spcPts val="700"/>
              </a:spcBef>
              <a:spcAft>
                <a:spcPct val="0"/>
              </a:spcAft>
              <a:buClrTx/>
              <a:buSzPct val="100000"/>
              <a:buFont typeface="+mj-lt"/>
              <a:buAutoNum type="alphaLcParenR"/>
              <a:tabLst>
                <a:tab pos="228600" algn="l"/>
              </a:tabLst>
              <a:defRPr/>
            </a:pPr>
            <a:r>
              <a:rPr kumimoji="0" lang="en-GB" sz="1800" b="0" i="0" u="none" strike="noStrike" kern="0" cap="none" spc="0" normalizeH="0" baseline="0" noProof="0" dirty="0">
                <a:ln>
                  <a:noFill/>
                </a:ln>
                <a:solidFill>
                  <a:srgbClr val="231F20"/>
                </a:solidFill>
                <a:effectLst/>
                <a:uLnTx/>
                <a:uFillTx/>
                <a:latin typeface="HelveticaNeue-Light"/>
                <a:cs typeface="Calibri"/>
                <a:sym typeface="Calibri" panose="020F0502020204030204" pitchFamily="34" charset="0"/>
              </a:rPr>
              <a:t>Structure finalisation with Programme Changes (Sector and Market Development, Development Finance and Enterprise Development).</a:t>
            </a:r>
          </a:p>
          <a:p>
            <a:pPr marL="342900" marR="0" lvl="0" indent="-342900" algn="just" defTabSz="914400" rtl="0" eaLnBrk="0" fontAlgn="base" latinLnBrk="0" hangingPunct="0">
              <a:lnSpc>
                <a:spcPct val="100000"/>
              </a:lnSpc>
              <a:spcBef>
                <a:spcPts val="700"/>
              </a:spcBef>
              <a:spcAft>
                <a:spcPct val="0"/>
              </a:spcAft>
              <a:buClrTx/>
              <a:buSzPct val="100000"/>
              <a:buFont typeface="+mj-lt"/>
              <a:buAutoNum type="alphaLcParenR"/>
              <a:tabLst>
                <a:tab pos="228600" algn="l"/>
              </a:tabLst>
              <a:defRPr/>
            </a:pPr>
            <a:r>
              <a:rPr kumimoji="0" lang="en-GB" sz="1800" b="0" i="0" u="none" strike="noStrike" kern="0" cap="none" spc="0" normalizeH="0" baseline="0" noProof="0" dirty="0">
                <a:ln>
                  <a:noFill/>
                </a:ln>
                <a:solidFill>
                  <a:srgbClr val="231F20"/>
                </a:solidFill>
                <a:effectLst/>
                <a:uLnTx/>
                <a:uFillTx/>
                <a:latin typeface="HelveticaNeue-Light"/>
                <a:cs typeface="Calibri"/>
                <a:sym typeface="Calibri" panose="020F0502020204030204" pitchFamily="34" charset="0"/>
              </a:rPr>
              <a:t>Finalisation of the Business case for the new single Small Business Support Entity.</a:t>
            </a: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36858938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14</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876926"/>
            <a:ext cx="7320024" cy="1372725"/>
            <a:chOff x="129695" y="5771136"/>
            <a:chExt cx="8730883" cy="1593931"/>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771136"/>
              <a:ext cx="1935014" cy="1593931"/>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7525" y="6216711"/>
              <a:ext cx="1113053" cy="6248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8173" y="6227362"/>
              <a:ext cx="2555384" cy="624869"/>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r>
              <a:rPr kumimoji="0" lang="en-ZA" altLang="en-US" b="1" i="0" u="none" strike="noStrike" kern="0" cap="none" spc="0" normalizeH="0" baseline="0" noProof="0" dirty="0">
                <a:ln>
                  <a:noFill/>
                </a:ln>
                <a:solidFill>
                  <a:schemeClr val="bg2"/>
                </a:solidFill>
                <a:effectLst/>
                <a:uLnTx/>
                <a:uFillTx/>
                <a:latin typeface="Arial" panose="020B0604020202020204" pitchFamily="34" charset="0"/>
                <a:cs typeface="Calibri"/>
                <a:sym typeface="Calibri" panose="020F0502020204030204" pitchFamily="34" charset="0"/>
              </a:rPr>
              <a:t>ALIGNMENT OF DEPARTMENT’S 2021-22 ANNUAL PERFORMANCE PLAN WITH THE NDP AND MTSF 2019-24</a:t>
            </a:r>
            <a:r>
              <a:rPr lang="en-US" dirty="0">
                <a:solidFill>
                  <a:schemeClr val="bg2"/>
                </a:solidFill>
                <a:latin typeface="Arial" panose="020B0604020202020204" pitchFamily="34" charset="0"/>
              </a:rPr>
              <a:t> </a:t>
            </a:r>
            <a:endParaRPr lang="en-ZA" dirty="0">
              <a:solidFill>
                <a:schemeClr val="bg2"/>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xmlns="" id="{E891F409-5E35-427A-814F-1D6C9A1FCE65}"/>
              </a:ext>
            </a:extLst>
          </p:cNvPr>
          <p:cNvGraphicFramePr>
            <a:graphicFrameLocks noGrp="1"/>
          </p:cNvGraphicFramePr>
          <p:nvPr>
            <p:extLst>
              <p:ext uri="{D42A27DB-BD31-4B8C-83A1-F6EECF244321}">
                <p14:modId xmlns:p14="http://schemas.microsoft.com/office/powerpoint/2010/main" xmlns="" val="3675558407"/>
              </p:ext>
            </p:extLst>
          </p:nvPr>
        </p:nvGraphicFramePr>
        <p:xfrm>
          <a:off x="164892" y="981075"/>
          <a:ext cx="8782258" cy="5241900"/>
        </p:xfrm>
        <a:graphic>
          <a:graphicData uri="http://schemas.openxmlformats.org/drawingml/2006/table">
            <a:tbl>
              <a:tblPr/>
              <a:tblGrid>
                <a:gridCol w="1109272">
                  <a:extLst>
                    <a:ext uri="{9D8B030D-6E8A-4147-A177-3AD203B41FA5}">
                      <a16:colId xmlns:a16="http://schemas.microsoft.com/office/drawing/2014/main" xmlns="" val="20000"/>
                    </a:ext>
                  </a:extLst>
                </a:gridCol>
                <a:gridCol w="2008682">
                  <a:extLst>
                    <a:ext uri="{9D8B030D-6E8A-4147-A177-3AD203B41FA5}">
                      <a16:colId xmlns:a16="http://schemas.microsoft.com/office/drawing/2014/main" xmlns="" val="20001"/>
                    </a:ext>
                  </a:extLst>
                </a:gridCol>
                <a:gridCol w="1935151">
                  <a:extLst>
                    <a:ext uri="{9D8B030D-6E8A-4147-A177-3AD203B41FA5}">
                      <a16:colId xmlns:a16="http://schemas.microsoft.com/office/drawing/2014/main" xmlns="" val="20002"/>
                    </a:ext>
                  </a:extLst>
                </a:gridCol>
                <a:gridCol w="1696105">
                  <a:extLst>
                    <a:ext uri="{9D8B030D-6E8A-4147-A177-3AD203B41FA5}">
                      <a16:colId xmlns:a16="http://schemas.microsoft.com/office/drawing/2014/main" xmlns="" val="20003"/>
                    </a:ext>
                  </a:extLst>
                </a:gridCol>
                <a:gridCol w="2033048">
                  <a:extLst>
                    <a:ext uri="{9D8B030D-6E8A-4147-A177-3AD203B41FA5}">
                      <a16:colId xmlns:a16="http://schemas.microsoft.com/office/drawing/2014/main" xmlns="" val="20004"/>
                    </a:ext>
                  </a:extLst>
                </a:gridCol>
              </a:tblGrid>
              <a:tr h="121914">
                <a:tc rowSpan="2">
                  <a:txBody>
                    <a:bodyPr/>
                    <a:lstStyle>
                      <a:lvl1pPr marL="9525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9525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Departmental Impact Statement</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2">
                  <a:txBody>
                    <a:bodyPr/>
                    <a:lstStyle>
                      <a:lvl1pPr marL="5222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2228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 Outcomes</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2">
                  <a:txBody>
                    <a:bodyPr/>
                    <a:lstStyle>
                      <a:lvl1pPr marL="8842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88423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MTSF 2019 - 2024 Targets Priority</a:t>
                      </a:r>
                      <a:endParaRPr kumimoji="0" lang="en-ZA" altLang="en-US"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rowSpan="2">
                  <a:txBody>
                    <a:bodyPr/>
                    <a:lstStyle>
                      <a:lvl1pPr marL="5302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30225"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DSBD </a:t>
                      </a: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0"/>
                  </a:ext>
                </a:extLst>
              </a:tr>
              <a:tr h="469851">
                <a:tc vMerge="1">
                  <a:txBody>
                    <a:bodyPr/>
                    <a:lstStyle/>
                    <a:p>
                      <a:endParaRPr lang="en-ZA"/>
                    </a:p>
                  </a:txBody>
                  <a:tcPr/>
                </a:tc>
                <a:tc vMerge="1">
                  <a:txBody>
                    <a:bodyPr/>
                    <a:lstStyle/>
                    <a:p>
                      <a:endParaRPr lang="en-ZA"/>
                    </a:p>
                  </a:txBody>
                  <a:tcPr/>
                </a:tc>
                <a:tc>
                  <a:txBody>
                    <a:bodyPr/>
                    <a:lstStyle>
                      <a:lvl1pPr marL="469900" indent="-333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9900" marR="0" lvl="0" indent="-333375"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NDP Five-Year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9900" marR="0" lvl="0" indent="-333375"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1397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3970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Monitoring Framework for the NDP Five 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139700" marR="0" lvl="0" indent="0"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vMerge="1">
                  <a:txBody>
                    <a:bodyPr/>
                    <a:lstStyle/>
                    <a:p>
                      <a:endParaRPr lang="en-ZA"/>
                    </a:p>
                  </a:txBody>
                  <a:tcPr/>
                </a:tc>
                <a:extLst>
                  <a:ext uri="{0D108BD9-81ED-4DB2-BD59-A6C34878D82A}">
                    <a16:rowId xmlns:a16="http://schemas.microsoft.com/office/drawing/2014/main" xmlns="" val="10001"/>
                  </a:ext>
                </a:extLst>
              </a:tr>
              <a:tr h="800378">
                <a:tc rowSpan="7">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35000"/>
                        </a:lnSpc>
                        <a:spcBef>
                          <a:spcPts val="175"/>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Sustainable SMMEs and Co-operatives contributing meaningfully to the economy.</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AutoNum type="arabicPeriod"/>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Increased participation of</a:t>
                      </a:r>
                    </a:p>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domestic and international markets.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88"/>
                        </a:spcBef>
                        <a:spcAft>
                          <a:spcPct val="0"/>
                        </a:spcAft>
                        <a:buClrTx/>
                        <a:buSzPts val="900"/>
                        <a:buFont typeface="Arial" panose="020B0604020202020204" pitchFamily="34" charset="0"/>
                        <a:buChar char="•"/>
                        <a:tabLst>
                          <a:tab pos="276225" algn="l"/>
                        </a:tabLst>
                      </a:pPr>
                      <a:r>
                        <a:rPr kumimoji="0" lang="en-ZA"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SMME s-focused </a:t>
                      </a:r>
                      <a:r>
                        <a:rPr kumimoji="0" lang="en-GB"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Localisation Policy Framework and Implementation Programme approved and implementation monitored in the five-year period </a:t>
                      </a:r>
                      <a:r>
                        <a:rPr kumimoji="0" lang="en-US" altLang="en-US"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developed and adopted by 31 March 2021.</a:t>
                      </a:r>
                      <a:endParaRPr kumimoji="0" lang="en-ZA" altLang="en-US"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68899">
                <a:tc vMerge="1">
                  <a:txBody>
                    <a:bodyPr/>
                    <a:lstStyle/>
                    <a:p>
                      <a:endParaRPr lang="en-ZA"/>
                    </a:p>
                  </a:txBody>
                  <a:tcPr/>
                </a:tc>
                <a:tc>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2.Increased contribution of</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Priority Sectors.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Wingdings" panose="05000000000000000000" pitchFamily="2" charset="2"/>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All Masterplans developed by end of 2021 (Creative Industries Masterplan and Small Enterprise Development Masterplan)</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p>
                      <a:pPr marL="171450" marR="0" lvl="0" indent="-171450" algn="l" defTabSz="914400" rtl="0" eaLnBrk="1" fontAlgn="base" latinLnBrk="0" hangingPunct="1">
                        <a:lnSpc>
                          <a:spcPct val="100000"/>
                        </a:lnSpc>
                        <a:spcBef>
                          <a:spcPts val="2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Minimum 40% target for Women, 30% for Youth and 7% for Persons with Disabilities.</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p>
                    <a:p>
                      <a:pPr marL="46038" marR="0" lvl="0" indent="0" algn="l" defTabSz="914400" rtl="0" eaLnBrk="1" fontAlgn="base" latinLnBrk="0" hangingPunct="1">
                        <a:lnSpc>
                          <a:spcPct val="100000"/>
                        </a:lnSpc>
                        <a:spcBef>
                          <a:spcPts val="188"/>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Four: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Enterprise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2151">
                <a:tc vMerge="1">
                  <a:txBody>
                    <a:bodyPr/>
                    <a:lstStyle/>
                    <a:p>
                      <a:endParaRPr lang="en-ZA"/>
                    </a:p>
                  </a:txBody>
                  <a:tcPr/>
                </a:tc>
                <a:tc>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3.	Scaled-Up support for SMMEs, Co-operatives, Village and Township Economies.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32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incubation </a:t>
                      </a:r>
                      <a:r>
                        <a:rPr kumimoji="0" lang="en-US" altLang="en-US" sz="1050" b="0" i="0" u="none" strike="noStrike" cap="none" normalizeH="0" baseline="0" dirty="0" err="1">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centres</a:t>
                      </a: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 and digital hubs established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 Policy and Research</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94648">
                <a:tc vMerge="1">
                  <a:txBody>
                    <a:bodyPr/>
                    <a:lstStyle/>
                    <a:p>
                      <a:endParaRPr lang="en-ZA"/>
                    </a:p>
                  </a:txBody>
                  <a:tcPr/>
                </a:tc>
                <a:tc rowSpan="4">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4. Expanded access to financial and non-financial support and implemented responsive programmes to new and existing SMMEs and Co-operatives.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15 000 youth start-ups by 2024.</a:t>
                      </a:r>
                    </a:p>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Minimum targets as defined for women, youth and persons with disabilities.</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rowSpan="4">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Three:</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Finance</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7975">
                <a:tc vMerge="1">
                  <a:txBody>
                    <a:bodyPr/>
                    <a:lstStyle/>
                    <a:p>
                      <a:endParaRPr lang="en-ZA"/>
                    </a:p>
                  </a:txBody>
                  <a:tcPr/>
                </a:tc>
                <a:tc vMerge="1">
                  <a:txBody>
                    <a:bodyPr/>
                    <a:lstStyle/>
                    <a:p>
                      <a:endParaRPr lang="en-ZA"/>
                    </a:p>
                  </a:txBody>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At least 50% of national and provincial DFI financing dedicated to SMMEs and Cooperatives through establishment of the SMMEs and Co-operatives Funding Policy by 31 March 2021.</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vMerge="1">
                  <a:txBody>
                    <a:bodyPr/>
                    <a:lstStyle>
                      <a:lvl1pPr marL="46038">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indent="4572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indent="9144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indent="13716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indent="18288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Sector Policy and</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363"/>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Research</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24514">
                <a:tc vMerge="1">
                  <a:txBody>
                    <a:bodyPr/>
                    <a:lstStyle/>
                    <a:p>
                      <a:endParaRPr lang="en-ZA"/>
                    </a:p>
                  </a:txBody>
                  <a:tcPr/>
                </a:tc>
                <a:tc vMerge="1">
                  <a:txBody>
                    <a:bodyPr/>
                    <a:lstStyle/>
                    <a:p>
                      <a:endParaRPr lang="en-ZA"/>
                    </a:p>
                  </a:txBody>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100 000 competitive small businesses and Co-operatives supported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vMerge="1">
                  <a:txBody>
                    <a:bodyPr/>
                    <a:lstStyle>
                      <a:lvl1pPr marL="46038">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indent="4572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indent="9144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indent="13716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indent="18288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Four: Enterprise</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363"/>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and Entrepreneurship</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07975">
                <a:tc vMerge="1">
                  <a:txBody>
                    <a:bodyPr/>
                    <a:lstStyle/>
                    <a:p>
                      <a:pPr marL="47625" marR="0" lvl="0" indent="0" algn="l" defTabSz="914400" rtl="0" eaLnBrk="1" fontAlgn="base" latinLnBrk="0" hangingPunct="1">
                        <a:lnSpc>
                          <a:spcPct val="135000"/>
                        </a:lnSpc>
                        <a:spcBef>
                          <a:spcPts val="175"/>
                        </a:spcBef>
                        <a:spcAft>
                          <a:spcPct val="0"/>
                        </a:spcAft>
                        <a:buClrTx/>
                        <a:buSzTx/>
                        <a:buFontTx/>
                        <a:buNone/>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vMerge="1">
                  <a:txBody>
                    <a:body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100 000 Township and Rural enterprises supported through Township and Rural Entrepreneurship Programme established and operational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pPr marL="46038" marR="0" lvl="0" indent="0" algn="l" defTabSz="914400" rtl="0" eaLnBrk="1" fontAlgn="base" latinLnBrk="0" hangingPunct="1">
                        <a:lnSpc>
                          <a:spcPct val="135000"/>
                        </a:lnSpc>
                        <a:spcBef>
                          <a:spcPts val="188"/>
                        </a:spcBef>
                        <a:spcAft>
                          <a:spcPct val="0"/>
                        </a:spcAft>
                        <a:buClrTx/>
                        <a:buSzTx/>
                        <a:buFontTx/>
                        <a:buNone/>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40772221"/>
                  </a:ext>
                </a:extLst>
              </a:tr>
            </a:tbl>
          </a:graphicData>
        </a:graphic>
      </p:graphicFrame>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145504"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2" fontAlgn="base" hangingPunct="0">
              <a:lnSpc>
                <a:spcPct val="115000"/>
              </a:lnSpc>
              <a:spcBef>
                <a:spcPts val="1200"/>
              </a:spcBef>
              <a:spcAft>
                <a:spcPts val="1800"/>
              </a:spcAft>
              <a:buSzTx/>
              <a:buFontTx/>
              <a:buNone/>
              <a:defRPr/>
            </a:pPr>
            <a:r>
              <a:rPr lang="en-ZA" altLang="en-US" sz="1400" b="1" dirty="0">
                <a:latin typeface="Arial" panose="020B0604020202020204" pitchFamily="34" charset="0"/>
              </a:rPr>
              <a:t>Direct Links to the MTSF 2019-24 Priority</a:t>
            </a:r>
            <a:endParaRPr lang="en-ZA" altLang="en-US" sz="1000" dirty="0">
              <a:latin typeface="Arial" panose="020B0604020202020204" pitchFamily="34" charset="0"/>
              <a:ea typeface="MS Mincho" panose="02020609040205080304" pitchFamily="49" charset="-128"/>
              <a:cs typeface="MS Mincho" panose="02020609040205080304" pitchFamily="49" charset="-128"/>
            </a:endParaRPr>
          </a:p>
        </p:txBody>
      </p:sp>
    </p:spTree>
    <p:extLst>
      <p:ext uri="{BB962C8B-B14F-4D97-AF65-F5344CB8AC3E}">
        <p14:creationId xmlns:p14="http://schemas.microsoft.com/office/powerpoint/2010/main" xmlns="" val="5795517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r>
              <a:rPr kumimoji="0" lang="en-ZA" altLang="en-US" b="1" i="0" u="none" strike="noStrike" kern="0" cap="none" spc="0" normalizeH="0" baseline="0" noProof="0" dirty="0">
                <a:ln>
                  <a:noFill/>
                </a:ln>
                <a:solidFill>
                  <a:schemeClr val="bg2"/>
                </a:solidFill>
                <a:effectLst/>
                <a:uLnTx/>
                <a:uFillTx/>
                <a:latin typeface="Arial" panose="020B0604020202020204" pitchFamily="34" charset="0"/>
                <a:cs typeface="Calibri"/>
                <a:sym typeface="Calibri" panose="020F0502020204030204" pitchFamily="34" charset="0"/>
              </a:rPr>
              <a:t>ALIGNMENT OF DEPARTMENT’S 2021-22 ANNUAL PERFORMANCE PLAN WITH THE NDP AND MTSF 2019-24</a:t>
            </a:r>
            <a:r>
              <a:rPr lang="en-US" dirty="0">
                <a:solidFill>
                  <a:schemeClr val="bg2"/>
                </a:solidFill>
                <a:latin typeface="Arial" panose="020B0604020202020204" pitchFamily="34" charset="0"/>
              </a:rPr>
              <a:t> </a:t>
            </a:r>
            <a:endParaRPr lang="en-ZA" dirty="0">
              <a:solidFill>
                <a:schemeClr val="bg2"/>
              </a:solidFill>
              <a:latin typeface="Arial" panose="020B0604020202020204"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145504"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2" fontAlgn="base" hangingPunct="0">
              <a:lnSpc>
                <a:spcPct val="115000"/>
              </a:lnSpc>
              <a:spcBef>
                <a:spcPts val="1200"/>
              </a:spcBef>
              <a:spcAft>
                <a:spcPts val="1800"/>
              </a:spcAft>
              <a:buSzTx/>
              <a:buFontTx/>
              <a:buNone/>
              <a:defRPr/>
            </a:pPr>
            <a:r>
              <a:rPr lang="en-ZA" altLang="en-US" sz="1400" b="1" dirty="0">
                <a:latin typeface="Arial" panose="020B0604020202020204" pitchFamily="34" charset="0"/>
              </a:rPr>
              <a:t>Indirect Links to the MTSF 2019-24 Priority</a:t>
            </a:r>
            <a:endParaRPr lang="en-ZA" altLang="en-US" sz="1000" dirty="0">
              <a:latin typeface="Arial" panose="020B0604020202020204" pitchFamily="34" charset="0"/>
              <a:ea typeface="MS Mincho" panose="02020609040205080304" pitchFamily="49" charset="-128"/>
              <a:cs typeface="MS Mincho" panose="02020609040205080304" pitchFamily="49" charset="-128"/>
            </a:endParaRPr>
          </a:p>
        </p:txBody>
      </p:sp>
      <p:graphicFrame>
        <p:nvGraphicFramePr>
          <p:cNvPr id="11" name="Table 10">
            <a:extLst>
              <a:ext uri="{FF2B5EF4-FFF2-40B4-BE49-F238E27FC236}">
                <a16:creationId xmlns:a16="http://schemas.microsoft.com/office/drawing/2014/main" xmlns="" id="{509A0308-9359-4209-9285-1FCD0FC0FE01}"/>
              </a:ext>
            </a:extLst>
          </p:cNvPr>
          <p:cNvGraphicFramePr>
            <a:graphicFrameLocks noGrp="1"/>
          </p:cNvGraphicFramePr>
          <p:nvPr>
            <p:extLst>
              <p:ext uri="{D42A27DB-BD31-4B8C-83A1-F6EECF244321}">
                <p14:modId xmlns:p14="http://schemas.microsoft.com/office/powerpoint/2010/main" xmlns="" val="2732073238"/>
              </p:ext>
            </p:extLst>
          </p:nvPr>
        </p:nvGraphicFramePr>
        <p:xfrm>
          <a:off x="11113" y="990600"/>
          <a:ext cx="9132887" cy="5329559"/>
        </p:xfrm>
        <a:graphic>
          <a:graphicData uri="http://schemas.openxmlformats.org/drawingml/2006/table">
            <a:tbl>
              <a:tblPr/>
              <a:tblGrid>
                <a:gridCol w="1913185">
                  <a:extLst>
                    <a:ext uri="{9D8B030D-6E8A-4147-A177-3AD203B41FA5}">
                      <a16:colId xmlns:a16="http://schemas.microsoft.com/office/drawing/2014/main" xmlns="" val="20000"/>
                    </a:ext>
                  </a:extLst>
                </a:gridCol>
                <a:gridCol w="3567659">
                  <a:extLst>
                    <a:ext uri="{9D8B030D-6E8A-4147-A177-3AD203B41FA5}">
                      <a16:colId xmlns:a16="http://schemas.microsoft.com/office/drawing/2014/main" xmlns="" val="20001"/>
                    </a:ext>
                  </a:extLst>
                </a:gridCol>
                <a:gridCol w="3652043">
                  <a:extLst>
                    <a:ext uri="{9D8B030D-6E8A-4147-A177-3AD203B41FA5}">
                      <a16:colId xmlns:a16="http://schemas.microsoft.com/office/drawing/2014/main" xmlns="" val="20002"/>
                    </a:ext>
                  </a:extLst>
                </a:gridCol>
              </a:tblGrid>
              <a:tr h="191886">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MTSF outcome</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MTSF Interventions </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DSBD Description</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extLst>
                  <a:ext uri="{0D108BD9-81ED-4DB2-BD59-A6C34878D82A}">
                    <a16:rowId xmlns:a16="http://schemas.microsoft.com/office/drawing/2014/main" xmlns="" val="10000"/>
                  </a:ext>
                </a:extLst>
              </a:tr>
              <a:tr h="170171">
                <a:tc rowSpan="2">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1. Sustainable Land Reform</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Land acquired for redistribution, restitution and tenure reform.</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T</a:t>
                      </a: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he Department to support small scale farmers with business development support and with access to market by linking them with DSBD supported enterprises.</a:t>
                      </a: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he Department to support small scale farmers with business development support and with access to market by linking them with DSBD supported enterprises.</a:t>
                      </a: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14299">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Land reform projects provided with post settlement support.</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2"/>
                  </a:ext>
                </a:extLst>
              </a:tr>
              <a:tr h="1151312">
                <a:tc rowSpan="4">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2. Agrarian Transformation and Effective regulatory framework of agricultural produce and exports.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Livestock handling and auction facilities mapped and established. (</a:t>
                      </a: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Commodity organisations provide technical support, </a:t>
                      </a: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NAMC to provide Marketing and Advisory services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ARC to provide Research and advisory services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MS Mincho"/>
                          <a:sym typeface="Calibri" panose="020F0502020204030204" pitchFamily="34" charset="0"/>
                        </a:rPr>
                        <a:t>Land Bank and other financial institutions to provide production loans and other financial services)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3"/>
                  </a:ext>
                </a:extLst>
              </a:tr>
              <a:tr h="207468">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Agri-hubs and agro-processing facilities established.</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4"/>
                  </a:ext>
                </a:extLst>
              </a:tr>
              <a:tr h="304771">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Migrate cultivation of land to conservation agriculture methods.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5"/>
                  </a:ext>
                </a:extLst>
              </a:tr>
              <a:tr h="959428">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Review the inhibit standards on SAGAP and Global GAP to enable small holder farmers’ participation in the domestic and global GAP.</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Governance and operational Review of the National Fresh Produce Markets, and Agency role in market access for small farm holders’ participation.</a:t>
                      </a: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6"/>
                  </a:ext>
                </a:extLst>
              </a:tr>
              <a:tr h="997514">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3. Functional, Efficient and Integrated Government</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 </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 coordination between national, provincial and local government for an integrated approach to service delivery.</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 through its Coordination Structure, will revolutionise the way the Department together with its entities interact with local and provincial Governments, the Department will act towards improving the coherence, efficiency and effectiveness in the implementation of its programmes.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127113">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4. Investing for accelerated inclusive growth.</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Improve the ease of doing business.</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 through regulatory reforms and interventions, will reduce Red-Tape Reduction Programme in the targeted local Government authorities.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6986996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16</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r>
              <a:rPr kumimoji="0" lang="en-GB" altLang="en-US" b="1" i="0" u="none" strike="noStrike" kern="0" cap="none" spc="0" normalizeH="0" baseline="0" noProof="0" dirty="0">
                <a:ln>
                  <a:noFill/>
                </a:ln>
                <a:solidFill>
                  <a:schemeClr val="bg2"/>
                </a:solidFill>
                <a:effectLst/>
                <a:uLnTx/>
                <a:uFillTx/>
                <a:latin typeface="Arial" panose="020B0604020202020204" pitchFamily="34" charset="0"/>
                <a:cs typeface="Calibri"/>
                <a:sym typeface="Calibri" panose="020F0502020204030204" pitchFamily="34" charset="0"/>
              </a:rPr>
              <a:t>ALIGNMENT WITH THE HUMAN RIGHTS IMPLICATIONS OF COVID-19 SUGGESTED BY THE UN AND ADAPTED TO THE SOUTH AFRICAN CONTEXT</a:t>
            </a:r>
            <a:r>
              <a:rPr lang="en-US" dirty="0">
                <a:solidFill>
                  <a:schemeClr val="bg2"/>
                </a:solidFill>
                <a:latin typeface="Arial" panose="020B0604020202020204" pitchFamily="34" charset="0"/>
              </a:rPr>
              <a:t> </a:t>
            </a:r>
            <a:endParaRPr lang="en-ZA" dirty="0">
              <a:solidFill>
                <a:schemeClr val="bg2"/>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xmlns="" id="{3EA9BEC1-EC4C-4F8E-BF0D-12C12AFF9EBD}"/>
              </a:ext>
            </a:extLst>
          </p:cNvPr>
          <p:cNvGraphicFramePr>
            <a:graphicFrameLocks noGrp="1"/>
          </p:cNvGraphicFramePr>
          <p:nvPr>
            <p:extLst>
              <p:ext uri="{D42A27DB-BD31-4B8C-83A1-F6EECF244321}">
                <p14:modId xmlns:p14="http://schemas.microsoft.com/office/powerpoint/2010/main" xmlns="" val="2361266252"/>
              </p:ext>
            </p:extLst>
          </p:nvPr>
        </p:nvGraphicFramePr>
        <p:xfrm>
          <a:off x="91710" y="823890"/>
          <a:ext cx="8960579" cy="3286442"/>
        </p:xfrm>
        <a:graphic>
          <a:graphicData uri="http://schemas.openxmlformats.org/drawingml/2006/table">
            <a:tbl>
              <a:tblPr firstRow="1" firstCol="1" bandRow="1"/>
              <a:tblGrid>
                <a:gridCol w="2729392">
                  <a:extLst>
                    <a:ext uri="{9D8B030D-6E8A-4147-A177-3AD203B41FA5}">
                      <a16:colId xmlns:a16="http://schemas.microsoft.com/office/drawing/2014/main" xmlns="" val="20000"/>
                    </a:ext>
                  </a:extLst>
                </a:gridCol>
                <a:gridCol w="2732977">
                  <a:extLst>
                    <a:ext uri="{9D8B030D-6E8A-4147-A177-3AD203B41FA5}">
                      <a16:colId xmlns:a16="http://schemas.microsoft.com/office/drawing/2014/main" xmlns="" val="20001"/>
                    </a:ext>
                  </a:extLst>
                </a:gridCol>
                <a:gridCol w="1749105">
                  <a:extLst>
                    <a:ext uri="{9D8B030D-6E8A-4147-A177-3AD203B41FA5}">
                      <a16:colId xmlns:a16="http://schemas.microsoft.com/office/drawing/2014/main" xmlns="" val="20002"/>
                    </a:ext>
                  </a:extLst>
                </a:gridCol>
                <a:gridCol w="1749105">
                  <a:extLst>
                    <a:ext uri="{9D8B030D-6E8A-4147-A177-3AD203B41FA5}">
                      <a16:colId xmlns:a16="http://schemas.microsoft.com/office/drawing/2014/main" xmlns="" val="20003"/>
                    </a:ext>
                  </a:extLst>
                </a:gridCol>
              </a:tblGrid>
              <a:tr h="6262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Human rights issues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Indicators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Responsible Institution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DSBD Response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266019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Right to adequate food, water and sanitation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Ensure availability, accessibility, acceptability and quality of essential food items and safe drinking water and sanitation, including access to soap, despite the pandemic, lockdowns and other constraints.</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Number of businesses support during</a:t>
                      </a:r>
                    </a:p>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COVID-19 in order to pay salaries of the</a:t>
                      </a:r>
                    </a:p>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workers.</a:t>
                      </a:r>
                      <a:endParaRPr lang="en-ZA" sz="14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DSBD and other relevant departments.</a:t>
                      </a:r>
                      <a:r>
                        <a:rPr lang="en-ZA" sz="1400" baseline="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The Department, in partnership with its entities, has developed and implemented schemes dedicated towards assisting informal and</a:t>
                      </a:r>
                    </a:p>
                    <a:p>
                      <a:pPr algn="l">
                        <a:lnSpc>
                          <a:spcPct val="115000"/>
                        </a:lnSpc>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micro businesses.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52956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12841" y="3162896"/>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PART C: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MEASURING OUR PERFORMANCE</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3636900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12841" y="3162896"/>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1: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ADMINISTRATION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41176599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19</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r>
              <a:rPr kumimoji="0" lang="en-US"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Purpose of the Programme</a:t>
            </a:r>
            <a:r>
              <a:rPr lang="en-US" sz="2800" dirty="0">
                <a:solidFill>
                  <a:schemeClr val="bg2"/>
                </a:solidFill>
                <a:latin typeface="Arial" panose="020B0604020202020204" pitchFamily="34" charset="0"/>
              </a:rPr>
              <a:t> </a:t>
            </a:r>
            <a:endParaRPr lang="en-ZA" sz="2800" dirty="0">
              <a:solidFill>
                <a:schemeClr val="bg2"/>
              </a:solidFill>
              <a:latin typeface="Arial" panose="020B0604020202020204" pitchFamily="34" charset="0"/>
            </a:endParaRPr>
          </a:p>
        </p:txBody>
      </p:sp>
      <p:sp>
        <p:nvSpPr>
          <p:cNvPr id="9" name="Subtitle 2">
            <a:extLst>
              <a:ext uri="{FF2B5EF4-FFF2-40B4-BE49-F238E27FC236}">
                <a16:creationId xmlns:a16="http://schemas.microsoft.com/office/drawing/2014/main" xmlns="" id="{7D7FBF88-784E-483A-AD34-9E2C9D92CEC1}"/>
              </a:ext>
            </a:extLst>
          </p:cNvPr>
          <p:cNvSpPr txBox="1">
            <a:spLocks/>
          </p:cNvSpPr>
          <p:nvPr/>
        </p:nvSpPr>
        <p:spPr>
          <a:xfrm>
            <a:off x="42525" y="750589"/>
            <a:ext cx="8875444"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1" fontAlgn="auto" latinLnBrk="0" hangingPunct="1">
              <a:lnSpc>
                <a:spcPct val="110000"/>
              </a:lnSpc>
              <a:spcBef>
                <a:spcPts val="700"/>
              </a:spcBef>
              <a:spcAft>
                <a:spcPts val="1050"/>
              </a:spcAft>
              <a:buClrTx/>
              <a:buSzTx/>
              <a:buFontTx/>
              <a:buNone/>
              <a:tabLst/>
              <a:defRPr/>
            </a:pPr>
            <a:r>
              <a:rPr kumimoji="0" lang="en-ZA" sz="16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provide strategic leadership, management and support services to the Department.</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6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Ministry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for administrative and logistical support to the Minister and Deputy Minister.</a:t>
            </a: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Departmental Management (Office of the DG)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strategic leadership, management and support services to the Director General and the Department.</a:t>
            </a:r>
            <a:endPar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Corporate Management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To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provide enterprise-wide support services comprising of human resources, legal services, learning and development and transformation policy and coordination.</a:t>
            </a:r>
            <a:endPar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4. Financial Management –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provide strategic leadership and advice on supply chain, financial and asset management related services to the Department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t>
            </a:r>
            <a:endPar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endParaRPr kumimoji="0" lang="en-ZA" sz="16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12163545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a:p>
        </p:txBody>
      </p:sp>
      <p:sp>
        <p:nvSpPr>
          <p:cNvPr id="40" name="Rectangle 39">
            <a:extLst>
              <a:ext uri="{FF2B5EF4-FFF2-40B4-BE49-F238E27FC236}">
                <a16:creationId xmlns:a16="http://schemas.microsoft.com/office/drawing/2014/main" xmlns="" id="{AB04B487-3BAE-4647-9131-AA81147411B7}"/>
              </a:ext>
            </a:extLst>
          </p:cNvPr>
          <p:cNvSpPr/>
          <p:nvPr/>
        </p:nvSpPr>
        <p:spPr>
          <a:xfrm>
            <a:off x="1187624" y="4509120"/>
            <a:ext cx="6516711" cy="1049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990600" y="164510"/>
            <a:ext cx="7869370" cy="5282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dirty="0">
                <a:ln>
                  <a:noFill/>
                </a:ln>
                <a:solidFill>
                  <a:srgbClr val="006530"/>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1147358420"/>
              </p:ext>
            </p:extLst>
          </p:nvPr>
        </p:nvGraphicFramePr>
        <p:xfrm>
          <a:off x="284030" y="692796"/>
          <a:ext cx="8631370" cy="4886396"/>
        </p:xfrm>
        <a:graphic>
          <a:graphicData uri="http://schemas.openxmlformats.org/drawingml/2006/table">
            <a:tbl>
              <a:tblPr firstRow="1" bandRow="1">
                <a:tableStyleId>{5940675A-B579-460E-94D1-54222C63F5DA}</a:tableStyleId>
              </a:tblPr>
              <a:tblGrid>
                <a:gridCol w="581320">
                  <a:extLst>
                    <a:ext uri="{9D8B030D-6E8A-4147-A177-3AD203B41FA5}">
                      <a16:colId xmlns:a16="http://schemas.microsoft.com/office/drawing/2014/main" xmlns="" val="3459849430"/>
                    </a:ext>
                  </a:extLst>
                </a:gridCol>
                <a:gridCol w="8050050">
                  <a:extLst>
                    <a:ext uri="{9D8B030D-6E8A-4147-A177-3AD203B41FA5}">
                      <a16:colId xmlns:a16="http://schemas.microsoft.com/office/drawing/2014/main" xmlns="" val="2994027611"/>
                    </a:ext>
                  </a:extLst>
                </a:gridCol>
              </a:tblGrid>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1</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ZA"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Part A: Our Mandate</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(a) Relevant legislative and policy mandates</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(b) Institutional Policies and Strategies</a:t>
                      </a:r>
                    </a:p>
                  </a:txBody>
                  <a:tcPr/>
                </a:tc>
                <a:extLst>
                  <a:ext uri="{0D108BD9-81ED-4DB2-BD59-A6C34878D82A}">
                    <a16:rowId xmlns:a16="http://schemas.microsoft.com/office/drawing/2014/main" xmlns="" val="939194476"/>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2</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Part B: Our Strategic Focus</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(a) Updated Situational Analysis</a:t>
                      </a:r>
                    </a:p>
                  </a:txBody>
                  <a:tcPr/>
                </a:tc>
                <a:extLst>
                  <a:ext uri="{0D108BD9-81ED-4DB2-BD59-A6C34878D82A}">
                    <a16:rowId xmlns:a16="http://schemas.microsoft.com/office/drawing/2014/main" xmlns="" val="3872366415"/>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3</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Part C: Measuring our Performance</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(a) Programme 1: Administration</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 (b) Programme 2: sector and Market Development</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 (c) Programme 3: Development Finance</a:t>
                      </a:r>
                    </a:p>
                    <a:p>
                      <a:pPr marL="440871" marR="0" lvl="1"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 (d) Programme 4: Enterprise Development</a:t>
                      </a:r>
                    </a:p>
                  </a:txBody>
                  <a:tcPr/>
                </a:tc>
                <a:extLst>
                  <a:ext uri="{0D108BD9-81ED-4DB2-BD59-A6C34878D82A}">
                    <a16:rowId xmlns:a16="http://schemas.microsoft.com/office/drawing/2014/main" xmlns="" val="2989911289"/>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4</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Overview of the MTEF budget</a:t>
                      </a:r>
                    </a:p>
                  </a:txBody>
                  <a:tcPr/>
                </a:tc>
                <a:extLst>
                  <a:ext uri="{0D108BD9-81ED-4DB2-BD59-A6C34878D82A}">
                    <a16:rowId xmlns:a16="http://schemas.microsoft.com/office/drawing/2014/main" xmlns="" val="722458350"/>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5</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Public entities</a:t>
                      </a:r>
                    </a:p>
                  </a:txBody>
                  <a:tcPr/>
                </a:tc>
                <a:extLst>
                  <a:ext uri="{0D108BD9-81ED-4DB2-BD59-A6C34878D82A}">
                    <a16:rowId xmlns:a16="http://schemas.microsoft.com/office/drawing/2014/main" xmlns="" val="4200252409"/>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6</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Amendments to the revised 2020-2025 Strategic Plan</a:t>
                      </a:r>
                    </a:p>
                  </a:txBody>
                  <a:tcPr/>
                </a:tc>
                <a:extLst>
                  <a:ext uri="{0D108BD9-81ED-4DB2-BD59-A6C34878D82A}">
                    <a16:rowId xmlns:a16="http://schemas.microsoft.com/office/drawing/2014/main" xmlns="" val="2876390700"/>
                  </a:ext>
                </a:extLst>
              </a:tr>
              <a:tr h="467219">
                <a:tc>
                  <a:txBody>
                    <a:bodyPr/>
                    <a:lstStyle/>
                    <a:p>
                      <a:r>
                        <a:rPr lang="en-US" sz="1800" dirty="0">
                          <a:ln>
                            <a:solidFill>
                              <a:srgbClr val="006600"/>
                            </a:solidFill>
                          </a:ln>
                          <a:solidFill>
                            <a:schemeClr val="tx1"/>
                          </a:solidFill>
                          <a:latin typeface="Arial" panose="020B0604020202020204" pitchFamily="34" charset="0"/>
                          <a:cs typeface="Arial" panose="020B0604020202020204" pitchFamily="34" charset="0"/>
                        </a:rPr>
                        <a:t>7</a:t>
                      </a:r>
                      <a:endParaRPr lang="en-ZA" sz="18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8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Recommendation</a:t>
                      </a:r>
                    </a:p>
                  </a:txBody>
                  <a:tcPr/>
                </a:tc>
                <a:extLst>
                  <a:ext uri="{0D108BD9-81ED-4DB2-BD59-A6C34878D82A}">
                    <a16:rowId xmlns:a16="http://schemas.microsoft.com/office/drawing/2014/main" xmlns="" val="3165470374"/>
                  </a:ext>
                </a:extLst>
              </a:tr>
            </a:tbl>
          </a:graphicData>
        </a:graphic>
      </p:graphicFrame>
      <p:grpSp>
        <p:nvGrpSpPr>
          <p:cNvPr id="9" name="Group 8">
            <a:extLst>
              <a:ext uri="{FF2B5EF4-FFF2-40B4-BE49-F238E27FC236}">
                <a16:creationId xmlns:a16="http://schemas.microsoft.com/office/drawing/2014/main" xmlns="" id="{561F2C8B-13EE-4F62-A196-159334BCC1E3}"/>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xmlns="" id="{1ED3FFFC-24FA-4C56-BB50-D4F69B846D30}"/>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F5368501-35A4-4B37-95AB-0A37DFE9EA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9586DC25-1AF2-4EE1-A3AC-852EA1D100A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r>
              <a:rPr kumimoji="0" lang="en-ZA" sz="24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1: Outcomes, Output Indicators and Targets</a:t>
            </a:r>
            <a:endParaRPr lang="en-ZA" sz="2800" dirty="0">
              <a:solidFill>
                <a:schemeClr val="bg2"/>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816C86A5-E15F-4FD4-B214-DD410E729A77}"/>
              </a:ext>
            </a:extLst>
          </p:cNvPr>
          <p:cNvGraphicFramePr>
            <a:graphicFrameLocks noGrp="1"/>
          </p:cNvGraphicFramePr>
          <p:nvPr>
            <p:extLst>
              <p:ext uri="{D42A27DB-BD31-4B8C-83A1-F6EECF244321}">
                <p14:modId xmlns:p14="http://schemas.microsoft.com/office/powerpoint/2010/main" xmlns="" val="1006795674"/>
              </p:ext>
            </p:extLst>
          </p:nvPr>
        </p:nvGraphicFramePr>
        <p:xfrm>
          <a:off x="0" y="764705"/>
          <a:ext cx="9144001" cy="6081333"/>
        </p:xfrm>
        <a:graphic>
          <a:graphicData uri="http://schemas.openxmlformats.org/drawingml/2006/table">
            <a:tbl>
              <a:tblPr/>
              <a:tblGrid>
                <a:gridCol w="899757">
                  <a:extLst>
                    <a:ext uri="{9D8B030D-6E8A-4147-A177-3AD203B41FA5}">
                      <a16:colId xmlns:a16="http://schemas.microsoft.com/office/drawing/2014/main" xmlns="" val="20000"/>
                    </a:ext>
                  </a:extLst>
                </a:gridCol>
                <a:gridCol w="725064">
                  <a:extLst>
                    <a:ext uri="{9D8B030D-6E8A-4147-A177-3AD203B41FA5}">
                      <a16:colId xmlns:a16="http://schemas.microsoft.com/office/drawing/2014/main" xmlns="" val="20001"/>
                    </a:ext>
                  </a:extLst>
                </a:gridCol>
                <a:gridCol w="1246917">
                  <a:extLst>
                    <a:ext uri="{9D8B030D-6E8A-4147-A177-3AD203B41FA5}">
                      <a16:colId xmlns:a16="http://schemas.microsoft.com/office/drawing/2014/main" xmlns="" val="20002"/>
                    </a:ext>
                  </a:extLst>
                </a:gridCol>
                <a:gridCol w="1122662">
                  <a:extLst>
                    <a:ext uri="{9D8B030D-6E8A-4147-A177-3AD203B41FA5}">
                      <a16:colId xmlns:a16="http://schemas.microsoft.com/office/drawing/2014/main" xmlns="" val="20003"/>
                    </a:ext>
                  </a:extLst>
                </a:gridCol>
                <a:gridCol w="1134051">
                  <a:extLst>
                    <a:ext uri="{9D8B030D-6E8A-4147-A177-3AD203B41FA5}">
                      <a16:colId xmlns:a16="http://schemas.microsoft.com/office/drawing/2014/main" xmlns="" val="20004"/>
                    </a:ext>
                  </a:extLst>
                </a:gridCol>
                <a:gridCol w="1034288">
                  <a:extLst>
                    <a:ext uri="{9D8B030D-6E8A-4147-A177-3AD203B41FA5}">
                      <a16:colId xmlns:a16="http://schemas.microsoft.com/office/drawing/2014/main" xmlns="" val="20005"/>
                    </a:ext>
                  </a:extLst>
                </a:gridCol>
                <a:gridCol w="1059721">
                  <a:extLst>
                    <a:ext uri="{9D8B030D-6E8A-4147-A177-3AD203B41FA5}">
                      <a16:colId xmlns:a16="http://schemas.microsoft.com/office/drawing/2014/main" xmlns="" val="20006"/>
                    </a:ext>
                  </a:extLst>
                </a:gridCol>
                <a:gridCol w="959957">
                  <a:extLst>
                    <a:ext uri="{9D8B030D-6E8A-4147-A177-3AD203B41FA5}">
                      <a16:colId xmlns:a16="http://schemas.microsoft.com/office/drawing/2014/main" xmlns="" val="20007"/>
                    </a:ext>
                  </a:extLst>
                </a:gridCol>
                <a:gridCol w="961584">
                  <a:extLst>
                    <a:ext uri="{9D8B030D-6E8A-4147-A177-3AD203B41FA5}">
                      <a16:colId xmlns:a16="http://schemas.microsoft.com/office/drawing/2014/main" xmlns="" val="20008"/>
                    </a:ext>
                  </a:extLst>
                </a:gridCol>
              </a:tblGrid>
              <a:tr h="12709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86370">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709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889185">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Improved Governance and Compliance.</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Unqualified audit outcome for the Department.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 Unqualified audit outcome on non-financial performance information obtained. </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 </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 outcome for both financial and non-financial performance data for 2017/18.</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with</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material findings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performance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and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compliance with</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legislation.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for 2019/20</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audit outcome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non-financial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2020/21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2021/22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2022/23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58923">
                <a:tc vMerge="1">
                  <a:txBody>
                    <a:bodyPr/>
                    <a:lstStyle/>
                    <a:p>
                      <a:endParaRPr lang="en-ZA"/>
                    </a:p>
                  </a:txBody>
                  <a:tcPr/>
                </a:tc>
                <a:tc vMerge="1">
                  <a:txBody>
                    <a:bodyPr/>
                    <a:lstStyle/>
                    <a:p>
                      <a:endParaRPr lang="en-ZA"/>
                    </a:p>
                  </a:txBody>
                  <a:tcPr/>
                </a:tc>
                <a:tc>
                  <a:txBody>
                    <a:body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 U</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nqualified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audit outcome on Annual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Statements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obtained.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2020/21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2021/22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2022/23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89340540"/>
                  </a:ext>
                </a:extLst>
              </a:tr>
              <a:tr h="1261586">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1.2.Payment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register.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of valid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payment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eligible creditors were processed within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payments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eligible creditors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processed within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 days.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(11 467 invoices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worth R65 347</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730.48 paid on 13 average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 in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under 30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71442">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Expenditure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variance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4.6% DSBD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Spent R1.420 billion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R1.488 billion with a variance of</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R69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1.8% variance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spent R2.229</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billion of R2.2269</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billion with a</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variance of R39.8</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3692590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r>
              <a:rPr kumimoji="0" lang="en-ZA" sz="24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1: Outcomes, Output Indicators and Targets</a:t>
            </a:r>
            <a:endParaRPr lang="en-ZA" sz="2800" dirty="0">
              <a:solidFill>
                <a:schemeClr val="bg2"/>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7270AAEB-200D-4224-88B8-76FF12705538}"/>
              </a:ext>
            </a:extLst>
          </p:cNvPr>
          <p:cNvGraphicFramePr>
            <a:graphicFrameLocks noGrp="1"/>
          </p:cNvGraphicFramePr>
          <p:nvPr>
            <p:extLst>
              <p:ext uri="{D42A27DB-BD31-4B8C-83A1-F6EECF244321}">
                <p14:modId xmlns:p14="http://schemas.microsoft.com/office/powerpoint/2010/main" xmlns="" val="1886625443"/>
              </p:ext>
            </p:extLst>
          </p:nvPr>
        </p:nvGraphicFramePr>
        <p:xfrm>
          <a:off x="19050" y="786458"/>
          <a:ext cx="9058958" cy="5359064"/>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1123503">
                  <a:extLst>
                    <a:ext uri="{9D8B030D-6E8A-4147-A177-3AD203B41FA5}">
                      <a16:colId xmlns:a16="http://schemas.microsoft.com/office/drawing/2014/main" xmlns="" val="20004"/>
                    </a:ext>
                  </a:extLst>
                </a:gridCol>
                <a:gridCol w="1024669">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46968">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0318">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22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624993">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Improved Governance and Compliance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1.4. &lt;10%</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vacancy rate.</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vacancy rate</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funded permanent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7,7% vacancy</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12.4% (26/209)</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 10% vacancy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2139">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1.5. ≥50% women in SMS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employed.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53,8% of female SMS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55.9% (19/34) female SMS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female SMS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11392">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1.6. ≥3.2%</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PWDs.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3.1% people with</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disabilities employed.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2.4% (5/208) people with disabilities.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≥3.2%</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≥4.2%</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50504">
                <a:tc vMerge="1">
                  <a:txBody>
                    <a:bodyPr/>
                    <a:lstStyle/>
                    <a:p>
                      <a:pPr marL="155575" marR="0" lvl="0" indent="-114300" algn="l" defTabSz="914400" rtl="0" eaLnBrk="1" fontAlgn="base" latinLnBrk="0" hangingPunct="1">
                        <a:lnSpc>
                          <a:spcPct val="100000"/>
                        </a:lnSpc>
                        <a:spcBef>
                          <a:spcPts val="125"/>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1.7. DSBD</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its Agencies’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Public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District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DSBD and its Agencies’ public engagement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 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39 facilitated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Interactions that delivered meaningful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Engagements with communities and the public were held.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47 Facilitated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Interactions that deliver meaningful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Engagements with communities and the public.</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24 DSBD and its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 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26 DSBD and its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DSBD and its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r h="1250504">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Improved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streamlined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business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processes 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systems.</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2.1. Phase 3:</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 Database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 Database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Key Trade Exchange Platform</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and enhanced reporting</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ICT system projects defined in the DSBD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ICT Plan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1 –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Centralised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Entrepreneur/</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Informal Business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&amp; Portal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Designed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2: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Primary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Government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integrated data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3: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Key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Trade Exchange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 integrated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enhanced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reporting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4: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SMME Business Index to identify levels of readiness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capability of</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5: SMME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Small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Credit Scoring and Rating System to</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facilitate access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finance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39362659"/>
                  </a:ext>
                </a:extLst>
              </a:tr>
            </a:tbl>
          </a:graphicData>
        </a:graphic>
      </p:graphicFrame>
    </p:spTree>
    <p:extLst>
      <p:ext uri="{BB962C8B-B14F-4D97-AF65-F5344CB8AC3E}">
        <p14:creationId xmlns:p14="http://schemas.microsoft.com/office/powerpoint/2010/main" xmlns="" val="9326099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426A7F22-FB88-473A-A9FF-2BC9BF8EE61E}"/>
              </a:ext>
            </a:extLst>
          </p:cNvPr>
          <p:cNvGraphicFramePr>
            <a:graphicFrameLocks noGrp="1"/>
          </p:cNvGraphicFramePr>
          <p:nvPr>
            <p:extLst>
              <p:ext uri="{D42A27DB-BD31-4B8C-83A1-F6EECF244321}">
                <p14:modId xmlns:p14="http://schemas.microsoft.com/office/powerpoint/2010/main" xmlns="" val="564591620"/>
              </p:ext>
            </p:extLst>
          </p:nvPr>
        </p:nvGraphicFramePr>
        <p:xfrm>
          <a:off x="166914" y="925851"/>
          <a:ext cx="8810171" cy="4368044"/>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Ministry</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25 942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28 186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30 530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84 658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Departmental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32 317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32 877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30 000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95 194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Corporate Services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39 590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40 939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40 758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121 287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Financial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18 451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18 679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18 299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55 429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116 300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120 681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119 587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356 568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487598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609600" y="5619186"/>
            <a:ext cx="7333990" cy="1839451"/>
            <a:chOff x="129695" y="5229200"/>
            <a:chExt cx="8747541"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4183" y="5879458"/>
              <a:ext cx="1113053" cy="7194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5170" y="5894204"/>
              <a:ext cx="2555384" cy="719460"/>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chemeClr val="bg2"/>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389B8624-6F90-45D6-9797-503660CC3C20}"/>
              </a:ext>
            </a:extLst>
          </p:cNvPr>
          <p:cNvGraphicFramePr>
            <a:graphicFrameLocks noGrp="1"/>
          </p:cNvGraphicFramePr>
          <p:nvPr>
            <p:extLst>
              <p:ext uri="{D42A27DB-BD31-4B8C-83A1-F6EECF244321}">
                <p14:modId xmlns:p14="http://schemas.microsoft.com/office/powerpoint/2010/main" xmlns="" val="1872636773"/>
              </p:ext>
            </p:extLst>
          </p:nvPr>
        </p:nvGraphicFramePr>
        <p:xfrm>
          <a:off x="79375" y="798019"/>
          <a:ext cx="8985250" cy="5270528"/>
        </p:xfrm>
        <a:graphic>
          <a:graphicData uri="http://schemas.openxmlformats.org/drawingml/2006/table">
            <a:tbl>
              <a:tblPr/>
              <a:tblGrid>
                <a:gridCol w="1361281">
                  <a:extLst>
                    <a:ext uri="{9D8B030D-6E8A-4147-A177-3AD203B41FA5}">
                      <a16:colId xmlns:a16="http://schemas.microsoft.com/office/drawing/2014/main" xmlns="" val="20000"/>
                    </a:ext>
                  </a:extLst>
                </a:gridCol>
                <a:gridCol w="3276600">
                  <a:extLst>
                    <a:ext uri="{9D8B030D-6E8A-4147-A177-3AD203B41FA5}">
                      <a16:colId xmlns:a16="http://schemas.microsoft.com/office/drawing/2014/main" xmlns="" val="20001"/>
                    </a:ext>
                  </a:extLst>
                </a:gridCol>
                <a:gridCol w="4347369">
                  <a:extLst>
                    <a:ext uri="{9D8B030D-6E8A-4147-A177-3AD203B41FA5}">
                      <a16:colId xmlns:a16="http://schemas.microsoft.com/office/drawing/2014/main" xmlns="" val="20002"/>
                    </a:ext>
                  </a:extLst>
                </a:gridCol>
              </a:tblGrid>
              <a:tr h="27728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944962">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1.	Improved Governance and Compliance.</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Inadequate compliance with statutory prescripts.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Popularise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existing acts and related polices.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Train officials, improve checklists, include compliance in all performance agreements.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Implement corrective measures where non- compliance is detected.</a:t>
                      </a: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1435">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Increase in the mortality rate of SMMEs.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Procure an automated invoice tracking system.</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87102"/>
                  </a:ext>
                </a:extLst>
              </a:tr>
              <a:tr h="448083">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Material underspending leading to budget</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cuts by National Treasury.</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Fully costed operational plans aligned to cash flow projections.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26923422"/>
                  </a:ext>
                </a:extLst>
              </a:tr>
              <a:tr h="1709193">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Misalignment of the structure with the</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departmental strategy.</a:t>
                      </a: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Redirect resources to training and reskilling of officials in line with the skills requirement for the new departmental strategy.</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Finalise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the review of the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organisational</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structure.</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Finalise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Work Skills Plan.</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Capacitate the Human Resource Development (HRD ) Unit.</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Fill vacancies.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6. HRD Strategy.</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055222"/>
                  </a:ext>
                </a:extLst>
              </a:tr>
              <a:tr h="1515749">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Trading capability limitations and inability to access markets due to incomplete integration of all identified services.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Undertake sufficient scoping, specifications, and resources planning.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Effective Contract Management to be measured as follows: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 Monitoring and Evaluation of Deliverables/Milestones on a    </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monthly/bi-monthly/ quarterly basis.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b. Implement punitive measures and consequence </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management for service providers.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2148304"/>
                  </a:ext>
                </a:extLst>
              </a:tr>
            </a:tbl>
          </a:graphicData>
        </a:graphic>
      </p:graphicFrame>
    </p:spTree>
    <p:extLst>
      <p:ext uri="{BB962C8B-B14F-4D97-AF65-F5344CB8AC3E}">
        <p14:creationId xmlns:p14="http://schemas.microsoft.com/office/powerpoint/2010/main" xmlns="" val="14444605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18386"/>
            <a:ext cx="8839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0" cap="small" spc="0" normalizeH="0" baseline="0" noProof="0" dirty="0">
                <a:ln>
                  <a:noFill/>
                </a:ln>
                <a:solidFill>
                  <a:schemeClr val="bg2"/>
                </a:solidFill>
                <a:effectLst/>
                <a:uLnTx/>
                <a:uFillTx/>
                <a:latin typeface="Arial"/>
                <a:cs typeface="Arial"/>
                <a:sym typeface="Arial"/>
              </a:rPr>
              <a:t>PROGRAMME 2: </a:t>
            </a:r>
            <a:br>
              <a:rPr kumimoji="0" lang="en-ZA" sz="3200" b="1" i="0" u="none" strike="noStrike" kern="0" cap="small" spc="0" normalizeH="0" baseline="0" noProof="0" dirty="0">
                <a:ln>
                  <a:noFill/>
                </a:ln>
                <a:solidFill>
                  <a:schemeClr val="bg2"/>
                </a:solidFill>
                <a:effectLst/>
                <a:uLnTx/>
                <a:uFillTx/>
                <a:latin typeface="Arial"/>
                <a:cs typeface="Arial"/>
                <a:sym typeface="Arial"/>
              </a:rPr>
            </a:br>
            <a:r>
              <a:rPr kumimoji="0" lang="en-ZA" sz="3200" b="1" i="0" u="none" strike="noStrike" kern="0" cap="small" spc="0" normalizeH="0" baseline="0" noProof="0" dirty="0">
                <a:ln>
                  <a:noFill/>
                </a:ln>
                <a:solidFill>
                  <a:schemeClr val="bg2"/>
                </a:solidFill>
                <a:effectLst/>
                <a:uLnTx/>
                <a:uFillTx/>
                <a:latin typeface="Arial"/>
                <a:cs typeface="Arial"/>
                <a:sym typeface="Arial"/>
              </a:rPr>
              <a:t>SECTOR AND MARKET DEVELOPMENT</a:t>
            </a:r>
            <a:endParaRPr kumimoji="0" lang="en-ZA" sz="24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6327180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D99557A-BA49-4D9F-A406-A331D5391349}"/>
              </a:ext>
            </a:extLst>
          </p:cNvPr>
          <p:cNvSpPr txBox="1">
            <a:spLocks/>
          </p:cNvSpPr>
          <p:nvPr/>
        </p:nvSpPr>
        <p:spPr>
          <a:xfrm>
            <a:off x="42525" y="688769"/>
            <a:ext cx="9058950"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6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facilitate and increase access to markets for SMMEs through business information, product development support and value chain integration.</a:t>
            </a:r>
          </a:p>
          <a:p>
            <a:pPr marL="0" marR="0" lvl="0" indent="0" algn="just" defTabSz="914400" rtl="0" eaLnBrk="1" fontAlgn="auto" latinLnBrk="0" hangingPunct="1">
              <a:lnSpc>
                <a:spcPct val="110000"/>
              </a:lnSpc>
              <a:spcBef>
                <a:spcPts val="700"/>
              </a:spcBef>
              <a:spcAft>
                <a:spcPts val="1050"/>
              </a:spcAft>
              <a:buClrTx/>
              <a:buSzTx/>
              <a:buFontTx/>
              <a:buNone/>
              <a:tabLst/>
              <a:defRPr/>
            </a:pPr>
            <a:r>
              <a:rPr kumimoji="0" lang="en-ZA" sz="16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Sector and Market Development Management</a:t>
            </a: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leadership to the branch and support entry and growth of SMMEs in prioritised and designated sectors of the economy.</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Business Information and Knowledge Management </a:t>
            </a: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evidence based (economic analysis, econometrics, research) business information to direct sector thought leadership.</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Ease of Doing Business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To r</a:t>
            </a:r>
            <a:r>
              <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educe the administrative and regulatory burden of doing business for SMMEs.</a:t>
            </a:r>
          </a:p>
          <a:p>
            <a:pPr algn="l">
              <a:lnSpc>
                <a:spcPct val="150000"/>
              </a:lnSpc>
            </a:pPr>
            <a:r>
              <a:rPr lang="en-ZA" sz="1600" b="1" kern="1400" dirty="0">
                <a:solidFill>
                  <a:srgbClr val="000000"/>
                </a:solidFill>
                <a:latin typeface="Arial" panose="020B0604020202020204" pitchFamily="34" charset="0"/>
                <a:cs typeface="Arial" panose="020B0604020202020204" pitchFamily="34" charset="0"/>
              </a:rPr>
              <a:t>4. Access to Market Support – </a:t>
            </a:r>
            <a:r>
              <a:rPr lang="en-ZA" sz="1600" kern="1400" dirty="0">
                <a:solidFill>
                  <a:srgbClr val="000000"/>
                </a:solidFill>
                <a:latin typeface="Arial" panose="020B0604020202020204" pitchFamily="34" charset="0"/>
                <a:cs typeface="Arial" panose="020B0604020202020204" pitchFamily="34" charset="0"/>
              </a:rPr>
              <a:t>To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a:t>
            </a:r>
            <a:r>
              <a:rPr lang="en-US" sz="1600" kern="1400" dirty="0">
                <a:solidFill>
                  <a:srgbClr val="000000"/>
                </a:solidFill>
                <a:latin typeface="Arial" panose="020B0604020202020204" pitchFamily="34" charset="0"/>
                <a:cs typeface="Arial" panose="020B0604020202020204" pitchFamily="34" charset="0"/>
              </a:rPr>
              <a:t>domestic and international market support services to SMMEs.</a:t>
            </a:r>
            <a:endParaRPr lang="en-ZA" sz="1600" kern="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40611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2: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DC062C5D-9AAE-42C2-A542-B862279D492C}"/>
              </a:ext>
            </a:extLst>
          </p:cNvPr>
          <p:cNvGraphicFramePr>
            <a:graphicFrameLocks noGrp="1"/>
          </p:cNvGraphicFramePr>
          <p:nvPr>
            <p:extLst>
              <p:ext uri="{D42A27DB-BD31-4B8C-83A1-F6EECF244321}">
                <p14:modId xmlns:p14="http://schemas.microsoft.com/office/powerpoint/2010/main" xmlns="" val="1522600669"/>
              </p:ext>
            </p:extLst>
          </p:nvPr>
        </p:nvGraphicFramePr>
        <p:xfrm>
          <a:off x="42521" y="880972"/>
          <a:ext cx="9058958" cy="5475378"/>
        </p:xfrm>
        <a:graphic>
          <a:graphicData uri="http://schemas.openxmlformats.org/drawingml/2006/table">
            <a:tbl>
              <a:tblPr/>
              <a:tblGrid>
                <a:gridCol w="811721">
                  <a:extLst>
                    <a:ext uri="{9D8B030D-6E8A-4147-A177-3AD203B41FA5}">
                      <a16:colId xmlns:a16="http://schemas.microsoft.com/office/drawing/2014/main" xmlns="" val="20000"/>
                    </a:ext>
                  </a:extLst>
                </a:gridCol>
                <a:gridCol w="955508">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4158">
                <a:tc rowSpan="3">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Increased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participation</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domestic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Products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SMMEs and Cooperatives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products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services rendered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SMMEs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200 products produced by SMMEs and 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products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 by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products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 by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300 products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services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rendered by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04158">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 Women-owned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women-owned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monitored to</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 businesses supported to register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SMMEs and 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 market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200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300 SMMEs and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0880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Increase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Contribution</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the Priority</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to GDP.</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2.1. Increase in</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contribution to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jobs by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sectors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participation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SMMEs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in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priority sectors approved by EXCO.</a:t>
                      </a:r>
                    </a:p>
                    <a:p>
                      <a:pPr marL="79375" marR="0" lvl="0" indent="0" algn="l" defTabSz="914400" rtl="0" eaLnBrk="1" fontAlgn="base" latinLnBrk="0" hangingPunct="1">
                        <a:lnSpc>
                          <a:spcPct val="100000"/>
                        </a:lnSpc>
                        <a:spcBef>
                          <a:spcPts val="88"/>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 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 Co-operatives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bl>
          </a:graphicData>
        </a:graphic>
      </p:graphicFrame>
    </p:spTree>
    <p:extLst>
      <p:ext uri="{BB962C8B-B14F-4D97-AF65-F5344CB8AC3E}">
        <p14:creationId xmlns:p14="http://schemas.microsoft.com/office/powerpoint/2010/main" xmlns="" val="2419475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2: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979DFDBA-573C-48A1-9F5C-B7933E162205}"/>
              </a:ext>
            </a:extLst>
          </p:cNvPr>
          <p:cNvGraphicFramePr>
            <a:graphicFrameLocks noGrp="1"/>
          </p:cNvGraphicFramePr>
          <p:nvPr>
            <p:extLst>
              <p:ext uri="{D42A27DB-BD31-4B8C-83A1-F6EECF244321}">
                <p14:modId xmlns:p14="http://schemas.microsoft.com/office/powerpoint/2010/main" xmlns="" val="1263135228"/>
              </p:ext>
            </p:extLst>
          </p:nvPr>
        </p:nvGraphicFramePr>
        <p:xfrm>
          <a:off x="42521" y="905424"/>
          <a:ext cx="9058958" cy="4304164"/>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1123503">
                  <a:extLst>
                    <a:ext uri="{9D8B030D-6E8A-4147-A177-3AD203B41FA5}">
                      <a16:colId xmlns:a16="http://schemas.microsoft.com/office/drawing/2014/main" xmlns="" val="20004"/>
                    </a:ext>
                  </a:extLst>
                </a:gridCol>
                <a:gridCol w="1024669">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0">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3903">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6907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37916">
                <a:tc rowSpan="2">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 Scaled-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Up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coordinated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for</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Village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Economies.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3.1. Approved</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Measurement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Framework for the SMMEs index dimensions and indicators approved by</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Two (2) progress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reports on the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Index</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Pilot Survey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98995">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3.2. Incubation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evaluation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conducted.</a:t>
                      </a: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evaluation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p>
                    <a:p>
                      <a:pPr marL="77788"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 approved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Six (6) digital hubs in townships and rural areas established. SBTI Botshabelo Digital Hub, Limpopo</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Digital Hub, 4th Industrial Revolution,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KwaMashu Digital Hub, Alexandra Digital Hub and Mafikeng Digital Hub.</a:t>
                      </a:r>
                    </a:p>
                    <a:p>
                      <a:pPr marL="77788"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(ISP) evaluation conducted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 (ISP)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improvement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plan monitored.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 (ISP)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improvement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plan monitored.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5693006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5EAD1EDD-2CE0-4894-A541-32E0E4F0A46A}"/>
              </a:ext>
            </a:extLst>
          </p:cNvPr>
          <p:cNvGraphicFramePr>
            <a:graphicFrameLocks noGrp="1"/>
          </p:cNvGraphicFramePr>
          <p:nvPr>
            <p:extLst>
              <p:ext uri="{D42A27DB-BD31-4B8C-83A1-F6EECF244321}">
                <p14:modId xmlns:p14="http://schemas.microsoft.com/office/powerpoint/2010/main" xmlns="" val="1670151244"/>
              </p:ext>
            </p:extLst>
          </p:nvPr>
        </p:nvGraphicFramePr>
        <p:xfrm>
          <a:off x="166914" y="925851"/>
          <a:ext cx="8810171" cy="4407327"/>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2: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SECTOR AND MARKET DEVELOPMENT</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 Sector and Market Development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2 335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6 784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 Business Intelligence &amp; Knowledge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26 433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27 634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26 178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80 245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 Ease of Doing Business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8 090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7 775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7 529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23 394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 Access to market support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102 083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101 025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104 083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307 191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138 806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138 769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140 039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417 614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1144578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97792C0C-B643-4001-A14F-8EC4DED090EC}"/>
              </a:ext>
            </a:extLst>
          </p:cNvPr>
          <p:cNvGraphicFramePr>
            <a:graphicFrameLocks noGrp="1"/>
          </p:cNvGraphicFramePr>
          <p:nvPr>
            <p:extLst>
              <p:ext uri="{D42A27DB-BD31-4B8C-83A1-F6EECF244321}">
                <p14:modId xmlns:p14="http://schemas.microsoft.com/office/powerpoint/2010/main" xmlns="" val="368020911"/>
              </p:ext>
            </p:extLst>
          </p:nvPr>
        </p:nvGraphicFramePr>
        <p:xfrm>
          <a:off x="72159" y="804674"/>
          <a:ext cx="8985250" cy="5477160"/>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0">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60192">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1. Increased participation of SMMEs</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and Co-operatives in domestic and</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international markets.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Limited access by SMMEs and Cooperatives to opportunities and barriers to participate in priority sectors.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Upscale readiness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in partnerships with industry stakeholders to assist SMMEs and Co-operatives to meet domestic, regional and international standards.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Upscale red-tape reduction interventions.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Strengthen collaboration with the Competition Commission and </a:t>
                      </a:r>
                      <a:r>
                        <a:rPr kumimoji="0" lang="en-US" altLang="en-US" sz="12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the </a:t>
                      </a:r>
                      <a:r>
                        <a:rPr kumimoji="0" lang="en-US" altLang="en-US" sz="12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dtic</a:t>
                      </a:r>
                      <a:r>
                        <a:rPr kumimoji="0" lang="en-US" altLang="en-US" sz="12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tackle Anti-competitive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behaviours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and market barriers.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Strengthen collaboration with National Treasury on the procurement of goods and services from SMMEs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1015">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Low uptake by wholesalers and retailers of SMME products.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Marketing and product development support through Seda and </a:t>
                      </a:r>
                      <a:r>
                        <a:rPr kumimoji="0" lang="en-US" altLang="en-US" sz="12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interventions.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87102"/>
                  </a:ext>
                </a:extLst>
              </a:tr>
              <a:tr h="453253">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Contract scope creep.</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Include contingency funds.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Strengthen Contract management and oversight.</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26923422"/>
                  </a:ext>
                </a:extLst>
              </a:tr>
              <a:tr h="826128">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Low uptake of export development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t>
                      </a: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Awareness raising.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Export development training.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Export market facilitation.</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055222"/>
                  </a:ext>
                </a:extLst>
              </a:tr>
              <a:tr h="1533239">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Low uptake by designated groups and thereby limiting the efforts to achieve the desired level of mainstreaming of Women, Youth and Persons with Disabilities.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Continuous consultations with the Department of Women, Youth and Persons with Disabilities and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working with designated groups.</a:t>
                      </a:r>
                    </a:p>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Creating awareness on the products and offerings of the Department and its entities to the designated groups.</a:t>
                      </a:r>
                    </a:p>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Engagements with entrepreneurs from designated groups to understand the requirements and provide the necessary assistance.</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2148304"/>
                  </a:ext>
                </a:extLst>
              </a:tr>
            </a:tbl>
          </a:graphicData>
        </a:graphic>
      </p:graphicFrame>
    </p:spTree>
    <p:extLst>
      <p:ext uri="{BB962C8B-B14F-4D97-AF65-F5344CB8AC3E}">
        <p14:creationId xmlns:p14="http://schemas.microsoft.com/office/powerpoint/2010/main" xmlns="" val="443646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algn="ctr"/>
            <a:r>
              <a:rPr lang="en-US" sz="2800" b="1" dirty="0">
                <a:solidFill>
                  <a:prstClr val="white"/>
                </a:solidFill>
                <a:latin typeface="Arial" panose="020B0604020202020204" pitchFamily="34" charset="0"/>
              </a:rPr>
              <a:t>PART A: OUR MANDATE</a:t>
            </a:r>
            <a:endParaRPr lang="en-ZA" sz="2800" b="1" dirty="0">
              <a:solidFill>
                <a:prstClr val="white"/>
              </a:solidFill>
              <a:latin typeface="Arial" panose="020B0604020202020204" pitchFamily="34" charset="0"/>
            </a:endParaRPr>
          </a:p>
        </p:txBody>
      </p:sp>
    </p:spTree>
    <p:extLst>
      <p:ext uri="{BB962C8B-B14F-4D97-AF65-F5344CB8AC3E}">
        <p14:creationId xmlns:p14="http://schemas.microsoft.com/office/powerpoint/2010/main" xmlns="" val="29832236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18386"/>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3: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Development Finance</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6282695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1" name="Subtitle 2">
            <a:extLst>
              <a:ext uri="{FF2B5EF4-FFF2-40B4-BE49-F238E27FC236}">
                <a16:creationId xmlns:a16="http://schemas.microsoft.com/office/drawing/2014/main" xmlns="" id="{385FEE7E-949A-4496-83B6-867B76D6B73C}"/>
              </a:ext>
            </a:extLst>
          </p:cNvPr>
          <p:cNvSpPr txBox="1">
            <a:spLocks/>
          </p:cNvSpPr>
          <p:nvPr/>
        </p:nvSpPr>
        <p:spPr>
          <a:xfrm>
            <a:off x="42525" y="688769"/>
            <a:ext cx="9058950"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2000" b="1" i="0" u="none" strike="noStrike" kern="1400" cap="small"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To expand access to finance for SMME s and Co-operatives through innovative service offerings.</a:t>
            </a:r>
          </a:p>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sng" strike="noStrike" kern="0" cap="small"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Development Finance Management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provide leadership to the branch and support entry and growth of SMMEs in prioritised and designated sectors of the economy.</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Business Viability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provide business assurance strategies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4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Blended Finance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design blended financial support initiatives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4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4.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Model Funding collaboration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create enabling financial support structures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a:t>
            </a:r>
            <a:endParaRPr kumimoji="0" lang="en-ZA" sz="16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5992318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3: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4723A26E-FA8A-489E-BC92-6AA13CF9EE48}"/>
              </a:ext>
            </a:extLst>
          </p:cNvPr>
          <p:cNvGraphicFramePr>
            <a:graphicFrameLocks noGrp="1"/>
          </p:cNvGraphicFramePr>
          <p:nvPr>
            <p:extLst>
              <p:ext uri="{D42A27DB-BD31-4B8C-83A1-F6EECF244321}">
                <p14:modId xmlns:p14="http://schemas.microsoft.com/office/powerpoint/2010/main" xmlns="" val="1783639273"/>
              </p:ext>
            </p:extLst>
          </p:nvPr>
        </p:nvGraphicFramePr>
        <p:xfrm>
          <a:off x="32991" y="832363"/>
          <a:ext cx="9058958" cy="5475378"/>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4158">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SMMEs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Cabinet memo on the</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 Funding Policy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Funding Policy developed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04158">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 Cooperatives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a:t>
                      </a: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the R’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122 Cooperatives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through the CIS .</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the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R85.7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supported through non-financial and/or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to the value of R50.7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R88.6</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R91</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R91.5</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Township</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Rural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the R’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28 000 Township</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and/or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R694</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R700</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R705</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08801">
                <a:tc vMerge="1">
                  <a:txBody>
                    <a:bodyPr/>
                    <a:lstStyle/>
                    <a:p>
                      <a:pPr marL="155575" marR="0" lvl="0" indent="-114300" algn="l" defTabSz="914400" rtl="0" eaLnBrk="1" fontAlgn="base" latinLnBrk="0" hangingPunct="1">
                        <a:lnSpc>
                          <a:spcPct val="100000"/>
                        </a:lnSpc>
                        <a:spcBef>
                          <a:spcPts val="125"/>
                        </a:spcBef>
                        <a:spcAft>
                          <a:spcPct val="0"/>
                        </a:spcAft>
                        <a:buClrTx/>
                        <a:buSzTx/>
                        <a:buFontTx/>
                        <a:buNone/>
                        <a:tabLst/>
                      </a:pP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1.4.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the Craft sector</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Craft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Crafters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2 535 Crafters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700 Crafters supported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Sector</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800 Crafters 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Sector</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900 Crafters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1000 Crafters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bl>
          </a:graphicData>
        </a:graphic>
      </p:graphicFrame>
    </p:spTree>
    <p:extLst>
      <p:ext uri="{BB962C8B-B14F-4D97-AF65-F5344CB8AC3E}">
        <p14:creationId xmlns:p14="http://schemas.microsoft.com/office/powerpoint/2010/main" xmlns="" val="356642832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3: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9D648395-C842-4FE4-AB65-78FF09BC0FBA}"/>
              </a:ext>
            </a:extLst>
          </p:cNvPr>
          <p:cNvGraphicFramePr>
            <a:graphicFrameLocks noGrp="1"/>
          </p:cNvGraphicFramePr>
          <p:nvPr>
            <p:extLst>
              <p:ext uri="{D42A27DB-BD31-4B8C-83A1-F6EECF244321}">
                <p14:modId xmlns:p14="http://schemas.microsoft.com/office/powerpoint/2010/main" xmlns="" val="2619347926"/>
              </p:ext>
            </p:extLst>
          </p:nvPr>
        </p:nvGraphicFramePr>
        <p:xfrm>
          <a:off x="32991" y="823890"/>
          <a:ext cx="9058958" cy="3814010"/>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201347">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1437">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12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2915">
                <a:tc rowSpan="2">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1.5. Start-up</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and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start-up youth</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businesses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 youth businesses supported financially and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17106">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1.6. Consolidated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supported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 report on the number of</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 report on the 2 000 competitive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 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25 000</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25 000</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p>
                    <a:p>
                      <a:pPr marL="79375"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35 000 competitive SMMEs and Co-operatives supported approved by EXCO.</a:t>
                      </a:r>
                    </a:p>
                    <a:p>
                      <a:pPr marL="79375"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pSp>
        <p:nvGrpSpPr>
          <p:cNvPr id="9" name="Group 8">
            <a:extLst>
              <a:ext uri="{FF2B5EF4-FFF2-40B4-BE49-F238E27FC236}">
                <a16:creationId xmlns:a16="http://schemas.microsoft.com/office/drawing/2014/main" xmlns="" id="{410840D9-1960-470C-855D-F13602530FCC}"/>
              </a:ext>
            </a:extLst>
          </p:cNvPr>
          <p:cNvGrpSpPr/>
          <p:nvPr/>
        </p:nvGrpSpPr>
        <p:grpSpPr>
          <a:xfrm>
            <a:off x="457200" y="5334000"/>
            <a:ext cx="7314010" cy="1839451"/>
            <a:chOff x="129695" y="5229200"/>
            <a:chExt cx="8723710" cy="2135867"/>
          </a:xfrm>
        </p:grpSpPr>
        <p:pic>
          <p:nvPicPr>
            <p:cNvPr id="10" name="Picture 12">
              <a:extLst>
                <a:ext uri="{FF2B5EF4-FFF2-40B4-BE49-F238E27FC236}">
                  <a16:creationId xmlns:a16="http://schemas.microsoft.com/office/drawing/2014/main" xmlns="" id="{DE64AD18-23AB-477E-AABA-CB494BA534BB}"/>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B69001C2-E0E1-4813-95D9-4EEA742454C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864BA9DA-3B86-453A-809E-D42B76A107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39876178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25E3CCD5-7501-4A81-908E-F384701C5A6C}"/>
              </a:ext>
            </a:extLst>
          </p:cNvPr>
          <p:cNvGraphicFramePr>
            <a:graphicFrameLocks noGrp="1"/>
          </p:cNvGraphicFramePr>
          <p:nvPr>
            <p:extLst>
              <p:ext uri="{D42A27DB-BD31-4B8C-83A1-F6EECF244321}">
                <p14:modId xmlns:p14="http://schemas.microsoft.com/office/powerpoint/2010/main" xmlns="" val="906453660"/>
              </p:ext>
            </p:extLst>
          </p:nvPr>
        </p:nvGraphicFramePr>
        <p:xfrm>
          <a:off x="166914" y="925851"/>
          <a:ext cx="8810171" cy="4368044"/>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3: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DEVELOPMENT FINANCE </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 Development Finance Management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2 335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6 784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 Business Viability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4 985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5 005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4 870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14 860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 Blended Finance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1 358 235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1 361 223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1 363 732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4 083 190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 Model Funding collaboration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15 398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15 706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15 628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46 732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1 380 818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1 384 269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1 386 479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4 151 566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0827894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2" name="Table 11">
            <a:extLst>
              <a:ext uri="{FF2B5EF4-FFF2-40B4-BE49-F238E27FC236}">
                <a16:creationId xmlns:a16="http://schemas.microsoft.com/office/drawing/2014/main" xmlns="" id="{C864BE6B-E330-4512-A394-23EDC692F4F0}"/>
              </a:ext>
            </a:extLst>
          </p:cNvPr>
          <p:cNvGraphicFramePr>
            <a:graphicFrameLocks noGrp="1"/>
          </p:cNvGraphicFramePr>
          <p:nvPr>
            <p:extLst>
              <p:ext uri="{D42A27DB-BD31-4B8C-83A1-F6EECF244321}">
                <p14:modId xmlns:p14="http://schemas.microsoft.com/office/powerpoint/2010/main" xmlns="" val="1748117207"/>
              </p:ext>
            </p:extLst>
          </p:nvPr>
        </p:nvGraphicFramePr>
        <p:xfrm>
          <a:off x="72159" y="823890"/>
          <a:ext cx="8985250" cy="1830896"/>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0">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60192">
                <a:tc>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3. Expanded access to financial and non-financial support and implemented responsive </a:t>
                      </a:r>
                      <a:r>
                        <a:rPr kumimoji="0" lang="en-US" altLang="en-US" sz="12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programmes</a:t>
                      </a: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 to new and existing SMMEs and Co-operatives.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L ack of access to Finance for SMMEs.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Implementation of the SMME and Co-operatives Funding Policy.</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Establish fast-tracking processes for accessing finance for SMMEs and Co-operatives who have secured domestic, regional and/or global orders.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462129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9559" y="2772229"/>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4: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ENTERPRISE DEVELOPMENT</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22606237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To oversee the promotion of an ecosystem that enhances entrepreneurship and the establishment, growth and sustainability of small businesses and Co-operatives as well as coordinating business development support interventions across various spheres of Government.</a:t>
            </a:r>
          </a:p>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Enterprise Development Management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a:t>
            </a:r>
            <a:r>
              <a:rPr kumimoji="0" lang="en-US" sz="18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sym typeface="Calibri"/>
              </a:rPr>
              <a:t>To provide leadership to the branch, exercise oversight in the execution of programmes by the implementing agencies and coordinate the provision of an entrepreneurship development and support service infrastructure.</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Enterprise and Supplier Development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To drive the transformation of the economy through the formulation of policy instruments and advocacy work aimed at the inclusion of SMMEs in the mainstream economy.</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SMME Competitiveness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To work with Municipalities through their integrated Development Plans to develop, enhance and implement enterprise development programmes toward improved Local Economic Development (LED).</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17385101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4: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EA78650C-7827-4460-BE09-F86AA06C9DBD}"/>
              </a:ext>
            </a:extLst>
          </p:cNvPr>
          <p:cNvGraphicFramePr>
            <a:graphicFrameLocks noGrp="1"/>
          </p:cNvGraphicFramePr>
          <p:nvPr>
            <p:extLst>
              <p:ext uri="{D42A27DB-BD31-4B8C-83A1-F6EECF244321}">
                <p14:modId xmlns:p14="http://schemas.microsoft.com/office/powerpoint/2010/main" xmlns="" val="929358808"/>
              </p:ext>
            </p:extLst>
          </p:nvPr>
        </p:nvGraphicFramePr>
        <p:xfrm>
          <a:off x="42521" y="823890"/>
          <a:ext cx="9058958" cy="5585326"/>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1233965">
                  <a:extLst>
                    <a:ext uri="{9D8B030D-6E8A-4147-A177-3AD203B41FA5}">
                      <a16:colId xmlns:a16="http://schemas.microsoft.com/office/drawing/2014/main" xmlns="" val="20004"/>
                    </a:ext>
                  </a:extLst>
                </a:gridCol>
                <a:gridCol w="1046747">
                  <a:extLst>
                    <a:ext uri="{9D8B030D-6E8A-4147-A177-3AD203B41FA5}">
                      <a16:colId xmlns:a16="http://schemas.microsoft.com/office/drawing/2014/main" xmlns="" val="20005"/>
                    </a:ext>
                  </a:extLst>
                </a:gridCol>
                <a:gridCol w="91732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2082655">
                <a:tc>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National</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Cabinet.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Cabinet memo</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the National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Development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Framework</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document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developed and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not approved by</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Integrated Small Enterprise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3926">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Reduced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regulatory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Burdens for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mpd="sng">
                      <a:solidFill>
                        <a:prstClr val="black"/>
                      </a:solidFill>
                      <a:prstDash val="soli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2.1.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a:t>
                      </a:r>
                    </a:p>
                    <a:p>
                      <a:pPr algn="l"/>
                      <a:r>
                        <a:rPr lang="en-US" sz="1000" dirty="0">
                          <a:latin typeface="Arial Narrow" panose="020B0606020202030204" pitchFamily="34" charset="0"/>
                        </a:rPr>
                        <a:t>Bill submitted to Parliament.</a:t>
                      </a:r>
                    </a:p>
                    <a:p>
                      <a:pPr algn="l"/>
                      <a:endParaRPr lang="en-US" sz="1000" dirty="0">
                        <a:latin typeface="Arial Narrow" panose="020B0606020202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Approved submission to</a:t>
                      </a:r>
                    </a:p>
                    <a:p>
                      <a:pPr algn="l"/>
                      <a:r>
                        <a:rPr lang="en-US" sz="1000" dirty="0">
                          <a:latin typeface="Arial Narrow" panose="020B0606020202030204" pitchFamily="34" charset="0"/>
                        </a:rPr>
                        <a:t>Minister on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 Bill.</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Amendment of the National Small Enterprise Act through</a:t>
                      </a:r>
                    </a:p>
                    <a:p>
                      <a:pPr algn="l"/>
                      <a:r>
                        <a:rPr lang="en-US" sz="1000" dirty="0">
                          <a:latin typeface="Arial Narrow" panose="020B0606020202030204" pitchFamily="34" charset="0"/>
                        </a:rPr>
                        <a:t>legislative process.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b="1" dirty="0">
                          <a:latin typeface="Arial Narrow" panose="020B0606020202030204" pitchFamily="34" charset="0"/>
                        </a:rPr>
                        <a:t>Target Achieved:</a:t>
                      </a:r>
                    </a:p>
                    <a:p>
                      <a:pPr algn="l"/>
                      <a:r>
                        <a:rPr lang="en-US" sz="1000" dirty="0">
                          <a:latin typeface="Arial Narrow" panose="020B0606020202030204" pitchFamily="34" charset="0"/>
                        </a:rPr>
                        <a:t>The Department</a:t>
                      </a:r>
                    </a:p>
                    <a:p>
                      <a:pPr algn="l"/>
                      <a:r>
                        <a:rPr lang="en-US" sz="1000" dirty="0">
                          <a:latin typeface="Arial Narrow" panose="020B0606020202030204" pitchFamily="34" charset="0"/>
                        </a:rPr>
                        <a:t>submitted Cabinet</a:t>
                      </a:r>
                    </a:p>
                    <a:p>
                      <a:pPr algn="l"/>
                      <a:r>
                        <a:rPr lang="en-US" sz="1000" dirty="0">
                          <a:latin typeface="Arial Narrow" panose="020B0606020202030204" pitchFamily="34" charset="0"/>
                        </a:rPr>
                        <a:t>memorandum to</a:t>
                      </a:r>
                    </a:p>
                    <a:p>
                      <a:pPr algn="l"/>
                      <a:r>
                        <a:rPr lang="en-US" sz="1000" dirty="0">
                          <a:latin typeface="Arial Narrow" panose="020B0606020202030204" pitchFamily="34" charset="0"/>
                        </a:rPr>
                        <a:t>the Minister on</a:t>
                      </a:r>
                    </a:p>
                    <a:p>
                      <a:pPr algn="l"/>
                      <a:r>
                        <a:rPr lang="en-US" sz="1000" dirty="0">
                          <a:latin typeface="Arial Narrow" panose="020B0606020202030204" pitchFamily="34" charset="0"/>
                        </a:rPr>
                        <a:t>the consolidated</a:t>
                      </a:r>
                    </a:p>
                    <a:p>
                      <a:pPr algn="l"/>
                      <a:r>
                        <a:rPr lang="en-US" sz="1000" dirty="0">
                          <a:latin typeface="Arial Narrow" panose="020B0606020202030204" pitchFamily="34" charset="0"/>
                        </a:rPr>
                        <a:t>Proposed </a:t>
                      </a:r>
                    </a:p>
                    <a:p>
                      <a:pPr algn="l"/>
                      <a:r>
                        <a:rPr lang="en-US" sz="1000" dirty="0">
                          <a:latin typeface="Arial Narrow" panose="020B0606020202030204" pitchFamily="34" charset="0"/>
                        </a:rPr>
                        <a:t>amendment of the National Small Enterprise</a:t>
                      </a:r>
                    </a:p>
                    <a:p>
                      <a:pPr algn="l"/>
                      <a:r>
                        <a:rPr lang="en-US" sz="1000" dirty="0">
                          <a:latin typeface="Arial Narrow" panose="020B0606020202030204" pitchFamily="34" charset="0"/>
                        </a:rPr>
                        <a:t>bill (content) document.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Report on consolidated</a:t>
                      </a:r>
                    </a:p>
                    <a:p>
                      <a:pPr algn="l"/>
                      <a:r>
                        <a:rPr lang="en-US" sz="1000" dirty="0">
                          <a:latin typeface="Arial Narrow" panose="020B0606020202030204" pitchFamily="34" charset="0"/>
                        </a:rPr>
                        <a:t>public comments</a:t>
                      </a:r>
                    </a:p>
                    <a:p>
                      <a:pPr algn="l"/>
                      <a:r>
                        <a:rPr lang="en-US" sz="1000" dirty="0">
                          <a:latin typeface="Arial Narrow" panose="020B0606020202030204" pitchFamily="34" charset="0"/>
                        </a:rPr>
                        <a:t>received on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 Bill approved by EXCO.</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National Small Enterprise Amendment Bill</a:t>
                      </a:r>
                    </a:p>
                    <a:p>
                      <a:pPr algn="l"/>
                      <a:r>
                        <a:rPr lang="en-US" sz="1000" dirty="0">
                          <a:latin typeface="Arial Narrow" panose="020B0606020202030204" pitchFamily="34" charset="0"/>
                        </a:rPr>
                        <a:t>taken through</a:t>
                      </a:r>
                    </a:p>
                    <a:p>
                      <a:pPr algn="l"/>
                      <a:r>
                        <a:rPr lang="en-US" sz="1000" dirty="0">
                          <a:latin typeface="Arial Narrow" panose="020B0606020202030204" pitchFamily="34" charset="0"/>
                        </a:rPr>
                        <a:t>Parliamentary process.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Implementation</a:t>
                      </a:r>
                    </a:p>
                    <a:p>
                      <a:pPr algn="l"/>
                      <a:r>
                        <a:rPr lang="en-US" sz="1000" dirty="0">
                          <a:latin typeface="Arial Narrow" panose="020B0606020202030204" pitchFamily="34" charset="0"/>
                        </a:rPr>
                        <a:t>of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Act.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Implementation</a:t>
                      </a:r>
                    </a:p>
                    <a:p>
                      <a:pPr algn="l"/>
                      <a:r>
                        <a:rPr lang="en-US" sz="1000" dirty="0">
                          <a:latin typeface="Arial Narrow" panose="020B0606020202030204" pitchFamily="34" charset="0"/>
                        </a:rPr>
                        <a:t>of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Act.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10975185"/>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2.2. Schedule to</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National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Act (NSEA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amended.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submission to Minister on the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 Enterprise Act amended.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Revised Schedule to the National Small Enterprise Act amended and submitted to Minister for approval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gazette.</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Act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 key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stakeholders.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Act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 monitored to ensure alignment and application by</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key stakeholders.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026970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4: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2CF8D6CE-7879-475B-92B6-D2EB3D20FF72}"/>
              </a:ext>
            </a:extLst>
          </p:cNvPr>
          <p:cNvGraphicFramePr>
            <a:graphicFrameLocks noGrp="1"/>
          </p:cNvGraphicFramePr>
          <p:nvPr>
            <p:extLst>
              <p:ext uri="{D42A27DB-BD31-4B8C-83A1-F6EECF244321}">
                <p14:modId xmlns:p14="http://schemas.microsoft.com/office/powerpoint/2010/main" xmlns="" val="427171926"/>
              </p:ext>
            </p:extLst>
          </p:nvPr>
        </p:nvGraphicFramePr>
        <p:xfrm>
          <a:off x="42521" y="862102"/>
          <a:ext cx="9058958" cy="2634916"/>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1233965">
                  <a:extLst>
                    <a:ext uri="{9D8B030D-6E8A-4147-A177-3AD203B41FA5}">
                      <a16:colId xmlns:a16="http://schemas.microsoft.com/office/drawing/2014/main" xmlns="" val="20004"/>
                    </a:ext>
                  </a:extLst>
                </a:gridCol>
                <a:gridCol w="1046747">
                  <a:extLst>
                    <a:ext uri="{9D8B030D-6E8A-4147-A177-3AD203B41FA5}">
                      <a16:colId xmlns:a16="http://schemas.microsoft.com/office/drawing/2014/main" xmlns="" val="20005"/>
                    </a:ext>
                  </a:extLst>
                </a:gridCol>
                <a:gridCol w="91732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207597">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547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327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79856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Reduced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regulatory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Burdens for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mpd="sng">
                      <a:solidFill>
                        <a:prstClr val="black"/>
                      </a:solidFill>
                      <a:prstDash val="soli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2.3. Red-Tape</a:t>
                      </a:r>
                    </a:p>
                    <a:p>
                      <a:pPr algn="l"/>
                      <a:r>
                        <a:rPr lang="en-US" sz="1000" dirty="0">
                          <a:latin typeface="Arial Narrow" panose="020B0606020202030204" pitchFamily="34" charset="0"/>
                        </a:rPr>
                        <a:t>Reduction</a:t>
                      </a:r>
                    </a:p>
                    <a:p>
                      <a:pPr algn="l"/>
                      <a:r>
                        <a:rPr lang="en-US" sz="1000" dirty="0">
                          <a:latin typeface="Arial Narrow" panose="020B0606020202030204" pitchFamily="34" charset="0"/>
                        </a:rPr>
                        <a:t>Action Plan</a:t>
                      </a:r>
                    </a:p>
                    <a:p>
                      <a:pPr algn="l"/>
                      <a:r>
                        <a:rPr lang="en-US" sz="1000" dirty="0">
                          <a:latin typeface="Arial Narrow" panose="020B0606020202030204" pitchFamily="34" charset="0"/>
                        </a:rPr>
                        <a:t>developed</a:t>
                      </a:r>
                    </a:p>
                    <a:p>
                      <a:pPr algn="l"/>
                      <a:r>
                        <a:rPr lang="en-US" sz="1000" dirty="0">
                          <a:latin typeface="Arial Narrow" panose="020B0606020202030204" pitchFamily="34" charset="0"/>
                        </a:rPr>
                        <a:t>and implemented.</a:t>
                      </a:r>
                    </a:p>
                    <a:p>
                      <a:pPr algn="l"/>
                      <a:endParaRPr lang="en-US" sz="1000" dirty="0">
                        <a:latin typeface="Arial Narrow" panose="020B0606020202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Number of districts assisted through the Red- Tape Reduction</a:t>
                      </a:r>
                    </a:p>
                    <a:p>
                      <a:pPr algn="l"/>
                      <a:r>
                        <a:rPr lang="en-US" sz="1000" dirty="0">
                          <a:latin typeface="Arial Narrow" panose="020B0606020202030204" pitchFamily="34" charset="0"/>
                        </a:rPr>
                        <a:t>Action Plan.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Twelve (12)</a:t>
                      </a:r>
                    </a:p>
                    <a:p>
                      <a:pPr algn="l"/>
                      <a:r>
                        <a:rPr lang="en-US" sz="1000" dirty="0">
                          <a:latin typeface="Arial Narrow" panose="020B0606020202030204" pitchFamily="34" charset="0"/>
                        </a:rPr>
                        <a:t>municipalities</a:t>
                      </a:r>
                    </a:p>
                    <a:p>
                      <a:pPr algn="l"/>
                      <a:r>
                        <a:rPr lang="en-US" sz="1000" dirty="0">
                          <a:latin typeface="Arial Narrow" panose="020B0606020202030204" pitchFamily="34" charset="0"/>
                        </a:rPr>
                        <a:t>assisted to roll out small enterprises</a:t>
                      </a:r>
                    </a:p>
                    <a:p>
                      <a:pPr algn="l"/>
                      <a:r>
                        <a:rPr lang="en-US" sz="1000" dirty="0">
                          <a:latin typeface="Arial Narrow" panose="020B0606020202030204" pitchFamily="34" charset="0"/>
                        </a:rPr>
                        <a:t>Red-Tape Reduction</a:t>
                      </a:r>
                    </a:p>
                    <a:p>
                      <a:pPr algn="l"/>
                      <a:r>
                        <a:rPr lang="en-US" sz="1000" dirty="0" err="1">
                          <a:latin typeface="Arial Narrow" panose="020B0606020202030204" pitchFamily="34" charset="0"/>
                        </a:rPr>
                        <a:t>Programme</a:t>
                      </a:r>
                      <a:r>
                        <a:rPr lang="en-US" sz="1000" dirty="0">
                          <a:latin typeface="Arial Narrow" panose="020B0606020202030204" pitchFamily="34" charset="0"/>
                        </a:rPr>
                        <a:t>.</a:t>
                      </a:r>
                    </a:p>
                    <a:p>
                      <a:pPr algn="l"/>
                      <a:endParaRPr lang="en-US" sz="1000" dirty="0">
                        <a:latin typeface="Arial Narrow" panose="020B0606020202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b="1" dirty="0">
                          <a:latin typeface="Arial Narrow" panose="020B0606020202030204" pitchFamily="34" charset="0"/>
                        </a:rPr>
                        <a:t>Target Achieved:</a:t>
                      </a:r>
                    </a:p>
                    <a:p>
                      <a:pPr algn="l"/>
                      <a:r>
                        <a:rPr lang="en-US" sz="1000" dirty="0">
                          <a:latin typeface="Arial Narrow" panose="020B0606020202030204" pitchFamily="34" charset="0"/>
                        </a:rPr>
                        <a:t>Red-Tape Reduction</a:t>
                      </a:r>
                    </a:p>
                    <a:p>
                      <a:pPr algn="l"/>
                      <a:r>
                        <a:rPr lang="en-US" sz="1000" dirty="0">
                          <a:latin typeface="Arial Narrow" panose="020B0606020202030204" pitchFamily="34" charset="0"/>
                        </a:rPr>
                        <a:t>Awareness </a:t>
                      </a:r>
                      <a:r>
                        <a:rPr lang="en-US" sz="1000" dirty="0" err="1">
                          <a:latin typeface="Arial Narrow" panose="020B0606020202030204" pitchFamily="34" charset="0"/>
                        </a:rPr>
                        <a:t>Programme</a:t>
                      </a:r>
                      <a:endParaRPr lang="en-US" sz="1000" dirty="0">
                        <a:latin typeface="Arial Narrow" panose="020B0606020202030204" pitchFamily="34" charset="0"/>
                      </a:endParaRPr>
                    </a:p>
                    <a:p>
                      <a:pPr algn="l"/>
                      <a:r>
                        <a:rPr lang="en-US" sz="1000" dirty="0">
                          <a:latin typeface="Arial Narrow" panose="020B0606020202030204" pitchFamily="34" charset="0"/>
                        </a:rPr>
                        <a:t>rolled out in 33 municipalities.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Two (2) Districts</a:t>
                      </a:r>
                    </a:p>
                    <a:p>
                      <a:pPr algn="l"/>
                      <a:r>
                        <a:rPr lang="en-US" sz="1000" dirty="0">
                          <a:latin typeface="Arial Narrow" panose="020B0606020202030204" pitchFamily="34" charset="0"/>
                        </a:rPr>
                        <a:t>in a province assisted with EODB Pilot</a:t>
                      </a:r>
                    </a:p>
                    <a:p>
                      <a:pPr algn="l"/>
                      <a:r>
                        <a:rPr lang="en-US" sz="1000" dirty="0">
                          <a:latin typeface="Arial Narrow" panose="020B0606020202030204" pitchFamily="34" charset="0"/>
                        </a:rPr>
                        <a:t>Administrative</a:t>
                      </a:r>
                    </a:p>
                    <a:p>
                      <a:pPr algn="l"/>
                      <a:r>
                        <a:rPr lang="en-US" sz="1000" dirty="0">
                          <a:latin typeface="Arial Narrow" panose="020B0606020202030204" pitchFamily="34" charset="0"/>
                        </a:rPr>
                        <a:t>Simplification</a:t>
                      </a:r>
                    </a:p>
                    <a:p>
                      <a:pPr algn="l"/>
                      <a:r>
                        <a:rPr lang="en-US" sz="1000" dirty="0" err="1">
                          <a:latin typeface="Arial Narrow" panose="020B0606020202030204" pitchFamily="34" charset="0"/>
                        </a:rPr>
                        <a:t>Programme</a:t>
                      </a:r>
                      <a:r>
                        <a:rPr lang="en-US" sz="1000" dirty="0">
                          <a:latin typeface="Arial Narrow" panose="020B0606020202030204" pitchFamily="34" charset="0"/>
                        </a:rPr>
                        <a:t> for</a:t>
                      </a:r>
                    </a:p>
                    <a:p>
                      <a:pPr algn="l"/>
                      <a:r>
                        <a:rPr lang="en-US" sz="1000" dirty="0">
                          <a:latin typeface="Arial Narrow" panose="020B0606020202030204" pitchFamily="34" charset="0"/>
                        </a:rPr>
                        <a:t>SMMEs and</a:t>
                      </a:r>
                    </a:p>
                    <a:p>
                      <a:pPr algn="l"/>
                      <a:r>
                        <a:rPr lang="en-US" sz="1000" dirty="0">
                          <a:latin typeface="Arial Narrow" panose="020B0606020202030204" pitchFamily="34" charset="0"/>
                        </a:rPr>
                        <a:t>Co-operatives –</a:t>
                      </a:r>
                    </a:p>
                    <a:p>
                      <a:pPr algn="l"/>
                      <a:r>
                        <a:rPr lang="en-US" sz="1000" dirty="0">
                          <a:latin typeface="Arial Narrow" panose="020B0606020202030204" pitchFamily="34" charset="0"/>
                        </a:rPr>
                        <a:t>Baseline.</a:t>
                      </a:r>
                    </a:p>
                    <a:p>
                      <a:pPr algn="l"/>
                      <a:endParaRPr lang="en-US" sz="1000" dirty="0">
                        <a:latin typeface="Arial Narrow" panose="020B0606020202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Three (3) districts</a:t>
                      </a:r>
                    </a:p>
                    <a:p>
                      <a:pPr algn="l"/>
                      <a:r>
                        <a:rPr lang="en-US" sz="1000" dirty="0">
                          <a:latin typeface="Arial Narrow" panose="020B0606020202030204" pitchFamily="34" charset="0"/>
                        </a:rPr>
                        <a:t>assisted through</a:t>
                      </a:r>
                    </a:p>
                    <a:p>
                      <a:pPr algn="l"/>
                      <a:r>
                        <a:rPr lang="en-US" sz="1000" dirty="0">
                          <a:latin typeface="Arial Narrow" panose="020B0606020202030204" pitchFamily="34" charset="0"/>
                        </a:rPr>
                        <a:t>the Red-Tape</a:t>
                      </a:r>
                    </a:p>
                    <a:p>
                      <a:pPr algn="l"/>
                      <a:r>
                        <a:rPr lang="en-US" sz="1000" dirty="0">
                          <a:latin typeface="Arial Narrow" panose="020B0606020202030204" pitchFamily="34" charset="0"/>
                        </a:rPr>
                        <a:t>Reduction Action</a:t>
                      </a:r>
                    </a:p>
                    <a:p>
                      <a:pPr algn="l"/>
                      <a:r>
                        <a:rPr lang="en-US" sz="1000" dirty="0">
                          <a:latin typeface="Arial Narrow" panose="020B0606020202030204" pitchFamily="34" charset="0"/>
                        </a:rPr>
                        <a:t>Plan.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Best </a:t>
                      </a:r>
                      <a:r>
                        <a:rPr lang="en-US" sz="1000" dirty="0" err="1">
                          <a:latin typeface="Arial Narrow" panose="020B0606020202030204" pitchFamily="34" charset="0"/>
                        </a:rPr>
                        <a:t>Practises</a:t>
                      </a:r>
                      <a:endParaRPr lang="en-US" sz="1000" dirty="0">
                        <a:latin typeface="Arial Narrow" panose="020B0606020202030204" pitchFamily="34" charset="0"/>
                      </a:endParaRPr>
                    </a:p>
                    <a:p>
                      <a:pPr algn="l"/>
                      <a:r>
                        <a:rPr lang="en-US" sz="1000" dirty="0">
                          <a:latin typeface="Arial Narrow" panose="020B0606020202030204" pitchFamily="34" charset="0"/>
                        </a:rPr>
                        <a:t>stemming from the three (3) Districts Pilot Administrative</a:t>
                      </a:r>
                    </a:p>
                    <a:p>
                      <a:pPr algn="l"/>
                      <a:r>
                        <a:rPr lang="en-US" sz="1000" dirty="0">
                          <a:latin typeface="Arial Narrow" panose="020B0606020202030204" pitchFamily="34" charset="0"/>
                        </a:rPr>
                        <a:t>Simplification</a:t>
                      </a:r>
                    </a:p>
                    <a:p>
                      <a:pPr algn="l"/>
                      <a:r>
                        <a:rPr lang="en-US" sz="1000" dirty="0" err="1">
                          <a:latin typeface="Arial Narrow" panose="020B0606020202030204" pitchFamily="34" charset="0"/>
                        </a:rPr>
                        <a:t>Programme</a:t>
                      </a:r>
                      <a:endParaRPr lang="en-US" sz="1000" dirty="0">
                        <a:latin typeface="Arial Narrow" panose="020B0606020202030204" pitchFamily="34" charset="0"/>
                      </a:endParaRPr>
                    </a:p>
                    <a:p>
                      <a:pPr algn="l"/>
                      <a:r>
                        <a:rPr lang="en-US" sz="1000" dirty="0">
                          <a:latin typeface="Arial Narrow" panose="020B0606020202030204" pitchFamily="34" charset="0"/>
                        </a:rPr>
                        <a:t>(PASP) Case Studies documented.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MOU s signed with COGTA and SALGA to jointly implement</a:t>
                      </a:r>
                    </a:p>
                    <a:p>
                      <a:pPr algn="l"/>
                      <a:r>
                        <a:rPr lang="en-US" sz="1000" dirty="0">
                          <a:latin typeface="Arial Narrow" panose="020B0606020202030204" pitchFamily="34" charset="0"/>
                        </a:rPr>
                        <a:t>and monitor the roll-out of recommended</a:t>
                      </a:r>
                    </a:p>
                    <a:p>
                      <a:pPr algn="l"/>
                      <a:r>
                        <a:rPr lang="en-US" sz="1000" dirty="0">
                          <a:latin typeface="Arial Narrow" panose="020B0606020202030204" pitchFamily="34" charset="0"/>
                        </a:rPr>
                        <a:t>administrative</a:t>
                      </a:r>
                    </a:p>
                    <a:p>
                      <a:pPr algn="l"/>
                      <a:r>
                        <a:rPr lang="en-US" sz="1000" dirty="0">
                          <a:latin typeface="Arial Narrow" panose="020B0606020202030204" pitchFamily="34" charset="0"/>
                        </a:rPr>
                        <a:t>simplification</a:t>
                      </a:r>
                    </a:p>
                    <a:p>
                      <a:pPr algn="l"/>
                      <a:r>
                        <a:rPr lang="en-US" sz="1000" dirty="0">
                          <a:latin typeface="Arial Narrow" panose="020B0606020202030204" pitchFamily="34" charset="0"/>
                        </a:rPr>
                        <a:t>procedures (Red-</a:t>
                      </a:r>
                    </a:p>
                    <a:p>
                      <a:pPr algn="l"/>
                      <a:r>
                        <a:rPr lang="en-US" sz="1000" dirty="0">
                          <a:latin typeface="Arial Narrow" panose="020B0606020202030204" pitchFamily="34" charset="0"/>
                        </a:rPr>
                        <a:t>Tape Reduction).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10975185"/>
                  </a:ext>
                </a:extLst>
              </a:tr>
            </a:tbl>
          </a:graphicData>
        </a:graphic>
      </p:graphicFrame>
      <p:grpSp>
        <p:nvGrpSpPr>
          <p:cNvPr id="6" name="Group 5">
            <a:extLst>
              <a:ext uri="{FF2B5EF4-FFF2-40B4-BE49-F238E27FC236}">
                <a16:creationId xmlns:a16="http://schemas.microsoft.com/office/drawing/2014/main" xmlns="" id="{8489F2E9-0BE1-43EB-94B8-3E170AE13B28}"/>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xmlns="" id="{D8F1D498-D342-4461-A0DC-33D1432A6E8D}"/>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4F48542A-3076-49A6-87BB-E3BBEC13100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284D2366-103F-4C29-9186-43A6D03AAE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22734835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chemeClr val="bg2"/>
                </a:solidFill>
                <a:effectLst/>
                <a:uLnTx/>
                <a:uFillTx/>
                <a:latin typeface="Arial" pitchFamily="34" charset="0"/>
                <a:ea typeface="+mn-ea"/>
                <a:cs typeface="Arial" pitchFamily="34" charset="0"/>
                <a:sym typeface="Calibri"/>
              </a:rPr>
              <a:t>Relevant legislative and policy mandates</a:t>
            </a:r>
          </a:p>
        </p:txBody>
      </p:sp>
      <p:graphicFrame>
        <p:nvGraphicFramePr>
          <p:cNvPr id="9" name="Table 8">
            <a:extLst>
              <a:ext uri="{FF2B5EF4-FFF2-40B4-BE49-F238E27FC236}">
                <a16:creationId xmlns:a16="http://schemas.microsoft.com/office/drawing/2014/main" xmlns="" id="{0118F1FC-49F7-4E67-95AA-C662FAA31C60}"/>
              </a:ext>
            </a:extLst>
          </p:cNvPr>
          <p:cNvGraphicFramePr>
            <a:graphicFrameLocks noGrp="1"/>
          </p:cNvGraphicFramePr>
          <p:nvPr>
            <p:extLst>
              <p:ext uri="{D42A27DB-BD31-4B8C-83A1-F6EECF244321}">
                <p14:modId xmlns:p14="http://schemas.microsoft.com/office/powerpoint/2010/main" xmlns="" val="2400160609"/>
              </p:ext>
            </p:extLst>
          </p:nvPr>
        </p:nvGraphicFramePr>
        <p:xfrm>
          <a:off x="57238" y="789896"/>
          <a:ext cx="9018634" cy="5613264"/>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30845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cap="small" baseline="0" dirty="0">
                          <a:effectLst/>
                          <a:latin typeface="Arial Narrow" panose="020B0606020202030204" pitchFamily="34" charset="0"/>
                          <a:ea typeface="Calibri" panose="020F0502020204030204" pitchFamily="34" charset="0"/>
                          <a:cs typeface="Times New Roman" panose="02020603050405020304" pitchFamily="18" charset="0"/>
                        </a:rPr>
                        <a:t>Legislation and Policy</a:t>
                      </a:r>
                      <a:endParaRPr lang="en-ZA" sz="11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cap="small" baseline="0" dirty="0">
                          <a:effectLst/>
                          <a:latin typeface="Arial Narrow" panose="020B0606020202030204" pitchFamily="34" charset="0"/>
                          <a:ea typeface="Calibri" panose="020F0502020204030204" pitchFamily="34" charset="0"/>
                          <a:cs typeface="Times New Roman" panose="02020603050405020304" pitchFamily="18" charset="0"/>
                        </a:rPr>
                        <a:t>Mandate and Primary outputs</a:t>
                      </a:r>
                      <a:endParaRPr lang="en-ZA" sz="11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47390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latin typeface="Arial Narrow" panose="020B0606020202030204" pitchFamily="34" charset="0"/>
                          <a:cs typeface="Arial" panose="020B0604020202020204" pitchFamily="34" charset="0"/>
                        </a:rPr>
                        <a:t>Business Act, 1991 (Act No. 71 of 1991)</a:t>
                      </a:r>
                      <a:endParaRPr lang="en-ZA" sz="11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100" b="0" dirty="0">
                          <a:latin typeface="Arial Narrow" panose="020B0606020202030204" pitchFamily="34" charset="0"/>
                          <a:cs typeface="Arial" panose="020B0604020202020204" pitchFamily="34" charset="0"/>
                        </a:rPr>
                        <a:t>To repeal or amend certain laws regarding the licensing and carrying on of businesses, and shop hours;</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3019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Small Enterprise Act 1996,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(No.102 of 1996), as amended.</a:t>
                      </a:r>
                      <a:endParaRPr lang="en-ZA" sz="11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develop, support and promote small enterprises to ensure their growth and sustainability.</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55277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Section 3 (d) of the Industrial Development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Corporation Act, No.22 of 1940 (IDC Act).</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access to finance to Survivalist, Micro, Small and Medium businesses throughout South Africa.</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r h="75767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Act, 2005</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(No. 14 of 2005), as amended</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for the formation and registration of Co-operatives; the establishment of a Co-operatives Advisory Board; the winding up of Cooperatives; the repeal of Act 91 of 1981; and matters connected therewith.</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80396752"/>
                  </a:ext>
                </a:extLst>
              </a:tr>
              <a:tr h="58565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Policy for South Africa (2004)</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The Act seeks to achieve the following outputs, amongst others:</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create an enabling environment for Co-operative enterprises which reduces the disparities between urban and rural businesses and is conducive to entrepreneurship.</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Promote the development of economically sustainable Co-operatives that will significantly contribute to the country’s economic growth.</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increase the number and variety of economic enterprises operating in the formal economy.</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increase the competitiveness of the Co-operative sector so that it is better able to take advantage of opportunities emerging in national, African and international markets.</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715901"/>
                  </a:ext>
                </a:extLst>
              </a:tr>
              <a:tr h="87857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 Amendment Act, No 6 of 2013.</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for the establishment, composition and functions of the Co-operatives Tribunal; to ensure compliance with the principles of intergovernmental relations; to provide for intergovernmental relations within the Co-operatives sector; and to provide for the substitution of the long title and the Preamble.</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2300532"/>
                  </a:ext>
                </a:extLst>
              </a:tr>
            </a:tbl>
          </a:graphicData>
        </a:graphic>
      </p:graphicFrame>
    </p:spTree>
    <p:extLst>
      <p:ext uri="{BB962C8B-B14F-4D97-AF65-F5344CB8AC3E}">
        <p14:creationId xmlns:p14="http://schemas.microsoft.com/office/powerpoint/2010/main" xmlns="" val="17850959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C11B0150-0049-4A9A-8BD2-3C637E3F25A3}"/>
              </a:ext>
            </a:extLst>
          </p:cNvPr>
          <p:cNvGraphicFramePr>
            <a:graphicFrameLocks noGrp="1"/>
          </p:cNvGraphicFramePr>
          <p:nvPr>
            <p:extLst>
              <p:ext uri="{D42A27DB-BD31-4B8C-83A1-F6EECF244321}">
                <p14:modId xmlns:p14="http://schemas.microsoft.com/office/powerpoint/2010/main" xmlns="" val="2013599231"/>
              </p:ext>
            </p:extLst>
          </p:nvPr>
        </p:nvGraphicFramePr>
        <p:xfrm>
          <a:off x="166914" y="925851"/>
          <a:ext cx="8810171" cy="3766702"/>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4: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ENTERPRISE DEVELOPMENT</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9023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Enterprise Development Management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6 600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 Enterprise and Supplier Development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885 531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900 112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905 014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2 690 657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 SMME Competitiveness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14 633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14 293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16 608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45 534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902 364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916 605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923 822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2 742 791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0435224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D23975C5-22C3-4F75-8C9B-7D94710C121D}"/>
              </a:ext>
            </a:extLst>
          </p:cNvPr>
          <p:cNvGraphicFramePr>
            <a:graphicFrameLocks noGrp="1"/>
          </p:cNvGraphicFramePr>
          <p:nvPr>
            <p:extLst>
              <p:ext uri="{D42A27DB-BD31-4B8C-83A1-F6EECF244321}">
                <p14:modId xmlns:p14="http://schemas.microsoft.com/office/powerpoint/2010/main" xmlns="" val="2199553588"/>
              </p:ext>
            </p:extLst>
          </p:nvPr>
        </p:nvGraphicFramePr>
        <p:xfrm>
          <a:off x="79375" y="842127"/>
          <a:ext cx="8985250" cy="4920765"/>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45427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627771">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3. Expanded access to financial and non-financial support and implemented responsive </a:t>
                      </a:r>
                      <a:r>
                        <a:rPr kumimoji="0" lang="en-US" altLang="en-US" sz="12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programmes</a:t>
                      </a: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 to new and existing SMMEs and Co-operatives.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Duplication of efforts with other Government</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1. Strengthen partnerships with the relevant Government Departments, Public Entities and Development Finance Institutions (DFIs).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Engage with role players in the SMME ecosystem to identify possible collaboration areas and available support instruments.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Monitor and evaluate the targeted support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to ensure that they are relevant and respond to the needs of the beneficiaries (SMMEs and Co-operatives).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Support to SMME s concentrated in urban areas.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Adopt a district approach focusing on SMMEs and Co-operatives situated in underserved areas more especially Villages and Townships.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168597"/>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Failure to formulate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that address the</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needs of SMME 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Constantly monitor and evaluate the targeted support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to ensure that they are relevant and respond to the needs of the beneficiaries (SMMEs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0130323"/>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Delay in the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gazetting</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process.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Ensure the process is tabled.</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7205448"/>
                  </a:ext>
                </a:extLst>
              </a:tr>
              <a:tr h="627771">
                <a:tc vMerge="1">
                  <a:txBody>
                    <a:body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Stakeholder corporation and systematic delays.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Information dissemination and extensive consultations with stakeholder groups.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33609684"/>
                  </a:ext>
                </a:extLst>
              </a:tr>
            </a:tbl>
          </a:graphicData>
        </a:graphic>
      </p:graphicFrame>
    </p:spTree>
    <p:extLst>
      <p:ext uri="{BB962C8B-B14F-4D97-AF65-F5344CB8AC3E}">
        <p14:creationId xmlns:p14="http://schemas.microsoft.com/office/powerpoint/2010/main" xmlns="" val="227107681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6816" y="2900598"/>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Overview of the MTEF Budget</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10045840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Overview of 2021/22 Budget and MTEF Estimates</a:t>
            </a:r>
            <a:r>
              <a:rPr kumimoji="0" lang="en-US"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DE8B1487-EECA-44FD-ABE0-EBC7C0AD2594}"/>
              </a:ext>
            </a:extLst>
          </p:cNvPr>
          <p:cNvGraphicFramePr>
            <a:graphicFrameLocks noGrp="1"/>
          </p:cNvGraphicFramePr>
          <p:nvPr>
            <p:extLst>
              <p:ext uri="{D42A27DB-BD31-4B8C-83A1-F6EECF244321}">
                <p14:modId xmlns:p14="http://schemas.microsoft.com/office/powerpoint/2010/main" xmlns="" val="3805368048"/>
              </p:ext>
            </p:extLst>
          </p:nvPr>
        </p:nvGraphicFramePr>
        <p:xfrm>
          <a:off x="26988" y="862664"/>
          <a:ext cx="9053229" cy="4748563"/>
        </p:xfrm>
        <a:graphic>
          <a:graphicData uri="http://schemas.openxmlformats.org/drawingml/2006/table">
            <a:tbl>
              <a:tblPr firstRow="1" firstCol="1" bandRow="1"/>
              <a:tblGrid>
                <a:gridCol w="2849536">
                  <a:extLst>
                    <a:ext uri="{9D8B030D-6E8A-4147-A177-3AD203B41FA5}">
                      <a16:colId xmlns:a16="http://schemas.microsoft.com/office/drawing/2014/main" xmlns="" val="20000"/>
                    </a:ext>
                  </a:extLst>
                </a:gridCol>
                <a:gridCol w="1852709">
                  <a:extLst>
                    <a:ext uri="{9D8B030D-6E8A-4147-A177-3AD203B41FA5}">
                      <a16:colId xmlns:a16="http://schemas.microsoft.com/office/drawing/2014/main" xmlns="" val="20005"/>
                    </a:ext>
                  </a:extLst>
                </a:gridCol>
                <a:gridCol w="1450328">
                  <a:extLst>
                    <a:ext uri="{9D8B030D-6E8A-4147-A177-3AD203B41FA5}">
                      <a16:colId xmlns:a16="http://schemas.microsoft.com/office/drawing/2014/main" xmlns="" val="20006"/>
                    </a:ext>
                  </a:extLst>
                </a:gridCol>
                <a:gridCol w="1450328">
                  <a:extLst>
                    <a:ext uri="{9D8B030D-6E8A-4147-A177-3AD203B41FA5}">
                      <a16:colId xmlns:a16="http://schemas.microsoft.com/office/drawing/2014/main" xmlns="" val="20007"/>
                    </a:ext>
                  </a:extLst>
                </a:gridCol>
                <a:gridCol w="1450328">
                  <a:extLst>
                    <a:ext uri="{9D8B030D-6E8A-4147-A177-3AD203B41FA5}">
                      <a16:colId xmlns:a16="http://schemas.microsoft.com/office/drawing/2014/main" xmlns="" val="4235531732"/>
                    </a:ext>
                  </a:extLst>
                </a:gridCol>
              </a:tblGrid>
              <a:tr h="395970">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Programme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gridSpan="4">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MTEF</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en-ZA"/>
                    </a:p>
                  </a:txBody>
                  <a:tcPr/>
                </a:tc>
                <a:tc hMerge="1">
                  <a:txBody>
                    <a:bodyPr/>
                    <a:lstStyle/>
                    <a:p>
                      <a:endParaRPr lang="en-ZA"/>
                    </a:p>
                  </a:txBody>
                  <a:tcPr/>
                </a:tc>
                <a:tc hMerge="1">
                  <a:txBody>
                    <a:bodyPr/>
                    <a:lstStyle/>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426883">
                <a:tc vMerge="1">
                  <a:txBody>
                    <a:bodyPr/>
                    <a:lstStyle/>
                    <a:p>
                      <a:endParaRPr lang="en-ZA"/>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1"/>
                  </a:ext>
                </a:extLst>
              </a:tr>
              <a:tr h="9157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116 300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120 681</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119 587</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356 568</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01217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Sector and Market Development</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138 806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138 769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140 039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417 614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68436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Development Finance</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1 380 818</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1 384 269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1 386 479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4 151 566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7620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Enterprise Development</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902 364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916 605</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923 822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2 742 791</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42962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TOTAL</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2 538 276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2 560 324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2 569 927</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7 668 539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373885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2021/22 Budget per Economic Classification</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F7608FD2-5AC3-4FCD-8C7E-CB8D048F5FF1}"/>
              </a:ext>
            </a:extLst>
          </p:cNvPr>
          <p:cNvGraphicFramePr>
            <a:graphicFrameLocks noGrp="1"/>
          </p:cNvGraphicFramePr>
          <p:nvPr>
            <p:extLst>
              <p:ext uri="{D42A27DB-BD31-4B8C-83A1-F6EECF244321}">
                <p14:modId xmlns:p14="http://schemas.microsoft.com/office/powerpoint/2010/main" xmlns="" val="1860572594"/>
              </p:ext>
            </p:extLst>
          </p:nvPr>
        </p:nvGraphicFramePr>
        <p:xfrm>
          <a:off x="76200" y="823890"/>
          <a:ext cx="8992905" cy="4775199"/>
        </p:xfrm>
        <a:graphic>
          <a:graphicData uri="http://schemas.openxmlformats.org/drawingml/2006/table">
            <a:tbl>
              <a:tblPr/>
              <a:tblGrid>
                <a:gridCol w="5152186">
                  <a:extLst>
                    <a:ext uri="{9D8B030D-6E8A-4147-A177-3AD203B41FA5}">
                      <a16:colId xmlns:a16="http://schemas.microsoft.com/office/drawing/2014/main" xmlns="" val="20000"/>
                    </a:ext>
                  </a:extLst>
                </a:gridCol>
                <a:gridCol w="1886262">
                  <a:extLst>
                    <a:ext uri="{9D8B030D-6E8A-4147-A177-3AD203B41FA5}">
                      <a16:colId xmlns:a16="http://schemas.microsoft.com/office/drawing/2014/main" xmlns="" val="20001"/>
                    </a:ext>
                  </a:extLst>
                </a:gridCol>
                <a:gridCol w="1954457">
                  <a:extLst>
                    <a:ext uri="{9D8B030D-6E8A-4147-A177-3AD203B41FA5}">
                      <a16:colId xmlns:a16="http://schemas.microsoft.com/office/drawing/2014/main" xmlns="" val="20002"/>
                    </a:ext>
                  </a:extLst>
                </a:gridCol>
              </a:tblGrid>
              <a:tr h="95941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800" b="1" i="0" u="none" strike="noStrike" cap="small" baseline="0"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r>
                        <a:rPr lang="en-ZA" sz="1600" b="1" i="0" u="none" strike="noStrike" dirty="0">
                          <a:solidFill>
                            <a:srgbClr val="000000"/>
                          </a:solidFill>
                          <a:effectLst/>
                          <a:latin typeface="Arial" panose="020B0604020202020204" pitchFamily="34" charset="0"/>
                        </a:rPr>
                        <a:t> </a:t>
                      </a:r>
                      <a:br>
                        <a:rPr lang="en-ZA" sz="1600" b="1" i="0" u="none" strike="noStrike" dirty="0">
                          <a:solidFill>
                            <a:srgbClr val="000000"/>
                          </a:solidFill>
                          <a:effectLst/>
                          <a:latin typeface="Arial" panose="020B0604020202020204" pitchFamily="34" charset="0"/>
                        </a:rPr>
                      </a:br>
                      <a:r>
                        <a:rPr lang="en-ZA" sz="1600" b="1" i="0" u="none" strike="noStrike" dirty="0">
                          <a:solidFill>
                            <a:srgbClr val="000000"/>
                          </a:solidFill>
                          <a:effectLst/>
                          <a:latin typeface="Arial" panose="020B0604020202020204" pitchFamily="34" charset="0"/>
                        </a:rPr>
                        <a:t>R'000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t"/>
                      <a:endParaRPr lang="en-ZA" sz="1600" b="1" i="0" u="none" strike="noStrike" dirty="0">
                        <a:solidFill>
                          <a:srgbClr val="000000"/>
                        </a:solidFill>
                        <a:effectLst/>
                        <a:latin typeface="Arial" panose="020B0604020202020204" pitchFamily="34" charset="0"/>
                      </a:endParaRPr>
                    </a:p>
                    <a:p>
                      <a:pPr algn="ctr" fontAlgn="t"/>
                      <a:r>
                        <a:rPr lang="en-ZA" sz="1600" b="1" i="0" u="none" strike="noStrike" dirty="0">
                          <a:solidFill>
                            <a:srgbClr val="000000"/>
                          </a:solidFill>
                          <a:effectLst/>
                          <a:latin typeface="Arial" panose="020B0604020202020204" pitchFamily="34" charset="0"/>
                        </a:rPr>
                        <a:t>Proportion </a:t>
                      </a:r>
                    </a:p>
                    <a:p>
                      <a:pPr algn="ctr" fontAlgn="t"/>
                      <a:r>
                        <a:rPr lang="en-ZA" sz="1600" b="1" i="0" u="none" strike="noStrike" dirty="0">
                          <a:solidFill>
                            <a:srgbClr val="000000"/>
                          </a:solidFill>
                          <a:effectLst/>
                          <a:latin typeface="Arial" panose="020B0604020202020204" pitchFamily="34" charset="0"/>
                        </a:rPr>
                        <a:t>(%)</a:t>
                      </a:r>
                    </a:p>
                  </a:txBody>
                  <a:tcPr marL="95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74895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Compensation of Employees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fontAlgn="b"/>
                      <a:r>
                        <a:rPr lang="en-US" sz="1400" b="0" i="0" u="none" strike="noStrike" dirty="0">
                          <a:effectLst/>
                          <a:latin typeface="Arial" panose="020B0604020202020204" pitchFamily="34" charset="0"/>
                          <a:cs typeface="Arial" panose="020B0604020202020204" pitchFamily="34" charset="0"/>
                        </a:rPr>
                        <a:t>152 412 </a:t>
                      </a:r>
                    </a:p>
                  </a:txBody>
                  <a:tcPr marL="7620" marR="7620" marT="762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1"/>
                  </a:ext>
                </a:extLst>
              </a:tr>
              <a:tr h="8746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Goods and Services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fontAlgn="b"/>
                      <a:r>
                        <a:rPr lang="en-US" sz="1400" b="0" i="0" u="none" strike="noStrike" dirty="0">
                          <a:effectLst/>
                          <a:latin typeface="Arial" panose="020B0604020202020204" pitchFamily="34" charset="0"/>
                          <a:cs typeface="Arial" panose="020B0604020202020204" pitchFamily="34" charset="0"/>
                        </a:rPr>
                        <a:t>81 620 </a:t>
                      </a:r>
                    </a:p>
                  </a:txBody>
                  <a:tcPr marL="7620" marR="7620" marT="762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2"/>
                  </a:ext>
                </a:extLst>
              </a:tr>
              <a:tr h="8164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Transfers and Subsidies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b"/>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2 299 780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90.6%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3"/>
                  </a:ext>
                </a:extLst>
              </a:tr>
              <a:tr h="50097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Payments for Capital Assets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b"/>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4 476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4"/>
                  </a:ext>
                </a:extLst>
              </a:tr>
              <a:tr h="8746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dirty="0">
                          <a:solidFill>
                            <a:srgbClr val="000000"/>
                          </a:solidFill>
                          <a:effectLst/>
                          <a:latin typeface="Arial" panose="020B0604020202020204" pitchFamily="34" charset="0"/>
                        </a:rPr>
                        <a:t>TOTAL</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ct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2 538 288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7406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0" dirty="0">
                <a:solidFill>
                  <a:schemeClr val="bg2"/>
                </a:solidFill>
                <a:latin typeface="Arial" panose="020B0604020202020204" pitchFamily="34" charset="0"/>
                <a:cs typeface="Arial" panose="020B0604020202020204" pitchFamily="34" charset="0"/>
                <a:sym typeface="Calibri"/>
              </a:rPr>
              <a:t>5</a:t>
            </a: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Public</a:t>
            </a:r>
            <a:r>
              <a:rPr kumimoji="0" lang="en-GB" sz="40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t>
            </a: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Entities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AE988D73-DB94-4458-98F0-1BB8B11A9A74}"/>
              </a:ext>
            </a:extLst>
          </p:cNvPr>
          <p:cNvGraphicFramePr>
            <a:graphicFrameLocks noGrp="1"/>
          </p:cNvGraphicFramePr>
          <p:nvPr>
            <p:extLst>
              <p:ext uri="{D42A27DB-BD31-4B8C-83A1-F6EECF244321}">
                <p14:modId xmlns:p14="http://schemas.microsoft.com/office/powerpoint/2010/main" xmlns="" val="1652630394"/>
              </p:ext>
            </p:extLst>
          </p:nvPr>
        </p:nvGraphicFramePr>
        <p:xfrm>
          <a:off x="79375" y="823890"/>
          <a:ext cx="8985249" cy="5611305"/>
        </p:xfrm>
        <a:graphic>
          <a:graphicData uri="http://schemas.openxmlformats.org/drawingml/2006/table">
            <a:tbl>
              <a:tblPr/>
              <a:tblGrid>
                <a:gridCol w="1561807">
                  <a:extLst>
                    <a:ext uri="{9D8B030D-6E8A-4147-A177-3AD203B41FA5}">
                      <a16:colId xmlns:a16="http://schemas.microsoft.com/office/drawing/2014/main" xmlns="" val="20000"/>
                    </a:ext>
                  </a:extLst>
                </a:gridCol>
                <a:gridCol w="2334127">
                  <a:extLst>
                    <a:ext uri="{9D8B030D-6E8A-4147-A177-3AD203B41FA5}">
                      <a16:colId xmlns:a16="http://schemas.microsoft.com/office/drawing/2014/main" xmlns="" val="20001"/>
                    </a:ext>
                  </a:extLst>
                </a:gridCol>
                <a:gridCol w="3068052">
                  <a:extLst>
                    <a:ext uri="{9D8B030D-6E8A-4147-A177-3AD203B41FA5}">
                      <a16:colId xmlns:a16="http://schemas.microsoft.com/office/drawing/2014/main" xmlns="" val="2693156469"/>
                    </a:ext>
                  </a:extLst>
                </a:gridCol>
                <a:gridCol w="2021263">
                  <a:extLst>
                    <a:ext uri="{9D8B030D-6E8A-4147-A177-3AD203B41FA5}">
                      <a16:colId xmlns:a16="http://schemas.microsoft.com/office/drawing/2014/main" xmlns="" val="20002"/>
                    </a:ext>
                  </a:extLst>
                </a:gridCol>
              </a:tblGrid>
              <a:tr h="45427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altLang="en-US" sz="1400" b="1" i="0" u="none" strike="noStrike" kern="0" cap="small"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Calibri"/>
                        </a:rPr>
                        <a:t>Name of Public Entity</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Mandate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Outcomes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Current Annual Budget</a:t>
                      </a:r>
                    </a:p>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(R’000)</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19848">
                <a:tc>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Small Enterprise</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Development Agency (Seda)</a:t>
                      </a:r>
                      <a:endPar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provide non-financial business</a:t>
                      </a:r>
                    </a:p>
                    <a:p>
                      <a:pPr marL="0"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development and support services for small enterprises, in partnership with other role players in the small business development environment.</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Improved service access for SMMEs.</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Increased in turnover for SMMEs.</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Increased number of people employed by the small enterprises.</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Improved operational excellence.</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r>
                        <a:rPr kumimoji="0" lang="en-ZA"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824 478</a:t>
                      </a: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984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Small Enterprise Finance Agency (</a:t>
                      </a:r>
                      <a:r>
                        <a:rPr kumimoji="0" lang="en-ZA" altLang="en-US" sz="13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sefa</a:t>
                      </a:r>
                      <a:r>
                        <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support the development of sustainable SMMEs through the provision of finance.</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Ensure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is a high impact, high performance DFI that is responsive to Government’s macroeconomic policies and specifically the DSBD MTS F plan.</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Align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organisational</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structure, culture and innovative delivery model to be responsive to its mandate and strategy.</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Develop the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brand value proposition for our target markets, improve distribution reach and establish winning collaborative models.</a:t>
                      </a:r>
                    </a:p>
                    <a:p>
                      <a:pPr marL="219075" marR="0" lvl="0" indent="-171450" algn="l"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sustainability, operational effectiveness, efficiencies and service delivery by streamlining business processes and deploying technology solutions.</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r>
                        <a:rPr kumimoji="0" lang="en-ZA"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246 908</a:t>
                      </a: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6515690"/>
                  </a:ext>
                </a:extLst>
              </a:tr>
            </a:tbl>
          </a:graphicData>
        </a:graphic>
      </p:graphicFrame>
    </p:spTree>
    <p:extLst>
      <p:ext uri="{BB962C8B-B14F-4D97-AF65-F5344CB8AC3E}">
        <p14:creationId xmlns:p14="http://schemas.microsoft.com/office/powerpoint/2010/main" xmlns="" val="25754504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715001"/>
            <a:ext cx="7333990" cy="1534651"/>
            <a:chOff x="129695" y="5583117"/>
            <a:chExt cx="8747541" cy="1781950"/>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583117"/>
              <a:ext cx="1935014" cy="1781950"/>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4183" y="6055390"/>
              <a:ext cx="1113053" cy="80093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5913" y="6077637"/>
              <a:ext cx="2555384" cy="800937"/>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0" dirty="0">
                <a:solidFill>
                  <a:schemeClr val="bg2"/>
                </a:solidFill>
                <a:latin typeface="Arial" panose="020B0604020202020204" pitchFamily="34" charset="0"/>
                <a:cs typeface="Arial" panose="020B0604020202020204" pitchFamily="34" charset="0"/>
                <a:sym typeface="Calibri"/>
              </a:rPr>
              <a:t>6</a:t>
            </a:r>
            <a:r>
              <a:rPr kumimoji="0" lang="en-GB" sz="20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Annexure A: Amendment To The Revised 2020 – 2025 Strategic Plan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5C13C077-E9EB-4F64-B1AA-D75E6E86B5D7}"/>
              </a:ext>
            </a:extLst>
          </p:cNvPr>
          <p:cNvGraphicFramePr>
            <a:graphicFrameLocks noGrp="1"/>
          </p:cNvGraphicFramePr>
          <p:nvPr>
            <p:extLst>
              <p:ext uri="{D42A27DB-BD31-4B8C-83A1-F6EECF244321}">
                <p14:modId xmlns:p14="http://schemas.microsoft.com/office/powerpoint/2010/main" xmlns="" val="798109958"/>
              </p:ext>
            </p:extLst>
          </p:nvPr>
        </p:nvGraphicFramePr>
        <p:xfrm>
          <a:off x="68984" y="782847"/>
          <a:ext cx="8991600" cy="5339901"/>
        </p:xfrm>
        <a:graphic>
          <a:graphicData uri="http://schemas.openxmlformats.org/drawingml/2006/table">
            <a:tbl>
              <a:tblPr firstRow="1" firstCol="1" bandRow="1"/>
              <a:tblGrid>
                <a:gridCol w="3473116">
                  <a:extLst>
                    <a:ext uri="{9D8B030D-6E8A-4147-A177-3AD203B41FA5}">
                      <a16:colId xmlns:a16="http://schemas.microsoft.com/office/drawing/2014/main" xmlns="" val="20000"/>
                    </a:ext>
                  </a:extLst>
                </a:gridCol>
                <a:gridCol w="5518484">
                  <a:extLst>
                    <a:ext uri="{9D8B030D-6E8A-4147-A177-3AD203B41FA5}">
                      <a16:colId xmlns:a16="http://schemas.microsoft.com/office/drawing/2014/main" xmlns="" val="20001"/>
                    </a:ext>
                  </a:extLst>
                </a:gridCol>
              </a:tblGrid>
              <a:tr h="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lnSpc>
                          <a:spcPct val="100000"/>
                        </a:lnSpc>
                        <a:spcBef>
                          <a:spcPts val="1200"/>
                        </a:spcBef>
                        <a:spcAft>
                          <a:spcPts val="0"/>
                        </a:spcAft>
                      </a:pPr>
                      <a:endPar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font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REFLECTED IN THE REVISED </a:t>
                      </a:r>
                    </a:p>
                    <a:p>
                      <a:pPr algn="ctr" font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 2025 STRATEGIC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lnSpc>
                          <a:spcPct val="100000"/>
                        </a:lnSpc>
                        <a:spcBef>
                          <a:spcPts val="1200"/>
                        </a:spcBef>
                        <a:spcAft>
                          <a:spcPts val="0"/>
                        </a:spcAft>
                      </a:pPr>
                      <a:endPar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REFLECTED AS AMENDED IN THE </a:t>
                      </a: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2021/22 ANNUAL PERFORMANCE PLAN</a:t>
                      </a:r>
                      <a:endParaRPr lang="en-ZA"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extLst>
                  <a:ext uri="{0D108BD9-81ED-4DB2-BD59-A6C34878D82A}">
                    <a16:rowId xmlns:a16="http://schemas.microsoft.com/office/drawing/2014/main" xmlns="" val="10000"/>
                  </a:ext>
                </a:extLst>
              </a:tr>
              <a:tr h="3019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Revised 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55766933"/>
                  </a:ext>
                </a:extLst>
              </a:tr>
              <a:tr h="68766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100% of Government departments and entities complying with the 30% procurement directive of which a minimum target of 40% women, 30% youth and 7% for persons with disabilities.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target has been removed from Strategic Plan, however, the Department will engage National Treasury to introduce regulations that set aside certain products to be sourced from SMME s and Co-operatives.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66374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1000 of designated products sourced from and produced locally by SMMEs and Cooperatives.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word “designated” has been removed from the Strategic Plan, as the function of designation is not within the Department’s control.</a:t>
                      </a:r>
                    </a:p>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Products and services produced and rendered by SMMEs and Co-operatives listed and procured has been added to the Strategic Plan as a target</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8783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Localisation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programme</a:t>
                      </a:r>
                      <a:r>
                        <a:rPr lang="en-US" sz="1400" dirty="0">
                          <a:effectLst/>
                          <a:latin typeface="Arial" panose="020B0604020202020204" pitchFamily="34" charset="0"/>
                          <a:ea typeface="Calibri" panose="020F0502020204030204" pitchFamily="34" charset="0"/>
                          <a:cs typeface="Arial" panose="020B0604020202020204" pitchFamily="34" charset="0"/>
                        </a:rPr>
                        <a:t> on SMMEs and Co-operatives implemented and monitored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five-year target has been revised in the Strategic Plan to read “SMME s-focused </a:t>
                      </a:r>
                      <a:r>
                        <a:rPr lang="en-US" sz="1400" i="0" dirty="0" err="1">
                          <a:effectLst/>
                          <a:latin typeface="Arial" panose="020B0604020202020204" pitchFamily="34" charset="0"/>
                          <a:ea typeface="Calibri" panose="020F0502020204030204" pitchFamily="34" charset="0"/>
                          <a:cs typeface="Arial" panose="020B0604020202020204" pitchFamily="34" charset="0"/>
                        </a:rPr>
                        <a:t>Localisation</a:t>
                      </a:r>
                      <a:r>
                        <a:rPr lang="en-US" sz="1400" i="0" dirty="0">
                          <a:effectLst/>
                          <a:latin typeface="Arial" panose="020B0604020202020204" pitchFamily="34" charset="0"/>
                          <a:ea typeface="Calibri" panose="020F0502020204030204" pitchFamily="34" charset="0"/>
                          <a:cs typeface="Arial" panose="020B0604020202020204" pitchFamily="34" charset="0"/>
                        </a:rPr>
                        <a:t> Policy Framework and Implementation </a:t>
                      </a:r>
                      <a:r>
                        <a:rPr lang="en-US" sz="1400" i="0" dirty="0" err="1">
                          <a:effectLst/>
                          <a:latin typeface="Arial" panose="020B0604020202020204" pitchFamily="34" charset="0"/>
                          <a:ea typeface="Calibri" panose="020F0502020204030204" pitchFamily="34" charset="0"/>
                          <a:cs typeface="Arial" panose="020B0604020202020204" pitchFamily="34" charset="0"/>
                        </a:rPr>
                        <a:t>Programme</a:t>
                      </a:r>
                      <a:r>
                        <a:rPr lang="en-US" sz="1400" i="0" dirty="0">
                          <a:effectLst/>
                          <a:latin typeface="Arial" panose="020B0604020202020204" pitchFamily="34" charset="0"/>
                          <a:ea typeface="Calibri" panose="020F0502020204030204" pitchFamily="34" charset="0"/>
                          <a:cs typeface="Arial" panose="020B0604020202020204" pitchFamily="34" charset="0"/>
                        </a:rPr>
                        <a:t> approved and implementation monitored in the five-year period.” The SMMEs-focused </a:t>
                      </a:r>
                      <a:r>
                        <a:rPr lang="en-US" sz="1400" i="0" dirty="0" err="1">
                          <a:effectLst/>
                          <a:latin typeface="Arial" panose="020B0604020202020204" pitchFamily="34" charset="0"/>
                          <a:ea typeface="Calibri" panose="020F0502020204030204" pitchFamily="34" charset="0"/>
                          <a:cs typeface="Arial" panose="020B0604020202020204" pitchFamily="34" charset="0"/>
                        </a:rPr>
                        <a:t>Localisation</a:t>
                      </a:r>
                      <a:r>
                        <a:rPr lang="en-US" sz="1400" i="0" dirty="0">
                          <a:effectLst/>
                          <a:latin typeface="Arial" panose="020B0604020202020204" pitchFamily="34" charset="0"/>
                          <a:ea typeface="Calibri" panose="020F0502020204030204" pitchFamily="34" charset="0"/>
                          <a:cs typeface="Arial" panose="020B0604020202020204" pitchFamily="34" charset="0"/>
                        </a:rPr>
                        <a:t> Policy Framework and Implementation </a:t>
                      </a:r>
                      <a:r>
                        <a:rPr lang="en-US" sz="1400" i="0" dirty="0" err="1">
                          <a:effectLst/>
                          <a:latin typeface="Arial" panose="020B0604020202020204" pitchFamily="34" charset="0"/>
                          <a:ea typeface="Calibri" panose="020F0502020204030204" pitchFamily="34" charset="0"/>
                          <a:cs typeface="Arial" panose="020B0604020202020204" pitchFamily="34" charset="0"/>
                        </a:rPr>
                        <a:t>Programme</a:t>
                      </a:r>
                      <a:r>
                        <a:rPr lang="en-US" sz="1400" i="0" dirty="0">
                          <a:effectLst/>
                          <a:latin typeface="Arial" panose="020B0604020202020204" pitchFamily="34" charset="0"/>
                          <a:ea typeface="Calibri" panose="020F0502020204030204" pitchFamily="34" charset="0"/>
                          <a:cs typeface="Arial" panose="020B0604020202020204" pitchFamily="34" charset="0"/>
                        </a:rPr>
                        <a:t> was approved by Cabinet in 2020.</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2048244"/>
                  </a:ext>
                </a:extLst>
              </a:tr>
              <a:tr h="88655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 Product Markets of the SMMEs and Co-operatives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five-year target has been removed from Strategic Plan and will be implemented at an Operational Plan level.</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24011014"/>
                  </a:ext>
                </a:extLst>
              </a:tr>
            </a:tbl>
          </a:graphicData>
        </a:graphic>
      </p:graphicFrame>
    </p:spTree>
    <p:extLst>
      <p:ext uri="{BB962C8B-B14F-4D97-AF65-F5344CB8AC3E}">
        <p14:creationId xmlns:p14="http://schemas.microsoft.com/office/powerpoint/2010/main" xmlns="" val="21529161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0" dirty="0">
                <a:solidFill>
                  <a:schemeClr val="bg2"/>
                </a:solidFill>
                <a:latin typeface="Arial" panose="020B0604020202020204" pitchFamily="34" charset="0"/>
                <a:cs typeface="Arial" panose="020B0604020202020204" pitchFamily="34" charset="0"/>
                <a:sym typeface="Calibri"/>
              </a:rPr>
              <a:t>6</a:t>
            </a:r>
            <a:r>
              <a:rPr kumimoji="0" lang="en-GB" sz="20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Annexure A: Amendment To The Revised 2020 – 2025 Strategic Plan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129155EE-E138-495F-94F0-D6ADD62EDE2B}"/>
              </a:ext>
            </a:extLst>
          </p:cNvPr>
          <p:cNvGraphicFramePr>
            <a:graphicFrameLocks noGrp="1"/>
          </p:cNvGraphicFramePr>
          <p:nvPr>
            <p:extLst>
              <p:ext uri="{D42A27DB-BD31-4B8C-83A1-F6EECF244321}">
                <p14:modId xmlns:p14="http://schemas.microsoft.com/office/powerpoint/2010/main" xmlns="" val="4187682332"/>
              </p:ext>
            </p:extLst>
          </p:nvPr>
        </p:nvGraphicFramePr>
        <p:xfrm>
          <a:off x="76200" y="803442"/>
          <a:ext cx="8991600" cy="4988010"/>
        </p:xfrm>
        <a:graphic>
          <a:graphicData uri="http://schemas.openxmlformats.org/drawingml/2006/table">
            <a:tbl>
              <a:tblPr firstRow="1" firstCol="1" bandRow="1"/>
              <a:tblGrid>
                <a:gridCol w="34290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62673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algn="ctr" defTabSz="914400" rtl="0" eaLnBrk="1" fontAlgn="ctr" latinLnBrk="0" hangingPunct="1">
                        <a:lnSpc>
                          <a:spcPct val="100000"/>
                        </a:lnSpc>
                        <a:spcBef>
                          <a:spcPts val="0"/>
                        </a:spcBef>
                        <a:spcAft>
                          <a:spcPts val="0"/>
                        </a:spcAft>
                      </a:pPr>
                      <a:endParaRPr lang="en-GB"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REFLECTED IN THE REVISED </a:t>
                      </a: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 2025 STRATEGIC PLAN</a:t>
                      </a:r>
                      <a:endParaRPr lang="en-ZA"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algn="ctr" defTabSz="914400" rtl="0" eaLnBrk="1" fontAlgn="ctr" latinLnBrk="0" hangingPunct="1">
                        <a:lnSpc>
                          <a:spcPct val="100000"/>
                        </a:lnSpc>
                        <a:spcBef>
                          <a:spcPts val="0"/>
                        </a:spcBef>
                        <a:spcAft>
                          <a:spcPts val="0"/>
                        </a:spcAft>
                      </a:pPr>
                      <a:endParaRPr lang="en-GB"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REFLECTED AS AMENDED IN THE </a:t>
                      </a:r>
                    </a:p>
                    <a:p>
                      <a:pPr marL="0" algn="ctr" defTabSz="914400" rtl="0" eaLnBrk="1" fontAlgn="ctr" latinLnBrk="0" hangingPunct="1">
                        <a:lnSpc>
                          <a:spcPct val="100000"/>
                        </a:lnSpc>
                        <a:spcBef>
                          <a:spcPts val="0"/>
                        </a:spcBef>
                        <a:spcAft>
                          <a:spcPts val="0"/>
                        </a:spcAft>
                      </a:pPr>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2021/22  ANNUAL PERFORMANCE PLAN</a:t>
                      </a:r>
                      <a:endParaRPr lang="en-ZA"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extLst>
                  <a:ext uri="{0D108BD9-81ED-4DB2-BD59-A6C34878D82A}">
                    <a16:rowId xmlns:a16="http://schemas.microsoft.com/office/drawing/2014/main" xmlns="" val="10000"/>
                  </a:ext>
                </a:extLst>
              </a:tr>
              <a:tr h="3019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Revised 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55766933"/>
                  </a:ext>
                </a:extLst>
              </a:tr>
              <a:tr h="54991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1 500 SMME s and Co-operatives exposed to international market opportunities through e-commerce platform.</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target has been reduced in the Strategic Plan from 1 500 SMMEs and Co-operatives exposed to international market opportunities through e-commerce platform to 1 000 SMMEs and Co-operatives exposed to international market opportunities through e-commerce platform. This reduction is due to slow opening of the international market.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66374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50 000 women-owned businesses registered on international platform.</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target has been reduced in the Strategic Plan from 50 000 women-owned businesses registered on International platform to 10 000 women-owned businesses registered on international platform. This reduction is due to slow opening of the international market.</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8783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Small Enterprise Development Masterplan Implementation Monitored.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five-year target has been revised in the Strategic Plan to read “National Integrated Small Enterprise Development Masterplan approved and implementation monitored in the five-year period.”</a:t>
                      </a:r>
                    </a:p>
                    <a:p>
                      <a:pPr algn="l">
                        <a:lnSpc>
                          <a:spcPct val="107000"/>
                        </a:lnSpc>
                        <a:spcAft>
                          <a:spcPts val="0"/>
                        </a:spcAft>
                      </a:pPr>
                      <a:endParaRPr lang="en-US" sz="1400" i="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Additional wording of “National” and “Integrated” Masterplan is reflection of a national strategy to coordinate Government’s efforts, in partnership with private sector actors, in building a supportive ecosystem for smaller enterprises to thrive.</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2048244"/>
                  </a:ext>
                </a:extLst>
              </a:tr>
            </a:tbl>
          </a:graphicData>
        </a:graphic>
      </p:graphicFrame>
    </p:spTree>
    <p:extLst>
      <p:ext uri="{BB962C8B-B14F-4D97-AF65-F5344CB8AC3E}">
        <p14:creationId xmlns:p14="http://schemas.microsoft.com/office/powerpoint/2010/main" xmlns="" val="36188193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28625" y="5737928"/>
            <a:ext cx="7342585" cy="1381271"/>
            <a:chOff x="95612" y="5609738"/>
            <a:chExt cx="8757793" cy="1603854"/>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95612" y="5609738"/>
              <a:ext cx="1935014" cy="1603854"/>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6025512"/>
              <a:ext cx="1113053" cy="77230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6025512"/>
              <a:ext cx="2555384" cy="693772"/>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0" dirty="0">
                <a:solidFill>
                  <a:schemeClr val="bg2"/>
                </a:solidFill>
                <a:latin typeface="Arial" panose="020B0604020202020204" pitchFamily="34" charset="0"/>
                <a:cs typeface="Arial" panose="020B0604020202020204" pitchFamily="34" charset="0"/>
                <a:sym typeface="Calibri"/>
              </a:rPr>
              <a:t>6</a:t>
            </a:r>
            <a:r>
              <a:rPr kumimoji="0" lang="en-GB" sz="20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Annexure A: Amendment To The Revised 2020 – 2025 Strategic Plan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9" name="Table 8">
            <a:extLst>
              <a:ext uri="{FF2B5EF4-FFF2-40B4-BE49-F238E27FC236}">
                <a16:creationId xmlns:a16="http://schemas.microsoft.com/office/drawing/2014/main" xmlns="" id="{0C559FFB-4BDD-4DAF-AF82-C4044FD50343}"/>
              </a:ext>
            </a:extLst>
          </p:cNvPr>
          <p:cNvGraphicFramePr>
            <a:graphicFrameLocks noGrp="1"/>
          </p:cNvGraphicFramePr>
          <p:nvPr>
            <p:extLst>
              <p:ext uri="{D42A27DB-BD31-4B8C-83A1-F6EECF244321}">
                <p14:modId xmlns:p14="http://schemas.microsoft.com/office/powerpoint/2010/main" xmlns="" val="3137289729"/>
              </p:ext>
            </p:extLst>
          </p:nvPr>
        </p:nvGraphicFramePr>
        <p:xfrm>
          <a:off x="76200" y="827188"/>
          <a:ext cx="8991600" cy="5224436"/>
        </p:xfrm>
        <a:graphic>
          <a:graphicData uri="http://schemas.openxmlformats.org/drawingml/2006/table">
            <a:tbl>
              <a:tblPr firstRow="1" firstCol="1" bandRow="1"/>
              <a:tblGrid>
                <a:gridCol w="28956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65145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lnSpc>
                          <a:spcPct val="100000"/>
                        </a:lnSpc>
                        <a:spcBef>
                          <a:spcPts val="0"/>
                        </a:spcBef>
                        <a:spcAft>
                          <a:spcPts val="0"/>
                        </a:spcAft>
                      </a:pPr>
                      <a:endPar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font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REFLECTED IN THE REVISED </a:t>
                      </a:r>
                    </a:p>
                    <a:p>
                      <a:pPr algn="ctr" font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 2025 STRATEGIC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lnSpc>
                          <a:spcPct val="100000"/>
                        </a:lnSpc>
                        <a:spcBef>
                          <a:spcPts val="0"/>
                        </a:spcBef>
                        <a:spcAft>
                          <a:spcPts val="0"/>
                        </a:spcAft>
                      </a:pPr>
                      <a:endPar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fontAlgn="ctr">
                        <a:lnSpc>
                          <a:spcPct val="100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REFLECTED AS AMENDED IN THE </a:t>
                      </a:r>
                    </a:p>
                    <a:p>
                      <a:pPr algn="ctr" fontAlgn="ctr">
                        <a:lnSpc>
                          <a:spcPct val="100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2021/22  ANNUAL PERFORMANCE PLAN</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extLst>
                  <a:ext uri="{0D108BD9-81ED-4DB2-BD59-A6C34878D82A}">
                    <a16:rowId xmlns:a16="http://schemas.microsoft.com/office/drawing/2014/main" xmlns="" val="10000"/>
                  </a:ext>
                </a:extLst>
              </a:tr>
              <a:tr h="3019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Revised Five-Year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55766933"/>
                  </a:ext>
                </a:extLst>
              </a:tr>
              <a:tr h="68766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Four (4) Annual Impact Assessment Reports on the performance evaluation of existing incubation </a:t>
                      </a:r>
                      <a:r>
                        <a:rPr lang="en-US" sz="1400" dirty="0" err="1">
                          <a:effectLst/>
                          <a:latin typeface="Arial" panose="020B0604020202020204" pitchFamily="34" charset="0"/>
                          <a:ea typeface="Calibri" panose="020F0502020204030204" pitchFamily="34" charset="0"/>
                          <a:cs typeface="Arial" panose="020B0604020202020204" pitchFamily="34" charset="0"/>
                        </a:rPr>
                        <a:t>centres</a:t>
                      </a:r>
                      <a:r>
                        <a:rPr lang="en-US" sz="1400" dirty="0">
                          <a:effectLst/>
                          <a:latin typeface="Arial" panose="020B0604020202020204" pitchFamily="34" charset="0"/>
                          <a:ea typeface="Calibri" panose="020F0502020204030204" pitchFamily="34" charset="0"/>
                          <a:cs typeface="Arial" panose="020B0604020202020204" pitchFamily="34" charset="0"/>
                        </a:rPr>
                        <a:t> and digital hubs </a:t>
                      </a:r>
                      <a:r>
                        <a:rPr lang="en-US" sz="1400" dirty="0" err="1">
                          <a:effectLst/>
                          <a:latin typeface="Arial" panose="020B0604020202020204" pitchFamily="34" charset="0"/>
                          <a:ea typeface="Calibri" panose="020F0502020204030204" pitchFamily="34" charset="0"/>
                          <a:cs typeface="Arial" panose="020B0604020202020204" pitchFamily="34" charset="0"/>
                        </a:rPr>
                        <a:t>prioritising</a:t>
                      </a:r>
                      <a:r>
                        <a:rPr lang="en-US" sz="1400" dirty="0">
                          <a:effectLst/>
                          <a:latin typeface="Arial" panose="020B0604020202020204" pitchFamily="34" charset="0"/>
                          <a:ea typeface="Calibri" panose="020F0502020204030204" pitchFamily="34" charset="0"/>
                          <a:cs typeface="Arial" panose="020B0604020202020204" pitchFamily="34" charset="0"/>
                        </a:rPr>
                        <a:t> Townships and Rural areas.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five-year target has been revised in the Strategic Plan to read “Incubation Support </a:t>
                      </a:r>
                      <a:r>
                        <a:rPr lang="en-US" sz="1400" dirty="0" err="1">
                          <a:effectLst/>
                          <a:latin typeface="Arial" panose="020B0604020202020204" pitchFamily="34" charset="0"/>
                          <a:ea typeface="Calibri" panose="020F0502020204030204" pitchFamily="34" charset="0"/>
                          <a:cs typeface="Arial" panose="020B0604020202020204" pitchFamily="34" charset="0"/>
                        </a:rPr>
                        <a:t>Programme</a:t>
                      </a:r>
                      <a:r>
                        <a:rPr lang="en-US" sz="1400" dirty="0">
                          <a:effectLst/>
                          <a:latin typeface="Arial" panose="020B0604020202020204" pitchFamily="34" charset="0"/>
                          <a:ea typeface="Calibri" panose="020F0502020204030204" pitchFamily="34" charset="0"/>
                          <a:cs typeface="Arial" panose="020B0604020202020204" pitchFamily="34" charset="0"/>
                        </a:rPr>
                        <a:t> (ISP) improvement plan monitored” for the five-year period.</a:t>
                      </a:r>
                    </a:p>
                    <a:p>
                      <a:pPr algn="l">
                        <a:lnSpc>
                          <a:spcPct val="107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This due to the fact that the role of the Department is oversight and coordination of the incubation </a:t>
                      </a:r>
                      <a:r>
                        <a:rPr lang="en-US" sz="1400" dirty="0" err="1">
                          <a:effectLst/>
                          <a:latin typeface="Arial" panose="020B0604020202020204" pitchFamily="34" charset="0"/>
                          <a:ea typeface="Calibri" panose="020F0502020204030204" pitchFamily="34" charset="0"/>
                          <a:cs typeface="Arial" panose="020B0604020202020204" pitchFamily="34" charset="0"/>
                        </a:rPr>
                        <a:t>centres</a:t>
                      </a:r>
                      <a:r>
                        <a:rPr lang="en-US" sz="1400" dirty="0">
                          <a:effectLst/>
                          <a:latin typeface="Arial" panose="020B0604020202020204" pitchFamily="34" charset="0"/>
                          <a:ea typeface="Calibri" panose="020F0502020204030204" pitchFamily="34" charset="0"/>
                          <a:cs typeface="Arial" panose="020B0604020202020204" pitchFamily="34" charset="0"/>
                        </a:rPr>
                        <a:t> and digital hubs.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66374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SMME Support Plan aligned with the District Development Model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target has been removed from Strategic Plan. However, the milestones that were set as part of this target will be implemented as part of the Township and Rural Enterprises supported, and the SheTradesZA targets.</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8783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200 000 youth business start-ups supported.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The target has been reduced in the Strategic Plan from 200 000 youth business start-ups supported to 15 000 youth business start-ups supported by 2024. This is to align the target with the 2021 State of the Nation Address directive.</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2048244"/>
                  </a:ext>
                </a:extLst>
              </a:tr>
              <a:tr h="8783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Action Plan on the Ease of Doing Business Ratings in the District Municipalities Monitored.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400" i="0" dirty="0">
                          <a:effectLst/>
                          <a:latin typeface="Arial" panose="020B0604020202020204" pitchFamily="34" charset="0"/>
                          <a:ea typeface="Calibri" panose="020F0502020204030204" pitchFamily="34" charset="0"/>
                          <a:cs typeface="Arial" panose="020B0604020202020204" pitchFamily="34" charset="0"/>
                        </a:rPr>
                        <a:t>Target has been changed in the Strategic Plan to reflect “Action Plan on the Red-Tape Reduction in the District Municipalities Monitored”. National Treasury has terminated the partnership with the </a:t>
                      </a:r>
                      <a:r>
                        <a:rPr lang="en-US" sz="1400" i="0" dirty="0" err="1">
                          <a:effectLst/>
                          <a:latin typeface="Arial" panose="020B0604020202020204" pitchFamily="34" charset="0"/>
                          <a:ea typeface="Calibri" panose="020F0502020204030204" pitchFamily="34" charset="0"/>
                          <a:cs typeface="Arial" panose="020B0604020202020204" pitchFamily="34" charset="0"/>
                        </a:rPr>
                        <a:t>organisation</a:t>
                      </a:r>
                      <a:r>
                        <a:rPr lang="en-US" sz="1400" i="0" dirty="0">
                          <a:effectLst/>
                          <a:latin typeface="Arial" panose="020B0604020202020204" pitchFamily="34" charset="0"/>
                          <a:ea typeface="Calibri" panose="020F0502020204030204" pitchFamily="34" charset="0"/>
                          <a:cs typeface="Arial" panose="020B0604020202020204" pitchFamily="34" charset="0"/>
                        </a:rPr>
                        <a:t> that was rating South Africa on the Ease of Doing Business, hence the Department has resolved to go back to Red Tape Reduction </a:t>
                      </a:r>
                      <a:r>
                        <a:rPr lang="en-US" sz="1400" i="0" dirty="0" err="1">
                          <a:effectLst/>
                          <a:latin typeface="Arial" panose="020B0604020202020204" pitchFamily="34" charset="0"/>
                          <a:ea typeface="Calibri" panose="020F0502020204030204" pitchFamily="34" charset="0"/>
                          <a:cs typeface="Arial" panose="020B0604020202020204" pitchFamily="34" charset="0"/>
                        </a:rPr>
                        <a:t>programme</a:t>
                      </a:r>
                      <a:r>
                        <a:rPr lang="en-US" sz="1400" i="0" dirty="0">
                          <a:effectLst/>
                          <a:latin typeface="Arial" panose="020B0604020202020204" pitchFamily="34" charset="0"/>
                          <a:ea typeface="Calibri" panose="020F0502020204030204" pitchFamily="34" charset="0"/>
                          <a:cs typeface="Arial" panose="020B0604020202020204" pitchFamily="34" charset="0"/>
                        </a:rPr>
                        <a:t>, which aims to achieve similar outcomes.</a:t>
                      </a:r>
                      <a:endParaRPr lang="en-ZA"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37584504"/>
                  </a:ext>
                </a:extLst>
              </a:tr>
            </a:tbl>
          </a:graphicData>
        </a:graphic>
      </p:graphicFrame>
    </p:spTree>
    <p:extLst>
      <p:ext uri="{BB962C8B-B14F-4D97-AF65-F5344CB8AC3E}">
        <p14:creationId xmlns:p14="http://schemas.microsoft.com/office/powerpoint/2010/main" xmlns="" val="26878968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96874"/>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0" dirty="0">
                <a:solidFill>
                  <a:schemeClr val="bg2"/>
                </a:solidFill>
                <a:latin typeface="Arial" panose="020B0604020202020204" pitchFamily="34" charset="0"/>
                <a:cs typeface="Arial" panose="020B0604020202020204" pitchFamily="34" charset="0"/>
                <a:sym typeface="Calibri"/>
              </a:rPr>
              <a:t>7</a:t>
            </a: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Recommendation</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
        <p:nvSpPr>
          <p:cNvPr id="10" name="TextBox 9">
            <a:extLst>
              <a:ext uri="{FF2B5EF4-FFF2-40B4-BE49-F238E27FC236}">
                <a16:creationId xmlns:a16="http://schemas.microsoft.com/office/drawing/2014/main" xmlns="" id="{7CD5BD72-AB44-457F-88EB-83BE5588795D}"/>
              </a:ext>
            </a:extLst>
          </p:cNvPr>
          <p:cNvSpPr txBox="1"/>
          <p:nvPr/>
        </p:nvSpPr>
        <p:spPr>
          <a:xfrm>
            <a:off x="76200" y="794479"/>
            <a:ext cx="9046544" cy="92332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sym typeface="Calibri"/>
              </a:rPr>
              <a:t>It is recommended that the Portfolio Committee on Small Business Development adopts the 2021/22 Annual Performance Plan of the Department of Small Business Development.</a:t>
            </a:r>
          </a:p>
        </p:txBody>
      </p:sp>
    </p:spTree>
    <p:extLst>
      <p:ext uri="{BB962C8B-B14F-4D97-AF65-F5344CB8AC3E}">
        <p14:creationId xmlns:p14="http://schemas.microsoft.com/office/powerpoint/2010/main" xmlns="" val="24984619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chemeClr val="bg2"/>
                </a:solidFill>
                <a:effectLst/>
                <a:uLnTx/>
                <a:uFillTx/>
                <a:latin typeface="Arial" pitchFamily="34" charset="0"/>
                <a:ea typeface="+mn-ea"/>
                <a:cs typeface="Arial" pitchFamily="34" charset="0"/>
                <a:sym typeface="Calibri"/>
              </a:rPr>
              <a:t>Institutional Policies and Strategies</a:t>
            </a:r>
          </a:p>
        </p:txBody>
      </p:sp>
      <p:graphicFrame>
        <p:nvGraphicFramePr>
          <p:cNvPr id="10" name="Table 9">
            <a:extLst>
              <a:ext uri="{FF2B5EF4-FFF2-40B4-BE49-F238E27FC236}">
                <a16:creationId xmlns:a16="http://schemas.microsoft.com/office/drawing/2014/main" xmlns="" id="{273746EE-5C26-463A-992C-D78996AE8B14}"/>
              </a:ext>
            </a:extLst>
          </p:cNvPr>
          <p:cNvGraphicFramePr>
            <a:graphicFrameLocks noGrp="1"/>
          </p:cNvGraphicFramePr>
          <p:nvPr/>
        </p:nvGraphicFramePr>
        <p:xfrm>
          <a:off x="57238" y="789896"/>
          <a:ext cx="9018634" cy="5763176"/>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27677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67992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latin typeface="Arial Narrow" panose="020B0606020202030204" pitchFamily="34" charset="0"/>
                          <a:cs typeface="Arial" panose="020B0604020202020204" pitchFamily="34" charset="0"/>
                        </a:rPr>
                        <a:t>National Development Plan, Vision 2030 (2012)</a:t>
                      </a:r>
                    </a:p>
                    <a:p>
                      <a:pPr algn="l">
                        <a:lnSpc>
                          <a:spcPct val="150000"/>
                        </a:lnSpc>
                        <a:spcAft>
                          <a:spcPts val="0"/>
                        </a:spcAft>
                      </a:pP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200" b="0" dirty="0">
                          <a:latin typeface="Arial Narrow" panose="020B0606020202030204" pitchFamily="34" charset="0"/>
                          <a:cs typeface="Arial" panose="020B0604020202020204" pitchFamily="34" charset="0"/>
                        </a:rPr>
                        <a:t>Department and entities play a major and direct role in coordinating and influencing implementation of Chapters 3 and 6 on the NDP (economy, employment and rural development and growth</a:t>
                      </a:r>
                    </a:p>
                    <a:p>
                      <a:pPr marL="0" lvl="0" indent="0" algn="l">
                        <a:lnSpc>
                          <a:spcPct val="150000"/>
                        </a:lnSpc>
                        <a:spcAft>
                          <a:spcPts val="0"/>
                        </a:spcAft>
                        <a:buFont typeface="+mj-lt"/>
                        <a:buNone/>
                      </a:pP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9947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Medium-Term Strategic </a:t>
                      </a:r>
                      <a:r>
                        <a:rPr lang="en-US" sz="1200" b="1" cap="none" normalizeH="0" baseline="0" dirty="0">
                          <a:latin typeface="Arial Narrow" panose="020B0606020202030204" pitchFamily="34" charset="0"/>
                          <a:cs typeface="Arial" panose="020B0604020202020204" pitchFamily="34" charset="0"/>
                        </a:rPr>
                        <a:t>Framework (2019 – 2024)</a:t>
                      </a:r>
                    </a:p>
                    <a:p>
                      <a:pPr algn="l">
                        <a:lnSpc>
                          <a:spcPct val="150000"/>
                        </a:lnSpc>
                        <a:spcAft>
                          <a:spcPts val="0"/>
                        </a:spcAft>
                      </a:pP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PRIORITY 2: Economic Transformation and Job Creation:</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Upscale and expand support to small businesses;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Creating more jobs;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Inclusive economic growth;</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Re-</a:t>
                      </a:r>
                      <a:r>
                        <a:rPr lang="en-US" sz="1200" dirty="0" err="1">
                          <a:effectLst/>
                          <a:latin typeface="Arial Narrow" panose="020B0606020202030204" pitchFamily="34" charset="0"/>
                          <a:cs typeface="Times New Roman" panose="02020603050405020304" pitchFamily="18" charset="0"/>
                        </a:rPr>
                        <a:t>industrialisation</a:t>
                      </a:r>
                      <a:r>
                        <a:rPr lang="en-US" sz="1200" dirty="0">
                          <a:effectLst/>
                          <a:latin typeface="Arial Narrow" panose="020B0606020202030204" pitchFamily="34" charset="0"/>
                          <a:cs typeface="Times New Roman" panose="02020603050405020304" pitchFamily="18" charset="0"/>
                        </a:rPr>
                        <a:t> of the economy and emergence of globally competitive sectors;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Increased access to and uptake of Information and Communication Technology (ICT);</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Competitive and accessible markets through reduced share of dominant firms in priority sectors;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Mainstreaming of Youth, Women, and Persons with Disabilities with minimum 40% target for Women, 30% for Youth and 7% for Persons with disabilities in the SMMEs and Co-operatives Sector.</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67987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Integrated Strategy on the Promotion of entrepreneurship and Small Enterprises (2005)</a:t>
                      </a: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It focuses on three strategic areas with aligned actions: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Increase supply for financial and non-financial support services - Collaborative approaches to streamline resources from the public sector and crowding in private sector resources;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Creating demand for small enterprise products and services - New policy directives, public sector procurement strategy and Broad-based Black Economic Empowerment (B-BBEE) codes of good practice as a lever for increased demand;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Reduce small enterprise regulatory constraints - Enabling environment, establish a regulatory impact assessment framework and business environment monitoring mechanism.</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bl>
          </a:graphicData>
        </a:graphic>
      </p:graphicFrame>
    </p:spTree>
    <p:extLst>
      <p:ext uri="{BB962C8B-B14F-4D97-AF65-F5344CB8AC3E}">
        <p14:creationId xmlns:p14="http://schemas.microsoft.com/office/powerpoint/2010/main" xmlns="" val="160558204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50</a:t>
            </a:fld>
            <a:endParaRPr lang="en-US"/>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Thank You!</a:t>
            </a:r>
          </a:p>
        </p:txBody>
      </p:sp>
      <p:grpSp>
        <p:nvGrpSpPr>
          <p:cNvPr id="15" name="Group 14">
            <a:extLst>
              <a:ext uri="{FF2B5EF4-FFF2-40B4-BE49-F238E27FC236}">
                <a16:creationId xmlns:a16="http://schemas.microsoft.com/office/drawing/2014/main" xmlns="" id="{7EB384B3-21BD-413E-8C55-1CE0EE640071}"/>
              </a:ext>
            </a:extLst>
          </p:cNvPr>
          <p:cNvGrpSpPr/>
          <p:nvPr/>
        </p:nvGrpSpPr>
        <p:grpSpPr>
          <a:xfrm>
            <a:off x="457200" y="5410200"/>
            <a:ext cx="7314010" cy="1839451"/>
            <a:chOff x="129695" y="5229200"/>
            <a:chExt cx="8723710" cy="2135867"/>
          </a:xfrm>
        </p:grpSpPr>
        <p:pic>
          <p:nvPicPr>
            <p:cNvPr id="16" name="Picture 12">
              <a:extLst>
                <a:ext uri="{FF2B5EF4-FFF2-40B4-BE49-F238E27FC236}">
                  <a16:creationId xmlns:a16="http://schemas.microsoft.com/office/drawing/2014/main" xmlns="" id="{20CE2FEE-D578-4B3D-81F6-D92D5680944E}"/>
                </a:ext>
              </a:extLst>
            </p:cNvPr>
            <p:cNvPicPr>
              <a:picLocks noChangeAspect="1"/>
            </p:cNvPicPr>
            <p:nvPr/>
          </p:nvPicPr>
          <p:blipFill>
            <a:blip r:embed="rId8" cstate="print"/>
            <a:srcRect l="4701" r="4701"/>
            <a:stretch>
              <a:fillRect/>
            </a:stretch>
          </p:blipFill>
          <p:spPr>
            <a:xfrm>
              <a:off x="129695" y="5229200"/>
              <a:ext cx="1935014" cy="2135867"/>
            </a:xfrm>
            <a:prstGeom prst="rect">
              <a:avLst/>
            </a:prstGeom>
          </p:spPr>
        </p:pic>
        <p:pic>
          <p:nvPicPr>
            <p:cNvPr id="17" name="Picture 2" descr="The Department of Military Veterans">
              <a:extLst>
                <a:ext uri="{FF2B5EF4-FFF2-40B4-BE49-F238E27FC236}">
                  <a16:creationId xmlns:a16="http://schemas.microsoft.com/office/drawing/2014/main" xmlns="" id="{F4600F91-6A1C-4970-8E44-8D7992754EA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A picture containing text, clipart&#10;&#10;Description automatically generated">
              <a:extLst>
                <a:ext uri="{FF2B5EF4-FFF2-40B4-BE49-F238E27FC236}">
                  <a16:creationId xmlns:a16="http://schemas.microsoft.com/office/drawing/2014/main" xmlns="" id="{C8E8A815-B930-45B5-A315-CEB0B1692E5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35197806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51</a:t>
            </a:fld>
            <a:endParaRPr lang="en-US"/>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205044"/>
            <a:ext cx="5323681"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OUT</a:t>
            </a:r>
          </a:p>
        </p:txBody>
      </p:sp>
      <p:grpSp>
        <p:nvGrpSpPr>
          <p:cNvPr id="7" name="Group 6">
            <a:extLst>
              <a:ext uri="{FF2B5EF4-FFF2-40B4-BE49-F238E27FC236}">
                <a16:creationId xmlns:a16="http://schemas.microsoft.com/office/drawing/2014/main" xmlns="" id="{3659B59E-90B2-44CC-A5DA-5BC96D027AAC}"/>
              </a:ext>
            </a:extLst>
          </p:cNvPr>
          <p:cNvGrpSpPr/>
          <p:nvPr/>
        </p:nvGrpSpPr>
        <p:grpSpPr>
          <a:xfrm>
            <a:off x="533400" y="5391370"/>
            <a:ext cx="7314010" cy="1839451"/>
            <a:chOff x="129695" y="5229200"/>
            <a:chExt cx="8723710" cy="2135867"/>
          </a:xfrm>
        </p:grpSpPr>
        <p:pic>
          <p:nvPicPr>
            <p:cNvPr id="8" name="Picture 12">
              <a:extLst>
                <a:ext uri="{FF2B5EF4-FFF2-40B4-BE49-F238E27FC236}">
                  <a16:creationId xmlns:a16="http://schemas.microsoft.com/office/drawing/2014/main" xmlns="" id="{677D9A39-420A-43F1-AEC9-9B48020B1302}"/>
                </a:ext>
              </a:extLst>
            </p:cNvPr>
            <p:cNvPicPr>
              <a:picLocks noChangeAspect="1"/>
            </p:cNvPicPr>
            <p:nvPr/>
          </p:nvPicPr>
          <p:blipFill>
            <a:blip r:embed="rId3" cstate="print"/>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xmlns="" id="{6A6F39B6-136A-4315-ABA8-182540AA94A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xmlns="" id="{1E908EED-B1EE-48AB-9F0F-9AF4A07FC7A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11" name="TextBox 10">
            <a:extLst>
              <a:ext uri="{FF2B5EF4-FFF2-40B4-BE49-F238E27FC236}">
                <a16:creationId xmlns:a16="http://schemas.microsoft.com/office/drawing/2014/main" xmlns="" id="{11DC89B2-97DC-44D0-A49A-FE3F2A8B4C0E}"/>
              </a:ext>
            </a:extLst>
          </p:cNvPr>
          <p:cNvSpPr txBox="1"/>
          <p:nvPr/>
        </p:nvSpPr>
        <p:spPr>
          <a:xfrm>
            <a:off x="5429864" y="813553"/>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Meintjies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Sunnyside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sbdinfo@dsbd.gov.za</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www.dsbd.gov.za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info@seda.gov.za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www.seda.org.za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Office Park,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Cnr</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Olievenhoutbosch Street &amp; Jean Avenue, Building 14 , Block 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11 </a:t>
            </a: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Boulevard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dirty="0">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10"/>
              </a:rPr>
              <a:t>helpline@sefa.org.za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11"/>
              </a:rPr>
              <a:t>www.sefa.org.za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039377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33990" cy="1839451"/>
            <a:chOff x="129695" y="5229200"/>
            <a:chExt cx="8747541"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4183" y="5801828"/>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3192" y="5801828"/>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chemeClr val="bg2"/>
                </a:solidFill>
                <a:effectLst/>
                <a:uLnTx/>
                <a:uFillTx/>
                <a:latin typeface="Arial" pitchFamily="34" charset="0"/>
                <a:ea typeface="+mn-ea"/>
                <a:cs typeface="Arial" pitchFamily="34" charset="0"/>
                <a:sym typeface="Calibri"/>
              </a:rPr>
              <a:t>Institutional Policies and Strategies</a:t>
            </a:r>
          </a:p>
        </p:txBody>
      </p:sp>
      <p:graphicFrame>
        <p:nvGraphicFramePr>
          <p:cNvPr id="11" name="Table 10">
            <a:extLst>
              <a:ext uri="{FF2B5EF4-FFF2-40B4-BE49-F238E27FC236}">
                <a16:creationId xmlns:a16="http://schemas.microsoft.com/office/drawing/2014/main" xmlns="" id="{C7AAA80D-23AC-4594-9ABD-F8F7BBB54C20}"/>
              </a:ext>
            </a:extLst>
          </p:cNvPr>
          <p:cNvGraphicFramePr>
            <a:graphicFrameLocks noGrp="1"/>
          </p:cNvGraphicFramePr>
          <p:nvPr>
            <p:extLst>
              <p:ext uri="{D42A27DB-BD31-4B8C-83A1-F6EECF244321}">
                <p14:modId xmlns:p14="http://schemas.microsoft.com/office/powerpoint/2010/main" xmlns="" val="3654371676"/>
              </p:ext>
            </p:extLst>
          </p:nvPr>
        </p:nvGraphicFramePr>
        <p:xfrm>
          <a:off x="38100" y="842940"/>
          <a:ext cx="9018634" cy="4982183"/>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28309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192867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latin typeface="Arial Narrow" panose="020B0606020202030204" pitchFamily="34" charset="0"/>
                          <a:cs typeface="Arial" panose="020B0604020202020204" pitchFamily="34" charset="0"/>
                        </a:rPr>
                        <a:t>Integrated Strategy on the Development and Promotion of Co-operatives</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Seeks to support the ongoing profiling of the Co-operatives:</a:t>
                      </a:r>
                    </a:p>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Four strategic pillars: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To increase the supply of non-financial support services to Co-operatives;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To create demand for Co-operative enterprises products and services;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To improve sustainability of Co-operatives;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4. To increase the supply of financial support services to Co-operatives.</a:t>
                      </a:r>
                    </a:p>
                    <a:p>
                      <a:pPr marL="0" lvl="0" indent="0" algn="l">
                        <a:lnSpc>
                          <a:spcPct val="150000"/>
                        </a:lnSpc>
                        <a:spcAft>
                          <a:spcPts val="0"/>
                        </a:spcAft>
                        <a:buFont typeface="+mj-lt"/>
                        <a:buNone/>
                      </a:pP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9048546"/>
                  </a:ext>
                </a:extLst>
              </a:tr>
              <a:tr h="277041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Informal Business Upliftment Strategy (NIBUS) and Implementation Framework (2014 &amp; 2015)</a:t>
                      </a:r>
                      <a:endParaRPr lang="en-ZA" sz="1200" b="1" cap="none" normalizeH="0" baseline="0" dirty="0">
                        <a:latin typeface="Arial Narrow" panose="020B0606020202030204" pitchFamily="34" charset="0"/>
                        <a:cs typeface="Arial" panose="020B0604020202020204" pitchFamily="34" charset="0"/>
                      </a:endParaRPr>
                    </a:p>
                    <a:p>
                      <a:pPr algn="l">
                        <a:lnSpc>
                          <a:spcPct val="150000"/>
                        </a:lnSpc>
                        <a:spcAft>
                          <a:spcPts val="0"/>
                        </a:spcAft>
                      </a:pP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Supports the enterprising poor in the informal business sector and facilitates their participation in the</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mainstream economy.</a:t>
                      </a:r>
                    </a:p>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Four Implementation Thrusts: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Enhance the quality of enterprise development, promotion and capacity building products and services;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Strengthen the policy and regulatory environment to support an integrated and coordinated approach to informal business upliftment;</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Build the skills, capacity, systems and processes to drive an integrated and coordinated approach to informal business upliftment;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4. Strengthened national, regional and international partnerships to support and promote the NIBUS development agenda.</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3675888"/>
                  </a:ext>
                </a:extLst>
              </a:tr>
            </a:tbl>
          </a:graphicData>
        </a:graphic>
      </p:graphicFrame>
    </p:spTree>
    <p:extLst>
      <p:ext uri="{BB962C8B-B14F-4D97-AF65-F5344CB8AC3E}">
        <p14:creationId xmlns:p14="http://schemas.microsoft.com/office/powerpoint/2010/main" xmlns="" val="27378776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Part B: Our Strategic Focus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20323085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8</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Global Economic Environment</a:t>
            </a:r>
            <a:r>
              <a:rPr lang="en-US" sz="2400" dirty="0">
                <a:solidFill>
                  <a:schemeClr val="bg2"/>
                </a:solidFill>
                <a:latin typeface="Arial" panose="020B0604020202020204" pitchFamily="34" charset="0"/>
              </a:rPr>
              <a:t> </a:t>
            </a:r>
            <a:endParaRPr lang="en-ZA" sz="2400" dirty="0">
              <a:solidFill>
                <a:schemeClr val="bg2"/>
              </a:solidFill>
              <a:latin typeface="Arial" panose="020B0604020202020204" pitchFamily="34" charset="0"/>
            </a:endParaRPr>
          </a:p>
        </p:txBody>
      </p:sp>
      <p:sp>
        <p:nvSpPr>
          <p:cNvPr id="9" name="Text Placeholder 1">
            <a:extLst>
              <a:ext uri="{FF2B5EF4-FFF2-40B4-BE49-F238E27FC236}">
                <a16:creationId xmlns:a16="http://schemas.microsoft.com/office/drawing/2014/main" xmlns="" id="{13C17EDF-A9D0-441B-A238-B88D2C984151}"/>
              </a:ext>
            </a:extLst>
          </p:cNvPr>
          <p:cNvSpPr txBox="1">
            <a:spLocks/>
          </p:cNvSpPr>
          <p:nvPr/>
        </p:nvSpPr>
        <p:spPr>
          <a:xfrm>
            <a:off x="179388" y="835025"/>
            <a:ext cx="8802687" cy="534828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1" fontAlgn="auto" latinLnBrk="0" hangingPunct="1">
              <a:lnSpc>
                <a:spcPct val="100000"/>
              </a:lnSpc>
              <a:spcBef>
                <a:spcPts val="700"/>
              </a:spcBef>
              <a:spcAft>
                <a:spcPts val="0"/>
              </a:spcAft>
              <a:buClrTx/>
              <a:buSzPct val="100000"/>
              <a:buFont typeface="Arial" panose="020B0604020202020204" pitchFamily="34" charset="0"/>
              <a:buNone/>
              <a:tabLst>
                <a:tab pos="228600" algn="l"/>
              </a:tabLst>
              <a:defRPr/>
            </a:pPr>
            <a:r>
              <a:rPr kumimoji="0" lang="en-ZA" altLang="en-US" sz="2000" b="1" i="0" u="sng" strike="noStrike" kern="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a:rPr>
              <a:t>Rebuilding and recovering from the COVID-19 Pandemic</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The growth recovering following a severe collapse in 2020 that has acute adverse impacts on women, youth, persons with disabilities and the especially informally employed and those who work in contract-intensive sectors.</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The strength of the recovery is projected to vary significantly across countries depending on access to medical interventions (vaccine-powered economic strengthening) and effectiveness of policy support.</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New coronavirus variants of the virus pose concerns for the outlook.</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The pandemic is expected to reverse the progress made in poverty reduction in the past two decades in the emerging market and developing economies.</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All emerging market and developing economy regions are expected to grow this year, and South Africa in particular, is expected to grow by 2.8%.</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endPar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20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1">
              <a:lnSpc>
                <a:spcPct val="100000"/>
              </a:lnSpc>
              <a:spcBef>
                <a:spcPts val="700"/>
              </a:spcBef>
              <a:spcAft>
                <a:spcPts val="0"/>
              </a:spcAft>
              <a:buClrTx/>
              <a:buSzPct val="100000"/>
              <a:buFont typeface="Arial" panose="020B0604020202020204" pitchFamily="34" charset="0"/>
              <a:buNone/>
              <a:tabLst>
                <a:tab pos="228600" algn="l"/>
              </a:tabLst>
              <a:defRPr/>
            </a:pPr>
            <a:endParaRPr kumimoji="0" lang="en-ZA" altLang="en-US" sz="20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a:endParaRPr>
          </a:p>
        </p:txBody>
      </p:sp>
    </p:spTree>
    <p:extLst>
      <p:ext uri="{BB962C8B-B14F-4D97-AF65-F5344CB8AC3E}">
        <p14:creationId xmlns:p14="http://schemas.microsoft.com/office/powerpoint/2010/main" xmlns="" val="22542435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9</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r>
              <a:rPr kumimoji="0" lang="en-ZA" sz="24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Global Economic Environment</a:t>
            </a:r>
            <a:r>
              <a:rPr lang="en-US" sz="2400" dirty="0">
                <a:solidFill>
                  <a:schemeClr val="bg2"/>
                </a:solidFill>
                <a:latin typeface="Arial" panose="020B0604020202020204" pitchFamily="34" charset="0"/>
              </a:rPr>
              <a:t> </a:t>
            </a:r>
            <a:endParaRPr lang="en-ZA" sz="2400" dirty="0">
              <a:solidFill>
                <a:schemeClr val="bg2"/>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xmlns="" id="{776A99C4-B9C3-4AD2-B720-A3C27AEEA5F1}"/>
              </a:ext>
            </a:extLst>
          </p:cNvPr>
          <p:cNvGraphicFramePr>
            <a:graphicFrameLocks noGrp="1"/>
          </p:cNvGraphicFramePr>
          <p:nvPr>
            <p:extLst>
              <p:ext uri="{D42A27DB-BD31-4B8C-83A1-F6EECF244321}">
                <p14:modId xmlns:p14="http://schemas.microsoft.com/office/powerpoint/2010/main" xmlns="" val="1540395025"/>
              </p:ext>
            </p:extLst>
          </p:nvPr>
        </p:nvGraphicFramePr>
        <p:xfrm>
          <a:off x="26405" y="862713"/>
          <a:ext cx="8965195" cy="4236134"/>
        </p:xfrm>
        <a:graphic>
          <a:graphicData uri="http://schemas.openxmlformats.org/drawingml/2006/table">
            <a:tbl>
              <a:tblPr firstRow="1" firstCol="1" bandRow="1"/>
              <a:tblGrid>
                <a:gridCol w="2926546">
                  <a:extLst>
                    <a:ext uri="{9D8B030D-6E8A-4147-A177-3AD203B41FA5}">
                      <a16:colId xmlns:a16="http://schemas.microsoft.com/office/drawing/2014/main" xmlns="" val="20000"/>
                    </a:ext>
                  </a:extLst>
                </a:gridCol>
                <a:gridCol w="1077517">
                  <a:extLst>
                    <a:ext uri="{9D8B030D-6E8A-4147-A177-3AD203B41FA5}">
                      <a16:colId xmlns:a16="http://schemas.microsoft.com/office/drawing/2014/main" xmlns="" val="20002"/>
                    </a:ext>
                  </a:extLst>
                </a:gridCol>
                <a:gridCol w="1078601">
                  <a:extLst>
                    <a:ext uri="{9D8B030D-6E8A-4147-A177-3AD203B41FA5}">
                      <a16:colId xmlns:a16="http://schemas.microsoft.com/office/drawing/2014/main" xmlns="" val="20003"/>
                    </a:ext>
                  </a:extLst>
                </a:gridCol>
                <a:gridCol w="1347710">
                  <a:extLst>
                    <a:ext uri="{9D8B030D-6E8A-4147-A177-3AD203B41FA5}">
                      <a16:colId xmlns:a16="http://schemas.microsoft.com/office/drawing/2014/main" xmlns="" val="20004"/>
                    </a:ext>
                  </a:extLst>
                </a:gridCol>
                <a:gridCol w="1347710">
                  <a:extLst>
                    <a:ext uri="{9D8B030D-6E8A-4147-A177-3AD203B41FA5}">
                      <a16:colId xmlns:a16="http://schemas.microsoft.com/office/drawing/2014/main" xmlns="" val="20005"/>
                    </a:ext>
                  </a:extLst>
                </a:gridCol>
                <a:gridCol w="1187111">
                  <a:extLst>
                    <a:ext uri="{9D8B030D-6E8A-4147-A177-3AD203B41FA5}">
                      <a16:colId xmlns:a16="http://schemas.microsoft.com/office/drawing/2014/main" xmlns="" val="20006"/>
                    </a:ext>
                  </a:extLst>
                </a:gridCol>
              </a:tblGrid>
              <a:tr h="0">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r>
                        <a:rPr lang="en-GB" sz="1100" b="1" dirty="0">
                          <a:latin typeface="Arial" panose="020B0604020202020204" pitchFamily="34" charset="0"/>
                          <a:cs typeface="Arial" panose="020B0604020202020204" pitchFamily="34" charset="0"/>
                        </a:rPr>
                        <a:t>Estimates</a:t>
                      </a:r>
                    </a:p>
                  </a:txBody>
                  <a:tcPr anchor="b">
                    <a:lnL w="12700" cap="flat" cmpd="sng" algn="ctr">
                      <a:solidFill>
                        <a:srgbClr val="000000"/>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Projections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prstClr val="black"/>
                      </a:solidFill>
                      <a:prstDash val="soli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Difference from Oct 2020 WEO Projections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0"/>
                  </a:ext>
                </a:extLst>
              </a:tr>
              <a:tr h="113116">
                <a:tc vMerge="1">
                  <a:txBody>
                    <a:bodyPr/>
                    <a:lstStyle/>
                    <a:p>
                      <a:endParaRPr lang="en-GB"/>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prstClr val="black"/>
                      </a:solidFill>
                      <a:prstDash val="soli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247">
                <a:tc gridSpan="6">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cap="small" dirty="0">
                          <a:effectLst/>
                          <a:latin typeface="Arial" panose="020B0604020202020204" pitchFamily="34" charset="0"/>
                          <a:ea typeface="Calibri" panose="020F0502020204030204" pitchFamily="34" charset="0"/>
                          <a:cs typeface="Arial" panose="020B0604020202020204" pitchFamily="34" charset="0"/>
                        </a:rPr>
                        <a:t>Overview of the World Economic Outlook projections (WEO, Jan 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mpd="sng">
                      <a:noFill/>
                      <a:prstDash val="solid"/>
                    </a:lnL>
                    <a:lnT w="31750" cap="flat" cmpd="dbl"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20416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World Output</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3.5</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prstClr val="black"/>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5.5</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4.2</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0.3</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0.9</a:t>
                      </a:r>
                    </a:p>
                  </a:txBody>
                  <a:tcPr marL="68580" marR="68580" marT="0" marB="0">
                    <a:lnL w="12700" cap="flat" cmpd="sng" algn="ctr">
                      <a:solidFill>
                        <a:srgbClr val="000000"/>
                      </a:solidFill>
                      <a:prstDash val="solid"/>
                      <a:round/>
                      <a:headEnd type="none" w="med" len="med"/>
                      <a:tailEnd type="none" w="med" len="med"/>
                    </a:lnL>
                    <a:lnR>
                      <a:noFill/>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235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a:solidFill>
                            <a:srgbClr val="FF0000"/>
                          </a:solidFill>
                          <a:effectLst/>
                          <a:latin typeface="Arial" panose="020B0604020202020204" pitchFamily="34" charset="0"/>
                          <a:ea typeface="Calibri" panose="020F0502020204030204" pitchFamily="34" charset="0"/>
                          <a:cs typeface="Arial" panose="020B0604020202020204" pitchFamily="34" charset="0"/>
                        </a:rPr>
                        <a:t>Advanced Economies</a:t>
                      </a:r>
                      <a:endParaRPr lang="en-GB" sz="11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20544">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United States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Euro Area</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Japan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0.7</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United Kingdom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Canada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0.7</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Developing Economies</a:t>
                      </a:r>
                      <a:endPar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524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Emerging and Developing Asia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679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Emerging and Developing Europe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Latin America &amp; the Caribbean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Middle East and Central Asia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Sub-Saharan Africa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5001918"/>
                  </a:ext>
                </a:extLst>
              </a:tr>
              <a:tr h="2982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South Africa</a:t>
                      </a:r>
                      <a:endPar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
        <p:nvSpPr>
          <p:cNvPr id="11" name="TextBox 10">
            <a:extLst>
              <a:ext uri="{FF2B5EF4-FFF2-40B4-BE49-F238E27FC236}">
                <a16:creationId xmlns:a16="http://schemas.microsoft.com/office/drawing/2014/main" xmlns="" id="{8BCBC485-CC66-477F-9ED3-10A8548FEC17}"/>
              </a:ext>
            </a:extLst>
          </p:cNvPr>
          <p:cNvSpPr txBox="1"/>
          <p:nvPr/>
        </p:nvSpPr>
        <p:spPr>
          <a:xfrm>
            <a:off x="1143000" y="5133202"/>
            <a:ext cx="8301810" cy="553996"/>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GB" sz="1200" b="1" i="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Source: IMF, 2021 World Economic Outlook, IMF WOE Database</a:t>
            </a:r>
            <a:endParaRPr kumimoji="0" lang="en-ZA" sz="1200" b="1" i="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cs typeface="Calibri"/>
              <a:sym typeface="Calibri"/>
            </a:endParaRPr>
          </a:p>
        </p:txBody>
      </p:sp>
    </p:spTree>
    <p:extLst>
      <p:ext uri="{BB962C8B-B14F-4D97-AF65-F5344CB8AC3E}">
        <p14:creationId xmlns:p14="http://schemas.microsoft.com/office/powerpoint/2010/main" xmlns="" val="33965004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7635</Words>
  <Application>Microsoft Office PowerPoint</Application>
  <PresentationFormat>On-screen Show (4:3)</PresentationFormat>
  <Paragraphs>1766</Paragraphs>
  <Slides>51</Slides>
  <Notes>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Strategy Unit</dc:creator>
  <cp:lastModifiedBy>USER</cp:lastModifiedBy>
  <cp:revision>20</cp:revision>
  <cp:lastPrinted>2021-04-07T21:18:07Z</cp:lastPrinted>
  <dcterms:created xsi:type="dcterms:W3CDTF">2021-04-07T19:18:07Z</dcterms:created>
  <dcterms:modified xsi:type="dcterms:W3CDTF">2021-05-05T15:21:06Z</dcterms:modified>
</cp:coreProperties>
</file>