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736" r:id="rId1"/>
    <p:sldMasterId id="2147483748" r:id="rId2"/>
  </p:sldMasterIdLst>
  <p:notesMasterIdLst>
    <p:notesMasterId r:id="rId37"/>
  </p:notesMasterIdLst>
  <p:handoutMasterIdLst>
    <p:handoutMasterId r:id="rId38"/>
  </p:handoutMasterIdLst>
  <p:sldIdLst>
    <p:sldId id="442" r:id="rId3"/>
    <p:sldId id="449" r:id="rId4"/>
    <p:sldId id="448" r:id="rId5"/>
    <p:sldId id="443" r:id="rId6"/>
    <p:sldId id="444" r:id="rId7"/>
    <p:sldId id="446" r:id="rId8"/>
    <p:sldId id="447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50" r:id="rId20"/>
    <p:sldId id="271" r:id="rId21"/>
    <p:sldId id="412" r:id="rId22"/>
    <p:sldId id="411" r:id="rId23"/>
    <p:sldId id="423" r:id="rId24"/>
    <p:sldId id="416" r:id="rId25"/>
    <p:sldId id="418" r:id="rId26"/>
    <p:sldId id="436" r:id="rId27"/>
    <p:sldId id="424" r:id="rId28"/>
    <p:sldId id="426" r:id="rId29"/>
    <p:sldId id="428" r:id="rId30"/>
    <p:sldId id="431" r:id="rId31"/>
    <p:sldId id="437" r:id="rId32"/>
    <p:sldId id="430" r:id="rId33"/>
    <p:sldId id="433" r:id="rId34"/>
    <p:sldId id="439" r:id="rId35"/>
    <p:sldId id="260" r:id="rId36"/>
  </p:sldIdLst>
  <p:sldSz cx="9144000" cy="6858000" type="screen4x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lukholo Sigaba (HQ)" initials="NS(" lastIdx="2" clrIdx="0"/>
  <p:cmAuthor id="1" name="Ansie Rossouw (HQ)" initials="AR(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FA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397" cy="496881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97" y="1"/>
            <a:ext cx="2948397" cy="496881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r">
              <a:defRPr sz="1200"/>
            </a:lvl1pPr>
          </a:lstStyle>
          <a:p>
            <a:fld id="{688BD0A5-5562-40A4-8CB3-E89424D9FF69}" type="datetimeFigureOut">
              <a:rPr lang="en-ZA" smtClean="0"/>
              <a:pPr/>
              <a:t>2021/05/05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601"/>
            <a:ext cx="2948397" cy="496881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97" y="9445601"/>
            <a:ext cx="2948397" cy="496881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r">
              <a:defRPr sz="1200"/>
            </a:lvl1pPr>
          </a:lstStyle>
          <a:p>
            <a:fld id="{9D8A73E9-51CC-40C6-B7D6-5CC508CC2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8709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4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7204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r">
              <a:defRPr sz="1200"/>
            </a:lvl1pPr>
          </a:lstStyle>
          <a:p>
            <a:fld id="{041EF6DE-82A1-49EC-8463-94870C32ED74}" type="datetimeFigureOut">
              <a:rPr lang="en-ZA" smtClean="0"/>
              <a:pPr/>
              <a:t>2021/05/05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7" tIns="46628" rIns="93257" bIns="46628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4" y="4723449"/>
            <a:ext cx="5444490" cy="4474845"/>
          </a:xfrm>
          <a:prstGeom prst="rect">
            <a:avLst/>
          </a:prstGeom>
        </p:spPr>
        <p:txBody>
          <a:bodyPr vert="horz" lIns="93257" tIns="46628" rIns="93257" bIns="466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4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4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r">
              <a:defRPr sz="1200"/>
            </a:lvl1pPr>
          </a:lstStyle>
          <a:p>
            <a:fld id="{3B3AA409-9683-4EF8-83DD-70749E8E1BC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9118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1117C-FEDE-4C91-A293-8AFFD20C17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672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54397" y="9444988"/>
            <a:ext cx="2949629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4" y="4722496"/>
            <a:ext cx="5444490" cy="44761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0916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498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47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234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649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26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067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54397" y="9444988"/>
            <a:ext cx="2949629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4" y="4722496"/>
            <a:ext cx="5444490" cy="44761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03046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54397" y="9444988"/>
            <a:ext cx="2949629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algn="r" defTabSz="945657"/>
            <a:fld id="{D2F339A1-301F-41F5-A0E6-6BD7EDCA3004}" type="slidenum">
              <a:rPr lang="en-GB" sz="1200">
                <a:solidFill>
                  <a:prstClr val="black"/>
                </a:solidFill>
              </a:rPr>
              <a:pPr algn="r" defTabSz="945657"/>
              <a:t>18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4" y="4722496"/>
            <a:ext cx="5444490" cy="44761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50201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024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888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43375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55918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03943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83356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79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54397" y="9444988"/>
            <a:ext cx="2949629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4" y="4722496"/>
            <a:ext cx="5444490" cy="44761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64898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6854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29480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94760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2661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54397" y="9444988"/>
            <a:ext cx="2949629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4" y="4722496"/>
            <a:ext cx="5444490" cy="44761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39061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54397" y="9444988"/>
            <a:ext cx="2949629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4" y="4722496"/>
            <a:ext cx="5444490" cy="44761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72756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93942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29875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54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0283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5118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9870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730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67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54397" y="9444988"/>
            <a:ext cx="2949629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4" y="4722496"/>
            <a:ext cx="5444490" cy="44761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354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72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2A721-203A-4124-B54D-7AE5EE8BA914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917B-568E-4CDA-B28E-E39220CAA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19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4FC29-7324-4750-81BF-8949967E3B1F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C4E6-0C79-4000-B054-32930EF06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194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A7A54F-11A6-40E9-8764-8542D5373BFC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9F60-DA19-475C-8CB2-C2DDE0E08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453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9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D452B7F-6D53-4FC8-A25A-1BC5E9ED11F9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5D38877-20A6-4203-B6D7-DE930EDCD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337693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8C6403B-E9B6-48B6-84FF-22624BA8F9E2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554572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22710D-C922-4FA7-AEA9-2C886624A84A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EC3A00C-72F4-4133-9A73-712E50083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1240968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F07D95E-51EC-46CB-BA2B-9E2F54E8D9AE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A116ED5-AC2F-4936-86DF-40606D08D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60534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9ADF913-5DED-4DD0-B89E-10DB693B4642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5CB9DF7-8079-4C1F-A15E-2FD39954D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726371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FD21DDB-BAEA-4F0B-B50A-CF05218CA0BC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1C7A0828-554B-4478-992E-B4DFD1316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292226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4081D93-B45D-41D7-A408-FDA67153AC35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7EFB2D2-A0FC-4E09-8DB3-3A611E7B8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1166964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7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DBF1D9C4-71DE-4144-81CF-E656D88ED1A3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4D87172-9B73-4657-9DA9-993E49F9F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03316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2C72D-D855-4CA3-BB46-4D55747CEA1A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9C084-64D2-444A-8BFC-FE5210707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4011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F2E0786-44D2-4BCE-BB24-856ED5855139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8A52A22-C990-4CA7-B6AB-C663D92C4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508947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58F713BF-A926-4790-B334-A764CB80201C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A20C31-B1C7-4645-AC4B-53A66DC26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880752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30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30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DA20BB4-6743-4681-AD02-D55BC4E747B9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BDC8712-A3E3-495A-84EE-DDC29A639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1657127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7" y="6488479"/>
            <a:ext cx="6305797" cy="306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44650" y="6488479"/>
            <a:ext cx="2688835" cy="3066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7" y="6479782"/>
            <a:ext cx="3929093" cy="3240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cs typeface="Tahoma" pitchFamily="34" charset="0"/>
              </a:rPr>
              <a:t>© Copyright Impact Strategy Consulting, solely for the use of UIF;</a:t>
            </a:r>
          </a:p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cs typeface="Tahoma" pitchFamily="34" charset="0"/>
              </a:rPr>
              <a:t>not to be used or relied upon without joint written consent</a:t>
            </a:r>
          </a:p>
          <a:p>
            <a:pPr>
              <a:defRPr/>
            </a:pPr>
            <a:endParaRPr lang="en-ZA" sz="700" dirty="0">
              <a:solidFill>
                <a:srgbClr val="EEECE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765" y="6479782"/>
            <a:ext cx="391883" cy="324000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AEB2EFD-0384-4502-B68A-97137B875E0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013" y="1317174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1770"/>
            <a:ext cx="912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71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775A6-4D83-49D4-9A5B-F2E6DC53927D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DC5D4-42D6-40DB-8307-CF90A11B2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84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3980C-7BC5-433D-B300-E4402F2F054B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34FFB-5033-4A8B-9BA7-B50A1ACBC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770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725F-2F4F-4FDA-B63F-F8582D2E0C47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65E62-F5E1-41C6-B3C1-E86018016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731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33F84-DB6A-4D21-9270-CE04D10C36E2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4F334-E4C0-4BE0-8DD2-7A56C656D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10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3227C-D14B-4427-AC4F-442F28D04F2C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4F6B-AC4E-4DB5-AA87-2BE9D0A74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291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B0208-64A1-41CE-91F8-8CED6A0EC25E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ABC9-4B3F-4DC1-BC9A-F544A0974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4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568564-D1AC-4444-B021-7F6559EE8F8B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B4FD1-D2F7-499A-BABE-5E4CA6609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639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A63F4955-E2B6-4C71-8BC3-2BB337A2479E}" type="datetime1">
              <a:rPr lang="en-US" altLang="en-US" smtClean="0"/>
              <a:pPr/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F60A76BC-E66B-401A-9DA1-660B1C9B57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0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28B471F6-2D05-43B0-87A3-FA4D44715E76}" type="datetime1">
              <a:rPr lang="en-US" smtClean="0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1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0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DD684FB-8C7F-498E-8C92-5F152DCF7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90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 spd="slow">
    <p:circle/>
  </p:transition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5" descr="New_Powerpoint presenta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126" y="-101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itle 16"/>
          <p:cNvSpPr txBox="1">
            <a:spLocks/>
          </p:cNvSpPr>
          <p:nvPr/>
        </p:nvSpPr>
        <p:spPr bwMode="auto">
          <a:xfrm>
            <a:off x="306427" y="226848"/>
            <a:ext cx="8382485" cy="226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813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EMPLOYMENT 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UNEMPLOYMENT INSURANCE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 (UIF)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 2021/2022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733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088" y="5914014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302" y="5931476"/>
            <a:ext cx="1225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4" name="TextBox 1"/>
          <p:cNvSpPr txBox="1">
            <a:spLocks noChangeArrowheads="1"/>
          </p:cNvSpPr>
          <p:nvPr/>
        </p:nvSpPr>
        <p:spPr bwMode="auto">
          <a:xfrm>
            <a:off x="192088" y="2788226"/>
            <a:ext cx="1770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1200" b="1" smtClean="0">
                <a:solidFill>
                  <a:prstClr val="black"/>
                </a:solidFill>
              </a:rPr>
              <a:t>05</a:t>
            </a:r>
            <a:r>
              <a:rPr kumimoji="0" lang="en-Z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ZA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MAY 2021</a:t>
            </a:r>
            <a:endParaRPr kumimoji="0" lang="en-ZA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5845745"/>
            <a:ext cx="2445385" cy="914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38877-20A6-4203-B6D7-DE930EDCD0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-80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-80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9236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3769" y="2844800"/>
            <a:ext cx="7345363" cy="1119168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TRATEGIC PLAN: 2020 – 25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OUTCOMES AND OUTCOME INDICATORS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5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73164-415C-4C83-A7EC-60F1854965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850" y="993286"/>
            <a:ext cx="3670300" cy="13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4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IMPACT STATEMENT</a:t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01733" y="2412599"/>
          <a:ext cx="7623810" cy="1983556"/>
        </p:xfrm>
        <a:graphic>
          <a:graphicData uri="http://schemas.openxmlformats.org/drawingml/2006/table">
            <a:tbl>
              <a:tblPr firstRow="1" firstCol="1" bandRow="1"/>
              <a:tblGrid>
                <a:gridCol w="2050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3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8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Impact statement</a:t>
                      </a:r>
                      <a:endParaRPr lang="en-Z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3200" kern="1200" dirty="0">
                          <a:effectLst/>
                          <a:latin typeface="Calibri"/>
                          <a:ea typeface="MS PGothic"/>
                          <a:cs typeface="MS PGothic"/>
                        </a:rPr>
                        <a:t>A labour market which is conducive to decent employment</a:t>
                      </a:r>
                      <a:endParaRPr lang="en-Z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71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C084-64D2-444A-8BFC-FE52107075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0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Priority </a:t>
            </a: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1: </a:t>
            </a:r>
            <a:r>
              <a:rPr lang="en-ZA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Capable, Ethical and Developmental State</a:t>
            </a: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71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C084-64D2-444A-8BFC-FE52107075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1" y="1364018"/>
          <a:ext cx="8548254" cy="5269022"/>
        </p:xfrm>
        <a:graphic>
          <a:graphicData uri="http://schemas.openxmlformats.org/drawingml/2006/table">
            <a:tbl>
              <a:tblPr firstRow="1" firstCol="1" bandRow="1"/>
              <a:tblGrid>
                <a:gridCol w="1482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35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Indicator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453">
                <a:tc rowSpan="5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Functional</a:t>
                      </a:r>
                      <a:r>
                        <a:rPr lang="en-ZA" sz="1400" dirty="0" smtClean="0"/>
                        <a:t> and Efficient UIF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 </a:t>
                      </a:r>
                      <a:r>
                        <a:rPr lang="en-US" sz="1400" dirty="0" smtClean="0"/>
                        <a:t>Improved audit opinion obtained from the Auditor General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Obtained a qualified audit opinion in 2018/19</a:t>
                      </a:r>
                      <a:endParaRPr lang="en-ZA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Clean audit opinion obtained by March 2024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0941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Wasteful, fruitless and irregular expenditures reduce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Fruitless and wasteful expenditure: R 79 897 326.14 as at January 2020 Irregular expenditure (confirmed): R 92 777 as at January 2020.</a:t>
                      </a:r>
                      <a:endParaRPr lang="en-ZA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100% elimination of wasteful and fruitless expenditure and 75% reduction of irregular expenditure by March 2024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7054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Improved turnaround time to pay suppliers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99.9% (6 654 / 6 655) within 30 calendar days as at March 2020. </a:t>
                      </a:r>
                      <a:endParaRPr lang="en-ZA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100% valid invoices paid 30 calendar days after receipt by March 2025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  <a:tr h="705471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I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mproved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resolution of reported incidents of Fraud and corruption 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69.5% (16/23) as at January 2020</a:t>
                      </a:r>
                      <a:endParaRPr lang="en-ZA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95% resolution of reported incidents of Fraud and corruption by March 2024.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311195"/>
                  </a:ext>
                </a:extLst>
              </a:tr>
              <a:tr h="13649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COVID-19 interventions implemented No baseline information. </a:t>
                      </a:r>
                      <a:endParaRPr lang="en-ZA" sz="14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baseline information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90% of COVID-19 TERS applications with valid, accurate and complete information paid within 5 working days after receipt by March 2021.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41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Priority </a:t>
            </a: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1: </a:t>
            </a:r>
            <a:r>
              <a:rPr lang="en-ZA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Capable, Ethical and Developmental State</a:t>
            </a: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71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C084-64D2-444A-8BFC-FE52107075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97873" y="1506416"/>
          <a:ext cx="8548254" cy="4183341"/>
        </p:xfrm>
        <a:graphic>
          <a:graphicData uri="http://schemas.openxmlformats.org/drawingml/2006/table">
            <a:tbl>
              <a:tblPr firstRow="1" firstCol="1" bandRow="1"/>
              <a:tblGrid>
                <a:gridCol w="1496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Indicator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2438">
                <a:tc rowSpan="3"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Functional</a:t>
                      </a:r>
                      <a:r>
                        <a:rPr lang="en-ZA" sz="1300" dirty="0" smtClean="0"/>
                        <a:t> and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smtClean="0"/>
                        <a:t>Efficient UIF</a:t>
                      </a:r>
                      <a:endParaRPr lang="en-ZA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Covid-19 TERS ICT system implemented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/>
                        <a:t>No baseline information</a:t>
                      </a:r>
                      <a:endParaRPr lang="en-ZA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/>
                        <a:t>Covid-19 TERS ICT system developed and deployed by March 2021</a:t>
                      </a:r>
                      <a:endParaRPr lang="en-ZA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943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Identified Covid-19 cases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verified.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baseline information. </a:t>
                      </a:r>
                      <a:endParaRPr lang="en-ZA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Xinwei"/>
                          <a:cs typeface="Tahoma" panose="020B0604030504040204" pitchFamily="34" charset="0"/>
                        </a:rPr>
                        <a:t>100% of identified Covid19 cases verified by March 2021</a:t>
                      </a:r>
                      <a:endParaRPr lang="en-ZA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672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Functional Ethics structure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baseline information</a:t>
                      </a:r>
                      <a:endParaRPr lang="en-ZA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Xinwei"/>
                          <a:cs typeface="Tahoma" panose="020B0604030504040204" pitchFamily="34" charset="0"/>
                        </a:rPr>
                        <a:t>Ethics committees established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Xinwei"/>
                          <a:cs typeface="Tahoma" panose="020B0604030504040204" pitchFamily="34" charset="0"/>
                        </a:rPr>
                        <a:t>and 95% adherence to Terms of  reference by March 2024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  <a:tr h="470495">
                <a:tc rowSpan="2"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Financially</a:t>
                      </a:r>
                      <a:endParaRPr lang="en-US" sz="1300" baseline="0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sustainable UIF</a:t>
                      </a:r>
                      <a:endParaRPr lang="en-ZA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Sustainable Administrative Expenditure. </a:t>
                      </a:r>
                      <a:endParaRPr lang="en-ZA" sz="13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13.7% (750 336/5 460 507) as at March 2020. </a:t>
                      </a:r>
                      <a:endParaRPr lang="en-ZA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≤15% by March 2025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497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/>
                        <a:t>Improved return on listed investments. </a:t>
                      </a:r>
                      <a:endParaRPr lang="en-ZA" sz="1300" b="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/>
                        <a:t>Benchmark: Minus 10.88% Performance: Minus 8.25%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/>
                        <a:t>2.63% achievement as at March 2020. </a:t>
                      </a:r>
                      <a:endParaRPr lang="en-ZA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/>
                        <a:t>Percentage returns on listed investments ≥ the Benchmark by March 2025</a:t>
                      </a:r>
                      <a:endParaRPr lang="en-ZA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1832885"/>
                  </a:ext>
                </a:extLst>
              </a:tr>
              <a:tr h="601497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Strengthened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institutional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capacity of the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Fund. </a:t>
                      </a:r>
                      <a:endParaRPr lang="en-ZA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Improved Human Resource Capacity. </a:t>
                      </a:r>
                      <a:endParaRPr lang="en-ZA" sz="1300" b="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Vacancy rate was 6.6 % (45 posts/ 602 establishment) as at April 2020. </a:t>
                      </a:r>
                      <a:endParaRPr lang="en-ZA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≤5% by March 2025.</a:t>
                      </a:r>
                      <a:endParaRPr lang="en-ZA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343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8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400" b="1" dirty="0" smtClean="0"/>
              <a:t>Priority </a:t>
            </a:r>
            <a:r>
              <a:rPr lang="en-US" sz="2400" b="1" dirty="0"/>
              <a:t>2: Economic Transformation and Job Creation</a:t>
            </a: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71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C084-64D2-444A-8BFC-FE52107075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2" y="1364019"/>
          <a:ext cx="8506690" cy="3932377"/>
        </p:xfrm>
        <a:graphic>
          <a:graphicData uri="http://schemas.openxmlformats.org/drawingml/2006/table">
            <a:tbl>
              <a:tblPr firstRow="1" firstCol="1" bandRow="1"/>
              <a:tblGrid>
                <a:gridCol w="1579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5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5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Indicator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7013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More decent jobs created. 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Unemployment Insurance Fund (UIF) Assets Under Management (AUM) Funds set aside to fund Employment Creation Schemes. 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Budgeted R7.6 billion for next three years. </a:t>
                      </a:r>
                      <a:endParaRPr lang="en-ZA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10% set aside by March 2025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00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</a:t>
            </a:r>
            <a:r>
              <a:rPr lang="en-US" sz="2400" b="1" dirty="0" smtClean="0"/>
              <a:t>riority </a:t>
            </a:r>
            <a:r>
              <a:rPr lang="en-US" sz="2400" b="1" dirty="0"/>
              <a:t>4: Consolidating the Social Wage through Reliable and Quality Basic Services</a:t>
            </a: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71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C084-64D2-444A-8BFC-FE52107075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97873" y="1506416"/>
          <a:ext cx="8548254" cy="4940085"/>
        </p:xfrm>
        <a:graphic>
          <a:graphicData uri="http://schemas.openxmlformats.org/drawingml/2006/table">
            <a:tbl>
              <a:tblPr firstRow="1" firstCol="1" bandRow="1"/>
              <a:tblGrid>
                <a:gridCol w="1496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2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Indicator 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386">
                <a:tc rowSpan="7"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An inclusive an responsive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social security coverage</a:t>
                      </a:r>
                      <a:endParaRPr lang="en-ZA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Integrated claims management System (ICMS) implemented, support and maintenance provided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Request for handover submission has been approved by the National Treasury.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Support and maintenance of the Integrated Claims Management System by March 2023. 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109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An inclusive an responsive social security coverage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Registered 795 178 new employees as at March 2020. </a:t>
                      </a:r>
                      <a:endParaRPr lang="en-ZA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4 600 000 newly registered employees by March 2025.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4388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Registered 59 984 new employers as at March 2020.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4 500 000 newly registered employers by March 2025.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5786112"/>
                  </a:ext>
                </a:extLst>
              </a:tr>
              <a:tr h="5851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96% (57 394/59 984) new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companies were created with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registration document (UI54) within 1 working day as at March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100% of new companies created with registration document (UI54) within 5 working hours by March 2024.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7838735"/>
                  </a:ext>
                </a:extLst>
              </a:tr>
              <a:tr h="6848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93% (8098 / 8 677) applications with complete information were issued with compliance certificates, tender letters or non-compliance letters within 10 working days as at March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98% of Unemployment benefit claims with complete, accurate and verified information approved or rejected within 8 working days by March 2022.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0885649"/>
                  </a:ext>
                </a:extLst>
              </a:tr>
              <a:tr h="8059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92% (126 442/136 897) of In-service benefits; Maternity, illness and adoption benefits were approved or rejected within 10 working days as at March 2020.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98% of In-service benefits; Maternity, illness and adoption benefit claims with complete, accurate and verified information approved or rejected within 5 working days by March 2022.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2519481"/>
                  </a:ext>
                </a:extLst>
              </a:tr>
              <a:tr h="82865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95% (14 539/15 337) of Deceased benefit claims were approved / rejected within 20 working days as at March 2020.</a:t>
                      </a:r>
                      <a:endParaRPr lang="en-ZA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98% of deceased benefit claims with complete, accurate and verified information approved or rejected within 10 working days by March 2022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11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400" b="1" dirty="0" smtClean="0"/>
              <a:t>Priority 6</a:t>
            </a:r>
            <a:r>
              <a:rPr lang="en-US" sz="2400" b="1" dirty="0"/>
              <a:t>: Social cohesion and safer communities </a:t>
            </a:r>
            <a: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71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C084-64D2-444A-8BFC-FE52107075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97873" y="1506416"/>
          <a:ext cx="8548254" cy="4866675"/>
        </p:xfrm>
        <a:graphic>
          <a:graphicData uri="http://schemas.openxmlformats.org/drawingml/2006/table">
            <a:tbl>
              <a:tblPr firstRow="1" firstCol="1" bandRow="1"/>
              <a:tblGrid>
                <a:gridCol w="1496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2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Indicator 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995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Equal opportunities, inclusion and redress</a:t>
                      </a:r>
                      <a:endParaRPr lang="en-ZA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Improved representation of the designated groups across occupational levels 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87% (69/79) as at April 2020. ≥ 75% of Africans in middle and senior management level by March 2024.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2.8% (16 officials / 562) of employees with disabilities employed within the Fund as at April 2020.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≥ 2.5% of persons with disabilities between the age of 15 and 65 employed in line with Employment Equity Act by March 2024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14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1250" y="2380466"/>
            <a:ext cx="7345363" cy="1119168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UNEMPLOYMENT INSURANCE FUND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ANNUAL PERFORMANCE PLAN: 2021/22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Outputs and Output Indicators: Annual and Quarterly Targets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5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73164-415C-4C83-A7EC-60F1854965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619" y="808892"/>
            <a:ext cx="3670300" cy="13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15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3769" y="2995632"/>
            <a:ext cx="7345363" cy="1358861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PROGRAMME 1: ADMINISTRATION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600" b="1" dirty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2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27668"/>
            <a:ext cx="2133600" cy="365125"/>
          </a:xfrm>
        </p:spPr>
        <p:txBody>
          <a:bodyPr/>
          <a:lstStyle/>
          <a:p>
            <a:pPr>
              <a:defRPr/>
            </a:pPr>
            <a:fld id="{02973164-415C-4C83-A7EC-60F18549655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2727" y="820615"/>
            <a:ext cx="3670300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02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/>
              <a:t>ADMINISTRATION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025420"/>
              </p:ext>
            </p:extLst>
          </p:nvPr>
        </p:nvGraphicFramePr>
        <p:xfrm>
          <a:off x="322385" y="1781130"/>
          <a:ext cx="8499229" cy="4852038"/>
        </p:xfrm>
        <a:graphic>
          <a:graphicData uri="http://schemas.openxmlformats.org/drawingml/2006/table">
            <a:tbl>
              <a:tblPr firstRow="1" firstCol="1" bandRow="1"/>
              <a:tblGrid>
                <a:gridCol w="1581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1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1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45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reduction of wasteful and fruitless expenditure 	</a:t>
                      </a:r>
                    </a:p>
                    <a:p>
                      <a:pPr marR="0" algn="l" rtl="0"/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30%	</a:t>
                      </a:r>
                    </a:p>
                    <a:p>
                      <a:pPr marR="0" algn="l" rtl="0"/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22.5%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546"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reduction of irregular expenditure 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5%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10%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15%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20%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771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cost of Administrative expenditure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≤ 15%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≤ 15%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≤ 15%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≤ 15%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≤ 15%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5263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of valid invoices paid  within 30 Calendar days after receipt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 within 30 Calendar days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 within 30 Calendar days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 within 30 Calendar days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 within 30 Calendar days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 within 30 Calendar days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7646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291" y="1361964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Budget: R 3 278 842 000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29751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Extra2_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4" y="0"/>
            <a:ext cx="9198986" cy="689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 txBox="1">
            <a:spLocks/>
          </p:cNvSpPr>
          <p:nvPr/>
        </p:nvSpPr>
        <p:spPr bwMode="auto">
          <a:xfrm>
            <a:off x="1746738" y="525463"/>
            <a:ext cx="60256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t>TABLE OF CONTENTS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419100" y="1491343"/>
            <a:ext cx="815953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marL="457200" marR="0" lvl="0" indent="-4572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t>1.	Introduction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en-US" sz="2000" dirty="0" smtClean="0">
                <a:solidFill>
                  <a:prstClr val="black"/>
                </a:solidFill>
                <a:latin typeface="Arial" charset="0"/>
              </a:rPr>
              <a:t>2. 	UIF Strategic Plan 2020-2025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ZA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3.	 Annual Performance Plan per programme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ZA" sz="800" dirty="0" smtClean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ZA" sz="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en-ZA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4.	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Budget Allocation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94352" y="19594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B917B-568E-4CDA-B28E-E39220CAABA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6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/>
              <a:t>ADMINISTRATION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59533"/>
              </p:ext>
            </p:extLst>
          </p:nvPr>
        </p:nvGraphicFramePr>
        <p:xfrm>
          <a:off x="342901" y="1494693"/>
          <a:ext cx="8499229" cy="4559108"/>
        </p:xfrm>
        <a:graphic>
          <a:graphicData uri="http://schemas.openxmlformats.org/drawingml/2006/table">
            <a:tbl>
              <a:tblPr firstRow="1" firstCol="1" bandRow="1"/>
              <a:tblGrid>
                <a:gridCol w="273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85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1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357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vacancy rate </a:t>
                      </a:r>
                    </a:p>
                    <a:p>
                      <a:pPr marR="0" algn="l" rtl="0"/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Vacancy rate maintained at ≤9%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≤9%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≤9%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≤9%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≤9%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53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of persons with disabilities employed in line with Employment Equity Act.</a:t>
                      </a:r>
                    </a:p>
                    <a:p>
                      <a:pPr marR="0" algn="l" rtl="0"/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≥2%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≥2%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≥2%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≥2%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≥2%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100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representation of Africans in Senior and middle management levels maintained in line with Employment Equity Act.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≥75%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≥75%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≥75%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≥75%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≥75%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19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/>
              <a:t>ADMINISTRATION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5248182"/>
              </p:ext>
            </p:extLst>
          </p:nvPr>
        </p:nvGraphicFramePr>
        <p:xfrm>
          <a:off x="322385" y="1731296"/>
          <a:ext cx="8499229" cy="4238244"/>
        </p:xfrm>
        <a:graphic>
          <a:graphicData uri="http://schemas.openxmlformats.org/drawingml/2006/table">
            <a:tbl>
              <a:tblPr firstRow="1" firstCol="1" bandRow="1"/>
              <a:tblGrid>
                <a:gridCol w="149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1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1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45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 claims management System (ICMS) implemented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Replacement of Siyaya with SAP system 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Claims Management business process blue print developed and approved 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functionality (code) developed  as per approved blue print 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Claims management system tested. 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Claims management system users trained 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Claims management system deployed to production environment 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5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jobs created through  UIF Funding and Investment initiatives	</a:t>
                      </a:r>
                    </a:p>
                    <a:p>
                      <a:pPr marR="0" algn="l" rtl="0"/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5000</a:t>
                      </a:r>
                      <a:endParaRPr lang="en-ZA" sz="160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500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1500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3500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STXinwei"/>
                          <a:cs typeface="Tahoma" panose="020B0604030504040204" pitchFamily="34" charset="0"/>
                        </a:rPr>
                        <a:t>5000</a:t>
                      </a:r>
                      <a:endParaRPr lang="en-ZA" sz="1600" dirty="0">
                        <a:effectLst/>
                        <a:latin typeface="Trebuchet MS" panose="020B0603020202020204" pitchFamily="34" charset="0"/>
                        <a:ea typeface="STXinwe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07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/>
              <a:t>ADMINISTRATION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8867120"/>
              </p:ext>
            </p:extLst>
          </p:nvPr>
        </p:nvGraphicFramePr>
        <p:xfrm>
          <a:off x="322385" y="1729040"/>
          <a:ext cx="8499229" cy="4126801"/>
        </p:xfrm>
        <a:graphic>
          <a:graphicData uri="http://schemas.openxmlformats.org/drawingml/2006/table">
            <a:tbl>
              <a:tblPr firstRow="1" firstCol="1" bandRow="1"/>
              <a:tblGrid>
                <a:gridCol w="149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2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9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3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0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8351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of Internal and External audit findings resolved 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 Preparatory workshop held to develop audit readiness checklist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Compile audit matrix to be monitored on a monthly basis.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50% of Internal and External audit findings resolved</a:t>
                      </a:r>
                    </a:p>
                    <a:p>
                      <a:pPr rtl="0"/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 of Internal and External audit findings resolved.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82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/>
              <a:t>ADMINISTRATION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6445641"/>
              </p:ext>
            </p:extLst>
          </p:nvPr>
        </p:nvGraphicFramePr>
        <p:xfrm>
          <a:off x="322385" y="1530538"/>
          <a:ext cx="8499229" cy="4129178"/>
        </p:xfrm>
        <a:graphic>
          <a:graphicData uri="http://schemas.openxmlformats.org/drawingml/2006/table">
            <a:tbl>
              <a:tblPr firstRow="1" firstCol="1" bandRow="1"/>
              <a:tblGrid>
                <a:gridCol w="149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2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9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3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0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8351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Fraud cases finalised within specified time frames.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of cases finalized 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(simple cases finalized within 30 working days complex cases within 90 working days and COVID-19 cases within 60 working days)</a:t>
                      </a:r>
                    </a:p>
                    <a:p>
                      <a:pPr marR="0" algn="l" rtl="0"/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of cases within 90 working days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of cases within 90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of cases within 90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60% of cases within 90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17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/>
              <a:t>ADMINISTRATION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2934494"/>
              </p:ext>
            </p:extLst>
          </p:nvPr>
        </p:nvGraphicFramePr>
        <p:xfrm>
          <a:off x="256441" y="1546630"/>
          <a:ext cx="8563709" cy="4085844"/>
        </p:xfrm>
        <a:graphic>
          <a:graphicData uri="http://schemas.openxmlformats.org/drawingml/2006/table">
            <a:tbl>
              <a:tblPr firstRow="1" firstCol="1" bandRow="1"/>
              <a:tblGrid>
                <a:gridCol w="1504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8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29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98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3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1946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Ethics and Transformation Committee established and quarterly reports produced within 30 working days after end of Quarter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Ethics and Transformation Committee established and 2 reports on the functioning of the Committee produced and approved  by UIC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Established and Appointed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Ethics and Transformation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Committee</a:t>
                      </a:r>
                    </a:p>
                    <a:p>
                      <a:pPr rtl="0"/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Established and Appointed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Ethics and Transformation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Committee</a:t>
                      </a:r>
                    </a:p>
                    <a:p>
                      <a:pPr rtl="0"/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Quarterly Report on the functioning of the Committee produced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approved within 30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 days after end of Quarter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Quarterly Report on the functioning of the Committee produced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approved within 30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 days after end of</a:t>
                      </a:r>
                    </a:p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Quarter</a:t>
                      </a: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291" y="1361964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9654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3769" y="2995632"/>
            <a:ext cx="7345363" cy="1358861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PROGRAMME 2: BUSINESS OPERATIONS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600" b="1" dirty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2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27668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73164-415C-4C83-A7EC-60F1854965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2727" y="820615"/>
            <a:ext cx="3670300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25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BUSINESS OPERATIONS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8108833"/>
              </p:ext>
            </p:extLst>
          </p:nvPr>
        </p:nvGraphicFramePr>
        <p:xfrm>
          <a:off x="361950" y="1731297"/>
          <a:ext cx="8499230" cy="5016256"/>
        </p:xfrm>
        <a:graphic>
          <a:graphicData uri="http://schemas.openxmlformats.org/drawingml/2006/table">
            <a:tbl>
              <a:tblPr firstRow="1" firstCol="1" bandRow="1"/>
              <a:tblGrid>
                <a:gridCol w="2294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8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3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0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935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newly registered employers 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80 000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20 250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40 000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60 000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80 000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8677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newly registered employees 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860 000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175 000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430 000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645 000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860 000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1031156"/>
                  </a:ext>
                </a:extLst>
              </a:tr>
              <a:tr h="19877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new companies with complete, accurate and verified information created with registration document (UI 54) within specified timeframes	</a:t>
                      </a:r>
                    </a:p>
                    <a:p>
                      <a:pPr marR="0" algn="l" rtl="0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1 working day</a:t>
                      </a:r>
                      <a:endParaRPr lang="en-ZA" sz="10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1 working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1 working day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1 working day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1 working day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37477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291" y="1361964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Budget: R50 561 420 000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38917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BUSINESS OPERATIONS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4199709"/>
              </p:ext>
            </p:extLst>
          </p:nvPr>
        </p:nvGraphicFramePr>
        <p:xfrm>
          <a:off x="390525" y="1494693"/>
          <a:ext cx="8362950" cy="4908804"/>
        </p:xfrm>
        <a:graphic>
          <a:graphicData uri="http://schemas.openxmlformats.org/drawingml/2006/table">
            <a:tbl>
              <a:tblPr firstRow="1" firstCol="1" bandRow="1"/>
              <a:tblGrid>
                <a:gridCol w="2429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0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40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98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935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applications with complete, accurate and verified information issued with compliance certificates, tender letters or non-compliance letters within specified timeframes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8677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 complete, accurate and verified benefit payment documents created after receipt  within specified time frame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5 working days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5 working days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5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within 5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103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01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BUSINESS OPERATIONS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726775"/>
              </p:ext>
            </p:extLst>
          </p:nvPr>
        </p:nvGraphicFramePr>
        <p:xfrm>
          <a:off x="386861" y="1494693"/>
          <a:ext cx="8452340" cy="4926330"/>
        </p:xfrm>
        <a:graphic>
          <a:graphicData uri="http://schemas.openxmlformats.org/drawingml/2006/table">
            <a:tbl>
              <a:tblPr firstRow="1" firstCol="1" bandRow="1"/>
              <a:tblGrid>
                <a:gridCol w="2356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7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32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3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77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935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valid claims (Unemployment benefit) with complete, verified and accurate information approved or rejected within specified time frames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90% within 15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90% within 15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90% within 15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90% within 15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8677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valid claims (In-service benefits; Maternity, illness and adoption benefits) with complete, verified and accurate information approved or rejected within specified time frames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10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10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10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10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10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103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81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BUSINESS OPERATIONS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9671491"/>
              </p:ext>
            </p:extLst>
          </p:nvPr>
        </p:nvGraphicFramePr>
        <p:xfrm>
          <a:off x="304800" y="1717441"/>
          <a:ext cx="8477250" cy="3090085"/>
        </p:xfrm>
        <a:graphic>
          <a:graphicData uri="http://schemas.openxmlformats.org/drawingml/2006/table">
            <a:tbl>
              <a:tblPr firstRow="1" firstCol="1" bandRow="1"/>
              <a:tblGrid>
                <a:gridCol w="2258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43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0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93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valid claims (Deceased benefit) with complete, verified and accurate information approved or rejected within specified time frames</a:t>
                      </a:r>
                    </a:p>
                    <a:p>
                      <a:pPr rtl="0"/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98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3769" y="2486065"/>
            <a:ext cx="7345363" cy="837814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chemeClr val="tx1"/>
                </a:solidFill>
                <a:ea typeface="ＭＳ Ｐゴシック" pitchFamily="34" charset="-128"/>
              </a:rPr>
              <a:t>	INTRODUCTION</a:t>
            </a:r>
            <a:r>
              <a:rPr lang="en-ZA" sz="2800" b="1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ZA" sz="2800" b="1" dirty="0">
              <a:solidFill>
                <a:schemeClr val="tx1"/>
              </a:solidFill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ZA" sz="2800" b="1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en-ZA" sz="2800" b="1" dirty="0" smtClean="0">
                <a:solidFill>
                  <a:schemeClr val="tx1"/>
                </a:solidFill>
                <a:cs typeface="Arial" charset="0"/>
              </a:rPr>
              <a:t> - The </a:t>
            </a:r>
            <a:r>
              <a:rPr lang="en-ZA" sz="2800" b="1" dirty="0">
                <a:solidFill>
                  <a:schemeClr val="tx1"/>
                </a:solidFill>
                <a:cs typeface="Arial" charset="0"/>
              </a:rPr>
              <a:t>Constitutional Mandate </a:t>
            </a:r>
            <a:endParaRPr lang="en-ZA" sz="2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ZA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ZA" sz="2800" b="1" dirty="0" smtClean="0">
                <a:solidFill>
                  <a:schemeClr val="tx1"/>
                </a:solidFill>
                <a:cs typeface="Arial" charset="0"/>
              </a:rPr>
              <a:t> 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ZA" sz="2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en-ZA" sz="2800" b="1" dirty="0" smtClean="0">
                <a:solidFill>
                  <a:prstClr val="black"/>
                </a:solidFill>
                <a:cs typeface="Arial" charset="0"/>
              </a:rPr>
              <a:t>- </a:t>
            </a:r>
            <a:r>
              <a:rPr lang="en-ZA" sz="2800" b="1" dirty="0" smtClean="0">
                <a:solidFill>
                  <a:schemeClr val="tx1"/>
                </a:solidFill>
                <a:cs typeface="Arial" charset="0"/>
              </a:rPr>
              <a:t>The Legislative &amp; </a:t>
            </a:r>
            <a:r>
              <a:rPr lang="en-ZA" sz="2800" b="1" dirty="0">
                <a:solidFill>
                  <a:schemeClr val="tx1"/>
                </a:solidFill>
                <a:cs typeface="Arial" charset="0"/>
              </a:rPr>
              <a:t>Policy Mandate of the </a:t>
            </a:r>
            <a:r>
              <a:rPr lang="en-ZA" sz="2800" b="1" dirty="0" smtClean="0">
                <a:solidFill>
                  <a:schemeClr val="tx1"/>
                </a:solidFill>
                <a:cs typeface="Arial" charset="0"/>
              </a:rPr>
              <a:t>UIF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ZA" sz="2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ZA" sz="2800" b="1" dirty="0" smtClean="0">
                <a:solidFill>
                  <a:schemeClr val="tx1"/>
                </a:solidFill>
                <a:cs typeface="Arial" charset="0"/>
              </a:rPr>
              <a:t>	- Vision, Mission and Values of the UIF</a:t>
            </a:r>
            <a:endParaRPr lang="en-ZA" sz="2800" b="1" dirty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5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73164-415C-4C83-A7EC-60F1854965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362" y="791673"/>
            <a:ext cx="3670300" cy="124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83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4909" y="2995632"/>
            <a:ext cx="7971704" cy="1358861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PROGRAMME 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: LABOUR ACTIVATION PROGRAMME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600" b="1" dirty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2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27668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73164-415C-4C83-A7EC-60F1854965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2727" y="820615"/>
            <a:ext cx="3670300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32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LABOUR ACTIVATION PROGRAMME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7482000"/>
              </p:ext>
            </p:extLst>
          </p:nvPr>
        </p:nvGraphicFramePr>
        <p:xfrm>
          <a:off x="304800" y="1717442"/>
          <a:ext cx="8506692" cy="4511561"/>
        </p:xfrm>
        <a:graphic>
          <a:graphicData uri="http://schemas.openxmlformats.org/drawingml/2006/table">
            <a:tbl>
              <a:tblPr firstRow="1" firstCol="1" bandRow="1"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2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98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70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935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youths participating on Public Employment Programmes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2605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2605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8677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Temporary Employer Employee Relief Scheme (TERS) applications approved / rejected by the delegated authority within 15 working days.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15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15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within 15 working days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1031156"/>
                  </a:ext>
                </a:extLst>
              </a:tr>
              <a:tr h="1248677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UIF contributors provided with learning opportunities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40700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9000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87034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291" y="1361964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Budget: R2 931 272 000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6891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LABOUR ACTIVATION PROGRAMME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3433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2712306"/>
              </p:ext>
            </p:extLst>
          </p:nvPr>
        </p:nvGraphicFramePr>
        <p:xfrm>
          <a:off x="457200" y="1731297"/>
          <a:ext cx="8354292" cy="2742718"/>
        </p:xfrm>
        <a:graphic>
          <a:graphicData uri="http://schemas.openxmlformats.org/drawingml/2006/table">
            <a:tbl>
              <a:tblPr firstRow="1" firstCol="1" bandRow="1"/>
              <a:tblGrid>
                <a:gridCol w="2255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8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0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2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85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677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Cooperatives supported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1031156"/>
                  </a:ext>
                </a:extLst>
              </a:tr>
              <a:tr h="1248677">
                <a:tc>
                  <a:txBody>
                    <a:bodyPr/>
                    <a:lstStyle/>
                    <a:p>
                      <a:pPr rtl="0"/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SMMEs supported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4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08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47638"/>
            <a:ext cx="8229600" cy="1002289"/>
          </a:xfrm>
        </p:spPr>
        <p:txBody>
          <a:bodyPr/>
          <a:lstStyle/>
          <a:p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>BUDGET ALLOCATION</a:t>
            </a:r>
            <a:endParaRPr lang="en-ZA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6783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825D8-7D5C-497D-8665-B73E15BD3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946" y="1290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00" dirty="0"/>
              <a:t>.</a:t>
            </a:r>
            <a:endParaRPr lang="en-ZA" sz="1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8230062"/>
              </p:ext>
            </p:extLst>
          </p:nvPr>
        </p:nvGraphicFramePr>
        <p:xfrm>
          <a:off x="207819" y="1441936"/>
          <a:ext cx="8672946" cy="5153539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2715490">
                  <a:extLst>
                    <a:ext uri="{9D8B030D-6E8A-4147-A177-3AD203B41FA5}">
                      <a16:colId xmlns:a16="http://schemas.microsoft.com/office/drawing/2014/main" xmlns="" val="2929329469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xmlns="" val="1981254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4241395336"/>
                    </a:ext>
                  </a:extLst>
                </a:gridCol>
                <a:gridCol w="700150">
                  <a:extLst>
                    <a:ext uri="{9D8B030D-6E8A-4147-A177-3AD203B41FA5}">
                      <a16:colId xmlns:a16="http://schemas.microsoft.com/office/drawing/2014/main" xmlns="" val="1418363912"/>
                    </a:ext>
                  </a:extLst>
                </a:gridCol>
                <a:gridCol w="837704">
                  <a:extLst>
                    <a:ext uri="{9D8B030D-6E8A-4147-A177-3AD203B41FA5}">
                      <a16:colId xmlns:a16="http://schemas.microsoft.com/office/drawing/2014/main" xmlns="" val="140680895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xmlns="" val="3175652342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xmlns="" val="3313584247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xmlns="" val="2050068140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xmlns="" val="753954635"/>
                    </a:ext>
                  </a:extLst>
                </a:gridCol>
                <a:gridCol w="706583">
                  <a:extLst>
                    <a:ext uri="{9D8B030D-6E8A-4147-A177-3AD203B41FA5}">
                      <a16:colId xmlns:a16="http://schemas.microsoft.com/office/drawing/2014/main" xmlns="" val="2938749847"/>
                    </a:ext>
                  </a:extLst>
                </a:gridCol>
              </a:tblGrid>
              <a:tr h="288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Audited outcomes</a:t>
                      </a:r>
                      <a:endParaRPr lang="en-ZA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Adjusted Appropriation</a:t>
                      </a:r>
                      <a:endParaRPr lang="en-ZA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Revised Estimate</a:t>
                      </a:r>
                      <a:endParaRPr lang="en-ZA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Expenditure Estimate</a:t>
                      </a:r>
                      <a:endParaRPr lang="en-ZA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4505452"/>
                  </a:ext>
                </a:extLst>
              </a:tr>
              <a:tr h="146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R-thousand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2021/22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0634449"/>
                  </a:ext>
                </a:extLst>
              </a:tr>
              <a:tr h="133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Administration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1 415 514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3 176 165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1 261 092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3 269 921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2 973 475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3 278 842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2 350 669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2 437 684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1151842"/>
                  </a:ext>
                </a:extLst>
              </a:tr>
              <a:tr h="12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Business Operations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6 407 753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7 188 276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807 514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59 015 589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104 258 387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50 561 420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28 053 390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21 818 841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9423681"/>
                  </a:ext>
                </a:extLst>
              </a:tr>
              <a:tr h="12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Labour Activation Programme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50 012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121 507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951 851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2 552 691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2 757 777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2 931 272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3 060 248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3 194 899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8376325"/>
                  </a:ext>
                </a:extLst>
              </a:tr>
              <a:tr h="12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7 873 279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10 485 948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19 020 457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838 201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109 989 639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56 771 534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33 464 307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27 451 424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1974126"/>
                  </a:ext>
                </a:extLst>
              </a:tr>
              <a:tr h="256182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classification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7776390"/>
                  </a:ext>
                </a:extLst>
              </a:tr>
              <a:tr h="140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 payments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8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686</a:t>
                      </a:r>
                      <a:r>
                        <a:rPr lang="en-US" sz="800" b="1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399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4 433 523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2 702 850 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5 044 477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4 322 363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4 731 503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4 875 968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5 027 934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3384906"/>
                  </a:ext>
                </a:extLst>
              </a:tr>
              <a:tr h="150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1 164 921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1 332 828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1 461 633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1 904 151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1 704 855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1 956 207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1 975 769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1 997 425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583762"/>
                  </a:ext>
                </a:extLst>
              </a:tr>
              <a:tr h="139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Goods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services of  which: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1 521 478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3 100 695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1 241 217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3 140 326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2 617 508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2 775 296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2 900 199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3 030 509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5101991"/>
                  </a:ext>
                </a:extLst>
              </a:tr>
              <a:tr h="135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Advertising 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9 506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11 055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13 080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55 718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34 226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37 252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38 891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40 602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7592441"/>
                  </a:ext>
                </a:extLst>
              </a:tr>
              <a:tr h="140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16 097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21 232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25 512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37 107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32 969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30 280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31 612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33 003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4633699"/>
                  </a:ext>
                </a:extLst>
              </a:tr>
              <a:tr h="12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Computer services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94 548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125 897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120 156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295 443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386 946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385 426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402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384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420 089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8351579"/>
                  </a:ext>
                </a:extLst>
              </a:tr>
              <a:tr h="25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Consultants and professional services : Business and advisory services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24 308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30 113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32 391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1 075 779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587 811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589 288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615 216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642 286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1938657"/>
                  </a:ext>
                </a:extLst>
              </a:tr>
              <a:tr h="129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Fleet services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2318231"/>
                  </a:ext>
                </a:extLst>
              </a:tr>
              <a:tr h="140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Inventory: Stationery and printing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10 039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9 292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19 914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31 020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26 032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30 953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32 315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33 737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944900"/>
                  </a:ext>
                </a:extLst>
              </a:tr>
              <a:tr h="12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Lease payments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108 142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116 887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155 955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200 815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183 158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212 689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222 047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231 817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6424216"/>
                  </a:ext>
                </a:extLst>
              </a:tr>
              <a:tr h="150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Property payments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33 463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28 770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22 498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85 267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35 336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33 674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35 155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36 702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5982129"/>
                  </a:ext>
                </a:extLst>
              </a:tr>
              <a:tr h="150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Travel and subsistence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57 937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79 182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79 257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100 079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54 534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105 262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109 894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114 729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41929"/>
                  </a:ext>
                </a:extLst>
              </a:tr>
              <a:tr h="150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Goods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services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1 167 437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2 678 267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772 454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1 259 099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276 496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1 350 473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1 412 684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1 477 543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0711229"/>
                  </a:ext>
                </a:extLst>
              </a:tr>
              <a:tr h="256182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6545917"/>
                  </a:ext>
                </a:extLst>
              </a:tr>
              <a:tr h="150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Transfers and subsidies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5 128 769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5 830 043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16 130 497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58 649 411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104 698 261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51 028 718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28 588 339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22 423 489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892483"/>
                  </a:ext>
                </a:extLst>
              </a:tr>
              <a:tr h="12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Provinces and municipalities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373699"/>
                  </a:ext>
                </a:extLst>
              </a:tr>
              <a:tr h="12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Departmental agencies and accounts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5576272"/>
                  </a:ext>
                </a:extLst>
              </a:tr>
              <a:tr h="140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Foreign governments and international organisations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6346108"/>
                  </a:ext>
                </a:extLst>
              </a:tr>
              <a:tr h="12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Non-profit institutions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9423031"/>
                  </a:ext>
                </a:extLst>
              </a:tr>
              <a:tr h="12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Households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5 128 769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5 830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043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16 130 497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58 649 411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104 698 261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51 028 718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28 588 339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22 423 489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878801"/>
                  </a:ext>
                </a:extLst>
              </a:tr>
              <a:tr h="256182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9625820"/>
                  </a:ext>
                </a:extLst>
              </a:tr>
              <a:tr h="140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Payments for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capital assets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58 112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222 382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187 110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1 144 313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969 015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1 011 314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9094465"/>
                  </a:ext>
                </a:extLst>
              </a:tr>
              <a:tr h="12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Buildings and other fixed assets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58 112</a:t>
                      </a:r>
                      <a:endParaRPr lang="en-ZA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222 382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187 110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144 313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969 015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1 011 314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7834315"/>
                  </a:ext>
                </a:extLst>
              </a:tr>
              <a:tr h="12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Machinery and equipment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1368070"/>
                  </a:ext>
                </a:extLst>
              </a:tr>
              <a:tr h="269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Software and other intangible assets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036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49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Extra3_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 txBox="1">
            <a:spLocks/>
          </p:cNvSpPr>
          <p:nvPr/>
        </p:nvSpPr>
        <p:spPr bwMode="auto">
          <a:xfrm>
            <a:off x="6508750" y="4197350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FFAB16"/>
                </a:solidFill>
                <a:latin typeface="Arial" charset="0"/>
              </a:rPr>
              <a:t>Thank </a:t>
            </a:r>
            <a:r>
              <a:rPr lang="en-US" altLang="en-US" sz="2700" b="1">
                <a:solidFill>
                  <a:schemeClr val="bg1"/>
                </a:solidFill>
                <a:latin typeface="Arial" charset="0"/>
              </a:rPr>
              <a:t>You</a:t>
            </a:r>
            <a:r>
              <a:rPr lang="en-US" altLang="en-US" sz="2700" b="1">
                <a:solidFill>
                  <a:srgbClr val="FFAB16"/>
                </a:solidFill>
                <a:latin typeface="Arial" charset="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4199C084-64D2-444A-8BFC-FE521070755C}" type="slidenum">
              <a:rPr lang="en-US" altLang="en-US" smtClean="0">
                <a:solidFill>
                  <a:schemeClr val="bg1"/>
                </a:solidFill>
              </a:rPr>
              <a:pPr/>
              <a:t>34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7088" cy="1143000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INTRODUCTION: THE CONSTITUTIONAL &amp; LEGISLATIVE MANDATE </a:t>
            </a:r>
            <a:r>
              <a:rPr lang="en-US" sz="20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OF THE </a:t>
            </a:r>
            <a:r>
              <a:rPr lang="en-US" sz="20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UIF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92700"/>
          </a:xfrm>
        </p:spPr>
        <p:txBody>
          <a:bodyPr/>
          <a:lstStyle/>
          <a:p>
            <a:r>
              <a:rPr lang="en-US" altLang="en-US" sz="2000" dirty="0">
                <a:ea typeface="ＭＳ Ｐゴシック" pitchFamily="34" charset="-128"/>
              </a:rPr>
              <a:t>The Constitutional  </a:t>
            </a:r>
            <a:r>
              <a:rPr lang="en-US" altLang="en-US" sz="2000" dirty="0" smtClean="0">
                <a:ea typeface="ＭＳ Ｐゴシック" pitchFamily="34" charset="-128"/>
              </a:rPr>
              <a:t>mandate of the UIF is </a:t>
            </a:r>
            <a:r>
              <a:rPr lang="en-US" altLang="en-US" sz="2000" dirty="0">
                <a:ea typeface="ＭＳ Ｐゴシック" pitchFamily="34" charset="-128"/>
              </a:rPr>
              <a:t>derived from section 27 (1) (c) of the Constitution of the Republic of South Africa. </a:t>
            </a:r>
            <a:endParaRPr lang="en-US" altLang="en-US" sz="2000" dirty="0" smtClean="0">
              <a:ea typeface="ＭＳ Ｐゴシック" pitchFamily="34" charset="-128"/>
            </a:endParaRPr>
          </a:p>
          <a:p>
            <a:endParaRPr lang="en-US" altLang="en-US" sz="800" dirty="0" smtClean="0">
              <a:ea typeface="ＭＳ Ｐゴシック" pitchFamily="34" charset="-128"/>
            </a:endParaRP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The UIF provides social security to its contributors in line with section 27 (1) (c); “everyone has the right to social security”.</a:t>
            </a:r>
          </a:p>
          <a:p>
            <a:pPr marL="457200" lvl="1" indent="0"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The Fund administers the following two pieces of legislation: </a:t>
            </a:r>
          </a:p>
          <a:p>
            <a:pPr marL="0" indent="0"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The Unemployment </a:t>
            </a:r>
            <a:r>
              <a:rPr lang="en-US" altLang="en-US" sz="2000" dirty="0">
                <a:ea typeface="ＭＳ Ｐゴシック" pitchFamily="34" charset="-128"/>
              </a:rPr>
              <a:t>Insurance Act, 30 of 2001, as </a:t>
            </a:r>
            <a:r>
              <a:rPr lang="en-US" altLang="en-US" sz="2000" dirty="0" smtClean="0">
                <a:ea typeface="ＭＳ Ｐゴシック" pitchFamily="34" charset="-128"/>
              </a:rPr>
              <a:t>amended, which empowers </a:t>
            </a:r>
            <a:r>
              <a:rPr lang="en-US" altLang="en-US" sz="2000" dirty="0">
                <a:ea typeface="ＭＳ Ｐゴシック" pitchFamily="34" charset="-128"/>
              </a:rPr>
              <a:t>the </a:t>
            </a:r>
            <a:r>
              <a:rPr lang="en-US" altLang="en-US" sz="2000" dirty="0" smtClean="0">
                <a:ea typeface="ＭＳ Ｐゴシック" pitchFamily="34" charset="-128"/>
              </a:rPr>
              <a:t>Fund </a:t>
            </a:r>
            <a:r>
              <a:rPr lang="en-US" altLang="en-US" sz="2000" dirty="0">
                <a:ea typeface="ＭＳ Ｐゴシック" pitchFamily="34" charset="-128"/>
              </a:rPr>
              <a:t>to register all employers and </a:t>
            </a:r>
            <a:r>
              <a:rPr lang="en-US" altLang="en-US" sz="2000" dirty="0" smtClean="0">
                <a:ea typeface="ＭＳ Ｐゴシック" pitchFamily="34" charset="-128"/>
              </a:rPr>
              <a:t>employees </a:t>
            </a:r>
            <a:r>
              <a:rPr lang="en-US" altLang="en-US" sz="2000" dirty="0">
                <a:ea typeface="ＭＳ Ｐゴシック" pitchFamily="34" charset="-128"/>
              </a:rPr>
              <a:t>for </a:t>
            </a:r>
            <a:r>
              <a:rPr lang="en-US" altLang="en-US" sz="2000" dirty="0" smtClean="0">
                <a:ea typeface="ＭＳ Ｐゴシック" pitchFamily="34" charset="-128"/>
              </a:rPr>
              <a:t>UI benefits</a:t>
            </a:r>
          </a:p>
          <a:p>
            <a:pPr marL="457200" lvl="1" indent="0"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The Unemployment </a:t>
            </a:r>
            <a:r>
              <a:rPr lang="en-US" altLang="en-US" sz="2000" dirty="0">
                <a:ea typeface="ＭＳ Ｐゴシック" pitchFamily="34" charset="-128"/>
              </a:rPr>
              <a:t>Insurance Contributions Act, 4 of </a:t>
            </a:r>
            <a:r>
              <a:rPr lang="en-US" altLang="en-US" sz="2000" dirty="0" smtClean="0">
                <a:ea typeface="ＭＳ Ｐゴシック" pitchFamily="34" charset="-128"/>
              </a:rPr>
              <a:t>2002 which provides </a:t>
            </a:r>
            <a:r>
              <a:rPr lang="en-US" altLang="en-US" sz="2000" dirty="0">
                <a:ea typeface="ＭＳ Ｐゴシック" pitchFamily="34" charset="-128"/>
              </a:rPr>
              <a:t>for the imposition and collection of contributions for the benefit of the </a:t>
            </a:r>
            <a:r>
              <a:rPr lang="en-US" altLang="en-US" sz="2000" dirty="0" smtClean="0">
                <a:ea typeface="ＭＳ Ｐゴシック" pitchFamily="34" charset="-128"/>
              </a:rPr>
              <a:t>UIF.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67226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07C82E4-6066-4D9F-83DB-02BE8E88E017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-589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9pPr>
          </a:lstStyle>
          <a:p>
            <a:pPr>
              <a:defRPr/>
            </a:pPr>
            <a:fld id="{02973164-415C-4C83-A7EC-60F18549655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2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INTRODUCTION: THE POLICY MANDATE </a:t>
            </a:r>
            <a:r>
              <a:rPr lang="en-US" sz="20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OF THE </a:t>
            </a:r>
            <a:r>
              <a:rPr lang="en-US" sz="20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UIF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92700"/>
          </a:xfrm>
        </p:spPr>
        <p:txBody>
          <a:bodyPr/>
          <a:lstStyle/>
          <a:p>
            <a:pPr marL="274320" lvl="0" indent="-180340" algn="just">
              <a:lnSpc>
                <a:spcPct val="115000"/>
              </a:lnSpc>
              <a:spcAft>
                <a:spcPts val="0"/>
              </a:spcAft>
            </a:pPr>
            <a:endParaRPr lang="en-US" altLang="en-US" sz="20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marL="274320" lvl="0" indent="-180340" algn="just">
              <a:lnSpc>
                <a:spcPct val="115000"/>
              </a:lnSpc>
              <a:spcAft>
                <a:spcPts val="0"/>
              </a:spcAft>
            </a:pPr>
            <a:r>
              <a:rPr lang="en-U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The overarching </a:t>
            </a:r>
            <a:r>
              <a:rPr lang="en-US" altLang="en-US" sz="2000" dirty="0">
                <a:solidFill>
                  <a:prstClr val="black"/>
                </a:solidFill>
                <a:ea typeface="ＭＳ Ｐゴシック" pitchFamily="34" charset="-128"/>
              </a:rPr>
              <a:t>policy mandate of </a:t>
            </a:r>
            <a:r>
              <a:rPr lang="en-U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the </a:t>
            </a:r>
            <a:r>
              <a:rPr lang="en-US" altLang="en-US" sz="2000" dirty="0">
                <a:solidFill>
                  <a:prstClr val="black"/>
                </a:solidFill>
                <a:ea typeface="ＭＳ Ｐゴシック" pitchFamily="34" charset="-128"/>
              </a:rPr>
              <a:t>Fund is </a:t>
            </a:r>
            <a:r>
              <a:rPr lang="en-ZA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protect vulnerable workers through the provision of adequate social </a:t>
            </a:r>
            <a:r>
              <a:rPr lang="en-Z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ZA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nets.</a:t>
            </a:r>
          </a:p>
          <a:p>
            <a:pPr marL="274320" lvl="0" indent="-180340" algn="just">
              <a:lnSpc>
                <a:spcPct val="115000"/>
              </a:lnSpc>
              <a:spcAft>
                <a:spcPts val="0"/>
              </a:spcAft>
            </a:pPr>
            <a:endParaRPr lang="en-ZA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0" indent="-18034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 contributes</a:t>
            </a:r>
            <a:r>
              <a:rPr lang="en-Z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contributes to the following </a:t>
            </a:r>
            <a:r>
              <a:rPr lang="en-ZA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policies/priorities</a:t>
            </a:r>
            <a:r>
              <a:rPr lang="en-Z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ZA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ZA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Priority </a:t>
            </a:r>
            <a:r>
              <a:rPr lang="en-US" altLang="en-US" sz="2000" dirty="0">
                <a:solidFill>
                  <a:prstClr val="black"/>
                </a:solidFill>
                <a:ea typeface="ＭＳ Ｐゴシック" pitchFamily="34" charset="-128"/>
              </a:rPr>
              <a:t>1: Capable, Ethical and Developmental </a:t>
            </a:r>
            <a:r>
              <a:rPr lang="en-U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State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  <a:ea typeface="ＭＳ Ｐゴシック" pitchFamily="34" charset="-128"/>
              </a:rPr>
              <a:t>Priority 2 : Economic Transformation and Job </a:t>
            </a:r>
            <a:r>
              <a:rPr lang="en-U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Creation</a:t>
            </a:r>
          </a:p>
          <a:p>
            <a:pPr lvl="1"/>
            <a:r>
              <a:rPr lang="en-U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Pr</a:t>
            </a:r>
            <a:r>
              <a:rPr lang="en-ZA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iority </a:t>
            </a:r>
            <a:r>
              <a:rPr lang="en-ZA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4: Consolidating Social Wage through reliable and Basic </a:t>
            </a:r>
            <a:r>
              <a:rPr lang="en-ZA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ZA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riority </a:t>
            </a:r>
            <a:r>
              <a:rPr lang="en-ZA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6: Social cohesion and safer communities     </a:t>
            </a:r>
            <a:endParaRPr lang="en-ZA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67226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07C82E4-6066-4D9F-83DB-02BE8E88E017}" type="slidenum">
              <a:rPr lang="en-US" altLang="en-US" sz="1200" smtClean="0">
                <a:solidFill>
                  <a:srgbClr val="898989"/>
                </a:solidFill>
              </a:rPr>
              <a:pPr/>
              <a:t>5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-589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9pPr>
          </a:lstStyle>
          <a:p>
            <a:pPr>
              <a:defRPr/>
            </a:pPr>
            <a:fld id="{02973164-415C-4C83-A7EC-60F18549655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5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38" y="406400"/>
            <a:ext cx="8229600" cy="797169"/>
          </a:xfrm>
        </p:spPr>
        <p:txBody>
          <a:bodyPr/>
          <a:lstStyle/>
          <a:p>
            <a:r>
              <a:rPr lang="en-ZA" sz="2800" b="1" dirty="0" smtClean="0">
                <a:latin typeface="+mn-lt"/>
              </a:rPr>
              <a:t>Introduction: Vision and Mission</a:t>
            </a:r>
            <a:endParaRPr lang="en-ZA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5" y="1378890"/>
            <a:ext cx="8622323" cy="514645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ZA" sz="1800" b="1" u="sng" dirty="0"/>
              <a:t>Vision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“A 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</a:rPr>
              <a:t>caring, accessible and customer centric UIF that contributes towards a poverty 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alleviation”</a:t>
            </a:r>
          </a:p>
          <a:p>
            <a:pPr marL="0" indent="0" eaLnBrk="1" hangingPunct="1">
              <a:buNone/>
            </a:pPr>
            <a:endParaRPr lang="en-ZA" sz="800" b="1" u="sng" dirty="0" smtClean="0"/>
          </a:p>
          <a:p>
            <a:pPr marL="0" indent="0" eaLnBrk="1" hangingPunct="1">
              <a:buNone/>
            </a:pPr>
            <a:r>
              <a:rPr lang="en-ZA" sz="1800" b="1" u="sng" dirty="0" smtClean="0"/>
              <a:t>Mission</a:t>
            </a:r>
            <a:endParaRPr lang="en-ZA" sz="1800" u="sng" dirty="0"/>
          </a:p>
          <a:p>
            <a:r>
              <a:rPr lang="en-US" sz="1600" dirty="0" smtClean="0"/>
              <a:t>Through </a:t>
            </a:r>
            <a:r>
              <a:rPr lang="en-US" sz="1600" dirty="0"/>
              <a:t>multiple channels UIF will provide social insurance benefits and improve coverage to vulnerable workers and contributors. </a:t>
            </a:r>
            <a:endParaRPr lang="en-US" sz="1600" dirty="0" smtClean="0"/>
          </a:p>
          <a:p>
            <a:pPr marL="0" indent="0">
              <a:buNone/>
            </a:pPr>
            <a:endParaRPr lang="en-US" sz="400" dirty="0"/>
          </a:p>
          <a:p>
            <a:r>
              <a:rPr lang="en-US" sz="1600" dirty="0" smtClean="0"/>
              <a:t>UIF </a:t>
            </a:r>
            <a:r>
              <a:rPr lang="en-US" sz="1600" dirty="0"/>
              <a:t>will further contribute to economic growth through funding the retention and re-entry of contributors into </a:t>
            </a:r>
            <a:r>
              <a:rPr lang="en-US" sz="1600" dirty="0" smtClean="0"/>
              <a:t>employment through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1600" dirty="0" smtClean="0"/>
              <a:t>The mission is unpacked as follows: </a:t>
            </a:r>
          </a:p>
          <a:p>
            <a:pPr marL="0" indent="0">
              <a:buNone/>
            </a:pPr>
            <a:endParaRPr lang="en-ZA" sz="800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200" dirty="0" smtClean="0"/>
              <a:t>Multiple </a:t>
            </a:r>
            <a:r>
              <a:rPr lang="en-US" sz="1200" dirty="0"/>
              <a:t>Channels - The UIF will ensure accessibility of its services through various channels and across different physical </a:t>
            </a:r>
            <a:r>
              <a:rPr lang="en-US" sz="1200" dirty="0" smtClean="0"/>
              <a:t>locations</a:t>
            </a:r>
          </a:p>
          <a:p>
            <a:pPr marL="457200" lvl="1" indent="0">
              <a:buNone/>
            </a:pPr>
            <a:endParaRPr lang="en-ZA" sz="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200" dirty="0" smtClean="0"/>
              <a:t>Social </a:t>
            </a:r>
            <a:r>
              <a:rPr lang="en-US" sz="1200" dirty="0"/>
              <a:t>Insurance Benefits </a:t>
            </a:r>
            <a:r>
              <a:rPr lang="en-US" sz="1200" dirty="0" smtClean="0"/>
              <a:t>– i.e. </a:t>
            </a:r>
            <a:r>
              <a:rPr lang="en-US" sz="1200" dirty="0"/>
              <a:t>Unemployment </a:t>
            </a:r>
            <a:r>
              <a:rPr lang="en-US" sz="1200" dirty="0" smtClean="0"/>
              <a:t>Benefits, Maternity Benefits, </a:t>
            </a:r>
            <a:r>
              <a:rPr lang="en-US" sz="1200" dirty="0"/>
              <a:t>Illness </a:t>
            </a:r>
            <a:r>
              <a:rPr lang="en-US" sz="1200" dirty="0" smtClean="0"/>
              <a:t>Benefits, </a:t>
            </a:r>
            <a:r>
              <a:rPr lang="en-US" sz="1200" dirty="0"/>
              <a:t>Adoption </a:t>
            </a:r>
            <a:r>
              <a:rPr lang="en-US" sz="1200" dirty="0" smtClean="0"/>
              <a:t>Benefits, Dependents' </a:t>
            </a:r>
            <a:r>
              <a:rPr lang="en-US" sz="1200" dirty="0"/>
              <a:t>Benefits </a:t>
            </a:r>
            <a:r>
              <a:rPr lang="en-US" sz="1200" dirty="0" smtClean="0"/>
              <a:t>and Parental </a:t>
            </a:r>
            <a:r>
              <a:rPr lang="en-US" sz="1200" dirty="0"/>
              <a:t>Benefits. </a:t>
            </a:r>
            <a:endParaRPr lang="en-US" sz="1200" dirty="0" smtClean="0"/>
          </a:p>
          <a:p>
            <a:pPr marL="457200" lvl="1" indent="0">
              <a:buNone/>
            </a:pPr>
            <a:endParaRPr lang="en-US" sz="4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200" dirty="0" smtClean="0"/>
              <a:t>Vulnerable </a:t>
            </a:r>
            <a:r>
              <a:rPr lang="en-US" sz="1200" dirty="0"/>
              <a:t>Workers - The UIF will contribute to the improvement of the lives of the vulnerable workers by funding their training and business development intervention. </a:t>
            </a:r>
            <a:endParaRPr lang="en-US" sz="1200" dirty="0" smtClean="0"/>
          </a:p>
          <a:p>
            <a:pPr marL="457200" lvl="1" indent="0">
              <a:buNone/>
            </a:pPr>
            <a:endParaRPr lang="en-US" sz="4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200" dirty="0" smtClean="0"/>
              <a:t>Improve </a:t>
            </a:r>
            <a:r>
              <a:rPr lang="en-US" sz="1200" dirty="0"/>
              <a:t>Coverage </a:t>
            </a:r>
            <a:r>
              <a:rPr lang="en-US" sz="1200" dirty="0" smtClean="0"/>
              <a:t>to include workers not currently covered by the Act</a:t>
            </a:r>
          </a:p>
          <a:p>
            <a:pPr marL="457200" lvl="1" indent="0">
              <a:buNone/>
            </a:pPr>
            <a:endParaRPr lang="en-US" sz="4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200" dirty="0" smtClean="0"/>
              <a:t>Funding </a:t>
            </a:r>
            <a:r>
              <a:rPr lang="en-US" sz="1200" dirty="0"/>
              <a:t>the Retention and Re-entry of Contributors into the employment </a:t>
            </a:r>
            <a:r>
              <a:rPr lang="en-US" sz="1200" dirty="0" smtClean="0"/>
              <a:t>-</a:t>
            </a: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076" y="1378889"/>
            <a:ext cx="8622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iandra GD" pitchFamily="34" charset="0"/>
              <a:ea typeface="ＭＳ Ｐゴシック" pitchFamily="32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iandra GD" pitchFamily="34" charset="0"/>
              <a:ea typeface="ＭＳ Ｐゴシック" pitchFamily="32" charset="-128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010400" y="100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825D8-7D5C-497D-8665-B73E15BD3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5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38" y="406400"/>
            <a:ext cx="8229600" cy="797169"/>
          </a:xfrm>
        </p:spPr>
        <p:txBody>
          <a:bodyPr/>
          <a:lstStyle/>
          <a:p>
            <a:r>
              <a:rPr lang="en-ZA" sz="2800" b="1" dirty="0" smtClean="0">
                <a:latin typeface="+mn-lt"/>
              </a:rPr>
              <a:t>Introduction: Values</a:t>
            </a:r>
            <a:endParaRPr lang="en-ZA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5" y="1378890"/>
            <a:ext cx="8622323" cy="5146454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ea typeface="Times New Roman"/>
                <a:cs typeface="Calibri"/>
              </a:rPr>
              <a:t>Transparency: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we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will be open to all stakeholders without reservations </a:t>
            </a:r>
            <a:endParaRPr lang="en-US" sz="1800" kern="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sz="600" kern="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ea typeface="Times New Roman"/>
                <a:cs typeface="Calibri"/>
              </a:rPr>
              <a:t>Mutual Respect: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we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will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treat our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colleagues and stakeholders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with respect.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600" kern="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ea typeface="Times New Roman"/>
                <a:cs typeface="Calibri"/>
              </a:rPr>
              <a:t>Client- centered service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: the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customer should be placed at the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center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of the UIF’s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processes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and procedures. </a:t>
            </a:r>
            <a:endParaRPr lang="en-US" sz="1800" kern="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sz="600" kern="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ea typeface="Times New Roman"/>
                <a:cs typeface="Calibri"/>
              </a:rPr>
              <a:t>Integrity: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we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will communicate openly, honestly and build relationships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based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on trust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600" kern="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ea typeface="Times New Roman"/>
                <a:cs typeface="Calibri"/>
              </a:rPr>
              <a:t>Accountability: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we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will own up to our responsibilities in relation to our behaviour,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actions and results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600" kern="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ea typeface="Times New Roman"/>
                <a:cs typeface="Calibri"/>
              </a:rPr>
              <a:t>Teamwork: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we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will involve each other, work together across the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organisation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, seek ideas and share solutions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600" kern="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b="1" kern="0" dirty="0">
                <a:solidFill>
                  <a:srgbClr val="000000"/>
                </a:solidFill>
                <a:ea typeface="Times New Roman"/>
                <a:cs typeface="Calibri"/>
              </a:rPr>
              <a:t>Caring for our </a:t>
            </a:r>
            <a:r>
              <a:rPr lang="en-US" sz="1800" b="1" kern="0" dirty="0" smtClean="0">
                <a:solidFill>
                  <a:srgbClr val="000000"/>
                </a:solidFill>
                <a:ea typeface="Times New Roman"/>
                <a:cs typeface="Calibri"/>
              </a:rPr>
              <a:t>people: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we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treat employees with care, dignity and respect. We grow our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people for performance excellence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600" kern="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ea typeface="Times New Roman"/>
                <a:cs typeface="Calibri"/>
              </a:rPr>
              <a:t>Excellence: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we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will achieve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total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customer satisfaction by providing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excellent </a:t>
            </a:r>
            <a:r>
              <a:rPr lang="en-US" sz="1800" kern="0" dirty="0">
                <a:solidFill>
                  <a:srgbClr val="000000"/>
                </a:solidFill>
                <a:ea typeface="Times New Roman"/>
                <a:cs typeface="Calibri"/>
              </a:rPr>
              <a:t>and world - class services to our </a:t>
            </a:r>
            <a:r>
              <a:rPr lang="en-US" sz="1800" kern="0" dirty="0" smtClean="0">
                <a:solidFill>
                  <a:srgbClr val="000000"/>
                </a:solidFill>
                <a:ea typeface="Times New Roman"/>
                <a:cs typeface="Calibri"/>
              </a:rPr>
              <a:t>stakeholders</a:t>
            </a:r>
            <a:endParaRPr lang="en-GB" sz="1800" kern="0" dirty="0" smtClean="0">
              <a:solidFill>
                <a:srgbClr val="000000"/>
              </a:solidFill>
              <a:ea typeface="Times New Roman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076" y="1378889"/>
            <a:ext cx="8622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iandra GD" pitchFamily="34" charset="0"/>
              <a:ea typeface="ＭＳ Ｐゴシック" pitchFamily="32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iandra GD" pitchFamily="34" charset="0"/>
              <a:ea typeface="ＭＳ Ｐゴシック" pitchFamily="32" charset="-128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010400" y="100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2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825D8-7D5C-497D-8665-B73E15BD3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5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544589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3769" y="3115479"/>
            <a:ext cx="7345363" cy="1119168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cs typeface="Arial" charset="0"/>
              </a:rPr>
              <a:t>PROGRAMMES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5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73164-415C-4C83-A7EC-60F1854965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850" y="864333"/>
            <a:ext cx="3670300" cy="14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53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38" y="406400"/>
            <a:ext cx="8229600" cy="797169"/>
          </a:xfrm>
        </p:spPr>
        <p:txBody>
          <a:bodyPr/>
          <a:lstStyle/>
          <a:p>
            <a:r>
              <a:rPr lang="en-ZA" sz="2000" b="1" dirty="0" smtClean="0">
                <a:latin typeface="+mn-lt"/>
              </a:rPr>
              <a:t>THE UNEMPLOYMENT INSURANCE FUND</a:t>
            </a:r>
            <a:endParaRPr lang="en-ZA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5" y="1203569"/>
            <a:ext cx="8622323" cy="5146454"/>
          </a:xfrm>
        </p:spPr>
        <p:txBody>
          <a:bodyPr/>
          <a:lstStyle/>
          <a:p>
            <a:pPr marL="571500" lvl="0" indent="-571500" defTabSz="914400">
              <a:lnSpc>
                <a:spcPct val="80000"/>
              </a:lnSpc>
              <a:buNone/>
            </a:pPr>
            <a:endParaRPr lang="en-US" sz="2000" b="1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prstClr val="black"/>
                </a:solidFill>
                <a:ea typeface="ＭＳ Ｐゴシック"/>
              </a:rPr>
              <a:t>The Fund has the following three programmes</a:t>
            </a: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2000" b="1" dirty="0" smtClean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2000" b="1" dirty="0" smtClean="0">
              <a:solidFill>
                <a:prstClr val="black"/>
              </a:solidFill>
              <a:ea typeface="ＭＳ Ｐゴシック"/>
            </a:endParaRPr>
          </a:p>
          <a:p>
            <a:pPr marL="400050" lvl="1" indent="0" defTabSz="914400">
              <a:lnSpc>
                <a:spcPct val="80000"/>
              </a:lnSpc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/>
              </a:rPr>
              <a:t>1.	Administration (Commissioner’s Office, Corporate Services, Chief 	Financial Officer)</a:t>
            </a: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2000" dirty="0" smtClean="0">
              <a:solidFill>
                <a:srgbClr val="0066FF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2000" dirty="0">
              <a:solidFill>
                <a:prstClr val="black"/>
              </a:solidFill>
              <a:ea typeface="ＭＳ Ｐゴシック"/>
            </a:endParaRPr>
          </a:p>
          <a:p>
            <a:pPr marL="857250" lvl="1" indent="-457200" defTabSz="914400">
              <a:lnSpc>
                <a:spcPct val="80000"/>
              </a:lnSpc>
              <a:buAutoNum type="arabicPeriod" startAt="2"/>
            </a:pPr>
            <a:r>
              <a:rPr lang="en-US" sz="2000" dirty="0" smtClean="0">
                <a:solidFill>
                  <a:prstClr val="black"/>
                </a:solidFill>
                <a:ea typeface="ＭＳ Ｐゴシック"/>
              </a:rPr>
              <a:t>Business Operations</a:t>
            </a: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2000" dirty="0">
              <a:solidFill>
                <a:prstClr val="black"/>
              </a:solidFill>
              <a:ea typeface="ＭＳ Ｐゴシック"/>
            </a:endParaRPr>
          </a:p>
          <a:p>
            <a:pPr marL="571500" lvl="0" indent="-571500" defTabSz="9144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>
              <a:solidFill>
                <a:prstClr val="black"/>
              </a:solidFill>
              <a:ea typeface="ＭＳ Ｐゴシック"/>
            </a:endParaRPr>
          </a:p>
          <a:p>
            <a:pPr marL="857250" lvl="1" indent="-457200" defTabSz="914400">
              <a:lnSpc>
                <a:spcPct val="80000"/>
              </a:lnSpc>
              <a:buAutoNum type="arabicPeriod" startAt="3"/>
            </a:pPr>
            <a:r>
              <a:rPr lang="en-US" sz="2000" dirty="0" smtClean="0">
                <a:solidFill>
                  <a:prstClr val="black"/>
                </a:solidFill>
                <a:ea typeface="ＭＳ Ｐゴシック"/>
              </a:rPr>
              <a:t>Labour Activation Programmes</a:t>
            </a:r>
          </a:p>
          <a:p>
            <a:pPr marL="457200" lvl="0" indent="-457200" defTabSz="914400">
              <a:lnSpc>
                <a:spcPct val="80000"/>
              </a:lnSpc>
              <a:buAutoNum type="arabicPeriod" startAt="3"/>
            </a:pPr>
            <a:endParaRPr lang="en-US" sz="2000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1800" b="1" i="1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1800" b="1" i="1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076" y="1378889"/>
            <a:ext cx="8622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iandra GD" pitchFamily="34" charset="0"/>
              <a:ea typeface="ＭＳ Ｐゴシック" pitchFamily="32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iandra GD" pitchFamily="34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4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9612</TotalTime>
  <Words>3000</Words>
  <Application>Microsoft Office PowerPoint</Application>
  <PresentationFormat>On-screen Show (4:3)</PresentationFormat>
  <Paragraphs>772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3_Theme1</vt:lpstr>
      <vt:lpstr>Slide 1</vt:lpstr>
      <vt:lpstr>Slide 2</vt:lpstr>
      <vt:lpstr> </vt:lpstr>
      <vt:lpstr>INTRODUCTION: THE CONSTITUTIONAL &amp; LEGISLATIVE MANDATE OF THE UIF</vt:lpstr>
      <vt:lpstr>INTRODUCTION: THE POLICY MANDATE OF THE UIF</vt:lpstr>
      <vt:lpstr>Introduction: Vision and Mission</vt:lpstr>
      <vt:lpstr>Introduction: Values</vt:lpstr>
      <vt:lpstr> </vt:lpstr>
      <vt:lpstr>THE UNEMPLOYMENT INSURANCE FUND</vt:lpstr>
      <vt:lpstr> </vt:lpstr>
      <vt:lpstr>   IMPACT STATEMENT   </vt:lpstr>
      <vt:lpstr>   Priority 1: Capable, Ethical and Developmental State   </vt:lpstr>
      <vt:lpstr>   Priority 1: Capable, Ethical and Developmental State   </vt:lpstr>
      <vt:lpstr>   Priority 2: Economic Transformation and Job Creation   </vt:lpstr>
      <vt:lpstr>   Priority 4: Consolidating the Social Wage through Reliable and Quality Basic Services   </vt:lpstr>
      <vt:lpstr>   Priority 6: Social cohesion and safer communities   </vt:lpstr>
      <vt:lpstr> </vt:lpstr>
      <vt:lpstr> </vt:lpstr>
      <vt:lpstr>ADMINISTRATION</vt:lpstr>
      <vt:lpstr>ADMINISTRATION</vt:lpstr>
      <vt:lpstr>ADMINISTRATION</vt:lpstr>
      <vt:lpstr>ADMINISTRATION</vt:lpstr>
      <vt:lpstr>ADMINISTRATION</vt:lpstr>
      <vt:lpstr>ADMINISTRATION</vt:lpstr>
      <vt:lpstr> </vt:lpstr>
      <vt:lpstr>BUSINESS OPERATIONS</vt:lpstr>
      <vt:lpstr>BUSINESS OPERATIONS</vt:lpstr>
      <vt:lpstr>BUSINESS OPERATIONS</vt:lpstr>
      <vt:lpstr>BUSINESS OPERATIONS</vt:lpstr>
      <vt:lpstr> </vt:lpstr>
      <vt:lpstr>LABOUR ACTIVATION PROGRAMME</vt:lpstr>
      <vt:lpstr>LABOUR ACTIVATION PROGRAMME</vt:lpstr>
      <vt:lpstr> BUDGET ALLOCATION</vt:lpstr>
      <vt:lpstr>Slide 34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USER</cp:lastModifiedBy>
  <cp:revision>307</cp:revision>
  <cp:lastPrinted>2020-02-24T09:51:27Z</cp:lastPrinted>
  <dcterms:created xsi:type="dcterms:W3CDTF">2011-10-12T13:20:57Z</dcterms:created>
  <dcterms:modified xsi:type="dcterms:W3CDTF">2021-05-05T14:48:47Z</dcterms:modified>
</cp:coreProperties>
</file>