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9" r:id="rId3"/>
    <p:sldId id="409" r:id="rId4"/>
    <p:sldId id="257" r:id="rId5"/>
    <p:sldId id="408" r:id="rId6"/>
    <p:sldId id="411" r:id="rId7"/>
    <p:sldId id="407" r:id="rId8"/>
    <p:sldId id="403" r:id="rId9"/>
    <p:sldId id="404" r:id="rId10"/>
    <p:sldId id="405" r:id="rId11"/>
    <p:sldId id="406" r:id="rId12"/>
    <p:sldId id="402" r:id="rId13"/>
    <p:sldId id="321" r:id="rId14"/>
    <p:sldId id="412" r:id="rId15"/>
    <p:sldId id="413" r:id="rId16"/>
    <p:sldId id="41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21114-5A51-4FBC-9BBF-0A21EFCC4089}" type="datetimeFigureOut">
              <a:rPr lang="en-ZA" smtClean="0"/>
              <a:pPr/>
              <a:t>2021/05/05</a:t>
            </a:fld>
            <a:endParaRPr lang="en-Z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F42F0-3273-4A82-9B12-E511CB2C9751}" type="slidenum">
              <a:rPr lang="en-ZA" smtClean="0"/>
              <a:pPr/>
              <a:t>‹#›</a:t>
            </a:fld>
            <a:endParaRPr lang="en-ZA" dirty="0"/>
          </a:p>
        </p:txBody>
      </p:sp>
    </p:spTree>
    <p:extLst>
      <p:ext uri="{BB962C8B-B14F-4D97-AF65-F5344CB8AC3E}">
        <p14:creationId xmlns:p14="http://schemas.microsoft.com/office/powerpoint/2010/main" xmlns="" val="157579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2A7F42F0-3273-4A82-9B12-E511CB2C9751}" type="slidenum">
              <a:rPr lang="en-ZA" smtClean="0"/>
              <a:pPr/>
              <a:t>13</a:t>
            </a:fld>
            <a:endParaRPr lang="en-ZA" dirty="0"/>
          </a:p>
        </p:txBody>
      </p:sp>
    </p:spTree>
    <p:extLst>
      <p:ext uri="{BB962C8B-B14F-4D97-AF65-F5344CB8AC3E}">
        <p14:creationId xmlns:p14="http://schemas.microsoft.com/office/powerpoint/2010/main" xmlns="" val="21473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8726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676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235292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48D60F-C8A1-4E48-8AD6-69D75E095DF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33244865-2C75-4B5B-9D06-F0C97F258EC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C92D1E92-082E-4BCB-99AE-DB2CB189FBD3}"/>
              </a:ext>
            </a:extLst>
          </p:cNvPr>
          <p:cNvSpPr>
            <a:spLocks noGrp="1"/>
          </p:cNvSpPr>
          <p:nvPr>
            <p:ph type="dt" sz="half" idx="10"/>
          </p:nvPr>
        </p:nvSpPr>
        <p:spPr/>
        <p:txBody>
          <a:bodyPr/>
          <a:lstStyle/>
          <a:p>
            <a:fld id="{738E810E-8EC2-4FC8-B941-8B1F1E1422E1}" type="datetime1">
              <a:rPr lang="en-ZA" smtClean="0"/>
              <a:pPr/>
              <a:t>2021/05/05</a:t>
            </a:fld>
            <a:endParaRPr lang="en-ZA" dirty="0"/>
          </a:p>
        </p:txBody>
      </p:sp>
      <p:sp>
        <p:nvSpPr>
          <p:cNvPr id="5" name="Footer Placeholder 4">
            <a:extLst>
              <a:ext uri="{FF2B5EF4-FFF2-40B4-BE49-F238E27FC236}">
                <a16:creationId xmlns:a16="http://schemas.microsoft.com/office/drawing/2014/main" xmlns="" id="{8B9AA6F2-6131-491F-BDB2-48A66097912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73569A01-71B3-4F55-B53D-80C423AE13A5}"/>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423830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D492B3-4936-440C-9971-A61D92C15D2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BFFB4352-0D52-4DC6-A88A-808C57912DC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5463146-08B2-4FA8-A1A5-6EDAB0680F5F}"/>
              </a:ext>
            </a:extLst>
          </p:cNvPr>
          <p:cNvSpPr>
            <a:spLocks noGrp="1"/>
          </p:cNvSpPr>
          <p:nvPr>
            <p:ph type="dt" sz="half" idx="10"/>
          </p:nvPr>
        </p:nvSpPr>
        <p:spPr/>
        <p:txBody>
          <a:bodyPr/>
          <a:lstStyle/>
          <a:p>
            <a:fld id="{3695D658-D483-4CA1-876C-D0C1219F83FF}" type="datetime1">
              <a:rPr lang="en-ZA" smtClean="0"/>
              <a:pPr/>
              <a:t>2021/05/05</a:t>
            </a:fld>
            <a:endParaRPr lang="en-ZA" dirty="0"/>
          </a:p>
        </p:txBody>
      </p:sp>
      <p:sp>
        <p:nvSpPr>
          <p:cNvPr id="5" name="Footer Placeholder 4">
            <a:extLst>
              <a:ext uri="{FF2B5EF4-FFF2-40B4-BE49-F238E27FC236}">
                <a16:creationId xmlns:a16="http://schemas.microsoft.com/office/drawing/2014/main" xmlns="" id="{91CE7F51-282D-429A-B312-ABAAFCE206E5}"/>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D23F94CD-94FD-4267-A88D-FF7B339E318D}"/>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435053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0B3B9-C05D-4658-9646-BC22A6C1249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B9BCDC4-E8EC-4BA7-A7C8-FD6A507D475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25AD0C3-3BD9-4E9B-9360-175A8832C559}"/>
              </a:ext>
            </a:extLst>
          </p:cNvPr>
          <p:cNvSpPr>
            <a:spLocks noGrp="1"/>
          </p:cNvSpPr>
          <p:nvPr>
            <p:ph type="dt" sz="half" idx="10"/>
          </p:nvPr>
        </p:nvSpPr>
        <p:spPr/>
        <p:txBody>
          <a:bodyPr/>
          <a:lstStyle/>
          <a:p>
            <a:fld id="{9EAD417B-8033-4919-BF6C-C0CBB630473C}" type="datetime1">
              <a:rPr lang="en-ZA" smtClean="0"/>
              <a:pPr/>
              <a:t>2021/05/05</a:t>
            </a:fld>
            <a:endParaRPr lang="en-ZA" dirty="0"/>
          </a:p>
        </p:txBody>
      </p:sp>
      <p:sp>
        <p:nvSpPr>
          <p:cNvPr id="5" name="Footer Placeholder 4">
            <a:extLst>
              <a:ext uri="{FF2B5EF4-FFF2-40B4-BE49-F238E27FC236}">
                <a16:creationId xmlns:a16="http://schemas.microsoft.com/office/drawing/2014/main" xmlns="" id="{B1DCECF5-000F-4ECF-8F80-74297D76D545}"/>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369E47BB-259D-4A3C-8C21-6FEB45B74315}"/>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746375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CF8B71-767C-44A0-8523-F178214F4E1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2376B6A8-9B54-4467-A5B7-5B40764CB5E5}"/>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1D857C02-EC8C-4ADA-B6E7-051CF4DA2DC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8F11A491-DDF2-4130-ABDF-98418D2B2E86}"/>
              </a:ext>
            </a:extLst>
          </p:cNvPr>
          <p:cNvSpPr>
            <a:spLocks noGrp="1"/>
          </p:cNvSpPr>
          <p:nvPr>
            <p:ph type="dt" sz="half" idx="10"/>
          </p:nvPr>
        </p:nvSpPr>
        <p:spPr/>
        <p:txBody>
          <a:bodyPr/>
          <a:lstStyle/>
          <a:p>
            <a:fld id="{202F9832-7A74-49D7-AECE-F4B42598780B}" type="datetime1">
              <a:rPr lang="en-ZA" smtClean="0"/>
              <a:pPr/>
              <a:t>2021/05/05</a:t>
            </a:fld>
            <a:endParaRPr lang="en-ZA" dirty="0"/>
          </a:p>
        </p:txBody>
      </p:sp>
      <p:sp>
        <p:nvSpPr>
          <p:cNvPr id="6" name="Footer Placeholder 5">
            <a:extLst>
              <a:ext uri="{FF2B5EF4-FFF2-40B4-BE49-F238E27FC236}">
                <a16:creationId xmlns:a16="http://schemas.microsoft.com/office/drawing/2014/main" xmlns="" id="{2CE15779-32E1-4499-97C7-C98FFB1497D4}"/>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3B4448BC-F9EE-48C7-8540-82BE25B24414}"/>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3333556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66B58B-A27B-4FA5-99AA-E8824C31516E}"/>
              </a:ext>
            </a:extLst>
          </p:cNvPr>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DD9A1297-8FE3-4D48-80EF-208563E6E8F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E1EBA6AF-4B4A-4EC7-9A1B-AB5E3963BE7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CB0BF6A7-7F52-4D56-B985-D0024C57BF8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FA069F11-AA5B-4DF4-BB76-1F6D4FFDD47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5A68E7F0-4A77-48B8-A8C9-822CC9BE0EF6}"/>
              </a:ext>
            </a:extLst>
          </p:cNvPr>
          <p:cNvSpPr>
            <a:spLocks noGrp="1"/>
          </p:cNvSpPr>
          <p:nvPr>
            <p:ph type="dt" sz="half" idx="10"/>
          </p:nvPr>
        </p:nvSpPr>
        <p:spPr/>
        <p:txBody>
          <a:bodyPr/>
          <a:lstStyle/>
          <a:p>
            <a:fld id="{779DD667-339B-4621-A9FC-94AB710A60BC}" type="datetime1">
              <a:rPr lang="en-ZA" smtClean="0"/>
              <a:pPr/>
              <a:t>2021/05/05</a:t>
            </a:fld>
            <a:endParaRPr lang="en-ZA" dirty="0"/>
          </a:p>
        </p:txBody>
      </p:sp>
      <p:sp>
        <p:nvSpPr>
          <p:cNvPr id="8" name="Footer Placeholder 7">
            <a:extLst>
              <a:ext uri="{FF2B5EF4-FFF2-40B4-BE49-F238E27FC236}">
                <a16:creationId xmlns:a16="http://schemas.microsoft.com/office/drawing/2014/main" xmlns="" id="{BA546EB2-D350-4708-9CB0-27B386DE801F}"/>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xmlns="" id="{A11B0100-9108-4EA0-8C67-264E762821A8}"/>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4217831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7B302A-7885-48DB-9F64-A73C9DB61D3C}"/>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741767DB-62A3-4ACB-9960-0C1C19DD589E}"/>
              </a:ext>
            </a:extLst>
          </p:cNvPr>
          <p:cNvSpPr>
            <a:spLocks noGrp="1"/>
          </p:cNvSpPr>
          <p:nvPr>
            <p:ph type="dt" sz="half" idx="10"/>
          </p:nvPr>
        </p:nvSpPr>
        <p:spPr/>
        <p:txBody>
          <a:bodyPr/>
          <a:lstStyle/>
          <a:p>
            <a:fld id="{33F83DE2-9CE4-433A-A8ED-920BB9547AB1}" type="datetime1">
              <a:rPr lang="en-ZA" smtClean="0"/>
              <a:pPr/>
              <a:t>2021/05/05</a:t>
            </a:fld>
            <a:endParaRPr lang="en-ZA" dirty="0"/>
          </a:p>
        </p:txBody>
      </p:sp>
      <p:sp>
        <p:nvSpPr>
          <p:cNvPr id="4" name="Footer Placeholder 3">
            <a:extLst>
              <a:ext uri="{FF2B5EF4-FFF2-40B4-BE49-F238E27FC236}">
                <a16:creationId xmlns:a16="http://schemas.microsoft.com/office/drawing/2014/main" xmlns="" id="{340D48D1-1A85-4583-9FC8-E059720959CB}"/>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C52B0FAE-72E2-4A54-9E06-C2023BAF2329}"/>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3067817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0AAB6F-451F-47EF-AA58-16D8757B17C4}"/>
              </a:ext>
            </a:extLst>
          </p:cNvPr>
          <p:cNvSpPr>
            <a:spLocks noGrp="1"/>
          </p:cNvSpPr>
          <p:nvPr>
            <p:ph type="dt" sz="half" idx="10"/>
          </p:nvPr>
        </p:nvSpPr>
        <p:spPr/>
        <p:txBody>
          <a:bodyPr/>
          <a:lstStyle/>
          <a:p>
            <a:fld id="{A06D2C0D-8AD3-4424-A0A0-A5570BC5428C}" type="datetime1">
              <a:rPr lang="en-ZA" smtClean="0"/>
              <a:pPr/>
              <a:t>2021/05/05</a:t>
            </a:fld>
            <a:endParaRPr lang="en-ZA" dirty="0"/>
          </a:p>
        </p:txBody>
      </p:sp>
      <p:sp>
        <p:nvSpPr>
          <p:cNvPr id="3" name="Footer Placeholder 2">
            <a:extLst>
              <a:ext uri="{FF2B5EF4-FFF2-40B4-BE49-F238E27FC236}">
                <a16:creationId xmlns:a16="http://schemas.microsoft.com/office/drawing/2014/main" xmlns="" id="{046FC53C-5540-403F-883F-A4DFD89AD9EF}"/>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xmlns="" id="{404F54C4-F65E-4549-80DB-995F03381EA8}"/>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16030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5184A-5860-4BE3-BBDB-8CFEE39C0FF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F5948DA-4AEB-4767-AE43-BBEA345E946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77325E46-B3C6-427B-A342-0148A3E7B01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60056BEB-F116-4A4C-9080-3D0101DAF942}"/>
              </a:ext>
            </a:extLst>
          </p:cNvPr>
          <p:cNvSpPr>
            <a:spLocks noGrp="1"/>
          </p:cNvSpPr>
          <p:nvPr>
            <p:ph type="dt" sz="half" idx="10"/>
          </p:nvPr>
        </p:nvSpPr>
        <p:spPr/>
        <p:txBody>
          <a:bodyPr/>
          <a:lstStyle/>
          <a:p>
            <a:fld id="{1D32A327-2919-4A18-91B0-BDB771F4A768}" type="datetime1">
              <a:rPr lang="en-ZA" smtClean="0"/>
              <a:pPr/>
              <a:t>2021/05/05</a:t>
            </a:fld>
            <a:endParaRPr lang="en-ZA" dirty="0"/>
          </a:p>
        </p:txBody>
      </p:sp>
      <p:sp>
        <p:nvSpPr>
          <p:cNvPr id="6" name="Footer Placeholder 5">
            <a:extLst>
              <a:ext uri="{FF2B5EF4-FFF2-40B4-BE49-F238E27FC236}">
                <a16:creationId xmlns:a16="http://schemas.microsoft.com/office/drawing/2014/main" xmlns="" id="{D1752B48-E94E-4324-8442-62E8CB552BDB}"/>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E4F9058E-13B3-4462-B4A7-46C59B738470}"/>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96085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34949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C7F8A8-9B82-4040-B3D2-BCDEB7A2F28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22FECEBA-FB1A-4BBA-8DC6-28484BDD96D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dirty="0"/>
          </a:p>
        </p:txBody>
      </p:sp>
      <p:sp>
        <p:nvSpPr>
          <p:cNvPr id="4" name="Text Placeholder 3">
            <a:extLst>
              <a:ext uri="{FF2B5EF4-FFF2-40B4-BE49-F238E27FC236}">
                <a16:creationId xmlns:a16="http://schemas.microsoft.com/office/drawing/2014/main" xmlns="" id="{48A29763-AB9B-4E9C-88C4-81EA39F60E6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C4A230C9-5958-46DA-B859-80BC8750BADE}"/>
              </a:ext>
            </a:extLst>
          </p:cNvPr>
          <p:cNvSpPr>
            <a:spLocks noGrp="1"/>
          </p:cNvSpPr>
          <p:nvPr>
            <p:ph type="dt" sz="half" idx="10"/>
          </p:nvPr>
        </p:nvSpPr>
        <p:spPr/>
        <p:txBody>
          <a:bodyPr/>
          <a:lstStyle/>
          <a:p>
            <a:fld id="{AA3FCD2B-0D58-4ADA-ACC3-5DC83257498D}" type="datetime1">
              <a:rPr lang="en-ZA" smtClean="0"/>
              <a:pPr/>
              <a:t>2021/05/05</a:t>
            </a:fld>
            <a:endParaRPr lang="en-ZA" dirty="0"/>
          </a:p>
        </p:txBody>
      </p:sp>
      <p:sp>
        <p:nvSpPr>
          <p:cNvPr id="6" name="Footer Placeholder 5">
            <a:extLst>
              <a:ext uri="{FF2B5EF4-FFF2-40B4-BE49-F238E27FC236}">
                <a16:creationId xmlns:a16="http://schemas.microsoft.com/office/drawing/2014/main" xmlns="" id="{1F00E09D-42C7-440A-A0D9-2895DA2E5492}"/>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C5DF1069-2B97-449B-A10E-CEC098BC3803}"/>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1004611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9B161-6DE0-40C0-B033-76D6E5129F36}"/>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B12F0057-C3FB-4E87-BAC2-DE47751095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14BF4AA-E153-4F0A-9B11-67775DF39D13}"/>
              </a:ext>
            </a:extLst>
          </p:cNvPr>
          <p:cNvSpPr>
            <a:spLocks noGrp="1"/>
          </p:cNvSpPr>
          <p:nvPr>
            <p:ph type="dt" sz="half" idx="10"/>
          </p:nvPr>
        </p:nvSpPr>
        <p:spPr/>
        <p:txBody>
          <a:bodyPr/>
          <a:lstStyle/>
          <a:p>
            <a:fld id="{5DC0DABA-C26B-444B-BD87-CFD0BDD4D7C5}" type="datetime1">
              <a:rPr lang="en-ZA" smtClean="0"/>
              <a:pPr/>
              <a:t>2021/05/05</a:t>
            </a:fld>
            <a:endParaRPr lang="en-ZA" dirty="0"/>
          </a:p>
        </p:txBody>
      </p:sp>
      <p:sp>
        <p:nvSpPr>
          <p:cNvPr id="5" name="Footer Placeholder 4">
            <a:extLst>
              <a:ext uri="{FF2B5EF4-FFF2-40B4-BE49-F238E27FC236}">
                <a16:creationId xmlns:a16="http://schemas.microsoft.com/office/drawing/2014/main" xmlns="" id="{97F7A37A-9A3D-4561-BD76-6630C22607C8}"/>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FAC05CA6-938E-406C-822D-A3A6FF0D3989}"/>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1114737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694AC9C-5852-4BC9-853F-AE3A43A0ECF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4DD650A-0586-46D9-9302-B18DDBDF21E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BDFC1C0E-5402-47CE-8515-7C938B1F48D5}"/>
              </a:ext>
            </a:extLst>
          </p:cNvPr>
          <p:cNvSpPr>
            <a:spLocks noGrp="1"/>
          </p:cNvSpPr>
          <p:nvPr>
            <p:ph type="dt" sz="half" idx="10"/>
          </p:nvPr>
        </p:nvSpPr>
        <p:spPr/>
        <p:txBody>
          <a:bodyPr/>
          <a:lstStyle/>
          <a:p>
            <a:fld id="{E2C91253-5355-492C-A9B7-8BE52E001E08}" type="datetime1">
              <a:rPr lang="en-ZA" smtClean="0"/>
              <a:pPr/>
              <a:t>2021/05/05</a:t>
            </a:fld>
            <a:endParaRPr lang="en-ZA" dirty="0"/>
          </a:p>
        </p:txBody>
      </p:sp>
      <p:sp>
        <p:nvSpPr>
          <p:cNvPr id="5" name="Footer Placeholder 4">
            <a:extLst>
              <a:ext uri="{FF2B5EF4-FFF2-40B4-BE49-F238E27FC236}">
                <a16:creationId xmlns:a16="http://schemas.microsoft.com/office/drawing/2014/main" xmlns="" id="{3123AB0C-F48A-4286-85D3-E3A40461C60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8BFA109E-CB22-421A-8A7C-9773E60E9632}"/>
              </a:ext>
            </a:extLst>
          </p:cNvPr>
          <p:cNvSpPr>
            <a:spLocks noGrp="1"/>
          </p:cNvSpPr>
          <p:nvPr>
            <p:ph type="sldNum" sz="quarter" idx="12"/>
          </p:nvPr>
        </p:nvSpPr>
        <p:spPr/>
        <p:txBody>
          <a:body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190570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1986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39333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4783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53134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281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4928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26376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D79C0-DD54-4FAD-9A7B-962DA9F5D8A6}" type="datetimeFigureOut">
              <a:rPr lang="en-US" smtClean="0">
                <a:solidFill>
                  <a:prstClr val="black">
                    <a:tint val="75000"/>
                  </a:prstClr>
                </a:solidFill>
              </a:rPr>
              <a:pPr/>
              <a:t>5/5/2021</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17F52-EBCA-4C31-825C-96E02C26209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92185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BAB46A2-8D49-49B2-B9FE-A36D66322BA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AB70FC15-C362-44D3-883F-70110520411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E21998F-59B8-4192-935A-4FF2520CF70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0076F95-4D43-4C97-8C3B-EDA6AB43B0F1}" type="datetime1">
              <a:rPr lang="en-ZA" smtClean="0"/>
              <a:pPr/>
              <a:t>2021/05/05</a:t>
            </a:fld>
            <a:endParaRPr lang="en-ZA" dirty="0"/>
          </a:p>
        </p:txBody>
      </p:sp>
      <p:sp>
        <p:nvSpPr>
          <p:cNvPr id="5" name="Footer Placeholder 4">
            <a:extLst>
              <a:ext uri="{FF2B5EF4-FFF2-40B4-BE49-F238E27FC236}">
                <a16:creationId xmlns:a16="http://schemas.microsoft.com/office/drawing/2014/main" xmlns="" id="{51681819-D07F-47FF-B900-6420D33487A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xmlns="" id="{BF8C7F4C-FD28-4086-985D-3739EDD791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A2C1E5-CDAD-4BD4-8A64-E7F5EF1CFCA7}" type="slidenum">
              <a:rPr lang="en-ZA" smtClean="0"/>
              <a:pPr/>
              <a:t>‹#›</a:t>
            </a:fld>
            <a:endParaRPr lang="en-ZA" dirty="0"/>
          </a:p>
        </p:txBody>
      </p:sp>
    </p:spTree>
    <p:extLst>
      <p:ext uri="{BB962C8B-B14F-4D97-AF65-F5344CB8AC3E}">
        <p14:creationId xmlns:p14="http://schemas.microsoft.com/office/powerpoint/2010/main" xmlns="" val="28830650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56A5ED36-B543-448E-AB8A-FCBAD3DC149C}"/>
              </a:ext>
            </a:extLst>
          </p:cNvPr>
          <p:cNvSpPr>
            <a:spLocks noGrp="1" noChangeArrowheads="1"/>
          </p:cNvSpPr>
          <p:nvPr>
            <p:ph type="ctrTitle"/>
          </p:nvPr>
        </p:nvSpPr>
        <p:spPr>
          <a:xfrm>
            <a:off x="1371600" y="2857501"/>
            <a:ext cx="6286500" cy="1102519"/>
          </a:xfrm>
        </p:spPr>
        <p:txBody>
          <a:bodyPr anchor="ctr">
            <a:noAutofit/>
          </a:bodyPr>
          <a:lstStyle/>
          <a:p>
            <a:r>
              <a:rPr lang="en-ZA" sz="2250" b="1" dirty="0">
                <a:latin typeface="Arial" panose="020B0604020202020204" pitchFamily="34" charset="0"/>
                <a:cs typeface="Arial" panose="020B0604020202020204" pitchFamily="34" charset="0"/>
              </a:rPr>
              <a:t/>
            </a:r>
            <a:br>
              <a:rPr lang="en-ZA" sz="2250" b="1" dirty="0">
                <a:latin typeface="Arial" panose="020B0604020202020204" pitchFamily="34" charset="0"/>
                <a:cs typeface="Arial" panose="020B0604020202020204" pitchFamily="34" charset="0"/>
              </a:rPr>
            </a:br>
            <a:r>
              <a:rPr lang="en-ZA" sz="2250" b="1" dirty="0">
                <a:latin typeface="Arial" panose="020B0604020202020204" pitchFamily="34" charset="0"/>
                <a:cs typeface="Arial" panose="020B0604020202020204" pitchFamily="34" charset="0"/>
              </a:rPr>
              <a:t/>
            </a:r>
            <a:br>
              <a:rPr lang="en-ZA" sz="2250" b="1" dirty="0">
                <a:latin typeface="Arial" panose="020B0604020202020204" pitchFamily="34" charset="0"/>
                <a:cs typeface="Arial" panose="020B0604020202020204" pitchFamily="34" charset="0"/>
              </a:rPr>
            </a:br>
            <a:r>
              <a:rPr lang="en-ZA" sz="3600" b="1" dirty="0">
                <a:latin typeface="Lucida Console" panose="020B0609040504020204" pitchFamily="49" charset="0"/>
                <a:cs typeface="Arial" panose="020B0604020202020204" pitchFamily="34" charset="0"/>
              </a:rPr>
              <a:t>CASTLE CONTROL BOARD (CCB)</a:t>
            </a:r>
            <a:r>
              <a:rPr lang="en-ZA" sz="2700" b="1" dirty="0">
                <a:latin typeface="Lucida Console" panose="020B0609040504020204" pitchFamily="49" charset="0"/>
                <a:cs typeface="Arial" panose="020B0604020202020204" pitchFamily="34" charset="0"/>
              </a:rPr>
              <a:t/>
            </a:r>
            <a:br>
              <a:rPr lang="en-ZA" sz="2700" b="1" dirty="0">
                <a:latin typeface="Lucida Console" panose="020B0609040504020204" pitchFamily="49" charset="0"/>
                <a:cs typeface="Arial" panose="020B0604020202020204" pitchFamily="34" charset="0"/>
              </a:rPr>
            </a:b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700" b="1" dirty="0">
                <a:latin typeface="Lucida Console" panose="020B0609040504020204" pitchFamily="49" charset="0"/>
                <a:cs typeface="Arial" panose="020B0604020202020204" pitchFamily="34" charset="0"/>
              </a:rPr>
              <a:t>A High Level Presentation of the CCB’s 2021/22 APP, Budget and Dec. 2020 BRRR Update</a:t>
            </a: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ZA" sz="2250" b="1" dirty="0">
                <a:latin typeface="Arial" panose="020B0604020202020204" pitchFamily="34" charset="0"/>
                <a:cs typeface="Arial" panose="020B0604020202020204" pitchFamily="34" charset="0"/>
              </a:rPr>
              <a:t/>
            </a:r>
            <a:br>
              <a:rPr lang="en-ZA" sz="2250" b="1" dirty="0">
                <a:latin typeface="Arial" panose="020B0604020202020204" pitchFamily="34" charset="0"/>
                <a:cs typeface="Arial" panose="020B0604020202020204" pitchFamily="34" charset="0"/>
              </a:rPr>
            </a:br>
            <a:endParaRPr lang="en-GB" altLang="en-US" sz="225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D1247E23-BE4D-43D4-B3C9-83FEE2A7B207}"/>
              </a:ext>
            </a:extLst>
          </p:cNvPr>
          <p:cNvSpPr txBox="1"/>
          <p:nvPr/>
        </p:nvSpPr>
        <p:spPr>
          <a:xfrm>
            <a:off x="6248400" y="5091320"/>
            <a:ext cx="2362200" cy="369332"/>
          </a:xfrm>
          <a:prstGeom prst="rect">
            <a:avLst/>
          </a:prstGeom>
          <a:noFill/>
        </p:spPr>
        <p:txBody>
          <a:bodyPr wrap="square" rtlCol="0">
            <a:spAutoFit/>
          </a:bodyPr>
          <a:lstStyle/>
          <a:p>
            <a:pPr defTabSz="685800"/>
            <a:r>
              <a:rPr lang="en-ZA" dirty="0">
                <a:solidFill>
                  <a:prstClr val="black"/>
                </a:solidFill>
                <a:latin typeface="Arial" panose="020B0604020202020204" pitchFamily="34" charset="0"/>
                <a:cs typeface="Arial" panose="020B0604020202020204" pitchFamily="34" charset="0"/>
              </a:rPr>
              <a:t>Date</a:t>
            </a:r>
            <a:r>
              <a:rPr lang="en-ZA">
                <a:solidFill>
                  <a:prstClr val="black"/>
                </a:solidFill>
                <a:latin typeface="Arial" panose="020B0604020202020204" pitchFamily="34" charset="0"/>
                <a:cs typeface="Arial" panose="020B0604020202020204" pitchFamily="34" charset="0"/>
              </a:rPr>
              <a:t>:  4 </a:t>
            </a:r>
            <a:r>
              <a:rPr lang="en-ZA" dirty="0">
                <a:solidFill>
                  <a:prstClr val="black"/>
                </a:solidFill>
                <a:latin typeface="Arial" panose="020B0604020202020204" pitchFamily="34" charset="0"/>
                <a:cs typeface="Arial" panose="020B0604020202020204" pitchFamily="34" charset="0"/>
              </a:rPr>
              <a:t>May 2021</a:t>
            </a:r>
          </a:p>
        </p:txBody>
      </p:sp>
      <p:pic>
        <p:nvPicPr>
          <p:cNvPr id="5" name="Picture 4" descr="Castlelogo">
            <a:extLst>
              <a:ext uri="{FF2B5EF4-FFF2-40B4-BE49-F238E27FC236}">
                <a16:creationId xmlns:a16="http://schemas.microsoft.com/office/drawing/2014/main" xmlns="" id="{B1ACC989-B725-46F1-A174-F44FCBE394E9}"/>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33800" y="457200"/>
            <a:ext cx="1905000" cy="1331119"/>
          </a:xfrm>
          <a:prstGeom prst="rect">
            <a:avLst/>
          </a:prstGeom>
          <a:noFill/>
          <a:ln>
            <a:noFill/>
          </a:ln>
        </p:spPr>
      </p:pic>
    </p:spTree>
    <p:extLst>
      <p:ext uri="{BB962C8B-B14F-4D97-AF65-F5344CB8AC3E}">
        <p14:creationId xmlns:p14="http://schemas.microsoft.com/office/powerpoint/2010/main" xmlns="" val="503503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EFFC06-7DE6-4D0D-A19F-BBDAB21C1386}"/>
              </a:ext>
            </a:extLst>
          </p:cNvPr>
          <p:cNvSpPr>
            <a:spLocks noGrp="1"/>
          </p:cNvSpPr>
          <p:nvPr>
            <p:ph type="title"/>
          </p:nvPr>
        </p:nvSpPr>
        <p:spPr/>
        <p:txBody>
          <a:bodyPr>
            <a:normAutofit/>
          </a:bodyPr>
          <a:lstStyle/>
          <a:p>
            <a:r>
              <a:rPr lang="en-ZA" sz="2400" b="1" dirty="0">
                <a:latin typeface="Lucida Console" panose="020B0609040504020204" pitchFamily="49" charset="0"/>
              </a:rPr>
              <a:t>8. CCB APP 2021/22: PROGRAM 3 – INCREASED PUBLIC ACCESS (TABLE 12 IN APPROVED APP)</a:t>
            </a:r>
            <a:r>
              <a:rPr kumimoji="0" lang="en-ZA" sz="2400" b="1" i="0" u="none" strike="noStrike" kern="1200" cap="none" spc="0" normalizeH="0" baseline="0" noProof="0" dirty="0">
                <a:ln>
                  <a:noFill/>
                </a:ln>
                <a:effectLst/>
                <a:uLnTx/>
                <a:uFillTx/>
                <a:latin typeface="Lucida Console" panose="020B0609040504020204" pitchFamily="49" charset="0"/>
                <a:ea typeface="+mj-ea"/>
                <a:cs typeface="+mj-cs"/>
              </a:rPr>
              <a:t> </a:t>
            </a:r>
            <a:endParaRPr lang="en-ZA" sz="2400" dirty="0"/>
          </a:p>
        </p:txBody>
      </p:sp>
      <p:graphicFrame>
        <p:nvGraphicFramePr>
          <p:cNvPr id="6" name="Content Placeholder 5">
            <a:extLst>
              <a:ext uri="{FF2B5EF4-FFF2-40B4-BE49-F238E27FC236}">
                <a16:creationId xmlns:a16="http://schemas.microsoft.com/office/drawing/2014/main" xmlns="" id="{07D6870D-9F7B-4B77-A0B1-A6E78EDA0276}"/>
              </a:ext>
            </a:extLst>
          </p:cNvPr>
          <p:cNvGraphicFramePr>
            <a:graphicFrameLocks noGrp="1"/>
          </p:cNvGraphicFramePr>
          <p:nvPr>
            <p:ph idx="1"/>
            <p:extLst>
              <p:ext uri="{D42A27DB-BD31-4B8C-83A1-F6EECF244321}">
                <p14:modId xmlns:p14="http://schemas.microsoft.com/office/powerpoint/2010/main" xmlns="" val="3971137669"/>
              </p:ext>
            </p:extLst>
          </p:nvPr>
        </p:nvGraphicFramePr>
        <p:xfrm>
          <a:off x="381000" y="1828800"/>
          <a:ext cx="8534400" cy="3922461"/>
        </p:xfrm>
        <a:graphic>
          <a:graphicData uri="http://schemas.openxmlformats.org/drawingml/2006/table">
            <a:tbl>
              <a:tblPr firstRow="1" firstCol="1" lastRow="1" lastCol="1" bandRow="1" bandCol="1"/>
              <a:tblGrid>
                <a:gridCol w="2362200">
                  <a:extLst>
                    <a:ext uri="{9D8B030D-6E8A-4147-A177-3AD203B41FA5}">
                      <a16:colId xmlns:a16="http://schemas.microsoft.com/office/drawing/2014/main" xmlns="" val="3795666869"/>
                    </a:ext>
                  </a:extLst>
                </a:gridCol>
                <a:gridCol w="1600200">
                  <a:extLst>
                    <a:ext uri="{9D8B030D-6E8A-4147-A177-3AD203B41FA5}">
                      <a16:colId xmlns:a16="http://schemas.microsoft.com/office/drawing/2014/main" xmlns="" val="361440921"/>
                    </a:ext>
                  </a:extLst>
                </a:gridCol>
                <a:gridCol w="1143000">
                  <a:extLst>
                    <a:ext uri="{9D8B030D-6E8A-4147-A177-3AD203B41FA5}">
                      <a16:colId xmlns:a16="http://schemas.microsoft.com/office/drawing/2014/main" xmlns="" val="1014679576"/>
                    </a:ext>
                  </a:extLst>
                </a:gridCol>
                <a:gridCol w="1143000">
                  <a:extLst>
                    <a:ext uri="{9D8B030D-6E8A-4147-A177-3AD203B41FA5}">
                      <a16:colId xmlns:a16="http://schemas.microsoft.com/office/drawing/2014/main" xmlns="" val="3503180278"/>
                    </a:ext>
                  </a:extLst>
                </a:gridCol>
                <a:gridCol w="1143000">
                  <a:extLst>
                    <a:ext uri="{9D8B030D-6E8A-4147-A177-3AD203B41FA5}">
                      <a16:colId xmlns:a16="http://schemas.microsoft.com/office/drawing/2014/main" xmlns="" val="2991156120"/>
                    </a:ext>
                  </a:extLst>
                </a:gridCol>
                <a:gridCol w="1143000">
                  <a:extLst>
                    <a:ext uri="{9D8B030D-6E8A-4147-A177-3AD203B41FA5}">
                      <a16:colId xmlns:a16="http://schemas.microsoft.com/office/drawing/2014/main" xmlns="" val="1071549470"/>
                    </a:ext>
                  </a:extLst>
                </a:gridCol>
              </a:tblGrid>
              <a:tr h="207010">
                <a:tc rowSpan="2">
                  <a:txBody>
                    <a:bodyPr/>
                    <a:lstStyle/>
                    <a:p>
                      <a:pPr algn="ctr">
                        <a:lnSpc>
                          <a:spcPct val="115000"/>
                        </a:lnSpc>
                        <a:spcAft>
                          <a:spcPts val="800"/>
                        </a:spcAft>
                        <a:tabLst>
                          <a:tab pos="180340" algn="l"/>
                          <a:tab pos="540385" algn="l"/>
                        </a:tabLst>
                      </a:pPr>
                      <a:r>
                        <a:rPr lang="en-ZA" sz="1200" b="1" dirty="0">
                          <a:effectLst/>
                          <a:latin typeface="Lucida Console" panose="020B0609040504020204" pitchFamily="49" charset="0"/>
                          <a:ea typeface="Times New Roman" panose="02020603050405020304" pitchFamily="18" charset="0"/>
                        </a:rPr>
                        <a:t>Output indicator</a:t>
                      </a:r>
                      <a:endParaRPr lang="en-ZA" sz="1200" dirty="0">
                        <a:effectLst/>
                        <a:latin typeface="Lucida Console" panose="020B0609040504020204" pitchFamily="49" charset="0"/>
                        <a:ea typeface="Times New Roman" panose="02020603050405020304" pitchFamily="18" charset="0"/>
                      </a:endParaRPr>
                    </a:p>
                    <a:p>
                      <a:pPr algn="ctr">
                        <a:lnSpc>
                          <a:spcPct val="115000"/>
                        </a:lnSpc>
                        <a:spcAft>
                          <a:spcPts val="800"/>
                        </a:spcAft>
                        <a:tabLst>
                          <a:tab pos="180340" algn="l"/>
                          <a:tab pos="540385" algn="l"/>
                        </a:tabLst>
                      </a:pPr>
                      <a:r>
                        <a:rPr lang="en-ZA" sz="1200" b="1" dirty="0">
                          <a:effectLst/>
                          <a:latin typeface="Lucida Console" panose="020B0609040504020204" pitchFamily="49" charset="0"/>
                          <a:ea typeface="Times New Roman" panose="02020603050405020304" pitchFamily="18" charset="0"/>
                        </a:rPr>
                        <a:t> </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Annual Target 2021/22</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4">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Quarterly Targets with Sources of Verification Noted</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104982168"/>
                  </a:ext>
                </a:extLst>
              </a:tr>
              <a:tr h="207010">
                <a:tc vMerge="1">
                  <a:txBody>
                    <a:bodyPr/>
                    <a:lstStyle/>
                    <a:p>
                      <a:endParaRPr lang="en-ZA"/>
                    </a:p>
                  </a:txBody>
                  <a:tcPr/>
                </a:tc>
                <a:tc vMerge="1">
                  <a:txBody>
                    <a:bodyPr/>
                    <a:lstStyle/>
                    <a:p>
                      <a:endParaRPr lang="en-ZA"/>
                    </a:p>
                  </a:txBody>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Q1</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Q2</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Q3</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Q4</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1084459611"/>
                  </a:ext>
                </a:extLst>
              </a:tr>
              <a:tr h="20701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The annual number of potential visitors reached through the media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80m</a:t>
                      </a:r>
                      <a:endParaRPr lang="en-ZA" sz="1200" dirty="0">
                        <a:effectLst/>
                        <a:latin typeface="Lucida Console" panose="020B0609040504020204" pitchFamily="49"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20m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20m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20m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20m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42838305"/>
                  </a:ext>
                </a:extLst>
              </a:tr>
              <a:tr h="20701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Number of student interns hosted at the CGH per annum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12</a:t>
                      </a:r>
                      <a:endParaRPr lang="en-ZA" sz="1200" dirty="0">
                        <a:effectLst/>
                        <a:latin typeface="Lucida Console" panose="020B0609040504020204" pitchFamily="49"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8657988"/>
                  </a:ext>
                </a:extLst>
              </a:tr>
              <a:tr h="20701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Number of heritage-educational programmes organized for women, unemployed youth, disabled and traditional communities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12</a:t>
                      </a:r>
                      <a:endParaRPr lang="en-ZA" sz="1200" dirty="0">
                        <a:effectLst/>
                        <a:latin typeface="Lucida Console" panose="020B0609040504020204" pitchFamily="49"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10487685"/>
                  </a:ext>
                </a:extLst>
              </a:tr>
              <a:tr h="20701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Number of heritage programmes organized for Military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6</a:t>
                      </a:r>
                      <a:endParaRPr lang="en-ZA" sz="1200" dirty="0">
                        <a:effectLst/>
                        <a:latin typeface="Lucida Console" panose="020B0609040504020204" pitchFamily="49"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05169864"/>
                  </a:ext>
                </a:extLst>
              </a:tr>
            </a:tbl>
          </a:graphicData>
        </a:graphic>
      </p:graphicFrame>
    </p:spTree>
    <p:extLst>
      <p:ext uri="{BB962C8B-B14F-4D97-AF65-F5344CB8AC3E}">
        <p14:creationId xmlns:p14="http://schemas.microsoft.com/office/powerpoint/2010/main" xmlns="" val="2712779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339F2-1609-473A-AC5D-4FCAF609CCF9}"/>
              </a:ext>
            </a:extLst>
          </p:cNvPr>
          <p:cNvSpPr>
            <a:spLocks noGrp="1"/>
          </p:cNvSpPr>
          <p:nvPr>
            <p:ph type="title"/>
          </p:nvPr>
        </p:nvSpPr>
        <p:spPr/>
        <p:txBody>
          <a:bodyPr>
            <a:normAutofit/>
          </a:bodyPr>
          <a:lstStyle/>
          <a:p>
            <a:pPr algn="ctr"/>
            <a:r>
              <a:rPr lang="en-ZA" sz="3200" b="1" dirty="0">
                <a:latin typeface="Lucida Console" panose="020B0609040504020204" pitchFamily="49" charset="0"/>
              </a:rPr>
              <a:t>9. HUMAN RESOURCES (19): CCB’s HEARTBEAT</a:t>
            </a:r>
          </a:p>
        </p:txBody>
      </p:sp>
      <p:grpSp>
        <p:nvGrpSpPr>
          <p:cNvPr id="3" name="Organisation Chart 1694">
            <a:extLst>
              <a:ext uri="{FF2B5EF4-FFF2-40B4-BE49-F238E27FC236}">
                <a16:creationId xmlns:a16="http://schemas.microsoft.com/office/drawing/2014/main" xmlns="" id="{2B962D09-462C-4EFB-81AE-7DCBDC9156A6}"/>
              </a:ext>
            </a:extLst>
          </p:cNvPr>
          <p:cNvGrpSpPr/>
          <p:nvPr/>
        </p:nvGrpSpPr>
        <p:grpSpPr>
          <a:xfrm>
            <a:off x="76200" y="1524000"/>
            <a:ext cx="8534400" cy="4968874"/>
            <a:chOff x="0" y="0"/>
            <a:chExt cx="6696075" cy="3981450"/>
          </a:xfrm>
        </p:grpSpPr>
        <p:sp>
          <p:nvSpPr>
            <p:cNvPr id="4" name="Rectangle 3">
              <a:extLst>
                <a:ext uri="{FF2B5EF4-FFF2-40B4-BE49-F238E27FC236}">
                  <a16:creationId xmlns:a16="http://schemas.microsoft.com/office/drawing/2014/main" xmlns="" id="{296F3DB1-8AFB-44F0-BAC6-74CE4E55240F}"/>
                </a:ext>
              </a:extLst>
            </p:cNvPr>
            <p:cNvSpPr/>
            <p:nvPr/>
          </p:nvSpPr>
          <p:spPr>
            <a:xfrm>
              <a:off x="0" y="0"/>
              <a:ext cx="6696075" cy="3981450"/>
            </a:xfrm>
            <a:prstGeom prst="rect">
              <a:avLst/>
            </a:prstGeom>
            <a:noFill/>
            <a:ln>
              <a:noFill/>
            </a:ln>
          </p:spPr>
        </p:sp>
        <p:cxnSp>
          <p:nvCxnSpPr>
            <p:cNvPr id="5" name="_s3744">
              <a:extLst>
                <a:ext uri="{FF2B5EF4-FFF2-40B4-BE49-F238E27FC236}">
                  <a16:creationId xmlns:a16="http://schemas.microsoft.com/office/drawing/2014/main" xmlns="" id="{1BDD9220-365E-4229-94CA-CF1FDA0F657E}"/>
                </a:ext>
              </a:extLst>
            </p:cNvPr>
            <p:cNvCxnSpPr>
              <a:cxnSpLocks/>
              <a:stCxn id="19" idx="1"/>
              <a:endCxn id="12" idx="2"/>
            </p:cNvCxnSpPr>
            <p:nvPr/>
          </p:nvCxnSpPr>
          <p:spPr bwMode="auto">
            <a:xfrm rot="10800000">
              <a:off x="3262808" y="714374"/>
              <a:ext cx="459758" cy="928356"/>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cxnSp>
          <p:nvCxnSpPr>
            <p:cNvPr id="6" name="_s3745">
              <a:extLst>
                <a:ext uri="{FF2B5EF4-FFF2-40B4-BE49-F238E27FC236}">
                  <a16:creationId xmlns:a16="http://schemas.microsoft.com/office/drawing/2014/main" xmlns="" id="{9CF763C8-AA30-4675-9B6E-B5A32D6571A5}"/>
                </a:ext>
              </a:extLst>
            </p:cNvPr>
            <p:cNvCxnSpPr>
              <a:cxnSpLocks/>
              <a:stCxn id="18" idx="3"/>
              <a:endCxn id="12" idx="2"/>
            </p:cNvCxnSpPr>
            <p:nvPr/>
          </p:nvCxnSpPr>
          <p:spPr bwMode="auto">
            <a:xfrm flipV="1">
              <a:off x="2803049" y="714374"/>
              <a:ext cx="459759" cy="928356"/>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cxnSp>
          <p:nvCxnSpPr>
            <p:cNvPr id="7" name="_s3746">
              <a:extLst>
                <a:ext uri="{FF2B5EF4-FFF2-40B4-BE49-F238E27FC236}">
                  <a16:creationId xmlns:a16="http://schemas.microsoft.com/office/drawing/2014/main" xmlns="" id="{2C7FE051-7E40-430F-A5D1-13E7FC281094}"/>
                </a:ext>
              </a:extLst>
            </p:cNvPr>
            <p:cNvCxnSpPr>
              <a:cxnSpLocks/>
              <a:stCxn id="17" idx="1"/>
              <a:endCxn id="12" idx="2"/>
            </p:cNvCxnSpPr>
            <p:nvPr/>
          </p:nvCxnSpPr>
          <p:spPr bwMode="auto">
            <a:xfrm rot="10800000">
              <a:off x="3262808" y="714374"/>
              <a:ext cx="459758" cy="326066"/>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cxnSp>
          <p:nvCxnSpPr>
            <p:cNvPr id="8" name="_s3747">
              <a:extLst>
                <a:ext uri="{FF2B5EF4-FFF2-40B4-BE49-F238E27FC236}">
                  <a16:creationId xmlns:a16="http://schemas.microsoft.com/office/drawing/2014/main" xmlns="" id="{8213408A-1A6E-4B35-A155-0011982D1A07}"/>
                </a:ext>
              </a:extLst>
            </p:cNvPr>
            <p:cNvCxnSpPr>
              <a:cxnSpLocks/>
              <a:stCxn id="16" idx="3"/>
              <a:endCxn id="12" idx="2"/>
            </p:cNvCxnSpPr>
            <p:nvPr/>
          </p:nvCxnSpPr>
          <p:spPr bwMode="auto">
            <a:xfrm flipV="1">
              <a:off x="2803049" y="714374"/>
              <a:ext cx="459759" cy="326066"/>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cxnSp>
          <p:nvCxnSpPr>
            <p:cNvPr id="9" name="_s3748">
              <a:extLst>
                <a:ext uri="{FF2B5EF4-FFF2-40B4-BE49-F238E27FC236}">
                  <a16:creationId xmlns:a16="http://schemas.microsoft.com/office/drawing/2014/main" xmlns="" id="{F345DCE2-EF56-4ADB-904F-C88E98AB986F}"/>
                </a:ext>
              </a:extLst>
            </p:cNvPr>
            <p:cNvCxnSpPr>
              <a:cxnSpLocks/>
              <a:stCxn id="15" idx="1"/>
              <a:endCxn id="12" idx="2"/>
            </p:cNvCxnSpPr>
            <p:nvPr/>
          </p:nvCxnSpPr>
          <p:spPr bwMode="auto">
            <a:xfrm rot="10800000">
              <a:off x="3262808" y="714375"/>
              <a:ext cx="459758" cy="2730341"/>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 name="_s3749">
              <a:extLst>
                <a:ext uri="{FF2B5EF4-FFF2-40B4-BE49-F238E27FC236}">
                  <a16:creationId xmlns:a16="http://schemas.microsoft.com/office/drawing/2014/main" xmlns="" id="{B93715C8-D06F-4675-B066-A9264D05C466}"/>
                </a:ext>
              </a:extLst>
            </p:cNvPr>
            <p:cNvCxnSpPr>
              <a:cxnSpLocks/>
              <a:stCxn id="14" idx="1"/>
              <a:endCxn id="12" idx="2"/>
            </p:cNvCxnSpPr>
            <p:nvPr/>
          </p:nvCxnSpPr>
          <p:spPr bwMode="auto">
            <a:xfrm rot="10800000">
              <a:off x="3262808" y="714375"/>
              <a:ext cx="459758" cy="2128051"/>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 name="_s3750">
              <a:extLst>
                <a:ext uri="{FF2B5EF4-FFF2-40B4-BE49-F238E27FC236}">
                  <a16:creationId xmlns:a16="http://schemas.microsoft.com/office/drawing/2014/main" xmlns="" id="{2E136053-CE85-4CAE-AA3C-60C95BA5E557}"/>
                </a:ext>
              </a:extLst>
            </p:cNvPr>
            <p:cNvCxnSpPr>
              <a:cxnSpLocks/>
              <a:stCxn id="13" idx="1"/>
              <a:endCxn id="12" idx="2"/>
            </p:cNvCxnSpPr>
            <p:nvPr/>
          </p:nvCxnSpPr>
          <p:spPr bwMode="auto">
            <a:xfrm rot="10800000">
              <a:off x="3262808" y="714375"/>
              <a:ext cx="459758" cy="1549573"/>
            </a:xfrm>
            <a:prstGeom prst="bentConnector2">
              <a:avLst/>
            </a:prstGeom>
            <a:noFill/>
            <a:ln w="28575">
              <a:solidFill>
                <a:srgbClr val="000000"/>
              </a:solidFill>
              <a:miter lim="800000"/>
              <a:headEnd/>
              <a:tailEnd/>
            </a:ln>
            <a:extLst>
              <a:ext uri="{909E8E84-426E-40DD-AFC4-6F175D3DCCD1}">
                <a14:hiddenFill xmlns:a14="http://schemas.microsoft.com/office/drawing/2010/main" xmlns="">
                  <a:noFill/>
                </a14:hiddenFill>
              </a:ext>
            </a:extLst>
          </p:spPr>
        </p:cxnSp>
        <p:sp>
          <p:nvSpPr>
            <p:cNvPr id="12" name="_s3751">
              <a:extLst>
                <a:ext uri="{FF2B5EF4-FFF2-40B4-BE49-F238E27FC236}">
                  <a16:creationId xmlns:a16="http://schemas.microsoft.com/office/drawing/2014/main" xmlns="" id="{CBA15AFF-DC9D-4447-AB2D-8E9166E8FED4}"/>
                </a:ext>
              </a:extLst>
            </p:cNvPr>
            <p:cNvSpPr>
              <a:spLocks/>
            </p:cNvSpPr>
            <p:nvPr/>
          </p:nvSpPr>
          <p:spPr bwMode="auto">
            <a:xfrm>
              <a:off x="2008921" y="200024"/>
              <a:ext cx="2507774" cy="5143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r>
                <a:rPr lang="en-ZA" sz="1200" b="1" dirty="0">
                  <a:effectLst/>
                  <a:latin typeface="Lucinda Console"/>
                  <a:ea typeface="Times New Roman" panose="02020603050405020304" pitchFamily="18" charset="0"/>
                  <a:cs typeface="Tahoma" panose="020B0604030504040204" pitchFamily="34" charset="0"/>
                </a:rPr>
                <a:t>Executive Director/CEO</a:t>
              </a:r>
              <a:endParaRPr lang="en-ZA" sz="1200" b="1" dirty="0">
                <a:effectLst/>
                <a:latin typeface="Lucinda Console"/>
                <a:ea typeface="Times New Roman" panose="02020603050405020304" pitchFamily="18" charset="0"/>
              </a:endParaRPr>
            </a:p>
            <a:p>
              <a:pPr algn="ctr">
                <a:lnSpc>
                  <a:spcPts val="1300"/>
                </a:lnSpc>
                <a:spcAft>
                  <a:spcPts val="800"/>
                </a:spcAft>
                <a:tabLst>
                  <a:tab pos="180340" algn="l"/>
                  <a:tab pos="540385" algn="l"/>
                </a:tabLst>
              </a:pPr>
              <a:r>
                <a:rPr lang="en-ZA" sz="1200" b="1" dirty="0">
                  <a:effectLst/>
                  <a:latin typeface="Lucinda Console"/>
                  <a:ea typeface="Times New Roman" panose="02020603050405020304" pitchFamily="18" charset="0"/>
                  <a:cs typeface="Tahoma" panose="020B0604030504040204" pitchFamily="34" charset="0"/>
                </a:rPr>
                <a:t>Calvyn Gilfellan</a:t>
              </a:r>
              <a:endParaRPr lang="en-ZA" sz="1200" b="1" dirty="0">
                <a:effectLst/>
                <a:latin typeface="Lucinda Console"/>
                <a:ea typeface="Times New Roman" panose="02020603050405020304" pitchFamily="18" charset="0"/>
              </a:endParaRPr>
            </a:p>
          </p:txBody>
        </p:sp>
        <p:sp>
          <p:nvSpPr>
            <p:cNvPr id="13" name="_s3752">
              <a:extLst>
                <a:ext uri="{FF2B5EF4-FFF2-40B4-BE49-F238E27FC236}">
                  <a16:creationId xmlns:a16="http://schemas.microsoft.com/office/drawing/2014/main" xmlns="" id="{76633885-9A1D-462E-A692-6F44A786D8F7}"/>
                </a:ext>
              </a:extLst>
            </p:cNvPr>
            <p:cNvSpPr>
              <a:spLocks/>
            </p:cNvSpPr>
            <p:nvPr/>
          </p:nvSpPr>
          <p:spPr bwMode="auto">
            <a:xfrm>
              <a:off x="3722566" y="2022819"/>
              <a:ext cx="2507774" cy="482256"/>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Heritage, Culture &amp; Education Manager</a:t>
              </a:r>
              <a:r>
                <a:rPr lang="en-ZA" sz="1200" dirty="0">
                  <a:latin typeface="Lucinda Console"/>
                  <a:ea typeface="Times New Roman" panose="02020603050405020304" pitchFamily="18" charset="0"/>
                </a:rPr>
                <a:t>: </a:t>
              </a:r>
              <a:r>
                <a:rPr lang="en-ZA" sz="1200" dirty="0">
                  <a:effectLst/>
                  <a:latin typeface="Lucinda Console"/>
                  <a:ea typeface="Times New Roman" panose="02020603050405020304" pitchFamily="18" charset="0"/>
                  <a:cs typeface="Tahoma" panose="020B0604030504040204" pitchFamily="34" charset="0"/>
                </a:rPr>
                <a:t>Vacant (Role </a:t>
              </a:r>
              <a:r>
                <a:rPr lang="en-ZA" sz="1200" dirty="0">
                  <a:latin typeface="Lucinda Console"/>
                  <a:ea typeface="Times New Roman" panose="02020603050405020304" pitchFamily="18" charset="0"/>
                  <a:cs typeface="Tahoma" panose="020B0604030504040204" pitchFamily="34" charset="0"/>
                </a:rPr>
                <a:t>fulfilled</a:t>
              </a:r>
              <a:r>
                <a:rPr lang="en-ZA" sz="1200" dirty="0">
                  <a:effectLst/>
                  <a:latin typeface="Lucinda Console"/>
                  <a:ea typeface="Times New Roman" panose="02020603050405020304" pitchFamily="18" charset="0"/>
                  <a:cs typeface="Tahoma" panose="020B0604030504040204" pitchFamily="34" charset="0"/>
                </a:rPr>
                <a:t> by Sonwabile Maxebengula) </a:t>
              </a:r>
              <a:endParaRPr lang="en-ZA" sz="1200" dirty="0">
                <a:effectLst/>
                <a:latin typeface="Lucinda Console"/>
                <a:ea typeface="Times New Roman" panose="02020603050405020304" pitchFamily="18" charset="0"/>
              </a:endParaRPr>
            </a:p>
          </p:txBody>
        </p:sp>
        <p:sp>
          <p:nvSpPr>
            <p:cNvPr id="14" name="_s3753">
              <a:extLst>
                <a:ext uri="{FF2B5EF4-FFF2-40B4-BE49-F238E27FC236}">
                  <a16:creationId xmlns:a16="http://schemas.microsoft.com/office/drawing/2014/main" xmlns="" id="{34C0FD05-29D2-4384-A160-AC4748C66B60}"/>
                </a:ext>
              </a:extLst>
            </p:cNvPr>
            <p:cNvSpPr>
              <a:spLocks/>
            </p:cNvSpPr>
            <p:nvPr/>
          </p:nvSpPr>
          <p:spPr bwMode="auto">
            <a:xfrm>
              <a:off x="3722566" y="2617800"/>
              <a:ext cx="2507774" cy="4492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endParaRPr lang="en-ZA" sz="700" dirty="0">
                <a:effectLst/>
                <a:latin typeface="Arial Nova" panose="020B0504020202020204" pitchFamily="34" charset="0"/>
                <a:ea typeface="Times New Roman" panose="02020603050405020304" pitchFamily="18" charset="0"/>
                <a:cs typeface="Tahoma" panose="020B0604030504040204" pitchFamily="34" charset="0"/>
              </a:endParaRP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Tourism Marketing Manager</a:t>
              </a:r>
              <a:r>
                <a:rPr lang="en-ZA" sz="1200" dirty="0">
                  <a:latin typeface="Lucinda Console"/>
                  <a:ea typeface="Times New Roman" panose="02020603050405020304" pitchFamily="18" charset="0"/>
                </a:rPr>
                <a:t>:</a:t>
              </a: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Vacant (Role fulfilled by CEO)</a:t>
              </a:r>
              <a:endParaRPr lang="en-ZA" sz="1200" dirty="0">
                <a:effectLst/>
                <a:latin typeface="Lucinda Console"/>
                <a:ea typeface="Times New Roman" panose="02020603050405020304" pitchFamily="18" charset="0"/>
              </a:endParaRPr>
            </a:p>
            <a:p>
              <a:pPr algn="ctr">
                <a:lnSpc>
                  <a:spcPts val="1300"/>
                </a:lnSpc>
                <a:spcAft>
                  <a:spcPts val="800"/>
                </a:spcAft>
                <a:tabLst>
                  <a:tab pos="180340" algn="l"/>
                  <a:tab pos="540385" algn="l"/>
                </a:tabLst>
              </a:pPr>
              <a:r>
                <a:rPr lang="en-ZA" sz="700" dirty="0">
                  <a:effectLst/>
                  <a:latin typeface="Tahoma" panose="020B0604030504040204" pitchFamily="34" charset="0"/>
                  <a:ea typeface="Times New Roman" panose="02020603050405020304" pitchFamily="18" charset="0"/>
                </a:rPr>
                <a:t> </a:t>
              </a:r>
              <a:endParaRPr lang="en-ZA" sz="1100" dirty="0">
                <a:effectLst/>
                <a:latin typeface="Times New Roman" panose="02020603050405020304" pitchFamily="18" charset="0"/>
                <a:ea typeface="Times New Roman" panose="02020603050405020304" pitchFamily="18" charset="0"/>
              </a:endParaRPr>
            </a:p>
          </p:txBody>
        </p:sp>
        <p:sp>
          <p:nvSpPr>
            <p:cNvPr id="15" name="_s3754">
              <a:extLst>
                <a:ext uri="{FF2B5EF4-FFF2-40B4-BE49-F238E27FC236}">
                  <a16:creationId xmlns:a16="http://schemas.microsoft.com/office/drawing/2014/main" xmlns="" id="{8E7167FC-271E-4F44-BB43-AD05253BD3C0}"/>
                </a:ext>
              </a:extLst>
            </p:cNvPr>
            <p:cNvSpPr>
              <a:spLocks/>
            </p:cNvSpPr>
            <p:nvPr/>
          </p:nvSpPr>
          <p:spPr bwMode="auto">
            <a:xfrm>
              <a:off x="3722566" y="3212780"/>
              <a:ext cx="2507774" cy="46387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rPr>
                <a:t>Events Manager: Vacant</a:t>
              </a:r>
            </a:p>
            <a:p>
              <a:pPr algn="ctr">
                <a:lnSpc>
                  <a:spcPts val="1300"/>
                </a:lnSpc>
                <a:spcAft>
                  <a:spcPts val="800"/>
                </a:spcAft>
                <a:tabLst>
                  <a:tab pos="180340" algn="l"/>
                  <a:tab pos="540385" algn="l"/>
                </a:tabLst>
              </a:pPr>
              <a:r>
                <a:rPr lang="en-ZA" sz="1200" dirty="0">
                  <a:latin typeface="Lucinda Console"/>
                  <a:ea typeface="Times New Roman" panose="02020603050405020304" pitchFamily="18" charset="0"/>
                </a:rPr>
                <a:t>(Role fulfilled by Mr D Williams)</a:t>
              </a:r>
              <a:endParaRPr lang="en-ZA" sz="1200" dirty="0">
                <a:effectLst/>
                <a:latin typeface="Lucinda Console"/>
                <a:ea typeface="Times New Roman" panose="02020603050405020304" pitchFamily="18" charset="0"/>
              </a:endParaRPr>
            </a:p>
          </p:txBody>
        </p:sp>
        <p:sp>
          <p:nvSpPr>
            <p:cNvPr id="16" name="_s3755">
              <a:extLst>
                <a:ext uri="{FF2B5EF4-FFF2-40B4-BE49-F238E27FC236}">
                  <a16:creationId xmlns:a16="http://schemas.microsoft.com/office/drawing/2014/main" xmlns="" id="{E3BB338C-9426-4A37-BE15-4E306A73371A}"/>
                </a:ext>
              </a:extLst>
            </p:cNvPr>
            <p:cNvSpPr>
              <a:spLocks/>
            </p:cNvSpPr>
            <p:nvPr/>
          </p:nvSpPr>
          <p:spPr bwMode="auto">
            <a:xfrm>
              <a:off x="296436" y="795005"/>
              <a:ext cx="2506613" cy="49087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r>
                <a:rPr lang="en-ZA" sz="1200" b="1" dirty="0">
                  <a:effectLst/>
                  <a:latin typeface="Arial Nova" panose="020B0504020202020204" pitchFamily="34" charset="0"/>
                  <a:ea typeface="Times New Roman" panose="02020603050405020304" pitchFamily="18" charset="0"/>
                  <a:cs typeface="Tahoma" panose="020B0604030504040204" pitchFamily="34" charset="0"/>
                </a:rPr>
                <a:t>Board Secretary</a:t>
              </a:r>
              <a:endParaRPr lang="en-ZA" sz="1200" b="1" dirty="0">
                <a:effectLst/>
                <a:latin typeface="Times New Roman" panose="02020603050405020304" pitchFamily="18" charset="0"/>
                <a:ea typeface="Times New Roman" panose="02020603050405020304" pitchFamily="18" charset="0"/>
              </a:endParaRPr>
            </a:p>
            <a:p>
              <a:pPr algn="ctr">
                <a:lnSpc>
                  <a:spcPts val="1300"/>
                </a:lnSpc>
                <a:spcAft>
                  <a:spcPts val="800"/>
                </a:spcAft>
                <a:tabLst>
                  <a:tab pos="180340" algn="l"/>
                  <a:tab pos="540385" algn="l"/>
                </a:tabLst>
              </a:pPr>
              <a:r>
                <a:rPr lang="en-ZA" sz="1200" b="1" dirty="0">
                  <a:effectLst/>
                  <a:latin typeface="Arial Nova" panose="020B0504020202020204" pitchFamily="34" charset="0"/>
                  <a:ea typeface="Times New Roman" panose="02020603050405020304" pitchFamily="18" charset="0"/>
                  <a:cs typeface="Tahoma" panose="020B0604030504040204" pitchFamily="34" charset="0"/>
                </a:rPr>
                <a:t>Mr Derek Williams</a:t>
              </a:r>
              <a:endParaRPr lang="en-ZA" sz="1200" b="1" dirty="0">
                <a:effectLst/>
                <a:latin typeface="Times New Roman" panose="02020603050405020304" pitchFamily="18" charset="0"/>
                <a:ea typeface="Times New Roman" panose="02020603050405020304" pitchFamily="18" charset="0"/>
              </a:endParaRPr>
            </a:p>
          </p:txBody>
        </p:sp>
        <p:sp>
          <p:nvSpPr>
            <p:cNvPr id="17" name="_s3756">
              <a:extLst>
                <a:ext uri="{FF2B5EF4-FFF2-40B4-BE49-F238E27FC236}">
                  <a16:creationId xmlns:a16="http://schemas.microsoft.com/office/drawing/2014/main" xmlns="" id="{9BB8B14C-EF40-43BF-85C1-BA64BB8EC969}"/>
                </a:ext>
              </a:extLst>
            </p:cNvPr>
            <p:cNvSpPr>
              <a:spLocks/>
            </p:cNvSpPr>
            <p:nvPr/>
          </p:nvSpPr>
          <p:spPr bwMode="auto">
            <a:xfrm>
              <a:off x="3722566" y="795005"/>
              <a:ext cx="2506613" cy="49087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r>
                <a:rPr lang="en-ZA" sz="1200" u="none" strike="noStrike" dirty="0">
                  <a:solidFill>
                    <a:srgbClr val="000000"/>
                  </a:solidFill>
                  <a:effectLst/>
                  <a:latin typeface="Lucinda Console"/>
                  <a:ea typeface="Times New Roman" panose="02020603050405020304" pitchFamily="18" charset="0"/>
                  <a:cs typeface="Tahoma" panose="020B0604030504040204" pitchFamily="34" charset="0"/>
                </a:rPr>
                <a:t>Chief Financial Officer</a:t>
              </a:r>
              <a:endParaRPr lang="en-ZA" sz="1200" dirty="0">
                <a:effectLst/>
                <a:latin typeface="Lucinda Console"/>
                <a:ea typeface="Times New Roman" panose="02020603050405020304" pitchFamily="18" charset="0"/>
              </a:endParaRP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Mr Mandla Ngewu</a:t>
              </a:r>
              <a:endParaRPr lang="en-ZA" sz="1200" dirty="0">
                <a:effectLst/>
                <a:latin typeface="Lucinda Console"/>
                <a:ea typeface="Times New Roman" panose="02020603050405020304" pitchFamily="18" charset="0"/>
              </a:endParaRPr>
            </a:p>
          </p:txBody>
        </p:sp>
        <p:sp>
          <p:nvSpPr>
            <p:cNvPr id="18" name="_s3757">
              <a:extLst>
                <a:ext uri="{FF2B5EF4-FFF2-40B4-BE49-F238E27FC236}">
                  <a16:creationId xmlns:a16="http://schemas.microsoft.com/office/drawing/2014/main" xmlns="" id="{E3F666C0-EC1A-4DDC-B7B1-CC5F52B95FC0}"/>
                </a:ext>
              </a:extLst>
            </p:cNvPr>
            <p:cNvSpPr>
              <a:spLocks/>
            </p:cNvSpPr>
            <p:nvPr/>
          </p:nvSpPr>
          <p:spPr bwMode="auto">
            <a:xfrm>
              <a:off x="295275" y="1389985"/>
              <a:ext cx="2507774" cy="50549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endParaRPr lang="en-ZA" sz="850" dirty="0">
                <a:effectLst/>
                <a:latin typeface="Arial Nova" panose="020B0504020202020204" pitchFamily="34" charset="0"/>
                <a:ea typeface="Times New Roman" panose="02020603050405020304" pitchFamily="18" charset="0"/>
                <a:cs typeface="Tahoma" panose="020B0604030504040204" pitchFamily="34" charset="0"/>
              </a:endParaRPr>
            </a:p>
            <a:p>
              <a:pPr algn="ctr">
                <a:lnSpc>
                  <a:spcPts val="1300"/>
                </a:lnSpc>
                <a:spcAft>
                  <a:spcPts val="800"/>
                </a:spcAft>
                <a:tabLst>
                  <a:tab pos="180340" algn="l"/>
                  <a:tab pos="540385" algn="l"/>
                </a:tabLst>
              </a:pPr>
              <a:endParaRPr lang="en-ZA" sz="850" dirty="0">
                <a:latin typeface="Arial Nova" panose="020B0504020202020204" pitchFamily="34" charset="0"/>
                <a:ea typeface="Times New Roman" panose="02020603050405020304" pitchFamily="18" charset="0"/>
                <a:cs typeface="Tahoma" panose="020B0604030504040204" pitchFamily="34" charset="0"/>
              </a:endParaRP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Executive Assistant</a:t>
              </a:r>
              <a:endParaRPr lang="en-ZA" sz="1200" dirty="0">
                <a:effectLst/>
                <a:latin typeface="Lucinda Console"/>
                <a:ea typeface="Times New Roman" panose="02020603050405020304" pitchFamily="18" charset="0"/>
              </a:endParaRP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(Vacant since February 2018)</a:t>
              </a:r>
              <a:endParaRPr lang="en-ZA" sz="1200" dirty="0">
                <a:effectLst/>
                <a:latin typeface="Lucinda Console"/>
                <a:ea typeface="Times New Roman" panose="02020603050405020304" pitchFamily="18" charset="0"/>
              </a:endParaRPr>
            </a:p>
            <a:p>
              <a:pPr algn="ctr">
                <a:lnSpc>
                  <a:spcPts val="1300"/>
                </a:lnSpc>
                <a:spcAft>
                  <a:spcPts val="800"/>
                </a:spcAft>
                <a:tabLst>
                  <a:tab pos="180340" algn="l"/>
                  <a:tab pos="540385" algn="l"/>
                </a:tabLst>
              </a:pPr>
              <a:r>
                <a:rPr lang="en-ZA" sz="850" dirty="0">
                  <a:effectLst/>
                  <a:latin typeface="Arial Nova" panose="020B0504020202020204" pitchFamily="34" charset="0"/>
                  <a:ea typeface="Times New Roman" panose="02020603050405020304" pitchFamily="18" charset="0"/>
                  <a:cs typeface="Tahoma" panose="020B0604030504040204" pitchFamily="34" charset="0"/>
                </a:rPr>
                <a:t> </a:t>
              </a:r>
              <a:endParaRPr lang="en-ZA" sz="1100" dirty="0">
                <a:effectLst/>
                <a:latin typeface="Times New Roman" panose="02020603050405020304" pitchFamily="18" charset="0"/>
                <a:ea typeface="Times New Roman" panose="02020603050405020304" pitchFamily="18" charset="0"/>
              </a:endParaRPr>
            </a:p>
            <a:p>
              <a:pPr algn="ctr">
                <a:lnSpc>
                  <a:spcPts val="1300"/>
                </a:lnSpc>
                <a:spcAft>
                  <a:spcPts val="800"/>
                </a:spcAft>
                <a:tabLst>
                  <a:tab pos="180340" algn="l"/>
                  <a:tab pos="540385" algn="l"/>
                </a:tabLst>
              </a:pPr>
              <a:r>
                <a:rPr lang="en-ZA" sz="850" dirty="0">
                  <a:effectLst/>
                  <a:latin typeface="Arial Nova" panose="020B0504020202020204" pitchFamily="34" charset="0"/>
                  <a:ea typeface="Times New Roman" panose="02020603050405020304" pitchFamily="18" charset="0"/>
                  <a:cs typeface="Tahoma" panose="020B0604030504040204" pitchFamily="34" charset="0"/>
                </a:rPr>
                <a:t> </a:t>
              </a:r>
              <a:endParaRPr lang="en-ZA" sz="1100" dirty="0">
                <a:effectLst/>
                <a:latin typeface="Times New Roman" panose="02020603050405020304" pitchFamily="18" charset="0"/>
                <a:ea typeface="Times New Roman" panose="02020603050405020304" pitchFamily="18" charset="0"/>
              </a:endParaRPr>
            </a:p>
          </p:txBody>
        </p:sp>
        <p:sp>
          <p:nvSpPr>
            <p:cNvPr id="19" name="_s3758">
              <a:extLst>
                <a:ext uri="{FF2B5EF4-FFF2-40B4-BE49-F238E27FC236}">
                  <a16:creationId xmlns:a16="http://schemas.microsoft.com/office/drawing/2014/main" xmlns="" id="{0661B96E-0355-4A6A-911A-B47E22A1FDA5}"/>
                </a:ext>
              </a:extLst>
            </p:cNvPr>
            <p:cNvSpPr>
              <a:spLocks/>
            </p:cNvSpPr>
            <p:nvPr/>
          </p:nvSpPr>
          <p:spPr bwMode="auto">
            <a:xfrm>
              <a:off x="3722566" y="1389985"/>
              <a:ext cx="2506613" cy="50549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rot="0" vert="horz" wrap="square" lIns="0" tIns="0" rIns="0" bIns="0" anchor="ctr" anchorCtr="0" upright="1">
              <a:noAutofit/>
            </a:bodyPr>
            <a:lstStyle/>
            <a:p>
              <a:pPr algn="ctr">
                <a:lnSpc>
                  <a:spcPts val="1300"/>
                </a:lnSpc>
                <a:spcAft>
                  <a:spcPts val="800"/>
                </a:spcAft>
                <a:tabLst>
                  <a:tab pos="180340" algn="l"/>
                  <a:tab pos="540385" algn="l"/>
                </a:tabLst>
              </a:pPr>
              <a:endParaRPr lang="en-ZA" sz="750" dirty="0">
                <a:effectLst/>
                <a:latin typeface="Arial Nova" panose="020B0504020202020204" pitchFamily="34" charset="0"/>
                <a:ea typeface="Times New Roman" panose="02020603050405020304" pitchFamily="18" charset="0"/>
                <a:cs typeface="Tahoma" panose="020B0604030504040204" pitchFamily="34" charset="0"/>
              </a:endParaRP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Precinct Manager</a:t>
              </a:r>
              <a:endParaRPr lang="en-ZA" sz="1200" dirty="0">
                <a:effectLst/>
                <a:latin typeface="Lucinda Console"/>
                <a:ea typeface="Times New Roman" panose="02020603050405020304" pitchFamily="18" charset="0"/>
              </a:endParaRPr>
            </a:p>
            <a:p>
              <a:pPr algn="ctr">
                <a:lnSpc>
                  <a:spcPts val="1300"/>
                </a:lnSpc>
                <a:spcAft>
                  <a:spcPts val="800"/>
                </a:spcAft>
                <a:tabLst>
                  <a:tab pos="180340" algn="l"/>
                  <a:tab pos="540385" algn="l"/>
                </a:tabLst>
              </a:pPr>
              <a:r>
                <a:rPr lang="en-ZA" sz="1200" dirty="0">
                  <a:effectLst/>
                  <a:latin typeface="Lucinda Console"/>
                  <a:ea typeface="Times New Roman" panose="02020603050405020304" pitchFamily="18" charset="0"/>
                  <a:cs typeface="Tahoma" panose="020B0604030504040204" pitchFamily="34" charset="0"/>
                </a:rPr>
                <a:t>(Currently fulfilled by SANDF member)</a:t>
              </a:r>
              <a:endParaRPr lang="en-ZA" sz="1200" dirty="0">
                <a:effectLst/>
                <a:latin typeface="Lucinda Console"/>
                <a:ea typeface="Times New Roman" panose="02020603050405020304" pitchFamily="18" charset="0"/>
              </a:endParaRPr>
            </a:p>
            <a:p>
              <a:pPr algn="just">
                <a:lnSpc>
                  <a:spcPts val="1300"/>
                </a:lnSpc>
                <a:spcAft>
                  <a:spcPts val="800"/>
                </a:spcAft>
                <a:tabLst>
                  <a:tab pos="180340" algn="l"/>
                  <a:tab pos="540385" algn="l"/>
                </a:tabLst>
              </a:pPr>
              <a:r>
                <a:rPr lang="en-ZA" sz="1000" dirty="0">
                  <a:effectLst/>
                  <a:latin typeface="Times New Roman" panose="02020603050405020304" pitchFamily="18" charset="0"/>
                  <a:ea typeface="Times New Roman" panose="02020603050405020304" pitchFamily="18" charset="0"/>
                </a:rPr>
                <a:t> </a:t>
              </a:r>
              <a:endParaRPr lang="en-ZA" sz="11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xmlns="" val="237025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F0E1D8-CF1A-4F53-852B-FE1BEE92FB8C}"/>
              </a:ext>
            </a:extLst>
          </p:cNvPr>
          <p:cNvSpPr>
            <a:spLocks noGrp="1"/>
          </p:cNvSpPr>
          <p:nvPr>
            <p:ph type="title"/>
          </p:nvPr>
        </p:nvSpPr>
        <p:spPr/>
        <p:txBody>
          <a:bodyPr/>
          <a:lstStyle/>
          <a:p>
            <a:r>
              <a:rPr lang="en-ZA" b="1" dirty="0">
                <a:latin typeface="Lucida Console" panose="020B0609040504020204" pitchFamily="49" charset="0"/>
              </a:rPr>
              <a:t>11. DECISIONS REQUIRED </a:t>
            </a:r>
            <a:endParaRPr lang="en-GB" b="1" dirty="0">
              <a:latin typeface="Lucida Console" panose="020B0609040504020204" pitchFamily="49" charset="0"/>
            </a:endParaRPr>
          </a:p>
        </p:txBody>
      </p:sp>
      <p:sp>
        <p:nvSpPr>
          <p:cNvPr id="3" name="Content Placeholder 2">
            <a:extLst>
              <a:ext uri="{FF2B5EF4-FFF2-40B4-BE49-F238E27FC236}">
                <a16:creationId xmlns:a16="http://schemas.microsoft.com/office/drawing/2014/main" xmlns="" id="{423E47C8-5186-4842-AAAA-01B6B6380F22}"/>
              </a:ext>
            </a:extLst>
          </p:cNvPr>
          <p:cNvSpPr>
            <a:spLocks noGrp="1"/>
          </p:cNvSpPr>
          <p:nvPr>
            <p:ph idx="1"/>
          </p:nvPr>
        </p:nvSpPr>
        <p:spPr/>
        <p:txBody>
          <a:bodyPr>
            <a:normAutofit fontScale="77500" lnSpcReduction="20000"/>
          </a:bodyPr>
          <a:lstStyle/>
          <a:p>
            <a:pPr marL="0" indent="0">
              <a:buNone/>
            </a:pPr>
            <a:endParaRPr lang="en-ZA" sz="3000" b="1" dirty="0">
              <a:latin typeface="Arial Rounded MT Bold" panose="020F0704030504030204" pitchFamily="34" charset="0"/>
            </a:endParaRPr>
          </a:p>
          <a:p>
            <a:pPr marL="0" indent="0">
              <a:buNone/>
            </a:pPr>
            <a:r>
              <a:rPr lang="en-ZA" sz="3000" dirty="0">
                <a:latin typeface="Lucida Console" panose="020B0609040504020204" pitchFamily="49" charset="0"/>
              </a:rPr>
              <a:t>The CCB kindly require the Committee to:</a:t>
            </a:r>
          </a:p>
          <a:p>
            <a:pPr marL="0" indent="0">
              <a:buNone/>
            </a:pPr>
            <a:endParaRPr lang="en-ZA" sz="3000" dirty="0">
              <a:latin typeface="Lucida Console" panose="020B0609040504020204" pitchFamily="49" charset="0"/>
            </a:endParaRPr>
          </a:p>
          <a:p>
            <a:pPr marL="557213" indent="-557213">
              <a:buAutoNum type="arabicPeriod"/>
            </a:pPr>
            <a:r>
              <a:rPr lang="en-ZA" sz="3000" dirty="0">
                <a:latin typeface="Lucida Console" panose="020B0609040504020204" pitchFamily="49" charset="0"/>
              </a:rPr>
              <a:t>Note and accept the presentation dealing with the CCB’s 2021/22 APP and Budget;</a:t>
            </a:r>
          </a:p>
          <a:p>
            <a:pPr marL="557213" indent="-557213">
              <a:buAutoNum type="arabicPeriod"/>
            </a:pPr>
            <a:endParaRPr lang="en-ZA" sz="3000" dirty="0">
              <a:latin typeface="Lucida Console" panose="020B0609040504020204" pitchFamily="49" charset="0"/>
            </a:endParaRPr>
          </a:p>
          <a:p>
            <a:pPr marL="557213" indent="-557213">
              <a:buAutoNum type="arabicPeriod"/>
            </a:pPr>
            <a:r>
              <a:rPr lang="en-ZA" sz="3000" dirty="0">
                <a:latin typeface="Lucida Console" panose="020B0609040504020204" pitchFamily="49" charset="0"/>
              </a:rPr>
              <a:t>Note and accept the BRRR feedback; and</a:t>
            </a:r>
          </a:p>
          <a:p>
            <a:pPr marL="557213" indent="-557213">
              <a:buAutoNum type="arabicPeriod"/>
            </a:pPr>
            <a:endParaRPr lang="en-ZA" sz="3000" dirty="0">
              <a:latin typeface="Lucida Console" panose="020B0609040504020204" pitchFamily="49" charset="0"/>
            </a:endParaRPr>
          </a:p>
          <a:p>
            <a:pPr marL="557213" indent="-557213">
              <a:buAutoNum type="arabicPeriod"/>
            </a:pPr>
            <a:r>
              <a:rPr lang="en-ZA" sz="3000" dirty="0">
                <a:latin typeface="Lucida Console" panose="020B0609040504020204" pitchFamily="49" charset="0"/>
              </a:rPr>
              <a:t>Accept a word of thanks to members of this Committee for their unwavering support.</a:t>
            </a:r>
          </a:p>
          <a:p>
            <a:pPr marL="557213" indent="-557213">
              <a:buAutoNum type="arabicPeriod"/>
            </a:pPr>
            <a:endParaRPr lang="en-ZA" sz="3000" b="1" dirty="0">
              <a:latin typeface="Arial Rounded MT Bold" panose="020F0704030504030204" pitchFamily="34" charset="0"/>
            </a:endParaRPr>
          </a:p>
          <a:p>
            <a:pPr marL="0" indent="0">
              <a:buNone/>
            </a:pPr>
            <a:endParaRPr lang="en-ZA" sz="3000" b="1" dirty="0">
              <a:latin typeface="Arial Rounded MT Bold" panose="020F0704030504030204" pitchFamily="34" charset="0"/>
            </a:endParaRPr>
          </a:p>
          <a:p>
            <a:pPr marL="0" indent="0">
              <a:buNone/>
            </a:pPr>
            <a:endParaRPr lang="en-ZA" sz="3000" b="1" dirty="0">
              <a:latin typeface="Arial Rounded MT Bold" panose="020F0704030504030204" pitchFamily="34" charset="0"/>
            </a:endParaRPr>
          </a:p>
        </p:txBody>
      </p:sp>
      <p:sp>
        <p:nvSpPr>
          <p:cNvPr id="4" name="Date Placeholder 3">
            <a:extLst>
              <a:ext uri="{FF2B5EF4-FFF2-40B4-BE49-F238E27FC236}">
                <a16:creationId xmlns:a16="http://schemas.microsoft.com/office/drawing/2014/main" xmlns="" id="{AC86F210-6719-4737-A5DA-8F5171091E62}"/>
              </a:ext>
            </a:extLst>
          </p:cNvPr>
          <p:cNvSpPr>
            <a:spLocks noGrp="1"/>
          </p:cNvSpPr>
          <p:nvPr>
            <p:ph type="dt" sz="half" idx="10"/>
          </p:nvPr>
        </p:nvSpPr>
        <p:spPr/>
        <p:txBody>
          <a:bodyPr/>
          <a:lstStyle/>
          <a:p>
            <a:pPr defTabSz="685800"/>
            <a:fld id="{3695D658-D483-4CA1-876C-D0C1219F83FF}" type="datetime1">
              <a:rPr lang="en-ZA">
                <a:solidFill>
                  <a:prstClr val="black">
                    <a:tint val="75000"/>
                  </a:prstClr>
                </a:solidFill>
                <a:latin typeface="Calibri"/>
              </a:rPr>
              <a:pPr defTabSz="685800"/>
              <a:t>2021/05/05</a:t>
            </a:fld>
            <a:endParaRPr lang="en-ZA" dirty="0">
              <a:solidFill>
                <a:prstClr val="black">
                  <a:tint val="75000"/>
                </a:prstClr>
              </a:solidFill>
              <a:latin typeface="Calibri"/>
            </a:endParaRPr>
          </a:p>
        </p:txBody>
      </p:sp>
      <p:sp>
        <p:nvSpPr>
          <p:cNvPr id="5" name="Slide Number Placeholder 4">
            <a:extLst>
              <a:ext uri="{FF2B5EF4-FFF2-40B4-BE49-F238E27FC236}">
                <a16:creationId xmlns:a16="http://schemas.microsoft.com/office/drawing/2014/main" xmlns="" id="{DDDA7A33-1DBE-4678-87F7-4E0133EE22A4}"/>
              </a:ext>
            </a:extLst>
          </p:cNvPr>
          <p:cNvSpPr>
            <a:spLocks noGrp="1"/>
          </p:cNvSpPr>
          <p:nvPr>
            <p:ph type="sldNum" sz="quarter" idx="12"/>
          </p:nvPr>
        </p:nvSpPr>
        <p:spPr/>
        <p:txBody>
          <a:bodyPr/>
          <a:lstStyle/>
          <a:p>
            <a:pPr defTabSz="685800"/>
            <a:fld id="{F2A2C1E5-CDAD-4BD4-8A64-E7F5EF1CFCA7}" type="slidenum">
              <a:rPr lang="en-ZA">
                <a:solidFill>
                  <a:prstClr val="black">
                    <a:tint val="75000"/>
                  </a:prstClr>
                </a:solidFill>
                <a:latin typeface="Calibri"/>
              </a:rPr>
              <a:pPr defTabSz="685800"/>
              <a:t>12</a:t>
            </a:fld>
            <a:endParaRPr lang="en-ZA" dirty="0">
              <a:solidFill>
                <a:prstClr val="black">
                  <a:tint val="75000"/>
                </a:prstClr>
              </a:solidFill>
              <a:latin typeface="Calibri"/>
            </a:endParaRPr>
          </a:p>
        </p:txBody>
      </p:sp>
    </p:spTree>
    <p:extLst>
      <p:ext uri="{BB962C8B-B14F-4D97-AF65-F5344CB8AC3E}">
        <p14:creationId xmlns:p14="http://schemas.microsoft.com/office/powerpoint/2010/main" xmlns="" val="405414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xmlns="" id="{F3060C83-F051-4F0E-ABAD-AA0DFC48B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xmlns="" id="{83C98ABE-055B-441F-B07E-44F97F083C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xmlns="" id="{29FDB030-9B49-4CED-8CCD-4D99382388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xmlns="" id="{3783CA14-24A1-485C-8B30-D6A5D87987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xmlns="" id="{9A97C86A-04D6-40F7-AE84-31AB43E6A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Date Placeholder 1">
            <a:extLst>
              <a:ext uri="{FF2B5EF4-FFF2-40B4-BE49-F238E27FC236}">
                <a16:creationId xmlns:a16="http://schemas.microsoft.com/office/drawing/2014/main" xmlns="" id="{CDA0A570-2A89-4F12-A0E4-36ED20D28F6A}"/>
              </a:ext>
            </a:extLst>
          </p:cNvPr>
          <p:cNvSpPr>
            <a:spLocks noGrp="1"/>
          </p:cNvSpPr>
          <p:nvPr>
            <p:ph type="dt" sz="half" idx="10"/>
          </p:nvPr>
        </p:nvSpPr>
        <p:spPr>
          <a:xfrm>
            <a:off x="482600" y="6356350"/>
            <a:ext cx="2057400" cy="365125"/>
          </a:xfrm>
        </p:spPr>
        <p:txBody>
          <a:bodyPr>
            <a:normAutofit/>
          </a:bodyPr>
          <a:lstStyle/>
          <a:p>
            <a:pPr>
              <a:spcAft>
                <a:spcPts val="600"/>
              </a:spcAft>
            </a:pPr>
            <a:fld id="{A06D2C0D-8AD3-4424-A0A0-A5570BC5428C}" type="datetime1">
              <a:rPr lang="en-ZA"/>
              <a:pPr>
                <a:spcAft>
                  <a:spcPts val="600"/>
                </a:spcAft>
              </a:pPr>
              <a:t>2021/05/05</a:t>
            </a:fld>
            <a:endParaRPr lang="en-ZA" dirty="0"/>
          </a:p>
        </p:txBody>
      </p:sp>
      <p:sp>
        <p:nvSpPr>
          <p:cNvPr id="3" name="Slide Number Placeholder 2">
            <a:extLst>
              <a:ext uri="{FF2B5EF4-FFF2-40B4-BE49-F238E27FC236}">
                <a16:creationId xmlns:a16="http://schemas.microsoft.com/office/drawing/2014/main" xmlns="" id="{9985281D-EC5B-4F87-8C15-8C22BFB5418B}"/>
              </a:ext>
            </a:extLst>
          </p:cNvPr>
          <p:cNvSpPr>
            <a:spLocks noGrp="1"/>
          </p:cNvSpPr>
          <p:nvPr>
            <p:ph type="sldNum" sz="quarter" idx="12"/>
          </p:nvPr>
        </p:nvSpPr>
        <p:spPr>
          <a:xfrm>
            <a:off x="6603999" y="6356350"/>
            <a:ext cx="2057400" cy="365125"/>
          </a:xfrm>
        </p:spPr>
        <p:txBody>
          <a:bodyPr>
            <a:normAutofit/>
          </a:bodyPr>
          <a:lstStyle/>
          <a:p>
            <a:pPr>
              <a:spcAft>
                <a:spcPts val="600"/>
              </a:spcAft>
            </a:pPr>
            <a:fld id="{F2A2C1E5-CDAD-4BD4-8A64-E7F5EF1CFCA7}" type="slidenum">
              <a:rPr lang="en-ZA"/>
              <a:pPr>
                <a:spcAft>
                  <a:spcPts val="600"/>
                </a:spcAft>
              </a:pPr>
              <a:t>13</a:t>
            </a:fld>
            <a:endParaRPr lang="en-ZA" dirty="0"/>
          </a:p>
        </p:txBody>
      </p:sp>
      <p:sp>
        <p:nvSpPr>
          <p:cNvPr id="45" name="Isosceles Triangle 44">
            <a:extLst>
              <a:ext uri="{FF2B5EF4-FFF2-40B4-BE49-F238E27FC236}">
                <a16:creationId xmlns:a16="http://schemas.microsoft.com/office/drawing/2014/main" xmlns="" id="{FF9F2414-84E8-453E-B1F3-389FDE8192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Isosceles Triangle 46">
            <a:extLst>
              <a:ext uri="{FF2B5EF4-FFF2-40B4-BE49-F238E27FC236}">
                <a16:creationId xmlns:a16="http://schemas.microsoft.com/office/drawing/2014/main" xmlns="" id="{3ECA69A1-7536-43AC-85EF-C7106179F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3">
            <a:extLst>
              <a:ext uri="{FF2B5EF4-FFF2-40B4-BE49-F238E27FC236}">
                <a16:creationId xmlns:a16="http://schemas.microsoft.com/office/drawing/2014/main" xmlns="" id="{BAAAD1A7-FD62-40FB-965C-72CC73971975}"/>
              </a:ext>
            </a:extLst>
          </p:cNvPr>
          <p:cNvGraphicFramePr>
            <a:graphicFrameLocks noGrp="1"/>
          </p:cNvGraphicFramePr>
          <p:nvPr>
            <p:extLst>
              <p:ext uri="{D42A27DB-BD31-4B8C-83A1-F6EECF244321}">
                <p14:modId xmlns:p14="http://schemas.microsoft.com/office/powerpoint/2010/main" xmlns="" val="1876726673"/>
              </p:ext>
            </p:extLst>
          </p:nvPr>
        </p:nvGraphicFramePr>
        <p:xfrm>
          <a:off x="1007621" y="643467"/>
          <a:ext cx="7128757" cy="5571079"/>
        </p:xfrm>
        <a:graphic>
          <a:graphicData uri="http://schemas.openxmlformats.org/drawingml/2006/table">
            <a:tbl>
              <a:tblPr>
                <a:noFill/>
              </a:tblPr>
              <a:tblGrid>
                <a:gridCol w="4840795">
                  <a:extLst>
                    <a:ext uri="{9D8B030D-6E8A-4147-A177-3AD203B41FA5}">
                      <a16:colId xmlns:a16="http://schemas.microsoft.com/office/drawing/2014/main" xmlns="" val="1048535456"/>
                    </a:ext>
                  </a:extLst>
                </a:gridCol>
                <a:gridCol w="2287962">
                  <a:extLst>
                    <a:ext uri="{9D8B030D-6E8A-4147-A177-3AD203B41FA5}">
                      <a16:colId xmlns:a16="http://schemas.microsoft.com/office/drawing/2014/main" xmlns="" val="594451529"/>
                    </a:ext>
                  </a:extLst>
                </a:gridCol>
              </a:tblGrid>
              <a:tr h="326298">
                <a:tc>
                  <a:txBody>
                    <a:bodyPr/>
                    <a:lstStyle/>
                    <a:p>
                      <a:pPr algn="ctr" fontAlgn="b">
                        <a:spcBef>
                          <a:spcPts val="0"/>
                        </a:spcBef>
                        <a:spcAft>
                          <a:spcPts val="0"/>
                        </a:spcAft>
                      </a:pPr>
                      <a:r>
                        <a:rPr lang="en-ZA" sz="1200" b="1" i="0" u="none" strike="noStrike" cap="none" spc="0" dirty="0">
                          <a:solidFill>
                            <a:schemeClr val="tx1"/>
                          </a:solidFill>
                          <a:effectLst/>
                          <a:latin typeface="Calibri" panose="020F0502020204030204" pitchFamily="34" charset="0"/>
                        </a:rPr>
                        <a:t>APPENDIX 1: CCB'S UNAUDITED FINANCIAL STATEMENTS: FY2020/21</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algn="l" fontAlgn="b">
                        <a:spcBef>
                          <a:spcPts val="0"/>
                        </a:spcBef>
                        <a:spcAft>
                          <a:spcPts val="0"/>
                        </a:spcAft>
                      </a:pP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extLst>
                  <a:ext uri="{0D108BD9-81ED-4DB2-BD59-A6C34878D82A}">
                    <a16:rowId xmlns:a16="http://schemas.microsoft.com/office/drawing/2014/main" xmlns="" val="750838587"/>
                  </a:ext>
                </a:extLst>
              </a:tr>
              <a:tr h="350311">
                <a:tc>
                  <a:txBody>
                    <a:bodyPr/>
                    <a:lstStyle/>
                    <a:p>
                      <a:pPr algn="l" fontAlgn="b">
                        <a:spcBef>
                          <a:spcPts val="0"/>
                        </a:spcBef>
                        <a:spcAft>
                          <a:spcPts val="0"/>
                        </a:spcAft>
                      </a:pP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1827724494"/>
                  </a:ext>
                </a:extLst>
              </a:tr>
              <a:tr h="326298">
                <a:tc>
                  <a:txBody>
                    <a:bodyPr/>
                    <a:lstStyle/>
                    <a:p>
                      <a:pPr algn="l" fontAlgn="b">
                        <a:spcBef>
                          <a:spcPts val="0"/>
                        </a:spcBef>
                        <a:spcAft>
                          <a:spcPts val="0"/>
                        </a:spcAft>
                      </a:pPr>
                      <a:r>
                        <a:rPr lang="en-ZA" sz="1200" b="1" i="0" u="none" strike="noStrike" cap="none" spc="0" dirty="0">
                          <a:solidFill>
                            <a:schemeClr val="tx1"/>
                          </a:solidFill>
                          <a:effectLst/>
                          <a:latin typeface="Calibri" panose="020F0502020204030204" pitchFamily="34" charset="0"/>
                        </a:rPr>
                        <a:t>Consultancy fees (Media Monitoring)</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29 095,00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738945565"/>
                  </a:ext>
                </a:extLst>
              </a:tr>
              <a:tr h="326298">
                <a:tc>
                  <a:txBody>
                    <a:bodyPr/>
                    <a:lstStyle/>
                    <a:p>
                      <a:pPr algn="l" fontAlgn="b">
                        <a:spcBef>
                          <a:spcPts val="0"/>
                        </a:spcBef>
                        <a:spcAft>
                          <a:spcPts val="0"/>
                        </a:spcAft>
                      </a:pPr>
                      <a:r>
                        <a:rPr lang="en-ZA" sz="1200" b="1" i="0" u="none" strike="noStrike" cap="none" spc="0" dirty="0">
                          <a:solidFill>
                            <a:schemeClr val="tx1"/>
                          </a:solidFill>
                          <a:effectLst/>
                          <a:latin typeface="Calibri" panose="020F0502020204030204" pitchFamily="34" charset="0"/>
                        </a:rPr>
                        <a:t>Audit Fees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4015078392"/>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External auditors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473 596,18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2706908506"/>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Internal Auditors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21 914,40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3172062932"/>
                  </a:ext>
                </a:extLst>
              </a:tr>
              <a:tr h="326298">
                <a:tc>
                  <a:txBody>
                    <a:bodyPr/>
                    <a:lstStyle/>
                    <a:p>
                      <a:pPr algn="l" fontAlgn="b">
                        <a:spcBef>
                          <a:spcPts val="0"/>
                        </a:spcBef>
                        <a:spcAft>
                          <a:spcPts val="0"/>
                        </a:spcAft>
                      </a:pPr>
                      <a:r>
                        <a:rPr lang="en-ZA" sz="1200" b="1" i="0" u="none" strike="noStrike" cap="none" spc="0" dirty="0">
                          <a:solidFill>
                            <a:schemeClr val="tx1"/>
                          </a:solidFill>
                          <a:effectLst/>
                          <a:latin typeface="Calibri" panose="020F0502020204030204" pitchFamily="34" charset="0"/>
                        </a:rPr>
                        <a:t>Bank Charges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38 167,41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2770144799"/>
                  </a:ext>
                </a:extLst>
              </a:tr>
              <a:tr h="326298">
                <a:tc>
                  <a:txBody>
                    <a:bodyPr/>
                    <a:lstStyle/>
                    <a:p>
                      <a:pPr algn="l" fontAlgn="b">
                        <a:spcBef>
                          <a:spcPts val="0"/>
                        </a:spcBef>
                        <a:spcAft>
                          <a:spcPts val="0"/>
                        </a:spcAft>
                      </a:pPr>
                      <a:r>
                        <a:rPr lang="en-ZA" sz="1200" b="1" i="0" u="none" strike="noStrike" cap="none" spc="0" dirty="0">
                          <a:solidFill>
                            <a:schemeClr val="tx1"/>
                          </a:solidFill>
                          <a:effectLst/>
                          <a:latin typeface="Calibri" panose="020F0502020204030204" pitchFamily="34" charset="0"/>
                        </a:rPr>
                        <a:t>Salaries &amp; Wages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174231658"/>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CCB Employees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3 876 204,59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3427269290"/>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Security Services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11 844,71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3421716372"/>
                  </a:ext>
                </a:extLst>
              </a:tr>
              <a:tr h="326298">
                <a:tc>
                  <a:txBody>
                    <a:bodyPr/>
                    <a:lstStyle/>
                    <a:p>
                      <a:pPr algn="l" fontAlgn="b">
                        <a:spcBef>
                          <a:spcPts val="0"/>
                        </a:spcBef>
                        <a:spcAft>
                          <a:spcPts val="0"/>
                        </a:spcAft>
                      </a:pPr>
                      <a:r>
                        <a:rPr lang="en-ZA" sz="1200" b="1" i="0" u="none" strike="noStrike" cap="none" spc="0" dirty="0">
                          <a:solidFill>
                            <a:schemeClr val="tx1"/>
                          </a:solidFill>
                          <a:effectLst/>
                          <a:latin typeface="Calibri" panose="020F0502020204030204" pitchFamily="34" charset="0"/>
                        </a:rPr>
                        <a:t>Cleaning Materials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27 782,00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60228530"/>
                  </a:ext>
                </a:extLst>
              </a:tr>
              <a:tr h="326298">
                <a:tc>
                  <a:txBody>
                    <a:bodyPr/>
                    <a:lstStyle/>
                    <a:p>
                      <a:pPr algn="l" fontAlgn="b">
                        <a:spcBef>
                          <a:spcPts val="0"/>
                        </a:spcBef>
                        <a:spcAft>
                          <a:spcPts val="0"/>
                        </a:spcAft>
                      </a:pPr>
                      <a:r>
                        <a:rPr lang="en-ZA" sz="1200" b="1" i="0" u="none" strike="noStrike" cap="none" spc="0" dirty="0">
                          <a:solidFill>
                            <a:schemeClr val="tx1"/>
                          </a:solidFill>
                          <a:effectLst/>
                          <a:latin typeface="Calibri" panose="020F0502020204030204" pitchFamily="34" charset="0"/>
                        </a:rPr>
                        <a:t>Computer Requirements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4155008930"/>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Software licensing</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102 308,86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2416379963"/>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Consumables (cartridges  ribbons  etc)</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4 096,90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4176772333"/>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Upgrades/training/assistance</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58 244,10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826066487"/>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 Repairs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6 000,02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305519962"/>
                  </a:ext>
                </a:extLst>
              </a:tr>
              <a:tr h="326298">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Corporate Functions &amp; Gifts</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spcBef>
                          <a:spcPts val="0"/>
                        </a:spcBef>
                        <a:spcAft>
                          <a:spcPts val="0"/>
                        </a:spcAft>
                      </a:pPr>
                      <a:r>
                        <a:rPr lang="en-ZA" sz="1200" b="0" i="0" u="none" strike="noStrike" cap="none" spc="0" dirty="0">
                          <a:solidFill>
                            <a:schemeClr val="tx1"/>
                          </a:solidFill>
                          <a:effectLst/>
                          <a:latin typeface="Calibri" panose="020F0502020204030204" pitchFamily="34" charset="0"/>
                        </a:rPr>
                        <a:t> </a:t>
                      </a:r>
                      <a:endParaRPr lang="en-ZA" sz="1200" b="0" i="0" u="none" strike="noStrike" cap="none" spc="0" dirty="0">
                        <a:solidFill>
                          <a:schemeClr val="tx1"/>
                        </a:solidFill>
                        <a:effectLst/>
                        <a:latin typeface="Arial" panose="020B0604020202020204" pitchFamily="34" charset="0"/>
                      </a:endParaRPr>
                    </a:p>
                  </a:txBody>
                  <a:tcPr marL="0" marR="8147" marT="12963" marB="9721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3168257598"/>
                  </a:ext>
                </a:extLst>
              </a:tr>
            </a:tbl>
          </a:graphicData>
        </a:graphic>
      </p:graphicFrame>
    </p:spTree>
    <p:extLst>
      <p:ext uri="{BB962C8B-B14F-4D97-AF65-F5344CB8AC3E}">
        <p14:creationId xmlns:p14="http://schemas.microsoft.com/office/powerpoint/2010/main" xmlns="" val="368165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F3060C83-F051-4F0E-ABAD-AA0DFC48B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83C98ABE-055B-441F-B07E-44F97F083C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xmlns="" id="{29FDB030-9B49-4CED-8CCD-4D99382388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3783CA14-24A1-485C-8B30-D6A5D87987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xmlns="" id="{9A97C86A-04D6-40F7-AE84-31AB43E6A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Date Placeholder 1">
            <a:extLst>
              <a:ext uri="{FF2B5EF4-FFF2-40B4-BE49-F238E27FC236}">
                <a16:creationId xmlns:a16="http://schemas.microsoft.com/office/drawing/2014/main" xmlns="" id="{6939EBC4-5645-44E1-ACB0-1AB5A3E9358A}"/>
              </a:ext>
            </a:extLst>
          </p:cNvPr>
          <p:cNvSpPr>
            <a:spLocks noGrp="1"/>
          </p:cNvSpPr>
          <p:nvPr>
            <p:ph type="dt" sz="half" idx="10"/>
          </p:nvPr>
        </p:nvSpPr>
        <p:spPr>
          <a:xfrm>
            <a:off x="482600" y="6356350"/>
            <a:ext cx="2057400" cy="365125"/>
          </a:xfrm>
        </p:spPr>
        <p:txBody>
          <a:bodyPr>
            <a:normAutofit/>
          </a:bodyPr>
          <a:lstStyle/>
          <a:p>
            <a:pPr>
              <a:spcAft>
                <a:spcPts val="600"/>
              </a:spcAft>
            </a:pPr>
            <a:fld id="{A06D2C0D-8AD3-4424-A0A0-A5570BC5428C}" type="datetime1">
              <a:rPr lang="en-ZA" smtClean="0"/>
              <a:pPr>
                <a:spcAft>
                  <a:spcPts val="600"/>
                </a:spcAft>
              </a:pPr>
              <a:t>2021/05/05</a:t>
            </a:fld>
            <a:endParaRPr lang="en-ZA" dirty="0"/>
          </a:p>
        </p:txBody>
      </p:sp>
      <p:sp>
        <p:nvSpPr>
          <p:cNvPr id="3" name="Slide Number Placeholder 2">
            <a:extLst>
              <a:ext uri="{FF2B5EF4-FFF2-40B4-BE49-F238E27FC236}">
                <a16:creationId xmlns:a16="http://schemas.microsoft.com/office/drawing/2014/main" xmlns="" id="{BD9C1968-CD24-4540-B1FE-DEBD9EA0065B}"/>
              </a:ext>
            </a:extLst>
          </p:cNvPr>
          <p:cNvSpPr>
            <a:spLocks noGrp="1"/>
          </p:cNvSpPr>
          <p:nvPr>
            <p:ph type="sldNum" sz="quarter" idx="12"/>
          </p:nvPr>
        </p:nvSpPr>
        <p:spPr>
          <a:xfrm>
            <a:off x="6603999" y="6356350"/>
            <a:ext cx="2057400" cy="365125"/>
          </a:xfrm>
        </p:spPr>
        <p:txBody>
          <a:bodyPr>
            <a:normAutofit/>
          </a:bodyPr>
          <a:lstStyle/>
          <a:p>
            <a:pPr>
              <a:spcAft>
                <a:spcPts val="600"/>
              </a:spcAft>
            </a:pPr>
            <a:fld id="{F2A2C1E5-CDAD-4BD4-8A64-E7F5EF1CFCA7}" type="slidenum">
              <a:rPr lang="en-ZA" smtClean="0"/>
              <a:pPr>
                <a:spcAft>
                  <a:spcPts val="600"/>
                </a:spcAft>
              </a:pPr>
              <a:t>14</a:t>
            </a:fld>
            <a:endParaRPr lang="en-ZA" dirty="0"/>
          </a:p>
        </p:txBody>
      </p:sp>
      <p:sp>
        <p:nvSpPr>
          <p:cNvPr id="26" name="Isosceles Triangle 25">
            <a:extLst>
              <a:ext uri="{FF2B5EF4-FFF2-40B4-BE49-F238E27FC236}">
                <a16:creationId xmlns:a16="http://schemas.microsoft.com/office/drawing/2014/main" xmlns="" id="{FF9F2414-84E8-453E-B1F3-389FDE8192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Isosceles Triangle 27">
            <a:extLst>
              <a:ext uri="{FF2B5EF4-FFF2-40B4-BE49-F238E27FC236}">
                <a16:creationId xmlns:a16="http://schemas.microsoft.com/office/drawing/2014/main" xmlns="" id="{3ECA69A1-7536-43AC-85EF-C7106179F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3">
            <a:extLst>
              <a:ext uri="{FF2B5EF4-FFF2-40B4-BE49-F238E27FC236}">
                <a16:creationId xmlns:a16="http://schemas.microsoft.com/office/drawing/2014/main" xmlns="" id="{4DA72591-6AC4-4B34-A39E-AB5081818F0A}"/>
              </a:ext>
            </a:extLst>
          </p:cNvPr>
          <p:cNvGraphicFramePr>
            <a:graphicFrameLocks noGrp="1"/>
          </p:cNvGraphicFramePr>
          <p:nvPr>
            <p:extLst>
              <p:ext uri="{D42A27DB-BD31-4B8C-83A1-F6EECF244321}">
                <p14:modId xmlns:p14="http://schemas.microsoft.com/office/powerpoint/2010/main" xmlns="" val="2631578944"/>
              </p:ext>
            </p:extLst>
          </p:nvPr>
        </p:nvGraphicFramePr>
        <p:xfrm>
          <a:off x="1012843" y="643467"/>
          <a:ext cx="7118313" cy="5571067"/>
        </p:xfrm>
        <a:graphic>
          <a:graphicData uri="http://schemas.openxmlformats.org/drawingml/2006/table">
            <a:tbl>
              <a:tblPr>
                <a:tableStyleId>{69012ECD-51FC-41F1-AA8D-1B2483CD663E}</a:tableStyleId>
              </a:tblPr>
              <a:tblGrid>
                <a:gridCol w="3776212">
                  <a:extLst>
                    <a:ext uri="{9D8B030D-6E8A-4147-A177-3AD203B41FA5}">
                      <a16:colId xmlns:a16="http://schemas.microsoft.com/office/drawing/2014/main" xmlns="" val="4032584244"/>
                    </a:ext>
                  </a:extLst>
                </a:gridCol>
                <a:gridCol w="3342101">
                  <a:extLst>
                    <a:ext uri="{9D8B030D-6E8A-4147-A177-3AD203B41FA5}">
                      <a16:colId xmlns:a16="http://schemas.microsoft.com/office/drawing/2014/main" xmlns="" val="1151790336"/>
                    </a:ext>
                  </a:extLst>
                </a:gridCol>
              </a:tblGrid>
              <a:tr h="238279">
                <a:tc>
                  <a:txBody>
                    <a:bodyPr/>
                    <a:lstStyle/>
                    <a:p>
                      <a:pPr algn="l" fontAlgn="b"/>
                      <a:r>
                        <a:rPr lang="en-ZA" sz="1200" u="none" strike="noStrike" dirty="0">
                          <a:effectLst/>
                        </a:rPr>
                        <a:t> - General</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2 911,50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511795831"/>
                  </a:ext>
                </a:extLst>
              </a:tr>
              <a:tr h="238279">
                <a:tc>
                  <a:txBody>
                    <a:bodyPr/>
                    <a:lstStyle/>
                    <a:p>
                      <a:pPr algn="l" fontAlgn="b"/>
                      <a:r>
                        <a:rPr lang="en-ZA" sz="1200" u="none" strike="noStrike" dirty="0">
                          <a:effectLst/>
                        </a:rPr>
                        <a:t>General Expenses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3 287,21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4251614794"/>
                  </a:ext>
                </a:extLst>
              </a:tr>
              <a:tr h="238279">
                <a:tc>
                  <a:txBody>
                    <a:bodyPr/>
                    <a:lstStyle/>
                    <a:p>
                      <a:pPr algn="l" fontAlgn="b"/>
                      <a:r>
                        <a:rPr lang="en-ZA" sz="1200" u="none" strike="noStrike" dirty="0">
                          <a:effectLst/>
                        </a:rPr>
                        <a:t>Hardware  Maintenance &amp; Repairs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2 505,90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25150871"/>
                  </a:ext>
                </a:extLst>
              </a:tr>
              <a:tr h="238279">
                <a:tc>
                  <a:txBody>
                    <a:bodyPr/>
                    <a:lstStyle/>
                    <a:p>
                      <a:pPr algn="l" fontAlgn="b"/>
                      <a:r>
                        <a:rPr lang="en-ZA" sz="1200" u="none" strike="noStrike" dirty="0">
                          <a:effectLst/>
                        </a:rPr>
                        <a:t>Building Maintenance</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5 053,50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965465361"/>
                  </a:ext>
                </a:extLst>
              </a:tr>
              <a:tr h="238279">
                <a:tc>
                  <a:txBody>
                    <a:bodyPr/>
                    <a:lstStyle/>
                    <a:p>
                      <a:pPr algn="l" fontAlgn="b"/>
                      <a:r>
                        <a:rPr lang="en-ZA" sz="1200" u="none" strike="noStrike" dirty="0">
                          <a:effectLst/>
                        </a:rPr>
                        <a:t>Insurance</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23 336,78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622608776"/>
                  </a:ext>
                </a:extLst>
              </a:tr>
              <a:tr h="238279">
                <a:tc>
                  <a:txBody>
                    <a:bodyPr/>
                    <a:lstStyle/>
                    <a:p>
                      <a:pPr algn="l" fontAlgn="b"/>
                      <a:r>
                        <a:rPr lang="en-ZA" sz="1200" u="none" strike="noStrike" dirty="0">
                          <a:effectLst/>
                        </a:rPr>
                        <a:t>Laundry</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1 780,00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288278587"/>
                  </a:ext>
                </a:extLst>
              </a:tr>
              <a:tr h="238279">
                <a:tc>
                  <a:txBody>
                    <a:bodyPr/>
                    <a:lstStyle/>
                    <a:p>
                      <a:pPr algn="l" fontAlgn="b"/>
                      <a:r>
                        <a:rPr lang="en-ZA" sz="1200" u="none" strike="noStrike" dirty="0">
                          <a:effectLst/>
                        </a:rPr>
                        <a:t>Legal Fees  Licences &amp; Levies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530,00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918692188"/>
                  </a:ext>
                </a:extLst>
              </a:tr>
              <a:tr h="238279">
                <a:tc>
                  <a:txBody>
                    <a:bodyPr/>
                    <a:lstStyle/>
                    <a:p>
                      <a:pPr algn="l" fontAlgn="b"/>
                      <a:r>
                        <a:rPr lang="en-ZA" sz="1200" u="none" strike="noStrike" dirty="0">
                          <a:effectLst/>
                        </a:rPr>
                        <a:t>Printing Costs</a:t>
                      </a:r>
                      <a:endParaRPr lang="en-ZA" sz="1200" b="1"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998900741"/>
                  </a:ext>
                </a:extLst>
              </a:tr>
              <a:tr h="238279">
                <a:tc>
                  <a:txBody>
                    <a:bodyPr/>
                    <a:lstStyle/>
                    <a:p>
                      <a:pPr algn="l" fontAlgn="b"/>
                      <a:r>
                        <a:rPr lang="en-ZA" sz="1200" u="none" strike="noStrike" dirty="0">
                          <a:effectLst/>
                        </a:rPr>
                        <a:t> - Annual Performance Plan</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23 350,98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531364426"/>
                  </a:ext>
                </a:extLst>
              </a:tr>
              <a:tr h="238279">
                <a:tc>
                  <a:txBody>
                    <a:bodyPr/>
                    <a:lstStyle/>
                    <a:p>
                      <a:pPr algn="l" fontAlgn="b"/>
                      <a:r>
                        <a:rPr lang="en-ZA" sz="1200" u="none" strike="noStrike" dirty="0">
                          <a:effectLst/>
                        </a:rPr>
                        <a:t>Sanitation Services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10 435,44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97212910"/>
                  </a:ext>
                </a:extLst>
              </a:tr>
              <a:tr h="238279">
                <a:tc>
                  <a:txBody>
                    <a:bodyPr/>
                    <a:lstStyle/>
                    <a:p>
                      <a:pPr algn="l" fontAlgn="b"/>
                      <a:r>
                        <a:rPr lang="en-ZA" sz="1200" u="none" strike="noStrike" dirty="0">
                          <a:effectLst/>
                        </a:rPr>
                        <a:t>Signboards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907,10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2939236061"/>
                  </a:ext>
                </a:extLst>
              </a:tr>
              <a:tr h="238279">
                <a:tc>
                  <a:txBody>
                    <a:bodyPr/>
                    <a:lstStyle/>
                    <a:p>
                      <a:pPr algn="l" fontAlgn="b"/>
                      <a:r>
                        <a:rPr lang="en-ZA" sz="1200" u="none" strike="noStrike" dirty="0">
                          <a:effectLst/>
                        </a:rPr>
                        <a:t>Stationery &amp; Postage</a:t>
                      </a:r>
                      <a:endParaRPr lang="en-ZA" sz="1200" b="1"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841020435"/>
                  </a:ext>
                </a:extLst>
              </a:tr>
              <a:tr h="238279">
                <a:tc>
                  <a:txBody>
                    <a:bodyPr/>
                    <a:lstStyle/>
                    <a:p>
                      <a:pPr algn="l" fontAlgn="b"/>
                      <a:r>
                        <a:rPr lang="en-ZA" sz="1200" u="none" strike="noStrike" dirty="0">
                          <a:effectLst/>
                        </a:rPr>
                        <a:t> - Stationery</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262,00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696811744"/>
                  </a:ext>
                </a:extLst>
              </a:tr>
              <a:tr h="238279">
                <a:tc>
                  <a:txBody>
                    <a:bodyPr/>
                    <a:lstStyle/>
                    <a:p>
                      <a:pPr algn="l" fontAlgn="b"/>
                      <a:r>
                        <a:rPr lang="en-ZA" sz="1200" u="none" strike="noStrike" dirty="0">
                          <a:effectLst/>
                        </a:rPr>
                        <a:t>Subscriptions &amp; Membership Fees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4 915,88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270075806"/>
                  </a:ext>
                </a:extLst>
              </a:tr>
              <a:tr h="238279">
                <a:tc>
                  <a:txBody>
                    <a:bodyPr/>
                    <a:lstStyle/>
                    <a:p>
                      <a:pPr algn="l" fontAlgn="b"/>
                      <a:r>
                        <a:rPr lang="en-ZA" sz="1200" u="none" strike="noStrike" dirty="0">
                          <a:effectLst/>
                        </a:rPr>
                        <a:t>Telecommunication Costs</a:t>
                      </a:r>
                      <a:endParaRPr lang="en-ZA" sz="1200" b="1"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454364849"/>
                  </a:ext>
                </a:extLst>
              </a:tr>
              <a:tr h="238279">
                <a:tc>
                  <a:txBody>
                    <a:bodyPr/>
                    <a:lstStyle/>
                    <a:p>
                      <a:pPr algn="l" fontAlgn="b"/>
                      <a:r>
                        <a:rPr lang="en-ZA" sz="1200" u="none" strike="noStrike" dirty="0">
                          <a:effectLst/>
                        </a:rPr>
                        <a:t> - Fixed Line</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22 875,24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304320487"/>
                  </a:ext>
                </a:extLst>
              </a:tr>
              <a:tr h="238279">
                <a:tc>
                  <a:txBody>
                    <a:bodyPr/>
                    <a:lstStyle/>
                    <a:p>
                      <a:pPr algn="l" fontAlgn="b"/>
                      <a:r>
                        <a:rPr lang="en-ZA" sz="1200" u="none" strike="noStrike" dirty="0">
                          <a:effectLst/>
                        </a:rPr>
                        <a:t> - Cellular costs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14 905,59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2875161932"/>
                  </a:ext>
                </a:extLst>
              </a:tr>
              <a:tr h="238279">
                <a:tc>
                  <a:txBody>
                    <a:bodyPr/>
                    <a:lstStyle/>
                    <a:p>
                      <a:pPr algn="l" fontAlgn="b"/>
                      <a:r>
                        <a:rPr lang="en-ZA" sz="1200" u="none" strike="noStrike" dirty="0">
                          <a:effectLst/>
                        </a:rPr>
                        <a:t> - Internet Connection Costs</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1 760,00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522083885"/>
                  </a:ext>
                </a:extLst>
              </a:tr>
              <a:tr h="238279">
                <a:tc>
                  <a:txBody>
                    <a:bodyPr/>
                    <a:lstStyle/>
                    <a:p>
                      <a:pPr algn="l" fontAlgn="b"/>
                      <a:r>
                        <a:rPr lang="en-ZA" sz="1200" u="none" strike="noStrike" dirty="0">
                          <a:effectLst/>
                        </a:rPr>
                        <a:t>Transport and travel - Local</a:t>
                      </a:r>
                      <a:endParaRPr lang="en-ZA" sz="1200" b="1"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4054612010"/>
                  </a:ext>
                </a:extLst>
              </a:tr>
              <a:tr h="238279">
                <a:tc>
                  <a:txBody>
                    <a:bodyPr/>
                    <a:lstStyle/>
                    <a:p>
                      <a:pPr algn="l" fontAlgn="b"/>
                      <a:r>
                        <a:rPr lang="en-ZA" sz="1200" u="none" strike="noStrike" dirty="0">
                          <a:effectLst/>
                        </a:rPr>
                        <a:t>General</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3 951,96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2682637474"/>
                  </a:ext>
                </a:extLst>
              </a:tr>
              <a:tr h="238279">
                <a:tc>
                  <a:txBody>
                    <a:bodyPr/>
                    <a:lstStyle/>
                    <a:p>
                      <a:pPr algn="l" fontAlgn="b"/>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3067101263"/>
                  </a:ext>
                </a:extLst>
              </a:tr>
              <a:tr h="260081">
                <a:tc>
                  <a:txBody>
                    <a:bodyPr/>
                    <a:lstStyle/>
                    <a:p>
                      <a:pPr algn="l" fontAlgn="b"/>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en-ZA" sz="1200" b="0" i="0"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4244859"/>
                  </a:ext>
                </a:extLst>
              </a:tr>
              <a:tr h="307127">
                <a:tc>
                  <a:txBody>
                    <a:bodyPr/>
                    <a:lstStyle/>
                    <a:p>
                      <a:pPr algn="l" fontAlgn="b"/>
                      <a:endParaRPr lang="en-ZA" sz="1200" b="1" i="0" u="none" strike="noStrike" dirty="0">
                        <a:solidFill>
                          <a:srgbClr val="0070C0"/>
                        </a:solidFill>
                        <a:effectLst/>
                        <a:latin typeface="Calibri" panose="020F0502020204030204" pitchFamily="34" charset="0"/>
                      </a:endParaRPr>
                    </a:p>
                  </a:txBody>
                  <a:tcPr marL="7638" marR="7638" marT="76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700" u="none" strike="noStrike" dirty="0">
                          <a:effectLst/>
                        </a:rPr>
                        <a:t>              4 772 023,25 </a:t>
                      </a:r>
                      <a:endParaRPr lang="en-ZA" sz="1700" b="1" i="1" u="none" strike="noStrike" dirty="0">
                        <a:solidFill>
                          <a:srgbClr val="000000"/>
                        </a:solidFill>
                        <a:effectLst/>
                        <a:latin typeface="Calibri" panose="020F0502020204030204" pitchFamily="34" charset="0"/>
                      </a:endParaRPr>
                    </a:p>
                  </a:txBody>
                  <a:tcPr marL="7638" marR="7638" marT="76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61602047"/>
                  </a:ext>
                </a:extLst>
              </a:tr>
            </a:tbl>
          </a:graphicData>
        </a:graphic>
      </p:graphicFrame>
    </p:spTree>
    <p:extLst>
      <p:ext uri="{BB962C8B-B14F-4D97-AF65-F5344CB8AC3E}">
        <p14:creationId xmlns:p14="http://schemas.microsoft.com/office/powerpoint/2010/main" xmlns="" val="3872592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F3060C83-F051-4F0E-ABAD-AA0DFC48B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xmlns="" id="{83C98ABE-055B-441F-B07E-44F97F083C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9FDB030-9B49-4CED-8CCD-4D99382388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783CA14-24A1-485C-8B30-D6A5D87987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xmlns="" id="{9A97C86A-04D6-40F7-AE84-31AB43E6A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Date Placeholder 1">
            <a:extLst>
              <a:ext uri="{FF2B5EF4-FFF2-40B4-BE49-F238E27FC236}">
                <a16:creationId xmlns:a16="http://schemas.microsoft.com/office/drawing/2014/main" xmlns="" id="{98C2A17A-DD91-4290-8776-887C25F448F8}"/>
              </a:ext>
            </a:extLst>
          </p:cNvPr>
          <p:cNvSpPr>
            <a:spLocks noGrp="1"/>
          </p:cNvSpPr>
          <p:nvPr>
            <p:ph type="dt" sz="half" idx="10"/>
          </p:nvPr>
        </p:nvSpPr>
        <p:spPr>
          <a:xfrm>
            <a:off x="482600" y="6356350"/>
            <a:ext cx="2057400" cy="365125"/>
          </a:xfrm>
        </p:spPr>
        <p:txBody>
          <a:bodyPr>
            <a:normAutofit/>
          </a:bodyPr>
          <a:lstStyle/>
          <a:p>
            <a:pPr>
              <a:spcAft>
                <a:spcPts val="600"/>
              </a:spcAft>
            </a:pPr>
            <a:fld id="{A06D2C0D-8AD3-4424-A0A0-A5570BC5428C}" type="datetime1">
              <a:rPr lang="en-ZA" smtClean="0"/>
              <a:pPr>
                <a:spcAft>
                  <a:spcPts val="600"/>
                </a:spcAft>
              </a:pPr>
              <a:t>2021/05/05</a:t>
            </a:fld>
            <a:endParaRPr lang="en-ZA" dirty="0"/>
          </a:p>
        </p:txBody>
      </p:sp>
      <p:sp>
        <p:nvSpPr>
          <p:cNvPr id="3" name="Slide Number Placeholder 2">
            <a:extLst>
              <a:ext uri="{FF2B5EF4-FFF2-40B4-BE49-F238E27FC236}">
                <a16:creationId xmlns:a16="http://schemas.microsoft.com/office/drawing/2014/main" xmlns="" id="{C524A1DA-8568-4711-B42A-08F4B9CE012E}"/>
              </a:ext>
            </a:extLst>
          </p:cNvPr>
          <p:cNvSpPr>
            <a:spLocks noGrp="1"/>
          </p:cNvSpPr>
          <p:nvPr>
            <p:ph type="sldNum" sz="quarter" idx="12"/>
          </p:nvPr>
        </p:nvSpPr>
        <p:spPr>
          <a:xfrm>
            <a:off x="6603999" y="6356350"/>
            <a:ext cx="2057400" cy="365125"/>
          </a:xfrm>
        </p:spPr>
        <p:txBody>
          <a:bodyPr>
            <a:normAutofit/>
          </a:bodyPr>
          <a:lstStyle/>
          <a:p>
            <a:pPr>
              <a:spcAft>
                <a:spcPts val="600"/>
              </a:spcAft>
            </a:pPr>
            <a:fld id="{F2A2C1E5-CDAD-4BD4-8A64-E7F5EF1CFCA7}" type="slidenum">
              <a:rPr lang="en-ZA" smtClean="0"/>
              <a:pPr>
                <a:spcAft>
                  <a:spcPts val="600"/>
                </a:spcAft>
              </a:pPr>
              <a:t>15</a:t>
            </a:fld>
            <a:endParaRPr lang="en-ZA" dirty="0"/>
          </a:p>
        </p:txBody>
      </p:sp>
      <p:sp>
        <p:nvSpPr>
          <p:cNvPr id="19" name="Isosceles Triangle 18">
            <a:extLst>
              <a:ext uri="{FF2B5EF4-FFF2-40B4-BE49-F238E27FC236}">
                <a16:creationId xmlns:a16="http://schemas.microsoft.com/office/drawing/2014/main" xmlns="" id="{FF9F2414-84E8-453E-B1F3-389FDE8192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Isosceles Triangle 20">
            <a:extLst>
              <a:ext uri="{FF2B5EF4-FFF2-40B4-BE49-F238E27FC236}">
                <a16:creationId xmlns:a16="http://schemas.microsoft.com/office/drawing/2014/main" xmlns="" id="{3ECA69A1-7536-43AC-85EF-C7106179F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3">
            <a:extLst>
              <a:ext uri="{FF2B5EF4-FFF2-40B4-BE49-F238E27FC236}">
                <a16:creationId xmlns:a16="http://schemas.microsoft.com/office/drawing/2014/main" xmlns="" id="{82BA602A-1ED4-4CDC-9349-C987FE60DA70}"/>
              </a:ext>
            </a:extLst>
          </p:cNvPr>
          <p:cNvGraphicFramePr>
            <a:graphicFrameLocks noGrp="1"/>
          </p:cNvGraphicFramePr>
          <p:nvPr>
            <p:extLst>
              <p:ext uri="{D42A27DB-BD31-4B8C-83A1-F6EECF244321}">
                <p14:modId xmlns:p14="http://schemas.microsoft.com/office/powerpoint/2010/main" xmlns="" val="2586331347"/>
              </p:ext>
            </p:extLst>
          </p:nvPr>
        </p:nvGraphicFramePr>
        <p:xfrm>
          <a:off x="904044" y="643467"/>
          <a:ext cx="7335912" cy="5571072"/>
        </p:xfrm>
        <a:graphic>
          <a:graphicData uri="http://schemas.openxmlformats.org/drawingml/2006/table">
            <a:tbl>
              <a:tblPr>
                <a:solidFill>
                  <a:schemeClr val="bg1"/>
                </a:solidFill>
                <a:tableStyleId>{5C22544A-7EE6-4342-B048-85BDC9FD1C3A}</a:tableStyleId>
              </a:tblPr>
              <a:tblGrid>
                <a:gridCol w="4790520">
                  <a:extLst>
                    <a:ext uri="{9D8B030D-6E8A-4147-A177-3AD203B41FA5}">
                      <a16:colId xmlns:a16="http://schemas.microsoft.com/office/drawing/2014/main" xmlns="" val="113020123"/>
                    </a:ext>
                  </a:extLst>
                </a:gridCol>
                <a:gridCol w="2545392">
                  <a:extLst>
                    <a:ext uri="{9D8B030D-6E8A-4147-A177-3AD203B41FA5}">
                      <a16:colId xmlns:a16="http://schemas.microsoft.com/office/drawing/2014/main" xmlns="" val="256260619"/>
                    </a:ext>
                  </a:extLst>
                </a:gridCol>
              </a:tblGrid>
              <a:tr h="367494">
                <a:tc>
                  <a:txBody>
                    <a:bodyPr/>
                    <a:lstStyle/>
                    <a:p>
                      <a:pPr algn="l" fontAlgn="b"/>
                      <a:r>
                        <a:rPr lang="en-ZA" sz="1200" u="none" strike="noStrike" cap="none" spc="0" dirty="0">
                          <a:solidFill>
                            <a:schemeClr val="tx1"/>
                          </a:solidFill>
                          <a:effectLst/>
                        </a:rPr>
                        <a:t>DoD Relief Funding</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4 900 000,00 </a:t>
                      </a:r>
                      <a:endParaRPr lang="en-ZA" sz="1200" b="1" i="1"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2265279769"/>
                  </a:ext>
                </a:extLst>
              </a:tr>
              <a:tr h="367494">
                <a:tc>
                  <a:txBody>
                    <a:bodyPr/>
                    <a:lstStyle/>
                    <a:p>
                      <a:pPr algn="l" fontAlgn="b"/>
                      <a:r>
                        <a:rPr lang="en-ZA" sz="1200" u="none" strike="noStrike" cap="none" spc="0" dirty="0">
                          <a:solidFill>
                            <a:schemeClr val="tx1"/>
                          </a:solidFill>
                          <a:effectLst/>
                        </a:rPr>
                        <a:t>CCB revenue</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903 501,25 </a:t>
                      </a:r>
                      <a:endParaRPr lang="en-ZA" sz="1200" b="1" i="1"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1784759967"/>
                  </a:ext>
                </a:extLst>
              </a:tr>
              <a:tr h="367494">
                <a:tc>
                  <a:txBody>
                    <a:bodyPr/>
                    <a:lstStyle/>
                    <a:p>
                      <a:pPr algn="l" fontAlgn="b"/>
                      <a:r>
                        <a:rPr lang="en-ZA" sz="1200" u="none" strike="noStrike" cap="none" spc="0" dirty="0">
                          <a:solidFill>
                            <a:schemeClr val="tx1"/>
                          </a:solidFill>
                          <a:effectLst/>
                        </a:rPr>
                        <a:t>Cash  available 31 March 2021</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1 031 478,00 </a:t>
                      </a:r>
                      <a:endParaRPr lang="en-ZA" sz="1200" b="1" i="1"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243095986"/>
                  </a:ext>
                </a:extLst>
              </a:tr>
              <a:tr h="396825">
                <a:tc>
                  <a:txBody>
                    <a:bodyPr/>
                    <a:lstStyle/>
                    <a:p>
                      <a:pPr algn="l" fontAlgn="b"/>
                      <a:endParaRPr lang="en-ZA" sz="1200" b="1" i="1"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endParaRPr lang="en-ZA" sz="1200" b="1" i="1"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4147326467"/>
                  </a:ext>
                </a:extLst>
              </a:tr>
              <a:tr h="396825">
                <a:tc>
                  <a:txBody>
                    <a:bodyPr/>
                    <a:lstStyle/>
                    <a:p>
                      <a:pPr algn="l" fontAlgn="b"/>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2879707972"/>
                  </a:ext>
                </a:extLst>
              </a:tr>
              <a:tr h="367494">
                <a:tc>
                  <a:txBody>
                    <a:bodyPr/>
                    <a:lstStyle/>
                    <a:p>
                      <a:pPr algn="l" fontAlgn="b"/>
                      <a:r>
                        <a:rPr lang="en-ZA" sz="1200" u="none" strike="noStrike" cap="none" spc="0" dirty="0">
                          <a:solidFill>
                            <a:schemeClr val="tx1"/>
                          </a:solidFill>
                          <a:effectLst/>
                        </a:rPr>
                        <a:t>Non- cash items</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1979470473"/>
                  </a:ext>
                </a:extLst>
              </a:tr>
              <a:tr h="367494">
                <a:tc>
                  <a:txBody>
                    <a:bodyPr/>
                    <a:lstStyle/>
                    <a:p>
                      <a:pPr algn="l" fontAlgn="b"/>
                      <a:r>
                        <a:rPr lang="en-ZA" sz="1200" u="none" strike="noStrike" cap="none" spc="0" dirty="0">
                          <a:solidFill>
                            <a:schemeClr val="tx1"/>
                          </a:solidFill>
                          <a:effectLst/>
                        </a:rPr>
                        <a:t>Expenditure</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655227961"/>
                  </a:ext>
                </a:extLst>
              </a:tr>
              <a:tr h="367494">
                <a:tc>
                  <a:txBody>
                    <a:bodyPr/>
                    <a:lstStyle/>
                    <a:p>
                      <a:pPr algn="l" fontAlgn="b"/>
                      <a:r>
                        <a:rPr lang="en-ZA" sz="1200" u="none" strike="noStrike" cap="none" spc="0" dirty="0">
                          <a:solidFill>
                            <a:schemeClr val="tx1"/>
                          </a:solidFill>
                          <a:effectLst/>
                        </a:rPr>
                        <a:t>Loss on sale of assets</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679,88 </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3426271454"/>
                  </a:ext>
                </a:extLst>
              </a:tr>
              <a:tr h="367494">
                <a:tc>
                  <a:txBody>
                    <a:bodyPr/>
                    <a:lstStyle/>
                    <a:p>
                      <a:pPr algn="l" fontAlgn="b"/>
                      <a:r>
                        <a:rPr lang="en-ZA" sz="1200" u="none" strike="noStrike" cap="none" spc="0" dirty="0">
                          <a:solidFill>
                            <a:schemeClr val="tx1"/>
                          </a:solidFill>
                          <a:effectLst/>
                        </a:rPr>
                        <a:t>Depreciation and amortisation</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645 246,60 </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3819317282"/>
                  </a:ext>
                </a:extLst>
              </a:tr>
              <a:tr h="367494">
                <a:tc>
                  <a:txBody>
                    <a:bodyPr/>
                    <a:lstStyle/>
                    <a:p>
                      <a:pPr algn="l" fontAlgn="b"/>
                      <a:r>
                        <a:rPr lang="en-ZA" sz="1200" u="none" strike="noStrike" cap="none" spc="0" dirty="0">
                          <a:solidFill>
                            <a:schemeClr val="tx1"/>
                          </a:solidFill>
                          <a:effectLst/>
                        </a:rPr>
                        <a:t>Bad debts written off</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73 595,00 </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3154506931"/>
                  </a:ext>
                </a:extLst>
              </a:tr>
              <a:tr h="367494">
                <a:tc>
                  <a:txBody>
                    <a:bodyPr/>
                    <a:lstStyle/>
                    <a:p>
                      <a:pPr algn="l" fontAlgn="b"/>
                      <a:r>
                        <a:rPr lang="en-ZA" sz="1200" u="none" strike="noStrike" cap="none" spc="0" dirty="0">
                          <a:solidFill>
                            <a:schemeClr val="tx1"/>
                          </a:solidFill>
                          <a:effectLst/>
                        </a:rPr>
                        <a:t>Leave provision</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169 456,70 </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2048175677"/>
                  </a:ext>
                </a:extLst>
              </a:tr>
              <a:tr h="367494">
                <a:tc>
                  <a:txBody>
                    <a:bodyPr/>
                    <a:lstStyle/>
                    <a:p>
                      <a:pPr algn="l" fontAlgn="b"/>
                      <a:r>
                        <a:rPr lang="en-ZA" sz="1200" u="none" strike="noStrike" cap="none" spc="0" dirty="0">
                          <a:solidFill>
                            <a:schemeClr val="tx1"/>
                          </a:solidFill>
                          <a:effectLst/>
                        </a:rPr>
                        <a:t>Income</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235813957"/>
                  </a:ext>
                </a:extLst>
              </a:tr>
              <a:tr h="367494">
                <a:tc>
                  <a:txBody>
                    <a:bodyPr/>
                    <a:lstStyle/>
                    <a:p>
                      <a:pPr algn="l" fontAlgn="b"/>
                      <a:r>
                        <a:rPr lang="en-ZA" sz="1200" u="none" strike="noStrike" cap="none" spc="0" dirty="0">
                          <a:solidFill>
                            <a:schemeClr val="tx1"/>
                          </a:solidFill>
                          <a:effectLst/>
                        </a:rPr>
                        <a:t>Deposits written back to income</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248 707,00 </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3836398601"/>
                  </a:ext>
                </a:extLst>
              </a:tr>
              <a:tr h="367494">
                <a:tc>
                  <a:txBody>
                    <a:bodyPr/>
                    <a:lstStyle/>
                    <a:p>
                      <a:pPr algn="l" fontAlgn="b"/>
                      <a:r>
                        <a:rPr lang="en-ZA" sz="1200" u="none" strike="noStrike" cap="none" spc="0" dirty="0">
                          <a:solidFill>
                            <a:schemeClr val="tx1"/>
                          </a:solidFill>
                          <a:effectLst/>
                        </a:rPr>
                        <a:t>Bad debts recovered</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algn="l" fontAlgn="b"/>
                      <a:r>
                        <a:rPr lang="en-ZA" sz="1200" u="none" strike="noStrike" cap="none" spc="0" dirty="0">
                          <a:solidFill>
                            <a:schemeClr val="tx1"/>
                          </a:solidFill>
                          <a:effectLst/>
                        </a:rPr>
                        <a:t>-                                     4 500,00 </a:t>
                      </a:r>
                      <a:endParaRPr lang="en-ZA" sz="1200" b="0"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xmlns="" val="3868018698"/>
                  </a:ext>
                </a:extLst>
              </a:tr>
              <a:tr h="367494">
                <a:tc>
                  <a:txBody>
                    <a:bodyPr/>
                    <a:lstStyle/>
                    <a:p>
                      <a:pPr algn="l" fontAlgn="b"/>
                      <a:r>
                        <a:rPr lang="en-ZA" sz="1200" b="1" u="none" strike="noStrike" cap="none" spc="0" dirty="0">
                          <a:solidFill>
                            <a:schemeClr val="tx1"/>
                          </a:solidFill>
                          <a:effectLst/>
                        </a:rPr>
                        <a:t>Net Profit (Surplus)</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tc>
                  <a:txBody>
                    <a:bodyPr/>
                    <a:lstStyle/>
                    <a:p>
                      <a:pPr algn="l" fontAlgn="b"/>
                      <a:r>
                        <a:rPr lang="en-ZA" sz="1200" b="1" u="none" strike="noStrike" cap="none" spc="0" dirty="0">
                          <a:solidFill>
                            <a:schemeClr val="tx1"/>
                          </a:solidFill>
                          <a:effectLst/>
                        </a:rPr>
                        <a:t>-                                395 706,82 </a:t>
                      </a:r>
                      <a:endParaRPr lang="en-ZA" sz="1200" b="1" i="0" u="none" strike="noStrike" cap="none" spc="0" dirty="0">
                        <a:solidFill>
                          <a:schemeClr val="tx1"/>
                        </a:solidFill>
                        <a:effectLst/>
                        <a:latin typeface="Calibri" panose="020F0502020204030204" pitchFamily="34" charset="0"/>
                      </a:endParaRPr>
                    </a:p>
                  </a:txBody>
                  <a:tcPr marL="100931" marR="8087" marT="77639" marB="77639"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extLst>
                  <a:ext uri="{0D108BD9-81ED-4DB2-BD59-A6C34878D82A}">
                    <a16:rowId xmlns:a16="http://schemas.microsoft.com/office/drawing/2014/main" xmlns="" val="535885717"/>
                  </a:ext>
                </a:extLst>
              </a:tr>
            </a:tbl>
          </a:graphicData>
        </a:graphic>
      </p:graphicFrame>
    </p:spTree>
    <p:extLst>
      <p:ext uri="{BB962C8B-B14F-4D97-AF65-F5344CB8AC3E}">
        <p14:creationId xmlns:p14="http://schemas.microsoft.com/office/powerpoint/2010/main" xmlns="" val="345583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25985-5BF1-4A8C-8B8E-9895597CF816}"/>
              </a:ext>
            </a:extLst>
          </p:cNvPr>
          <p:cNvSpPr>
            <a:spLocks noGrp="1"/>
          </p:cNvSpPr>
          <p:nvPr>
            <p:ph type="title"/>
          </p:nvPr>
        </p:nvSpPr>
        <p:spPr/>
        <p:txBody>
          <a:bodyPr/>
          <a:lstStyle/>
          <a:p>
            <a:r>
              <a:rPr lang="en-ZA" b="1" dirty="0">
                <a:latin typeface="Lucida Console" panose="020B0609040504020204" pitchFamily="49" charset="0"/>
              </a:rPr>
              <a:t>PRESENTATION OUTLINE</a:t>
            </a:r>
          </a:p>
        </p:txBody>
      </p:sp>
      <p:sp>
        <p:nvSpPr>
          <p:cNvPr id="3" name="Content Placeholder 2">
            <a:extLst>
              <a:ext uri="{FF2B5EF4-FFF2-40B4-BE49-F238E27FC236}">
                <a16:creationId xmlns:a16="http://schemas.microsoft.com/office/drawing/2014/main" xmlns="" id="{99499EE4-B9E4-4B6D-8208-3A3580FAADAD}"/>
              </a:ext>
            </a:extLst>
          </p:cNvPr>
          <p:cNvSpPr>
            <a:spLocks noGrp="1"/>
          </p:cNvSpPr>
          <p:nvPr>
            <p:ph idx="1"/>
          </p:nvPr>
        </p:nvSpPr>
        <p:spPr/>
        <p:txBody>
          <a:bodyPr/>
          <a:lstStyle/>
          <a:p>
            <a:pPr marL="457200" indent="-457200">
              <a:buFont typeface="+mj-lt"/>
              <a:buAutoNum type="arabicPeriod"/>
            </a:pPr>
            <a:r>
              <a:rPr lang="en-ZA" sz="2000" dirty="0">
                <a:latin typeface="Lucida Console" panose="020B0609040504020204" pitchFamily="49" charset="0"/>
              </a:rPr>
              <a:t>INTRODUCTIONS</a:t>
            </a:r>
          </a:p>
          <a:p>
            <a:pPr marL="457200" indent="-457200">
              <a:buFont typeface="+mj-lt"/>
              <a:buAutoNum type="arabicPeriod"/>
            </a:pPr>
            <a:r>
              <a:rPr lang="en-ZA" sz="2000" dirty="0">
                <a:latin typeface="Lucida Console" panose="020B0609040504020204" pitchFamily="49" charset="0"/>
              </a:rPr>
              <a:t>CCB RESULTS-BASED MODEL</a:t>
            </a:r>
          </a:p>
          <a:p>
            <a:pPr marL="457200" indent="-457200">
              <a:buFont typeface="+mj-lt"/>
              <a:buAutoNum type="arabicPeriod"/>
            </a:pPr>
            <a:r>
              <a:rPr lang="en-ZA" sz="2000" dirty="0">
                <a:latin typeface="Lucida Console" panose="020B0609040504020204" pitchFamily="49" charset="0"/>
              </a:rPr>
              <a:t>CCB BRRR 2020 UPDATES</a:t>
            </a:r>
          </a:p>
          <a:p>
            <a:pPr marL="457200" indent="-457200">
              <a:buFont typeface="+mj-lt"/>
              <a:buAutoNum type="arabicPeriod"/>
            </a:pPr>
            <a:r>
              <a:rPr lang="en-ZA" sz="2000" dirty="0">
                <a:latin typeface="Lucida Console" panose="020B0609040504020204" pitchFamily="49" charset="0"/>
              </a:rPr>
              <a:t>BUDGET: COST PER PROGRAM 2021/22</a:t>
            </a:r>
          </a:p>
          <a:p>
            <a:pPr marL="457200" indent="-457200">
              <a:buFont typeface="+mj-lt"/>
              <a:buAutoNum type="arabicPeriod"/>
            </a:pPr>
            <a:r>
              <a:rPr lang="en-ZA" sz="2000" dirty="0">
                <a:latin typeface="Lucida Console" panose="020B0609040504020204" pitchFamily="49" charset="0"/>
              </a:rPr>
              <a:t>PROGRAM 1: ADMINISTRATION</a:t>
            </a:r>
          </a:p>
          <a:p>
            <a:pPr marL="457200" indent="-457200">
              <a:buFont typeface="+mj-lt"/>
              <a:buAutoNum type="arabicPeriod"/>
            </a:pPr>
            <a:r>
              <a:rPr lang="en-ZA" sz="2000" dirty="0">
                <a:latin typeface="Lucida Console" panose="020B0609040504020204" pitchFamily="49" charset="0"/>
              </a:rPr>
              <a:t>PROGRAM 2: MAINTENANCE AND CONSERVATION</a:t>
            </a:r>
          </a:p>
          <a:p>
            <a:pPr marL="457200" indent="-457200">
              <a:buFont typeface="+mj-lt"/>
              <a:buAutoNum type="arabicPeriod"/>
            </a:pPr>
            <a:r>
              <a:rPr lang="en-ZA" sz="2000" dirty="0">
                <a:latin typeface="Lucida Console" panose="020B0609040504020204" pitchFamily="49" charset="0"/>
              </a:rPr>
              <a:t>PROGRAM 3: TOURISM</a:t>
            </a:r>
          </a:p>
          <a:p>
            <a:pPr marL="457200" indent="-457200">
              <a:buFont typeface="+mj-lt"/>
              <a:buAutoNum type="arabicPeriod"/>
            </a:pPr>
            <a:r>
              <a:rPr lang="en-ZA" sz="2000" dirty="0">
                <a:latin typeface="Lucida Console" panose="020B0609040504020204" pitchFamily="49" charset="0"/>
              </a:rPr>
              <a:t>PROGRAM 4: INCREASED PUBLIC ACCESS</a:t>
            </a:r>
          </a:p>
          <a:p>
            <a:pPr marL="457200" indent="-457200">
              <a:buFont typeface="+mj-lt"/>
              <a:buAutoNum type="arabicPeriod"/>
            </a:pPr>
            <a:r>
              <a:rPr kumimoji="0" lang="en-ZA" sz="2000" i="0" u="none" strike="noStrike" kern="1200" cap="none" spc="0" normalizeH="0" baseline="0" noProof="0" dirty="0">
                <a:ln>
                  <a:noFill/>
                </a:ln>
                <a:solidFill>
                  <a:prstClr val="black"/>
                </a:solidFill>
                <a:effectLst/>
                <a:uLnTx/>
                <a:uFillTx/>
                <a:latin typeface="Lucida Console" panose="020B0609040504020204" pitchFamily="49" charset="0"/>
                <a:ea typeface="+mj-ea"/>
                <a:cs typeface="+mj-cs"/>
              </a:rPr>
              <a:t>HUMAN RESOURCES (19)</a:t>
            </a:r>
          </a:p>
          <a:p>
            <a:pPr marL="457200" indent="-457200">
              <a:buFont typeface="+mj-lt"/>
              <a:buAutoNum type="arabicPeriod"/>
            </a:pPr>
            <a:r>
              <a:rPr kumimoji="0" lang="en-ZA" sz="2000" i="0" u="none" strike="noStrike" kern="1200" cap="none" spc="0" normalizeH="0" baseline="0" noProof="0" dirty="0">
                <a:ln>
                  <a:noFill/>
                </a:ln>
                <a:solidFill>
                  <a:prstClr val="black"/>
                </a:solidFill>
                <a:effectLst/>
                <a:uLnTx/>
                <a:uFillTx/>
                <a:latin typeface="Lucida Console" panose="020B0609040504020204" pitchFamily="49" charset="0"/>
                <a:ea typeface="+mj-ea"/>
                <a:cs typeface="+mj-cs"/>
              </a:rPr>
              <a:t>DECISIONS REQUIRED</a:t>
            </a:r>
          </a:p>
          <a:p>
            <a:pPr marL="457200" indent="-457200">
              <a:buFont typeface="+mj-lt"/>
              <a:buAutoNum type="arabicPeriod"/>
            </a:pPr>
            <a:r>
              <a:rPr lang="en-ZA" sz="2000" dirty="0">
                <a:solidFill>
                  <a:prstClr val="black"/>
                </a:solidFill>
                <a:latin typeface="Lucida Console" panose="020B0609040504020204" pitchFamily="49" charset="0"/>
                <a:ea typeface="+mj-ea"/>
                <a:cs typeface="+mj-cs"/>
              </a:rPr>
              <a:t>APPENDIX 1: UNAUDITED AFS 2020/21</a:t>
            </a:r>
            <a:endParaRPr lang="en-ZA" sz="2000" dirty="0">
              <a:latin typeface="Lucida Console" panose="020B0609040504020204" pitchFamily="49" charset="0"/>
            </a:endParaRPr>
          </a:p>
          <a:p>
            <a:pPr marL="457200" indent="-457200">
              <a:buFont typeface="+mj-lt"/>
              <a:buAutoNum type="arabicPeriod"/>
            </a:pPr>
            <a:endParaRPr lang="en-ZA" dirty="0"/>
          </a:p>
          <a:p>
            <a:pPr marL="457200" indent="-457200">
              <a:buFont typeface="+mj-lt"/>
              <a:buAutoNum type="arabicPeriod"/>
            </a:pPr>
            <a:endParaRPr lang="en-ZA" dirty="0"/>
          </a:p>
        </p:txBody>
      </p:sp>
      <p:sp>
        <p:nvSpPr>
          <p:cNvPr id="4" name="Date Placeholder 3">
            <a:extLst>
              <a:ext uri="{FF2B5EF4-FFF2-40B4-BE49-F238E27FC236}">
                <a16:creationId xmlns:a16="http://schemas.microsoft.com/office/drawing/2014/main" xmlns="" id="{2EAEA8EA-8875-45D1-83D6-42CF9B159847}"/>
              </a:ext>
            </a:extLst>
          </p:cNvPr>
          <p:cNvSpPr>
            <a:spLocks noGrp="1"/>
          </p:cNvSpPr>
          <p:nvPr>
            <p:ph type="dt" sz="half" idx="10"/>
          </p:nvPr>
        </p:nvSpPr>
        <p:spPr/>
        <p:txBody>
          <a:bodyPr/>
          <a:lstStyle/>
          <a:p>
            <a:fld id="{3695D658-D483-4CA1-876C-D0C1219F83FF}" type="datetime1">
              <a:rPr lang="en-ZA" smtClean="0"/>
              <a:pPr/>
              <a:t>2021/05/05</a:t>
            </a:fld>
            <a:endParaRPr lang="en-ZA" dirty="0"/>
          </a:p>
        </p:txBody>
      </p:sp>
      <p:sp>
        <p:nvSpPr>
          <p:cNvPr id="5" name="Slide Number Placeholder 4">
            <a:extLst>
              <a:ext uri="{FF2B5EF4-FFF2-40B4-BE49-F238E27FC236}">
                <a16:creationId xmlns:a16="http://schemas.microsoft.com/office/drawing/2014/main" xmlns="" id="{79958C04-208C-46E7-B42B-7ED3B9F5255E}"/>
              </a:ext>
            </a:extLst>
          </p:cNvPr>
          <p:cNvSpPr>
            <a:spLocks noGrp="1"/>
          </p:cNvSpPr>
          <p:nvPr>
            <p:ph type="sldNum" sz="quarter" idx="12"/>
          </p:nvPr>
        </p:nvSpPr>
        <p:spPr/>
        <p:txBody>
          <a:bodyPr/>
          <a:lstStyle/>
          <a:p>
            <a:fld id="{F2A2C1E5-CDAD-4BD4-8A64-E7F5EF1CFCA7}" type="slidenum">
              <a:rPr lang="en-ZA" smtClean="0"/>
              <a:pPr/>
              <a:t>2</a:t>
            </a:fld>
            <a:endParaRPr lang="en-ZA" dirty="0"/>
          </a:p>
        </p:txBody>
      </p:sp>
    </p:spTree>
    <p:extLst>
      <p:ext uri="{BB962C8B-B14F-4D97-AF65-F5344CB8AC3E}">
        <p14:creationId xmlns:p14="http://schemas.microsoft.com/office/powerpoint/2010/main" xmlns="" val="180585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AEB7D94-70BC-40E8-ABEA-AABF34A01B14}"/>
              </a:ext>
            </a:extLst>
          </p:cNvPr>
          <p:cNvSpPr/>
          <p:nvPr/>
        </p:nvSpPr>
        <p:spPr>
          <a:xfrm>
            <a:off x="204116" y="1663879"/>
            <a:ext cx="349256" cy="748997"/>
          </a:xfrm>
          <a:prstGeom prst="rect">
            <a:avLst/>
          </a:prstGeom>
          <a:noFill/>
          <a:ln>
            <a:solidFill>
              <a:schemeClr val="tx1"/>
            </a:solidFill>
            <a:prstDash val="solid"/>
          </a:ln>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rot="0" spcFirstLastPara="0" vertOverflow="overflow" horzOverflow="overflow" vert="vert270" wrap="square" lIns="4445" tIns="4445" rIns="4445" bIns="4445" numCol="1" spcCol="1270" rtlCol="0" fromWordArt="0" anchor="ctr" anchorCtr="0" forceAA="0" compatLnSpc="1">
            <a:prstTxWarp prst="textNoShape">
              <a:avLst/>
            </a:prstTxWarp>
            <a:noAutofit/>
          </a:bodyPr>
          <a:lstStyle/>
          <a:p>
            <a:pPr algn="ctr" defTabSz="311150">
              <a:lnSpc>
                <a:spcPct val="90000"/>
              </a:lnSpc>
              <a:spcBef>
                <a:spcPct val="0"/>
              </a:spcBef>
              <a:spcAft>
                <a:spcPct val="35000"/>
              </a:spcAft>
            </a:pPr>
            <a:endParaRPr lang="en-US" sz="1000" b="1" dirty="0">
              <a:solidFill>
                <a:prstClr val="black"/>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r>
              <a:rPr lang="en-US" sz="1000" b="1" dirty="0">
                <a:solidFill>
                  <a:prstClr val="black"/>
                </a:solidFill>
                <a:latin typeface="Arial" panose="020B0604020202020204" pitchFamily="34" charset="0"/>
                <a:cs typeface="Arial" panose="020B0604020202020204" pitchFamily="34" charset="0"/>
              </a:rPr>
              <a:t>OUTCOME</a:t>
            </a:r>
          </a:p>
          <a:p>
            <a:pPr algn="ctr" defTabSz="311150">
              <a:lnSpc>
                <a:spcPct val="90000"/>
              </a:lnSpc>
              <a:spcBef>
                <a:spcPct val="0"/>
              </a:spcBef>
              <a:spcAft>
                <a:spcPct val="35000"/>
              </a:spcAft>
            </a:pPr>
            <a:endParaRPr lang="en-ZA" sz="900" b="1" dirty="0">
              <a:solidFill>
                <a:prstClr val="black"/>
              </a:solidFill>
              <a:latin typeface="Arial" panose="020B0604020202020204" pitchFamily="34" charset="0"/>
              <a:cs typeface="Arial" panose="020B0604020202020204" pitchFamily="34" charset="0"/>
            </a:endParaRPr>
          </a:p>
        </p:txBody>
      </p:sp>
      <p:sp>
        <p:nvSpPr>
          <p:cNvPr id="30" name="Freeform: Shape 29">
            <a:extLst>
              <a:ext uri="{FF2B5EF4-FFF2-40B4-BE49-F238E27FC236}">
                <a16:creationId xmlns:a16="http://schemas.microsoft.com/office/drawing/2014/main" xmlns="" id="{F1AA805C-D237-4E28-8F3C-C20A19555FFB}"/>
              </a:ext>
            </a:extLst>
          </p:cNvPr>
          <p:cNvSpPr/>
          <p:nvPr/>
        </p:nvSpPr>
        <p:spPr>
          <a:xfrm>
            <a:off x="718162" y="1782659"/>
            <a:ext cx="8187016" cy="505966"/>
          </a:xfrm>
          <a:custGeom>
            <a:avLst/>
            <a:gdLst>
              <a:gd name="connsiteX0" fmla="*/ 0 w 3640092"/>
              <a:gd name="connsiteY0" fmla="*/ 0 h 494853"/>
              <a:gd name="connsiteX1" fmla="*/ 3640092 w 3640092"/>
              <a:gd name="connsiteY1" fmla="*/ 0 h 494853"/>
              <a:gd name="connsiteX2" fmla="*/ 3640092 w 3640092"/>
              <a:gd name="connsiteY2" fmla="*/ 494853 h 494853"/>
              <a:gd name="connsiteX3" fmla="*/ 0 w 3640092"/>
              <a:gd name="connsiteY3" fmla="*/ 494853 h 494853"/>
              <a:gd name="connsiteX4" fmla="*/ 0 w 3640092"/>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0092" h="494853">
                <a:moveTo>
                  <a:pt x="0" y="0"/>
                </a:moveTo>
                <a:lnTo>
                  <a:pt x="3640092" y="0"/>
                </a:lnTo>
                <a:lnTo>
                  <a:pt x="3640092" y="494853"/>
                </a:lnTo>
                <a:lnTo>
                  <a:pt x="0" y="494853"/>
                </a:lnTo>
                <a:lnTo>
                  <a:pt x="0" y="0"/>
                </a:lnTo>
                <a:close/>
              </a:path>
            </a:pathLst>
          </a:custGeom>
          <a:solidFill>
            <a:schemeClr val="accent6"/>
          </a:solidFill>
          <a:ln>
            <a:solidFill>
              <a:schemeClr val="bg1">
                <a:lumMod val="85000"/>
              </a:schemeClr>
            </a:solidFill>
          </a:ln>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US" sz="1100" b="1" dirty="0">
                <a:solidFill>
                  <a:schemeClr val="bg1"/>
                </a:solidFill>
                <a:latin typeface="Arial" panose="020B0604020202020204" pitchFamily="34" charset="0"/>
                <a:cs typeface="Arial" panose="020B0604020202020204" pitchFamily="34" charset="0"/>
              </a:rPr>
              <a:t>C1: Internationally known and recognized cultural and heritage brand for Ubuntu, dialogue, nation-building and</a:t>
            </a:r>
          </a:p>
          <a:p>
            <a:pPr algn="ctr" defTabSz="311150">
              <a:lnSpc>
                <a:spcPct val="90000"/>
              </a:lnSpc>
              <a:spcBef>
                <a:spcPct val="0"/>
              </a:spcBef>
              <a:spcAft>
                <a:spcPct val="35000"/>
              </a:spcAft>
            </a:pPr>
            <a:r>
              <a:rPr lang="en-US" sz="1100" b="1" dirty="0">
                <a:solidFill>
                  <a:schemeClr val="bg1"/>
                </a:solidFill>
                <a:latin typeface="Arial" panose="020B0604020202020204" pitchFamily="34" charset="0"/>
                <a:cs typeface="Arial" panose="020B0604020202020204" pitchFamily="34" charset="0"/>
              </a:rPr>
              <a:t>human rights recognition </a:t>
            </a:r>
          </a:p>
        </p:txBody>
      </p:sp>
      <p:sp>
        <p:nvSpPr>
          <p:cNvPr id="33" name="Freeform: Shape 32">
            <a:extLst>
              <a:ext uri="{FF2B5EF4-FFF2-40B4-BE49-F238E27FC236}">
                <a16:creationId xmlns:a16="http://schemas.microsoft.com/office/drawing/2014/main" xmlns="" id="{FF621001-44E7-489A-8EF2-1EA261E0143A}"/>
              </a:ext>
            </a:extLst>
          </p:cNvPr>
          <p:cNvSpPr/>
          <p:nvPr/>
        </p:nvSpPr>
        <p:spPr>
          <a:xfrm>
            <a:off x="727867" y="2657645"/>
            <a:ext cx="3928827" cy="658947"/>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rgbClr val="FFC000"/>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endParaRPr lang="en-US" sz="1100" b="1" dirty="0">
              <a:solidFill>
                <a:schemeClr val="tx1"/>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r>
              <a:rPr lang="en-US" sz="1100" b="1" dirty="0">
                <a:solidFill>
                  <a:schemeClr val="tx1"/>
                </a:solidFill>
                <a:latin typeface="Arial" panose="020B0604020202020204" pitchFamily="34" charset="0"/>
                <a:cs typeface="Arial" panose="020B0604020202020204" pitchFamily="34" charset="0"/>
              </a:rPr>
              <a:t>O1: </a:t>
            </a:r>
            <a:r>
              <a:rPr lang="en-ZA" sz="1100" b="1" dirty="0">
                <a:solidFill>
                  <a:schemeClr val="tx1"/>
                </a:solidFill>
                <a:latin typeface="Arial" panose="020B0604020202020204" pitchFamily="34" charset="0"/>
                <a:cs typeface="Arial" panose="020B0604020202020204" pitchFamily="34" charset="0"/>
              </a:rPr>
              <a:t>Accountable and effective governance of the CCB provided</a:t>
            </a:r>
            <a:endParaRPr lang="en-US" sz="1100" b="1" dirty="0">
              <a:solidFill>
                <a:schemeClr val="tx1"/>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endParaRPr lang="en-ZA" sz="1100" b="1" dirty="0">
              <a:solidFill>
                <a:schemeClr val="tx1"/>
              </a:solidFill>
              <a:latin typeface="Arial" panose="020B0604020202020204" pitchFamily="34" charset="0"/>
              <a:cs typeface="Arial" panose="020B0604020202020204" pitchFamily="34" charset="0"/>
            </a:endParaRPr>
          </a:p>
        </p:txBody>
      </p:sp>
      <p:sp>
        <p:nvSpPr>
          <p:cNvPr id="35" name="Freeform: Shape 34">
            <a:extLst>
              <a:ext uri="{FF2B5EF4-FFF2-40B4-BE49-F238E27FC236}">
                <a16:creationId xmlns:a16="http://schemas.microsoft.com/office/drawing/2014/main" xmlns="" id="{69D9BC0F-980F-4084-A98B-20C45860C9F6}"/>
              </a:ext>
            </a:extLst>
          </p:cNvPr>
          <p:cNvSpPr/>
          <p:nvPr/>
        </p:nvSpPr>
        <p:spPr>
          <a:xfrm>
            <a:off x="5492434" y="3595647"/>
            <a:ext cx="3099548" cy="505966"/>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chemeClr val="accent2"/>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ZA" sz="1000" b="1" dirty="0">
                <a:solidFill>
                  <a:schemeClr val="tx1"/>
                </a:solidFill>
                <a:latin typeface="Arial" panose="020B0604020202020204" pitchFamily="34" charset="0"/>
                <a:cs typeface="Arial" panose="020B0604020202020204" pitchFamily="34" charset="0"/>
              </a:rPr>
              <a:t>O2_A1:</a:t>
            </a:r>
            <a:r>
              <a:rPr lang="en-US" sz="1000" b="1" dirty="0">
                <a:solidFill>
                  <a:schemeClr val="tx1"/>
                </a:solidFill>
                <a:latin typeface="Arial" panose="020B0604020202020204" pitchFamily="34" charset="0"/>
                <a:cs typeface="Arial" panose="020B0604020202020204" pitchFamily="34" charset="0"/>
              </a:rPr>
              <a:t> To provide Castle of Good Hope </a:t>
            </a:r>
            <a:r>
              <a:rPr lang="en-US" sz="1000" b="1" dirty="0">
                <a:solidFill>
                  <a:schemeClr val="tx1"/>
                </a:solidFill>
                <a:latin typeface="Gotham-Bold"/>
              </a:rPr>
              <a:t>heritage, cultural and education services</a:t>
            </a:r>
            <a:endParaRPr lang="en-ZA" sz="1000" b="1" dirty="0">
              <a:solidFill>
                <a:schemeClr val="tx1"/>
              </a:solidFill>
              <a:latin typeface="Arial" panose="020B0604020202020204" pitchFamily="34" charset="0"/>
              <a:cs typeface="Arial" panose="020B0604020202020204" pitchFamily="34" charset="0"/>
            </a:endParaRPr>
          </a:p>
        </p:txBody>
      </p:sp>
      <p:sp>
        <p:nvSpPr>
          <p:cNvPr id="39" name="Freeform: Shape 38">
            <a:extLst>
              <a:ext uri="{FF2B5EF4-FFF2-40B4-BE49-F238E27FC236}">
                <a16:creationId xmlns:a16="http://schemas.microsoft.com/office/drawing/2014/main" xmlns="" id="{D91D9BED-D523-406D-B9E0-10B0A255DABA}"/>
              </a:ext>
            </a:extLst>
          </p:cNvPr>
          <p:cNvSpPr/>
          <p:nvPr/>
        </p:nvSpPr>
        <p:spPr>
          <a:xfrm>
            <a:off x="1305212" y="5086427"/>
            <a:ext cx="3099548" cy="505966"/>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chemeClr val="accent2"/>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ZA" sz="1000" b="1" dirty="0">
                <a:solidFill>
                  <a:schemeClr val="tx1"/>
                </a:solidFill>
                <a:latin typeface="Arial" panose="020B0604020202020204" pitchFamily="34" charset="0"/>
                <a:cs typeface="Arial" panose="020B0604020202020204" pitchFamily="34" charset="0"/>
              </a:rPr>
              <a:t>O1_A3: To provide CCB Internal Support </a:t>
            </a:r>
          </a:p>
        </p:txBody>
      </p:sp>
      <p:sp>
        <p:nvSpPr>
          <p:cNvPr id="59" name="Rectangle 58">
            <a:extLst>
              <a:ext uri="{FF2B5EF4-FFF2-40B4-BE49-F238E27FC236}">
                <a16:creationId xmlns:a16="http://schemas.microsoft.com/office/drawing/2014/main" xmlns="" id="{51D6BD35-DE76-42F2-97EC-00767C7708C4}"/>
              </a:ext>
            </a:extLst>
          </p:cNvPr>
          <p:cNvSpPr/>
          <p:nvPr/>
        </p:nvSpPr>
        <p:spPr>
          <a:xfrm>
            <a:off x="169660" y="3725104"/>
            <a:ext cx="357271" cy="1867289"/>
          </a:xfrm>
          <a:prstGeom prst="rect">
            <a:avLst/>
          </a:prstGeom>
          <a:noFill/>
          <a:ln>
            <a:solidFill>
              <a:schemeClr val="tx1"/>
            </a:solidFill>
            <a:prstDash val="solid"/>
          </a:ln>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rot="0" spcFirstLastPara="0" vertOverflow="overflow" horzOverflow="overflow" vert="vert270" wrap="square" lIns="4445" tIns="4445" rIns="4445" bIns="4445" numCol="1" spcCol="1270" rtlCol="0" fromWordArt="0" anchor="ctr" anchorCtr="0" forceAA="0" compatLnSpc="1">
            <a:prstTxWarp prst="textNoShape">
              <a:avLst/>
            </a:prstTxWarp>
            <a:noAutofit/>
          </a:bodyPr>
          <a:lstStyle/>
          <a:p>
            <a:pPr algn="ctr" defTabSz="311150">
              <a:lnSpc>
                <a:spcPct val="90000"/>
              </a:lnSpc>
              <a:spcBef>
                <a:spcPct val="0"/>
              </a:spcBef>
              <a:spcAft>
                <a:spcPct val="35000"/>
              </a:spcAft>
            </a:pPr>
            <a:r>
              <a:rPr lang="en-US" sz="1000" b="1" dirty="0">
                <a:solidFill>
                  <a:prstClr val="black"/>
                </a:solidFill>
                <a:latin typeface="Arial" panose="020B0604020202020204" pitchFamily="34" charset="0"/>
                <a:cs typeface="Arial" panose="020B0604020202020204" pitchFamily="34" charset="0"/>
              </a:rPr>
              <a:t>ACTIVITIES</a:t>
            </a:r>
            <a:endParaRPr lang="en-ZA" sz="1000" b="1" dirty="0">
              <a:solidFill>
                <a:prstClr val="black"/>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B4BEB31E-F022-4FF0-957B-1CC02754B11A}"/>
              </a:ext>
            </a:extLst>
          </p:cNvPr>
          <p:cNvSpPr/>
          <p:nvPr/>
        </p:nvSpPr>
        <p:spPr>
          <a:xfrm>
            <a:off x="200814" y="360409"/>
            <a:ext cx="8656134" cy="400110"/>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000" b="1" dirty="0">
                <a:ln/>
                <a:solidFill>
                  <a:prstClr val="black"/>
                </a:solidFill>
                <a:latin typeface="Arial" panose="020B0604020202020204" pitchFamily="34" charset="0"/>
                <a:cs typeface="Arial" panose="020B0604020202020204" pitchFamily="34" charset="0"/>
              </a:rPr>
              <a:t> 2. </a:t>
            </a:r>
            <a:r>
              <a:rPr lang="en-US" sz="2000" b="1" dirty="0">
                <a:ln/>
                <a:solidFill>
                  <a:prstClr val="black"/>
                </a:solidFill>
                <a:latin typeface="Lucida Console" panose="020B0609040504020204" pitchFamily="49" charset="0"/>
                <a:cs typeface="Arial" panose="020B0604020202020204" pitchFamily="34" charset="0"/>
              </a:rPr>
              <a:t>Castle Control Board Results-Based Model</a:t>
            </a:r>
          </a:p>
        </p:txBody>
      </p:sp>
      <p:sp>
        <p:nvSpPr>
          <p:cNvPr id="61" name="Rectangle 60">
            <a:extLst>
              <a:ext uri="{FF2B5EF4-FFF2-40B4-BE49-F238E27FC236}">
                <a16:creationId xmlns:a16="http://schemas.microsoft.com/office/drawing/2014/main" xmlns="" id="{43FEF470-FFDB-4AB3-9069-D3B75E6A6998}"/>
              </a:ext>
            </a:extLst>
          </p:cNvPr>
          <p:cNvSpPr/>
          <p:nvPr/>
        </p:nvSpPr>
        <p:spPr>
          <a:xfrm>
            <a:off x="179350" y="2653351"/>
            <a:ext cx="357271" cy="827630"/>
          </a:xfrm>
          <a:prstGeom prst="rect">
            <a:avLst/>
          </a:prstGeom>
          <a:noFill/>
          <a:ln>
            <a:solidFill>
              <a:schemeClr val="tx1"/>
            </a:solidFill>
            <a:prstDash val="solid"/>
          </a:ln>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rot="0" spcFirstLastPara="0" vertOverflow="overflow" horzOverflow="overflow" vert="vert270" wrap="square" lIns="4445" tIns="4445" rIns="4445" bIns="4445" numCol="1" spcCol="1270" rtlCol="0" fromWordArt="0" anchor="ctr" anchorCtr="0" forceAA="0" compatLnSpc="1">
            <a:prstTxWarp prst="textNoShape">
              <a:avLst/>
            </a:prstTxWarp>
            <a:noAutofit/>
          </a:bodyPr>
          <a:lstStyle/>
          <a:p>
            <a:pPr algn="ctr" defTabSz="311150">
              <a:lnSpc>
                <a:spcPct val="90000"/>
              </a:lnSpc>
              <a:spcBef>
                <a:spcPct val="0"/>
              </a:spcBef>
              <a:spcAft>
                <a:spcPct val="35000"/>
              </a:spcAft>
            </a:pPr>
            <a:endParaRPr lang="en-US" sz="1000" b="1" dirty="0">
              <a:solidFill>
                <a:prstClr val="black"/>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r>
              <a:rPr lang="en-US" sz="1000" b="1" dirty="0">
                <a:solidFill>
                  <a:prstClr val="black"/>
                </a:solidFill>
                <a:latin typeface="Arial" panose="020B0604020202020204" pitchFamily="34" charset="0"/>
                <a:cs typeface="Arial" panose="020B0604020202020204" pitchFamily="34" charset="0"/>
              </a:rPr>
              <a:t>OUTPUTS</a:t>
            </a:r>
          </a:p>
          <a:p>
            <a:pPr algn="ctr" defTabSz="311150">
              <a:lnSpc>
                <a:spcPct val="90000"/>
              </a:lnSpc>
              <a:spcBef>
                <a:spcPct val="0"/>
              </a:spcBef>
              <a:spcAft>
                <a:spcPct val="35000"/>
              </a:spcAft>
            </a:pPr>
            <a:endParaRPr lang="en-ZA" sz="1000" b="1" dirty="0">
              <a:solidFill>
                <a:prstClr val="black"/>
              </a:solidFill>
              <a:latin typeface="Arial" panose="020B0604020202020204" pitchFamily="34" charset="0"/>
              <a:cs typeface="Arial" panose="020B0604020202020204" pitchFamily="34" charset="0"/>
            </a:endParaRPr>
          </a:p>
        </p:txBody>
      </p:sp>
      <p:cxnSp>
        <p:nvCxnSpPr>
          <p:cNvPr id="76" name="Straight Connector 75"/>
          <p:cNvCxnSpPr/>
          <p:nvPr/>
        </p:nvCxnSpPr>
        <p:spPr>
          <a:xfrm flipH="1">
            <a:off x="5078461" y="3344034"/>
            <a:ext cx="16244" cy="20209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859408" y="3350577"/>
            <a:ext cx="5626" cy="1995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Freeform: Shape 34">
            <a:extLst>
              <a:ext uri="{FF2B5EF4-FFF2-40B4-BE49-F238E27FC236}">
                <a16:creationId xmlns:a16="http://schemas.microsoft.com/office/drawing/2014/main" xmlns="" id="{69D9BC0F-980F-4084-A98B-20C45860C9F6}"/>
              </a:ext>
            </a:extLst>
          </p:cNvPr>
          <p:cNvSpPr/>
          <p:nvPr/>
        </p:nvSpPr>
        <p:spPr>
          <a:xfrm>
            <a:off x="5465096" y="5086114"/>
            <a:ext cx="3099548" cy="505966"/>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chemeClr val="accent2"/>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ZA" sz="1000" b="1" dirty="0">
                <a:solidFill>
                  <a:schemeClr val="tx1"/>
                </a:solidFill>
                <a:latin typeface="Arial" panose="020B0604020202020204" pitchFamily="34" charset="0"/>
                <a:cs typeface="Arial" panose="020B0604020202020204" pitchFamily="34" charset="0"/>
              </a:rPr>
              <a:t>O2_A.3: To </a:t>
            </a:r>
            <a:r>
              <a:rPr lang="en-US" sz="1000" b="1" dirty="0">
                <a:solidFill>
                  <a:schemeClr val="tx1"/>
                </a:solidFill>
                <a:latin typeface="Arial" panose="020B0604020202020204" pitchFamily="34" charset="0"/>
                <a:cs typeface="Arial" panose="020B0604020202020204" pitchFamily="34" charset="0"/>
              </a:rPr>
              <a:t>provide Castle of Good Hope </a:t>
            </a:r>
            <a:br>
              <a:rPr lang="en-US" sz="1000" b="1" dirty="0">
                <a:solidFill>
                  <a:schemeClr val="tx1"/>
                </a:solidFill>
                <a:latin typeface="Arial" panose="020B0604020202020204" pitchFamily="34" charset="0"/>
                <a:cs typeface="Arial" panose="020B0604020202020204" pitchFamily="34" charset="0"/>
              </a:rPr>
            </a:br>
            <a:r>
              <a:rPr lang="en-US" sz="1000" b="1" dirty="0">
                <a:solidFill>
                  <a:schemeClr val="tx1"/>
                </a:solidFill>
                <a:latin typeface="Arial" panose="020B0604020202020204" pitchFamily="34" charset="0"/>
                <a:cs typeface="Arial" panose="020B0604020202020204" pitchFamily="34" charset="0"/>
              </a:rPr>
              <a:t>marketing services</a:t>
            </a:r>
            <a:endParaRPr lang="en-ZA" sz="1000" b="1" dirty="0">
              <a:solidFill>
                <a:schemeClr val="tx1"/>
              </a:solidFill>
              <a:latin typeface="Arial" panose="020B0604020202020204" pitchFamily="34" charset="0"/>
              <a:cs typeface="Arial" panose="020B0604020202020204" pitchFamily="34" charset="0"/>
            </a:endParaRPr>
          </a:p>
        </p:txBody>
      </p:sp>
      <p:sp>
        <p:nvSpPr>
          <p:cNvPr id="38" name="Freeform: Shape 34">
            <a:extLst>
              <a:ext uri="{FF2B5EF4-FFF2-40B4-BE49-F238E27FC236}">
                <a16:creationId xmlns:a16="http://schemas.microsoft.com/office/drawing/2014/main" xmlns="" id="{69D9BC0F-980F-4084-A98B-20C45860C9F6}"/>
              </a:ext>
            </a:extLst>
          </p:cNvPr>
          <p:cNvSpPr/>
          <p:nvPr/>
        </p:nvSpPr>
        <p:spPr>
          <a:xfrm>
            <a:off x="5473385" y="4325378"/>
            <a:ext cx="3099548" cy="505966"/>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chemeClr val="accent2"/>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ZA" sz="1000" b="1" dirty="0">
                <a:solidFill>
                  <a:schemeClr val="tx1"/>
                </a:solidFill>
                <a:latin typeface="Arial" panose="020B0604020202020204" pitchFamily="34" charset="0"/>
                <a:cs typeface="Arial" panose="020B0604020202020204" pitchFamily="34" charset="0"/>
              </a:rPr>
              <a:t>O2_A2: To </a:t>
            </a:r>
            <a:r>
              <a:rPr lang="en-US" sz="1000" b="1" dirty="0">
                <a:solidFill>
                  <a:schemeClr val="tx1"/>
                </a:solidFill>
                <a:latin typeface="Arial" panose="020B0604020202020204" pitchFamily="34" charset="0"/>
                <a:cs typeface="Arial" panose="020B0604020202020204" pitchFamily="34" charset="0"/>
              </a:rPr>
              <a:t>provide Castle of Good Hope tourism, public access and communication services</a:t>
            </a:r>
            <a:endParaRPr lang="en-ZA" sz="1000" b="1" dirty="0">
              <a:solidFill>
                <a:schemeClr val="tx1"/>
              </a:solidFill>
              <a:latin typeface="Arial" panose="020B0604020202020204" pitchFamily="34" charset="0"/>
              <a:cs typeface="Arial" panose="020B0604020202020204" pitchFamily="34" charset="0"/>
            </a:endParaRPr>
          </a:p>
        </p:txBody>
      </p:sp>
      <p:cxnSp>
        <p:nvCxnSpPr>
          <p:cNvPr id="41" name="Straight Connector 40"/>
          <p:cNvCxnSpPr/>
          <p:nvPr/>
        </p:nvCxnSpPr>
        <p:spPr>
          <a:xfrm flipH="1">
            <a:off x="5094704" y="3810000"/>
            <a:ext cx="3703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Freeform: Shape 34">
            <a:extLst>
              <a:ext uri="{FF2B5EF4-FFF2-40B4-BE49-F238E27FC236}">
                <a16:creationId xmlns:a16="http://schemas.microsoft.com/office/drawing/2014/main" xmlns="" id="{69D9BC0F-980F-4084-A98B-20C45860C9F6}"/>
              </a:ext>
            </a:extLst>
          </p:cNvPr>
          <p:cNvSpPr/>
          <p:nvPr/>
        </p:nvSpPr>
        <p:spPr>
          <a:xfrm>
            <a:off x="1295249" y="3595647"/>
            <a:ext cx="3099548" cy="505966"/>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chemeClr val="accent2"/>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ZA" sz="1000" b="1" dirty="0">
                <a:solidFill>
                  <a:schemeClr val="tx1"/>
                </a:solidFill>
                <a:latin typeface="Arial" panose="020B0604020202020204" pitchFamily="34" charset="0"/>
                <a:cs typeface="Arial" panose="020B0604020202020204" pitchFamily="34" charset="0"/>
              </a:rPr>
              <a:t>O1_A1:</a:t>
            </a:r>
            <a:r>
              <a:rPr lang="en-US" sz="1000" b="1" dirty="0">
                <a:solidFill>
                  <a:schemeClr val="tx1"/>
                </a:solidFill>
                <a:latin typeface="Arial" panose="020B0604020202020204" pitchFamily="34" charset="0"/>
                <a:cs typeface="Arial" panose="020B0604020202020204" pitchFamily="34" charset="0"/>
              </a:rPr>
              <a:t> To provide </a:t>
            </a:r>
            <a:r>
              <a:rPr lang="en-ZA" sz="1000" b="1" dirty="0">
                <a:solidFill>
                  <a:schemeClr val="tx1"/>
                </a:solidFill>
                <a:latin typeface="Arial" panose="020B0604020202020204" pitchFamily="34" charset="0"/>
                <a:cs typeface="Arial" panose="020B0604020202020204" pitchFamily="34" charset="0"/>
              </a:rPr>
              <a:t>CCB </a:t>
            </a:r>
            <a:r>
              <a:rPr lang="en-US" sz="1000" b="1" dirty="0">
                <a:solidFill>
                  <a:schemeClr val="tx1"/>
                </a:solidFill>
                <a:latin typeface="Arial" panose="020B0604020202020204" pitchFamily="34" charset="0"/>
                <a:cs typeface="Arial" panose="020B0604020202020204" pitchFamily="34" charset="0"/>
              </a:rPr>
              <a:t>compliance with National Prescripts</a:t>
            </a:r>
            <a:endParaRPr lang="en-ZA" sz="1000" b="1" dirty="0">
              <a:solidFill>
                <a:schemeClr val="tx1"/>
              </a:solidFill>
              <a:latin typeface="Arial" panose="020B0604020202020204" pitchFamily="34" charset="0"/>
              <a:cs typeface="Arial" panose="020B0604020202020204" pitchFamily="34" charset="0"/>
            </a:endParaRPr>
          </a:p>
        </p:txBody>
      </p:sp>
      <p:sp>
        <p:nvSpPr>
          <p:cNvPr id="42" name="Freeform: Shape 34">
            <a:extLst>
              <a:ext uri="{FF2B5EF4-FFF2-40B4-BE49-F238E27FC236}">
                <a16:creationId xmlns:a16="http://schemas.microsoft.com/office/drawing/2014/main" xmlns="" id="{69D9BC0F-980F-4084-A98B-20C45860C9F6}"/>
              </a:ext>
            </a:extLst>
          </p:cNvPr>
          <p:cNvSpPr/>
          <p:nvPr/>
        </p:nvSpPr>
        <p:spPr>
          <a:xfrm>
            <a:off x="1305212" y="4300917"/>
            <a:ext cx="3099548" cy="505966"/>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chemeClr val="accent2"/>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r>
              <a:rPr lang="en-ZA" sz="1000" b="1" dirty="0">
                <a:solidFill>
                  <a:schemeClr val="tx1"/>
                </a:solidFill>
                <a:latin typeface="Arial" panose="020B0604020202020204" pitchFamily="34" charset="0"/>
                <a:cs typeface="Arial" panose="020B0604020202020204" pitchFamily="34" charset="0"/>
              </a:rPr>
              <a:t>O1_A2:</a:t>
            </a:r>
            <a:r>
              <a:rPr lang="en-US" sz="1000" b="1" dirty="0">
                <a:solidFill>
                  <a:schemeClr val="tx1"/>
                </a:solidFill>
                <a:latin typeface="Arial" panose="020B0604020202020204" pitchFamily="34" charset="0"/>
                <a:cs typeface="Arial" panose="020B0604020202020204" pitchFamily="34" charset="0"/>
              </a:rPr>
              <a:t> To provide CCB Corporate Governance</a:t>
            </a:r>
            <a:endParaRPr lang="en-ZA" sz="1000" b="1" dirty="0">
              <a:solidFill>
                <a:schemeClr val="tx1"/>
              </a:solidFill>
              <a:latin typeface="Arial" panose="020B0604020202020204" pitchFamily="34" charset="0"/>
              <a:cs typeface="Arial" panose="020B0604020202020204" pitchFamily="34" charset="0"/>
            </a:endParaRPr>
          </a:p>
        </p:txBody>
      </p:sp>
      <p:cxnSp>
        <p:nvCxnSpPr>
          <p:cNvPr id="47" name="Straight Connector 46"/>
          <p:cNvCxnSpPr/>
          <p:nvPr/>
        </p:nvCxnSpPr>
        <p:spPr>
          <a:xfrm flipH="1">
            <a:off x="859408" y="5339410"/>
            <a:ext cx="45588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85800" y="862968"/>
            <a:ext cx="8219378" cy="523220"/>
          </a:xfrm>
          <a:prstGeom prst="rect">
            <a:avLst/>
          </a:prstGeom>
          <a:solidFill>
            <a:schemeClr val="bg2"/>
          </a:solidFill>
        </p:spPr>
        <p:txBody>
          <a:bodyPr wrap="square">
            <a:spAutoFit/>
          </a:bodyPr>
          <a:lstStyle/>
          <a:p>
            <a:r>
              <a:rPr lang="en-GB" sz="1400" dirty="0">
                <a:latin typeface="Arial Nova"/>
                <a:ea typeface="Times New Roman" panose="02020603050405020304" pitchFamily="18" charset="0"/>
                <a:cs typeface="Arial,Bold"/>
              </a:rPr>
              <a:t>The Castle of Good Hope is transformed</a:t>
            </a:r>
            <a:r>
              <a:rPr lang="en-ZA" sz="1400" dirty="0">
                <a:latin typeface="Arial Nova"/>
                <a:ea typeface="Times New Roman" panose="02020603050405020304" pitchFamily="18" charset="0"/>
                <a:cs typeface="Arial" panose="020B0604020202020204" pitchFamily="34" charset="0"/>
              </a:rPr>
              <a:t> into a </a:t>
            </a:r>
            <a:r>
              <a:rPr lang="en-ZA" sz="1400" dirty="0">
                <a:latin typeface="Arial Nova"/>
                <a:ea typeface="Times New Roman" panose="02020603050405020304" pitchFamily="18" charset="0"/>
                <a:cs typeface="Arial,Bold"/>
              </a:rPr>
              <a:t>globally significant, truly accessible centre of excellence that showcases South Africa’s shared heritage</a:t>
            </a:r>
            <a:endParaRPr lang="en-US" sz="1400" dirty="0"/>
          </a:p>
        </p:txBody>
      </p:sp>
      <p:sp>
        <p:nvSpPr>
          <p:cNvPr id="27" name="Rectangle 26">
            <a:extLst>
              <a:ext uri="{FF2B5EF4-FFF2-40B4-BE49-F238E27FC236}">
                <a16:creationId xmlns:a16="http://schemas.microsoft.com/office/drawing/2014/main" xmlns="" id="{FAEB7D94-70BC-40E8-ABEA-AABF34A01B14}"/>
              </a:ext>
            </a:extLst>
          </p:cNvPr>
          <p:cNvSpPr/>
          <p:nvPr/>
        </p:nvSpPr>
        <p:spPr>
          <a:xfrm>
            <a:off x="204116" y="856031"/>
            <a:ext cx="349256" cy="748997"/>
          </a:xfrm>
          <a:prstGeom prst="rect">
            <a:avLst/>
          </a:prstGeom>
          <a:noFill/>
          <a:ln>
            <a:solidFill>
              <a:schemeClr val="tx1"/>
            </a:solidFill>
            <a:prstDash val="solid"/>
          </a:ln>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rot="0" spcFirstLastPara="0" vertOverflow="overflow" horzOverflow="overflow" vert="vert270" wrap="square" lIns="4445" tIns="4445" rIns="4445" bIns="4445" numCol="1" spcCol="1270" rtlCol="0" fromWordArt="0" anchor="ctr" anchorCtr="0" forceAA="0" compatLnSpc="1">
            <a:prstTxWarp prst="textNoShape">
              <a:avLst/>
            </a:prstTxWarp>
            <a:noAutofit/>
          </a:bodyPr>
          <a:lstStyle/>
          <a:p>
            <a:pPr algn="ctr" defTabSz="311150">
              <a:lnSpc>
                <a:spcPct val="90000"/>
              </a:lnSpc>
              <a:spcBef>
                <a:spcPct val="0"/>
              </a:spcBef>
              <a:spcAft>
                <a:spcPct val="35000"/>
              </a:spcAft>
            </a:pPr>
            <a:endParaRPr lang="en-US" sz="1000" b="1" dirty="0">
              <a:solidFill>
                <a:prstClr val="black"/>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r>
              <a:rPr lang="en-US" sz="1000" b="1" dirty="0">
                <a:solidFill>
                  <a:prstClr val="black"/>
                </a:solidFill>
                <a:latin typeface="Arial" panose="020B0604020202020204" pitchFamily="34" charset="0"/>
                <a:cs typeface="Arial" panose="020B0604020202020204" pitchFamily="34" charset="0"/>
              </a:rPr>
              <a:t>Impact Statement</a:t>
            </a:r>
          </a:p>
          <a:p>
            <a:pPr algn="ctr" defTabSz="311150">
              <a:lnSpc>
                <a:spcPct val="90000"/>
              </a:lnSpc>
              <a:spcBef>
                <a:spcPct val="0"/>
              </a:spcBef>
              <a:spcAft>
                <a:spcPct val="35000"/>
              </a:spcAft>
            </a:pPr>
            <a:endParaRPr lang="en-ZA" sz="900" b="1" dirty="0">
              <a:solidFill>
                <a:prstClr val="black"/>
              </a:solidFill>
              <a:latin typeface="Arial" panose="020B0604020202020204" pitchFamily="34" charset="0"/>
              <a:cs typeface="Arial" panose="020B0604020202020204" pitchFamily="34" charset="0"/>
            </a:endParaRPr>
          </a:p>
        </p:txBody>
      </p:sp>
      <p:sp>
        <p:nvSpPr>
          <p:cNvPr id="29" name="Freeform: Shape 32">
            <a:extLst>
              <a:ext uri="{FF2B5EF4-FFF2-40B4-BE49-F238E27FC236}">
                <a16:creationId xmlns:a16="http://schemas.microsoft.com/office/drawing/2014/main" xmlns="" id="{FF621001-44E7-489A-8EF2-1EA261E0143A}"/>
              </a:ext>
            </a:extLst>
          </p:cNvPr>
          <p:cNvSpPr/>
          <p:nvPr/>
        </p:nvSpPr>
        <p:spPr>
          <a:xfrm>
            <a:off x="4928121" y="2656439"/>
            <a:ext cx="3928827" cy="660154"/>
          </a:xfrm>
          <a:custGeom>
            <a:avLst/>
            <a:gdLst>
              <a:gd name="connsiteX0" fmla="*/ 0 w 989707"/>
              <a:gd name="connsiteY0" fmla="*/ 0 h 494853"/>
              <a:gd name="connsiteX1" fmla="*/ 989707 w 989707"/>
              <a:gd name="connsiteY1" fmla="*/ 0 h 494853"/>
              <a:gd name="connsiteX2" fmla="*/ 989707 w 989707"/>
              <a:gd name="connsiteY2" fmla="*/ 494853 h 494853"/>
              <a:gd name="connsiteX3" fmla="*/ 0 w 989707"/>
              <a:gd name="connsiteY3" fmla="*/ 494853 h 494853"/>
              <a:gd name="connsiteX4" fmla="*/ 0 w 989707"/>
              <a:gd name="connsiteY4" fmla="*/ 0 h 494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707" h="494853">
                <a:moveTo>
                  <a:pt x="0" y="0"/>
                </a:moveTo>
                <a:lnTo>
                  <a:pt x="989707" y="0"/>
                </a:lnTo>
                <a:lnTo>
                  <a:pt x="989707" y="494853"/>
                </a:lnTo>
                <a:lnTo>
                  <a:pt x="0" y="494853"/>
                </a:lnTo>
                <a:lnTo>
                  <a:pt x="0" y="0"/>
                </a:lnTo>
                <a:close/>
              </a:path>
            </a:pathLst>
          </a:custGeom>
          <a:solidFill>
            <a:srgbClr val="FFC000"/>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algn="ctr" defTabSz="311150">
              <a:lnSpc>
                <a:spcPct val="90000"/>
              </a:lnSpc>
              <a:spcBef>
                <a:spcPct val="0"/>
              </a:spcBef>
              <a:spcAft>
                <a:spcPct val="35000"/>
              </a:spcAft>
            </a:pPr>
            <a:endParaRPr lang="en-US" sz="1100" b="1" dirty="0">
              <a:solidFill>
                <a:schemeClr val="tx1"/>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r>
              <a:rPr lang="en-US" sz="1100" b="1" dirty="0">
                <a:solidFill>
                  <a:schemeClr val="tx1"/>
                </a:solidFill>
                <a:latin typeface="Arial" panose="020B0604020202020204" pitchFamily="34" charset="0"/>
                <a:cs typeface="Arial" panose="020B0604020202020204" pitchFamily="34" charset="0"/>
              </a:rPr>
              <a:t>O2: </a:t>
            </a:r>
            <a:r>
              <a:rPr lang="en-ZA" sz="1100" b="1" dirty="0">
                <a:solidFill>
                  <a:schemeClr val="tx1"/>
                </a:solidFill>
                <a:latin typeface="Arial" panose="020B0604020202020204" pitchFamily="34" charset="0"/>
                <a:cs typeface="Arial" panose="020B0604020202020204" pitchFamily="34" charset="0"/>
              </a:rPr>
              <a:t>A well-conserved, maintained and protected Castle of Good Hope provided</a:t>
            </a:r>
            <a:endParaRPr lang="en-US" sz="1100" b="1" dirty="0">
              <a:solidFill>
                <a:schemeClr val="tx1"/>
              </a:solidFill>
              <a:latin typeface="Arial" panose="020B0604020202020204" pitchFamily="34" charset="0"/>
              <a:cs typeface="Arial" panose="020B0604020202020204" pitchFamily="34" charset="0"/>
            </a:endParaRPr>
          </a:p>
          <a:p>
            <a:pPr algn="ctr" defTabSz="311150">
              <a:lnSpc>
                <a:spcPct val="90000"/>
              </a:lnSpc>
              <a:spcBef>
                <a:spcPct val="0"/>
              </a:spcBef>
              <a:spcAft>
                <a:spcPct val="35000"/>
              </a:spcAft>
            </a:pPr>
            <a:endParaRPr lang="en-ZA" sz="1100" b="1" dirty="0">
              <a:solidFill>
                <a:schemeClr val="tx1"/>
              </a:solidFill>
              <a:latin typeface="Arial" panose="020B0604020202020204" pitchFamily="34" charset="0"/>
              <a:cs typeface="Arial" panose="020B0604020202020204" pitchFamily="34" charset="0"/>
            </a:endParaRPr>
          </a:p>
        </p:txBody>
      </p:sp>
      <p:cxnSp>
        <p:nvCxnSpPr>
          <p:cNvPr id="7" name="Straight Connector 6"/>
          <p:cNvCxnSpPr>
            <a:stCxn id="5" idx="2"/>
          </p:cNvCxnSpPr>
          <p:nvPr/>
        </p:nvCxnSpPr>
        <p:spPr>
          <a:xfrm>
            <a:off x="4795489" y="1386188"/>
            <a:ext cx="0" cy="362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rot="5400000">
            <a:off x="2571556" y="2422502"/>
            <a:ext cx="321630" cy="152401"/>
          </a:xfrm>
          <a:prstGeom prst="bentConnector3">
            <a:avLst>
              <a:gd name="adj1" fmla="val 49999"/>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16200000" flipV="1">
            <a:off x="6651009" y="2426368"/>
            <a:ext cx="335469" cy="118497"/>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859408" y="4553900"/>
            <a:ext cx="4358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878463" y="3853884"/>
            <a:ext cx="405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5078461" y="4553900"/>
            <a:ext cx="3703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5070508" y="5365003"/>
            <a:ext cx="4028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995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51E37D-793D-406E-B06C-079D6742E8BE}"/>
              </a:ext>
            </a:extLst>
          </p:cNvPr>
          <p:cNvSpPr>
            <a:spLocks noGrp="1"/>
          </p:cNvSpPr>
          <p:nvPr>
            <p:ph type="title"/>
          </p:nvPr>
        </p:nvSpPr>
        <p:spPr>
          <a:xfrm>
            <a:off x="628650" y="152400"/>
            <a:ext cx="7886700" cy="549274"/>
          </a:xfrm>
        </p:spPr>
        <p:txBody>
          <a:bodyPr>
            <a:normAutofit/>
          </a:bodyPr>
          <a:lstStyle/>
          <a:p>
            <a:r>
              <a:rPr lang="en-ZA" sz="3200" dirty="0">
                <a:latin typeface="Lucida Console" panose="020B0609040504020204" pitchFamily="49" charset="0"/>
              </a:rPr>
              <a:t>3. CCB BRRR 2020 UPDATES (1)</a:t>
            </a:r>
          </a:p>
        </p:txBody>
      </p:sp>
      <p:graphicFrame>
        <p:nvGraphicFramePr>
          <p:cNvPr id="7" name="Table 7">
            <a:extLst>
              <a:ext uri="{FF2B5EF4-FFF2-40B4-BE49-F238E27FC236}">
                <a16:creationId xmlns:a16="http://schemas.microsoft.com/office/drawing/2014/main" xmlns="" id="{8AF363BF-E906-429C-8912-2A71AC2286C0}"/>
              </a:ext>
            </a:extLst>
          </p:cNvPr>
          <p:cNvGraphicFramePr>
            <a:graphicFrameLocks noGrp="1"/>
          </p:cNvGraphicFramePr>
          <p:nvPr>
            <p:ph idx="1"/>
            <p:extLst>
              <p:ext uri="{D42A27DB-BD31-4B8C-83A1-F6EECF244321}">
                <p14:modId xmlns:p14="http://schemas.microsoft.com/office/powerpoint/2010/main" xmlns="" val="3589463461"/>
              </p:ext>
            </p:extLst>
          </p:nvPr>
        </p:nvGraphicFramePr>
        <p:xfrm>
          <a:off x="152400" y="701674"/>
          <a:ext cx="8839200" cy="5930458"/>
        </p:xfrm>
        <a:graphic>
          <a:graphicData uri="http://schemas.openxmlformats.org/drawingml/2006/table">
            <a:tbl>
              <a:tblPr firstRow="1" bandRow="1">
                <a:tableStyleId>{793D81CF-94F2-401A-BA57-92F5A7B2D0C5}</a:tableStyleId>
              </a:tblPr>
              <a:tblGrid>
                <a:gridCol w="4419600">
                  <a:extLst>
                    <a:ext uri="{9D8B030D-6E8A-4147-A177-3AD203B41FA5}">
                      <a16:colId xmlns:a16="http://schemas.microsoft.com/office/drawing/2014/main" xmlns="" val="1842439741"/>
                    </a:ext>
                  </a:extLst>
                </a:gridCol>
                <a:gridCol w="4419600">
                  <a:extLst>
                    <a:ext uri="{9D8B030D-6E8A-4147-A177-3AD203B41FA5}">
                      <a16:colId xmlns:a16="http://schemas.microsoft.com/office/drawing/2014/main" xmlns="" val="1602508891"/>
                    </a:ext>
                  </a:extLst>
                </a:gridCol>
              </a:tblGrid>
              <a:tr h="442703">
                <a:tc>
                  <a:txBody>
                    <a:bodyPr/>
                    <a:lstStyle/>
                    <a:p>
                      <a:r>
                        <a:rPr lang="en-ZA" sz="1200" b="0" dirty="0">
                          <a:latin typeface="Lucida Console" panose="020B0609040504020204" pitchFamily="49" charset="0"/>
                        </a:rPr>
                        <a:t>BRRR ISSUE FLAGGED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200" b="0" dirty="0">
                          <a:latin typeface="Lucida Console" panose="020B0609040504020204" pitchFamily="49" charset="0"/>
                        </a:rPr>
                        <a:t>CCB’S INTERVENTIONS: PROGRESS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85591760"/>
                  </a:ext>
                </a:extLst>
              </a:tr>
              <a:tr h="909664">
                <a:tc>
                  <a:txBody>
                    <a:bodyPr/>
                    <a:lstStyle/>
                    <a:p>
                      <a:pPr marL="0" lvl="0" indent="0" algn="just">
                        <a:lnSpc>
                          <a:spcPts val="1400"/>
                        </a:lnSpc>
                        <a:buFont typeface="+mj-lt"/>
                        <a:buNone/>
                      </a:pPr>
                      <a:r>
                        <a:rPr lang="en-GB" sz="1400" dirty="0">
                          <a:effectLst/>
                          <a:latin typeface="Lucida Console" panose="020B0609040504020204" pitchFamily="49" charset="0"/>
                          <a:ea typeface="Calibri" panose="020F0502020204030204" pitchFamily="34" charset="0"/>
                          <a:cs typeface="Times New Roman" panose="02020603050405020304" pitchFamily="18" charset="0"/>
                        </a:rPr>
                        <a:t>a. The Committee recommends that the CCB should update it on the steps it has taken to address the matters raised by the AGSA.</a:t>
                      </a:r>
                      <a:endParaRPr lang="en-ZA" sz="1400" dirty="0">
                        <a:effectLst/>
                        <a:latin typeface="Lucida Console" panose="020B0609040504020204" pitchFamily="49"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i="0" dirty="0">
                          <a:latin typeface="Lucida Console" panose="020B0609040504020204" pitchFamily="49" charset="0"/>
                        </a:rPr>
                        <a:t>“Operation Clean Audit” still on track: Two interns update paperwork and administration, Quarterly dashboard updates presented to AudCom and Board and open communication with AGSA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46151179"/>
                  </a:ext>
                </a:extLst>
              </a:tr>
              <a:tr h="1510043">
                <a:tc>
                  <a:txBody>
                    <a:bodyPr/>
                    <a:lstStyle/>
                    <a:p>
                      <a:pPr marL="0" lvl="0" indent="0" algn="just">
                        <a:lnSpc>
                          <a:spcPts val="1400"/>
                        </a:lnSpc>
                        <a:buFont typeface="+mj-lt"/>
                        <a:buNone/>
                      </a:pPr>
                      <a:r>
                        <a:rPr lang="en-GB" sz="1400" dirty="0">
                          <a:effectLst/>
                          <a:latin typeface="Lucida Console" panose="020B0609040504020204" pitchFamily="49" charset="0"/>
                          <a:ea typeface="Calibri" panose="020F0502020204030204" pitchFamily="34" charset="0"/>
                          <a:cs typeface="Times New Roman" panose="02020603050405020304" pitchFamily="18" charset="0"/>
                        </a:rPr>
                        <a:t>b. The CCB is requested to update the Committee on the implementation of the </a:t>
                      </a:r>
                      <a:r>
                        <a:rPr lang="en-ZA" sz="1400" dirty="0">
                          <a:effectLst/>
                          <a:latin typeface="Lucida Console" panose="020B0609040504020204" pitchFamily="49" charset="0"/>
                          <a:ea typeface="Calibri" panose="020F0502020204030204" pitchFamily="34" charset="0"/>
                          <a:cs typeface="Times New Roman" panose="02020603050405020304" pitchFamily="18" charset="0"/>
                        </a:rPr>
                        <a:t>Integrated Conservation Management Plan on a regular basis to ensure that any challenges in this regard are timeously identified and addressed.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i="0" dirty="0">
                          <a:latin typeface="Lucida Console" panose="020B0609040504020204" pitchFamily="49" charset="0"/>
                        </a:rPr>
                        <a:t>The Castle Gardening &amp; Maintenance team use the ICMP as their handbook; Regional Works' Regiment has posted a Major to oversee preventative maintenance plan; as late as 29 April 2021 we implemented a “Stop works-order” when a client wanted to erect a stretch tent attached to the building.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275668"/>
                  </a:ext>
                </a:extLst>
              </a:tr>
              <a:tr h="1159595">
                <a:tc>
                  <a:txBody>
                    <a:bodyPr/>
                    <a:lstStyle/>
                    <a:p>
                      <a:pPr marL="0" lvl="0" indent="0" algn="just">
                        <a:lnSpc>
                          <a:spcPts val="1400"/>
                        </a:lnSpc>
                        <a:buFont typeface="+mj-lt"/>
                        <a:buNone/>
                      </a:pPr>
                      <a:r>
                        <a:rPr lang="en-ZA" sz="1400" dirty="0">
                          <a:effectLst/>
                          <a:latin typeface="Lucida Console" panose="020B0609040504020204" pitchFamily="49" charset="0"/>
                          <a:ea typeface="Calibri" panose="020F0502020204030204" pitchFamily="34" charset="0"/>
                          <a:cs typeface="Times New Roman" panose="02020603050405020304" pitchFamily="18" charset="0"/>
                        </a:rPr>
                        <a:t>c. The Committee recommends that all efforts should be made to address the Going Concern challenges as identified by the AGSA and that the CCB should appraise the Committee on progress in this regard on a regular basis.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Lucida Console" panose="020B0609040504020204" pitchFamily="49" charset="0"/>
                          <a:ea typeface="+mn-ea"/>
                          <a:cs typeface="+mn-cs"/>
                        </a:rPr>
                        <a:t>All but resolved thanks to a R5.5 allocation letter received beginning of April 2021.  But…</a:t>
                      </a:r>
                    </a:p>
                    <a:p>
                      <a:endParaRPr lang="en-ZA" sz="1400" b="0" i="0" dirty="0">
                        <a:latin typeface="Lucida Console" panose="020B060904050402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82398283"/>
                  </a:ext>
                </a:extLst>
              </a:tr>
              <a:tr h="1159595">
                <a:tc>
                  <a:txBody>
                    <a:bodyPr/>
                    <a:lstStyle/>
                    <a:p>
                      <a:pPr marL="0" lvl="0" indent="0" algn="just">
                        <a:lnSpc>
                          <a:spcPts val="1400"/>
                        </a:lnSpc>
                        <a:spcAft>
                          <a:spcPts val="400"/>
                        </a:spcAft>
                        <a:buFont typeface="+mj-lt"/>
                        <a:buNone/>
                        <a:tabLst>
                          <a:tab pos="180340" algn="l"/>
                        </a:tabLst>
                      </a:pPr>
                      <a:r>
                        <a:rPr lang="en-GB" sz="1400" dirty="0">
                          <a:effectLst/>
                          <a:latin typeface="Lucida Console" panose="020B0609040504020204" pitchFamily="49" charset="0"/>
                          <a:ea typeface="Calibri" panose="020F0502020204030204" pitchFamily="34" charset="0"/>
                          <a:cs typeface="Times New Roman" panose="02020603050405020304" pitchFamily="18" charset="0"/>
                        </a:rPr>
                        <a:t>d. The Committee encouraged the CCB to enhance its efforts to obtain a UNESCO World Heritage Site listing and wants it to brief the Committee on progress in this regard as well as indicating when it expects to achieve this objective. </a:t>
                      </a:r>
                      <a:endParaRPr lang="en-ZA" sz="1400" dirty="0">
                        <a:effectLst/>
                        <a:latin typeface="Lucida Console" panose="020B0609040504020204" pitchFamily="49"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i="0" dirty="0">
                          <a:latin typeface="Lucida Console" panose="020B0609040504020204" pitchFamily="49" charset="0"/>
                        </a:rPr>
                        <a:t>The launch of the new Camissa Museum &amp; Centre for Restorative Memory, has ushered the Castle onto the global heritage stage.  We shall feed off this positive attention and re-activate the application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83309038"/>
                  </a:ext>
                </a:extLst>
              </a:tr>
            </a:tbl>
          </a:graphicData>
        </a:graphic>
      </p:graphicFrame>
    </p:spTree>
    <p:extLst>
      <p:ext uri="{BB962C8B-B14F-4D97-AF65-F5344CB8AC3E}">
        <p14:creationId xmlns:p14="http://schemas.microsoft.com/office/powerpoint/2010/main" xmlns="" val="414591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51E37D-793D-406E-B06C-079D6742E8BE}"/>
              </a:ext>
            </a:extLst>
          </p:cNvPr>
          <p:cNvSpPr>
            <a:spLocks noGrp="1"/>
          </p:cNvSpPr>
          <p:nvPr>
            <p:ph type="title"/>
          </p:nvPr>
        </p:nvSpPr>
        <p:spPr>
          <a:xfrm>
            <a:off x="628650" y="-152400"/>
            <a:ext cx="7886700" cy="1325563"/>
          </a:xfrm>
        </p:spPr>
        <p:txBody>
          <a:bodyPr>
            <a:normAutofit/>
          </a:bodyPr>
          <a:lstStyle/>
          <a:p>
            <a:r>
              <a:rPr lang="en-ZA" sz="3200" dirty="0">
                <a:latin typeface="Lucida Console" panose="020B0609040504020204" pitchFamily="49" charset="0"/>
              </a:rPr>
              <a:t>3. CCB BRRR 2020 UPDATES (2)</a:t>
            </a:r>
          </a:p>
        </p:txBody>
      </p:sp>
      <p:graphicFrame>
        <p:nvGraphicFramePr>
          <p:cNvPr id="7" name="Table 7">
            <a:extLst>
              <a:ext uri="{FF2B5EF4-FFF2-40B4-BE49-F238E27FC236}">
                <a16:creationId xmlns:a16="http://schemas.microsoft.com/office/drawing/2014/main" xmlns="" id="{8AF363BF-E906-429C-8912-2A71AC2286C0}"/>
              </a:ext>
            </a:extLst>
          </p:cNvPr>
          <p:cNvGraphicFramePr>
            <a:graphicFrameLocks noGrp="1"/>
          </p:cNvGraphicFramePr>
          <p:nvPr>
            <p:ph idx="1"/>
            <p:extLst>
              <p:ext uri="{D42A27DB-BD31-4B8C-83A1-F6EECF244321}">
                <p14:modId xmlns:p14="http://schemas.microsoft.com/office/powerpoint/2010/main" xmlns="" val="161308336"/>
              </p:ext>
            </p:extLst>
          </p:nvPr>
        </p:nvGraphicFramePr>
        <p:xfrm>
          <a:off x="152400" y="990600"/>
          <a:ext cx="8839200" cy="5486400"/>
        </p:xfrm>
        <a:graphic>
          <a:graphicData uri="http://schemas.openxmlformats.org/drawingml/2006/table">
            <a:tbl>
              <a:tblPr firstRow="1" bandRow="1">
                <a:tableStyleId>{793D81CF-94F2-401A-BA57-92F5A7B2D0C5}</a:tableStyleId>
              </a:tblPr>
              <a:tblGrid>
                <a:gridCol w="4419600">
                  <a:extLst>
                    <a:ext uri="{9D8B030D-6E8A-4147-A177-3AD203B41FA5}">
                      <a16:colId xmlns:a16="http://schemas.microsoft.com/office/drawing/2014/main" xmlns="" val="1842439741"/>
                    </a:ext>
                  </a:extLst>
                </a:gridCol>
                <a:gridCol w="4419600">
                  <a:extLst>
                    <a:ext uri="{9D8B030D-6E8A-4147-A177-3AD203B41FA5}">
                      <a16:colId xmlns:a16="http://schemas.microsoft.com/office/drawing/2014/main" xmlns="" val="1602508891"/>
                    </a:ext>
                  </a:extLst>
                </a:gridCol>
              </a:tblGrid>
              <a:tr h="373490">
                <a:tc>
                  <a:txBody>
                    <a:bodyPr/>
                    <a:lstStyle/>
                    <a:p>
                      <a:r>
                        <a:rPr lang="en-ZA" sz="1400" b="0" dirty="0">
                          <a:latin typeface="Lucida Console" panose="020B0609040504020204" pitchFamily="49" charset="0"/>
                        </a:rPr>
                        <a:t>BRRR ISSUE FLAGGED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dirty="0">
                          <a:latin typeface="Lucida Console" panose="020B0609040504020204" pitchFamily="49" charset="0"/>
                        </a:rPr>
                        <a:t>CCB’S INTERVENTIONS: PROGRESS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85591760"/>
                  </a:ext>
                </a:extLst>
              </a:tr>
              <a:tr h="1883374">
                <a:tc>
                  <a:txBody>
                    <a:bodyPr/>
                    <a:lstStyle/>
                    <a:p>
                      <a:pPr marL="0" marR="0" lvl="0" indent="0" algn="just" defTabSz="914400" rtl="0" eaLnBrk="1" fontAlgn="auto" latinLnBrk="0" hangingPunct="1">
                        <a:lnSpc>
                          <a:spcPts val="1400"/>
                        </a:lnSpc>
                        <a:spcBef>
                          <a:spcPts val="0"/>
                        </a:spcBef>
                        <a:spcAft>
                          <a:spcPts val="0"/>
                        </a:spcAft>
                        <a:buClrTx/>
                        <a:buSzTx/>
                        <a:buFont typeface="Arial" panose="020B0604020202020204" pitchFamily="34" charset="0"/>
                        <a:buNone/>
                        <a:tabLst>
                          <a:tab pos="457200" algn="l"/>
                        </a:tabLst>
                        <a:defRPr/>
                      </a:pPr>
                      <a:r>
                        <a:rPr kumimoji="0" lang="en-ZA" sz="1400" b="0" u="none" strike="noStrike" kern="1200" cap="none" spc="30" normalizeH="0" baseline="0" noProof="0" dirty="0">
                          <a:ln>
                            <a:noFill/>
                          </a:ln>
                          <a:solidFill>
                            <a:srgbClr val="000000"/>
                          </a:solidFill>
                          <a:effectLst/>
                          <a:uLnTx/>
                          <a:uFillTx/>
                          <a:latin typeface="Lucida Console" panose="020B0609040504020204" pitchFamily="49" charset="0"/>
                        </a:rPr>
                        <a:t>e.	The Committee recommends that the CCB put control measures in place to retain personnel as the loss of 10 staff members over the last two years is not conducive for productivity and its sustainability. It is also advised to review its Organisational Structure given that it was still able to achieve most of its targets while losing 10 staff members. </a:t>
                      </a:r>
                      <a:endParaRPr lang="en-ZA" sz="1400" b="0" dirty="0">
                        <a:latin typeface="Lucida Console" panose="020B060904050402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i="0" dirty="0">
                          <a:latin typeface="Lucida Console" panose="020B0609040504020204" pitchFamily="49" charset="0"/>
                        </a:rPr>
                        <a:t>We have put all personnel movements on hold until we have successfully dealt with the funding conundrum.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46151179"/>
                  </a:ext>
                </a:extLst>
              </a:tr>
              <a:tr h="1346162">
                <a:tc>
                  <a:txBody>
                    <a:bodyPr/>
                    <a:lstStyle/>
                    <a:p>
                      <a:pPr marL="0" marR="0" lvl="0" indent="0" algn="just" defTabSz="914400" rtl="0" eaLnBrk="1" fontAlgn="auto" latinLnBrk="0" hangingPunct="1">
                        <a:lnSpc>
                          <a:spcPts val="1400"/>
                        </a:lnSpc>
                        <a:spcBef>
                          <a:spcPts val="0"/>
                        </a:spcBef>
                        <a:spcAft>
                          <a:spcPts val="0"/>
                        </a:spcAft>
                        <a:buClrTx/>
                        <a:buSzTx/>
                        <a:buFont typeface="Arial" panose="020B0604020202020204" pitchFamily="34" charset="0"/>
                        <a:buNone/>
                        <a:tabLst>
                          <a:tab pos="457200" algn="l"/>
                        </a:tabLst>
                        <a:defRPr/>
                      </a:pPr>
                      <a:r>
                        <a:rPr kumimoji="0" lang="en-ZA" sz="1400" b="0" i="0" u="none" strike="noStrike" kern="1200" cap="none" spc="30" normalizeH="0" baseline="0" noProof="0" dirty="0">
                          <a:ln>
                            <a:noFill/>
                          </a:ln>
                          <a:solidFill>
                            <a:srgbClr val="000000"/>
                          </a:solidFill>
                          <a:effectLst/>
                          <a:uLnTx/>
                          <a:uFillTx/>
                          <a:latin typeface="Lucida Console" panose="020B0609040504020204" pitchFamily="49" charset="0"/>
                          <a:ea typeface="+mn-ea"/>
                          <a:cs typeface="+mn-cs"/>
                        </a:rPr>
                        <a:t>f.	The Committee recommends that the internal controls around the payment of invoices within 30 days, should be enhanced to ensure that invoices are paid timeously, and that the CCB should report on the actions taken at the next engagement. </a:t>
                      </a:r>
                      <a:endParaRPr lang="en-ZA" sz="1400" b="0" dirty="0">
                        <a:latin typeface="Lucida Console" panose="020B060904050402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i="0" dirty="0">
                          <a:latin typeface="Lucida Console" panose="020B0609040504020204" pitchFamily="49" charset="0"/>
                        </a:rPr>
                        <a:t>Th first Quarter of the COVID-19 affected FY behind us, when cash-flow was curtailed, was problematic but it has since radically improved.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275668"/>
                  </a:ext>
                </a:extLst>
              </a:tr>
              <a:tr h="1883374">
                <a:tc>
                  <a:txBody>
                    <a:bodyPr/>
                    <a:lstStyle/>
                    <a:p>
                      <a:pPr marL="0" marR="0" lvl="0" indent="0" algn="just" defTabSz="914400" rtl="0" eaLnBrk="1" fontAlgn="auto" latinLnBrk="0" hangingPunct="1">
                        <a:lnSpc>
                          <a:spcPts val="1400"/>
                        </a:lnSpc>
                        <a:spcBef>
                          <a:spcPts val="0"/>
                        </a:spcBef>
                        <a:spcAft>
                          <a:spcPts val="0"/>
                        </a:spcAft>
                        <a:buClrTx/>
                        <a:buSzTx/>
                        <a:buFont typeface="Arial" panose="020B0604020202020204" pitchFamily="34" charset="0"/>
                        <a:buNone/>
                        <a:tabLst>
                          <a:tab pos="457200" algn="l"/>
                        </a:tabLst>
                        <a:defRPr/>
                      </a:pPr>
                      <a:r>
                        <a:rPr kumimoji="0" lang="en-ZA" sz="1400" b="0" i="0" u="none" strike="noStrike" kern="1200" cap="none" spc="30" normalizeH="0" baseline="0" noProof="0" dirty="0">
                          <a:ln>
                            <a:noFill/>
                          </a:ln>
                          <a:solidFill>
                            <a:srgbClr val="000000"/>
                          </a:solidFill>
                          <a:effectLst/>
                          <a:uLnTx/>
                          <a:uFillTx/>
                          <a:latin typeface="Lucida Console" panose="020B0609040504020204" pitchFamily="49" charset="0"/>
                          <a:ea typeface="+mn-ea"/>
                          <a:cs typeface="+mn-cs"/>
                        </a:rPr>
                        <a:t>g.	The Committee urged the CCB to address the audit challenges as pointed out by the AGSA, as it should not matter who audits them, in that they have to ensure that their submitted reports meet the expected requirements and standards, especially given that they are a relatively small entity that is operating with a relatively small budget.</a:t>
                      </a:r>
                      <a:endParaRPr lang="en-ZA" sz="1400" b="0" dirty="0">
                        <a:latin typeface="Lucida Console" panose="020B060904050402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i="0" dirty="0">
                          <a:latin typeface="Lucida Console" panose="020B0609040504020204" pitchFamily="49" charset="0"/>
                        </a:rPr>
                        <a:t>We take this matter very seriously and we have put a review and editing process in place that will prevent future occurrences.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82398283"/>
                  </a:ext>
                </a:extLst>
              </a:tr>
            </a:tbl>
          </a:graphicData>
        </a:graphic>
      </p:graphicFrame>
    </p:spTree>
    <p:extLst>
      <p:ext uri="{BB962C8B-B14F-4D97-AF65-F5344CB8AC3E}">
        <p14:creationId xmlns:p14="http://schemas.microsoft.com/office/powerpoint/2010/main" xmlns="" val="61790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08B09-2059-4A79-971A-6BBD2CF0FB65}"/>
              </a:ext>
            </a:extLst>
          </p:cNvPr>
          <p:cNvSpPr>
            <a:spLocks noGrp="1"/>
          </p:cNvSpPr>
          <p:nvPr>
            <p:ph type="title"/>
          </p:nvPr>
        </p:nvSpPr>
        <p:spPr>
          <a:xfrm>
            <a:off x="628649" y="149707"/>
            <a:ext cx="8134350" cy="1325563"/>
          </a:xfrm>
        </p:spPr>
        <p:txBody>
          <a:bodyPr>
            <a:normAutofit/>
          </a:bodyPr>
          <a:lstStyle/>
          <a:p>
            <a:r>
              <a:rPr lang="en-ZA" sz="3200" b="1" dirty="0">
                <a:latin typeface="Lucida Console" panose="020B0609040504020204" pitchFamily="49" charset="0"/>
              </a:rPr>
              <a:t>4. BUDGET: COST PER PROGRAM 2021/22</a:t>
            </a:r>
          </a:p>
        </p:txBody>
      </p:sp>
      <p:graphicFrame>
        <p:nvGraphicFramePr>
          <p:cNvPr id="4" name="Content Placeholder 3">
            <a:extLst>
              <a:ext uri="{FF2B5EF4-FFF2-40B4-BE49-F238E27FC236}">
                <a16:creationId xmlns:a16="http://schemas.microsoft.com/office/drawing/2014/main" xmlns="" id="{14F8101C-B074-469F-A44B-E72AF6E72C6B}"/>
              </a:ext>
            </a:extLst>
          </p:cNvPr>
          <p:cNvGraphicFramePr>
            <a:graphicFrameLocks noGrp="1"/>
          </p:cNvGraphicFramePr>
          <p:nvPr>
            <p:ph idx="1"/>
            <p:extLst>
              <p:ext uri="{D42A27DB-BD31-4B8C-83A1-F6EECF244321}">
                <p14:modId xmlns:p14="http://schemas.microsoft.com/office/powerpoint/2010/main" xmlns="" val="2312988790"/>
              </p:ext>
            </p:extLst>
          </p:nvPr>
        </p:nvGraphicFramePr>
        <p:xfrm>
          <a:off x="152400" y="1465745"/>
          <a:ext cx="8839199" cy="3526714"/>
        </p:xfrm>
        <a:graphic>
          <a:graphicData uri="http://schemas.openxmlformats.org/drawingml/2006/table">
            <a:tbl>
              <a:tblPr firstRow="1" firstCol="1" bandRow="1"/>
              <a:tblGrid>
                <a:gridCol w="610671">
                  <a:extLst>
                    <a:ext uri="{9D8B030D-6E8A-4147-A177-3AD203B41FA5}">
                      <a16:colId xmlns:a16="http://schemas.microsoft.com/office/drawing/2014/main" xmlns="" val="2465643669"/>
                    </a:ext>
                  </a:extLst>
                </a:gridCol>
                <a:gridCol w="1501896">
                  <a:extLst>
                    <a:ext uri="{9D8B030D-6E8A-4147-A177-3AD203B41FA5}">
                      <a16:colId xmlns:a16="http://schemas.microsoft.com/office/drawing/2014/main" xmlns="" val="1889892685"/>
                    </a:ext>
                  </a:extLst>
                </a:gridCol>
                <a:gridCol w="889224">
                  <a:extLst>
                    <a:ext uri="{9D8B030D-6E8A-4147-A177-3AD203B41FA5}">
                      <a16:colId xmlns:a16="http://schemas.microsoft.com/office/drawing/2014/main" xmlns="" val="3984287442"/>
                    </a:ext>
                  </a:extLst>
                </a:gridCol>
                <a:gridCol w="889224">
                  <a:extLst>
                    <a:ext uri="{9D8B030D-6E8A-4147-A177-3AD203B41FA5}">
                      <a16:colId xmlns:a16="http://schemas.microsoft.com/office/drawing/2014/main" xmlns="" val="682291325"/>
                    </a:ext>
                  </a:extLst>
                </a:gridCol>
                <a:gridCol w="885689">
                  <a:extLst>
                    <a:ext uri="{9D8B030D-6E8A-4147-A177-3AD203B41FA5}">
                      <a16:colId xmlns:a16="http://schemas.microsoft.com/office/drawing/2014/main" xmlns="" val="3204739188"/>
                    </a:ext>
                  </a:extLst>
                </a:gridCol>
                <a:gridCol w="885689">
                  <a:extLst>
                    <a:ext uri="{9D8B030D-6E8A-4147-A177-3AD203B41FA5}">
                      <a16:colId xmlns:a16="http://schemas.microsoft.com/office/drawing/2014/main" xmlns="" val="4140676714"/>
                    </a:ext>
                  </a:extLst>
                </a:gridCol>
                <a:gridCol w="758403">
                  <a:extLst>
                    <a:ext uri="{9D8B030D-6E8A-4147-A177-3AD203B41FA5}">
                      <a16:colId xmlns:a16="http://schemas.microsoft.com/office/drawing/2014/main" xmlns="" val="3539133226"/>
                    </a:ext>
                  </a:extLst>
                </a:gridCol>
                <a:gridCol w="887455">
                  <a:extLst>
                    <a:ext uri="{9D8B030D-6E8A-4147-A177-3AD203B41FA5}">
                      <a16:colId xmlns:a16="http://schemas.microsoft.com/office/drawing/2014/main" xmlns="" val="1163837950"/>
                    </a:ext>
                  </a:extLst>
                </a:gridCol>
                <a:gridCol w="887455">
                  <a:extLst>
                    <a:ext uri="{9D8B030D-6E8A-4147-A177-3AD203B41FA5}">
                      <a16:colId xmlns:a16="http://schemas.microsoft.com/office/drawing/2014/main" xmlns="" val="340043130"/>
                    </a:ext>
                  </a:extLst>
                </a:gridCol>
                <a:gridCol w="643493">
                  <a:extLst>
                    <a:ext uri="{9D8B030D-6E8A-4147-A177-3AD203B41FA5}">
                      <a16:colId xmlns:a16="http://schemas.microsoft.com/office/drawing/2014/main" xmlns="" val="604192397"/>
                    </a:ext>
                  </a:extLst>
                </a:gridCol>
              </a:tblGrid>
              <a:tr h="352641">
                <a:tc rowSpan="3">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effectLst/>
                          <a:latin typeface="Lucida Console" panose="020B0609040504020204" pitchFamily="49" charset="0"/>
                          <a:ea typeface="Times New Roman" panose="02020603050405020304" pitchFamily="18" charset="0"/>
                        </a:rPr>
                        <a:t>Ser. No</a:t>
                      </a:r>
                      <a:endParaRPr lang="en-ZA" sz="1100" dirty="0">
                        <a:effectLst/>
                        <a:latin typeface="Lucida Console" panose="020B0609040504020204" pitchFamily="49" charset="0"/>
                        <a:ea typeface="Times New Roman" panose="02020603050405020304" pitchFamily="18"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3">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Programme</a:t>
                      </a:r>
                      <a:endParaRPr lang="en-ZA" sz="1100" dirty="0">
                        <a:effectLst/>
                        <a:latin typeface="Lucida Console" panose="020B0609040504020204" pitchFamily="49" charset="0"/>
                        <a:ea typeface="Times New Roman" panose="02020603050405020304" pitchFamily="18"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2020/21</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2021/22</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2022/23</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2023/24</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extLst>
                  <a:ext uri="{0D108BD9-81ED-4DB2-BD59-A6C34878D82A}">
                    <a16:rowId xmlns:a16="http://schemas.microsoft.com/office/drawing/2014/main" xmlns="" val="747005524"/>
                  </a:ext>
                </a:extLst>
              </a:tr>
              <a:tr h="352641">
                <a:tc vMerge="1">
                  <a:txBody>
                    <a:bodyPr/>
                    <a:lstStyle/>
                    <a:p>
                      <a:endParaRPr lang="en-ZA"/>
                    </a:p>
                  </a:txBody>
                  <a:tcPr/>
                </a:tc>
                <a:tc v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(R’000)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(R’000)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(R’000)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gridSpan="2">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(R’000)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extLst>
                  <a:ext uri="{0D108BD9-81ED-4DB2-BD59-A6C34878D82A}">
                    <a16:rowId xmlns:a16="http://schemas.microsoft.com/office/drawing/2014/main" xmlns="" val="3838390743"/>
                  </a:ext>
                </a:extLst>
              </a:tr>
              <a:tr h="352641">
                <a:tc vMerge="1">
                  <a:txBody>
                    <a:bodyPr/>
                    <a:lstStyle/>
                    <a:p>
                      <a:endParaRPr lang="en-ZA"/>
                    </a:p>
                  </a:txBody>
                  <a:tcPr/>
                </a:tc>
                <a:tc vMerge="1">
                  <a:txBody>
                    <a:bodyPr/>
                    <a:lstStyle/>
                    <a:p>
                      <a:endParaRPr lang="en-ZA"/>
                    </a:p>
                  </a:txBody>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Full Cost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Budget Amount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Full Cost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Budget Amount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Full Cost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Budget Amount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Estimates</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solidFill>
                            <a:srgbClr val="000000"/>
                          </a:solidFill>
                          <a:effectLst/>
                          <a:latin typeface="Lucida Console" panose="020B0609040504020204" pitchFamily="49" charset="0"/>
                          <a:ea typeface="Times New Roman" panose="02020603050405020304" pitchFamily="18" charset="0"/>
                        </a:rPr>
                        <a:t>Budget Amount</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4225644891"/>
                  </a:ext>
                </a:extLst>
              </a:tr>
              <a:tr h="359854">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1</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Administration</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7 266</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4 711</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8 450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8 450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8 957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8 957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9 360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9 360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99145577"/>
                  </a:ext>
                </a:extLst>
              </a:tr>
              <a:tr h="359854">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2</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Conservation Management</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750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304</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660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660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700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700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732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732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13327360"/>
                  </a:ext>
                </a:extLst>
              </a:tr>
              <a:tr h="359854">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3</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Tourism Management</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158</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85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85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90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90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94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94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06630947"/>
                  </a:ext>
                </a:extLst>
              </a:tr>
              <a:tr h="359854">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4</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dirty="0">
                          <a:effectLst/>
                          <a:latin typeface="Lucida Console" panose="020B0609040504020204" pitchFamily="49" charset="0"/>
                          <a:ea typeface="Times New Roman" panose="02020603050405020304" pitchFamily="18" charset="0"/>
                        </a:rPr>
                        <a:t>Public Access</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364</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kern="1400"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kern="1400" dirty="0">
                          <a:solidFill>
                            <a:srgbClr val="000000"/>
                          </a:solidFill>
                          <a:effectLst/>
                          <a:latin typeface="Lucida Console" panose="020B0609040504020204" pitchFamily="49" charset="0"/>
                          <a:ea typeface="Times New Roman" panose="02020603050405020304" pitchFamily="18" charset="0"/>
                        </a:rPr>
                        <a:t>150</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243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243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258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258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270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                  270 </a:t>
                      </a:r>
                      <a:endParaRPr lang="en-ZA" sz="1100"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7018781"/>
                  </a:ext>
                </a:extLst>
              </a:tr>
              <a:tr h="359854">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effectLst/>
                          <a:latin typeface="Lucida Console" panose="020B0609040504020204" pitchFamily="49" charset="0"/>
                          <a:ea typeface="Times New Roman" panose="02020603050405020304" pitchFamily="18" charset="0"/>
                        </a:rPr>
                        <a:t>5</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tabLst>
                          <a:tab pos="180340" algn="l"/>
                          <a:tab pos="540385" algn="l"/>
                          <a:tab pos="457200" algn="l"/>
                          <a:tab pos="540385" algn="l"/>
                          <a:tab pos="2743200" algn="ctr"/>
                          <a:tab pos="5486400" algn="r"/>
                        </a:tabLst>
                      </a:pPr>
                      <a:r>
                        <a:rPr lang="en-ZA" sz="1100" b="1" dirty="0">
                          <a:effectLst/>
                          <a:latin typeface="Lucida Console" panose="020B0609040504020204" pitchFamily="49" charset="0"/>
                          <a:ea typeface="Times New Roman" panose="02020603050405020304" pitchFamily="18" charset="0"/>
                        </a:rPr>
                        <a:t>TOTALS</a:t>
                      </a: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Lst>
                      </a:pPr>
                      <a:r>
                        <a:rPr lang="en-ZA" sz="1100" b="1" kern="1400" dirty="0">
                          <a:effectLst/>
                          <a:latin typeface="Lucida Console" panose="020B0609040504020204" pitchFamily="49" charset="0"/>
                          <a:ea typeface="Times New Roman" panose="02020603050405020304" pitchFamily="18" charset="0"/>
                        </a:rPr>
                        <a:t> </a:t>
                      </a:r>
                      <a:endParaRPr lang="en-ZA" sz="1100" b="1"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b="1" kern="1400" dirty="0">
                          <a:solidFill>
                            <a:srgbClr val="000000"/>
                          </a:solidFill>
                          <a:effectLst/>
                          <a:latin typeface="Lucida Console" panose="020B0609040504020204" pitchFamily="49" charset="0"/>
                          <a:ea typeface="Times New Roman" panose="02020603050405020304" pitchFamily="18" charset="0"/>
                        </a:rPr>
                        <a:t>8 538</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b="1" kern="1400" dirty="0">
                          <a:effectLst/>
                          <a:latin typeface="Lucida Console" panose="020B0609040504020204" pitchFamily="49" charset="0"/>
                          <a:ea typeface="Times New Roman" panose="02020603050405020304" pitchFamily="18" charset="0"/>
                        </a:rPr>
                        <a:t> </a:t>
                      </a:r>
                      <a:endParaRPr lang="en-ZA" sz="1100" b="1"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b="1" kern="1400" dirty="0">
                          <a:solidFill>
                            <a:srgbClr val="000000"/>
                          </a:solidFill>
                          <a:effectLst/>
                          <a:latin typeface="Lucida Console" panose="020B0609040504020204" pitchFamily="49" charset="0"/>
                          <a:ea typeface="Times New Roman" panose="02020603050405020304" pitchFamily="18" charset="0"/>
                        </a:rPr>
                        <a:t>5 165</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   </a:t>
                      </a:r>
                      <a:endParaRPr lang="en-ZA" sz="1100" b="1"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 9 438 </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   </a:t>
                      </a:r>
                      <a:endParaRPr lang="en-ZA" sz="1100" b="1" dirty="0">
                        <a:effectLst/>
                        <a:latin typeface="Lucida Console" panose="020B0609040504020204" pitchFamily="49" charset="0"/>
                        <a:ea typeface="Times New Roman" panose="02020603050405020304" pitchFamily="18" charset="0"/>
                      </a:endParaRPr>
                    </a:p>
                    <a:p>
                      <a:pPr algn="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 9 438 </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800"/>
                        </a:spcAft>
                        <a:tabLst>
                          <a:tab pos="180340" algn="l"/>
                          <a:tab pos="540385" algn="l"/>
                        </a:tabLst>
                      </a:pPr>
                      <a:r>
                        <a:rPr lang="en-ZA" sz="1100" b="1" kern="1400" dirty="0">
                          <a:solidFill>
                            <a:srgbClr val="000000"/>
                          </a:solidFill>
                          <a:effectLst/>
                          <a:latin typeface="Lucida Console" panose="020B0609040504020204" pitchFamily="49" charset="0"/>
                          <a:ea typeface="Times New Roman" panose="02020603050405020304" pitchFamily="18" charset="0"/>
                        </a:rPr>
                        <a:t>10 005</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b="1" kern="1400" dirty="0">
                          <a:solidFill>
                            <a:srgbClr val="000000"/>
                          </a:solidFill>
                          <a:effectLst/>
                          <a:latin typeface="Lucida Console" panose="020B0609040504020204" pitchFamily="49" charset="0"/>
                          <a:ea typeface="Times New Roman" panose="02020603050405020304" pitchFamily="18" charset="0"/>
                        </a:rPr>
                        <a:t>10 005</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b="1" kern="1400" dirty="0">
                          <a:solidFill>
                            <a:srgbClr val="000000"/>
                          </a:solidFill>
                          <a:effectLst/>
                          <a:latin typeface="Lucida Console" panose="020B0609040504020204" pitchFamily="49" charset="0"/>
                          <a:ea typeface="Times New Roman" panose="02020603050405020304" pitchFamily="18" charset="0"/>
                        </a:rPr>
                        <a:t>10 456</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800"/>
                        </a:spcAft>
                        <a:tabLst>
                          <a:tab pos="180340" algn="l"/>
                          <a:tab pos="540385" algn="l"/>
                        </a:tabLst>
                      </a:pPr>
                      <a:r>
                        <a:rPr lang="en-ZA" sz="1100" b="1" kern="1400" dirty="0">
                          <a:solidFill>
                            <a:srgbClr val="000000"/>
                          </a:solidFill>
                          <a:effectLst/>
                          <a:latin typeface="Lucida Console" panose="020B0609040504020204" pitchFamily="49" charset="0"/>
                          <a:ea typeface="Times New Roman" panose="02020603050405020304" pitchFamily="18" charset="0"/>
                        </a:rPr>
                        <a:t>10 456</a:t>
                      </a:r>
                      <a:endParaRPr lang="en-ZA" sz="1100" b="1" dirty="0">
                        <a:effectLst/>
                        <a:latin typeface="Lucida Console" panose="020B0609040504020204" pitchFamily="49" charset="0"/>
                        <a:ea typeface="Times New Roman" panose="02020603050405020304" pitchFamily="18" charset="0"/>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08100471"/>
                  </a:ext>
                </a:extLst>
              </a:tr>
            </a:tbl>
          </a:graphicData>
        </a:graphic>
      </p:graphicFrame>
    </p:spTree>
    <p:extLst>
      <p:ext uri="{BB962C8B-B14F-4D97-AF65-F5344CB8AC3E}">
        <p14:creationId xmlns:p14="http://schemas.microsoft.com/office/powerpoint/2010/main" xmlns="" val="73662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EFFC06-7DE6-4D0D-A19F-BBDAB21C1386}"/>
              </a:ext>
            </a:extLst>
          </p:cNvPr>
          <p:cNvSpPr>
            <a:spLocks noGrp="1"/>
          </p:cNvSpPr>
          <p:nvPr>
            <p:ph type="title"/>
          </p:nvPr>
        </p:nvSpPr>
        <p:spPr/>
        <p:txBody>
          <a:bodyPr>
            <a:normAutofit/>
          </a:bodyPr>
          <a:lstStyle/>
          <a:p>
            <a:r>
              <a:rPr lang="en-ZA" sz="2400" b="1" dirty="0">
                <a:latin typeface="Lucida Console" panose="020B0609040504020204" pitchFamily="49" charset="0"/>
              </a:rPr>
              <a:t>5. CCB APP 2021/22: PROGRAM 1 – ADMINISTRATION (TABLE 6 IN APPROVED APP)</a:t>
            </a:r>
            <a:r>
              <a:rPr kumimoji="0" lang="en-ZA" sz="2400" b="1" i="0" u="none" strike="noStrike" kern="1200" cap="none" spc="0" normalizeH="0" baseline="0" noProof="0" dirty="0">
                <a:ln>
                  <a:noFill/>
                </a:ln>
                <a:effectLst/>
                <a:uLnTx/>
                <a:uFillTx/>
                <a:latin typeface="Lucida Console" panose="020B0609040504020204" pitchFamily="49" charset="0"/>
                <a:ea typeface="+mj-ea"/>
                <a:cs typeface="+mj-cs"/>
              </a:rPr>
              <a:t> </a:t>
            </a:r>
            <a:endParaRPr lang="en-ZA" sz="2400" dirty="0"/>
          </a:p>
        </p:txBody>
      </p:sp>
      <p:graphicFrame>
        <p:nvGraphicFramePr>
          <p:cNvPr id="4" name="Content Placeholder 3">
            <a:extLst>
              <a:ext uri="{FF2B5EF4-FFF2-40B4-BE49-F238E27FC236}">
                <a16:creationId xmlns:a16="http://schemas.microsoft.com/office/drawing/2014/main" xmlns="" id="{FBC78C5A-5BEE-479C-AE28-06A8B96B4652}"/>
              </a:ext>
            </a:extLst>
          </p:cNvPr>
          <p:cNvGraphicFramePr>
            <a:graphicFrameLocks noGrp="1"/>
          </p:cNvGraphicFramePr>
          <p:nvPr>
            <p:ph idx="1"/>
            <p:extLst>
              <p:ext uri="{D42A27DB-BD31-4B8C-83A1-F6EECF244321}">
                <p14:modId xmlns:p14="http://schemas.microsoft.com/office/powerpoint/2010/main" xmlns="" val="2098550820"/>
              </p:ext>
            </p:extLst>
          </p:nvPr>
        </p:nvGraphicFramePr>
        <p:xfrm>
          <a:off x="266700" y="1690689"/>
          <a:ext cx="8610600" cy="4445889"/>
        </p:xfrm>
        <a:graphic>
          <a:graphicData uri="http://schemas.openxmlformats.org/drawingml/2006/table">
            <a:tbl>
              <a:tblPr firstRow="1" firstCol="1" lastRow="1" lastCol="1" bandRow="1" bandCol="1"/>
              <a:tblGrid>
                <a:gridCol w="2438400">
                  <a:extLst>
                    <a:ext uri="{9D8B030D-6E8A-4147-A177-3AD203B41FA5}">
                      <a16:colId xmlns:a16="http://schemas.microsoft.com/office/drawing/2014/main" xmlns="" val="3200246514"/>
                    </a:ext>
                  </a:extLst>
                </a:gridCol>
                <a:gridCol w="1600200">
                  <a:extLst>
                    <a:ext uri="{9D8B030D-6E8A-4147-A177-3AD203B41FA5}">
                      <a16:colId xmlns:a16="http://schemas.microsoft.com/office/drawing/2014/main" xmlns="" val="1600330968"/>
                    </a:ext>
                  </a:extLst>
                </a:gridCol>
                <a:gridCol w="1143000">
                  <a:extLst>
                    <a:ext uri="{9D8B030D-6E8A-4147-A177-3AD203B41FA5}">
                      <a16:colId xmlns:a16="http://schemas.microsoft.com/office/drawing/2014/main" xmlns="" val="1920757178"/>
                    </a:ext>
                  </a:extLst>
                </a:gridCol>
                <a:gridCol w="1143000">
                  <a:extLst>
                    <a:ext uri="{9D8B030D-6E8A-4147-A177-3AD203B41FA5}">
                      <a16:colId xmlns:a16="http://schemas.microsoft.com/office/drawing/2014/main" xmlns="" val="1905603931"/>
                    </a:ext>
                  </a:extLst>
                </a:gridCol>
                <a:gridCol w="1143000">
                  <a:extLst>
                    <a:ext uri="{9D8B030D-6E8A-4147-A177-3AD203B41FA5}">
                      <a16:colId xmlns:a16="http://schemas.microsoft.com/office/drawing/2014/main" xmlns="" val="2122399065"/>
                    </a:ext>
                  </a:extLst>
                </a:gridCol>
                <a:gridCol w="1143000">
                  <a:extLst>
                    <a:ext uri="{9D8B030D-6E8A-4147-A177-3AD203B41FA5}">
                      <a16:colId xmlns:a16="http://schemas.microsoft.com/office/drawing/2014/main" xmlns="" val="3517892554"/>
                    </a:ext>
                  </a:extLst>
                </a:gridCol>
              </a:tblGrid>
              <a:tr h="212090">
                <a:tc rowSpan="2">
                  <a:txBody>
                    <a:bodyPr/>
                    <a:lstStyle/>
                    <a:p>
                      <a:pPr algn="ctr">
                        <a:lnSpc>
                          <a:spcPct val="115000"/>
                        </a:lnSpc>
                        <a:spcAft>
                          <a:spcPts val="800"/>
                        </a:spcAft>
                        <a:tabLst>
                          <a:tab pos="180340" algn="l"/>
                          <a:tab pos="540385" algn="l"/>
                        </a:tabLst>
                      </a:pPr>
                      <a:r>
                        <a:rPr lang="en-ZA" sz="1100" b="1" dirty="0">
                          <a:effectLst/>
                          <a:latin typeface="Lucida Console" panose="020B0609040504020204" pitchFamily="49" charset="0"/>
                          <a:ea typeface="Times New Roman" panose="02020603050405020304" pitchFamily="18" charset="0"/>
                        </a:rPr>
                        <a:t>Output indicator</a:t>
                      </a:r>
                      <a:r>
                        <a:rPr lang="en-ZA" sz="1100" b="1" dirty="0">
                          <a:solidFill>
                            <a:srgbClr val="000000"/>
                          </a:solidFill>
                          <a:effectLst/>
                          <a:latin typeface="Lucida Console" panose="020B0609040504020204" pitchFamily="49" charset="0"/>
                          <a:ea typeface="Times New Roman" panose="02020603050405020304" pitchFamily="18" charset="0"/>
                        </a:rPr>
                        <a:t>s</a:t>
                      </a:r>
                      <a:endParaRPr lang="en-ZA" sz="1100" dirty="0">
                        <a:effectLst/>
                        <a:latin typeface="Lucida Console" panose="020B0609040504020204" pitchFamily="49" charset="0"/>
                        <a:ea typeface="Times New Roman" panose="02020603050405020304" pitchFamily="18" charset="0"/>
                      </a:endParaRPr>
                    </a:p>
                    <a:p>
                      <a:pPr algn="ctr">
                        <a:lnSpc>
                          <a:spcPct val="115000"/>
                        </a:lnSpc>
                        <a:spcAft>
                          <a:spcPts val="800"/>
                        </a:spcAft>
                        <a:tabLst>
                          <a:tab pos="180340" algn="l"/>
                          <a:tab pos="540385" algn="l"/>
                        </a:tabLst>
                      </a:pPr>
                      <a:r>
                        <a:rPr lang="en-ZA" sz="1100" b="1" dirty="0">
                          <a:effectLst/>
                          <a:latin typeface="Lucida Console" panose="020B0609040504020204" pitchFamily="49" charset="0"/>
                          <a:ea typeface="Times New Roman" panose="02020603050405020304" pitchFamily="18" charset="0"/>
                        </a:rPr>
                        <a:t> </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Annual Target </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4">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Quarterly Targets with Sources of Verification Noted</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914909050"/>
                  </a:ext>
                </a:extLst>
              </a:tr>
              <a:tr h="212090">
                <a:tc vMerge="1">
                  <a:txBody>
                    <a:bodyPr/>
                    <a:lstStyle/>
                    <a:p>
                      <a:endParaRPr lang="en-ZA"/>
                    </a:p>
                  </a:txBody>
                  <a:tcPr/>
                </a:tc>
                <a:tc vMerge="1">
                  <a:txBody>
                    <a:bodyPr/>
                    <a:lstStyle/>
                    <a:p>
                      <a:endParaRPr lang="en-ZA"/>
                    </a:p>
                  </a:txBody>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Q1</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Q2</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Q3</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Q4</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2270334698"/>
                  </a:ext>
                </a:extLst>
              </a:tr>
              <a:tr h="212090">
                <a:tc>
                  <a:txBody>
                    <a:bodyPr/>
                    <a:lstStyle/>
                    <a:p>
                      <a:pPr algn="l">
                        <a:lnSpc>
                          <a:spcPct val="115000"/>
                        </a:lnSpc>
                        <a:spcAft>
                          <a:spcPts val="800"/>
                        </a:spcAft>
                        <a:tabLst>
                          <a:tab pos="180340" algn="l"/>
                          <a:tab pos="540385" algn="l"/>
                          <a:tab pos="457200" algn="l"/>
                        </a:tabLst>
                      </a:pPr>
                      <a:r>
                        <a:rPr lang="en-ZA" sz="1100" dirty="0">
                          <a:effectLst/>
                          <a:latin typeface="Lucida Console" panose="020B0609040504020204" pitchFamily="49" charset="0"/>
                          <a:ea typeface="Times New Roman" panose="02020603050405020304" pitchFamily="18" charset="0"/>
                        </a:rPr>
                        <a:t>Number of corporate governance policies approved per annum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4</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1131655"/>
                  </a:ext>
                </a:extLst>
              </a:tr>
              <a:tr h="212090">
                <a:tc>
                  <a:txBody>
                    <a:bodyPr/>
                    <a:lstStyle/>
                    <a:p>
                      <a:pPr algn="l">
                        <a:lnSpc>
                          <a:spcPct val="115000"/>
                        </a:lnSpc>
                        <a:spcAft>
                          <a:spcPts val="800"/>
                        </a:spcAft>
                        <a:tabLst>
                          <a:tab pos="180340" algn="l"/>
                          <a:tab pos="540385" algn="l"/>
                          <a:tab pos="457200" algn="l"/>
                        </a:tabLst>
                      </a:pPr>
                      <a:r>
                        <a:rPr lang="en-ZA" sz="1100" dirty="0">
                          <a:effectLst/>
                          <a:latin typeface="Lucida Console" panose="020B0609040504020204" pitchFamily="49" charset="0"/>
                          <a:ea typeface="Times New Roman" panose="02020603050405020304" pitchFamily="18" charset="0"/>
                        </a:rPr>
                        <a:t>Percentage of significant prior-year audit findings resolved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100%</a:t>
                      </a:r>
                      <a:endParaRPr lang="en-ZA" sz="1100" dirty="0">
                        <a:effectLst/>
                        <a:latin typeface="Lucida Console" panose="020B0609040504020204" pitchFamily="49" charset="0"/>
                        <a:ea typeface="Times New Roman" panose="02020603050405020304" pitchFamily="18" charset="0"/>
                      </a:endParaRPr>
                    </a:p>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a:t>
                      </a:r>
                    </a:p>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17427690"/>
                  </a:ext>
                </a:extLst>
              </a:tr>
              <a:tr h="212090">
                <a:tc>
                  <a:txBody>
                    <a:bodyPr/>
                    <a:lstStyle/>
                    <a:p>
                      <a:pPr algn="l">
                        <a:lnSpc>
                          <a:spcPct val="115000"/>
                        </a:lnSpc>
                        <a:spcAft>
                          <a:spcPts val="800"/>
                        </a:spcAft>
                        <a:tabLst>
                          <a:tab pos="180340" algn="l"/>
                          <a:tab pos="540385" algn="l"/>
                          <a:tab pos="457200" algn="l"/>
                        </a:tabLst>
                      </a:pPr>
                      <a:r>
                        <a:rPr lang="en-ZA" sz="1100" dirty="0">
                          <a:effectLst/>
                          <a:latin typeface="Lucida Console" panose="020B0609040504020204" pitchFamily="49" charset="0"/>
                          <a:ea typeface="Times New Roman" panose="02020603050405020304" pitchFamily="18" charset="0"/>
                        </a:rPr>
                        <a:t>CCB Annual Performance Plan timeously submitted to the Executive Authority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100%</a:t>
                      </a:r>
                      <a:endParaRPr lang="en-ZA" sz="1100" dirty="0">
                        <a:effectLst/>
                        <a:latin typeface="Lucida Console" panose="020B0609040504020204" pitchFamily="49" charset="0"/>
                        <a:ea typeface="Times New Roman" panose="02020603050405020304" pitchFamily="18" charset="0"/>
                      </a:endParaRPr>
                    </a:p>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80481363"/>
                  </a:ext>
                </a:extLst>
              </a:tr>
              <a:tr h="212090">
                <a:tc>
                  <a:txBody>
                    <a:bodyPr/>
                    <a:lstStyle/>
                    <a:p>
                      <a:pPr algn="l">
                        <a:lnSpc>
                          <a:spcPct val="115000"/>
                        </a:lnSpc>
                        <a:spcAft>
                          <a:spcPts val="800"/>
                        </a:spcAft>
                        <a:tabLst>
                          <a:tab pos="180340" algn="l"/>
                          <a:tab pos="540385" algn="l"/>
                          <a:tab pos="457200" algn="l"/>
                        </a:tabLst>
                      </a:pPr>
                      <a:r>
                        <a:rPr lang="en-ZA" sz="1100" dirty="0">
                          <a:effectLst/>
                          <a:latin typeface="Lucida Console" panose="020B0609040504020204" pitchFamily="49" charset="0"/>
                          <a:ea typeface="Times New Roman" panose="02020603050405020304" pitchFamily="18" charset="0"/>
                        </a:rPr>
                        <a:t>CCB Annual Report timeously submitted to the Executive Authority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100%</a:t>
                      </a:r>
                      <a:endParaRPr lang="en-ZA" sz="1100" dirty="0">
                        <a:effectLst/>
                        <a:latin typeface="Lucida Console" panose="020B0609040504020204" pitchFamily="49" charset="0"/>
                        <a:ea typeface="Times New Roman" panose="02020603050405020304" pitchFamily="18" charset="0"/>
                      </a:endParaRPr>
                    </a:p>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7395156"/>
                  </a:ext>
                </a:extLst>
              </a:tr>
              <a:tr h="212090">
                <a:tc>
                  <a:txBody>
                    <a:bodyPr/>
                    <a:lstStyle/>
                    <a:p>
                      <a:pPr algn="l">
                        <a:lnSpc>
                          <a:spcPct val="115000"/>
                        </a:lnSpc>
                        <a:spcAft>
                          <a:spcPts val="800"/>
                        </a:spcAft>
                        <a:tabLst>
                          <a:tab pos="180340" algn="l"/>
                          <a:tab pos="540385" algn="l"/>
                          <a:tab pos="457200" algn="l"/>
                        </a:tabLst>
                      </a:pPr>
                      <a:r>
                        <a:rPr lang="en-ZA" sz="1100" dirty="0">
                          <a:effectLst/>
                          <a:latin typeface="Lucida Console" panose="020B0609040504020204" pitchFamily="49" charset="0"/>
                          <a:ea typeface="Times New Roman" panose="02020603050405020304" pitchFamily="18" charset="0"/>
                        </a:rPr>
                        <a:t>CCB Quarterly Reports timeously submitted to the Executive Authority and National Treasury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100%</a:t>
                      </a:r>
                      <a:endParaRPr lang="en-ZA" sz="1100" dirty="0">
                        <a:effectLst/>
                        <a:latin typeface="Lucida Console" panose="020B0609040504020204" pitchFamily="49" charset="0"/>
                        <a:ea typeface="Times New Roman" panose="02020603050405020304" pitchFamily="18" charset="0"/>
                      </a:endParaRPr>
                    </a:p>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(4)</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4489207"/>
                  </a:ext>
                </a:extLst>
              </a:tr>
              <a:tr h="212090">
                <a:tc>
                  <a:txBody>
                    <a:bodyPr/>
                    <a:lstStyle/>
                    <a:p>
                      <a:pPr algn="l">
                        <a:lnSpc>
                          <a:spcPct val="115000"/>
                        </a:lnSpc>
                        <a:spcAft>
                          <a:spcPts val="800"/>
                        </a:spcAft>
                        <a:tabLst>
                          <a:tab pos="180340" algn="l"/>
                          <a:tab pos="540385" algn="l"/>
                          <a:tab pos="457200" algn="l"/>
                        </a:tabLst>
                      </a:pPr>
                      <a:r>
                        <a:rPr lang="en-ZA" sz="1100" dirty="0">
                          <a:effectLst/>
                          <a:latin typeface="Lucida Console" panose="020B0609040504020204" pitchFamily="49" charset="0"/>
                          <a:ea typeface="Times New Roman" panose="02020603050405020304" pitchFamily="18" charset="0"/>
                        </a:rPr>
                        <a:t>CCB CEO Performance Agreement timeously submitted to the Executive Authority and National Treasury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100%</a:t>
                      </a:r>
                      <a:endParaRPr lang="en-ZA" sz="1100" dirty="0">
                        <a:effectLst/>
                        <a:latin typeface="Lucida Console" panose="020B0609040504020204" pitchFamily="49" charset="0"/>
                        <a:ea typeface="Times New Roman" panose="02020603050405020304" pitchFamily="18" charset="0"/>
                      </a:endParaRPr>
                    </a:p>
                    <a:p>
                      <a:pPr algn="l">
                        <a:lnSpc>
                          <a:spcPct val="115000"/>
                        </a:lnSpc>
                        <a:spcAft>
                          <a:spcPts val="800"/>
                        </a:spcAft>
                        <a:tabLst>
                          <a:tab pos="180340" algn="l"/>
                          <a:tab pos="540385" algn="l"/>
                        </a:tabLst>
                      </a:pPr>
                      <a:r>
                        <a:rPr lang="en-ZA" sz="1100" dirty="0">
                          <a:solidFill>
                            <a:srgbClr val="000000"/>
                          </a:solidFill>
                          <a:effectLst/>
                          <a:latin typeface="Lucida Console" panose="020B0609040504020204" pitchFamily="49" charset="0"/>
                          <a:ea typeface="Times New Roman" panose="02020603050405020304" pitchFamily="18" charset="0"/>
                        </a:rPr>
                        <a:t>(1)</a:t>
                      </a:r>
                      <a:endParaRPr lang="en-ZA" sz="11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100% </a:t>
                      </a:r>
                      <a:br>
                        <a:rPr lang="en-ZA" sz="1100" dirty="0">
                          <a:effectLst/>
                          <a:latin typeface="Lucida Console" panose="020B0609040504020204" pitchFamily="49" charset="0"/>
                          <a:ea typeface="Times New Roman" panose="02020603050405020304" pitchFamily="18" charset="0"/>
                        </a:rPr>
                      </a:br>
                      <a:r>
                        <a:rPr lang="en-ZA" sz="11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dirty="0">
                          <a:effectLst/>
                          <a:latin typeface="Lucida Console" panose="020B0609040504020204" pitchFamily="49"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23989219"/>
                  </a:ext>
                </a:extLst>
              </a:tr>
            </a:tbl>
          </a:graphicData>
        </a:graphic>
      </p:graphicFrame>
    </p:spTree>
    <p:extLst>
      <p:ext uri="{BB962C8B-B14F-4D97-AF65-F5344CB8AC3E}">
        <p14:creationId xmlns:p14="http://schemas.microsoft.com/office/powerpoint/2010/main" xmlns="" val="226742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EFFC06-7DE6-4D0D-A19F-BBDAB21C1386}"/>
              </a:ext>
            </a:extLst>
          </p:cNvPr>
          <p:cNvSpPr>
            <a:spLocks noGrp="1"/>
          </p:cNvSpPr>
          <p:nvPr>
            <p:ph type="title"/>
          </p:nvPr>
        </p:nvSpPr>
        <p:spPr>
          <a:xfrm>
            <a:off x="600075" y="228600"/>
            <a:ext cx="7886700" cy="1325563"/>
          </a:xfrm>
        </p:spPr>
        <p:txBody>
          <a:bodyPr>
            <a:normAutofit/>
          </a:bodyPr>
          <a:lstStyle/>
          <a:p>
            <a:r>
              <a:rPr lang="en-ZA" sz="2400" b="1" dirty="0">
                <a:latin typeface="Lucida Console" panose="020B0609040504020204" pitchFamily="49" charset="0"/>
              </a:rPr>
              <a:t>6. CCB APP 2021/22: PROGRAM 2 – MAINTENANCE AND CONSERVATION (TABLE 8 IN APPROVED APP)</a:t>
            </a:r>
            <a:r>
              <a:rPr kumimoji="0" lang="en-ZA" sz="2400" b="1" i="0" u="none" strike="noStrike" kern="1200" cap="none" spc="0" normalizeH="0" baseline="0" noProof="0" dirty="0">
                <a:ln>
                  <a:noFill/>
                </a:ln>
                <a:effectLst/>
                <a:uLnTx/>
                <a:uFillTx/>
                <a:latin typeface="Lucida Console" panose="020B0609040504020204" pitchFamily="49" charset="0"/>
                <a:ea typeface="+mj-ea"/>
                <a:cs typeface="+mj-cs"/>
              </a:rPr>
              <a:t> </a:t>
            </a:r>
            <a:endParaRPr lang="en-ZA" sz="2400" dirty="0"/>
          </a:p>
        </p:txBody>
      </p:sp>
      <p:graphicFrame>
        <p:nvGraphicFramePr>
          <p:cNvPr id="6" name="Content Placeholder 5">
            <a:extLst>
              <a:ext uri="{FF2B5EF4-FFF2-40B4-BE49-F238E27FC236}">
                <a16:creationId xmlns:a16="http://schemas.microsoft.com/office/drawing/2014/main" xmlns="" id="{5F145E92-63FB-4E29-A659-BF22A944BBA4}"/>
              </a:ext>
            </a:extLst>
          </p:cNvPr>
          <p:cNvGraphicFramePr>
            <a:graphicFrameLocks noGrp="1"/>
          </p:cNvGraphicFramePr>
          <p:nvPr>
            <p:ph idx="1"/>
            <p:extLst>
              <p:ext uri="{D42A27DB-BD31-4B8C-83A1-F6EECF244321}">
                <p14:modId xmlns:p14="http://schemas.microsoft.com/office/powerpoint/2010/main" xmlns="" val="1707339210"/>
              </p:ext>
            </p:extLst>
          </p:nvPr>
        </p:nvGraphicFramePr>
        <p:xfrm>
          <a:off x="628650" y="2057400"/>
          <a:ext cx="7886700" cy="3505139"/>
        </p:xfrm>
        <a:graphic>
          <a:graphicData uri="http://schemas.openxmlformats.org/drawingml/2006/table">
            <a:tbl>
              <a:tblPr firstRow="1" firstCol="1" lastRow="1" lastCol="1" bandRow="1" bandCol="1"/>
              <a:tblGrid>
                <a:gridCol w="2524125">
                  <a:extLst>
                    <a:ext uri="{9D8B030D-6E8A-4147-A177-3AD203B41FA5}">
                      <a16:colId xmlns:a16="http://schemas.microsoft.com/office/drawing/2014/main" xmlns="" val="3433417812"/>
                    </a:ext>
                  </a:extLst>
                </a:gridCol>
                <a:gridCol w="1295400">
                  <a:extLst>
                    <a:ext uri="{9D8B030D-6E8A-4147-A177-3AD203B41FA5}">
                      <a16:colId xmlns:a16="http://schemas.microsoft.com/office/drawing/2014/main" xmlns="" val="2436426070"/>
                    </a:ext>
                  </a:extLst>
                </a:gridCol>
                <a:gridCol w="1066800">
                  <a:extLst>
                    <a:ext uri="{9D8B030D-6E8A-4147-A177-3AD203B41FA5}">
                      <a16:colId xmlns:a16="http://schemas.microsoft.com/office/drawing/2014/main" xmlns="" val="2922667036"/>
                    </a:ext>
                  </a:extLst>
                </a:gridCol>
                <a:gridCol w="1066800">
                  <a:extLst>
                    <a:ext uri="{9D8B030D-6E8A-4147-A177-3AD203B41FA5}">
                      <a16:colId xmlns:a16="http://schemas.microsoft.com/office/drawing/2014/main" xmlns="" val="2736821083"/>
                    </a:ext>
                  </a:extLst>
                </a:gridCol>
                <a:gridCol w="1066800">
                  <a:extLst>
                    <a:ext uri="{9D8B030D-6E8A-4147-A177-3AD203B41FA5}">
                      <a16:colId xmlns:a16="http://schemas.microsoft.com/office/drawing/2014/main" xmlns="" val="2930686347"/>
                    </a:ext>
                  </a:extLst>
                </a:gridCol>
                <a:gridCol w="866775">
                  <a:extLst>
                    <a:ext uri="{9D8B030D-6E8A-4147-A177-3AD203B41FA5}">
                      <a16:colId xmlns:a16="http://schemas.microsoft.com/office/drawing/2014/main" xmlns="" val="1714463159"/>
                    </a:ext>
                  </a:extLst>
                </a:gridCol>
              </a:tblGrid>
              <a:tr h="212090">
                <a:tc rowSpan="2">
                  <a:txBody>
                    <a:bodyPr/>
                    <a:lstStyle/>
                    <a:p>
                      <a:pPr algn="ctr">
                        <a:lnSpc>
                          <a:spcPct val="115000"/>
                        </a:lnSpc>
                        <a:spcAft>
                          <a:spcPts val="800"/>
                        </a:spcAft>
                        <a:tabLst>
                          <a:tab pos="180340" algn="l"/>
                          <a:tab pos="540385" algn="l"/>
                        </a:tabLst>
                      </a:pPr>
                      <a:r>
                        <a:rPr lang="en-ZA" sz="1200" b="1" dirty="0">
                          <a:effectLst/>
                          <a:latin typeface="Lucida Console" panose="020B0609040504020204" pitchFamily="49" charset="0"/>
                          <a:ea typeface="Times New Roman" panose="02020603050405020304" pitchFamily="18" charset="0"/>
                        </a:rPr>
                        <a:t>Output indicators</a:t>
                      </a:r>
                      <a:endParaRPr lang="en-ZA" sz="1200" dirty="0">
                        <a:effectLst/>
                        <a:latin typeface="Lucida Console" panose="020B0609040504020204" pitchFamily="49" charset="0"/>
                        <a:ea typeface="Times New Roman" panose="02020603050405020304" pitchFamily="18" charset="0"/>
                      </a:endParaRPr>
                    </a:p>
                    <a:p>
                      <a:pPr algn="ctr">
                        <a:lnSpc>
                          <a:spcPct val="115000"/>
                        </a:lnSpc>
                        <a:spcAft>
                          <a:spcPts val="800"/>
                        </a:spcAft>
                        <a:tabLst>
                          <a:tab pos="180340" algn="l"/>
                          <a:tab pos="540385" algn="l"/>
                        </a:tabLst>
                      </a:pPr>
                      <a:r>
                        <a:rPr lang="en-ZA" sz="1200" b="1" dirty="0">
                          <a:effectLst/>
                          <a:latin typeface="Lucida Console" panose="020B0609040504020204" pitchFamily="49" charset="0"/>
                          <a:ea typeface="Times New Roman" panose="02020603050405020304" pitchFamily="18" charset="0"/>
                        </a:rPr>
                        <a:t> </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Annual Target 2021/22</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4">
                  <a:txBody>
                    <a:bodyPr/>
                    <a:lstStyle/>
                    <a:p>
                      <a:pPr algn="ctr">
                        <a:lnSpc>
                          <a:spcPct val="115000"/>
                        </a:lnSpc>
                        <a:spcAft>
                          <a:spcPts val="800"/>
                        </a:spcAft>
                        <a:tabLst>
                          <a:tab pos="180340" algn="l"/>
                          <a:tab pos="540385" algn="l"/>
                        </a:tabLst>
                      </a:pPr>
                      <a:r>
                        <a:rPr lang="en-ZA" sz="1100" b="1" dirty="0">
                          <a:solidFill>
                            <a:srgbClr val="000000"/>
                          </a:solidFill>
                          <a:effectLst/>
                          <a:latin typeface="Arial" panose="020B0604020202020204" pitchFamily="34" charset="0"/>
                          <a:ea typeface="Times New Roman" panose="02020603050405020304" pitchFamily="18" charset="0"/>
                        </a:rPr>
                        <a:t>Quarterly Targets with Sources of Verification Noted</a:t>
                      </a:r>
                      <a:endParaRPr lang="en-ZA"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682512547"/>
                  </a:ext>
                </a:extLst>
              </a:tr>
              <a:tr h="212090">
                <a:tc vMerge="1">
                  <a:txBody>
                    <a:bodyPr/>
                    <a:lstStyle/>
                    <a:p>
                      <a:endParaRPr lang="en-ZA"/>
                    </a:p>
                  </a:txBody>
                  <a:tcPr/>
                </a:tc>
                <a:tc vMerge="1">
                  <a:txBody>
                    <a:bodyPr/>
                    <a:lstStyle/>
                    <a:p>
                      <a:endParaRPr lang="en-ZA"/>
                    </a:p>
                  </a:txBody>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Q1</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Q2</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Q3</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200" b="1" dirty="0">
                          <a:solidFill>
                            <a:srgbClr val="000000"/>
                          </a:solidFill>
                          <a:effectLst/>
                          <a:latin typeface="Lucida Console" panose="020B0609040504020204" pitchFamily="49" charset="0"/>
                          <a:ea typeface="Times New Roman" panose="02020603050405020304" pitchFamily="18" charset="0"/>
                        </a:rPr>
                        <a:t>Q4</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1514149271"/>
                  </a:ext>
                </a:extLst>
              </a:tr>
              <a:tr h="21209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Number of preventative and regulation maintenance project completed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8</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874070"/>
                  </a:ext>
                </a:extLst>
              </a:tr>
              <a:tr h="21209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An annual increase in the number of tangible heritage projects implemented at the CGH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6</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9485361"/>
                  </a:ext>
                </a:extLst>
              </a:tr>
              <a:tr h="21209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Number of non-commercial, cultural events hosted annually at the CGH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10</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7521462"/>
                  </a:ext>
                </a:extLst>
              </a:tr>
              <a:tr h="212090">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Number of exhibitions hosted annually at the CGH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solidFill>
                            <a:srgbClr val="000000"/>
                          </a:solidFill>
                          <a:effectLst/>
                          <a:latin typeface="Lucida Console" panose="020B0609040504020204" pitchFamily="49" charset="0"/>
                          <a:ea typeface="Times New Roman" panose="02020603050405020304" pitchFamily="18" charset="0"/>
                        </a:rPr>
                        <a:t>5</a:t>
                      </a:r>
                      <a:endParaRPr lang="en-ZA" sz="1200" dirty="0">
                        <a:effectLst/>
                        <a:latin typeface="Lucida Console" panose="020B0609040504020204" pitchFamily="49"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ZA" sz="1200" dirty="0">
                          <a:effectLst/>
                          <a:latin typeface="Lucida Console" panose="020B0609040504020204" pitchFamily="49"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3296441"/>
                  </a:ext>
                </a:extLst>
              </a:tr>
            </a:tbl>
          </a:graphicData>
        </a:graphic>
      </p:graphicFrame>
    </p:spTree>
    <p:extLst>
      <p:ext uri="{BB962C8B-B14F-4D97-AF65-F5344CB8AC3E}">
        <p14:creationId xmlns:p14="http://schemas.microsoft.com/office/powerpoint/2010/main" xmlns="" val="3669088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EFFC06-7DE6-4D0D-A19F-BBDAB21C1386}"/>
              </a:ext>
            </a:extLst>
          </p:cNvPr>
          <p:cNvSpPr>
            <a:spLocks noGrp="1"/>
          </p:cNvSpPr>
          <p:nvPr>
            <p:ph type="title"/>
          </p:nvPr>
        </p:nvSpPr>
        <p:spPr/>
        <p:txBody>
          <a:bodyPr>
            <a:normAutofit/>
          </a:bodyPr>
          <a:lstStyle/>
          <a:p>
            <a:r>
              <a:rPr lang="en-ZA" sz="2400" b="1" dirty="0">
                <a:latin typeface="Lucida Console" panose="020B0609040504020204" pitchFamily="49" charset="0"/>
              </a:rPr>
              <a:t>7. CCB APP 2021/22: PROGRAM 3 – TOURISM (TABLE 10 IN APPROVED APP)</a:t>
            </a:r>
            <a:r>
              <a:rPr kumimoji="0" lang="en-ZA" sz="2400" b="1" i="0" u="none" strike="noStrike" kern="1200" cap="none" spc="0" normalizeH="0" baseline="0" noProof="0" dirty="0">
                <a:ln>
                  <a:noFill/>
                </a:ln>
                <a:effectLst/>
                <a:uLnTx/>
                <a:uFillTx/>
                <a:latin typeface="Lucida Console" panose="020B0609040504020204" pitchFamily="49" charset="0"/>
                <a:ea typeface="+mj-ea"/>
                <a:cs typeface="+mj-cs"/>
              </a:rPr>
              <a:t> </a:t>
            </a:r>
            <a:endParaRPr lang="en-ZA" sz="2400" dirty="0"/>
          </a:p>
        </p:txBody>
      </p:sp>
      <p:graphicFrame>
        <p:nvGraphicFramePr>
          <p:cNvPr id="7" name="Content Placeholder 6">
            <a:extLst>
              <a:ext uri="{FF2B5EF4-FFF2-40B4-BE49-F238E27FC236}">
                <a16:creationId xmlns:a16="http://schemas.microsoft.com/office/drawing/2014/main" xmlns="" id="{0A9D4C16-2241-47CA-9E09-86B298007755}"/>
              </a:ext>
            </a:extLst>
          </p:cNvPr>
          <p:cNvGraphicFramePr>
            <a:graphicFrameLocks noGrp="1"/>
          </p:cNvGraphicFramePr>
          <p:nvPr>
            <p:ph idx="1"/>
            <p:extLst>
              <p:ext uri="{D42A27DB-BD31-4B8C-83A1-F6EECF244321}">
                <p14:modId xmlns:p14="http://schemas.microsoft.com/office/powerpoint/2010/main" xmlns="" val="428542065"/>
              </p:ext>
            </p:extLst>
          </p:nvPr>
        </p:nvGraphicFramePr>
        <p:xfrm>
          <a:off x="533400" y="1814771"/>
          <a:ext cx="7981948" cy="4604299"/>
        </p:xfrm>
        <a:graphic>
          <a:graphicData uri="http://schemas.openxmlformats.org/drawingml/2006/table">
            <a:tbl>
              <a:tblPr firstRow="1" firstCol="1" lastRow="1" lastCol="1" bandRow="1" bandCol="1"/>
              <a:tblGrid>
                <a:gridCol w="2514600">
                  <a:extLst>
                    <a:ext uri="{9D8B030D-6E8A-4147-A177-3AD203B41FA5}">
                      <a16:colId xmlns:a16="http://schemas.microsoft.com/office/drawing/2014/main" xmlns="" val="3280616970"/>
                    </a:ext>
                  </a:extLst>
                </a:gridCol>
                <a:gridCol w="1143000">
                  <a:extLst>
                    <a:ext uri="{9D8B030D-6E8A-4147-A177-3AD203B41FA5}">
                      <a16:colId xmlns:a16="http://schemas.microsoft.com/office/drawing/2014/main" xmlns="" val="2089571682"/>
                    </a:ext>
                  </a:extLst>
                </a:gridCol>
                <a:gridCol w="1066800">
                  <a:extLst>
                    <a:ext uri="{9D8B030D-6E8A-4147-A177-3AD203B41FA5}">
                      <a16:colId xmlns:a16="http://schemas.microsoft.com/office/drawing/2014/main" xmlns="" val="229946139"/>
                    </a:ext>
                  </a:extLst>
                </a:gridCol>
                <a:gridCol w="1280512">
                  <a:extLst>
                    <a:ext uri="{9D8B030D-6E8A-4147-A177-3AD203B41FA5}">
                      <a16:colId xmlns:a16="http://schemas.microsoft.com/office/drawing/2014/main" xmlns="" val="2957049235"/>
                    </a:ext>
                  </a:extLst>
                </a:gridCol>
                <a:gridCol w="988518">
                  <a:extLst>
                    <a:ext uri="{9D8B030D-6E8A-4147-A177-3AD203B41FA5}">
                      <a16:colId xmlns:a16="http://schemas.microsoft.com/office/drawing/2014/main" xmlns="" val="2380372528"/>
                    </a:ext>
                  </a:extLst>
                </a:gridCol>
                <a:gridCol w="988518">
                  <a:extLst>
                    <a:ext uri="{9D8B030D-6E8A-4147-A177-3AD203B41FA5}">
                      <a16:colId xmlns:a16="http://schemas.microsoft.com/office/drawing/2014/main" xmlns="" val="570286605"/>
                    </a:ext>
                  </a:extLst>
                </a:gridCol>
              </a:tblGrid>
              <a:tr h="151243">
                <a:tc rowSpan="2">
                  <a:txBody>
                    <a:bodyPr/>
                    <a:lstStyle/>
                    <a:p>
                      <a:pPr algn="ctr">
                        <a:lnSpc>
                          <a:spcPct val="115000"/>
                        </a:lnSpc>
                        <a:spcAft>
                          <a:spcPts val="800"/>
                        </a:spcAft>
                        <a:tabLst>
                          <a:tab pos="180340" algn="l"/>
                          <a:tab pos="540385" algn="l"/>
                        </a:tabLst>
                      </a:pPr>
                      <a:r>
                        <a:rPr lang="en-ZA" sz="1100" b="1" dirty="0">
                          <a:effectLst/>
                          <a:latin typeface="Lucida Console" panose="020B0609040504020204" pitchFamily="49" charset="0"/>
                          <a:ea typeface="Times New Roman" panose="02020603050405020304" pitchFamily="18" charset="0"/>
                        </a:rPr>
                        <a:t>Output indicators</a:t>
                      </a:r>
                    </a:p>
                    <a:p>
                      <a:pPr algn="ctr">
                        <a:lnSpc>
                          <a:spcPct val="115000"/>
                        </a:lnSpc>
                        <a:spcAft>
                          <a:spcPts val="800"/>
                        </a:spcAft>
                        <a:tabLst>
                          <a:tab pos="180340" algn="l"/>
                          <a:tab pos="540385" algn="l"/>
                        </a:tabLst>
                      </a:pPr>
                      <a:r>
                        <a:rPr lang="en-ZA" sz="1100" b="1" dirty="0">
                          <a:effectLst/>
                          <a:latin typeface="Lucida Console" panose="020B0609040504020204" pitchFamily="49" charset="0"/>
                          <a:ea typeface="Times New Roman" panose="02020603050405020304" pitchFamily="18" charset="0"/>
                        </a:rPr>
                        <a:t> </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Annual Target 2021/22</a:t>
                      </a:r>
                      <a:endParaRPr lang="en-ZA" sz="1100" b="1" dirty="0">
                        <a:effectLst/>
                        <a:latin typeface="Lucida Console" panose="020B0609040504020204" pitchFamily="49" charset="0"/>
                        <a:ea typeface="Times New Roman" panose="02020603050405020304" pitchFamily="18" charset="0"/>
                      </a:endParaRP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4">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Quarterly Targets with Sources of Verification Noted</a:t>
                      </a:r>
                      <a:endParaRPr lang="en-ZA" sz="1100" b="1" dirty="0">
                        <a:effectLst/>
                        <a:latin typeface="Lucida Console" panose="020B0609040504020204" pitchFamily="49" charset="0"/>
                        <a:ea typeface="Times New Roman" panose="02020603050405020304" pitchFamily="18" charset="0"/>
                      </a:endParaRP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689520845"/>
                  </a:ext>
                </a:extLst>
              </a:tr>
              <a:tr h="235607">
                <a:tc vMerge="1">
                  <a:txBody>
                    <a:bodyPr/>
                    <a:lstStyle/>
                    <a:p>
                      <a:endParaRPr lang="en-ZA"/>
                    </a:p>
                  </a:txBody>
                  <a:tcPr/>
                </a:tc>
                <a:tc vMerge="1">
                  <a:txBody>
                    <a:bodyPr/>
                    <a:lstStyle/>
                    <a:p>
                      <a:endParaRPr lang="en-ZA"/>
                    </a:p>
                  </a:txBody>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Q1</a:t>
                      </a:r>
                      <a:endParaRPr lang="en-ZA" sz="1100" b="1" dirty="0">
                        <a:effectLst/>
                        <a:latin typeface="Lucida Console" panose="020B0609040504020204" pitchFamily="49" charset="0"/>
                        <a:ea typeface="Times New Roman" panose="02020603050405020304" pitchFamily="18" charset="0"/>
                      </a:endParaRP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Q2</a:t>
                      </a:r>
                      <a:endParaRPr lang="en-ZA" sz="1100" b="1" dirty="0">
                        <a:effectLst/>
                        <a:latin typeface="Lucida Console" panose="020B0609040504020204" pitchFamily="49" charset="0"/>
                        <a:ea typeface="Times New Roman" panose="02020603050405020304" pitchFamily="18" charset="0"/>
                      </a:endParaRP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Q3</a:t>
                      </a:r>
                      <a:endParaRPr lang="en-ZA" sz="1100" b="1" dirty="0">
                        <a:effectLst/>
                        <a:latin typeface="Lucida Console" panose="020B0609040504020204" pitchFamily="49" charset="0"/>
                        <a:ea typeface="Times New Roman" panose="02020603050405020304" pitchFamily="18" charset="0"/>
                      </a:endParaRP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800"/>
                        </a:spcAft>
                        <a:tabLst>
                          <a:tab pos="180340" algn="l"/>
                          <a:tab pos="540385" algn="l"/>
                        </a:tabLst>
                      </a:pPr>
                      <a:r>
                        <a:rPr lang="en-ZA" sz="1100" b="1" dirty="0">
                          <a:solidFill>
                            <a:srgbClr val="000000"/>
                          </a:solidFill>
                          <a:effectLst/>
                          <a:latin typeface="Lucida Console" panose="020B0609040504020204" pitchFamily="49" charset="0"/>
                          <a:ea typeface="Times New Roman" panose="02020603050405020304" pitchFamily="18" charset="0"/>
                        </a:rPr>
                        <a:t>Q4</a:t>
                      </a:r>
                      <a:endParaRPr lang="en-ZA" sz="1100" b="1" dirty="0">
                        <a:effectLst/>
                        <a:latin typeface="Lucida Console" panose="020B0609040504020204" pitchFamily="49" charset="0"/>
                        <a:ea typeface="Times New Roman" panose="02020603050405020304" pitchFamily="18" charset="0"/>
                      </a:endParaRP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1563410241"/>
                  </a:ext>
                </a:extLst>
              </a:tr>
              <a:tr h="642651">
                <a:tc>
                  <a:txBody>
                    <a:bodyPr/>
                    <a:lstStyle/>
                    <a:p>
                      <a:pPr algn="l">
                        <a:lnSpc>
                          <a:spcPct val="115000"/>
                        </a:lnSpc>
                        <a:spcAft>
                          <a:spcPts val="800"/>
                        </a:spcAft>
                        <a:tabLst>
                          <a:tab pos="180340" algn="l"/>
                          <a:tab pos="540385" algn="l"/>
                          <a:tab pos="457200" algn="l"/>
                        </a:tabLst>
                      </a:pPr>
                      <a:r>
                        <a:rPr lang="en-ZA" sz="1100" b="0" dirty="0">
                          <a:effectLst/>
                          <a:latin typeface="Lucida Console" panose="020B0609040504020204" pitchFamily="49" charset="0"/>
                          <a:ea typeface="Times New Roman" panose="02020603050405020304" pitchFamily="18" charset="0"/>
                        </a:rPr>
                        <a:t>The annual number of visitors and tourists attracted to the Castle </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solidFill>
                            <a:srgbClr val="000000"/>
                          </a:solidFill>
                          <a:effectLst/>
                          <a:latin typeface="Lucida Console" panose="020B0609040504020204" pitchFamily="49" charset="0"/>
                          <a:ea typeface="Times New Roman" panose="02020603050405020304" pitchFamily="18" charset="0"/>
                        </a:rPr>
                        <a:t>120 000</a:t>
                      </a:r>
                      <a:endParaRPr lang="en-ZA" sz="1100" b="0" dirty="0">
                        <a:effectLst/>
                        <a:latin typeface="Lucida Console" panose="020B0609040504020204" pitchFamily="49" charset="0"/>
                        <a:ea typeface="Times New Roman" panose="02020603050405020304" pitchFamily="18" charset="0"/>
                      </a:endParaRP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20 000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20 000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35 000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45 000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xmlns="" val="3964835097"/>
                  </a:ext>
                </a:extLst>
              </a:tr>
              <a:tr h="642651">
                <a:tc>
                  <a:txBody>
                    <a:bodyPr/>
                    <a:lstStyle/>
                    <a:p>
                      <a:pPr algn="l">
                        <a:lnSpc>
                          <a:spcPct val="115000"/>
                        </a:lnSpc>
                        <a:spcAft>
                          <a:spcPts val="800"/>
                        </a:spcAft>
                        <a:tabLst>
                          <a:tab pos="180340" algn="l"/>
                          <a:tab pos="540385" algn="l"/>
                          <a:tab pos="457200" algn="l"/>
                        </a:tabLst>
                      </a:pPr>
                      <a:r>
                        <a:rPr lang="en-ZA" sz="1100" b="0" dirty="0">
                          <a:effectLst/>
                          <a:latin typeface="Lucida Console" panose="020B0609040504020204" pitchFamily="49" charset="0"/>
                          <a:ea typeface="Times New Roman" panose="02020603050405020304" pitchFamily="18" charset="0"/>
                        </a:rPr>
                        <a:t>Gross revenue generated through tourism and events </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solidFill>
                            <a:srgbClr val="000000"/>
                          </a:solidFill>
                          <a:effectLst/>
                          <a:latin typeface="Lucida Console" panose="020B0609040504020204" pitchFamily="49" charset="0"/>
                          <a:ea typeface="Times New Roman" panose="02020603050405020304" pitchFamily="18" charset="0"/>
                        </a:rPr>
                        <a:t>R9 438 000* ENE Requirement</a:t>
                      </a:r>
                      <a:endParaRPr lang="en-ZA" sz="1100" b="0" dirty="0">
                        <a:effectLst/>
                        <a:latin typeface="Lucida Console" panose="020B0609040504020204" pitchFamily="49" charset="0"/>
                        <a:ea typeface="Times New Roman" panose="02020603050405020304" pitchFamily="18" charset="0"/>
                      </a:endParaRP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R 1 435 000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R 1 103 000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R2 950 000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R3 950 000</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xmlns="" val="2045205829"/>
                  </a:ext>
                </a:extLst>
              </a:tr>
              <a:tr h="642651">
                <a:tc>
                  <a:txBody>
                    <a:bodyPr/>
                    <a:lstStyle/>
                    <a:p>
                      <a:pPr algn="l">
                        <a:lnSpc>
                          <a:spcPct val="115000"/>
                        </a:lnSpc>
                        <a:spcAft>
                          <a:spcPts val="800"/>
                        </a:spcAft>
                        <a:tabLst>
                          <a:tab pos="180340" algn="l"/>
                          <a:tab pos="540385" algn="l"/>
                          <a:tab pos="457200" algn="l"/>
                        </a:tabLst>
                      </a:pPr>
                      <a:r>
                        <a:rPr lang="en-ZA" sz="1100" b="0" dirty="0">
                          <a:effectLst/>
                          <a:latin typeface="Lucida Console" panose="020B0609040504020204" pitchFamily="49" charset="0"/>
                          <a:ea typeface="Times New Roman" panose="02020603050405020304" pitchFamily="18" charset="0"/>
                        </a:rPr>
                        <a:t>Number of commercial events hosted annually at the CGH</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solidFill>
                            <a:srgbClr val="000000"/>
                          </a:solidFill>
                          <a:effectLst/>
                          <a:latin typeface="Lucida Console" panose="020B0609040504020204" pitchFamily="49" charset="0"/>
                          <a:ea typeface="Times New Roman" panose="02020603050405020304" pitchFamily="18" charset="0"/>
                        </a:rPr>
                        <a:t>20</a:t>
                      </a:r>
                      <a:endParaRPr lang="en-ZA" sz="1100" b="0" dirty="0">
                        <a:effectLst/>
                        <a:latin typeface="Lucida Console" panose="020B0609040504020204" pitchFamily="49" charset="0"/>
                        <a:ea typeface="Times New Roman" panose="02020603050405020304" pitchFamily="18" charset="0"/>
                      </a:endParaRP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5</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5</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5</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5</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148351"/>
                  </a:ext>
                </a:extLst>
              </a:tr>
              <a:tr h="859812">
                <a:tc>
                  <a:txBody>
                    <a:bodyPr/>
                    <a:lstStyle/>
                    <a:p>
                      <a:pPr algn="l">
                        <a:lnSpc>
                          <a:spcPct val="115000"/>
                        </a:lnSpc>
                        <a:spcAft>
                          <a:spcPts val="800"/>
                        </a:spcAft>
                        <a:tabLst>
                          <a:tab pos="180340" algn="l"/>
                          <a:tab pos="540385" algn="l"/>
                          <a:tab pos="457200" algn="l"/>
                        </a:tabLst>
                      </a:pPr>
                      <a:r>
                        <a:rPr lang="en-ZA" sz="1100" b="0" dirty="0">
                          <a:effectLst/>
                          <a:latin typeface="Lucida Console" panose="020B0609040504020204" pitchFamily="49" charset="0"/>
                          <a:ea typeface="Times New Roman" panose="02020603050405020304" pitchFamily="18" charset="0"/>
                        </a:rPr>
                        <a:t>Number of film and fashion shoots accommodated at the CGH per annum</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solidFill>
                            <a:srgbClr val="000000"/>
                          </a:solidFill>
                          <a:effectLst/>
                          <a:latin typeface="Lucida Console" panose="020B0609040504020204" pitchFamily="49" charset="0"/>
                          <a:ea typeface="Times New Roman" panose="02020603050405020304" pitchFamily="18" charset="0"/>
                        </a:rPr>
                        <a:t>10</a:t>
                      </a:r>
                      <a:endParaRPr lang="en-ZA" sz="1100" b="0" dirty="0">
                        <a:effectLst/>
                        <a:latin typeface="Lucida Console" panose="020B0609040504020204" pitchFamily="49" charset="0"/>
                        <a:ea typeface="Times New Roman" panose="02020603050405020304" pitchFamily="18" charset="0"/>
                      </a:endParaRP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2</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3</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3</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2</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66204993"/>
                  </a:ext>
                </a:extLst>
              </a:tr>
              <a:tr h="534071">
                <a:tc>
                  <a:txBody>
                    <a:bodyPr/>
                    <a:lstStyle/>
                    <a:p>
                      <a:pPr algn="l">
                        <a:lnSpc>
                          <a:spcPct val="115000"/>
                        </a:lnSpc>
                        <a:spcAft>
                          <a:spcPts val="800"/>
                        </a:spcAft>
                        <a:tabLst>
                          <a:tab pos="180340" algn="l"/>
                          <a:tab pos="540385" algn="l"/>
                          <a:tab pos="457200" algn="l"/>
                        </a:tabLst>
                      </a:pPr>
                      <a:r>
                        <a:rPr lang="en-ZA" sz="1100" b="0" dirty="0">
                          <a:effectLst/>
                          <a:latin typeface="Lucida Console" panose="020B0609040504020204" pitchFamily="49" charset="0"/>
                          <a:ea typeface="Times New Roman" panose="02020603050405020304" pitchFamily="18" charset="0"/>
                        </a:rPr>
                        <a:t>Number of tourism infrastructure upgrades completed</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solidFill>
                            <a:srgbClr val="000000"/>
                          </a:solidFill>
                          <a:effectLst/>
                          <a:latin typeface="Lucida Console" panose="020B0609040504020204" pitchFamily="49" charset="0"/>
                          <a:ea typeface="Times New Roman" panose="02020603050405020304" pitchFamily="18" charset="0"/>
                        </a:rPr>
                        <a:t>1</a:t>
                      </a:r>
                      <a:endParaRPr lang="en-ZA" sz="1100" b="0" dirty="0">
                        <a:effectLst/>
                        <a:latin typeface="Lucida Console" panose="020B0609040504020204" pitchFamily="49" charset="0"/>
                        <a:ea typeface="Times New Roman" panose="02020603050405020304" pitchFamily="18" charset="0"/>
                      </a:endParaRP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1</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8554915"/>
                  </a:ext>
                </a:extLst>
              </a:tr>
              <a:tr h="642651">
                <a:tc>
                  <a:txBody>
                    <a:bodyPr/>
                    <a:lstStyle/>
                    <a:p>
                      <a:pPr algn="l">
                        <a:lnSpc>
                          <a:spcPct val="115000"/>
                        </a:lnSpc>
                        <a:spcAft>
                          <a:spcPts val="800"/>
                        </a:spcAft>
                        <a:tabLst>
                          <a:tab pos="180340" algn="l"/>
                          <a:tab pos="540385" algn="l"/>
                          <a:tab pos="457200" algn="l"/>
                        </a:tabLst>
                      </a:pPr>
                      <a:r>
                        <a:rPr lang="en-ZA" sz="1100" b="0" dirty="0">
                          <a:effectLst/>
                          <a:latin typeface="Lucida Console" panose="020B0609040504020204" pitchFamily="49" charset="0"/>
                          <a:ea typeface="Times New Roman" panose="02020603050405020304" pitchFamily="18" charset="0"/>
                        </a:rPr>
                        <a:t>Number of Joint Marketing Initiatives undertaken per year</a:t>
                      </a:r>
                    </a:p>
                  </a:txBody>
                  <a:tcPr marL="47209" marR="47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solidFill>
                            <a:srgbClr val="000000"/>
                          </a:solidFill>
                          <a:effectLst/>
                          <a:latin typeface="Lucida Console" panose="020B0609040504020204" pitchFamily="49" charset="0"/>
                          <a:ea typeface="Times New Roman" panose="02020603050405020304" pitchFamily="18" charset="0"/>
                        </a:rPr>
                        <a:t>2</a:t>
                      </a:r>
                      <a:endParaRPr lang="en-ZA" sz="1100" b="0" dirty="0">
                        <a:effectLst/>
                        <a:latin typeface="Lucida Console" panose="020B0609040504020204" pitchFamily="49" charset="0"/>
                        <a:ea typeface="Times New Roman" panose="02020603050405020304" pitchFamily="18" charset="0"/>
                      </a:endParaRP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1</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Lst>
                      </a:pPr>
                      <a:r>
                        <a:rPr lang="en-ZA" sz="1100" b="0" dirty="0">
                          <a:effectLst/>
                          <a:latin typeface="Lucida Console" panose="020B0609040504020204" pitchFamily="49" charset="0"/>
                          <a:ea typeface="Times New Roman" panose="02020603050405020304" pitchFamily="18" charset="0"/>
                        </a:rPr>
                        <a:t>1</a:t>
                      </a:r>
                    </a:p>
                  </a:txBody>
                  <a:tcPr marL="47209" marR="47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2647813"/>
                  </a:ext>
                </a:extLst>
              </a:tr>
            </a:tbl>
          </a:graphicData>
        </a:graphic>
      </p:graphicFrame>
    </p:spTree>
    <p:extLst>
      <p:ext uri="{BB962C8B-B14F-4D97-AF65-F5344CB8AC3E}">
        <p14:creationId xmlns:p14="http://schemas.microsoft.com/office/powerpoint/2010/main" xmlns="" val="361260976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1601</Words>
  <Application>Microsoft Office PowerPoint</Application>
  <PresentationFormat>On-screen Show (4:3)</PresentationFormat>
  <Paragraphs>447</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Office Theme</vt:lpstr>
      <vt:lpstr>  CASTLE CONTROL BOARD (CCB)  A High Level Presentation of the CCB’s 2021/22 APP, Budget and Dec. 2020 BRRR Update  </vt:lpstr>
      <vt:lpstr>PRESENTATION OUTLINE</vt:lpstr>
      <vt:lpstr>Slide 3</vt:lpstr>
      <vt:lpstr>3. CCB BRRR 2020 UPDATES (1)</vt:lpstr>
      <vt:lpstr>3. CCB BRRR 2020 UPDATES (2)</vt:lpstr>
      <vt:lpstr>4. BUDGET: COST PER PROGRAM 2021/22</vt:lpstr>
      <vt:lpstr>5. CCB APP 2021/22: PROGRAM 1 – ADMINISTRATION (TABLE 6 IN APPROVED APP) </vt:lpstr>
      <vt:lpstr>6. CCB APP 2021/22: PROGRAM 2 – MAINTENANCE AND CONSERVATION (TABLE 8 IN APPROVED APP) </vt:lpstr>
      <vt:lpstr>7. CCB APP 2021/22: PROGRAM 3 – TOURISM (TABLE 10 IN APPROVED APP) </vt:lpstr>
      <vt:lpstr>8. CCB APP 2021/22: PROGRAM 3 – INCREASED PUBLIC ACCESS (TABLE 12 IN APPROVED APP) </vt:lpstr>
      <vt:lpstr>9. HUMAN RESOURCES (19): CCB’s HEARTBEAT</vt:lpstr>
      <vt:lpstr>11. DECISIONS REQUIRED </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Dipuo Theledi</dc:creator>
  <cp:lastModifiedBy>USER</cp:lastModifiedBy>
  <cp:revision>73</cp:revision>
  <dcterms:created xsi:type="dcterms:W3CDTF">2020-08-28T12:50:53Z</dcterms:created>
  <dcterms:modified xsi:type="dcterms:W3CDTF">2021-05-05T14:23:03Z</dcterms:modified>
</cp:coreProperties>
</file>