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rawing1.xml" ContentType="application/vnd.ms-office.drawingml.diagramDrawing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emf" ContentType="image/x-emf"/>
  <Override PartName="/ppt/diagrams/quickStyle1.xml" ContentType="application/vnd.openxmlformats-officedocument.drawingml.diagramStyl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 bookmarkIdSeed="3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1038" r:id="rId2"/>
    <p:sldId id="984" r:id="rId3"/>
    <p:sldId id="974" r:id="rId4"/>
    <p:sldId id="805" r:id="rId5"/>
    <p:sldId id="1019" r:id="rId6"/>
    <p:sldId id="808" r:id="rId7"/>
    <p:sldId id="928" r:id="rId8"/>
    <p:sldId id="1020" r:id="rId9"/>
    <p:sldId id="867" r:id="rId10"/>
    <p:sldId id="259" r:id="rId11"/>
    <p:sldId id="1008" r:id="rId12"/>
    <p:sldId id="875" r:id="rId13"/>
    <p:sldId id="1010" r:id="rId14"/>
    <p:sldId id="1026" r:id="rId15"/>
    <p:sldId id="1039" r:id="rId16"/>
    <p:sldId id="1040" r:id="rId17"/>
    <p:sldId id="1041" r:id="rId18"/>
    <p:sldId id="294" r:id="rId19"/>
    <p:sldId id="298" r:id="rId20"/>
    <p:sldId id="1013" r:id="rId21"/>
    <p:sldId id="300" r:id="rId22"/>
    <p:sldId id="296" r:id="rId23"/>
    <p:sldId id="976" r:id="rId24"/>
    <p:sldId id="1017" r:id="rId25"/>
    <p:sldId id="1018" r:id="rId26"/>
    <p:sldId id="952" r:id="rId27"/>
    <p:sldId id="844" r:id="rId28"/>
    <p:sldId id="842" r:id="rId29"/>
    <p:sldId id="953" r:id="rId30"/>
    <p:sldId id="946" r:id="rId31"/>
    <p:sldId id="1001" r:id="rId32"/>
    <p:sldId id="872" r:id="rId33"/>
    <p:sldId id="959" r:id="rId34"/>
    <p:sldId id="954" r:id="rId35"/>
    <p:sldId id="960" r:id="rId36"/>
    <p:sldId id="874" r:id="rId37"/>
    <p:sldId id="968" r:id="rId38"/>
    <p:sldId id="937" r:id="rId39"/>
    <p:sldId id="956" r:id="rId40"/>
    <p:sldId id="1037" r:id="rId41"/>
    <p:sldId id="999" r:id="rId42"/>
    <p:sldId id="1021" r:id="rId43"/>
    <p:sldId id="1022" r:id="rId44"/>
    <p:sldId id="1027" r:id="rId45"/>
    <p:sldId id="1028" r:id="rId46"/>
    <p:sldId id="958" r:id="rId47"/>
    <p:sldId id="994" r:id="rId48"/>
    <p:sldId id="1029" r:id="rId49"/>
    <p:sldId id="1030" r:id="rId50"/>
    <p:sldId id="807" r:id="rId51"/>
    <p:sldId id="924" r:id="rId52"/>
    <p:sldId id="925" r:id="rId53"/>
    <p:sldId id="926" r:id="rId54"/>
    <p:sldId id="1023" r:id="rId55"/>
    <p:sldId id="318" r:id="rId56"/>
    <p:sldId id="323" r:id="rId57"/>
    <p:sldId id="1025" r:id="rId58"/>
    <p:sldId id="973" r:id="rId59"/>
    <p:sldId id="649" r:id="rId60"/>
  </p:sldIdLst>
  <p:sldSz cx="9144000" cy="6858000" type="screen4x3"/>
  <p:notesSz cx="6797675" cy="9982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44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ron Mkhize" initials="SM" lastIdx="7" clrIdx="0">
    <p:extLst>
      <p:ext uri="{19B8F6BF-5375-455C-9EA6-DF929625EA0E}">
        <p15:presenceInfo xmlns:p15="http://schemas.microsoft.com/office/powerpoint/2012/main" xmlns="" userId="S-1-5-21-1182692732-3903378299-612455334-21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DAA3B"/>
    <a:srgbClr val="F7FFB7"/>
    <a:srgbClr val="18409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 varScale="1">
        <p:scale>
          <a:sx n="21" d="100"/>
          <a:sy n="21" d="100"/>
        </p:scale>
        <p:origin x="-343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3144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D0E7CA-351F-2B40-9294-17F34F2EE5B3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</dgm:pt>
    <dgm:pt modelId="{CB2E3D17-E69D-7146-B16E-9A458EFE4C6A}">
      <dgm:prSet phldrT="[Text]" custT="1"/>
      <dgm:spPr/>
      <dgm:t>
        <a:bodyPr/>
        <a:lstStyle/>
        <a:p>
          <a:r>
            <a:rPr lang="en-US" sz="1800" b="1" dirty="0">
              <a:solidFill>
                <a:schemeClr val="accent1"/>
              </a:solidFill>
              <a:latin typeface="Arial"/>
              <a:cs typeface="Arial"/>
            </a:rPr>
            <a:t>2015/16 </a:t>
          </a:r>
          <a:r>
            <a:rPr lang="en-US" sz="1600" b="1" dirty="0">
              <a:solidFill>
                <a:srgbClr val="0070C0"/>
              </a:solidFill>
              <a:latin typeface="Arial"/>
              <a:cs typeface="Arial"/>
            </a:rPr>
            <a:t>Clean Audit</a:t>
          </a:r>
          <a:endParaRPr lang="en-US" sz="1600" dirty="0">
            <a:solidFill>
              <a:schemeClr val="accent1"/>
            </a:solidFill>
            <a:latin typeface="Arial"/>
            <a:cs typeface="Arial"/>
          </a:endParaRPr>
        </a:p>
      </dgm:t>
    </dgm:pt>
    <dgm:pt modelId="{40AD84AB-0158-2141-908A-7869FE619B8A}" type="parTrans" cxnId="{A6D557A9-A03C-F445-86B5-32966CD6436C}">
      <dgm:prSet/>
      <dgm:spPr/>
      <dgm:t>
        <a:bodyPr/>
        <a:lstStyle/>
        <a:p>
          <a:endParaRPr lang="en-US"/>
        </a:p>
      </dgm:t>
    </dgm:pt>
    <dgm:pt modelId="{5AB1743F-906D-1244-B11E-E7EB5E1976E9}" type="sibTrans" cxnId="{A6D557A9-A03C-F445-86B5-32966CD6436C}">
      <dgm:prSet/>
      <dgm:spPr/>
      <dgm:t>
        <a:bodyPr/>
        <a:lstStyle/>
        <a:p>
          <a:endParaRPr lang="en-US"/>
        </a:p>
      </dgm:t>
    </dgm:pt>
    <dgm:pt modelId="{F8720B62-4305-224F-8EB3-8BD6CAEFF8B5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b="1" dirty="0">
              <a:solidFill>
                <a:srgbClr val="0070C0"/>
              </a:solidFill>
              <a:latin typeface="Arial"/>
              <a:cs typeface="Arial"/>
            </a:rPr>
            <a:t>2016-17</a:t>
          </a:r>
          <a:r>
            <a:rPr lang="en-US" sz="1800" b="1" dirty="0">
              <a:solidFill>
                <a:srgbClr val="008000"/>
              </a:solidFill>
              <a:latin typeface="Arial"/>
              <a:cs typeface="Arial"/>
            </a:rPr>
            <a:t> </a:t>
          </a:r>
        </a:p>
        <a:p>
          <a:pPr>
            <a:spcAft>
              <a:spcPts val="0"/>
            </a:spcAft>
          </a:pPr>
          <a:r>
            <a:rPr lang="en-US" sz="1800" b="1" dirty="0">
              <a:solidFill>
                <a:srgbClr val="0070C0"/>
              </a:solidFill>
              <a:latin typeface="Arial"/>
              <a:cs typeface="Arial"/>
            </a:rPr>
            <a:t>Clean Audit</a:t>
          </a:r>
        </a:p>
      </dgm:t>
    </dgm:pt>
    <dgm:pt modelId="{1DCF7198-DF43-C94D-8FC3-9C9B973247EE}" type="parTrans" cxnId="{08002B38-A26E-9C47-B1D8-9A91299E3B9E}">
      <dgm:prSet/>
      <dgm:spPr/>
      <dgm:t>
        <a:bodyPr/>
        <a:lstStyle/>
        <a:p>
          <a:endParaRPr lang="en-US"/>
        </a:p>
      </dgm:t>
    </dgm:pt>
    <dgm:pt modelId="{4DAF7956-2007-2E42-9737-C505D68FC46F}" type="sibTrans" cxnId="{08002B38-A26E-9C47-B1D8-9A91299E3B9E}">
      <dgm:prSet/>
      <dgm:spPr/>
      <dgm:t>
        <a:bodyPr/>
        <a:lstStyle/>
        <a:p>
          <a:endParaRPr lang="en-US"/>
        </a:p>
      </dgm:t>
    </dgm:pt>
    <dgm:pt modelId="{D4B187FA-4A36-4D4B-886D-1DFEE7BC538B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b="1" dirty="0">
              <a:solidFill>
                <a:srgbClr val="0070C0"/>
              </a:solidFill>
              <a:latin typeface="Arial"/>
              <a:cs typeface="Arial"/>
            </a:rPr>
            <a:t>2017-18 </a:t>
          </a:r>
        </a:p>
        <a:p>
          <a:pPr>
            <a:spcAft>
              <a:spcPts val="0"/>
            </a:spcAft>
          </a:pPr>
          <a:r>
            <a:rPr lang="en-US" sz="1800" b="1" dirty="0">
              <a:solidFill>
                <a:srgbClr val="0070C0"/>
              </a:solidFill>
              <a:latin typeface="Arial"/>
              <a:cs typeface="Arial"/>
            </a:rPr>
            <a:t>Clean Audit</a:t>
          </a:r>
        </a:p>
      </dgm:t>
    </dgm:pt>
    <dgm:pt modelId="{1A4703DD-B7C8-3448-92EF-8239DB3E395C}" type="parTrans" cxnId="{4F3D3DA1-A5D0-9F46-9651-9CA77415ABC0}">
      <dgm:prSet/>
      <dgm:spPr/>
      <dgm:t>
        <a:bodyPr/>
        <a:lstStyle/>
        <a:p>
          <a:endParaRPr lang="en-US"/>
        </a:p>
      </dgm:t>
    </dgm:pt>
    <dgm:pt modelId="{D12623A9-1871-E84F-89CA-D82FC28DF78F}" type="sibTrans" cxnId="{4F3D3DA1-A5D0-9F46-9651-9CA77415ABC0}">
      <dgm:prSet/>
      <dgm:spPr/>
      <dgm:t>
        <a:bodyPr/>
        <a:lstStyle/>
        <a:p>
          <a:endParaRPr lang="en-US"/>
        </a:p>
      </dgm:t>
    </dgm:pt>
    <dgm:pt modelId="{B8C1184C-0957-45E1-81A1-93741F62EEBE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b="1" dirty="0">
              <a:solidFill>
                <a:srgbClr val="0070C0"/>
              </a:solidFill>
              <a:latin typeface="Arial"/>
              <a:cs typeface="Arial"/>
            </a:rPr>
            <a:t>2018-19  Clean Audit</a:t>
          </a:r>
        </a:p>
      </dgm:t>
    </dgm:pt>
    <dgm:pt modelId="{52E2E0E9-A528-479F-A034-B4968EB475C6}" type="parTrans" cxnId="{E3BAE413-3D2E-4279-8D25-E9CD0DA9A43B}">
      <dgm:prSet/>
      <dgm:spPr/>
      <dgm:t>
        <a:bodyPr/>
        <a:lstStyle/>
        <a:p>
          <a:endParaRPr lang="en-US"/>
        </a:p>
      </dgm:t>
    </dgm:pt>
    <dgm:pt modelId="{284E639A-980D-485B-8AEC-F84FEB504497}" type="sibTrans" cxnId="{E3BAE413-3D2E-4279-8D25-E9CD0DA9A43B}">
      <dgm:prSet/>
      <dgm:spPr/>
      <dgm:t>
        <a:bodyPr/>
        <a:lstStyle/>
        <a:p>
          <a:endParaRPr lang="en-US"/>
        </a:p>
      </dgm:t>
    </dgm:pt>
    <dgm:pt modelId="{3553E1A7-D842-4D66-ACB6-608132F24ABC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b="1" dirty="0">
              <a:solidFill>
                <a:srgbClr val="0070C0"/>
              </a:solidFill>
              <a:latin typeface="Arial"/>
              <a:cs typeface="Arial"/>
            </a:rPr>
            <a:t>2019/20 Clean Audit</a:t>
          </a:r>
        </a:p>
      </dgm:t>
    </dgm:pt>
    <dgm:pt modelId="{16338927-4E3D-4C93-8E66-ADEFA30CFEE9}" type="parTrans" cxnId="{E181E460-C3CC-46DA-ADC8-B2EC9249B091}">
      <dgm:prSet/>
      <dgm:spPr/>
      <dgm:t>
        <a:bodyPr/>
        <a:lstStyle/>
        <a:p>
          <a:endParaRPr lang="en-ZA"/>
        </a:p>
      </dgm:t>
    </dgm:pt>
    <dgm:pt modelId="{7B7096B6-3F59-4186-807A-2A879A91B6F0}" type="sibTrans" cxnId="{E181E460-C3CC-46DA-ADC8-B2EC9249B091}">
      <dgm:prSet/>
      <dgm:spPr/>
      <dgm:t>
        <a:bodyPr/>
        <a:lstStyle/>
        <a:p>
          <a:endParaRPr lang="en-ZA"/>
        </a:p>
      </dgm:t>
    </dgm:pt>
    <dgm:pt modelId="{88393BCF-93E3-774A-9370-E8003DBE2047}" type="pres">
      <dgm:prSet presAssocID="{5DD0E7CA-351F-2B40-9294-17F34F2EE5B3}" presName="arrowDiagram" presStyleCnt="0">
        <dgm:presLayoutVars>
          <dgm:chMax val="5"/>
          <dgm:dir/>
          <dgm:resizeHandles val="exact"/>
        </dgm:presLayoutVars>
      </dgm:prSet>
      <dgm:spPr/>
    </dgm:pt>
    <dgm:pt modelId="{7A205485-8A68-714B-B0F4-7D532E75486C}" type="pres">
      <dgm:prSet presAssocID="{5DD0E7CA-351F-2B40-9294-17F34F2EE5B3}" presName="arrow" presStyleLbl="bgShp" presStyleIdx="0" presStyleCnt="1" custScaleX="113644" custLinFactNeighborX="-248"/>
      <dgm:spPr>
        <a:solidFill>
          <a:schemeClr val="accent1">
            <a:lumMod val="20000"/>
            <a:lumOff val="80000"/>
          </a:schemeClr>
        </a:solidFill>
      </dgm:spPr>
    </dgm:pt>
    <dgm:pt modelId="{A8F65516-5C4A-40DE-B481-59FDA22C1D87}" type="pres">
      <dgm:prSet presAssocID="{5DD0E7CA-351F-2B40-9294-17F34F2EE5B3}" presName="arrowDiagram5" presStyleCnt="0"/>
      <dgm:spPr/>
    </dgm:pt>
    <dgm:pt modelId="{39F4FE62-B46D-445C-8341-844A8860B894}" type="pres">
      <dgm:prSet presAssocID="{CB2E3D17-E69D-7146-B16E-9A458EFE4C6A}" presName="bullet5a" presStyleLbl="node1" presStyleIdx="0" presStyleCnt="5" custLinFactX="-23373" custLinFactNeighborX="-100000" custLinFactNeighborY="-20562"/>
      <dgm:spPr>
        <a:solidFill>
          <a:srgbClr val="92D050"/>
        </a:solidFill>
      </dgm:spPr>
    </dgm:pt>
    <dgm:pt modelId="{57F774D0-4D8A-4A96-BD73-DB13568BEE1C}" type="pres">
      <dgm:prSet presAssocID="{CB2E3D17-E69D-7146-B16E-9A458EFE4C6A}" presName="textBox5a" presStyleLbl="revTx" presStyleIdx="0" presStyleCnt="5" custScaleX="130661" custScaleY="955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1693C-EEA4-43B4-9816-7F08A2EAB6E2}" type="pres">
      <dgm:prSet presAssocID="{F8720B62-4305-224F-8EB3-8BD6CAEFF8B5}" presName="bullet5b" presStyleLbl="node1" presStyleIdx="1" presStyleCnt="5"/>
      <dgm:spPr>
        <a:solidFill>
          <a:srgbClr val="92D050"/>
        </a:solidFill>
      </dgm:spPr>
    </dgm:pt>
    <dgm:pt modelId="{79B44225-CAC1-4E05-9119-704EAE16136A}" type="pres">
      <dgm:prSet presAssocID="{F8720B62-4305-224F-8EB3-8BD6CAEFF8B5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BC66F-5390-44ED-9E69-DD1488E64E5E}" type="pres">
      <dgm:prSet presAssocID="{D4B187FA-4A36-4D4B-886D-1DFEE7BC538B}" presName="bullet5c" presStyleLbl="node1" presStyleIdx="2" presStyleCnt="5"/>
      <dgm:spPr>
        <a:solidFill>
          <a:srgbClr val="92D050"/>
        </a:solidFill>
      </dgm:spPr>
    </dgm:pt>
    <dgm:pt modelId="{F8A968BC-1F1D-4224-9EE5-6DCD55D56CD8}" type="pres">
      <dgm:prSet presAssocID="{D4B187FA-4A36-4D4B-886D-1DFEE7BC538B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4CC103-2DFE-4D75-A1AD-E0FADE8AB728}" type="pres">
      <dgm:prSet presAssocID="{B8C1184C-0957-45E1-81A1-93741F62EEBE}" presName="bullet5d" presStyleLbl="node1" presStyleIdx="3" presStyleCnt="5"/>
      <dgm:spPr>
        <a:solidFill>
          <a:srgbClr val="92D050"/>
        </a:solidFill>
      </dgm:spPr>
    </dgm:pt>
    <dgm:pt modelId="{A5201477-13B1-47BE-9610-CFB5F60A18AF}" type="pres">
      <dgm:prSet presAssocID="{B8C1184C-0957-45E1-81A1-93741F62EEBE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951C9-3746-4BAB-9E0B-94BA54C69E1A}" type="pres">
      <dgm:prSet presAssocID="{3553E1A7-D842-4D66-ACB6-608132F24ABC}" presName="bullet5e" presStyleLbl="node1" presStyleIdx="4" presStyleCnt="5"/>
      <dgm:spPr>
        <a:solidFill>
          <a:srgbClr val="92D050"/>
        </a:solidFill>
      </dgm:spPr>
    </dgm:pt>
    <dgm:pt modelId="{5631CC1B-A38E-4DAC-B6F8-7A4FFBC70FC3}" type="pres">
      <dgm:prSet presAssocID="{3553E1A7-D842-4D66-ACB6-608132F24ABC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56EE4B-E6B1-46A0-A273-87552F11C211}" type="presOf" srcId="{B8C1184C-0957-45E1-81A1-93741F62EEBE}" destId="{A5201477-13B1-47BE-9610-CFB5F60A18AF}" srcOrd="0" destOrd="0" presId="urn:microsoft.com/office/officeart/2005/8/layout/arrow2"/>
    <dgm:cxn modelId="{DD457FED-3A20-465F-8ECC-01D472A5116F}" type="presOf" srcId="{5DD0E7CA-351F-2B40-9294-17F34F2EE5B3}" destId="{88393BCF-93E3-774A-9370-E8003DBE2047}" srcOrd="0" destOrd="0" presId="urn:microsoft.com/office/officeart/2005/8/layout/arrow2"/>
    <dgm:cxn modelId="{A3F2D289-E783-41C8-A3FF-795951BA22C2}" type="presOf" srcId="{F8720B62-4305-224F-8EB3-8BD6CAEFF8B5}" destId="{79B44225-CAC1-4E05-9119-704EAE16136A}" srcOrd="0" destOrd="0" presId="urn:microsoft.com/office/officeart/2005/8/layout/arrow2"/>
    <dgm:cxn modelId="{5B3DCD16-5686-4BAE-B05C-1375AD40FC78}" type="presOf" srcId="{CB2E3D17-E69D-7146-B16E-9A458EFE4C6A}" destId="{57F774D0-4D8A-4A96-BD73-DB13568BEE1C}" srcOrd="0" destOrd="0" presId="urn:microsoft.com/office/officeart/2005/8/layout/arrow2"/>
    <dgm:cxn modelId="{08002B38-A26E-9C47-B1D8-9A91299E3B9E}" srcId="{5DD0E7CA-351F-2B40-9294-17F34F2EE5B3}" destId="{F8720B62-4305-224F-8EB3-8BD6CAEFF8B5}" srcOrd="1" destOrd="0" parTransId="{1DCF7198-DF43-C94D-8FC3-9C9B973247EE}" sibTransId="{4DAF7956-2007-2E42-9737-C505D68FC46F}"/>
    <dgm:cxn modelId="{E181E460-C3CC-46DA-ADC8-B2EC9249B091}" srcId="{5DD0E7CA-351F-2B40-9294-17F34F2EE5B3}" destId="{3553E1A7-D842-4D66-ACB6-608132F24ABC}" srcOrd="4" destOrd="0" parTransId="{16338927-4E3D-4C93-8E66-ADEFA30CFEE9}" sibTransId="{7B7096B6-3F59-4186-807A-2A879A91B6F0}"/>
    <dgm:cxn modelId="{4F3D3DA1-A5D0-9F46-9651-9CA77415ABC0}" srcId="{5DD0E7CA-351F-2B40-9294-17F34F2EE5B3}" destId="{D4B187FA-4A36-4D4B-886D-1DFEE7BC538B}" srcOrd="2" destOrd="0" parTransId="{1A4703DD-B7C8-3448-92EF-8239DB3E395C}" sibTransId="{D12623A9-1871-E84F-89CA-D82FC28DF78F}"/>
    <dgm:cxn modelId="{71B7052C-663B-4298-9BE8-4F7499C34136}" type="presOf" srcId="{D4B187FA-4A36-4D4B-886D-1DFEE7BC538B}" destId="{F8A968BC-1F1D-4224-9EE5-6DCD55D56CD8}" srcOrd="0" destOrd="0" presId="urn:microsoft.com/office/officeart/2005/8/layout/arrow2"/>
    <dgm:cxn modelId="{E3BAE413-3D2E-4279-8D25-E9CD0DA9A43B}" srcId="{5DD0E7CA-351F-2B40-9294-17F34F2EE5B3}" destId="{B8C1184C-0957-45E1-81A1-93741F62EEBE}" srcOrd="3" destOrd="0" parTransId="{52E2E0E9-A528-479F-A034-B4968EB475C6}" sibTransId="{284E639A-980D-485B-8AEC-F84FEB504497}"/>
    <dgm:cxn modelId="{A6D557A9-A03C-F445-86B5-32966CD6436C}" srcId="{5DD0E7CA-351F-2B40-9294-17F34F2EE5B3}" destId="{CB2E3D17-E69D-7146-B16E-9A458EFE4C6A}" srcOrd="0" destOrd="0" parTransId="{40AD84AB-0158-2141-908A-7869FE619B8A}" sibTransId="{5AB1743F-906D-1244-B11E-E7EB5E1976E9}"/>
    <dgm:cxn modelId="{66F3EEE8-7438-4D5B-9459-1CE8C1107BCC}" type="presOf" srcId="{3553E1A7-D842-4D66-ACB6-608132F24ABC}" destId="{5631CC1B-A38E-4DAC-B6F8-7A4FFBC70FC3}" srcOrd="0" destOrd="0" presId="urn:microsoft.com/office/officeart/2005/8/layout/arrow2"/>
    <dgm:cxn modelId="{3BB2BAFA-2350-4C2D-B456-49F8C92D8B05}" type="presParOf" srcId="{88393BCF-93E3-774A-9370-E8003DBE2047}" destId="{7A205485-8A68-714B-B0F4-7D532E75486C}" srcOrd="0" destOrd="0" presId="urn:microsoft.com/office/officeart/2005/8/layout/arrow2"/>
    <dgm:cxn modelId="{E40F543F-D167-4591-BD45-CCD02E28AFBF}" type="presParOf" srcId="{88393BCF-93E3-774A-9370-E8003DBE2047}" destId="{A8F65516-5C4A-40DE-B481-59FDA22C1D87}" srcOrd="1" destOrd="0" presId="urn:microsoft.com/office/officeart/2005/8/layout/arrow2"/>
    <dgm:cxn modelId="{C4648F3C-179D-432E-A3CF-A461734A29B2}" type="presParOf" srcId="{A8F65516-5C4A-40DE-B481-59FDA22C1D87}" destId="{39F4FE62-B46D-445C-8341-844A8860B894}" srcOrd="0" destOrd="0" presId="urn:microsoft.com/office/officeart/2005/8/layout/arrow2"/>
    <dgm:cxn modelId="{2C8402C2-7312-4BA2-818C-82F507A05FD2}" type="presParOf" srcId="{A8F65516-5C4A-40DE-B481-59FDA22C1D87}" destId="{57F774D0-4D8A-4A96-BD73-DB13568BEE1C}" srcOrd="1" destOrd="0" presId="urn:microsoft.com/office/officeart/2005/8/layout/arrow2"/>
    <dgm:cxn modelId="{EFFF8202-D30E-464B-A052-76245D3E83A7}" type="presParOf" srcId="{A8F65516-5C4A-40DE-B481-59FDA22C1D87}" destId="{2A61693C-EEA4-43B4-9816-7F08A2EAB6E2}" srcOrd="2" destOrd="0" presId="urn:microsoft.com/office/officeart/2005/8/layout/arrow2"/>
    <dgm:cxn modelId="{8F7D2D11-75D7-41A3-8A65-0469BB2D23A7}" type="presParOf" srcId="{A8F65516-5C4A-40DE-B481-59FDA22C1D87}" destId="{79B44225-CAC1-4E05-9119-704EAE16136A}" srcOrd="3" destOrd="0" presId="urn:microsoft.com/office/officeart/2005/8/layout/arrow2"/>
    <dgm:cxn modelId="{D6A25334-9887-44DE-A30B-70752F0C14D3}" type="presParOf" srcId="{A8F65516-5C4A-40DE-B481-59FDA22C1D87}" destId="{747BC66F-5390-44ED-9E69-DD1488E64E5E}" srcOrd="4" destOrd="0" presId="urn:microsoft.com/office/officeart/2005/8/layout/arrow2"/>
    <dgm:cxn modelId="{64C11A5F-1CD4-4CA5-9F17-F37BB3E3C50E}" type="presParOf" srcId="{A8F65516-5C4A-40DE-B481-59FDA22C1D87}" destId="{F8A968BC-1F1D-4224-9EE5-6DCD55D56CD8}" srcOrd="5" destOrd="0" presId="urn:microsoft.com/office/officeart/2005/8/layout/arrow2"/>
    <dgm:cxn modelId="{0AC8F615-6AD2-4A90-B52F-B9358D0B902C}" type="presParOf" srcId="{A8F65516-5C4A-40DE-B481-59FDA22C1D87}" destId="{794CC103-2DFE-4D75-A1AD-E0FADE8AB728}" srcOrd="6" destOrd="0" presId="urn:microsoft.com/office/officeart/2005/8/layout/arrow2"/>
    <dgm:cxn modelId="{DB5BFF7B-6228-4A7F-B6C2-D36A7C97FB7D}" type="presParOf" srcId="{A8F65516-5C4A-40DE-B481-59FDA22C1D87}" destId="{A5201477-13B1-47BE-9610-CFB5F60A18AF}" srcOrd="7" destOrd="0" presId="urn:microsoft.com/office/officeart/2005/8/layout/arrow2"/>
    <dgm:cxn modelId="{FCC9A142-1CA3-42D9-BDC7-7905CB5FBD93}" type="presParOf" srcId="{A8F65516-5C4A-40DE-B481-59FDA22C1D87}" destId="{4A1951C9-3746-4BAB-9E0B-94BA54C69E1A}" srcOrd="8" destOrd="0" presId="urn:microsoft.com/office/officeart/2005/8/layout/arrow2"/>
    <dgm:cxn modelId="{60A817A5-C4F8-4811-85B6-D3D8944C10FD}" type="presParOf" srcId="{A8F65516-5C4A-40DE-B481-59FDA22C1D87}" destId="{5631CC1B-A38E-4DAC-B6F8-7A4FFBC70FC3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96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966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845B8E06-420F-E747-8993-1499EDE89880}" type="datetimeFigureOut">
              <a:rPr lang="en-US"/>
              <a:pPr>
                <a:defRPr/>
              </a:pPr>
              <a:t>5/5/2021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80935"/>
            <a:ext cx="2946400" cy="4996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80935"/>
            <a:ext cx="2946400" cy="49966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AC331629-B150-A847-B3A9-CDC21512AF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3626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96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966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CC46EDCF-463E-9348-BFAD-32B28C66E8CE}" type="datetimeFigureOut">
              <a:rPr lang="en-US"/>
              <a:pPr>
                <a:defRPr/>
              </a:pPr>
              <a:t>5/5/2021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41267"/>
            <a:ext cx="5438775" cy="4492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80935"/>
            <a:ext cx="2946400" cy="4996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80935"/>
            <a:ext cx="2946400" cy="49966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A562AA0-50CF-6F47-A81B-ACC2F317C8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4596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A0B65-627B-F046-B5A3-02D3BE19E8F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706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036BD-B838-4D40-960A-8788FEE249F1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32144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9265" indent="-288179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52716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13802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74888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35974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97060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58147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919233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2F9FECB6-2D47-447E-AB55-A3AE1BB7E2D8}" type="slidenum">
              <a:rPr lang="en-GB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13</a:t>
            </a:fld>
            <a:endParaRPr lang="en-GB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995140" y="754668"/>
            <a:ext cx="4805783" cy="37240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805" tIns="41902" rIns="83805" bIns="41902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679608" y="4715472"/>
            <a:ext cx="5436845" cy="446603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6242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62AA0-50CF-6F47-A81B-ACC2F317C82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9324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62AA0-50CF-6F47-A81B-ACC2F317C82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7415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62AA0-50CF-6F47-A81B-ACC2F317C82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0441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9265" indent="-288179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52716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13802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74888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35974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97060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58147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919233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2F9FECB6-2D47-447E-AB55-A3AE1BB7E2D8}" type="slidenum">
              <a:rPr lang="en-GB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17</a:t>
            </a:fld>
            <a:endParaRPr lang="en-GB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995140" y="754668"/>
            <a:ext cx="4805783" cy="37240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805" tIns="41902" rIns="83805" bIns="41902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679608" y="4715472"/>
            <a:ext cx="5436845" cy="446603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1960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62AA0-50CF-6F47-A81B-ACC2F317C82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8182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62AA0-50CF-6F47-A81B-ACC2F317C82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4148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1A68D-F431-A44D-BCD5-C8AE5AEC573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9872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62AA0-50CF-6F47-A81B-ACC2F317C82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6256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62AA0-50CF-6F47-A81B-ACC2F317C82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3428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61A68D-F431-A44D-BCD5-C8AE5AEC573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84972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61A68D-F431-A44D-BCD5-C8AE5AEC573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20715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62AA0-50CF-6F47-A81B-ACC2F317C82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52523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9265" indent="-288179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52716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13802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74888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35974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97060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58147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919233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2F9FECB6-2D47-447E-AB55-A3AE1BB7E2D8}" type="slidenum">
              <a:rPr lang="en-GB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25</a:t>
            </a:fld>
            <a:endParaRPr lang="en-GB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995140" y="754668"/>
            <a:ext cx="4805783" cy="37240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805" tIns="41902" rIns="83805" bIns="41902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679608" y="4715472"/>
            <a:ext cx="5436845" cy="446603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45144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17095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157431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7068734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8408436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  <a:p>
            <a:endParaRPr lang="en-ZA" dirty="0"/>
          </a:p>
          <a:p>
            <a:r>
              <a:rPr lang="en-ZA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0179258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  <a:p>
            <a:endParaRPr lang="en-ZA" dirty="0"/>
          </a:p>
          <a:p>
            <a:r>
              <a:rPr lang="en-ZA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997289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9265" indent="-288179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52716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13802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74888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35974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97060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58147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919233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2F9FECB6-2D47-447E-AB55-A3AE1BB7E2D8}" type="slidenum">
              <a:rPr lang="en-GB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5</a:t>
            </a:fld>
            <a:endParaRPr lang="en-GB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995140" y="754668"/>
            <a:ext cx="4805783" cy="37240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805" tIns="41902" rIns="83805" bIns="41902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679608" y="4715472"/>
            <a:ext cx="5436845" cy="446603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51204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  <a:p>
            <a:endParaRPr lang="en-ZA" dirty="0"/>
          </a:p>
          <a:p>
            <a:r>
              <a:rPr lang="en-ZA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7363372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5291895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6729388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6600297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0335564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2981739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1618901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1247945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  <a:p>
            <a:endParaRPr lang="en-ZA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3042945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001262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9265" indent="-288179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52716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13802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74888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35974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97060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58147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919233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2F9FECB6-2D47-447E-AB55-A3AE1BB7E2D8}" type="slidenum">
              <a:rPr lang="en-GB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6</a:t>
            </a:fld>
            <a:endParaRPr lang="en-GB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995141" y="754670"/>
            <a:ext cx="4805783" cy="37240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805" tIns="41902" rIns="83805" bIns="41902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679609" y="4715472"/>
            <a:ext cx="5436845" cy="446603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64045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  <a:p>
            <a:r>
              <a:rPr lang="en-ZA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9674666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6737846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0698463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6712299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  <a:p>
            <a:r>
              <a:rPr lang="en-ZA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2100553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5076385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239983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7235467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28970081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028566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97A73EB-06F1-EA48-BD4C-9057A5D2D3DC}" type="slidenum">
              <a:rPr lang="en-ZA" sz="1200">
                <a:cs typeface="Arial" charset="0"/>
              </a:rPr>
              <a:pPr eaLnBrk="1" hangingPunct="1"/>
              <a:t>7</a:t>
            </a:fld>
            <a:endParaRPr lang="en-ZA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80437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9265" indent="-288179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52716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13802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74888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35974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97060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58147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919233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2F9FECB6-2D47-447E-AB55-A3AE1BB7E2D8}" type="slidenum">
              <a:rPr lang="en-GB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52</a:t>
            </a:fld>
            <a:endParaRPr lang="en-GB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995140" y="754668"/>
            <a:ext cx="4805783" cy="37240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805" tIns="41902" rIns="83805" bIns="41902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679608" y="4715472"/>
            <a:ext cx="5436845" cy="446603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520357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2186017-3C8C-4051-8AE2-6CC8DBC711BA}" type="slidenum">
              <a:rPr lang="en-GB" alt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53</a:t>
            </a:fld>
            <a:endParaRPr lang="en-GB" alt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995364" y="754064"/>
            <a:ext cx="4805362" cy="3724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805" tIns="41902" rIns="83805" bIns="41902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ZA" altLang="en-US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6"/>
            <a:ext cx="5437188" cy="44672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5745191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CC8F49B-60CA-4826-9833-65EB1248AB56}" type="slidenum">
              <a:rPr lang="en-GB" alt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54</a:t>
            </a:fld>
            <a:endParaRPr lang="en-GB" alt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004196" y="694612"/>
            <a:ext cx="4848007" cy="34306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805" tIns="41902" rIns="83805" bIns="41902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ZA" altLang="en-US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479" y="4343145"/>
            <a:ext cx="5485440" cy="411501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8368340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CC8F49B-60CA-4826-9833-65EB1248AB56}" type="slidenum">
              <a:rPr lang="en-GB" alt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55</a:t>
            </a:fld>
            <a:endParaRPr lang="en-GB" alt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004196" y="694612"/>
            <a:ext cx="4848007" cy="34306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805" tIns="41902" rIns="83805" bIns="41902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ZA" altLang="en-US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479" y="4343145"/>
            <a:ext cx="5485440" cy="411501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085618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9265" indent="-288179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52716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13802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74888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35974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97060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58147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919233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2F9FECB6-2D47-447E-AB55-A3AE1BB7E2D8}" type="slidenum">
              <a:rPr lang="en-GB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56</a:t>
            </a:fld>
            <a:endParaRPr lang="en-GB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995140" y="754668"/>
            <a:ext cx="4805783" cy="37240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805" tIns="41902" rIns="83805" bIns="41902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679608" y="4715472"/>
            <a:ext cx="5436845" cy="446603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802305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9265" indent="-288179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52716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13802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74888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35974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97060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58147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919233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2F9FECB6-2D47-447E-AB55-A3AE1BB7E2D8}" type="slidenum">
              <a:rPr lang="en-GB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59</a:t>
            </a:fld>
            <a:endParaRPr lang="en-GB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995140" y="754668"/>
            <a:ext cx="4805783" cy="37240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805" tIns="41902" rIns="83805" bIns="41902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679608" y="4715472"/>
            <a:ext cx="5436845" cy="446603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538958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11259008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6975" algn="l"/>
                <a:tab pos="2879725" algn="l"/>
                <a:tab pos="3290888" algn="l"/>
                <a:tab pos="3700463" algn="l"/>
                <a:tab pos="4113213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3363" algn="l"/>
                <a:tab pos="6996113" algn="l"/>
                <a:tab pos="7407275" algn="l"/>
                <a:tab pos="7820025" algn="l"/>
                <a:tab pos="8231188" algn="l"/>
              </a:tabLs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3406AB4D-6BF9-4B45-9811-9041043B8392}" type="slidenum">
              <a:rPr lang="en-GB" sz="1200">
                <a:solidFill>
                  <a:srgbClr val="000000"/>
                </a:solidFill>
                <a:latin typeface="Times New Roman" charset="0"/>
                <a:cs typeface="Arial" charset="0"/>
              </a:rPr>
              <a:pPr eaLnBrk="1" hangingPunct="1"/>
              <a:t>61</a:t>
            </a:fld>
            <a:endParaRPr lang="en-GB" sz="120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83971" name="Text Box 1"/>
          <p:cNvSpPr txBox="1">
            <a:spLocks noChangeArrowheads="1"/>
          </p:cNvSpPr>
          <p:nvPr/>
        </p:nvSpPr>
        <p:spPr bwMode="auto">
          <a:xfrm>
            <a:off x="995363" y="758285"/>
            <a:ext cx="4805362" cy="37451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805" tIns="41902" rIns="83805" bIns="41902"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en-ZA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41267"/>
            <a:ext cx="5437188" cy="449222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9405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E99C8-4B98-43B2-9103-E372CDFD311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7023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9265" indent="-288179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52716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13802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74888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35974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97060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58147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919233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2F9FECB6-2D47-447E-AB55-A3AE1BB7E2D8}" type="slidenum">
              <a:rPr lang="en-GB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9</a:t>
            </a:fld>
            <a:endParaRPr lang="en-GB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995141" y="758892"/>
            <a:ext cx="4805783" cy="37449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805" tIns="41902" rIns="83805" bIns="41902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679609" y="4741866"/>
            <a:ext cx="5436845" cy="449103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9199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9265" indent="-288179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52716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13802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74888" indent="-230543" eaLnBrk="0"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35974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97060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58147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919233" indent="-230543" defTabSz="453082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0" algn="l"/>
                <a:tab pos="408254" algn="l"/>
                <a:tab pos="819709" algn="l"/>
                <a:tab pos="1232765" algn="l"/>
                <a:tab pos="1644221" algn="l"/>
                <a:tab pos="2055676" algn="l"/>
                <a:tab pos="2467132" algn="l"/>
                <a:tab pos="2880188" algn="l"/>
                <a:tab pos="3291643" algn="l"/>
                <a:tab pos="3701498" algn="l"/>
                <a:tab pos="4114554" algn="l"/>
                <a:tab pos="4526010" algn="l"/>
                <a:tab pos="4937465" algn="l"/>
                <a:tab pos="5350521" algn="l"/>
                <a:tab pos="5761977" algn="l"/>
                <a:tab pos="6173432" algn="l"/>
                <a:tab pos="6584888" algn="l"/>
                <a:tab pos="6996343" algn="l"/>
                <a:tab pos="7407799" algn="l"/>
                <a:tab pos="7820855" algn="l"/>
                <a:tab pos="823231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2F9FECB6-2D47-447E-AB55-A3AE1BB7E2D8}" type="slidenum">
              <a:rPr lang="en-GB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10</a:t>
            </a:fld>
            <a:endParaRPr lang="en-GB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995140" y="754668"/>
            <a:ext cx="4805783" cy="37240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805" tIns="41902" rIns="83805" bIns="41902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679608" y="4715472"/>
            <a:ext cx="5436845" cy="446603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2803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188438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71550" y="260350"/>
            <a:ext cx="7813675" cy="571500"/>
          </a:xfrm>
          <a:prstGeom prst="rect">
            <a:avLst/>
          </a:prstGeom>
          <a:solidFill>
            <a:srgbClr val="18409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Cross-Border Road Transport Agency</a:t>
            </a:r>
          </a:p>
        </p:txBody>
      </p:sp>
    </p:spTree>
    <p:extLst>
      <p:ext uri="{BB962C8B-B14F-4D97-AF65-F5344CB8AC3E}">
        <p14:creationId xmlns:p14="http://schemas.microsoft.com/office/powerpoint/2010/main" xmlns="" val="142138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413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0708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804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11678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36056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3295E7-A27F-0840-852B-ABE8B58CB1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766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1849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6734305-25A2-D14C-95E8-1049DC01A53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67" r:id="rId1"/>
    <p:sldLayoutId id="2147485568" r:id="rId2"/>
    <p:sldLayoutId id="2147485569" r:id="rId3"/>
    <p:sldLayoutId id="2147485563" r:id="rId4"/>
    <p:sldLayoutId id="2147485570" r:id="rId5"/>
    <p:sldLayoutId id="2147485564" r:id="rId6"/>
    <p:sldLayoutId id="2147485571" r:id="rId7"/>
    <p:sldLayoutId id="2147485572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165304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ZA" sz="16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to the Organisational Performance Leadership Forum July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621F232-56B8-47E9-9930-73BDA4E45CB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" y="0"/>
            <a:ext cx="913257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1D17513-FA07-4351-BFE5-CD43E1FEDCBB}"/>
              </a:ext>
            </a:extLst>
          </p:cNvPr>
          <p:cNvSpPr txBox="1"/>
          <p:nvPr/>
        </p:nvSpPr>
        <p:spPr>
          <a:xfrm>
            <a:off x="4860032" y="2358617"/>
            <a:ext cx="4278253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2021-2025 Strategic Plan  &amp; </a:t>
            </a:r>
          </a:p>
          <a:p>
            <a:pPr algn="ctr"/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2021/22 Annual Performance Plan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Presentation to the </a:t>
            </a:r>
          </a:p>
          <a:p>
            <a:pPr algn="r"/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Portfolio Committee on Transport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5 May 2021 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9169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495B62D-9245-49B0-B9A8-C844BA7B72F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995" y="1005677"/>
            <a:ext cx="9144000" cy="6094800"/>
          </a:xfrm>
          <a:prstGeom prst="rect">
            <a:avLst/>
          </a:prstGeom>
        </p:spPr>
      </p:pic>
      <p:sp>
        <p:nvSpPr>
          <p:cNvPr id="19" name="Round Diagonal Corner of Rectangle 7">
            <a:extLst>
              <a:ext uri="{FF2B5EF4-FFF2-40B4-BE49-F238E27FC236}">
                <a16:creationId xmlns:a16="http://schemas.microsoft.com/office/drawing/2014/main" xmlns="" id="{335E81C3-2790-4001-9239-C9BB1466FAD4}"/>
              </a:ext>
            </a:extLst>
          </p:cNvPr>
          <p:cNvSpPr/>
          <p:nvPr/>
        </p:nvSpPr>
        <p:spPr>
          <a:xfrm>
            <a:off x="1691680" y="116632"/>
            <a:ext cx="4968552" cy="553998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Theory of Change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7598A84-A71D-407C-9142-A7DD78BF73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995" y="-243408"/>
            <a:ext cx="9141257" cy="5445224"/>
          </a:xfrm>
          <a:prstGeom prst="rect">
            <a:avLst/>
          </a:prstGeom>
        </p:spPr>
      </p:pic>
      <p:sp>
        <p:nvSpPr>
          <p:cNvPr id="21" name="Round Diagonal Corner of Rectangle 7">
            <a:extLst>
              <a:ext uri="{FF2B5EF4-FFF2-40B4-BE49-F238E27FC236}">
                <a16:creationId xmlns:a16="http://schemas.microsoft.com/office/drawing/2014/main" xmlns="" id="{D0E30842-1804-4AAB-B9D4-83C3B60F800E}"/>
              </a:ext>
            </a:extLst>
          </p:cNvPr>
          <p:cNvSpPr/>
          <p:nvPr/>
        </p:nvSpPr>
        <p:spPr>
          <a:xfrm>
            <a:off x="1866054" y="-86226"/>
            <a:ext cx="4968552" cy="553998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Theory of Change</a:t>
            </a:r>
          </a:p>
        </p:txBody>
      </p:sp>
    </p:spTree>
    <p:extLst>
      <p:ext uri="{BB962C8B-B14F-4D97-AF65-F5344CB8AC3E}">
        <p14:creationId xmlns:p14="http://schemas.microsoft.com/office/powerpoint/2010/main" xmlns="" val="325161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76256" y="63093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55576" y="2348880"/>
            <a:ext cx="7813675" cy="100811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Cross Border Environment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4221088"/>
            <a:ext cx="8749779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400" b="1" dirty="0">
                <a:solidFill>
                  <a:schemeClr val="tx1"/>
                </a:solidFill>
              </a:rPr>
              <a:t>OUTCOME AND OUTPUTS PER PROGRAMME</a:t>
            </a:r>
            <a:endParaRPr lang="en-US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A picture containing text, road, way, highway&#10;&#10;Description automatically generated">
            <a:extLst>
              <a:ext uri="{FF2B5EF4-FFF2-40B4-BE49-F238E27FC236}">
                <a16:creationId xmlns:a16="http://schemas.microsoft.com/office/drawing/2014/main" xmlns="" id="{DE72FD77-86AD-504B-8824-3D0A5939AB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" y="0"/>
            <a:ext cx="913257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49C4B77-F761-2846-8412-439D19A6D149}"/>
              </a:ext>
            </a:extLst>
          </p:cNvPr>
          <p:cNvSpPr txBox="1"/>
          <p:nvPr/>
        </p:nvSpPr>
        <p:spPr>
          <a:xfrm>
            <a:off x="5076056" y="2863287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Alignment of C-BRTA Outcomes to Government  Priorities</a:t>
            </a:r>
          </a:p>
        </p:txBody>
      </p:sp>
    </p:spTree>
    <p:extLst>
      <p:ext uri="{BB962C8B-B14F-4D97-AF65-F5344CB8AC3E}">
        <p14:creationId xmlns:p14="http://schemas.microsoft.com/office/powerpoint/2010/main" xmlns="" val="42222292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5FCC53DA-CD98-41A7-BD5A-A7B82761D809}"/>
              </a:ext>
            </a:extLst>
          </p:cNvPr>
          <p:cNvSpPr txBox="1">
            <a:spLocks/>
          </p:cNvSpPr>
          <p:nvPr/>
        </p:nvSpPr>
        <p:spPr bwMode="auto">
          <a:xfrm>
            <a:off x="971600" y="-1035496"/>
            <a:ext cx="7712615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000" b="1" dirty="0">
                <a:latin typeface="Arial Rounded MT Bold" panose="020F0704030504030204" pitchFamily="34" charset="0"/>
                <a:ea typeface="+mn-ea"/>
                <a:cs typeface="Arial"/>
              </a:rPr>
              <a:t>ALIGNMENT TO GOVERNMENT PRIORITIES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FD5317E7-FDEF-4637-8BCA-8A6C820C23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58358830"/>
              </p:ext>
            </p:extLst>
          </p:nvPr>
        </p:nvGraphicFramePr>
        <p:xfrm>
          <a:off x="287524" y="1268760"/>
          <a:ext cx="8568952" cy="339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3581">
                  <a:extLst>
                    <a:ext uri="{9D8B030D-6E8A-4147-A177-3AD203B41FA5}">
                      <a16:colId xmlns:a16="http://schemas.microsoft.com/office/drawing/2014/main" xmlns="" val="3772889062"/>
                    </a:ext>
                  </a:extLst>
                </a:gridCol>
                <a:gridCol w="4215371">
                  <a:extLst>
                    <a:ext uri="{9D8B030D-6E8A-4147-A177-3AD203B41FA5}">
                      <a16:colId xmlns:a16="http://schemas.microsoft.com/office/drawing/2014/main" xmlns="" val="2850801019"/>
                    </a:ext>
                  </a:extLst>
                </a:gridCol>
              </a:tblGrid>
              <a:tr h="2064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Government Priorities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 to C-BRTA’s Outcomes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5826606"/>
                  </a:ext>
                </a:extLst>
              </a:tr>
              <a:tr h="2601814">
                <a:tc>
                  <a:txBody>
                    <a:bodyPr/>
                    <a:lstStyle/>
                    <a:p>
                      <a:pPr algn="just"/>
                      <a:r>
                        <a:rPr lang="en-ZA" sz="15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Priority 1</a:t>
                      </a:r>
                      <a:r>
                        <a:rPr lang="en-ZA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A Capable, Ethical and Developmental State</a:t>
                      </a:r>
                    </a:p>
                    <a:p>
                      <a:r>
                        <a:rPr lang="en-ZA" sz="1500" b="1" u="sng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Outcome</a:t>
                      </a:r>
                      <a:r>
                        <a:rPr lang="en-ZA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Improved leadership, governance and accountability  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Professional, meritocratic and ethical public administration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Functional, efficient and integrated government</a:t>
                      </a:r>
                    </a:p>
                    <a:p>
                      <a:r>
                        <a:rPr lang="en-ZA" sz="1500" b="1" u="sng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DoT’s Strategic Thrust (Ministers Performance Agreement):</a:t>
                      </a:r>
                      <a:endParaRPr lang="en-ZA" sz="1500" u="sng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Functional, efficient and integrated government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ZA" sz="1500" b="1" u="sng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Outcome: 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Viable cross border road transport economic regulator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Improved governance and strengthened control environment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8443550"/>
                  </a:ext>
                </a:extLst>
              </a:tr>
            </a:tbl>
          </a:graphicData>
        </a:graphic>
      </p:graphicFrame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xmlns="" id="{1F997D77-6AA8-C14B-80E3-67662CD9E0E5}"/>
              </a:ext>
            </a:extLst>
          </p:cNvPr>
          <p:cNvSpPr/>
          <p:nvPr/>
        </p:nvSpPr>
        <p:spPr>
          <a:xfrm>
            <a:off x="1691680" y="188640"/>
            <a:ext cx="5544616" cy="553998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Alignment to Government Priorities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9C0FAD4-2F33-1E49-9731-6E27AFD58BB6}"/>
              </a:ext>
            </a:extLst>
          </p:cNvPr>
          <p:cNvSpPr txBox="1"/>
          <p:nvPr/>
        </p:nvSpPr>
        <p:spPr>
          <a:xfrm>
            <a:off x="7624119" y="656143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36E7D90-05D0-6742-8182-78EC9D0C2A6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934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FD5317E7-FDEF-4637-8BCA-8A6C820C23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36051339"/>
              </p:ext>
            </p:extLst>
          </p:nvPr>
        </p:nvGraphicFramePr>
        <p:xfrm>
          <a:off x="0" y="742638"/>
          <a:ext cx="9144000" cy="6191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9225">
                  <a:extLst>
                    <a:ext uri="{9D8B030D-6E8A-4147-A177-3AD203B41FA5}">
                      <a16:colId xmlns:a16="http://schemas.microsoft.com/office/drawing/2014/main" xmlns="" val="3772889062"/>
                    </a:ext>
                  </a:extLst>
                </a:gridCol>
                <a:gridCol w="2804775">
                  <a:extLst>
                    <a:ext uri="{9D8B030D-6E8A-4147-A177-3AD203B41FA5}">
                      <a16:colId xmlns:a16="http://schemas.microsoft.com/office/drawing/2014/main" xmlns="" val="2850801019"/>
                    </a:ext>
                  </a:extLst>
                </a:gridCol>
              </a:tblGrid>
              <a:tr h="4425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Government Priorities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 to C-BRTA’s Outcomes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5826606"/>
                  </a:ext>
                </a:extLst>
              </a:tr>
              <a:tr h="5499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Priority 2: </a:t>
                      </a: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Economic Transformation and Job Creation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Outcomes: </a:t>
                      </a:r>
                      <a:endParaRPr lang="en-ZA" sz="1500" u="sng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Investing in accelerated inclusive growth. 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Increased ownership and participation by historically disadvantaged individuals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Re-industrialisation of the economy and emerging of globally competitive sectors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Improve competitiveness through ICT adoption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Competitive and accessible markets through reduced share of dominant firms in priority sectors and expanded small business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Increased economic participation, ownership and access to resources and opportunities by women, youth and persons with disabilities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DoT’s Strategic Thrust:</a:t>
                      </a:r>
                      <a:endParaRPr lang="en-ZA" sz="1500" u="sng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Increased access to affordable and reliable transport system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Develop strategy for the implementation of the “user pay principle”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Industrialisation, Localisation and Exports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Create a conducive environment that enables national priority sectors to support industrialisation and localisation, leading to increased experts, employment, and youth and women owned SMME participation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ZA" sz="1500" b="1" u="sng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Outcomes: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Increased participation by historical disadvantaged individuals</a:t>
                      </a:r>
                      <a:endParaRPr lang="en-ZA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Fair operating environment for cross border road transport operators</a:t>
                      </a:r>
                      <a:endParaRPr lang="en-ZA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Functional and reliable cross border road transport and trade facilitation information</a:t>
                      </a:r>
                      <a:endParaRPr lang="en-ZA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Viable cross border road transport economic regulator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ZA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Improved governance and strengthened control environment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ZA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8443550"/>
                  </a:ext>
                </a:extLst>
              </a:tr>
            </a:tbl>
          </a:graphicData>
        </a:graphic>
      </p:graphicFrame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xmlns="" id="{9ED87437-B9B8-254C-A38C-6A756BB79EED}"/>
              </a:ext>
            </a:extLst>
          </p:cNvPr>
          <p:cNvSpPr/>
          <p:nvPr/>
        </p:nvSpPr>
        <p:spPr>
          <a:xfrm>
            <a:off x="1691680" y="188640"/>
            <a:ext cx="5544616" cy="553998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Alignment to Government Priorities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E14D0D-79FB-7445-BDBE-2639CCB0E177}"/>
              </a:ext>
            </a:extLst>
          </p:cNvPr>
          <p:cNvSpPr txBox="1"/>
          <p:nvPr/>
        </p:nvSpPr>
        <p:spPr>
          <a:xfrm>
            <a:off x="7698259" y="658615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EAD30F-7C41-7A42-B4C1-666A3E99744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396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FD5317E7-FDEF-4637-8BCA-8A6C820C23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955172"/>
              </p:ext>
            </p:extLst>
          </p:nvPr>
        </p:nvGraphicFramePr>
        <p:xfrm>
          <a:off x="215516" y="957871"/>
          <a:ext cx="8712968" cy="5566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2325">
                  <a:extLst>
                    <a:ext uri="{9D8B030D-6E8A-4147-A177-3AD203B41FA5}">
                      <a16:colId xmlns:a16="http://schemas.microsoft.com/office/drawing/2014/main" xmlns="" val="3772889062"/>
                    </a:ext>
                  </a:extLst>
                </a:gridCol>
                <a:gridCol w="4150643">
                  <a:extLst>
                    <a:ext uri="{9D8B030D-6E8A-4147-A177-3AD203B41FA5}">
                      <a16:colId xmlns:a16="http://schemas.microsoft.com/office/drawing/2014/main" xmlns="" val="2850801019"/>
                    </a:ext>
                  </a:extLst>
                </a:gridCol>
              </a:tblGrid>
              <a:tr h="3503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Government Priorities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 to C-BRTA’s Outcomes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5826606"/>
                  </a:ext>
                </a:extLst>
              </a:tr>
              <a:tr h="25320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Priority 6: </a:t>
                      </a:r>
                      <a:r>
                        <a:rPr lang="en-ZA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Social Cohesion and Safe Communities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b="1" u="sng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Outcomes</a:t>
                      </a:r>
                      <a:r>
                        <a:rPr lang="en-ZA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</a:t>
                      </a:r>
                      <a:endParaRPr lang="en-ZA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ZA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Promoting social cohesion through increased interaction across space and class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ZA" sz="1500" b="1" u="sng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DoT’s Strategic Thrust: </a:t>
                      </a:r>
                      <a:endParaRPr lang="en-ZA" sz="1500" u="sng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diverse socially cohesive society with a common national identity </a:t>
                      </a:r>
                      <a:endParaRPr lang="en-ZA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ZA" sz="1500" b="1" u="sng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Outcomes: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Safe and reliable cross border road transport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Improved compliance to cross border road transport regulation through smart law enforcement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 operational level; -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Communication unit promotes all national initiatives on social cohesion issues digital campaigns</a:t>
                      </a:r>
                      <a:r>
                        <a:rPr lang="en-ZA" sz="1500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8443550"/>
                  </a:ext>
                </a:extLst>
              </a:tr>
              <a:tr h="2518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Priority 7</a:t>
                      </a: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A better Africa and World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Outcome:</a:t>
                      </a:r>
                      <a:endParaRPr lang="en-ZA" sz="1500" u="sng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Increased foreign direct investment into South Africa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5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DoT’s Strategic Thrust:</a:t>
                      </a:r>
                      <a:endParaRPr lang="en-ZA" sz="1500" u="sng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n-ZA" sz="1500" b="1" u="sng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Outcomes: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Harmonised economic regulations </a:t>
                      </a:r>
                      <a:endParaRPr lang="en-ZA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Improved compliance to cross border road transport regulation</a:t>
                      </a:r>
                      <a:endParaRPr lang="en-ZA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Enhanced regulatory regime by implementing quality regulations</a:t>
                      </a:r>
                      <a:endParaRPr lang="en-ZA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Enhanced regulation to facilitate market access</a:t>
                      </a:r>
                      <a:endParaRPr lang="en-ZA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2904878"/>
                  </a:ext>
                </a:extLst>
              </a:tr>
            </a:tbl>
          </a:graphicData>
        </a:graphic>
      </p:graphicFrame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xmlns="" id="{9ED87437-B9B8-254C-A38C-6A756BB79EED}"/>
              </a:ext>
            </a:extLst>
          </p:cNvPr>
          <p:cNvSpPr/>
          <p:nvPr/>
        </p:nvSpPr>
        <p:spPr>
          <a:xfrm>
            <a:off x="1691680" y="188640"/>
            <a:ext cx="5544616" cy="553998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Alignment to Government Priorities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D738C23-8ED7-674E-8B8F-C70AFE184910}"/>
              </a:ext>
            </a:extLst>
          </p:cNvPr>
          <p:cNvSpPr txBox="1"/>
          <p:nvPr/>
        </p:nvSpPr>
        <p:spPr>
          <a:xfrm>
            <a:off x="7599405" y="65243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8C19921-FA4B-9D4E-9F02-09EA8C42859F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836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76256" y="63093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55576" y="2348880"/>
            <a:ext cx="7813675" cy="100811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Cross Border Environment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4221088"/>
            <a:ext cx="8749779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400" b="1" dirty="0">
                <a:solidFill>
                  <a:schemeClr val="tx1"/>
                </a:solidFill>
              </a:rPr>
              <a:t>OUTCOME AND OUTPUTS PER PROGRAMME</a:t>
            </a:r>
            <a:endParaRPr lang="en-US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A picture containing text, road, way, highway&#10;&#10;Description automatically generated">
            <a:extLst>
              <a:ext uri="{FF2B5EF4-FFF2-40B4-BE49-F238E27FC236}">
                <a16:creationId xmlns:a16="http://schemas.microsoft.com/office/drawing/2014/main" xmlns="" id="{DE72FD77-86AD-504B-8824-3D0A5939AB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" y="0"/>
            <a:ext cx="913257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49C4B77-F761-2846-8412-439D19A6D149}"/>
              </a:ext>
            </a:extLst>
          </p:cNvPr>
          <p:cNvSpPr txBox="1"/>
          <p:nvPr/>
        </p:nvSpPr>
        <p:spPr>
          <a:xfrm>
            <a:off x="5110895" y="2506541"/>
            <a:ext cx="3818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on key priority areas and projects</a:t>
            </a:r>
          </a:p>
        </p:txBody>
      </p:sp>
    </p:spTree>
    <p:extLst>
      <p:ext uri="{BB962C8B-B14F-4D97-AF65-F5344CB8AC3E}">
        <p14:creationId xmlns:p14="http://schemas.microsoft.com/office/powerpoint/2010/main" xmlns="" val="40906801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10160E-0F47-49B3-A7CA-C8655CCF0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40768"/>
            <a:ext cx="8640960" cy="511634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Agency championed the establishment of the Cross-Border Road Transport Regulators Forum (CBRT-RF) in the SADC region to drive the regional harmonisation agenda.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CBRT-RF adopted an annual work/action plan agreed upon by regulators of twelve (12) SADC member states.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activities focus on specific areas of Chapter 5 and 6 of the SADC Protocol on Transport, Communication and Meteorology.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C-BRTA target for 2020/21 is to  have implemented 20% of the CBRT-RF Workplan.</a:t>
            </a:r>
          </a:p>
        </p:txBody>
      </p:sp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xmlns="" id="{9E76D468-FEB8-4E80-8963-11970E10851A}"/>
              </a:ext>
            </a:extLst>
          </p:cNvPr>
          <p:cNvSpPr/>
          <p:nvPr/>
        </p:nvSpPr>
        <p:spPr>
          <a:xfrm>
            <a:off x="1691680" y="139572"/>
            <a:ext cx="7128792" cy="720080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of the 1996 SADC Protocol on Transport, Communication and Meteorology</a:t>
            </a:r>
            <a:endParaRPr lang="en-ZA" sz="2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7003610-BE0B-F343-B67B-1BA61BD5EF2C}"/>
              </a:ext>
            </a:extLst>
          </p:cNvPr>
          <p:cNvSpPr txBox="1"/>
          <p:nvPr/>
        </p:nvSpPr>
        <p:spPr>
          <a:xfrm>
            <a:off x="8152327" y="645231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5F8A899-AE07-674F-8C81-A17090E44563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6317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10160E-0F47-49B3-A7CA-C8655CCF0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82471"/>
            <a:ext cx="8856984" cy="5904656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 National Ministerial Task Team (NMTT) consisting of officials from National Department of Transport, Cross-Border Road Transport Agency and the Free State Department of Police, Roads &amp; Transport, was established by the Minister to work on measures of resolving the impasse.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An MoU was concluded between the International Cross Border Taxi Organization (ICBTO) and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Madiboho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Taxi Forum led by Free State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Santaco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The aim of the MoU was to forge working and operational relations between ICBTO and SANTACO,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draft bilateral agreement between RSA and the Kingdom of Lesotho was escalated to the SADC Secretariat to take a decision on some issues that both countries could not agree on.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 follow-up meeting was held with Lesotho Transport Ministry in August 2020 to discuss progress on the agreement between the two countries.  The meeting resolved inter alia that a letter should be written to SADC Secretariat to request the feedback on the meeting which was to be arranged between the two (2) Ministers of Transport. 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On-going follow-up with SADC Secretariat to finalize the bilateral agreement. </a:t>
            </a:r>
          </a:p>
          <a:p>
            <a:pPr algn="just">
              <a:lnSpc>
                <a:spcPct val="150000"/>
              </a:lnSpc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ZA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xmlns="" id="{652AD407-B3AB-4E84-8248-7F613BCCD241}"/>
              </a:ext>
            </a:extLst>
          </p:cNvPr>
          <p:cNvSpPr/>
          <p:nvPr/>
        </p:nvSpPr>
        <p:spPr>
          <a:xfrm>
            <a:off x="1619672" y="116632"/>
            <a:ext cx="7128792" cy="720080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 of the RSA/Kingdom of Lesotho Cross-Border Route impasse</a:t>
            </a:r>
            <a:endParaRPr lang="en-ZA" sz="2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6CCC2C8-AB81-EA49-B352-08823A8B7C5B}"/>
              </a:ext>
            </a:extLst>
          </p:cNvPr>
          <p:cNvSpPr txBox="1"/>
          <p:nvPr/>
        </p:nvSpPr>
        <p:spPr>
          <a:xfrm>
            <a:off x="7524328" y="65177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9D6953-4CD9-FD4E-9836-FD61E268CE2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446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>
            <a:extLst>
              <a:ext uri="{FF2B5EF4-FFF2-40B4-BE49-F238E27FC236}">
                <a16:creationId xmlns:a16="http://schemas.microsoft.com/office/drawing/2014/main" xmlns="" id="{CDE29B90-4EEE-9149-9FA8-823B5A3DA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28201"/>
            <a:ext cx="8784976" cy="6013239"/>
          </a:xfrm>
        </p:spPr>
        <p:txBody>
          <a:bodyPr>
            <a:noAutofit/>
          </a:bodyPr>
          <a:lstStyle/>
          <a:p>
            <a:pPr marL="96472" indent="0" algn="just">
              <a:lnSpc>
                <a:spcPct val="150000"/>
              </a:lnSpc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Linking Africa Plan (LAP):</a:t>
            </a:r>
          </a:p>
          <a:p>
            <a:pPr marL="553672" lvl="1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  <a:t>Aimed at improving African economies through transformation of the cross-border transport system, cross-border trade and creating an environment that seeks to promote meaningful intra-Africa trade;</a:t>
            </a:r>
          </a:p>
          <a:p>
            <a:pPr marL="553672" lvl="1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The objectives are to:</a:t>
            </a:r>
          </a:p>
          <a:p>
            <a:pPr marL="953722" lvl="2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Enhance cross-border transport system efficiency and intra-Africa trade;</a:t>
            </a:r>
          </a:p>
          <a:p>
            <a:pPr marL="953722" lvl="2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Enhance </a:t>
            </a:r>
            <a:r>
              <a:rPr lang="en-ZA" sz="1500" dirty="0">
                <a:latin typeface="Arial" panose="020B0604020202020204" pitchFamily="34" charset="0"/>
                <a:ea typeface="Arial" panose="020B0604020202020204" pitchFamily="34" charset="0"/>
              </a:rPr>
              <a:t>harmonisation of cross-border trade and transport governance matters, policies, standards and systems;</a:t>
            </a:r>
          </a:p>
          <a:p>
            <a:pPr marL="953722" lvl="2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ZA" sz="1500" dirty="0">
                <a:latin typeface="Arial" panose="020B0604020202020204" pitchFamily="34" charset="0"/>
                <a:ea typeface="Arial" panose="020B0604020202020204" pitchFamily="34" charset="0"/>
              </a:rPr>
              <a:t>Enhance collaboration, coordination and integration of stand-alone initiatives geared towards realisation of objectives of AfCFTA, Agenda 2063: the Africa we want and various other programmes; and</a:t>
            </a:r>
          </a:p>
          <a:p>
            <a:pPr marL="553672" lvl="1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The Plan provides interventions needed to unlock Africa’s trade potential and thus position Africa as a significant trading player in the world economic system.</a:t>
            </a:r>
          </a:p>
          <a:p>
            <a:pPr marL="553672" lvl="1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Progress to date: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The Agency has engaged various stakeholders to support the implementation of various identified programmes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4CCC4EB-91BD-6044-93F8-322A0A783142}"/>
              </a:ext>
            </a:extLst>
          </p:cNvPr>
          <p:cNvSpPr txBox="1"/>
          <p:nvPr/>
        </p:nvSpPr>
        <p:spPr>
          <a:xfrm>
            <a:off x="7930796" y="637210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8F6B814-207A-794A-8E07-1AC40A31870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 Diagonal Corner of Rectangle 5">
            <a:extLst>
              <a:ext uri="{FF2B5EF4-FFF2-40B4-BE49-F238E27FC236}">
                <a16:creationId xmlns:a16="http://schemas.microsoft.com/office/drawing/2014/main" xmlns="" id="{99F5D141-2B6A-DE42-A436-24AE23D4028D}"/>
              </a:ext>
            </a:extLst>
          </p:cNvPr>
          <p:cNvSpPr/>
          <p:nvPr/>
        </p:nvSpPr>
        <p:spPr>
          <a:xfrm>
            <a:off x="1907704" y="134266"/>
            <a:ext cx="5112568" cy="611568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Linking Africa Plan (LAP</a:t>
            </a:r>
            <a:endParaRPr lang="en-ZA" sz="2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4253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>
            <a:extLst>
              <a:ext uri="{FF2B5EF4-FFF2-40B4-BE49-F238E27FC236}">
                <a16:creationId xmlns:a16="http://schemas.microsoft.com/office/drawing/2014/main" xmlns="" id="{CDE29B90-4EEE-9149-9FA8-823B5A3DA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297" y="742314"/>
            <a:ext cx="8595406" cy="596732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  <a:t>The Agency is developing the Integrated Cross Border Management System (ICMBS) to replace the old permit issuing system.  The system will go-live in the coming financial year.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ZA" sz="1500" b="1" dirty="0">
                <a:latin typeface="Arial" panose="020B0604020202020204" pitchFamily="34" charset="0"/>
                <a:cs typeface="Arial" panose="020B0604020202020204" pitchFamily="34" charset="0"/>
              </a:rPr>
              <a:t>Benefits of the new ICMBS</a:t>
            </a:r>
            <a: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1500" b="1" dirty="0">
                <a:latin typeface="Arial" panose="020B0604020202020204" pitchFamily="34" charset="0"/>
                <a:cs typeface="Arial" panose="020B0604020202020204" pitchFamily="34" charset="0"/>
              </a:rPr>
              <a:t>Convenience</a:t>
            </a:r>
            <a: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1" algn="just">
              <a:lnSpc>
                <a:spcPct val="150000"/>
              </a:lnSpc>
              <a:buFont typeface="+mj-lt"/>
              <a:buAutoNum type="alphaLcParenR"/>
            </a:pPr>
            <a: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  <a:t>Apply for permits anytime, anywhere;</a:t>
            </a:r>
          </a:p>
          <a:p>
            <a:pPr lvl="1" algn="just">
              <a:lnSpc>
                <a:spcPct val="150000"/>
              </a:lnSpc>
              <a:buFont typeface="+mj-lt"/>
              <a:buAutoNum type="alphaLcParenR"/>
            </a:pPr>
            <a: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  <a:t>Improve turnaround times; and</a:t>
            </a:r>
          </a:p>
          <a:p>
            <a:pPr lvl="1" algn="just">
              <a:lnSpc>
                <a:spcPct val="150000"/>
              </a:lnSpc>
              <a:buFont typeface="+mj-lt"/>
              <a:buAutoNum type="alphaLcParenR"/>
            </a:pPr>
            <a: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  <a:t>Get online notifications.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1500" b="1" dirty="0">
                <a:latin typeface="Arial" panose="020B0604020202020204" pitchFamily="34" charset="0"/>
                <a:cs typeface="Arial" panose="020B0604020202020204" pitchFamily="34" charset="0"/>
              </a:rPr>
              <a:t>Cost Saving</a:t>
            </a:r>
          </a:p>
          <a:p>
            <a:pPr lvl="1" algn="just">
              <a:lnSpc>
                <a:spcPct val="150000"/>
              </a:lnSpc>
              <a:buFont typeface="+mj-lt"/>
              <a:buAutoNum type="alphaLcParenR"/>
            </a:pPr>
            <a: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  <a:t>Reduction of operational costs for operators – travelling to CBRTA offices; </a:t>
            </a:r>
          </a:p>
          <a:p>
            <a:pPr lvl="1" algn="just">
              <a:lnSpc>
                <a:spcPct val="150000"/>
              </a:lnSpc>
              <a:buFont typeface="+mj-lt"/>
              <a:buAutoNum type="alphaLcParenR"/>
            </a:pPr>
            <a: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  <a:t>Renew permits online. </a:t>
            </a:r>
          </a:p>
          <a:p>
            <a:pPr marL="4000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1500" b="1" dirty="0">
                <a:latin typeface="Arial" panose="020B0604020202020204" pitchFamily="34" charset="0"/>
                <a:cs typeface="Arial" panose="020B0604020202020204" pitchFamily="34" charset="0"/>
              </a:rPr>
              <a:t>Simplicity </a:t>
            </a:r>
          </a:p>
          <a:p>
            <a:pPr marL="685800" lvl="1" indent="-228600" algn="just">
              <a:lnSpc>
                <a:spcPct val="150000"/>
              </a:lnSpc>
              <a:buAutoNum type="alphaLcParenR"/>
            </a:pPr>
            <a: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  <a:t>Simplified application process with ability to attach supporting documents; </a:t>
            </a:r>
          </a:p>
          <a:p>
            <a:pPr marL="685800" lvl="1" indent="-228600" algn="just">
              <a:lnSpc>
                <a:spcPct val="150000"/>
              </a:lnSpc>
              <a:buAutoNum type="alphaLcParenR"/>
            </a:pPr>
            <a: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  <a:t>Track and trace permits online;</a:t>
            </a:r>
          </a:p>
          <a:p>
            <a:pPr marL="685800" lvl="1" indent="-228600" algn="just">
              <a:lnSpc>
                <a:spcPct val="150000"/>
              </a:lnSpc>
              <a:buAutoNum type="alphaLcParenR"/>
            </a:pPr>
            <a: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  <a:t>Perform payments online.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93AA6CF-5C4E-5947-9640-63B884F36929}"/>
              </a:ext>
            </a:extLst>
          </p:cNvPr>
          <p:cNvSpPr txBox="1"/>
          <p:nvPr/>
        </p:nvSpPr>
        <p:spPr>
          <a:xfrm>
            <a:off x="7353837" y="636216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636DFB4-C863-8144-B126-BADDFE0A90C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 Diagonal Corner of Rectangle 4">
            <a:extLst>
              <a:ext uri="{FF2B5EF4-FFF2-40B4-BE49-F238E27FC236}">
                <a16:creationId xmlns:a16="http://schemas.microsoft.com/office/drawing/2014/main" xmlns="" id="{C0A60587-E4BD-144B-A6FD-2356993462E5}"/>
              </a:ext>
            </a:extLst>
          </p:cNvPr>
          <p:cNvSpPr/>
          <p:nvPr/>
        </p:nvSpPr>
        <p:spPr>
          <a:xfrm>
            <a:off x="1619672" y="116632"/>
            <a:ext cx="7128792" cy="720080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Cross Border Management System</a:t>
            </a:r>
            <a:endParaRPr lang="en-ZA" sz="2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375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2680F6-708F-4B79-936E-EEB746D88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025352"/>
            <a:ext cx="8784976" cy="5832648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Mandate, Core Functional Areas and the Cross Border Environment</a:t>
            </a:r>
          </a:p>
          <a:p>
            <a:pPr marL="514350" indent="-514350">
              <a:buAutoNum type="arabicPeriod"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Strategic Overview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Vision, Mission and Core Values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C-BRTA’s Theory of Change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C-BRTA Outcomes and Alignment to Government Priorities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Information on key priority areas and projects</a:t>
            </a:r>
          </a:p>
          <a:p>
            <a:pPr marL="514350" indent="-514350">
              <a:buAutoNum type="arabicPeriod"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Outcomes and Outputs per Programme</a:t>
            </a: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Programme 1 : Regulatory Services</a:t>
            </a: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Programme 2 : Law Enforcement</a:t>
            </a: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Programme 3 : Facilitation</a:t>
            </a: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Programme 4 : Research and Advisory</a:t>
            </a: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Programme 5 : Administration</a:t>
            </a:r>
          </a:p>
          <a:p>
            <a:pPr marL="514350" indent="-514350">
              <a:buAutoNum type="arabicPeriod"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Financial Information </a:t>
            </a:r>
          </a:p>
          <a:p>
            <a:pPr marL="514350" indent="-514350">
              <a:buAutoNum type="arabicPeriod"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Audit Outcomes – 2019/20</a:t>
            </a:r>
          </a:p>
          <a:p>
            <a:pPr marL="514350" indent="-514350">
              <a:buAutoNum type="arabicPeriod"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Governance Matters</a:t>
            </a:r>
          </a:p>
        </p:txBody>
      </p:sp>
      <p:sp>
        <p:nvSpPr>
          <p:cNvPr id="5" name="Round Diagonal Corner of Rectangle 4">
            <a:extLst>
              <a:ext uri="{FF2B5EF4-FFF2-40B4-BE49-F238E27FC236}">
                <a16:creationId xmlns:a16="http://schemas.microsoft.com/office/drawing/2014/main" xmlns="" id="{177699ED-6BE1-974F-A7F1-0CA2D3C7A34D}"/>
              </a:ext>
            </a:extLst>
          </p:cNvPr>
          <p:cNvSpPr/>
          <p:nvPr/>
        </p:nvSpPr>
        <p:spPr>
          <a:xfrm>
            <a:off x="1691680" y="188640"/>
            <a:ext cx="3672408" cy="553998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Outline of Presentation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843662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>
            <a:extLst>
              <a:ext uri="{FF2B5EF4-FFF2-40B4-BE49-F238E27FC236}">
                <a16:creationId xmlns:a16="http://schemas.microsoft.com/office/drawing/2014/main" xmlns="" id="{CDE29B90-4EEE-9149-9FA8-823B5A3DA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95468"/>
            <a:ext cx="8640961" cy="580188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  <a:t>The ICBMS is also positioned as a tool for harmonising cross-border management systems in the region. This is envisaged to improve the regulation of cross border road transport in the region critical for enhancing seamless cross-border road transport movements.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  <a:t>At a strategic level, ICBMS will be implemented with a view to:</a:t>
            </a:r>
          </a:p>
          <a:p>
            <a:pPr lvl="1" algn="just">
              <a:lnSpc>
                <a:spcPct val="130000"/>
              </a:lnSpc>
              <a:buFont typeface="+mj-lt"/>
              <a:buAutoNum type="alphaLcParenR"/>
            </a:pPr>
            <a:r>
              <a:rPr lang="en-ZA" sz="1500" b="1" u="sng" dirty="0">
                <a:latin typeface="Arial" panose="020B0604020202020204" pitchFamily="34" charset="0"/>
                <a:cs typeface="Arial" panose="020B0604020202020204" pitchFamily="34" charset="0"/>
              </a:rPr>
              <a:t>Standardise cross-border authorisation systems or permits;</a:t>
            </a:r>
          </a:p>
          <a:p>
            <a:pPr lvl="1" algn="just">
              <a:lnSpc>
                <a:spcPct val="130000"/>
              </a:lnSpc>
              <a:buFont typeface="+mj-lt"/>
              <a:buAutoNum type="alphaLcParenR"/>
            </a:pPr>
            <a:r>
              <a:rPr lang="en-ZA" sz="1500" b="1" u="sng" dirty="0">
                <a:latin typeface="Arial" panose="020B0604020202020204" pitchFamily="34" charset="0"/>
                <a:cs typeface="Arial" panose="020B0604020202020204" pitchFamily="34" charset="0"/>
              </a:rPr>
              <a:t>Enhance cross-border road transport system efficiency;</a:t>
            </a:r>
          </a:p>
          <a:p>
            <a:pPr lvl="1" algn="just">
              <a:lnSpc>
                <a:spcPct val="130000"/>
              </a:lnSpc>
              <a:buFont typeface="+mj-lt"/>
              <a:buAutoNum type="alphaLcParenR"/>
            </a:pPr>
            <a:r>
              <a:rPr lang="en-ZA" sz="1500" b="1" u="sng" dirty="0">
                <a:latin typeface="Arial" panose="020B0604020202020204" pitchFamily="34" charset="0"/>
                <a:cs typeface="Arial" panose="020B0604020202020204" pitchFamily="34" charset="0"/>
              </a:rPr>
              <a:t>Facilitate regional and intra-Africa trade; and</a:t>
            </a:r>
          </a:p>
          <a:p>
            <a:pPr lvl="1" algn="just">
              <a:lnSpc>
                <a:spcPct val="130000"/>
              </a:lnSpc>
              <a:buFont typeface="+mj-lt"/>
              <a:buAutoNum type="alphaLcParenR"/>
            </a:pPr>
            <a:r>
              <a:rPr lang="en-ZA" sz="1500" b="1" u="sng" dirty="0">
                <a:latin typeface="Arial" panose="020B0604020202020204" pitchFamily="34" charset="0"/>
                <a:cs typeface="Arial" panose="020B0604020202020204" pitchFamily="34" charset="0"/>
              </a:rPr>
              <a:t>Regional integration.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  <a:t>At system level:</a:t>
            </a:r>
          </a:p>
          <a:p>
            <a:pPr lvl="1" algn="just">
              <a:lnSpc>
                <a:spcPct val="130000"/>
              </a:lnSpc>
              <a:buFont typeface="+mj-lt"/>
              <a:buAutoNum type="alphaLcParenR"/>
            </a:pPr>
            <a: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  <a:t>ICBMS has capabilities that will guarantee the integrity of authorisation or permits issued by each member state;</a:t>
            </a:r>
          </a:p>
          <a:p>
            <a:pPr lvl="1" algn="just">
              <a:lnSpc>
                <a:spcPct val="130000"/>
              </a:lnSpc>
              <a:buFont typeface="+mj-lt"/>
              <a:buAutoNum type="alphaLcParenR"/>
            </a:pPr>
            <a: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  <a:t>Permits issued using the system will be fully recognised and certified by member states; and</a:t>
            </a:r>
          </a:p>
          <a:p>
            <a:pPr lvl="1" algn="just">
              <a:lnSpc>
                <a:spcPct val="130000"/>
              </a:lnSpc>
              <a:buFont typeface="+mj-lt"/>
              <a:buAutoNum type="alphaLcParenR"/>
            </a:pPr>
            <a: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  <a:t>Holders of permits will be certified to fully comply with regulatory requirements, thus assuring and guaranteeing quicker movements, seamless flow of cross-border transport and trade across border posts and corridors.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 The Agency is engaging countries in the region for piloting of the ICBMS once launched.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F35821-22F8-DD4F-AF28-7325772178AB}"/>
              </a:ext>
            </a:extLst>
          </p:cNvPr>
          <p:cNvSpPr txBox="1"/>
          <p:nvPr/>
        </p:nvSpPr>
        <p:spPr>
          <a:xfrm>
            <a:off x="7521262" y="646519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366B4C0-BA56-0846-A892-8727717488D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 Diagonal Corner of Rectangle 5">
            <a:extLst>
              <a:ext uri="{FF2B5EF4-FFF2-40B4-BE49-F238E27FC236}">
                <a16:creationId xmlns:a16="http://schemas.microsoft.com/office/drawing/2014/main" xmlns="" id="{A980635F-2869-034B-A1D4-5B3B7046717C}"/>
              </a:ext>
            </a:extLst>
          </p:cNvPr>
          <p:cNvSpPr/>
          <p:nvPr/>
        </p:nvSpPr>
        <p:spPr>
          <a:xfrm>
            <a:off x="1619671" y="116632"/>
            <a:ext cx="7344817" cy="720080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of the Integrated Cross Border Management System in the Region</a:t>
            </a:r>
          </a:p>
        </p:txBody>
      </p:sp>
    </p:spTree>
    <p:extLst>
      <p:ext uri="{BB962C8B-B14F-4D97-AF65-F5344CB8AC3E}">
        <p14:creationId xmlns:p14="http://schemas.microsoft.com/office/powerpoint/2010/main" xmlns="" val="2146811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>
            <a:extLst>
              <a:ext uri="{FF2B5EF4-FFF2-40B4-BE49-F238E27FC236}">
                <a16:creationId xmlns:a16="http://schemas.microsoft.com/office/drawing/2014/main" xmlns="" id="{CDE29B90-4EEE-9149-9FA8-823B5A3DA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72494"/>
            <a:ext cx="8856984" cy="5752850"/>
          </a:xfrm>
        </p:spPr>
        <p:txBody>
          <a:bodyPr>
            <a:noAutofit/>
          </a:bodyPr>
          <a:lstStyle/>
          <a:p>
            <a:pPr marL="96472" lvl="1" indent="0" algn="just">
              <a:lnSpc>
                <a:spcPct val="130000"/>
              </a:lnSpc>
              <a:buNone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In line with the shift towards quality regulation, the Agency is developing OCAS which is a tool that will used to regulate cross border road transport in line with quality regulation requirements. </a:t>
            </a:r>
          </a:p>
          <a:p>
            <a:pPr marL="96472" lvl="1" indent="0" algn="just">
              <a:lnSpc>
                <a:spcPct val="130000"/>
              </a:lnSpc>
              <a:buNone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It is: </a:t>
            </a:r>
          </a:p>
          <a:p>
            <a:pPr marL="553672" lvl="1" indent="-457200" algn="just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A risk-based regulatory system for certifying and licencing cross-border operators based on quality regulation and will be operated on the ICBMs.</a:t>
            </a:r>
          </a:p>
          <a:p>
            <a:pPr marL="553672" lvl="1" indent="-457200" algn="just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Underpinned by introduction of market access criteria, auditing, operator registration, registration of responsible competent persons, operator profiling, certification and accreditation for authorization of operations;</a:t>
            </a:r>
          </a:p>
          <a:p>
            <a:pPr marL="553672" lvl="1" indent="-457200" algn="just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Connects the region through a coherent and harmonised regulatory regime that facilitates transport transit, improve compliance and operational quality, and enhances trade whilst addressing transport challenges and corridor inefficiencies;</a:t>
            </a:r>
          </a:p>
          <a:p>
            <a:pPr marL="553672" lvl="1" indent="-457200" algn="just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A tool that will facilitate seamless legitimate cross-border road transport movements and trade flow through mutual recognition of accreditation status; and</a:t>
            </a:r>
          </a:p>
          <a:p>
            <a:pPr marL="553672" lvl="1" indent="-457200" algn="just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OCAS will be integratable to other risk-based systems such as the Authorised Economic Operator (</a:t>
            </a:r>
            <a:r>
              <a:rPr lang="en-ZA" sz="1600" u="sng" dirty="0">
                <a:latin typeface="Arial" panose="020B0604020202020204" pitchFamily="34" charset="0"/>
                <a:cs typeface="Arial" panose="020B0604020202020204" pitchFamily="34" charset="0"/>
              </a:rPr>
              <a:t>there are current discussion with SARS to pilot AEO and OCAS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71450" lvl="1" indent="-171450" algn="just">
              <a:lnSpc>
                <a:spcPct val="130000"/>
              </a:lnSpc>
              <a:buFont typeface="Arial" pitchFamily="34" charset="0"/>
              <a:buChar char="•"/>
            </a:pP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2" indent="0" algn="r">
              <a:lnSpc>
                <a:spcPct val="130000"/>
              </a:lnSpc>
              <a:buNone/>
            </a:pPr>
            <a:fld id="{EE9A9A8A-94F9-D845-9281-ADD511A46A84}" type="slidenum">
              <a:rPr lang="en-ZA" sz="1600" smtClean="0">
                <a:latin typeface="Arial" panose="020B0604020202020204" pitchFamily="34" charset="0"/>
                <a:cs typeface="Arial" panose="020B0604020202020204" pitchFamily="34" charset="0"/>
              </a:rPr>
              <a:pPr marL="400050" lvl="2" indent="0" algn="r">
                <a:lnSpc>
                  <a:spcPct val="130000"/>
                </a:lnSpc>
                <a:buNone/>
              </a:pPr>
              <a:t>23</a:t>
            </a:fld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0822" indent="-514350" algn="just">
              <a:buAutoNum type="arabicPeriod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0822" indent="-514350" algn="just">
              <a:buAutoNum type="arabicPeriod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6472" indent="0" algn="just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xmlns="" id="{363999C3-7AB5-A748-8AE7-D4DBF55A421C}"/>
              </a:ext>
            </a:extLst>
          </p:cNvPr>
          <p:cNvSpPr/>
          <p:nvPr/>
        </p:nvSpPr>
        <p:spPr>
          <a:xfrm>
            <a:off x="1619672" y="116632"/>
            <a:ext cx="7128792" cy="720080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 Compliance Accreditation System</a:t>
            </a:r>
            <a:endParaRPr lang="en-ZA" sz="2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2403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>
            <a:extLst>
              <a:ext uri="{FF2B5EF4-FFF2-40B4-BE49-F238E27FC236}">
                <a16:creationId xmlns:a16="http://schemas.microsoft.com/office/drawing/2014/main" xmlns="" id="{CDE29B90-4EEE-9149-9FA8-823B5A3DA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71725"/>
            <a:ext cx="8568952" cy="5937911"/>
          </a:xfrm>
        </p:spPr>
        <p:txBody>
          <a:bodyPr>
            <a:noAutofit/>
          </a:bodyPr>
          <a:lstStyle/>
          <a:p>
            <a:pPr marL="382222" indent="-285750" algn="just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order to effectively facilitate cross transport movements, the Agency developed a tool to identify corridor bottlenecks and measure transit times at border posts and co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rridor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sections. </a:t>
            </a:r>
          </a:p>
          <a:p>
            <a:pPr marL="382222" lvl="1" algn="just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Aimed at assessing:</a:t>
            </a:r>
          </a:p>
          <a:p>
            <a:pPr marL="953722" lvl="2" indent="-457200" algn="just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Bottlenecks which lead to delays and long transit time which in-turn increases the cost of doing business, affect trade flow, competitiveness of the region, productivity and sustainability;</a:t>
            </a:r>
          </a:p>
          <a:p>
            <a:pPr marL="953722" lvl="2" indent="-457200" algn="just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Transit time experienced by cross-border road transport and trade along corridors; and </a:t>
            </a:r>
          </a:p>
          <a:p>
            <a:pPr marL="953722" lvl="2" indent="-457200" algn="just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Assessing the economic impact of delays and long transit times.</a:t>
            </a:r>
          </a:p>
          <a:p>
            <a:pPr marL="553672" lvl="1" indent="-457200" algn="just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Project is expected to contribute towards targeted addressing of corridor bottlenecks, targeting those with highest impact, targeted infrastructure interventions and informed policy advocacy; and</a:t>
            </a:r>
          </a:p>
          <a:p>
            <a:pPr marL="382222" indent="-285750" algn="just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The Agency has conducted pilot of the tool at three border posts (Beitbridge, Lebombo and Skilpadshek) and one section of the TKC corridor. There are on-going engagements with the border stakeholders and TKC Corridor Secretariat on the outcomes and recommended interventions from the pilot.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B8CA0C-5570-5A48-9BC5-394BAE8BFC35}"/>
              </a:ext>
            </a:extLst>
          </p:cNvPr>
          <p:cNvSpPr txBox="1"/>
          <p:nvPr/>
        </p:nvSpPr>
        <p:spPr>
          <a:xfrm>
            <a:off x="7738339" y="640558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E3865DE-755D-AC47-9B0F-563254CB4C2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 Diagonal Corner of Rectangle 4">
            <a:extLst>
              <a:ext uri="{FF2B5EF4-FFF2-40B4-BE49-F238E27FC236}">
                <a16:creationId xmlns:a16="http://schemas.microsoft.com/office/drawing/2014/main" xmlns="" id="{F262443C-C6FD-384B-9028-A3F5A943FA29}"/>
              </a:ext>
            </a:extLst>
          </p:cNvPr>
          <p:cNvSpPr/>
          <p:nvPr/>
        </p:nvSpPr>
        <p:spPr>
          <a:xfrm>
            <a:off x="1619672" y="116632"/>
            <a:ext cx="7128792" cy="720080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Cross-Border Flow Calculator</a:t>
            </a:r>
            <a:endParaRPr lang="en-ZA" sz="2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1089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76256" y="63093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55576" y="2348880"/>
            <a:ext cx="7813675" cy="100811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Cross Border Environment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5616" y="4221088"/>
            <a:ext cx="7813675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3200" b="1" dirty="0">
                <a:solidFill>
                  <a:schemeClr val="tx1"/>
                </a:solidFill>
              </a:rPr>
              <a:t>FINANCIAL INFORMATION</a:t>
            </a:r>
            <a:r>
              <a:rPr lang="en-ZA" sz="2800" b="1" dirty="0">
                <a:solidFill>
                  <a:schemeClr val="bg1"/>
                </a:solidFill>
              </a:rPr>
              <a:t/>
            </a:r>
            <a:br>
              <a:rPr lang="en-ZA" sz="2800" b="1" dirty="0">
                <a:solidFill>
                  <a:schemeClr val="bg1"/>
                </a:solidFill>
              </a:rPr>
            </a:br>
            <a:endParaRPr lang="en-US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xmlns="" id="{FC7A2651-772A-F346-99E7-B6A1DA5D12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" y="21794"/>
            <a:ext cx="913257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137E5E4-DB69-1847-84B6-FE60CFEF7384}"/>
              </a:ext>
            </a:extLst>
          </p:cNvPr>
          <p:cNvSpPr txBox="1"/>
          <p:nvPr/>
        </p:nvSpPr>
        <p:spPr>
          <a:xfrm>
            <a:off x="5022453" y="3039344"/>
            <a:ext cx="4027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Outcomes and Outputs per Programme  </a:t>
            </a:r>
          </a:p>
        </p:txBody>
      </p:sp>
    </p:spTree>
    <p:extLst>
      <p:ext uri="{BB962C8B-B14F-4D97-AF65-F5344CB8AC3E}">
        <p14:creationId xmlns:p14="http://schemas.microsoft.com/office/powerpoint/2010/main" xmlns="" val="32787041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4AB2B90-B756-4752-B7A3-8FCC8901681E}"/>
              </a:ext>
            </a:extLst>
          </p:cNvPr>
          <p:cNvSpPr txBox="1"/>
          <p:nvPr/>
        </p:nvSpPr>
        <p:spPr>
          <a:xfrm>
            <a:off x="277549" y="5949280"/>
            <a:ext cx="8596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>
                <a:latin typeface="Arial" panose="020B0604020202020204" pitchFamily="34" charset="0"/>
                <a:cs typeface="Arial" panose="020B0604020202020204" pitchFamily="34" charset="0"/>
              </a:rPr>
              <a:t>Quality Regulation means the application of minimum standards that focuses on the operational conduct of the operator with respect to vehicle and driver fitness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C3185B1D-D5FB-4AA9-A0F9-76609BDDC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4757013"/>
              </p:ext>
            </p:extLst>
          </p:nvPr>
        </p:nvGraphicFramePr>
        <p:xfrm>
          <a:off x="179512" y="1052736"/>
          <a:ext cx="8784975" cy="4765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8139">
                  <a:extLst>
                    <a:ext uri="{9D8B030D-6E8A-4147-A177-3AD203B41FA5}">
                      <a16:colId xmlns:a16="http://schemas.microsoft.com/office/drawing/2014/main" xmlns="" val="116866043"/>
                    </a:ext>
                  </a:extLst>
                </a:gridCol>
                <a:gridCol w="2277870">
                  <a:extLst>
                    <a:ext uri="{9D8B030D-6E8A-4147-A177-3AD203B41FA5}">
                      <a16:colId xmlns:a16="http://schemas.microsoft.com/office/drawing/2014/main" xmlns="" val="3039989670"/>
                    </a:ext>
                  </a:extLst>
                </a:gridCol>
                <a:gridCol w="2205664">
                  <a:extLst>
                    <a:ext uri="{9D8B030D-6E8A-4147-A177-3AD203B41FA5}">
                      <a16:colId xmlns:a16="http://schemas.microsoft.com/office/drawing/2014/main" xmlns="" val="3116047584"/>
                    </a:ext>
                  </a:extLst>
                </a:gridCol>
                <a:gridCol w="2113302">
                  <a:extLst>
                    <a:ext uri="{9D8B030D-6E8A-4147-A177-3AD203B41FA5}">
                      <a16:colId xmlns:a16="http://schemas.microsoft.com/office/drawing/2014/main" xmlns="" val="1153652068"/>
                    </a:ext>
                  </a:extLst>
                </a:gridCol>
              </a:tblGrid>
              <a:tr h="1118026"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OUTCOME 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FIVE YEAR TARGET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3257241"/>
                  </a:ext>
                </a:extLst>
              </a:tr>
              <a:tr h="1690286">
                <a:tc>
                  <a:txBody>
                    <a:bodyPr/>
                    <a:lstStyle/>
                    <a:p>
                      <a:pPr marL="0" lvl="1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 Enhanced regulatory regime by implementing quality regulation;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</a:pPr>
                      <a:r>
                        <a:rPr lang="en-ZA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1.1.1 Developed and </a:t>
                      </a: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Implemented Operator Compliance Accreditation System(OCAS)</a:t>
                      </a:r>
                    </a:p>
                    <a:p>
                      <a:pPr marL="0" lvl="2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OCAS Registration platform development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Implemented OCAS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05825459"/>
                  </a:ext>
                </a:extLst>
              </a:tr>
              <a:tr h="14979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1.2 Enhanced regulation to facilitate market access;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1.2.1 Balanced levels of supply and demand of cross border road transport </a:t>
                      </a:r>
                      <a:endParaRPr lang="en-ZA" sz="1600" strike="noStrik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Developed 4 MAR implementation reports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Implemented updated MAR tool</a:t>
                      </a:r>
                      <a:endParaRPr lang="en-ZA" sz="1600" strike="noStrik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78988794"/>
                  </a:ext>
                </a:extLst>
              </a:tr>
            </a:tbl>
          </a:graphicData>
        </a:graphic>
      </p:graphicFrame>
      <p:sp>
        <p:nvSpPr>
          <p:cNvPr id="6" name="Round Diagonal Corner of Rectangle 5">
            <a:extLst>
              <a:ext uri="{FF2B5EF4-FFF2-40B4-BE49-F238E27FC236}">
                <a16:creationId xmlns:a16="http://schemas.microsoft.com/office/drawing/2014/main" xmlns="" id="{B6047443-7401-4E4E-82BA-A9A9B0DB2930}"/>
              </a:ext>
            </a:extLst>
          </p:cNvPr>
          <p:cNvSpPr/>
          <p:nvPr/>
        </p:nvSpPr>
        <p:spPr>
          <a:xfrm>
            <a:off x="1691680" y="188640"/>
            <a:ext cx="5544616" cy="553998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Programme 1: Regulatory Services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95DD0A-0E0E-AF44-BD59-C5C6C6767554}"/>
              </a:ext>
            </a:extLst>
          </p:cNvPr>
          <p:cNvSpPr txBox="1"/>
          <p:nvPr/>
        </p:nvSpPr>
        <p:spPr>
          <a:xfrm>
            <a:off x="7668344" y="641094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CE8228D-B2F1-C147-92A5-3007F5064B42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9136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DDF11D02-2DD8-4D99-B677-EDE25F0A21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7496207"/>
              </p:ext>
            </p:extLst>
          </p:nvPr>
        </p:nvGraphicFramePr>
        <p:xfrm>
          <a:off x="-24215" y="1031009"/>
          <a:ext cx="9144000" cy="5913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44">
                  <a:extLst>
                    <a:ext uri="{9D8B030D-6E8A-4147-A177-3AD203B41FA5}">
                      <a16:colId xmlns:a16="http://schemas.microsoft.com/office/drawing/2014/main" xmlns="" val="1569099895"/>
                    </a:ext>
                  </a:extLst>
                </a:gridCol>
                <a:gridCol w="1263596">
                  <a:extLst>
                    <a:ext uri="{9D8B030D-6E8A-4147-A177-3AD203B41FA5}">
                      <a16:colId xmlns:a16="http://schemas.microsoft.com/office/drawing/2014/main" xmlns="" val="219868570"/>
                    </a:ext>
                  </a:extLst>
                </a:gridCol>
                <a:gridCol w="1217334">
                  <a:extLst>
                    <a:ext uri="{9D8B030D-6E8A-4147-A177-3AD203B41FA5}">
                      <a16:colId xmlns:a16="http://schemas.microsoft.com/office/drawing/2014/main" xmlns="" val="1905222834"/>
                    </a:ext>
                  </a:extLst>
                </a:gridCol>
                <a:gridCol w="1268963">
                  <a:extLst>
                    <a:ext uri="{9D8B030D-6E8A-4147-A177-3AD203B41FA5}">
                      <a16:colId xmlns:a16="http://schemas.microsoft.com/office/drawing/2014/main" xmlns="" val="4101948963"/>
                    </a:ext>
                  </a:extLst>
                </a:gridCol>
                <a:gridCol w="1434683">
                  <a:extLst>
                    <a:ext uri="{9D8B030D-6E8A-4147-A177-3AD203B41FA5}">
                      <a16:colId xmlns:a16="http://schemas.microsoft.com/office/drawing/2014/main" xmlns="" val="420939767"/>
                    </a:ext>
                  </a:extLst>
                </a:gridCol>
                <a:gridCol w="1121903">
                  <a:extLst>
                    <a:ext uri="{9D8B030D-6E8A-4147-A177-3AD203B41FA5}">
                      <a16:colId xmlns:a16="http://schemas.microsoft.com/office/drawing/2014/main" xmlns="" val="2151562317"/>
                    </a:ext>
                  </a:extLst>
                </a:gridCol>
                <a:gridCol w="1204271">
                  <a:extLst>
                    <a:ext uri="{9D8B030D-6E8A-4147-A177-3AD203B41FA5}">
                      <a16:colId xmlns:a16="http://schemas.microsoft.com/office/drawing/2014/main" xmlns="" val="2893713442"/>
                    </a:ext>
                  </a:extLst>
                </a:gridCol>
                <a:gridCol w="1165706">
                  <a:extLst>
                    <a:ext uri="{9D8B030D-6E8A-4147-A177-3AD203B41FA5}">
                      <a16:colId xmlns:a16="http://schemas.microsoft.com/office/drawing/2014/main" xmlns="" val="1938825550"/>
                    </a:ext>
                  </a:extLst>
                </a:gridCol>
              </a:tblGrid>
              <a:tr h="1447061">
                <a:tc>
                  <a:txBody>
                    <a:bodyPr/>
                    <a:lstStyle/>
                    <a:p>
                      <a:pPr algn="ctr"/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Outcome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Outputs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Output Indicators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6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Estimated Performance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Target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6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2021/22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Target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6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2022/23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Target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6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1753078"/>
                  </a:ext>
                </a:extLst>
              </a:tr>
              <a:tr h="27094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Enhanced regulatory regime by implementing quality regulation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Implemented quality regulation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Developed and implemented Operator Compliance </a:t>
                      </a:r>
                      <a:r>
                        <a:rPr lang="en-ZA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Accreditation System (OCAS)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Refined OCAS registration module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Developed OCAS IT System 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Piloted OCAS certification &amp; accreditation modules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Piloted profiling and risk modules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52274545"/>
                  </a:ext>
                </a:extLst>
              </a:tr>
              <a:tr h="17567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b="0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b="0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Enhanced regulation to facilitate market access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b="0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Regulated Market Access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b="0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Implemented  market access Regulation tool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target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ZA" sz="1400" b="0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b="0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target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Implemented updated MAR tool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ZA" sz="1400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b="0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Implemented updated MAR tool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36625492"/>
                  </a:ext>
                </a:extLst>
              </a:tr>
            </a:tbl>
          </a:graphicData>
        </a:graphic>
      </p:graphicFrame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xmlns="" id="{1EA6E7E0-77D4-2149-8380-F89F71D892D7}"/>
              </a:ext>
            </a:extLst>
          </p:cNvPr>
          <p:cNvSpPr/>
          <p:nvPr/>
        </p:nvSpPr>
        <p:spPr>
          <a:xfrm>
            <a:off x="1691679" y="188640"/>
            <a:ext cx="7344817" cy="553998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3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Programme 1: Regulatory Services - MTEF Targets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838D4E-F72F-0E4A-82AA-29A27F8E100B}"/>
              </a:ext>
            </a:extLst>
          </p:cNvPr>
          <p:cNvSpPr txBox="1"/>
          <p:nvPr/>
        </p:nvSpPr>
        <p:spPr>
          <a:xfrm>
            <a:off x="7812360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41CBAD0-14C1-C246-BD42-91A8666BD60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0937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DDF11D02-2DD8-4D99-B677-EDE25F0A21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019968"/>
              </p:ext>
            </p:extLst>
          </p:nvPr>
        </p:nvGraphicFramePr>
        <p:xfrm>
          <a:off x="35496" y="1268760"/>
          <a:ext cx="9108506" cy="3919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137">
                  <a:extLst>
                    <a:ext uri="{9D8B030D-6E8A-4147-A177-3AD203B41FA5}">
                      <a16:colId xmlns:a16="http://schemas.microsoft.com/office/drawing/2014/main" xmlns="" val="1569099895"/>
                    </a:ext>
                  </a:extLst>
                </a:gridCol>
                <a:gridCol w="1837143">
                  <a:extLst>
                    <a:ext uri="{9D8B030D-6E8A-4147-A177-3AD203B41FA5}">
                      <a16:colId xmlns:a16="http://schemas.microsoft.com/office/drawing/2014/main" xmlns="" val="21986857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190522283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410194896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42093976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151562317"/>
                    </a:ext>
                  </a:extLst>
                </a:gridCol>
                <a:gridCol w="1259634">
                  <a:extLst>
                    <a:ext uri="{9D8B030D-6E8A-4147-A177-3AD203B41FA5}">
                      <a16:colId xmlns:a16="http://schemas.microsoft.com/office/drawing/2014/main" xmlns="" val="2893713442"/>
                    </a:ext>
                  </a:extLst>
                </a:gridCol>
              </a:tblGrid>
              <a:tr h="1404245">
                <a:tc>
                  <a:txBody>
                    <a:bodyPr/>
                    <a:lstStyle/>
                    <a:p>
                      <a:pPr algn="ctr"/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Output Indicator </a:t>
                      </a:r>
                      <a:endParaRPr lang="en-ZA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 </a:t>
                      </a:r>
                    </a:p>
                    <a:p>
                      <a:pPr algn="ctr"/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2021/22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Quarter 1</a:t>
                      </a:r>
                      <a:endParaRPr lang="en-ZA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Quarter 2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Quarter 3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Quarter 4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1753078"/>
                  </a:ext>
                </a:extLst>
              </a:tr>
              <a:tr h="19580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Developed and implemented Operator Compliance </a:t>
                      </a:r>
                      <a:r>
                        <a:rPr lang="en-ZA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Accreditation System (OCAS)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Developed OCAS IT System 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Updated OCAS Technical Design 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OCAS IT system requirements Analysis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Development of the OCAS IT System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Developed OCAS IT System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52274545"/>
                  </a:ext>
                </a:extLst>
              </a:tr>
            </a:tbl>
          </a:graphicData>
        </a:graphic>
      </p:graphicFrame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xmlns="" id="{02C901AB-EEDD-C941-A0B2-5002C1DBF728}"/>
              </a:ext>
            </a:extLst>
          </p:cNvPr>
          <p:cNvSpPr/>
          <p:nvPr/>
        </p:nvSpPr>
        <p:spPr>
          <a:xfrm>
            <a:off x="1691679" y="188640"/>
            <a:ext cx="7344817" cy="792088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3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Programme 1: Regulatory Services – 2021/22 Annual &amp; Quarterly Targets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2AD2869-10D2-774C-BE55-82B927C29383}"/>
              </a:ext>
            </a:extLst>
          </p:cNvPr>
          <p:cNvSpPr txBox="1"/>
          <p:nvPr/>
        </p:nvSpPr>
        <p:spPr>
          <a:xfrm>
            <a:off x="7884368" y="638323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CBCEB20-ABEC-2546-BE40-74FAB1FC8C23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28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4773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AB1363F9-84F1-40D6-BC78-39B695AB1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6083204"/>
              </p:ext>
            </p:extLst>
          </p:nvPr>
        </p:nvGraphicFramePr>
        <p:xfrm>
          <a:off x="179512" y="1304764"/>
          <a:ext cx="8712968" cy="5148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242">
                  <a:extLst>
                    <a:ext uri="{9D8B030D-6E8A-4147-A177-3AD203B41FA5}">
                      <a16:colId xmlns:a16="http://schemas.microsoft.com/office/drawing/2014/main" xmlns="" val="116866043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xmlns="" val="3039989670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xmlns="" val="1642797456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xmlns="" val="1153652068"/>
                    </a:ext>
                  </a:extLst>
                </a:gridCol>
              </a:tblGrid>
              <a:tr h="762432">
                <a:tc>
                  <a:txBody>
                    <a:bodyPr/>
                    <a:lstStyle/>
                    <a:p>
                      <a:pPr algn="ctr"/>
                      <a:r>
                        <a:rPr lang="en-Z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 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FIVE YEAR TARGET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3257241"/>
                  </a:ext>
                </a:extLst>
              </a:tr>
              <a:tr h="23172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2.1 </a:t>
                      </a:r>
                      <a:r>
                        <a:rPr lang="en-ZA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Improved compliance to cross border road transport regulation through smart law enforcement</a:t>
                      </a:r>
                      <a:endParaRPr lang="en-ZA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2" indent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2.1.1. Effective smart law enforcement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New Indicator, baseline to be established during 1</a:t>
                      </a:r>
                      <a:r>
                        <a:rPr lang="en-ZA" sz="16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year of implementation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Implemented smart law enforcement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05825459"/>
                  </a:ext>
                </a:extLst>
              </a:tr>
              <a:tr h="20688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2.2 Safe and reliable cross border road transport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2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2.2.1 Developed and Implemented C-BRTA road safety strategy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New Indicator, baseline to be established during 1</a:t>
                      </a:r>
                      <a:r>
                        <a:rPr lang="en-ZA" sz="16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year of implementation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Implemented cross border road safety strategy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78988794"/>
                  </a:ext>
                </a:extLst>
              </a:tr>
            </a:tbl>
          </a:graphicData>
        </a:graphic>
      </p:graphicFrame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xmlns="" id="{9F712369-B4E5-5D4E-9BD5-2A633AD1992A}"/>
              </a:ext>
            </a:extLst>
          </p:cNvPr>
          <p:cNvSpPr/>
          <p:nvPr/>
        </p:nvSpPr>
        <p:spPr>
          <a:xfrm>
            <a:off x="1691679" y="188640"/>
            <a:ext cx="5040561" cy="553998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Programme 2: Law Enforcement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343809E-1DA3-D445-AF77-021327D9BF65}"/>
              </a:ext>
            </a:extLst>
          </p:cNvPr>
          <p:cNvSpPr txBox="1"/>
          <p:nvPr/>
        </p:nvSpPr>
        <p:spPr>
          <a:xfrm>
            <a:off x="7812360" y="65122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22FE5CB-5F63-E041-B962-DE51E608B5B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29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406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5BFB4AE-7F40-4BA5-9609-FC68898A6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6413158"/>
              </p:ext>
            </p:extLst>
          </p:nvPr>
        </p:nvGraphicFramePr>
        <p:xfrm>
          <a:off x="-1" y="983145"/>
          <a:ext cx="9144001" cy="548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010">
                  <a:extLst>
                    <a:ext uri="{9D8B030D-6E8A-4147-A177-3AD203B41FA5}">
                      <a16:colId xmlns:a16="http://schemas.microsoft.com/office/drawing/2014/main" xmlns="" val="1569099895"/>
                    </a:ext>
                  </a:extLst>
                </a:gridCol>
                <a:gridCol w="1371599">
                  <a:extLst>
                    <a:ext uri="{9D8B030D-6E8A-4147-A177-3AD203B41FA5}">
                      <a16:colId xmlns:a16="http://schemas.microsoft.com/office/drawing/2014/main" xmlns="" val="219868570"/>
                    </a:ext>
                  </a:extLst>
                </a:gridCol>
                <a:gridCol w="1204223">
                  <a:extLst>
                    <a:ext uri="{9D8B030D-6E8A-4147-A177-3AD203B41FA5}">
                      <a16:colId xmlns:a16="http://schemas.microsoft.com/office/drawing/2014/main" xmlns="" val="1905222834"/>
                    </a:ext>
                  </a:extLst>
                </a:gridCol>
                <a:gridCol w="1287316">
                  <a:extLst>
                    <a:ext uri="{9D8B030D-6E8A-4147-A177-3AD203B41FA5}">
                      <a16:colId xmlns:a16="http://schemas.microsoft.com/office/drawing/2014/main" xmlns="" val="4101948963"/>
                    </a:ext>
                  </a:extLst>
                </a:gridCol>
                <a:gridCol w="1242260">
                  <a:extLst>
                    <a:ext uri="{9D8B030D-6E8A-4147-A177-3AD203B41FA5}">
                      <a16:colId xmlns:a16="http://schemas.microsoft.com/office/drawing/2014/main" xmlns="" val="420939767"/>
                    </a:ext>
                  </a:extLst>
                </a:gridCol>
                <a:gridCol w="1268592">
                  <a:extLst>
                    <a:ext uri="{9D8B030D-6E8A-4147-A177-3AD203B41FA5}">
                      <a16:colId xmlns:a16="http://schemas.microsoft.com/office/drawing/2014/main" xmlns="" val="2151562317"/>
                    </a:ext>
                  </a:extLst>
                </a:gridCol>
                <a:gridCol w="1170385">
                  <a:extLst>
                    <a:ext uri="{9D8B030D-6E8A-4147-A177-3AD203B41FA5}">
                      <a16:colId xmlns:a16="http://schemas.microsoft.com/office/drawing/2014/main" xmlns="" val="2893713442"/>
                    </a:ext>
                  </a:extLst>
                </a:gridCol>
                <a:gridCol w="1115616">
                  <a:extLst>
                    <a:ext uri="{9D8B030D-6E8A-4147-A177-3AD203B41FA5}">
                      <a16:colId xmlns:a16="http://schemas.microsoft.com/office/drawing/2014/main" xmlns="" val="1938825550"/>
                    </a:ext>
                  </a:extLst>
                </a:gridCol>
              </a:tblGrid>
              <a:tr h="510733">
                <a:tc>
                  <a:txBody>
                    <a:bodyPr/>
                    <a:lstStyle/>
                    <a:p>
                      <a:pPr algn="ctr"/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ZA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ZA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5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5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5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Outcome </a:t>
                      </a:r>
                      <a:endParaRPr lang="en-ZA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5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5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5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Outputs </a:t>
                      </a:r>
                      <a:endParaRPr lang="en-ZA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5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5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5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Output Indicators </a:t>
                      </a:r>
                      <a:endParaRPr lang="en-ZA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3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3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Performance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3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3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3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3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2021/22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3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3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3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3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Target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3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3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1753078"/>
                  </a:ext>
                </a:extLst>
              </a:tr>
              <a:tr h="20046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Improved compliance to cross border road transport regulation </a:t>
                      </a:r>
                      <a:r>
                        <a:rPr lang="en-ZA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through smart law enforcement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Implemented smart Law enforcement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Efficient smart law enforcement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Piloted smart law enforcement vehicle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Implemented smart law enforcement tools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Efficient law enforcement operations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Assessment on the efficiency of law enforcement operations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52274545"/>
                  </a:ext>
                </a:extLst>
              </a:tr>
              <a:tr h="17391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Safe and reliable cross border road transport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Implemented C-BRTA road safety strategy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Developed and implemented C-BRTA road safety strategy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Approved C-BRTA road safety strategy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Implemented C-BRTA Road Safety Strategy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Implemented C-BRTA road safety strategy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Assessment the impact of the C-BRTA road safety strategy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32910460"/>
                  </a:ext>
                </a:extLst>
              </a:tr>
            </a:tbl>
          </a:graphicData>
        </a:graphic>
      </p:graphicFrame>
      <p:sp>
        <p:nvSpPr>
          <p:cNvPr id="6" name="Round Diagonal Corner of Rectangle 5">
            <a:extLst>
              <a:ext uri="{FF2B5EF4-FFF2-40B4-BE49-F238E27FC236}">
                <a16:creationId xmlns:a16="http://schemas.microsoft.com/office/drawing/2014/main" xmlns="" id="{5154D22B-A33F-4A43-A186-32E04A632650}"/>
              </a:ext>
            </a:extLst>
          </p:cNvPr>
          <p:cNvSpPr/>
          <p:nvPr/>
        </p:nvSpPr>
        <p:spPr>
          <a:xfrm>
            <a:off x="1691679" y="188640"/>
            <a:ext cx="6984777" cy="553998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3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Programme 2: Law Enforcement - MTEF Targets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73BF1AE-4029-C144-A30F-3AC1A90B44FF}"/>
              </a:ext>
            </a:extLst>
          </p:cNvPr>
          <p:cNvSpPr txBox="1"/>
          <p:nvPr/>
        </p:nvSpPr>
        <p:spPr>
          <a:xfrm>
            <a:off x="7812360" y="649105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D0631A7-C549-8648-92CE-A9E42600E133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1525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CE4665B8-2731-49B1-8B61-53D54CB636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5146723"/>
              </p:ext>
            </p:extLst>
          </p:nvPr>
        </p:nvGraphicFramePr>
        <p:xfrm>
          <a:off x="-11541" y="980728"/>
          <a:ext cx="9144001" cy="53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398">
                  <a:extLst>
                    <a:ext uri="{9D8B030D-6E8A-4147-A177-3AD203B41FA5}">
                      <a16:colId xmlns:a16="http://schemas.microsoft.com/office/drawing/2014/main" xmlns="" val="1569099895"/>
                    </a:ext>
                  </a:extLst>
                </a:gridCol>
                <a:gridCol w="1590330">
                  <a:extLst>
                    <a:ext uri="{9D8B030D-6E8A-4147-A177-3AD203B41FA5}">
                      <a16:colId xmlns:a16="http://schemas.microsoft.com/office/drawing/2014/main" xmlns="" val="21986857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190522283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4101948963"/>
                    </a:ext>
                  </a:extLst>
                </a:gridCol>
                <a:gridCol w="1324743">
                  <a:extLst>
                    <a:ext uri="{9D8B030D-6E8A-4147-A177-3AD203B41FA5}">
                      <a16:colId xmlns:a16="http://schemas.microsoft.com/office/drawing/2014/main" xmlns="" val="420939767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151562317"/>
                    </a:ext>
                  </a:extLst>
                </a:gridCol>
                <a:gridCol w="1447802">
                  <a:extLst>
                    <a:ext uri="{9D8B030D-6E8A-4147-A177-3AD203B41FA5}">
                      <a16:colId xmlns:a16="http://schemas.microsoft.com/office/drawing/2014/main" xmlns="" val="2893713442"/>
                    </a:ext>
                  </a:extLst>
                </a:gridCol>
              </a:tblGrid>
              <a:tr h="943362">
                <a:tc>
                  <a:txBody>
                    <a:bodyPr/>
                    <a:lstStyle/>
                    <a:p>
                      <a:pPr algn="ctr"/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Output Indicator </a:t>
                      </a:r>
                      <a:endParaRPr lang="en-ZA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 </a:t>
                      </a:r>
                    </a:p>
                    <a:p>
                      <a:pPr algn="ctr"/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2021/22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Quarter 1</a:t>
                      </a:r>
                      <a:endParaRPr lang="en-ZA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Quarter 2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Quarter 3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Quarter 4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1753078"/>
                  </a:ext>
                </a:extLst>
              </a:tr>
              <a:tr h="21125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Efficient smart law enforcement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Implemented smart law enforcement tools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Deployed smart law enforcement vehicle at three border posts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Deployed smart law enforcement vehicle at five border posts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Deployed of smart law enforcement vehicle at seven border posts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Conducted Impact assessment of use of smart law enforcement vehicle at borders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52274545"/>
                  </a:ext>
                </a:extLst>
              </a:tr>
              <a:tr h="21125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2.2.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Developed and implemented C-BRTA road safety strategy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Implemented C-BRTA road safety strategy</a:t>
                      </a:r>
                      <a:endParaRPr lang="en-US" sz="14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Launched Cross Border Road Safety Awareness Programme</a:t>
                      </a:r>
                      <a:endParaRPr lang="en-US" sz="14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Conducted two (2) domestic Joint Law Enforcement Operations</a:t>
                      </a:r>
                      <a:endParaRPr lang="en-US" sz="14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Launched Cross-border road transport driver fatigue management programme</a:t>
                      </a:r>
                      <a:endParaRPr lang="en-US" sz="14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Conducted Regional Seminar for Assessment of Road Safety Programmes</a:t>
                      </a:r>
                      <a:endParaRPr lang="en-US" sz="14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28226022"/>
                  </a:ext>
                </a:extLst>
              </a:tr>
            </a:tbl>
          </a:graphicData>
        </a:graphic>
      </p:graphicFrame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xmlns="" id="{4A751CDF-C900-B04F-945A-FCF1DDA1E65B}"/>
              </a:ext>
            </a:extLst>
          </p:cNvPr>
          <p:cNvSpPr/>
          <p:nvPr/>
        </p:nvSpPr>
        <p:spPr>
          <a:xfrm>
            <a:off x="1655674" y="-1745"/>
            <a:ext cx="7344817" cy="792088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3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Programme 2: Law Enforcement – 2021/22 Annual &amp; Quarterly Targets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A87968-DEDD-AF48-9F56-5C2685DF08E0}"/>
              </a:ext>
            </a:extLst>
          </p:cNvPr>
          <p:cNvSpPr txBox="1"/>
          <p:nvPr/>
        </p:nvSpPr>
        <p:spPr>
          <a:xfrm>
            <a:off x="7812360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CD8ED4E-D1AF-7C4D-99CB-EB6CB8E2C99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834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76256" y="63093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55576" y="2348880"/>
            <a:ext cx="7813675" cy="100811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Cross Border Environment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4221088"/>
            <a:ext cx="8749779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400" b="1" dirty="0">
                <a:solidFill>
                  <a:schemeClr val="tx1"/>
                </a:solidFill>
              </a:rPr>
              <a:t>OUTCOME AND OUTPUTS PER PROGRAMME</a:t>
            </a:r>
            <a:endParaRPr lang="en-US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A picture containing text, road, way, highway&#10;&#10;Description automatically generated">
            <a:extLst>
              <a:ext uri="{FF2B5EF4-FFF2-40B4-BE49-F238E27FC236}">
                <a16:creationId xmlns:a16="http://schemas.microsoft.com/office/drawing/2014/main" xmlns="" id="{DE72FD77-86AD-504B-8824-3D0A5939AB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" y="-24246"/>
            <a:ext cx="913257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49C4B77-F761-2846-8412-439D19A6D149}"/>
              </a:ext>
            </a:extLst>
          </p:cNvPr>
          <p:cNvSpPr txBox="1"/>
          <p:nvPr/>
        </p:nvSpPr>
        <p:spPr>
          <a:xfrm>
            <a:off x="5076056" y="2716179"/>
            <a:ext cx="4056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Mandate, Core Functional Areas &amp; the Cross  Border Environment</a:t>
            </a:r>
          </a:p>
        </p:txBody>
      </p:sp>
    </p:spTree>
    <p:extLst>
      <p:ext uri="{BB962C8B-B14F-4D97-AF65-F5344CB8AC3E}">
        <p14:creationId xmlns:p14="http://schemas.microsoft.com/office/powerpoint/2010/main" xmlns="" val="28500990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BB894228-113E-45EB-8DE5-CB16FFCA9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9972073"/>
              </p:ext>
            </p:extLst>
          </p:nvPr>
        </p:nvGraphicFramePr>
        <p:xfrm>
          <a:off x="-1" y="742638"/>
          <a:ext cx="9144001" cy="6097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2741">
                  <a:extLst>
                    <a:ext uri="{9D8B030D-6E8A-4147-A177-3AD203B41FA5}">
                      <a16:colId xmlns:a16="http://schemas.microsoft.com/office/drawing/2014/main" xmlns="" val="116866043"/>
                    </a:ext>
                  </a:extLst>
                </a:gridCol>
                <a:gridCol w="2358117">
                  <a:extLst>
                    <a:ext uri="{9D8B030D-6E8A-4147-A177-3AD203B41FA5}">
                      <a16:colId xmlns:a16="http://schemas.microsoft.com/office/drawing/2014/main" xmlns="" val="3039989670"/>
                    </a:ext>
                  </a:extLst>
                </a:gridCol>
                <a:gridCol w="2437366">
                  <a:extLst>
                    <a:ext uri="{9D8B030D-6E8A-4147-A177-3AD203B41FA5}">
                      <a16:colId xmlns:a16="http://schemas.microsoft.com/office/drawing/2014/main" xmlns="" val="755496269"/>
                    </a:ext>
                  </a:extLst>
                </a:gridCol>
                <a:gridCol w="2555777">
                  <a:extLst>
                    <a:ext uri="{9D8B030D-6E8A-4147-A177-3AD203B41FA5}">
                      <a16:colId xmlns:a16="http://schemas.microsoft.com/office/drawing/2014/main" xmlns="" val="11536520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OUTCOME 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FIVE YEAR TARGET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3257241"/>
                  </a:ext>
                </a:extLst>
              </a:tr>
              <a:tr h="1756886">
                <a:tc>
                  <a:txBody>
                    <a:bodyPr/>
                    <a:lstStyle/>
                    <a:p>
                      <a:pPr marL="0" marR="0" lvl="1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3.1 Harmonised economic regulations;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3.1.1. Percentage compliance to harmonised cross border road transport policies 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New Indicator, baseline to be established after 1</a:t>
                      </a:r>
                      <a:r>
                        <a:rPr lang="en-ZA" sz="16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year of implementation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90% compliance to harmonised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cross border road transport policies 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05825459"/>
                  </a:ext>
                </a:extLst>
              </a:tr>
              <a:tr h="3558308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3.2 Increased participation by historically disadvantaged individuals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3.2.1. Percentage increase of participating target group in the freight and tourism cross border road transport industry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New Indicator, baseline to be established after 1</a:t>
                      </a:r>
                      <a:r>
                        <a:rPr kumimoji="0" lang="en-ZA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kumimoji="0" lang="en-Z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year of implementation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5% increase in the number of participating </a:t>
                      </a: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target group in the freight &amp; tourism cross border road transport industry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Women = 3%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Youth = 2%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People with disability = 1% (will either be women and or youth)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78988794"/>
                  </a:ext>
                </a:extLst>
              </a:tr>
            </a:tbl>
          </a:graphicData>
        </a:graphic>
      </p:graphicFrame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xmlns="" id="{0978DD94-1B84-9644-AE96-3687E5C5DFA8}"/>
              </a:ext>
            </a:extLst>
          </p:cNvPr>
          <p:cNvSpPr/>
          <p:nvPr/>
        </p:nvSpPr>
        <p:spPr>
          <a:xfrm>
            <a:off x="1691679" y="188640"/>
            <a:ext cx="4104457" cy="553998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Programme 3: Facilitation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67DD035-F3D1-CF42-BDF8-D40884FFADCE}"/>
              </a:ext>
            </a:extLst>
          </p:cNvPr>
          <p:cNvSpPr txBox="1"/>
          <p:nvPr/>
        </p:nvSpPr>
        <p:spPr>
          <a:xfrm>
            <a:off x="7698259" y="656143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3601756-10DE-5149-8331-B99CA5B596B7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109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BB894228-113E-45EB-8DE5-CB16FFCA9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7020970"/>
              </p:ext>
            </p:extLst>
          </p:nvPr>
        </p:nvGraphicFramePr>
        <p:xfrm>
          <a:off x="198727" y="1052736"/>
          <a:ext cx="8693754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056">
                  <a:extLst>
                    <a:ext uri="{9D8B030D-6E8A-4147-A177-3AD203B41FA5}">
                      <a16:colId xmlns:a16="http://schemas.microsoft.com/office/drawing/2014/main" xmlns="" val="116866043"/>
                    </a:ext>
                  </a:extLst>
                </a:gridCol>
                <a:gridCol w="2370820">
                  <a:extLst>
                    <a:ext uri="{9D8B030D-6E8A-4147-A177-3AD203B41FA5}">
                      <a16:colId xmlns:a16="http://schemas.microsoft.com/office/drawing/2014/main" xmlns="" val="3039989670"/>
                    </a:ext>
                  </a:extLst>
                </a:gridCol>
                <a:gridCol w="2173439">
                  <a:extLst>
                    <a:ext uri="{9D8B030D-6E8A-4147-A177-3AD203B41FA5}">
                      <a16:colId xmlns:a16="http://schemas.microsoft.com/office/drawing/2014/main" xmlns="" val="755496269"/>
                    </a:ext>
                  </a:extLst>
                </a:gridCol>
                <a:gridCol w="2173439">
                  <a:extLst>
                    <a:ext uri="{9D8B030D-6E8A-4147-A177-3AD203B41FA5}">
                      <a16:colId xmlns:a16="http://schemas.microsoft.com/office/drawing/2014/main" xmlns="" val="1153652068"/>
                    </a:ext>
                  </a:extLst>
                </a:gridCol>
              </a:tblGrid>
              <a:tr h="909313"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OUTCOME 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FIVE YEAR TARGET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3257241"/>
                  </a:ext>
                </a:extLst>
              </a:tr>
              <a:tr h="19710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3.3 Fair operating environment for cross border road transport operators;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2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3.3.1. Implemented strategies to neutralise restrictive measures 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New Indicator, baseline to be established after 1</a:t>
                      </a:r>
                      <a:r>
                        <a:rPr kumimoji="0" lang="en-ZA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kumimoji="0" lang="en-Z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year of implementation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Implemented cross border road transport charges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39571957"/>
                  </a:ext>
                </a:extLst>
              </a:tr>
            </a:tbl>
          </a:graphicData>
        </a:graphic>
      </p:graphicFrame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xmlns="" id="{0978DD94-1B84-9644-AE96-3687E5C5DFA8}"/>
              </a:ext>
            </a:extLst>
          </p:cNvPr>
          <p:cNvSpPr/>
          <p:nvPr/>
        </p:nvSpPr>
        <p:spPr>
          <a:xfrm>
            <a:off x="1691679" y="188640"/>
            <a:ext cx="4104457" cy="553998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Programme 3: Facilitation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018D57-73AF-6340-8B90-9C70B831E363}"/>
              </a:ext>
            </a:extLst>
          </p:cNvPr>
          <p:cNvSpPr txBox="1"/>
          <p:nvPr/>
        </p:nvSpPr>
        <p:spPr>
          <a:xfrm>
            <a:off x="7668344" y="630932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8330558-8C33-D04D-964A-62F95DED9F87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6149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121F6568-EDC6-4E20-9915-5F4F23D29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5718388"/>
              </p:ext>
            </p:extLst>
          </p:nvPr>
        </p:nvGraphicFramePr>
        <p:xfrm>
          <a:off x="-758" y="881337"/>
          <a:ext cx="9143999" cy="59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366">
                  <a:extLst>
                    <a:ext uri="{9D8B030D-6E8A-4147-A177-3AD203B41FA5}">
                      <a16:colId xmlns:a16="http://schemas.microsoft.com/office/drawing/2014/main" xmlns="" val="1569099895"/>
                    </a:ext>
                  </a:extLst>
                </a:gridCol>
                <a:gridCol w="1107431">
                  <a:extLst>
                    <a:ext uri="{9D8B030D-6E8A-4147-A177-3AD203B41FA5}">
                      <a16:colId xmlns:a16="http://schemas.microsoft.com/office/drawing/2014/main" xmlns="" val="219868570"/>
                    </a:ext>
                  </a:extLst>
                </a:gridCol>
                <a:gridCol w="1126283">
                  <a:extLst>
                    <a:ext uri="{9D8B030D-6E8A-4147-A177-3AD203B41FA5}">
                      <a16:colId xmlns:a16="http://schemas.microsoft.com/office/drawing/2014/main" xmlns="" val="1905222834"/>
                    </a:ext>
                  </a:extLst>
                </a:gridCol>
                <a:gridCol w="1201369">
                  <a:extLst>
                    <a:ext uri="{9D8B030D-6E8A-4147-A177-3AD203B41FA5}">
                      <a16:colId xmlns:a16="http://schemas.microsoft.com/office/drawing/2014/main" xmlns="" val="4101948963"/>
                    </a:ext>
                  </a:extLst>
                </a:gridCol>
                <a:gridCol w="1191388">
                  <a:extLst>
                    <a:ext uri="{9D8B030D-6E8A-4147-A177-3AD203B41FA5}">
                      <a16:colId xmlns:a16="http://schemas.microsoft.com/office/drawing/2014/main" xmlns="" val="420939767"/>
                    </a:ext>
                  </a:extLst>
                </a:gridCol>
                <a:gridCol w="1373483">
                  <a:extLst>
                    <a:ext uri="{9D8B030D-6E8A-4147-A177-3AD203B41FA5}">
                      <a16:colId xmlns:a16="http://schemas.microsoft.com/office/drawing/2014/main" xmlns="" val="2151562317"/>
                    </a:ext>
                  </a:extLst>
                </a:gridCol>
                <a:gridCol w="1275978">
                  <a:extLst>
                    <a:ext uri="{9D8B030D-6E8A-4147-A177-3AD203B41FA5}">
                      <a16:colId xmlns:a16="http://schemas.microsoft.com/office/drawing/2014/main" xmlns="" val="2893713442"/>
                    </a:ext>
                  </a:extLst>
                </a:gridCol>
                <a:gridCol w="1398701">
                  <a:extLst>
                    <a:ext uri="{9D8B030D-6E8A-4147-A177-3AD203B41FA5}">
                      <a16:colId xmlns:a16="http://schemas.microsoft.com/office/drawing/2014/main" xmlns="" val="1938825550"/>
                    </a:ext>
                  </a:extLst>
                </a:gridCol>
              </a:tblGrid>
              <a:tr h="9251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3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3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3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Outcome </a:t>
                      </a:r>
                      <a:endParaRPr lang="en-ZA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3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3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3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Outputs </a:t>
                      </a:r>
                      <a:endParaRPr lang="en-ZA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3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3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3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Output Indicators </a:t>
                      </a:r>
                      <a:endParaRPr lang="en-ZA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3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Performance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3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3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3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3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2021/22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3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3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Target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3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3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1753078"/>
                  </a:ext>
                </a:extLst>
              </a:tr>
              <a:tr h="2233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Harmonised economic regulations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Harmonised cross border road transport policies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Percentage implementation of harmonised cross road transport policies 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Implemented 20% of the SADC Protocol and other agreements on cross border related matters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Implemented 30% of the SADC Protocol and other agreements on cross border related matters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Implemented 40% of the SADC Protocol and other agreements on cross border related matters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Implemented 50% of the SADC Protocol and other agreements on cross border related matters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52274545"/>
                  </a:ext>
                </a:extLst>
              </a:tr>
              <a:tr h="28183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Increased participation by historical disadvantaged individuals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Growing participation of target groups in the freight and tourism cross border road transport industry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Percentage increase in the number of participating target groups in the freight and tourism cross border road transport industry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Established baseline </a:t>
                      </a: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of participating target groups in the freight and tourism cross border road transport industry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0,5% increase in the number of participating women, youth and people with disabilities in the freight   cross border road transport industry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1,5% increase in the number of participating women, youth and people with disabilities in the freight   cross border road transport industry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1.5% increase in the number of participating women, youth and people with disabilities in the freight   cross border road transport industry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36625492"/>
                  </a:ext>
                </a:extLst>
              </a:tr>
            </a:tbl>
          </a:graphicData>
        </a:graphic>
      </p:graphicFrame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xmlns="" id="{E92461C5-B501-C248-81E0-9A907960130F}"/>
              </a:ext>
            </a:extLst>
          </p:cNvPr>
          <p:cNvSpPr/>
          <p:nvPr/>
        </p:nvSpPr>
        <p:spPr>
          <a:xfrm>
            <a:off x="1763688" y="259233"/>
            <a:ext cx="6120681" cy="553998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3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Programme 3: Facilitation - MTEF Targets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1683A9F-A668-244D-A309-0CA040E69819}"/>
              </a:ext>
            </a:extLst>
          </p:cNvPr>
          <p:cNvSpPr txBox="1"/>
          <p:nvPr/>
        </p:nvSpPr>
        <p:spPr>
          <a:xfrm>
            <a:off x="8266670" y="656143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354BB79-3FA6-A44F-8A20-DFF1E7D94A0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50620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121F6568-EDC6-4E20-9915-5F4F23D29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0863136"/>
              </p:ext>
            </p:extLst>
          </p:nvPr>
        </p:nvGraphicFramePr>
        <p:xfrm>
          <a:off x="-24334" y="1088740"/>
          <a:ext cx="9276853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878">
                  <a:extLst>
                    <a:ext uri="{9D8B030D-6E8A-4147-A177-3AD203B41FA5}">
                      <a16:colId xmlns:a16="http://schemas.microsoft.com/office/drawing/2014/main" xmlns="" val="156909989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1986857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190522283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410194896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420939767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15156231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893713442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xmlns="" val="1938825550"/>
                    </a:ext>
                  </a:extLst>
                </a:gridCol>
              </a:tblGrid>
              <a:tr h="16277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Outcome </a:t>
                      </a:r>
                      <a:endParaRPr lang="en-ZA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Outputs </a:t>
                      </a:r>
                      <a:endParaRPr lang="en-ZA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Output Indicators </a:t>
                      </a:r>
                      <a:endParaRPr lang="en-ZA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ZA" sz="14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Performance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2021/22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Target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1753078"/>
                  </a:ext>
                </a:extLst>
              </a:tr>
              <a:tr h="30527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Fair operating environment for cross border road transport operators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Cross border road transport  charges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Developed and implemented cross border road transport charges model</a:t>
                      </a:r>
                      <a:endParaRPr lang="en-ZA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Developed cross border road transport charges pricing model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Developed Cross-Border Charges Implementation Strategy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kern="1200" dirty="0">
                          <a:solidFill>
                            <a:srgbClr val="18409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sz="1400" b="0" kern="1200" dirty="0">
                        <a:solidFill>
                          <a:srgbClr val="18409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Implemented cross border charges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Implemented cross border charges</a:t>
                      </a:r>
                      <a:endParaRPr lang="en-ZA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09006153"/>
                  </a:ext>
                </a:extLst>
              </a:tr>
            </a:tbl>
          </a:graphicData>
        </a:graphic>
      </p:graphicFrame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xmlns="" id="{9BF7A4AF-3B59-1E4D-A41B-A1138465D7A5}"/>
              </a:ext>
            </a:extLst>
          </p:cNvPr>
          <p:cNvSpPr/>
          <p:nvPr/>
        </p:nvSpPr>
        <p:spPr>
          <a:xfrm>
            <a:off x="1691679" y="188640"/>
            <a:ext cx="7056785" cy="553998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3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Programme 3: Facilitation - MTEF Targets (cont.)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08E8AE-3FAB-9644-A4BE-E189F0676434}"/>
              </a:ext>
            </a:extLst>
          </p:cNvPr>
          <p:cNvSpPr txBox="1"/>
          <p:nvPr/>
        </p:nvSpPr>
        <p:spPr>
          <a:xfrm>
            <a:off x="7920681" y="647494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B66D200-BF73-4549-92C5-61BDEBF523C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3770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17157CCF-960C-48F3-893D-32ED0A7F8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6327853"/>
              </p:ext>
            </p:extLst>
          </p:nvPr>
        </p:nvGraphicFramePr>
        <p:xfrm>
          <a:off x="7773" y="852796"/>
          <a:ext cx="9144003" cy="6051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560">
                  <a:extLst>
                    <a:ext uri="{9D8B030D-6E8A-4147-A177-3AD203B41FA5}">
                      <a16:colId xmlns:a16="http://schemas.microsoft.com/office/drawing/2014/main" xmlns="" val="1569099895"/>
                    </a:ext>
                  </a:extLst>
                </a:gridCol>
                <a:gridCol w="1445841">
                  <a:extLst>
                    <a:ext uri="{9D8B030D-6E8A-4147-A177-3AD203B41FA5}">
                      <a16:colId xmlns:a16="http://schemas.microsoft.com/office/drawing/2014/main" xmlns="" val="219868570"/>
                    </a:ext>
                  </a:extLst>
                </a:gridCol>
                <a:gridCol w="1434479">
                  <a:extLst>
                    <a:ext uri="{9D8B030D-6E8A-4147-A177-3AD203B41FA5}">
                      <a16:colId xmlns:a16="http://schemas.microsoft.com/office/drawing/2014/main" xmlns="" val="1905222834"/>
                    </a:ext>
                  </a:extLst>
                </a:gridCol>
                <a:gridCol w="1461122">
                  <a:extLst>
                    <a:ext uri="{9D8B030D-6E8A-4147-A177-3AD203B41FA5}">
                      <a16:colId xmlns:a16="http://schemas.microsoft.com/office/drawing/2014/main" xmlns="" val="410194896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42093976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151562317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xmlns="" val="2893713442"/>
                    </a:ext>
                  </a:extLst>
                </a:gridCol>
              </a:tblGrid>
              <a:tr h="776004">
                <a:tc>
                  <a:txBody>
                    <a:bodyPr/>
                    <a:lstStyle/>
                    <a:p>
                      <a:pPr algn="ctr"/>
                      <a:endParaRPr lang="en-ZA" sz="1300" dirty="0">
                        <a:latin typeface="+mn-lt"/>
                      </a:endParaRPr>
                    </a:p>
                    <a:p>
                      <a:pPr algn="ctr"/>
                      <a:endParaRPr lang="en-ZA" sz="1300" dirty="0">
                        <a:latin typeface="+mn-lt"/>
                      </a:endParaRPr>
                    </a:p>
                    <a:p>
                      <a:pPr algn="ctr"/>
                      <a:r>
                        <a:rPr lang="en-ZA" sz="1300" dirty="0">
                          <a:latin typeface="+mn-lt"/>
                        </a:rPr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3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3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 Indicator </a:t>
                      </a:r>
                      <a:endParaRPr lang="en-ZA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ZA" sz="1300" dirty="0">
                        <a:latin typeface="+mn-lt"/>
                      </a:endParaRPr>
                    </a:p>
                    <a:p>
                      <a:pPr algn="ctr"/>
                      <a:r>
                        <a:rPr lang="en-ZA" sz="1300" dirty="0">
                          <a:latin typeface="+mn-lt"/>
                        </a:rPr>
                        <a:t>Annual Target </a:t>
                      </a:r>
                    </a:p>
                    <a:p>
                      <a:pPr algn="ctr"/>
                      <a:r>
                        <a:rPr lang="en-ZA" sz="1300" dirty="0">
                          <a:latin typeface="+mn-lt"/>
                        </a:rPr>
                        <a:t>2021/22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3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3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Quarter 1</a:t>
                      </a:r>
                      <a:endParaRPr lang="en-ZA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Quarter 2</a:t>
                      </a:r>
                      <a:endParaRPr kumimoji="0" lang="en-ZA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Quarter 3</a:t>
                      </a:r>
                      <a:endParaRPr kumimoji="0" lang="en-ZA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Quarter 4</a:t>
                      </a:r>
                      <a:endParaRPr kumimoji="0" lang="en-ZA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1753078"/>
                  </a:ext>
                </a:extLst>
              </a:tr>
              <a:tr h="2023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Percentage implementation of harmonised cross road transport policies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Implemented 30% of the SADC Protocol and other agreements on cross border related matters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Implemented 5% of the approved C-BRTA linked activities of the SADC Protocol and other agreements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Implemented 10% of the approved C-BRTA linked activities of the SADC Protocol and other agreements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Implemented 5% of the approved C-BRTA linked activities of the SADC Protocol and other agreements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Implemented 10% of the approved C-BRTA linked activities of the SADC Protocol and other agreements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52274545"/>
                  </a:ext>
                </a:extLst>
              </a:tr>
              <a:tr h="26642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Percentage increase in the number of participating target groups in the freight and tourism cross border road transport industry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0.5% increase in the number of participating women, youth and people with disabilities in the freight cross border road transport industry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Updated baseline of participating target groups in freight and tourism cross border road transport industry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Refined baseline of participating target groups in freight and tourism cross border road transport industry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0.25% increase in the number of participating women, youth and people with disabilities in the freight   cross border road transport industry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0,25% increase in the number of participating women, youth and people with disabilities in the freight   cross border road transport industry</a:t>
                      </a:r>
                      <a:endParaRPr lang="en-US" sz="13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36625492"/>
                  </a:ext>
                </a:extLst>
              </a:tr>
            </a:tbl>
          </a:graphicData>
        </a:graphic>
      </p:graphicFrame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xmlns="" id="{0550BFA5-EB86-1B4E-AA42-8B469D2DB704}"/>
              </a:ext>
            </a:extLst>
          </p:cNvPr>
          <p:cNvSpPr/>
          <p:nvPr/>
        </p:nvSpPr>
        <p:spPr>
          <a:xfrm>
            <a:off x="1619670" y="44624"/>
            <a:ext cx="7344817" cy="792088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3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Programme 3: Facilitation – 2021/22 Annual &amp; Quarterly Targets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27B7011-5FC4-374D-BA12-2FF612F8713B}"/>
              </a:ext>
            </a:extLst>
          </p:cNvPr>
          <p:cNvSpPr txBox="1"/>
          <p:nvPr/>
        </p:nvSpPr>
        <p:spPr>
          <a:xfrm>
            <a:off x="8028384" y="662871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B6BF9EB-7865-CF4F-965D-0BFA4369F92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81434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17157CCF-960C-48F3-893D-32ED0A7F8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2211723"/>
              </p:ext>
            </p:extLst>
          </p:nvPr>
        </p:nvGraphicFramePr>
        <p:xfrm>
          <a:off x="125759" y="1340768"/>
          <a:ext cx="8910737" cy="46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265">
                  <a:extLst>
                    <a:ext uri="{9D8B030D-6E8A-4147-A177-3AD203B41FA5}">
                      <a16:colId xmlns:a16="http://schemas.microsoft.com/office/drawing/2014/main" xmlns="" val="1569099895"/>
                    </a:ext>
                  </a:extLst>
                </a:gridCol>
                <a:gridCol w="1598673">
                  <a:extLst>
                    <a:ext uri="{9D8B030D-6E8A-4147-A177-3AD203B41FA5}">
                      <a16:colId xmlns:a16="http://schemas.microsoft.com/office/drawing/2014/main" xmlns="" val="219868570"/>
                    </a:ext>
                  </a:extLst>
                </a:gridCol>
                <a:gridCol w="1336611">
                  <a:extLst>
                    <a:ext uri="{9D8B030D-6E8A-4147-A177-3AD203B41FA5}">
                      <a16:colId xmlns:a16="http://schemas.microsoft.com/office/drawing/2014/main" xmlns="" val="1905222834"/>
                    </a:ext>
                  </a:extLst>
                </a:gridCol>
                <a:gridCol w="1336611">
                  <a:extLst>
                    <a:ext uri="{9D8B030D-6E8A-4147-A177-3AD203B41FA5}">
                      <a16:colId xmlns:a16="http://schemas.microsoft.com/office/drawing/2014/main" xmlns="" val="4101948963"/>
                    </a:ext>
                  </a:extLst>
                </a:gridCol>
                <a:gridCol w="1188098">
                  <a:extLst>
                    <a:ext uri="{9D8B030D-6E8A-4147-A177-3AD203B41FA5}">
                      <a16:colId xmlns:a16="http://schemas.microsoft.com/office/drawing/2014/main" xmlns="" val="420939767"/>
                    </a:ext>
                  </a:extLst>
                </a:gridCol>
                <a:gridCol w="1410867">
                  <a:extLst>
                    <a:ext uri="{9D8B030D-6E8A-4147-A177-3AD203B41FA5}">
                      <a16:colId xmlns:a16="http://schemas.microsoft.com/office/drawing/2014/main" xmlns="" val="2151562317"/>
                    </a:ext>
                  </a:extLst>
                </a:gridCol>
                <a:gridCol w="1336612">
                  <a:extLst>
                    <a:ext uri="{9D8B030D-6E8A-4147-A177-3AD203B41FA5}">
                      <a16:colId xmlns:a16="http://schemas.microsoft.com/office/drawing/2014/main" xmlns="" val="2893713442"/>
                    </a:ext>
                  </a:extLst>
                </a:gridCol>
              </a:tblGrid>
              <a:tr h="19539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ZA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Output Indicator </a:t>
                      </a:r>
                      <a:endParaRPr lang="en-ZA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2021/22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Quarter 1</a:t>
                      </a:r>
                      <a:endParaRPr lang="en-ZA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Quarter 2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Quarter 3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Quarter 4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1753078"/>
                  </a:ext>
                </a:extLst>
              </a:tr>
              <a:tr h="26545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Developed and implemented cross border road transport charges model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Developed Cross-Border Charges Implementation Strategy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Assessment of Cross-border charges collection infrastructure 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Drafted cross-border charges Implementation Strategy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</a:pPr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Drafted final cross-border charges implementation strategy 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Approved Cross Border Charges Implementation strategy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05821188"/>
                  </a:ext>
                </a:extLst>
              </a:tr>
            </a:tbl>
          </a:graphicData>
        </a:graphic>
      </p:graphicFrame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xmlns="" id="{58D0EBDA-EF59-E44A-B6EC-9851181BFA4C}"/>
              </a:ext>
            </a:extLst>
          </p:cNvPr>
          <p:cNvSpPr/>
          <p:nvPr/>
        </p:nvSpPr>
        <p:spPr>
          <a:xfrm>
            <a:off x="1691679" y="188640"/>
            <a:ext cx="7344817" cy="792088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3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Programme 3: Facilitation – 2021/22 Annual &amp; Quarterly Targets (cont.)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B208EF5-5024-E44A-A83D-8E876EC84807}"/>
              </a:ext>
            </a:extLst>
          </p:cNvPr>
          <p:cNvSpPr txBox="1"/>
          <p:nvPr/>
        </p:nvSpPr>
        <p:spPr>
          <a:xfrm>
            <a:off x="7884368" y="63452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F4922B5-7307-9741-8346-7C0AE115454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047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343A18D4-6480-4673-A6D4-D366328BB7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9004387"/>
              </p:ext>
            </p:extLst>
          </p:nvPr>
        </p:nvGraphicFramePr>
        <p:xfrm>
          <a:off x="179512" y="1412776"/>
          <a:ext cx="8856985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227">
                  <a:extLst>
                    <a:ext uri="{9D8B030D-6E8A-4147-A177-3AD203B41FA5}">
                      <a16:colId xmlns:a16="http://schemas.microsoft.com/office/drawing/2014/main" xmlns="" val="116866043"/>
                    </a:ext>
                  </a:extLst>
                </a:gridCol>
                <a:gridCol w="2258586">
                  <a:extLst>
                    <a:ext uri="{9D8B030D-6E8A-4147-A177-3AD203B41FA5}">
                      <a16:colId xmlns:a16="http://schemas.microsoft.com/office/drawing/2014/main" xmlns="" val="3039989670"/>
                    </a:ext>
                  </a:extLst>
                </a:gridCol>
                <a:gridCol w="2258586">
                  <a:extLst>
                    <a:ext uri="{9D8B030D-6E8A-4147-A177-3AD203B41FA5}">
                      <a16:colId xmlns:a16="http://schemas.microsoft.com/office/drawing/2014/main" xmlns="" val="473080205"/>
                    </a:ext>
                  </a:extLst>
                </a:gridCol>
                <a:gridCol w="2258586">
                  <a:extLst>
                    <a:ext uri="{9D8B030D-6E8A-4147-A177-3AD203B41FA5}">
                      <a16:colId xmlns:a16="http://schemas.microsoft.com/office/drawing/2014/main" xmlns="" val="1153652068"/>
                    </a:ext>
                  </a:extLst>
                </a:gridCol>
              </a:tblGrid>
              <a:tr h="777607">
                <a:tc>
                  <a:txBody>
                    <a:bodyPr/>
                    <a:lstStyle/>
                    <a:p>
                      <a:r>
                        <a:rPr lang="en-ZA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OUTCOME 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FIVE YEAR TARGET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3257241"/>
                  </a:ext>
                </a:extLst>
              </a:tr>
              <a:tr h="24627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4.1  Functional and reliable cross border road transport trade facilitation information;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Developed and implemented cross border road transport trade 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ASCBOR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Country Profiles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Cross border calculator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ZA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Functional cross border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ZA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road transport trade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ZA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facilitation platform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05825459"/>
                  </a:ext>
                </a:extLst>
              </a:tr>
            </a:tbl>
          </a:graphicData>
        </a:graphic>
      </p:graphicFrame>
      <p:sp>
        <p:nvSpPr>
          <p:cNvPr id="6" name="Round Diagonal Corner of Rectangle 5">
            <a:extLst>
              <a:ext uri="{FF2B5EF4-FFF2-40B4-BE49-F238E27FC236}">
                <a16:creationId xmlns:a16="http://schemas.microsoft.com/office/drawing/2014/main" xmlns="" id="{0B0E2AE6-EDB6-7D41-8EF1-9C36417FE10D}"/>
              </a:ext>
            </a:extLst>
          </p:cNvPr>
          <p:cNvSpPr/>
          <p:nvPr/>
        </p:nvSpPr>
        <p:spPr>
          <a:xfrm>
            <a:off x="1691679" y="188640"/>
            <a:ext cx="6912769" cy="553998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Programme 4: Research &amp; Advisory Services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108A07B-E133-C045-92F2-B5882836F0B6}"/>
              </a:ext>
            </a:extLst>
          </p:cNvPr>
          <p:cNvSpPr txBox="1"/>
          <p:nvPr/>
        </p:nvSpPr>
        <p:spPr>
          <a:xfrm>
            <a:off x="7956376" y="630002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E9FFED5-696B-2D43-BF1A-96B7ECCA3042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38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7399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776DD1C7-9A72-4ADE-AD0C-6CC0E1395C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8170266"/>
              </p:ext>
            </p:extLst>
          </p:nvPr>
        </p:nvGraphicFramePr>
        <p:xfrm>
          <a:off x="0" y="1160748"/>
          <a:ext cx="9144000" cy="4932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221">
                  <a:extLst>
                    <a:ext uri="{9D8B030D-6E8A-4147-A177-3AD203B41FA5}">
                      <a16:colId xmlns:a16="http://schemas.microsoft.com/office/drawing/2014/main" xmlns="" val="1569099895"/>
                    </a:ext>
                  </a:extLst>
                </a:gridCol>
                <a:gridCol w="1208459">
                  <a:extLst>
                    <a:ext uri="{9D8B030D-6E8A-4147-A177-3AD203B41FA5}">
                      <a16:colId xmlns:a16="http://schemas.microsoft.com/office/drawing/2014/main" xmlns="" val="21986857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1905222834"/>
                    </a:ext>
                  </a:extLst>
                </a:gridCol>
                <a:gridCol w="1210135">
                  <a:extLst>
                    <a:ext uri="{9D8B030D-6E8A-4147-A177-3AD203B41FA5}">
                      <a16:colId xmlns:a16="http://schemas.microsoft.com/office/drawing/2014/main" xmlns="" val="4101948963"/>
                    </a:ext>
                  </a:extLst>
                </a:gridCol>
                <a:gridCol w="1310145">
                  <a:extLst>
                    <a:ext uri="{9D8B030D-6E8A-4147-A177-3AD203B41FA5}">
                      <a16:colId xmlns:a16="http://schemas.microsoft.com/office/drawing/2014/main" xmlns="" val="420939767"/>
                    </a:ext>
                  </a:extLst>
                </a:gridCol>
                <a:gridCol w="1143123">
                  <a:extLst>
                    <a:ext uri="{9D8B030D-6E8A-4147-A177-3AD203B41FA5}">
                      <a16:colId xmlns:a16="http://schemas.microsoft.com/office/drawing/2014/main" xmlns="" val="2151562317"/>
                    </a:ext>
                  </a:extLst>
                </a:gridCol>
                <a:gridCol w="1263804">
                  <a:extLst>
                    <a:ext uri="{9D8B030D-6E8A-4147-A177-3AD203B41FA5}">
                      <a16:colId xmlns:a16="http://schemas.microsoft.com/office/drawing/2014/main" xmlns="" val="2893713442"/>
                    </a:ext>
                  </a:extLst>
                </a:gridCol>
                <a:gridCol w="1300977">
                  <a:extLst>
                    <a:ext uri="{9D8B030D-6E8A-4147-A177-3AD203B41FA5}">
                      <a16:colId xmlns:a16="http://schemas.microsoft.com/office/drawing/2014/main" xmlns="" val="1938825550"/>
                    </a:ext>
                  </a:extLst>
                </a:gridCol>
              </a:tblGrid>
              <a:tr h="15744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Outcome </a:t>
                      </a:r>
                      <a:endParaRPr lang="en-ZA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Outputs </a:t>
                      </a:r>
                      <a:endParaRPr lang="en-ZA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Output Indicators </a:t>
                      </a:r>
                      <a:endParaRPr lang="en-ZA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4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Performance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4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2021/22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4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Target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4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1753078"/>
                  </a:ext>
                </a:extLst>
              </a:tr>
              <a:tr h="33581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Functional and reliable cross border road transport trade facilitation information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Functional Cross border road transport and trade facilitation information platform</a:t>
                      </a:r>
                      <a:endParaRPr lang="en-US" sz="14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Developed and implemented cross border road transport trade facilitation platform</a:t>
                      </a:r>
                      <a:endParaRPr lang="en-US" sz="14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Established information platform  </a:t>
                      </a:r>
                      <a:endParaRPr lang="en-US" sz="14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Updated cross-border road transport and trade facilitation information platform </a:t>
                      </a:r>
                      <a:endParaRPr lang="en-US" sz="14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Updated information platform  </a:t>
                      </a:r>
                      <a:endParaRPr lang="en-US" sz="14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Updated information platform  </a:t>
                      </a:r>
                      <a:endParaRPr lang="en-US" sz="14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52274545"/>
                  </a:ext>
                </a:extLst>
              </a:tr>
            </a:tbl>
          </a:graphicData>
        </a:graphic>
      </p:graphicFrame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xmlns="" id="{43707871-2790-1F46-9109-7119B6FBA606}"/>
              </a:ext>
            </a:extLst>
          </p:cNvPr>
          <p:cNvSpPr/>
          <p:nvPr/>
        </p:nvSpPr>
        <p:spPr>
          <a:xfrm>
            <a:off x="1691679" y="188640"/>
            <a:ext cx="7344817" cy="792088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3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Programme 4: Research &amp; Advisory Services – MTEF Targets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7C9966B-A730-B148-A0E7-A8698BB96AD4}"/>
              </a:ext>
            </a:extLst>
          </p:cNvPr>
          <p:cNvSpPr txBox="1"/>
          <p:nvPr/>
        </p:nvSpPr>
        <p:spPr>
          <a:xfrm>
            <a:off x="7895968" y="653672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C2AED85-D086-5D43-B918-F0C3F95C5E03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39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8596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BFA91602-9C24-49F9-930B-016993F8F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4441901"/>
              </p:ext>
            </p:extLst>
          </p:nvPr>
        </p:nvGraphicFramePr>
        <p:xfrm>
          <a:off x="0" y="1124744"/>
          <a:ext cx="9118770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568">
                  <a:extLst>
                    <a:ext uri="{9D8B030D-6E8A-4147-A177-3AD203B41FA5}">
                      <a16:colId xmlns:a16="http://schemas.microsoft.com/office/drawing/2014/main" xmlns="" val="1569099895"/>
                    </a:ext>
                  </a:extLst>
                </a:gridCol>
                <a:gridCol w="1614658">
                  <a:extLst>
                    <a:ext uri="{9D8B030D-6E8A-4147-A177-3AD203B41FA5}">
                      <a16:colId xmlns:a16="http://schemas.microsoft.com/office/drawing/2014/main" xmlns="" val="219868570"/>
                    </a:ext>
                  </a:extLst>
                </a:gridCol>
                <a:gridCol w="1408591">
                  <a:extLst>
                    <a:ext uri="{9D8B030D-6E8A-4147-A177-3AD203B41FA5}">
                      <a16:colId xmlns:a16="http://schemas.microsoft.com/office/drawing/2014/main" xmlns="" val="1905222834"/>
                    </a:ext>
                  </a:extLst>
                </a:gridCol>
                <a:gridCol w="1260318">
                  <a:extLst>
                    <a:ext uri="{9D8B030D-6E8A-4147-A177-3AD203B41FA5}">
                      <a16:colId xmlns:a16="http://schemas.microsoft.com/office/drawing/2014/main" xmlns="" val="4101948963"/>
                    </a:ext>
                  </a:extLst>
                </a:gridCol>
                <a:gridCol w="1408591">
                  <a:extLst>
                    <a:ext uri="{9D8B030D-6E8A-4147-A177-3AD203B41FA5}">
                      <a16:colId xmlns:a16="http://schemas.microsoft.com/office/drawing/2014/main" xmlns="" val="420939767"/>
                    </a:ext>
                  </a:extLst>
                </a:gridCol>
                <a:gridCol w="1334455">
                  <a:extLst>
                    <a:ext uri="{9D8B030D-6E8A-4147-A177-3AD203B41FA5}">
                      <a16:colId xmlns:a16="http://schemas.microsoft.com/office/drawing/2014/main" xmlns="" val="2151562317"/>
                    </a:ext>
                  </a:extLst>
                </a:gridCol>
                <a:gridCol w="1408589">
                  <a:extLst>
                    <a:ext uri="{9D8B030D-6E8A-4147-A177-3AD203B41FA5}">
                      <a16:colId xmlns:a16="http://schemas.microsoft.com/office/drawing/2014/main" xmlns="" val="2893713442"/>
                    </a:ext>
                  </a:extLst>
                </a:gridCol>
              </a:tblGrid>
              <a:tr h="1576650">
                <a:tc>
                  <a:txBody>
                    <a:bodyPr/>
                    <a:lstStyle/>
                    <a:p>
                      <a:pPr algn="ctr"/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Output Indicator </a:t>
                      </a:r>
                      <a:endParaRPr lang="en-ZA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 </a:t>
                      </a:r>
                    </a:p>
                    <a:p>
                      <a:pPr algn="ctr"/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2021/22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Quarter 1</a:t>
                      </a:r>
                      <a:endParaRPr lang="en-ZA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Quarter 2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Quarter 3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Quarter 4</a:t>
                      </a: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1753078"/>
                  </a:ext>
                </a:extLst>
              </a:tr>
              <a:tr h="33198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Z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Developed and implemented cross border road transport and trade facilitation information platform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Updated cross-border road transport and trade facilitation information platform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Developed Information platform </a:t>
                      </a:r>
                      <a:endParaRPr lang="en-ZA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Tested and piloted information platform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Implemented Information Platform </a:t>
                      </a:r>
                      <a:endParaRPr lang="en-ZA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Updated cross-border road transport and trade facilitation information platform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52274545"/>
                  </a:ext>
                </a:extLst>
              </a:tr>
            </a:tbl>
          </a:graphicData>
        </a:graphic>
      </p:graphicFrame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xmlns="" id="{8C0C0EC3-321F-FC46-9861-076C12787322}"/>
              </a:ext>
            </a:extLst>
          </p:cNvPr>
          <p:cNvSpPr/>
          <p:nvPr/>
        </p:nvSpPr>
        <p:spPr>
          <a:xfrm>
            <a:off x="1691679" y="188640"/>
            <a:ext cx="7344817" cy="792088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3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Programme 4: Research &amp; Advisory Services – Annual &amp; Quarterly Targets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1F26E2-7A3C-EC49-B450-EDD1699478FA}"/>
              </a:ext>
            </a:extLst>
          </p:cNvPr>
          <p:cNvSpPr txBox="1"/>
          <p:nvPr/>
        </p:nvSpPr>
        <p:spPr>
          <a:xfrm>
            <a:off x="7740352" y="63133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8C7F190-1637-D449-AA05-0579E78E8E5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773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BB894228-113E-45EB-8DE5-CB16FFCA9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83610234"/>
              </p:ext>
            </p:extLst>
          </p:nvPr>
        </p:nvGraphicFramePr>
        <p:xfrm>
          <a:off x="0" y="836712"/>
          <a:ext cx="9143998" cy="5661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560">
                  <a:extLst>
                    <a:ext uri="{9D8B030D-6E8A-4147-A177-3AD203B41FA5}">
                      <a16:colId xmlns:a16="http://schemas.microsoft.com/office/drawing/2014/main" xmlns="" val="2676682170"/>
                    </a:ext>
                  </a:extLst>
                </a:gridCol>
                <a:gridCol w="2428847">
                  <a:extLst>
                    <a:ext uri="{9D8B030D-6E8A-4147-A177-3AD203B41FA5}">
                      <a16:colId xmlns:a16="http://schemas.microsoft.com/office/drawing/2014/main" xmlns="" val="116866043"/>
                    </a:ext>
                  </a:extLst>
                </a:gridCol>
                <a:gridCol w="2254665">
                  <a:extLst>
                    <a:ext uri="{9D8B030D-6E8A-4147-A177-3AD203B41FA5}">
                      <a16:colId xmlns:a16="http://schemas.microsoft.com/office/drawing/2014/main" xmlns="" val="2796111683"/>
                    </a:ext>
                  </a:extLst>
                </a:gridCol>
                <a:gridCol w="2378926">
                  <a:extLst>
                    <a:ext uri="{9D8B030D-6E8A-4147-A177-3AD203B41FA5}">
                      <a16:colId xmlns:a16="http://schemas.microsoft.com/office/drawing/2014/main" xmlns="" val="1153652068"/>
                    </a:ext>
                  </a:extLst>
                </a:gridCol>
              </a:tblGrid>
              <a:tr h="752935"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 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FIVE YEAR TARGET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3257241"/>
                  </a:ext>
                </a:extLst>
              </a:tr>
              <a:tr h="129109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5.1  Viable cross border road transport economic regulator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Financially sustainable cross border road transport economic regulator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Business case on sale of information revenue stream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Commercialised information implemented </a:t>
                      </a: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05825459"/>
                  </a:ext>
                </a:extLst>
              </a:tr>
              <a:tr h="1291095">
                <a:tc vMerge="1">
                  <a:txBody>
                    <a:bodyPr/>
                    <a:lstStyle/>
                    <a:p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Effective permit issuance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EA plan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Implemented prioritised interventions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Fully functional ICBMs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78988794"/>
                  </a:ext>
                </a:extLst>
              </a:tr>
              <a:tr h="117901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High performance culture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New Indicator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Fully implemented organisational practice and culture strategy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39571957"/>
                  </a:ext>
                </a:extLst>
              </a:tr>
              <a:tr h="1147109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2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Effective communication strategy</a:t>
                      </a:r>
                      <a:endParaRPr lang="en-ZA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New Indicator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80% implementation of Integrated  Communication Strategy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53839385"/>
                  </a:ext>
                </a:extLst>
              </a:tr>
            </a:tbl>
          </a:graphicData>
        </a:graphic>
      </p:graphicFrame>
      <p:sp>
        <p:nvSpPr>
          <p:cNvPr id="6" name="Round Diagonal Corner of Rectangle 5">
            <a:extLst>
              <a:ext uri="{FF2B5EF4-FFF2-40B4-BE49-F238E27FC236}">
                <a16:creationId xmlns:a16="http://schemas.microsoft.com/office/drawing/2014/main" xmlns="" id="{44125396-4279-474B-8211-5ACC378600C4}"/>
              </a:ext>
            </a:extLst>
          </p:cNvPr>
          <p:cNvSpPr/>
          <p:nvPr/>
        </p:nvSpPr>
        <p:spPr>
          <a:xfrm>
            <a:off x="1691680" y="87822"/>
            <a:ext cx="4608513" cy="553998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Programme 5: Administration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53AF26D-BC7C-BE47-B077-B3340FFBE6F5}"/>
              </a:ext>
            </a:extLst>
          </p:cNvPr>
          <p:cNvSpPr txBox="1"/>
          <p:nvPr/>
        </p:nvSpPr>
        <p:spPr>
          <a:xfrm>
            <a:off x="7956376" y="654594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D8E870E-61D2-C642-A673-A197808FCC9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139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024" y="1025352"/>
            <a:ext cx="8101408" cy="5832648"/>
          </a:xfrm>
        </p:spPr>
        <p:txBody>
          <a:bodyPr lIns="82945" tIns="41473" rIns="82945" bIns="41473"/>
          <a:lstStyle/>
          <a:p>
            <a:pPr marL="87519" indent="0" algn="just">
              <a:lnSpc>
                <a:spcPct val="150000"/>
              </a:lnSpc>
              <a:buClr>
                <a:srgbClr val="000090"/>
              </a:buClr>
              <a:buNone/>
              <a:tabLst>
                <a:tab pos="1845722" algn="l"/>
                <a:tab pos="2215389" algn="l"/>
                <a:tab pos="2585056" algn="l"/>
                <a:tab pos="2954722" algn="l"/>
                <a:tab pos="3324390" algn="l"/>
                <a:tab pos="3694056" algn="l"/>
                <a:tab pos="4063724" algn="l"/>
                <a:tab pos="4433390" algn="l"/>
                <a:tab pos="4803057" algn="l"/>
                <a:tab pos="5172723" algn="l"/>
                <a:tab pos="5542391" algn="l"/>
                <a:tab pos="5913364" algn="l"/>
                <a:tab pos="6281725" algn="l"/>
                <a:tab pos="6651391" algn="l"/>
                <a:tab pos="7021058" algn="l"/>
                <a:tab pos="7390724" algn="l"/>
                <a:tab pos="7760392" algn="l"/>
                <a:tab pos="8130058" algn="l"/>
                <a:tab pos="8499726" algn="l"/>
                <a:tab pos="8869392" algn="l"/>
              </a:tabLst>
              <a:defRPr/>
            </a:pPr>
            <a:r>
              <a:rPr lang="en-US" sz="1800" b="1" dirty="0">
                <a:latin typeface="Arial"/>
                <a:cs typeface="Arial"/>
              </a:rPr>
              <a:t>The C-BRTA is established in terms of C-BRT Act No. 4 of 1998 to primarily issue permits and regulate cross border industry through:  </a:t>
            </a:r>
          </a:p>
          <a:p>
            <a:pPr marL="830469" lvl="1" algn="just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1845722" algn="l"/>
                <a:tab pos="2215389" algn="l"/>
                <a:tab pos="2585056" algn="l"/>
                <a:tab pos="2954722" algn="l"/>
                <a:tab pos="3324390" algn="l"/>
                <a:tab pos="3694056" algn="l"/>
                <a:tab pos="4063724" algn="l"/>
                <a:tab pos="4433390" algn="l"/>
                <a:tab pos="4803057" algn="l"/>
                <a:tab pos="5172723" algn="l"/>
                <a:tab pos="5542391" algn="l"/>
                <a:tab pos="5913364" algn="l"/>
                <a:tab pos="6281725" algn="l"/>
                <a:tab pos="6651391" algn="l"/>
                <a:tab pos="7021058" algn="l"/>
                <a:tab pos="7390724" algn="l"/>
                <a:tab pos="7760392" algn="l"/>
                <a:tab pos="8130058" algn="l"/>
                <a:tab pos="8499726" algn="l"/>
                <a:tab pos="8869392" algn="l"/>
              </a:tabLst>
              <a:defRPr/>
            </a:pPr>
            <a:r>
              <a:rPr lang="en-US" sz="1800" u="sng" dirty="0">
                <a:latin typeface="Arial"/>
                <a:cs typeface="Arial"/>
              </a:rPr>
              <a:t>Eliminating impediments</a:t>
            </a:r>
            <a:r>
              <a:rPr lang="en-US" sz="1800" dirty="0">
                <a:latin typeface="Arial"/>
                <a:cs typeface="Arial"/>
              </a:rPr>
              <a:t> that constrain the flow of passengers and freight across regional borders;</a:t>
            </a:r>
          </a:p>
          <a:p>
            <a:pPr marL="830469" lvl="1" algn="just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1845722" algn="l"/>
                <a:tab pos="2215389" algn="l"/>
                <a:tab pos="2585056" algn="l"/>
                <a:tab pos="2954722" algn="l"/>
                <a:tab pos="3324390" algn="l"/>
                <a:tab pos="3694056" algn="l"/>
                <a:tab pos="4063724" algn="l"/>
                <a:tab pos="4433390" algn="l"/>
                <a:tab pos="4803057" algn="l"/>
                <a:tab pos="5172723" algn="l"/>
                <a:tab pos="5542391" algn="l"/>
                <a:tab pos="5913364" algn="l"/>
                <a:tab pos="6281725" algn="l"/>
                <a:tab pos="6651391" algn="l"/>
                <a:tab pos="7021058" algn="l"/>
                <a:tab pos="7390724" algn="l"/>
                <a:tab pos="7760392" algn="l"/>
                <a:tab pos="8130058" algn="l"/>
                <a:tab pos="8499726" algn="l"/>
                <a:tab pos="8869392" algn="l"/>
              </a:tabLst>
              <a:defRPr/>
            </a:pPr>
            <a:r>
              <a:rPr lang="en-US" sz="1800" u="sng" dirty="0">
                <a:latin typeface="Arial"/>
                <a:cs typeface="Arial"/>
              </a:rPr>
              <a:t>Regulating competition</a:t>
            </a:r>
            <a:r>
              <a:rPr lang="en-US" sz="1800" dirty="0">
                <a:latin typeface="Arial"/>
                <a:cs typeface="Arial"/>
              </a:rPr>
              <a:t> of passenger transport operators;</a:t>
            </a:r>
          </a:p>
          <a:p>
            <a:pPr marL="830469" lvl="1" algn="just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1845722" algn="l"/>
                <a:tab pos="2215389" algn="l"/>
                <a:tab pos="2585056" algn="l"/>
                <a:tab pos="2954722" algn="l"/>
                <a:tab pos="3324390" algn="l"/>
                <a:tab pos="3694056" algn="l"/>
                <a:tab pos="4063724" algn="l"/>
                <a:tab pos="4433390" algn="l"/>
                <a:tab pos="4803057" algn="l"/>
                <a:tab pos="5172723" algn="l"/>
                <a:tab pos="5542391" algn="l"/>
                <a:tab pos="5913364" algn="l"/>
                <a:tab pos="6281725" algn="l"/>
                <a:tab pos="6651391" algn="l"/>
                <a:tab pos="7021058" algn="l"/>
                <a:tab pos="7390724" algn="l"/>
                <a:tab pos="7760392" algn="l"/>
                <a:tab pos="8130058" algn="l"/>
                <a:tab pos="8499726" algn="l"/>
                <a:tab pos="8869392" algn="l"/>
              </a:tabLst>
              <a:defRPr/>
            </a:pPr>
            <a:r>
              <a:rPr lang="en-US" sz="1800" dirty="0">
                <a:latin typeface="Arial"/>
                <a:cs typeface="Arial"/>
              </a:rPr>
              <a:t>Granting </a:t>
            </a:r>
            <a:r>
              <a:rPr lang="en-US" sz="1800" u="sng" dirty="0">
                <a:latin typeface="Arial"/>
                <a:cs typeface="Arial"/>
              </a:rPr>
              <a:t>market access</a:t>
            </a:r>
            <a:r>
              <a:rPr lang="en-US" sz="1800" dirty="0">
                <a:latin typeface="Arial"/>
                <a:cs typeface="Arial"/>
              </a:rPr>
              <a:t> for freight transport operators;</a:t>
            </a:r>
          </a:p>
          <a:p>
            <a:pPr marL="830469" lvl="1" algn="just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1845722" algn="l"/>
                <a:tab pos="2215389" algn="l"/>
                <a:tab pos="2585056" algn="l"/>
                <a:tab pos="2954722" algn="l"/>
                <a:tab pos="3324390" algn="l"/>
                <a:tab pos="3694056" algn="l"/>
                <a:tab pos="4063724" algn="l"/>
                <a:tab pos="4433390" algn="l"/>
                <a:tab pos="4803057" algn="l"/>
                <a:tab pos="5172723" algn="l"/>
                <a:tab pos="5542391" algn="l"/>
                <a:tab pos="5913364" algn="l"/>
                <a:tab pos="6281725" algn="l"/>
                <a:tab pos="6651391" algn="l"/>
                <a:tab pos="7021058" algn="l"/>
                <a:tab pos="7390724" algn="l"/>
                <a:tab pos="7760392" algn="l"/>
                <a:tab pos="8130058" algn="l"/>
                <a:tab pos="8499726" algn="l"/>
                <a:tab pos="8869392" algn="l"/>
              </a:tabLst>
              <a:defRPr/>
            </a:pPr>
            <a:r>
              <a:rPr lang="en-US" sz="1800" dirty="0">
                <a:latin typeface="Arial"/>
                <a:cs typeface="Arial"/>
              </a:rPr>
              <a:t>Reducing </a:t>
            </a:r>
            <a:r>
              <a:rPr lang="en-US" sz="1800" u="sng" dirty="0">
                <a:latin typeface="Arial"/>
                <a:cs typeface="Arial"/>
              </a:rPr>
              <a:t>operational constraints</a:t>
            </a:r>
            <a:r>
              <a:rPr lang="en-US" sz="1800" dirty="0">
                <a:latin typeface="Arial"/>
                <a:cs typeface="Arial"/>
              </a:rPr>
              <a:t> that have a negative impact on  cross-border road transport industry;</a:t>
            </a:r>
          </a:p>
          <a:p>
            <a:pPr marL="830469" lvl="1" algn="just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1845722" algn="l"/>
                <a:tab pos="2215389" algn="l"/>
                <a:tab pos="2585056" algn="l"/>
                <a:tab pos="2954722" algn="l"/>
                <a:tab pos="3324390" algn="l"/>
                <a:tab pos="3694056" algn="l"/>
                <a:tab pos="4063724" algn="l"/>
                <a:tab pos="4433390" algn="l"/>
                <a:tab pos="4803057" algn="l"/>
                <a:tab pos="5172723" algn="l"/>
                <a:tab pos="5542391" algn="l"/>
                <a:tab pos="5913364" algn="l"/>
                <a:tab pos="6281725" algn="l"/>
                <a:tab pos="6651391" algn="l"/>
                <a:tab pos="7021058" algn="l"/>
                <a:tab pos="7390724" algn="l"/>
                <a:tab pos="7760392" algn="l"/>
                <a:tab pos="8130058" algn="l"/>
                <a:tab pos="8499726" algn="l"/>
                <a:tab pos="8869392" algn="l"/>
              </a:tabLst>
              <a:defRPr/>
            </a:pPr>
            <a:r>
              <a:rPr lang="en-US" sz="1800" dirty="0">
                <a:latin typeface="Arial"/>
                <a:cs typeface="Arial"/>
              </a:rPr>
              <a:t>Enhancing and strengthen the </a:t>
            </a:r>
            <a:r>
              <a:rPr lang="en-US" sz="1800" u="sng" dirty="0">
                <a:latin typeface="Arial"/>
                <a:cs typeface="Arial"/>
              </a:rPr>
              <a:t>capacity of public sector</a:t>
            </a:r>
            <a:r>
              <a:rPr lang="en-US" sz="1800" dirty="0">
                <a:latin typeface="Arial"/>
                <a:cs typeface="Arial"/>
              </a:rPr>
              <a:t>; and</a:t>
            </a:r>
          </a:p>
          <a:p>
            <a:pPr marL="830469" lvl="1" algn="just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1845722" algn="l"/>
                <a:tab pos="2215389" algn="l"/>
                <a:tab pos="2585056" algn="l"/>
                <a:tab pos="2954722" algn="l"/>
                <a:tab pos="3324390" algn="l"/>
                <a:tab pos="3694056" algn="l"/>
                <a:tab pos="4063724" algn="l"/>
                <a:tab pos="4433390" algn="l"/>
                <a:tab pos="4803057" algn="l"/>
                <a:tab pos="5172723" algn="l"/>
                <a:tab pos="5542391" algn="l"/>
                <a:tab pos="5913364" algn="l"/>
                <a:tab pos="6281725" algn="l"/>
                <a:tab pos="6651391" algn="l"/>
                <a:tab pos="7021058" algn="l"/>
                <a:tab pos="7390724" algn="l"/>
                <a:tab pos="7760392" algn="l"/>
                <a:tab pos="8130058" algn="l"/>
                <a:tab pos="8499726" algn="l"/>
                <a:tab pos="8869392" algn="l"/>
              </a:tabLst>
              <a:defRPr/>
            </a:pPr>
            <a:r>
              <a:rPr lang="en-US" sz="1800" dirty="0">
                <a:latin typeface="Arial"/>
                <a:cs typeface="Arial"/>
              </a:rPr>
              <a:t>Building </a:t>
            </a:r>
            <a:r>
              <a:rPr lang="en-US" sz="1800" u="sng" dirty="0">
                <a:latin typeface="Arial"/>
                <a:cs typeface="Arial"/>
              </a:rPr>
              <a:t>industry partnerships</a:t>
            </a:r>
            <a:r>
              <a:rPr lang="en-US" sz="1800" dirty="0">
                <a:latin typeface="Arial"/>
                <a:cs typeface="Arial"/>
              </a:rPr>
              <a:t> in order to </a:t>
            </a:r>
            <a:r>
              <a:rPr lang="en-US" sz="1800" u="sng" dirty="0">
                <a:latin typeface="Arial"/>
                <a:cs typeface="Arial"/>
              </a:rPr>
              <a:t>empower</a:t>
            </a:r>
            <a:r>
              <a:rPr lang="en-US" sz="1800" dirty="0">
                <a:latin typeface="Arial"/>
                <a:cs typeface="Arial"/>
              </a:rPr>
              <a:t> the cross-border road transport industry.</a:t>
            </a:r>
          </a:p>
          <a:p>
            <a:pPr marL="144669" indent="0" algn="just">
              <a:lnSpc>
                <a:spcPct val="120000"/>
              </a:lnSpc>
              <a:buClr>
                <a:srgbClr val="000090"/>
              </a:buClr>
              <a:buNone/>
              <a:tabLst>
                <a:tab pos="1845722" algn="l"/>
                <a:tab pos="2215389" algn="l"/>
                <a:tab pos="2585056" algn="l"/>
                <a:tab pos="2954722" algn="l"/>
                <a:tab pos="3324390" algn="l"/>
                <a:tab pos="3694056" algn="l"/>
                <a:tab pos="4063724" algn="l"/>
                <a:tab pos="4433390" algn="l"/>
                <a:tab pos="4803057" algn="l"/>
                <a:tab pos="5172723" algn="l"/>
                <a:tab pos="5542391" algn="l"/>
                <a:tab pos="5913364" algn="l"/>
                <a:tab pos="6281725" algn="l"/>
                <a:tab pos="6651391" algn="l"/>
                <a:tab pos="7021058" algn="l"/>
                <a:tab pos="7390724" algn="l"/>
                <a:tab pos="7760392" algn="l"/>
                <a:tab pos="8130058" algn="l"/>
                <a:tab pos="8499726" algn="l"/>
                <a:tab pos="8869392" algn="l"/>
              </a:tabLst>
              <a:defRPr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76256" y="63093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xmlns="" id="{4CB99200-1C1E-F343-8169-7B6AFDA3B20D}"/>
              </a:ext>
            </a:extLst>
          </p:cNvPr>
          <p:cNvSpPr/>
          <p:nvPr/>
        </p:nvSpPr>
        <p:spPr>
          <a:xfrm>
            <a:off x="1691680" y="188640"/>
            <a:ext cx="3024336" cy="553998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C-BRTA’s Mandate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263CB16-B832-F840-9B65-6E8943559F79}"/>
              </a:ext>
            </a:extLst>
          </p:cNvPr>
          <p:cNvSpPr txBox="1"/>
          <p:nvPr/>
        </p:nvSpPr>
        <p:spPr>
          <a:xfrm>
            <a:off x="7884368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F307FFF-FAC9-5240-9F00-EEEBCC75F3C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972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BB894228-113E-45EB-8DE5-CB16FFCA9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7066597"/>
              </p:ext>
            </p:extLst>
          </p:nvPr>
        </p:nvGraphicFramePr>
        <p:xfrm>
          <a:off x="107504" y="998038"/>
          <a:ext cx="8928992" cy="5876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67668217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11686604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796111683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1153652068"/>
                    </a:ext>
                  </a:extLst>
                </a:gridCol>
              </a:tblGrid>
              <a:tr h="664454"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 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FIVE YEAR TARGET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3257241"/>
                  </a:ext>
                </a:extLst>
              </a:tr>
              <a:tr h="876344">
                <a:tc rowSpan="6"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5.2  </a:t>
                      </a: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Improved governance and strengthened control environment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 responses to Parliamentary questions within stipulated timelines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responses to Parliamentary questions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responses to Parliamentary questions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05825459"/>
                  </a:ext>
                </a:extLst>
              </a:tr>
              <a:tr h="635460">
                <a:tc vMerge="1">
                  <a:txBody>
                    <a:bodyPr/>
                    <a:lstStyle/>
                    <a:p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 resolution of reported incidents of corruption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baseline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95% resolution of reported incidents of corruption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78988794"/>
                  </a:ext>
                </a:extLst>
              </a:tr>
              <a:tr h="61946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Ethics committees  operationalised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Ethics Committee established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Ethics Committees operationalised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39571957"/>
                  </a:ext>
                </a:extLst>
              </a:tr>
              <a:tr h="1012307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ZA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 implementation of action plans to address audit findings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baseline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implementation of action plans to address audit findings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53839385"/>
                  </a:ext>
                </a:extLst>
              </a:tr>
              <a:tr h="1012307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ZA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Regulatory Audit Outcome by the Auditor-General of South Africa (AGSA)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ZA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Clean audit outcomes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Clean audit outcomes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34229902"/>
                  </a:ext>
                </a:extLst>
              </a:tr>
              <a:tr h="1012307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 compliance to 30-day payment requirement</a:t>
                      </a:r>
                      <a:endParaRPr lang="en-ZA" sz="14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baseline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compliant to valid invoices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40266323"/>
                  </a:ext>
                </a:extLst>
              </a:tr>
            </a:tbl>
          </a:graphicData>
        </a:graphic>
      </p:graphicFrame>
      <p:sp>
        <p:nvSpPr>
          <p:cNvPr id="6" name="Round Diagonal Corner of Rectangle 5">
            <a:extLst>
              <a:ext uri="{FF2B5EF4-FFF2-40B4-BE49-F238E27FC236}">
                <a16:creationId xmlns:a16="http://schemas.microsoft.com/office/drawing/2014/main" xmlns="" id="{44125396-4279-474B-8211-5ACC378600C4}"/>
              </a:ext>
            </a:extLst>
          </p:cNvPr>
          <p:cNvSpPr/>
          <p:nvPr/>
        </p:nvSpPr>
        <p:spPr>
          <a:xfrm>
            <a:off x="1691680" y="87822"/>
            <a:ext cx="4608513" cy="553998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Programme 5: Administration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2CCF9A8-68CB-7D47-880E-25574A8833BA}"/>
              </a:ext>
            </a:extLst>
          </p:cNvPr>
          <p:cNvSpPr txBox="1"/>
          <p:nvPr/>
        </p:nvSpPr>
        <p:spPr>
          <a:xfrm>
            <a:off x="8172400" y="657008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8819049-C517-444D-8CAD-C868028E0776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0442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BB894228-113E-45EB-8DE5-CB16FFCA9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2280166"/>
              </p:ext>
            </p:extLst>
          </p:nvPr>
        </p:nvGraphicFramePr>
        <p:xfrm>
          <a:off x="-15246" y="802462"/>
          <a:ext cx="9144000" cy="6091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025">
                  <a:extLst>
                    <a:ext uri="{9D8B030D-6E8A-4147-A177-3AD203B41FA5}">
                      <a16:colId xmlns:a16="http://schemas.microsoft.com/office/drawing/2014/main" xmlns="" val="2676682170"/>
                    </a:ext>
                  </a:extLst>
                </a:gridCol>
                <a:gridCol w="983376">
                  <a:extLst>
                    <a:ext uri="{9D8B030D-6E8A-4147-A177-3AD203B41FA5}">
                      <a16:colId xmlns:a16="http://schemas.microsoft.com/office/drawing/2014/main" xmlns="" val="2778118819"/>
                    </a:ext>
                  </a:extLst>
                </a:gridCol>
                <a:gridCol w="1238822">
                  <a:extLst>
                    <a:ext uri="{9D8B030D-6E8A-4147-A177-3AD203B41FA5}">
                      <a16:colId xmlns:a16="http://schemas.microsoft.com/office/drawing/2014/main" xmlns="" val="1732327608"/>
                    </a:ext>
                  </a:extLst>
                </a:gridCol>
                <a:gridCol w="1165950">
                  <a:extLst>
                    <a:ext uri="{9D8B030D-6E8A-4147-A177-3AD203B41FA5}">
                      <a16:colId xmlns:a16="http://schemas.microsoft.com/office/drawing/2014/main" xmlns="" val="908323366"/>
                    </a:ext>
                  </a:extLst>
                </a:gridCol>
                <a:gridCol w="1457438">
                  <a:extLst>
                    <a:ext uri="{9D8B030D-6E8A-4147-A177-3AD203B41FA5}">
                      <a16:colId xmlns:a16="http://schemas.microsoft.com/office/drawing/2014/main" xmlns="" val="4130922944"/>
                    </a:ext>
                  </a:extLst>
                </a:gridCol>
                <a:gridCol w="1319334">
                  <a:extLst>
                    <a:ext uri="{9D8B030D-6E8A-4147-A177-3AD203B41FA5}">
                      <a16:colId xmlns:a16="http://schemas.microsoft.com/office/drawing/2014/main" xmlns="" val="150179931"/>
                    </a:ext>
                  </a:extLst>
                </a:gridCol>
                <a:gridCol w="1231786">
                  <a:extLst>
                    <a:ext uri="{9D8B030D-6E8A-4147-A177-3AD203B41FA5}">
                      <a16:colId xmlns:a16="http://schemas.microsoft.com/office/drawing/2014/main" xmlns="" val="116866043"/>
                    </a:ext>
                  </a:extLst>
                </a:gridCol>
                <a:gridCol w="1201269">
                  <a:extLst>
                    <a:ext uri="{9D8B030D-6E8A-4147-A177-3AD203B41FA5}">
                      <a16:colId xmlns:a16="http://schemas.microsoft.com/office/drawing/2014/main" xmlns="" val="1153652068"/>
                    </a:ext>
                  </a:extLst>
                </a:gridCol>
              </a:tblGrid>
              <a:tr h="12729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Outcome </a:t>
                      </a:r>
                      <a:endParaRPr lang="en-ZA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Outputs </a:t>
                      </a:r>
                      <a:endParaRPr lang="en-ZA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Output Indicators </a:t>
                      </a:r>
                      <a:endParaRPr lang="en-ZA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3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Performance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4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2021/22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4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Target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4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3257241"/>
                  </a:ext>
                </a:extLst>
              </a:tr>
              <a:tr h="2231191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5.1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Viable cross border road transport economic regulator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ZA" sz="1400" b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ZA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ZA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ZA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ZA" sz="14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ZA" sz="1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Commerciali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ZA" sz="1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sed</a:t>
                      </a: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information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Implemented strategy on commercialised information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Approved Curriculum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Developed and submitted prioritised cross-border training curriculum for accreditation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Commercialised training of identified regional Law Enforcement candidates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Commercialised training of identified regional Law Enforcement candidates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05825459"/>
                  </a:ext>
                </a:extLst>
              </a:tr>
              <a:tr h="2587053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Effective permit issuance system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Implemented cross border management system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Operational iCBMS (Online and front office permits issued via new iCBMS) and integrated platform implemented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Integrated the new iCBMS with external or third-party systems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Implemented Digital and Mobile Permit Platform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Enhanced and optimised iCBMS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53690498"/>
                  </a:ext>
                </a:extLst>
              </a:tr>
            </a:tbl>
          </a:graphicData>
        </a:graphic>
      </p:graphicFrame>
      <p:sp>
        <p:nvSpPr>
          <p:cNvPr id="5" name="Round Diagonal Corner of Rectangle 4">
            <a:extLst>
              <a:ext uri="{FF2B5EF4-FFF2-40B4-BE49-F238E27FC236}">
                <a16:creationId xmlns:a16="http://schemas.microsoft.com/office/drawing/2014/main" xmlns="" id="{03455167-86AF-504B-9B0B-378B7058EC3C}"/>
              </a:ext>
            </a:extLst>
          </p:cNvPr>
          <p:cNvSpPr/>
          <p:nvPr/>
        </p:nvSpPr>
        <p:spPr>
          <a:xfrm>
            <a:off x="1619672" y="116632"/>
            <a:ext cx="6912769" cy="553998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Programme 5: Administration - MTEF Targets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6646E74-6E81-5A47-B19E-313F631E9A7E}"/>
              </a:ext>
            </a:extLst>
          </p:cNvPr>
          <p:cNvSpPr txBox="1"/>
          <p:nvPr/>
        </p:nvSpPr>
        <p:spPr>
          <a:xfrm>
            <a:off x="8093676" y="65120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C12C70B-DF7C-2B45-B0C2-2F299BEB3E1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7555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BB894228-113E-45EB-8DE5-CB16FFCA9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1781914"/>
              </p:ext>
            </p:extLst>
          </p:nvPr>
        </p:nvGraphicFramePr>
        <p:xfrm>
          <a:off x="0" y="960808"/>
          <a:ext cx="9144000" cy="5506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377">
                  <a:extLst>
                    <a:ext uri="{9D8B030D-6E8A-4147-A177-3AD203B41FA5}">
                      <a16:colId xmlns:a16="http://schemas.microsoft.com/office/drawing/2014/main" xmlns="" val="2676682170"/>
                    </a:ext>
                  </a:extLst>
                </a:gridCol>
                <a:gridCol w="1032595">
                  <a:extLst>
                    <a:ext uri="{9D8B030D-6E8A-4147-A177-3AD203B41FA5}">
                      <a16:colId xmlns:a16="http://schemas.microsoft.com/office/drawing/2014/main" xmlns="" val="2778118819"/>
                    </a:ext>
                  </a:extLst>
                </a:gridCol>
                <a:gridCol w="935796">
                  <a:extLst>
                    <a:ext uri="{9D8B030D-6E8A-4147-A177-3AD203B41FA5}">
                      <a16:colId xmlns:a16="http://schemas.microsoft.com/office/drawing/2014/main" xmlns="" val="173232760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90832336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413092294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15017993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116866043"/>
                    </a:ext>
                  </a:extLst>
                </a:gridCol>
                <a:gridCol w="1331640">
                  <a:extLst>
                    <a:ext uri="{9D8B030D-6E8A-4147-A177-3AD203B41FA5}">
                      <a16:colId xmlns:a16="http://schemas.microsoft.com/office/drawing/2014/main" xmlns="" val="1153652068"/>
                    </a:ext>
                  </a:extLst>
                </a:gridCol>
              </a:tblGrid>
              <a:tr h="10846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ZA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ZA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3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3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3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3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3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Outcome </a:t>
                      </a:r>
                      <a:endParaRPr lang="en-ZA" sz="13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3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3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3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3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3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Outputs </a:t>
                      </a:r>
                      <a:endParaRPr lang="en-ZA" sz="13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3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3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3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3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3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Output Indicators </a:t>
                      </a:r>
                      <a:endParaRPr lang="en-ZA" sz="13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3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3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Performance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3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3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3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3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2021/22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3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3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3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3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Target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3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3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3257241"/>
                  </a:ext>
                </a:extLst>
              </a:tr>
              <a:tr h="2660261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5.1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Viable cross border road transport economic regulator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Enhanced organisational culture </a:t>
                      </a:r>
                      <a:endParaRPr lang="en-US" sz="13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Implemented culture enhancements initiatives</a:t>
                      </a:r>
                      <a:endParaRPr lang="en-US" sz="13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Implemented prioritised culture initiatives in the revised enhancement Implementation Plan</a:t>
                      </a:r>
                      <a:endParaRPr lang="en-US" sz="13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Implemented prioritised culture enhancement initiatives as per 2021/22 Implementation Plan</a:t>
                      </a:r>
                      <a:endParaRPr lang="en-US" sz="13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US" sz="13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Implemented prioritised culture initiatives in the revised enhancement Implementation Plan</a:t>
                      </a:r>
                      <a:endParaRPr lang="en-US" sz="13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Implemented prioritised culture initiatives in the revised enhancement Implementation Plan</a:t>
                      </a:r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82822763"/>
                  </a:ext>
                </a:extLst>
              </a:tr>
              <a:tr h="1761158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Improved brand and visibility</a:t>
                      </a:r>
                      <a:endParaRPr lang="en-US" sz="13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Developed and implemented Integrated Communication Strategy</a:t>
                      </a:r>
                      <a:endParaRPr lang="en-US" sz="13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Implemented approved Integrated Communication Strategy</a:t>
                      </a:r>
                      <a:endParaRPr lang="en-US" sz="13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Implemented Integrated Communication Strategy</a:t>
                      </a:r>
                      <a:endParaRPr lang="en-US" sz="13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Implemented Integrated Communication Strategy</a:t>
                      </a:r>
                      <a:endParaRPr lang="en-US" sz="13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3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Implemented Integrated Communication Strategy</a:t>
                      </a:r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17412266"/>
                  </a:ext>
                </a:extLst>
              </a:tr>
            </a:tbl>
          </a:graphicData>
        </a:graphic>
      </p:graphicFrame>
      <p:sp>
        <p:nvSpPr>
          <p:cNvPr id="8" name="Round Diagonal Corner of Rectangle 7">
            <a:extLst>
              <a:ext uri="{FF2B5EF4-FFF2-40B4-BE49-F238E27FC236}">
                <a16:creationId xmlns:a16="http://schemas.microsoft.com/office/drawing/2014/main" xmlns="" id="{9AF93A7D-7E7F-9841-A5F4-FB93C861622F}"/>
              </a:ext>
            </a:extLst>
          </p:cNvPr>
          <p:cNvSpPr/>
          <p:nvPr/>
        </p:nvSpPr>
        <p:spPr>
          <a:xfrm>
            <a:off x="1619672" y="0"/>
            <a:ext cx="6768752" cy="792088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3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Programme 5: Administration – 2021/22 Annual &amp; Quarterly Targets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EC8268E-B10C-5C4D-B448-44C3EA8D2DBE}"/>
              </a:ext>
            </a:extLst>
          </p:cNvPr>
          <p:cNvSpPr txBox="1"/>
          <p:nvPr/>
        </p:nvSpPr>
        <p:spPr>
          <a:xfrm>
            <a:off x="7380312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6A9CDD0-E384-374C-9A2D-BB6EF2795E8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7561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BB894228-113E-45EB-8DE5-CB16FFCA9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150898"/>
              </p:ext>
            </p:extLst>
          </p:nvPr>
        </p:nvGraphicFramePr>
        <p:xfrm>
          <a:off x="1" y="867532"/>
          <a:ext cx="9144001" cy="6027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060">
                  <a:extLst>
                    <a:ext uri="{9D8B030D-6E8A-4147-A177-3AD203B41FA5}">
                      <a16:colId xmlns:a16="http://schemas.microsoft.com/office/drawing/2014/main" xmlns="" val="2676682170"/>
                    </a:ext>
                  </a:extLst>
                </a:gridCol>
                <a:gridCol w="1229619">
                  <a:extLst>
                    <a:ext uri="{9D8B030D-6E8A-4147-A177-3AD203B41FA5}">
                      <a16:colId xmlns:a16="http://schemas.microsoft.com/office/drawing/2014/main" xmlns="" val="2778118819"/>
                    </a:ext>
                  </a:extLst>
                </a:gridCol>
                <a:gridCol w="1261102">
                  <a:extLst>
                    <a:ext uri="{9D8B030D-6E8A-4147-A177-3AD203B41FA5}">
                      <a16:colId xmlns:a16="http://schemas.microsoft.com/office/drawing/2014/main" xmlns="" val="1732327608"/>
                    </a:ext>
                  </a:extLst>
                </a:gridCol>
                <a:gridCol w="1209779">
                  <a:extLst>
                    <a:ext uri="{9D8B030D-6E8A-4147-A177-3AD203B41FA5}">
                      <a16:colId xmlns:a16="http://schemas.microsoft.com/office/drawing/2014/main" xmlns="" val="908323366"/>
                    </a:ext>
                  </a:extLst>
                </a:gridCol>
                <a:gridCol w="1010831">
                  <a:extLst>
                    <a:ext uri="{9D8B030D-6E8A-4147-A177-3AD203B41FA5}">
                      <a16:colId xmlns:a16="http://schemas.microsoft.com/office/drawing/2014/main" xmlns="" val="4130922944"/>
                    </a:ext>
                  </a:extLst>
                </a:gridCol>
                <a:gridCol w="1414834">
                  <a:extLst>
                    <a:ext uri="{9D8B030D-6E8A-4147-A177-3AD203B41FA5}">
                      <a16:colId xmlns:a16="http://schemas.microsoft.com/office/drawing/2014/main" xmlns="" val="150179931"/>
                    </a:ext>
                  </a:extLst>
                </a:gridCol>
                <a:gridCol w="1354507">
                  <a:extLst>
                    <a:ext uri="{9D8B030D-6E8A-4147-A177-3AD203B41FA5}">
                      <a16:colId xmlns:a16="http://schemas.microsoft.com/office/drawing/2014/main" xmlns="" val="116866043"/>
                    </a:ext>
                  </a:extLst>
                </a:gridCol>
                <a:gridCol w="1201269">
                  <a:extLst>
                    <a:ext uri="{9D8B030D-6E8A-4147-A177-3AD203B41FA5}">
                      <a16:colId xmlns:a16="http://schemas.microsoft.com/office/drawing/2014/main" xmlns="" val="1153652068"/>
                    </a:ext>
                  </a:extLst>
                </a:gridCol>
              </a:tblGrid>
              <a:tr h="11719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ZA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ZA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ZA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3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Outcome </a:t>
                      </a:r>
                      <a:endParaRPr lang="en-ZA" sz="13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ZA" sz="1300" b="1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Outputs </a:t>
                      </a:r>
                      <a:endParaRPr lang="en-ZA" sz="13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Output Indicators </a:t>
                      </a:r>
                      <a:endParaRPr lang="en-ZA" sz="13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Performance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ZA" sz="13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2021/22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Target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3257241"/>
                  </a:ext>
                </a:extLst>
              </a:tr>
              <a:tr h="19097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Viable cross border road transport economic regulator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ZA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COVID 19 Regulations Compliant </a:t>
                      </a:r>
                      <a:endParaRPr lang="en-US" sz="13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Implemented COVID 19 response plan initiatives</a:t>
                      </a:r>
                      <a:endParaRPr lang="en-US" sz="13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Monitored implementation of COVID 19 response plan </a:t>
                      </a:r>
                      <a:endParaRPr lang="en-US" sz="13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Implemented COVID 19 response plan</a:t>
                      </a:r>
                      <a:endParaRPr lang="en-US" sz="13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Implemented COVID 19 response plan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Implemented COVID 19 response plan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82822763"/>
                  </a:ext>
                </a:extLst>
              </a:tr>
              <a:tr h="28744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Improved governance and strengthened control environment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3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Adequacy of responses to Parliamentary questions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 responses to Parliamentary questions within stipulated timelines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responses to Parliamentary questions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responses to Parliamentary questions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responses to Parliamentary questions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26887364"/>
                  </a:ext>
                </a:extLst>
              </a:tr>
            </a:tbl>
          </a:graphicData>
        </a:graphic>
      </p:graphicFrame>
      <p:sp>
        <p:nvSpPr>
          <p:cNvPr id="8" name="Round Diagonal Corner of Rectangle 7">
            <a:extLst>
              <a:ext uri="{FF2B5EF4-FFF2-40B4-BE49-F238E27FC236}">
                <a16:creationId xmlns:a16="http://schemas.microsoft.com/office/drawing/2014/main" xmlns="" id="{9AF93A7D-7E7F-9841-A5F4-FB93C861622F}"/>
              </a:ext>
            </a:extLst>
          </p:cNvPr>
          <p:cNvSpPr/>
          <p:nvPr/>
        </p:nvSpPr>
        <p:spPr>
          <a:xfrm>
            <a:off x="1619672" y="0"/>
            <a:ext cx="6768752" cy="792088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3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Programme 5: Administration – 2021/22 Annual &amp; Quarterly Targets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D7EFB63-E69D-AD4F-96DA-5AA88C826811}"/>
              </a:ext>
            </a:extLst>
          </p:cNvPr>
          <p:cNvSpPr txBox="1"/>
          <p:nvPr/>
        </p:nvSpPr>
        <p:spPr>
          <a:xfrm>
            <a:off x="8093676" y="65737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72A85A8-14CA-1648-90D3-E577EF0C83B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86631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BB894228-113E-45EB-8DE5-CB16FFCA9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8141248"/>
              </p:ext>
            </p:extLst>
          </p:nvPr>
        </p:nvGraphicFramePr>
        <p:xfrm>
          <a:off x="0" y="979553"/>
          <a:ext cx="9144002" cy="5866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378">
                  <a:extLst>
                    <a:ext uri="{9D8B030D-6E8A-4147-A177-3AD203B41FA5}">
                      <a16:colId xmlns:a16="http://schemas.microsoft.com/office/drawing/2014/main" xmlns="" val="2676682170"/>
                    </a:ext>
                  </a:extLst>
                </a:gridCol>
                <a:gridCol w="1248310">
                  <a:extLst>
                    <a:ext uri="{9D8B030D-6E8A-4147-A177-3AD203B41FA5}">
                      <a16:colId xmlns:a16="http://schemas.microsoft.com/office/drawing/2014/main" xmlns="" val="277811881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173232760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90832336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413092294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150179931"/>
                    </a:ext>
                  </a:extLst>
                </a:gridCol>
                <a:gridCol w="1031462">
                  <a:extLst>
                    <a:ext uri="{9D8B030D-6E8A-4147-A177-3AD203B41FA5}">
                      <a16:colId xmlns:a16="http://schemas.microsoft.com/office/drawing/2014/main" xmlns="" val="116866043"/>
                    </a:ext>
                  </a:extLst>
                </a:gridCol>
                <a:gridCol w="1380300">
                  <a:extLst>
                    <a:ext uri="{9D8B030D-6E8A-4147-A177-3AD203B41FA5}">
                      <a16:colId xmlns:a16="http://schemas.microsoft.com/office/drawing/2014/main" xmlns="" val="1153652068"/>
                    </a:ext>
                  </a:extLst>
                </a:gridCol>
              </a:tblGrid>
              <a:tr h="16369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ZA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ZA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ZA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3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Outcome </a:t>
                      </a:r>
                      <a:endParaRPr lang="en-ZA" sz="13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ZA" sz="1300" b="1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Outputs </a:t>
                      </a:r>
                      <a:endParaRPr lang="en-ZA" sz="13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Output Indicators </a:t>
                      </a:r>
                      <a:endParaRPr lang="en-ZA" sz="13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Performance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ZA" sz="13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2021/22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Target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3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3257241"/>
                  </a:ext>
                </a:extLst>
              </a:tr>
              <a:tr h="191790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5.2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ZA" sz="13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Improved governance and strengthened control 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Resolution of reported incidents of corruption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 resolution of reported incidents of corruption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95% resolution of reported incidents of corruption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95% resolution of reported incidents of corruption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95% resolution of reported incidents of corruption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82822763"/>
                  </a:ext>
                </a:extLst>
              </a:tr>
              <a:tr h="2311210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Functionality of ethics structures and adequate capacity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Ethics committees established and operationalised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Ethics Committees operationalised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Ethics Committees operationalised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Ethics Committees operationalised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26887364"/>
                  </a:ext>
                </a:extLst>
              </a:tr>
            </a:tbl>
          </a:graphicData>
        </a:graphic>
      </p:graphicFrame>
      <p:sp>
        <p:nvSpPr>
          <p:cNvPr id="8" name="Round Diagonal Corner of Rectangle 7">
            <a:extLst>
              <a:ext uri="{FF2B5EF4-FFF2-40B4-BE49-F238E27FC236}">
                <a16:creationId xmlns:a16="http://schemas.microsoft.com/office/drawing/2014/main" xmlns="" id="{9AF93A7D-7E7F-9841-A5F4-FB93C861622F}"/>
              </a:ext>
            </a:extLst>
          </p:cNvPr>
          <p:cNvSpPr/>
          <p:nvPr/>
        </p:nvSpPr>
        <p:spPr>
          <a:xfrm>
            <a:off x="1619672" y="0"/>
            <a:ext cx="6768752" cy="792088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3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Programme 5: Administration – 2021/22 Annual &amp; Quarterly Targets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672B550-64F5-4A4E-9D34-DA99347E9CAE}"/>
              </a:ext>
            </a:extLst>
          </p:cNvPr>
          <p:cNvSpPr txBox="1"/>
          <p:nvPr/>
        </p:nvSpPr>
        <p:spPr>
          <a:xfrm>
            <a:off x="8019535" y="636373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F747C95-DB3C-E446-8D32-120FEEEE9E26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8935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BB894228-113E-45EB-8DE5-CB16FFCA9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0251147"/>
              </p:ext>
            </p:extLst>
          </p:nvPr>
        </p:nvGraphicFramePr>
        <p:xfrm>
          <a:off x="0" y="875279"/>
          <a:ext cx="9144001" cy="5434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377">
                  <a:extLst>
                    <a:ext uri="{9D8B030D-6E8A-4147-A177-3AD203B41FA5}">
                      <a16:colId xmlns:a16="http://schemas.microsoft.com/office/drawing/2014/main" xmlns="" val="2676682170"/>
                    </a:ext>
                  </a:extLst>
                </a:gridCol>
                <a:gridCol w="1248311">
                  <a:extLst>
                    <a:ext uri="{9D8B030D-6E8A-4147-A177-3AD203B41FA5}">
                      <a16:colId xmlns:a16="http://schemas.microsoft.com/office/drawing/2014/main" xmlns="" val="2778118819"/>
                    </a:ext>
                  </a:extLst>
                </a:gridCol>
                <a:gridCol w="1296628">
                  <a:extLst>
                    <a:ext uri="{9D8B030D-6E8A-4147-A177-3AD203B41FA5}">
                      <a16:colId xmlns:a16="http://schemas.microsoft.com/office/drawing/2014/main" xmlns="" val="1732327608"/>
                    </a:ext>
                  </a:extLst>
                </a:gridCol>
                <a:gridCol w="1238699">
                  <a:extLst>
                    <a:ext uri="{9D8B030D-6E8A-4147-A177-3AD203B41FA5}">
                      <a16:colId xmlns:a16="http://schemas.microsoft.com/office/drawing/2014/main" xmlns="" val="908323366"/>
                    </a:ext>
                  </a:extLst>
                </a:gridCol>
                <a:gridCol w="1092970">
                  <a:extLst>
                    <a:ext uri="{9D8B030D-6E8A-4147-A177-3AD203B41FA5}">
                      <a16:colId xmlns:a16="http://schemas.microsoft.com/office/drawing/2014/main" xmlns="" val="4130922944"/>
                    </a:ext>
                  </a:extLst>
                </a:gridCol>
                <a:gridCol w="1196240">
                  <a:extLst>
                    <a:ext uri="{9D8B030D-6E8A-4147-A177-3AD203B41FA5}">
                      <a16:colId xmlns:a16="http://schemas.microsoft.com/office/drawing/2014/main" xmlns="" val="150179931"/>
                    </a:ext>
                  </a:extLst>
                </a:gridCol>
                <a:gridCol w="1354507">
                  <a:extLst>
                    <a:ext uri="{9D8B030D-6E8A-4147-A177-3AD203B41FA5}">
                      <a16:colId xmlns:a16="http://schemas.microsoft.com/office/drawing/2014/main" xmlns="" val="116866043"/>
                    </a:ext>
                  </a:extLst>
                </a:gridCol>
                <a:gridCol w="1201269">
                  <a:extLst>
                    <a:ext uri="{9D8B030D-6E8A-4147-A177-3AD203B41FA5}">
                      <a16:colId xmlns:a16="http://schemas.microsoft.com/office/drawing/2014/main" xmlns="" val="1153652068"/>
                    </a:ext>
                  </a:extLst>
                </a:gridCol>
              </a:tblGrid>
              <a:tr h="12246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ZA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Outcome </a:t>
                      </a:r>
                      <a:endParaRPr lang="en-ZA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ZA" sz="1400" b="1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Outputs </a:t>
                      </a:r>
                      <a:endParaRPr lang="en-ZA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Output Indicators </a:t>
                      </a:r>
                      <a:endParaRPr lang="en-ZA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Performance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ZA" sz="14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2021/22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 Target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3257241"/>
                  </a:ext>
                </a:extLst>
              </a:tr>
              <a:tr h="122986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5.2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Improved governance and strengthened control 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Implementation of action plan to address audit findings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 implementation of action plans to address audit findings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implementation of action plans to address audit findings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implementation of action plans to address audit findings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implementation of action plans to address audit findings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82822763"/>
                  </a:ext>
                </a:extLst>
              </a:tr>
              <a:tr h="1482064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Maintenance of unqualified audit outcomes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Regulatory Audit Outcome by the Auditor-General of South Africa (AGSA)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Unqualified Audit Report with no significant findings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Unqualified Audit Report with no significant findings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Unqualified Audit Report with no significant findings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26887364"/>
                  </a:ext>
                </a:extLst>
              </a:tr>
              <a:tr h="11522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Compliance to 30-day payment requirement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 compliance to 30-day payment requirement</a:t>
                      </a:r>
                      <a:endParaRPr lang="en-ZA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compliance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compliance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compliance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15766827"/>
                  </a:ext>
                </a:extLst>
              </a:tr>
            </a:tbl>
          </a:graphicData>
        </a:graphic>
      </p:graphicFrame>
      <p:sp>
        <p:nvSpPr>
          <p:cNvPr id="8" name="Round Diagonal Corner of Rectangle 7">
            <a:extLst>
              <a:ext uri="{FF2B5EF4-FFF2-40B4-BE49-F238E27FC236}">
                <a16:creationId xmlns:a16="http://schemas.microsoft.com/office/drawing/2014/main" xmlns="" id="{9AF93A7D-7E7F-9841-A5F4-FB93C861622F}"/>
              </a:ext>
            </a:extLst>
          </p:cNvPr>
          <p:cNvSpPr/>
          <p:nvPr/>
        </p:nvSpPr>
        <p:spPr>
          <a:xfrm>
            <a:off x="1619672" y="0"/>
            <a:ext cx="6768752" cy="792088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3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Programme 5: Administration – 2021/22 Annual &amp; Quarterly Targets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9A80478-01DE-6B4F-AF7F-85162DFAFEC9}"/>
              </a:ext>
            </a:extLst>
          </p:cNvPr>
          <p:cNvSpPr txBox="1"/>
          <p:nvPr/>
        </p:nvSpPr>
        <p:spPr>
          <a:xfrm>
            <a:off x="7241059" y="653672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5E26614-D174-194F-B2A4-F86B87010B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95668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BB894228-113E-45EB-8DE5-CB16FFCA9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72257458"/>
              </p:ext>
            </p:extLst>
          </p:nvPr>
        </p:nvGraphicFramePr>
        <p:xfrm>
          <a:off x="108402" y="1268760"/>
          <a:ext cx="9000100" cy="4685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459">
                  <a:extLst>
                    <a:ext uri="{9D8B030D-6E8A-4147-A177-3AD203B41FA5}">
                      <a16:colId xmlns:a16="http://schemas.microsoft.com/office/drawing/2014/main" xmlns="" val="2676682170"/>
                    </a:ext>
                  </a:extLst>
                </a:gridCol>
                <a:gridCol w="1379325">
                  <a:extLst>
                    <a:ext uri="{9D8B030D-6E8A-4147-A177-3AD203B41FA5}">
                      <a16:colId xmlns:a16="http://schemas.microsoft.com/office/drawing/2014/main" xmlns="" val="1728323545"/>
                    </a:ext>
                  </a:extLst>
                </a:gridCol>
                <a:gridCol w="1379326">
                  <a:extLst>
                    <a:ext uri="{9D8B030D-6E8A-4147-A177-3AD203B41FA5}">
                      <a16:colId xmlns:a16="http://schemas.microsoft.com/office/drawing/2014/main" xmlns="" val="863052217"/>
                    </a:ext>
                  </a:extLst>
                </a:gridCol>
                <a:gridCol w="1379326">
                  <a:extLst>
                    <a:ext uri="{9D8B030D-6E8A-4147-A177-3AD203B41FA5}">
                      <a16:colId xmlns:a16="http://schemas.microsoft.com/office/drawing/2014/main" xmlns="" val="98201416"/>
                    </a:ext>
                  </a:extLst>
                </a:gridCol>
                <a:gridCol w="1524519">
                  <a:extLst>
                    <a:ext uri="{9D8B030D-6E8A-4147-A177-3AD203B41FA5}">
                      <a16:colId xmlns:a16="http://schemas.microsoft.com/office/drawing/2014/main" xmlns="" val="3586370100"/>
                    </a:ext>
                  </a:extLst>
                </a:gridCol>
                <a:gridCol w="1306726">
                  <a:extLst>
                    <a:ext uri="{9D8B030D-6E8A-4147-A177-3AD203B41FA5}">
                      <a16:colId xmlns:a16="http://schemas.microsoft.com/office/drawing/2014/main" xmlns="" val="116866043"/>
                    </a:ext>
                  </a:extLst>
                </a:gridCol>
                <a:gridCol w="1378419">
                  <a:extLst>
                    <a:ext uri="{9D8B030D-6E8A-4147-A177-3AD203B41FA5}">
                      <a16:colId xmlns:a16="http://schemas.microsoft.com/office/drawing/2014/main" xmlns="" val="1153652068"/>
                    </a:ext>
                  </a:extLst>
                </a:gridCol>
              </a:tblGrid>
              <a:tr h="3510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n-ZA" sz="1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Output Indicators</a:t>
                      </a:r>
                      <a:endParaRPr lang="en-ZA" sz="1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 Target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2021/22</a:t>
                      </a:r>
                      <a:r>
                        <a:rPr lang="en-ZA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Q1</a:t>
                      </a:r>
                      <a:endParaRPr lang="en-ZA" sz="1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Q2</a:t>
                      </a:r>
                      <a:endParaRPr lang="en-ZA" sz="1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Q3</a:t>
                      </a:r>
                      <a:endParaRPr lang="en-ZA" sz="1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Q4</a:t>
                      </a:r>
                      <a:endParaRPr lang="en-ZA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03257241"/>
                  </a:ext>
                </a:extLst>
              </a:tr>
              <a:tr h="23132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5.1.1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Implemented strategy on commercialised information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Developed and submitted prioritised cross border training curriculum for accreditation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Identified content(scope) for cross border qualification curriculum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Development of prioritised curriculum  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Submitted prioritised curriculum for accreditation   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Conducted internal training using developed learning material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05825459"/>
                  </a:ext>
                </a:extLst>
              </a:tr>
              <a:tr h="19457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5.1.2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Implemented cross border management system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Integrated the new iCBMS with external or third-party systems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Development of iCBMS Phase 1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‘Launched’(Go-live) the new iCBMS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One system integrated with iCBMS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One system integrated with iCBMS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78988794"/>
                  </a:ext>
                </a:extLst>
              </a:tr>
            </a:tbl>
          </a:graphicData>
        </a:graphic>
      </p:graphicFrame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xmlns="" id="{45CAB903-7A4B-5744-A87F-A409EAAFBE61}"/>
              </a:ext>
            </a:extLst>
          </p:cNvPr>
          <p:cNvSpPr/>
          <p:nvPr/>
        </p:nvSpPr>
        <p:spPr>
          <a:xfrm>
            <a:off x="1691679" y="188640"/>
            <a:ext cx="6984777" cy="792088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3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Programme 5: Administration – 2021/22 Annual &amp; Quarterly Targets (cont.)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DC14942-7D82-F040-A35D-B6991D415CFE}"/>
              </a:ext>
            </a:extLst>
          </p:cNvPr>
          <p:cNvSpPr txBox="1"/>
          <p:nvPr/>
        </p:nvSpPr>
        <p:spPr>
          <a:xfrm>
            <a:off x="7414054" y="628958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A9CD85E-6B59-BF4E-87CD-499D068081F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48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9936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BB894228-113E-45EB-8DE5-CB16FFCA9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319543"/>
              </p:ext>
            </p:extLst>
          </p:nvPr>
        </p:nvGraphicFramePr>
        <p:xfrm>
          <a:off x="23956" y="1148969"/>
          <a:ext cx="9144000" cy="53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891">
                  <a:extLst>
                    <a:ext uri="{9D8B030D-6E8A-4147-A177-3AD203B41FA5}">
                      <a16:colId xmlns:a16="http://schemas.microsoft.com/office/drawing/2014/main" xmlns="" val="2676682170"/>
                    </a:ext>
                  </a:extLst>
                </a:gridCol>
                <a:gridCol w="1401379">
                  <a:extLst>
                    <a:ext uri="{9D8B030D-6E8A-4147-A177-3AD203B41FA5}">
                      <a16:colId xmlns:a16="http://schemas.microsoft.com/office/drawing/2014/main" xmlns="" val="1728323545"/>
                    </a:ext>
                  </a:extLst>
                </a:gridCol>
                <a:gridCol w="1401380">
                  <a:extLst>
                    <a:ext uri="{9D8B030D-6E8A-4147-A177-3AD203B41FA5}">
                      <a16:colId xmlns:a16="http://schemas.microsoft.com/office/drawing/2014/main" xmlns="" val="863052217"/>
                    </a:ext>
                  </a:extLst>
                </a:gridCol>
                <a:gridCol w="1401380">
                  <a:extLst>
                    <a:ext uri="{9D8B030D-6E8A-4147-A177-3AD203B41FA5}">
                      <a16:colId xmlns:a16="http://schemas.microsoft.com/office/drawing/2014/main" xmlns="" val="98201416"/>
                    </a:ext>
                  </a:extLst>
                </a:gridCol>
                <a:gridCol w="1548893">
                  <a:extLst>
                    <a:ext uri="{9D8B030D-6E8A-4147-A177-3AD203B41FA5}">
                      <a16:colId xmlns:a16="http://schemas.microsoft.com/office/drawing/2014/main" xmlns="" val="3586370100"/>
                    </a:ext>
                  </a:extLst>
                </a:gridCol>
                <a:gridCol w="1324428">
                  <a:extLst>
                    <a:ext uri="{9D8B030D-6E8A-4147-A177-3AD203B41FA5}">
                      <a16:colId xmlns:a16="http://schemas.microsoft.com/office/drawing/2014/main" xmlns="" val="116866043"/>
                    </a:ext>
                  </a:extLst>
                </a:gridCol>
                <a:gridCol w="1403649">
                  <a:extLst>
                    <a:ext uri="{9D8B030D-6E8A-4147-A177-3AD203B41FA5}">
                      <a16:colId xmlns:a16="http://schemas.microsoft.com/office/drawing/2014/main" xmlns="" val="1153652068"/>
                    </a:ext>
                  </a:extLst>
                </a:gridCol>
              </a:tblGrid>
              <a:tr h="6938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n-ZA" sz="1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Output Indicators</a:t>
                      </a:r>
                      <a:endParaRPr lang="en-ZA" sz="1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 Target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2021/22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Q1</a:t>
                      </a:r>
                      <a:endParaRPr lang="en-ZA" sz="1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Q2</a:t>
                      </a:r>
                      <a:endParaRPr lang="en-ZA" sz="1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Q3</a:t>
                      </a:r>
                      <a:endParaRPr lang="en-ZA" sz="1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Q4</a:t>
                      </a:r>
                      <a:endParaRPr lang="en-ZA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03257241"/>
                  </a:ext>
                </a:extLst>
              </a:tr>
              <a:tr h="18502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5.1.3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Implemented culture enhancements initiatives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Implemented prioritised culture enhancement initiatives as per 2021/22 Implementation Plan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Initiated mentorship, coaching and leadership programs 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Conducted change management workshops that support organisational redesign project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Rolled out organisational value campaign 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Rolled out talent management program to support succession planning 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65019701"/>
                  </a:ext>
                </a:extLst>
              </a:tr>
              <a:tr h="17478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5.1.4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Developed and implemented Integrated Communication Strategy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Implemented initiatives in the integrated communication strategy 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Conducted media awareness on the Agency inclusive of its flagship projects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Created and posted an informative video on permit application process 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Hosted two (2) stakeholder seminar/roundtables/webinars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Conducted media campaign on iCBMS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05825459"/>
                  </a:ext>
                </a:extLst>
              </a:tr>
              <a:tr h="10366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5.1.5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Implemented COVID 19 response plan initiatives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Implemented COVID 19 response plan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Implemented COVID 19 response plan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Implemented COVID 19 response plan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Implemented COVID 19 response plan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Implemented COVID 19 response plan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78988794"/>
                  </a:ext>
                </a:extLst>
              </a:tr>
            </a:tbl>
          </a:graphicData>
        </a:graphic>
      </p:graphicFrame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xmlns="" id="{45CAB903-7A4B-5744-A87F-A409EAAFBE61}"/>
              </a:ext>
            </a:extLst>
          </p:cNvPr>
          <p:cNvSpPr/>
          <p:nvPr/>
        </p:nvSpPr>
        <p:spPr>
          <a:xfrm>
            <a:off x="1763688" y="260648"/>
            <a:ext cx="6912769" cy="792088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3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Programme 5: Administration – 2021/22 Annual &amp; Quarterly Targets (cont.)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4F3295-BF36-2941-B34F-F5F210E0AFCF}"/>
              </a:ext>
            </a:extLst>
          </p:cNvPr>
          <p:cNvSpPr txBox="1"/>
          <p:nvPr/>
        </p:nvSpPr>
        <p:spPr>
          <a:xfrm>
            <a:off x="7596336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5EE950-69A9-7A49-B4E6-C3BEF01AC4A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49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7122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BB894228-113E-45EB-8DE5-CB16FFCA9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0123821"/>
              </p:ext>
            </p:extLst>
          </p:nvPr>
        </p:nvGraphicFramePr>
        <p:xfrm>
          <a:off x="-54260" y="1052736"/>
          <a:ext cx="9252519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758">
                  <a:extLst>
                    <a:ext uri="{9D8B030D-6E8A-4147-A177-3AD203B41FA5}">
                      <a16:colId xmlns:a16="http://schemas.microsoft.com/office/drawing/2014/main" xmlns="" val="2676682170"/>
                    </a:ext>
                  </a:extLst>
                </a:gridCol>
                <a:gridCol w="1418010">
                  <a:extLst>
                    <a:ext uri="{9D8B030D-6E8A-4147-A177-3AD203B41FA5}">
                      <a16:colId xmlns:a16="http://schemas.microsoft.com/office/drawing/2014/main" xmlns="" val="1728323545"/>
                    </a:ext>
                  </a:extLst>
                </a:gridCol>
                <a:gridCol w="1418011">
                  <a:extLst>
                    <a:ext uri="{9D8B030D-6E8A-4147-A177-3AD203B41FA5}">
                      <a16:colId xmlns:a16="http://schemas.microsoft.com/office/drawing/2014/main" xmlns="" val="863052217"/>
                    </a:ext>
                  </a:extLst>
                </a:gridCol>
                <a:gridCol w="1418011">
                  <a:extLst>
                    <a:ext uri="{9D8B030D-6E8A-4147-A177-3AD203B41FA5}">
                      <a16:colId xmlns:a16="http://schemas.microsoft.com/office/drawing/2014/main" xmlns="" val="98201416"/>
                    </a:ext>
                  </a:extLst>
                </a:gridCol>
                <a:gridCol w="1567275">
                  <a:extLst>
                    <a:ext uri="{9D8B030D-6E8A-4147-A177-3AD203B41FA5}">
                      <a16:colId xmlns:a16="http://schemas.microsoft.com/office/drawing/2014/main" xmlns="" val="3586370100"/>
                    </a:ext>
                  </a:extLst>
                </a:gridCol>
                <a:gridCol w="1413010">
                  <a:extLst>
                    <a:ext uri="{9D8B030D-6E8A-4147-A177-3AD203B41FA5}">
                      <a16:colId xmlns:a16="http://schemas.microsoft.com/office/drawing/2014/main" xmlns="" val="116866043"/>
                    </a:ext>
                  </a:extLst>
                </a:gridCol>
                <a:gridCol w="1347444">
                  <a:extLst>
                    <a:ext uri="{9D8B030D-6E8A-4147-A177-3AD203B41FA5}">
                      <a16:colId xmlns:a16="http://schemas.microsoft.com/office/drawing/2014/main" xmlns="" val="1153652068"/>
                    </a:ext>
                  </a:extLst>
                </a:gridCol>
              </a:tblGrid>
              <a:tr h="6938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n-ZA" sz="1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Output Indicators</a:t>
                      </a:r>
                      <a:endParaRPr lang="en-ZA" sz="1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 Target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2021/22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Q1</a:t>
                      </a:r>
                      <a:endParaRPr lang="en-ZA" sz="1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Q2</a:t>
                      </a:r>
                      <a:endParaRPr lang="en-ZA" sz="1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Q3</a:t>
                      </a:r>
                      <a:endParaRPr lang="en-ZA" sz="1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Q4</a:t>
                      </a:r>
                      <a:endParaRPr lang="en-ZA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03257241"/>
                  </a:ext>
                </a:extLst>
              </a:tr>
              <a:tr h="1322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5.1.6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 responses to Parliament questions within stipulated timelines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responses to Parliament questions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response to Parliamentary questions received 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response to Parliamentary questions received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response to Parliamentary questions received 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response to Parliamentary questions received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65019701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5.1.7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 resolution of reported incidents of corruption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95% resolution of reported incidents of corruption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95% of reported incidents resolved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95% of reported incidents resolved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95% of reported incidents resolved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95% of reported incidents resolved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05825459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5.1.8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Established and operationalised ethics committees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Monitored operations of ethics committees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Monitored operations of ethics committees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Monitored operations of ethics committees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78988794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5.1.9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 implementation of action plans to address audit findings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implementation of action plans to address audit findings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implementation of action plans to address audit findings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implementation of action plans to address audit findings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implementation of action plans to address audit findings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implementation of action plans to address audit findings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59564293"/>
                  </a:ext>
                </a:extLst>
              </a:tr>
            </a:tbl>
          </a:graphicData>
        </a:graphic>
      </p:graphicFrame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xmlns="" id="{45CAB903-7A4B-5744-A87F-A409EAAFBE61}"/>
              </a:ext>
            </a:extLst>
          </p:cNvPr>
          <p:cNvSpPr/>
          <p:nvPr/>
        </p:nvSpPr>
        <p:spPr>
          <a:xfrm>
            <a:off x="1691679" y="188640"/>
            <a:ext cx="6912769" cy="792088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3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Programme 5: Administration – 2021/22 Annual &amp; Quarterly Targets (cont.)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880B822-337A-C44C-9C9C-4AA1B345DC9E}"/>
              </a:ext>
            </a:extLst>
          </p:cNvPr>
          <p:cNvSpPr txBox="1"/>
          <p:nvPr/>
        </p:nvSpPr>
        <p:spPr>
          <a:xfrm>
            <a:off x="7668344" y="652534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1195F74-CD26-0F46-861E-8C0D2DE62C57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89565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BB894228-113E-45EB-8DE5-CB16FFCA9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8036968"/>
              </p:ext>
            </p:extLst>
          </p:nvPr>
        </p:nvGraphicFramePr>
        <p:xfrm>
          <a:off x="0" y="1052736"/>
          <a:ext cx="9144000" cy="4291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891">
                  <a:extLst>
                    <a:ext uri="{9D8B030D-6E8A-4147-A177-3AD203B41FA5}">
                      <a16:colId xmlns:a16="http://schemas.microsoft.com/office/drawing/2014/main" xmlns="" val="2676682170"/>
                    </a:ext>
                  </a:extLst>
                </a:gridCol>
                <a:gridCol w="1401379">
                  <a:extLst>
                    <a:ext uri="{9D8B030D-6E8A-4147-A177-3AD203B41FA5}">
                      <a16:colId xmlns:a16="http://schemas.microsoft.com/office/drawing/2014/main" xmlns="" val="1728323545"/>
                    </a:ext>
                  </a:extLst>
                </a:gridCol>
                <a:gridCol w="1401380">
                  <a:extLst>
                    <a:ext uri="{9D8B030D-6E8A-4147-A177-3AD203B41FA5}">
                      <a16:colId xmlns:a16="http://schemas.microsoft.com/office/drawing/2014/main" xmlns="" val="863052217"/>
                    </a:ext>
                  </a:extLst>
                </a:gridCol>
                <a:gridCol w="1401380">
                  <a:extLst>
                    <a:ext uri="{9D8B030D-6E8A-4147-A177-3AD203B41FA5}">
                      <a16:colId xmlns:a16="http://schemas.microsoft.com/office/drawing/2014/main" xmlns="" val="98201416"/>
                    </a:ext>
                  </a:extLst>
                </a:gridCol>
                <a:gridCol w="1548893">
                  <a:extLst>
                    <a:ext uri="{9D8B030D-6E8A-4147-A177-3AD203B41FA5}">
                      <a16:colId xmlns:a16="http://schemas.microsoft.com/office/drawing/2014/main" xmlns="" val="3586370100"/>
                    </a:ext>
                  </a:extLst>
                </a:gridCol>
                <a:gridCol w="1324428">
                  <a:extLst>
                    <a:ext uri="{9D8B030D-6E8A-4147-A177-3AD203B41FA5}">
                      <a16:colId xmlns:a16="http://schemas.microsoft.com/office/drawing/2014/main" xmlns="" val="116866043"/>
                    </a:ext>
                  </a:extLst>
                </a:gridCol>
                <a:gridCol w="1403649">
                  <a:extLst>
                    <a:ext uri="{9D8B030D-6E8A-4147-A177-3AD203B41FA5}">
                      <a16:colId xmlns:a16="http://schemas.microsoft.com/office/drawing/2014/main" xmlns="" val="1153652068"/>
                    </a:ext>
                  </a:extLst>
                </a:gridCol>
              </a:tblGrid>
              <a:tr h="6938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n-ZA" sz="1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Output Indicators</a:t>
                      </a:r>
                      <a:endParaRPr lang="en-ZA" sz="1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 Target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2021/22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Q1</a:t>
                      </a:r>
                      <a:endParaRPr lang="en-ZA" sz="1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Q2</a:t>
                      </a:r>
                      <a:endParaRPr lang="en-ZA" sz="1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Q3</a:t>
                      </a:r>
                      <a:endParaRPr lang="en-ZA" sz="1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Q4</a:t>
                      </a:r>
                      <a:endParaRPr lang="en-ZA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03257241"/>
                  </a:ext>
                </a:extLst>
              </a:tr>
              <a:tr h="18502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5.1.10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Regulatory Audit Outcome by the Auditor-General of South Africa (AGSA)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Unqualified Audit Report with no significant findings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Unqualified Audit Report with no significant findings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65019701"/>
                  </a:ext>
                </a:extLst>
              </a:tr>
              <a:tr h="17478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5.1.11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 compliance to 30-day payment requirement</a:t>
                      </a:r>
                      <a:endParaRPr lang="en-ZA" sz="14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of valid invoices paid within 30 days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of valid invoices paid within 30 days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of valid invoices paid within 30 days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of valid invoices paid within 30 days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of valid invoices paid within 30 days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05825459"/>
                  </a:ext>
                </a:extLst>
              </a:tr>
            </a:tbl>
          </a:graphicData>
        </a:graphic>
      </p:graphicFrame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xmlns="" id="{45CAB903-7A4B-5744-A87F-A409EAAFBE61}"/>
              </a:ext>
            </a:extLst>
          </p:cNvPr>
          <p:cNvSpPr/>
          <p:nvPr/>
        </p:nvSpPr>
        <p:spPr>
          <a:xfrm>
            <a:off x="1691679" y="188640"/>
            <a:ext cx="6912769" cy="792088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3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Programme 5: Administration – 2021/22 Annual &amp; Quarterly Targets (cont.)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1C34E4-B9CB-BA48-AB7B-02BDC0CEF0B0}"/>
              </a:ext>
            </a:extLst>
          </p:cNvPr>
          <p:cNvSpPr txBox="1"/>
          <p:nvPr/>
        </p:nvSpPr>
        <p:spPr>
          <a:xfrm>
            <a:off x="7747686" y="648729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0FE7A5B-0197-C04D-8CA1-F550F4219E4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5575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67081271"/>
              </p:ext>
            </p:extLst>
          </p:nvPr>
        </p:nvGraphicFramePr>
        <p:xfrm>
          <a:off x="143508" y="863800"/>
          <a:ext cx="8856984" cy="5852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327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09597">
                <a:tc>
                  <a:txBody>
                    <a:bodyPr/>
                    <a:lstStyle/>
                    <a:p>
                      <a:pPr algn="l"/>
                      <a:endParaRPr lang="en-US" sz="18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18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ADVISORY</a:t>
                      </a:r>
                      <a:endParaRPr lang="en-US" sz="1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40" marB="4574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 and counteracting any restrictive measures that may be implemented by other member states in the SADC region and advising the Minister of Transport on regional transport imperatives and challenges</a:t>
                      </a:r>
                    </a:p>
                  </a:txBody>
                  <a:tcPr marL="91449" marR="91449" marT="45740" marB="4574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9258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FACILITATION</a:t>
                      </a:r>
                      <a:endParaRPr lang="en-US" sz="1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40" marB="4574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Developing partnerships with SADC counterparts and fostering positive relationships aimed at improving transport facilitation and development of trade among SADC countries</a:t>
                      </a:r>
                    </a:p>
                  </a:txBody>
                  <a:tcPr marL="91449" marR="91449" marT="45740" marB="4574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29141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LAW ENFORCEMENT </a:t>
                      </a:r>
                      <a:endParaRPr lang="en-US" sz="1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40" marB="4574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Monitors the carriers adherence to the law by carrying inspections – through the C-BRTA Profiling Unit and Road Transport Inspectorate (principal/agency relationship with RTMC) </a:t>
                      </a:r>
                    </a:p>
                  </a:txBody>
                  <a:tcPr marL="91449" marR="91449" marT="45740" marB="4574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6621">
                <a:tc>
                  <a:txBody>
                    <a:bodyPr/>
                    <a:lstStyle/>
                    <a:p>
                      <a:pPr marL="0" indent="0" algn="l">
                        <a:buFont typeface="Wingdings" pitchFamily="2" charset="2"/>
                        <a:buNone/>
                      </a:pPr>
                      <a:r>
                        <a:rPr lang="en-US" sz="18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REGULATORY</a:t>
                      </a:r>
                      <a:endParaRPr lang="en-US" sz="1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40" marB="4574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Responsible for the issuing and managing processes pertaining to cross border permits</a:t>
                      </a:r>
                    </a:p>
                  </a:txBody>
                  <a:tcPr marL="91449" marR="91449" marT="45740" marB="4574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xmlns="" id="{61DA8CAA-362E-C846-8A2F-A3CDD004D475}"/>
              </a:ext>
            </a:extLst>
          </p:cNvPr>
          <p:cNvSpPr/>
          <p:nvPr/>
        </p:nvSpPr>
        <p:spPr>
          <a:xfrm>
            <a:off x="1691680" y="188640"/>
            <a:ext cx="3600400" cy="553998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Core Functional Areas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D2D21C2-C560-B34C-AF7D-0FE4B0EEAED5}"/>
              </a:ext>
            </a:extLst>
          </p:cNvPr>
          <p:cNvSpPr txBox="1"/>
          <p:nvPr/>
        </p:nvSpPr>
        <p:spPr>
          <a:xfrm>
            <a:off x="8028384" y="65423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974D9BD-3D1C-4C41-8D8C-F06BC90BA943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0358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76256" y="63093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55576" y="2348880"/>
            <a:ext cx="7813675" cy="100811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Cross Border Environment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4221088"/>
            <a:ext cx="8749779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400" b="1" dirty="0">
                <a:solidFill>
                  <a:schemeClr val="tx1"/>
                </a:solidFill>
              </a:rPr>
              <a:t>C-BRTA OUTCOMES ALIGNED TO GOVERNMENT PRIORITIES</a:t>
            </a:r>
            <a:endParaRPr lang="en-US" sz="2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DD73B8-A1B6-1042-A902-0DDD288DB9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38" y="20815"/>
            <a:ext cx="913257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470E3A8-A6F9-DB4B-9BDB-71543154BA4B}"/>
              </a:ext>
            </a:extLst>
          </p:cNvPr>
          <p:cNvSpPr txBox="1"/>
          <p:nvPr/>
        </p:nvSpPr>
        <p:spPr>
          <a:xfrm>
            <a:off x="6011890" y="3235042"/>
            <a:ext cx="255709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Information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7C4348-0938-41BE-85EF-207BA67D8B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" y="0"/>
            <a:ext cx="9141257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F4EEAE5-2070-4273-BF5E-C81FAE5D4E88}"/>
              </a:ext>
            </a:extLst>
          </p:cNvPr>
          <p:cNvSpPr txBox="1"/>
          <p:nvPr/>
        </p:nvSpPr>
        <p:spPr>
          <a:xfrm>
            <a:off x="5148064" y="3146974"/>
            <a:ext cx="3781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Information </a:t>
            </a:r>
          </a:p>
        </p:txBody>
      </p:sp>
    </p:spTree>
    <p:extLst>
      <p:ext uri="{BB962C8B-B14F-4D97-AF65-F5344CB8AC3E}">
        <p14:creationId xmlns:p14="http://schemas.microsoft.com/office/powerpoint/2010/main" xmlns="" val="38090914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/>
          <p:nvPr/>
        </p:nvSpPr>
        <p:spPr>
          <a:xfrm flipH="1" flipV="1">
            <a:off x="8504238" y="2257425"/>
            <a:ext cx="46037" cy="52228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ZA" sz="1400" b="1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ZA" sz="14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9565" y="3998237"/>
            <a:ext cx="840487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Key Budget assumptions relating to Revenue: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dirty="0">
                <a:latin typeface="Arial" charset="0"/>
                <a:cs typeface="Arial" charset="0"/>
              </a:rPr>
              <a:t>Revenue  is expected to increase by CPI which is 3.3% in 2022 and thereafter by 4.8% in the medium terms due to increase envisaged from revision of permit fee regulations.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dirty="0">
                <a:latin typeface="Arial" charset="0"/>
                <a:cs typeface="Arial" charset="0"/>
              </a:rPr>
              <a:t>Penalty Income is recorded in C-BRTA and payable to RTMC as part of funding Road Transport Inspectorate – governed by Principal/Agency relationship.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dirty="0">
                <a:latin typeface="Arial" charset="0"/>
                <a:cs typeface="Arial" charset="0"/>
              </a:rPr>
              <a:t>Fines and penalties expected to reduce in 2022 due to closure of borders for passengers as a result of COVID 19 and thereafter increase by inflation.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sz="1600" dirty="0"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600" dirty="0"/>
          </a:p>
        </p:txBody>
      </p:sp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xmlns="" id="{47661385-7514-6041-8EF9-1CC4912F5E86}"/>
              </a:ext>
            </a:extLst>
          </p:cNvPr>
          <p:cNvSpPr/>
          <p:nvPr/>
        </p:nvSpPr>
        <p:spPr>
          <a:xfrm>
            <a:off x="1691679" y="188640"/>
            <a:ext cx="4608513" cy="553998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Revenue Budget: 2022 - 2025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10E8B78-5F8C-4B77-AB26-8F5DE6F0725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912451"/>
            <a:ext cx="3996516" cy="30710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21B4DBF-7BE2-4574-A469-B8E695CA1D9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16" y="796083"/>
            <a:ext cx="5180563" cy="31874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5133641-3530-7143-A80F-6F85478B7876}"/>
              </a:ext>
            </a:extLst>
          </p:cNvPr>
          <p:cNvSpPr txBox="1"/>
          <p:nvPr/>
        </p:nvSpPr>
        <p:spPr>
          <a:xfrm>
            <a:off x="8065980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E293D1C-0CFE-5449-95EB-53664776DE5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381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038" y="4240624"/>
            <a:ext cx="8780796" cy="296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A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Key Assumptions relating to Expenditure: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Compensation of employees to increase in 2022 due to: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Annual salary inflation. 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Filling of few key vacant positions necessary to achieve APP targets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Goods and services to increase due to the following: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4.8% inflation over the medium and short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Additional cost of implementing new projects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Depreciation and amortisation to increase with increase in IT capabilities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6309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10" name="Round Diagonal Corner of Rectangle 9">
            <a:extLst>
              <a:ext uri="{FF2B5EF4-FFF2-40B4-BE49-F238E27FC236}">
                <a16:creationId xmlns:a16="http://schemas.microsoft.com/office/drawing/2014/main" xmlns="" id="{F6A55BF9-1EA1-B041-8966-451F3E7786BB}"/>
              </a:ext>
            </a:extLst>
          </p:cNvPr>
          <p:cNvSpPr/>
          <p:nvPr/>
        </p:nvSpPr>
        <p:spPr>
          <a:xfrm>
            <a:off x="1691679" y="188640"/>
            <a:ext cx="7302706" cy="792088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3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Expenditure Budget Per Economic Classification: 2022 - 2025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883759-29B5-4411-8024-349A5206EA8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9116" y="1062955"/>
            <a:ext cx="3405269" cy="32301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05E4BBE-111D-4FAB-91E6-567BB0C35C1F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3" y="1023597"/>
            <a:ext cx="5481613" cy="32301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1330653-772B-4948-BEAE-7CA253EB87E0}"/>
              </a:ext>
            </a:extLst>
          </p:cNvPr>
          <p:cNvSpPr txBox="1"/>
          <p:nvPr/>
        </p:nvSpPr>
        <p:spPr>
          <a:xfrm>
            <a:off x="7809470" y="648729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69CD0FD-8571-C140-A354-4286CC95BEF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322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0" y="3837901"/>
            <a:ext cx="893041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Key Assumptions relating to Expenditure: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Expenditure on administration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is expected to increase by 14% in 2022 due to envisaged implementation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iCBMS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system and other systems aimed at creating a COVID 19 friendly working environment.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Expenditure on Regulatory Services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is expected to decrease by 7.0% in 2022 due to cost containment measures necessitated by COVID 19 and thereafter increase by 4.8% which include annual inflationary increase. This includes human resources capacitation of Regulatory services to facilitate the harmonisation of regional regulatory regime.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Expenditure on research and development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is expected to decrease by 5% due to cost containment measures and thereafter increase by 4.8% per annum in the medium to long term.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Expenditure on stakeholder relations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is expected to increase by inflation over the medium term.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Expenditure in law enforcement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is expected to decrease in 2022 due to closure of borders necessitated by COVID 19 response measures. Thereafter the general law enforcement expenditure is expected to increase with levels of inflation.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6309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10" name="Round Diagonal Corner of Rectangle 9">
            <a:extLst>
              <a:ext uri="{FF2B5EF4-FFF2-40B4-BE49-F238E27FC236}">
                <a16:creationId xmlns:a16="http://schemas.microsoft.com/office/drawing/2014/main" xmlns="" id="{97FEDA49-5B86-064A-ADF5-1008F659F9CF}"/>
              </a:ext>
            </a:extLst>
          </p:cNvPr>
          <p:cNvSpPr/>
          <p:nvPr/>
        </p:nvSpPr>
        <p:spPr>
          <a:xfrm>
            <a:off x="1691679" y="188640"/>
            <a:ext cx="7302706" cy="792088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3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Expenditure Budget Per Economic Classification: 2022 - 2025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182B69-C60C-4CBF-A2AB-804815EB58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8209" y="980728"/>
            <a:ext cx="3456382" cy="28876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C3ECEE9-B38B-4E64-8385-B6D30045228A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5478209" cy="28876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76A26D-59B2-3E4A-8DB8-BC3543E02C5B}"/>
              </a:ext>
            </a:extLst>
          </p:cNvPr>
          <p:cNvSpPr txBox="1"/>
          <p:nvPr/>
        </p:nvSpPr>
        <p:spPr>
          <a:xfrm>
            <a:off x="7760043" y="649965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9719D44-FAFB-7B4E-BA72-FFA6EA9572C3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8277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76256" y="63093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55576" y="2348880"/>
            <a:ext cx="7813675" cy="100811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Cross Border Environment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4221088"/>
            <a:ext cx="8749779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400" b="1" dirty="0">
                <a:solidFill>
                  <a:schemeClr val="tx1"/>
                </a:solidFill>
              </a:rPr>
              <a:t>C-BRTA OUTCOMES ALIGNED TO GOVERNMENT PRIORITIES</a:t>
            </a:r>
            <a:endParaRPr lang="en-US" sz="2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DD73B8-A1B6-1042-A902-0DDD288DB9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38" y="20815"/>
            <a:ext cx="913257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470E3A8-A6F9-DB4B-9BDB-71543154BA4B}"/>
              </a:ext>
            </a:extLst>
          </p:cNvPr>
          <p:cNvSpPr txBox="1"/>
          <p:nvPr/>
        </p:nvSpPr>
        <p:spPr>
          <a:xfrm>
            <a:off x="6011890" y="3235042"/>
            <a:ext cx="255709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Information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7C4348-0938-41BE-85EF-207BA67D8B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" y="0"/>
            <a:ext cx="9141257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F4EEAE5-2070-4273-BF5E-C81FAE5D4E88}"/>
              </a:ext>
            </a:extLst>
          </p:cNvPr>
          <p:cNvSpPr txBox="1"/>
          <p:nvPr/>
        </p:nvSpPr>
        <p:spPr>
          <a:xfrm>
            <a:off x="5148064" y="3126159"/>
            <a:ext cx="3781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Outcomes</a:t>
            </a:r>
          </a:p>
        </p:txBody>
      </p:sp>
    </p:spTree>
    <p:extLst>
      <p:ext uri="{BB962C8B-B14F-4D97-AF65-F5344CB8AC3E}">
        <p14:creationId xmlns:p14="http://schemas.microsoft.com/office/powerpoint/2010/main" xmlns="" val="29519598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586879-7BF5-4990-ABBC-D3B251F319D6}"/>
              </a:ext>
            </a:extLst>
          </p:cNvPr>
          <p:cNvSpPr txBox="1"/>
          <p:nvPr/>
        </p:nvSpPr>
        <p:spPr>
          <a:xfrm>
            <a:off x="538117" y="1169372"/>
            <a:ext cx="8067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The Agency has achieved a Clean Audit for five consecutive years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xmlns="" id="{AE6B65F9-D4DA-4AF7-B861-DDFDE962A3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13199918"/>
              </p:ext>
            </p:extLst>
          </p:nvPr>
        </p:nvGraphicFramePr>
        <p:xfrm>
          <a:off x="457200" y="1600200"/>
          <a:ext cx="8291264" cy="46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 Diagonal Corner of Rectangle 4">
            <a:extLst>
              <a:ext uri="{FF2B5EF4-FFF2-40B4-BE49-F238E27FC236}">
                <a16:creationId xmlns:a16="http://schemas.microsoft.com/office/drawing/2014/main" xmlns="" id="{BAA9A214-98E9-41F4-A5C9-5F54774F83B2}"/>
              </a:ext>
            </a:extLst>
          </p:cNvPr>
          <p:cNvSpPr/>
          <p:nvPr/>
        </p:nvSpPr>
        <p:spPr>
          <a:xfrm>
            <a:off x="1691679" y="188640"/>
            <a:ext cx="7056785" cy="553998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Audit Outcomes Over the Past Five (5) years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2387129-39AE-EA4F-B874-E3DCE2A869A2}"/>
              </a:ext>
            </a:extLst>
          </p:cNvPr>
          <p:cNvSpPr txBox="1"/>
          <p:nvPr/>
        </p:nvSpPr>
        <p:spPr>
          <a:xfrm>
            <a:off x="7871254" y="65243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F4C548F-DA99-204F-A22A-F36071B2496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3260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of Rectangle 4">
            <a:extLst>
              <a:ext uri="{FF2B5EF4-FFF2-40B4-BE49-F238E27FC236}">
                <a16:creationId xmlns:a16="http://schemas.microsoft.com/office/drawing/2014/main" xmlns="" id="{7567ACD5-C093-483D-B042-6122D66C1488}"/>
              </a:ext>
            </a:extLst>
          </p:cNvPr>
          <p:cNvSpPr/>
          <p:nvPr/>
        </p:nvSpPr>
        <p:spPr>
          <a:xfrm>
            <a:off x="1691679" y="188640"/>
            <a:ext cx="7056785" cy="553998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Audit Outcomes 2019/20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xmlns="" id="{08A49FD9-9326-44EF-AEB6-307C176AB8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87780822"/>
              </p:ext>
            </p:extLst>
          </p:nvPr>
        </p:nvGraphicFramePr>
        <p:xfrm>
          <a:off x="179512" y="895864"/>
          <a:ext cx="8784976" cy="5665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0407">
                  <a:extLst>
                    <a:ext uri="{9D8B030D-6E8A-4147-A177-3AD203B41FA5}">
                      <a16:colId xmlns:a16="http://schemas.microsoft.com/office/drawing/2014/main" xmlns="" val="1316483716"/>
                    </a:ext>
                  </a:extLst>
                </a:gridCol>
                <a:gridCol w="5124569">
                  <a:extLst>
                    <a:ext uri="{9D8B030D-6E8A-4147-A177-3AD203B41FA5}">
                      <a16:colId xmlns:a16="http://schemas.microsoft.com/office/drawing/2014/main" xmlns="" val="41912443"/>
                    </a:ext>
                  </a:extLst>
                </a:gridCol>
              </a:tblGrid>
              <a:tr h="623110">
                <a:tc>
                  <a:txBody>
                    <a:bodyPr/>
                    <a:lstStyle/>
                    <a:p>
                      <a:pPr algn="ctr"/>
                      <a:endParaRPr lang="en-ZA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ZA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</a:p>
                  </a:txBody>
                  <a:tcPr marL="82944" marR="82944" marT="41476" marB="41476" anchor="ctr"/>
                </a:tc>
                <a:extLst>
                  <a:ext uri="{0D108BD9-81ED-4DB2-BD59-A6C34878D82A}">
                    <a16:rowId xmlns:a16="http://schemas.microsoft.com/office/drawing/2014/main" xmlns="" val="530115808"/>
                  </a:ext>
                </a:extLst>
              </a:tr>
              <a:tr h="11347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Annual Financial Statements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Wingdings" charset="2"/>
                        <a:buChar char="Ø"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AFS present fairly,</a:t>
                      </a:r>
                      <a:r>
                        <a:rPr lang="en-US" sz="1800" b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all material respects, the financial position of the entity, its financial performance and cash flows for the year ended  </a:t>
                      </a:r>
                    </a:p>
                  </a:txBody>
                  <a:tcPr marL="82944" marR="82944" marT="41476" marB="41476" anchor="ctr"/>
                </a:tc>
                <a:extLst>
                  <a:ext uri="{0D108BD9-81ED-4DB2-BD59-A6C34878D82A}">
                    <a16:rowId xmlns:a16="http://schemas.microsoft.com/office/drawing/2014/main" xmlns="" val="363032099"/>
                  </a:ext>
                </a:extLst>
              </a:tr>
              <a:tr h="11499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Pre-determined objectives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Wingdings" charset="2"/>
                        <a:buChar char="Ø"/>
                      </a:pPr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There were no material findings on the </a:t>
                      </a: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usefulness</a:t>
                      </a:r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reliability</a:t>
                      </a:r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of reported performance information 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4" marR="82944" marT="41476" marB="41476" anchor="ctr"/>
                </a:tc>
                <a:extLst>
                  <a:ext uri="{0D108BD9-81ED-4DB2-BD59-A6C34878D82A}">
                    <a16:rowId xmlns:a16="http://schemas.microsoft.com/office/drawing/2014/main" xmlns="" val="2574580521"/>
                  </a:ext>
                </a:extLst>
              </a:tr>
              <a:tr h="13476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Compliance with legislation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Wingdings" charset="2"/>
                        <a:buChar char="Ø"/>
                      </a:pPr>
                      <a:r>
                        <a:rPr lang="en-US" sz="1800" b="0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material findings on </a:t>
                      </a:r>
                      <a:r>
                        <a:rPr lang="en-US" sz="1800" b="1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n-compliance</a:t>
                      </a:r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with applicable key legislation</a:t>
                      </a:r>
                    </a:p>
                    <a:p>
                      <a:pPr marL="342900" indent="-342900" algn="just">
                        <a:buFont typeface="Wingdings" charset="2"/>
                        <a:buChar char="Ø"/>
                      </a:pPr>
                      <a:r>
                        <a:rPr lang="en-US" sz="18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significant deficiencies identified in </a:t>
                      </a: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internal controls 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4" marR="82944" marT="41476" marB="41476" anchor="ctr"/>
                </a:tc>
                <a:extLst>
                  <a:ext uri="{0D108BD9-81ED-4DB2-BD59-A6C34878D82A}">
                    <a16:rowId xmlns:a16="http://schemas.microsoft.com/office/drawing/2014/main" xmlns="" val="114695377"/>
                  </a:ext>
                </a:extLst>
              </a:tr>
              <a:tr h="13476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Other Matters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Investigation being conducted by the Accounting Authority relating to the alleged conduct of the Chief Executive Officer</a:t>
                      </a:r>
                      <a:endParaRPr lang="en-US" sz="1800" i="1" u="sng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44" marR="82944" marT="41476" marB="41476" anchor="ctr"/>
                </a:tc>
                <a:extLst>
                  <a:ext uri="{0D108BD9-81ED-4DB2-BD59-A6C34878D82A}">
                    <a16:rowId xmlns:a16="http://schemas.microsoft.com/office/drawing/2014/main" xmlns="" val="205153016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C0CFE4E-12B0-AC40-BD5D-4DBCDB00D44E}"/>
              </a:ext>
            </a:extLst>
          </p:cNvPr>
          <p:cNvSpPr txBox="1"/>
          <p:nvPr/>
        </p:nvSpPr>
        <p:spPr>
          <a:xfrm>
            <a:off x="7957751" y="656143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F4F51A7-469A-EC4F-A5AD-FFF3D21188FF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58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1453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76256" y="63093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55576" y="2348880"/>
            <a:ext cx="7813675" cy="100811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Cross Border Environment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5616" y="4221088"/>
            <a:ext cx="7813675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3200" b="1" dirty="0">
                <a:solidFill>
                  <a:schemeClr val="tx1"/>
                </a:solidFill>
              </a:rPr>
              <a:t>FINANCIAL INFORMATION</a:t>
            </a:r>
            <a:r>
              <a:rPr lang="en-ZA" sz="2800" b="1" dirty="0">
                <a:solidFill>
                  <a:schemeClr val="bg1"/>
                </a:solidFill>
              </a:rPr>
              <a:t/>
            </a:r>
            <a:br>
              <a:rPr lang="en-ZA" sz="2800" b="1" dirty="0">
                <a:solidFill>
                  <a:schemeClr val="bg1"/>
                </a:solidFill>
              </a:rPr>
            </a:br>
            <a:endParaRPr lang="en-US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xmlns="" id="{FC7A2651-772A-F346-99E7-B6A1DA5D12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" y="21794"/>
            <a:ext cx="913257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137E5E4-DB69-1847-84B6-FE60CFEF7384}"/>
              </a:ext>
            </a:extLst>
          </p:cNvPr>
          <p:cNvSpPr txBox="1"/>
          <p:nvPr/>
        </p:nvSpPr>
        <p:spPr>
          <a:xfrm>
            <a:off x="4968044" y="3325386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 Matters</a:t>
            </a:r>
          </a:p>
        </p:txBody>
      </p:sp>
    </p:spTree>
    <p:extLst>
      <p:ext uri="{BB962C8B-B14F-4D97-AF65-F5344CB8AC3E}">
        <p14:creationId xmlns:p14="http://schemas.microsoft.com/office/powerpoint/2010/main" xmlns="" val="32932871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BB894228-113E-45EB-8DE5-CB16FFCA9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761415"/>
              </p:ext>
            </p:extLst>
          </p:nvPr>
        </p:nvGraphicFramePr>
        <p:xfrm>
          <a:off x="134507" y="1268760"/>
          <a:ext cx="8874986" cy="509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863">
                  <a:extLst>
                    <a:ext uri="{9D8B030D-6E8A-4147-A177-3AD203B41FA5}">
                      <a16:colId xmlns:a16="http://schemas.microsoft.com/office/drawing/2014/main" xmlns="" val="2676682170"/>
                    </a:ext>
                  </a:extLst>
                </a:gridCol>
                <a:gridCol w="2569675">
                  <a:extLst>
                    <a:ext uri="{9D8B030D-6E8A-4147-A177-3AD203B41FA5}">
                      <a16:colId xmlns:a16="http://schemas.microsoft.com/office/drawing/2014/main" xmlns="" val="116866043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xmlns="" val="1153652068"/>
                    </a:ext>
                  </a:extLst>
                </a:gridCol>
              </a:tblGrid>
              <a:tr h="781067"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GOVERNANCE CHALLENGE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PROPOSED SOLUTION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3257241"/>
                  </a:ext>
                </a:extLst>
              </a:tr>
              <a:tr h="2220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Current Board not properly constituted 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C-BRT Act requires two freight transport specialists and two passenger transport specialists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DoT to consider the requirements of the C-BRT Act in finalizing the process for the appointment of the Board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05825459"/>
                  </a:ext>
                </a:extLst>
              </a:tr>
              <a:tr h="20914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Financial sustainability issues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C-BRTA operations currently funded primarily from permit fees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Pursuing the levying of cross-border charges on foreign vehicles a harmonization project and an alternative revenue stream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96608164"/>
                  </a:ext>
                </a:extLst>
              </a:tr>
            </a:tbl>
          </a:graphicData>
        </a:graphic>
      </p:graphicFrame>
      <p:sp>
        <p:nvSpPr>
          <p:cNvPr id="5" name="Round Diagonal Corner of Rectangle 4">
            <a:extLst>
              <a:ext uri="{FF2B5EF4-FFF2-40B4-BE49-F238E27FC236}">
                <a16:creationId xmlns:a16="http://schemas.microsoft.com/office/drawing/2014/main" xmlns="" id="{430659D2-47A8-9041-88CD-8780F8E6BBB7}"/>
              </a:ext>
            </a:extLst>
          </p:cNvPr>
          <p:cNvSpPr/>
          <p:nvPr/>
        </p:nvSpPr>
        <p:spPr>
          <a:xfrm>
            <a:off x="1691679" y="188640"/>
            <a:ext cx="7056785" cy="553998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Governance &amp; Financial Sustainability Matters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589DC69-FECE-0E4A-B7B8-52D9E8DD927A}"/>
              </a:ext>
            </a:extLst>
          </p:cNvPr>
          <p:cNvSpPr txBox="1"/>
          <p:nvPr/>
        </p:nvSpPr>
        <p:spPr>
          <a:xfrm>
            <a:off x="7685903" y="647494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168F1BF-6DE3-3544-AD2A-19ACED20407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41318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Box 1"/>
          <p:cNvSpPr txBox="1">
            <a:spLocks noChangeArrowheads="1"/>
          </p:cNvSpPr>
          <p:nvPr/>
        </p:nvSpPr>
        <p:spPr bwMode="auto">
          <a:xfrm>
            <a:off x="6997700" y="38481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2CDA030-6A18-F14E-BE2B-05A41365F3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xmlns="" id="{61DF689C-9C20-9F4D-A2D0-81130DF89A6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" y="0"/>
            <a:ext cx="9132570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cription: C:\CBRTA_map\Maps\Cross Border Roads Agency rout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2549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xmlns="" id="{91BDC3BB-F4F7-1F4F-88CD-FE24584FA2C8}"/>
              </a:ext>
            </a:extLst>
          </p:cNvPr>
          <p:cNvSpPr/>
          <p:nvPr/>
        </p:nvSpPr>
        <p:spPr>
          <a:xfrm>
            <a:off x="1691680" y="188640"/>
            <a:ext cx="6624736" cy="553998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Key Cross-Border Routes and Border Posts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12B5056-4C74-A64E-B2F3-EC6B14546778}"/>
              </a:ext>
            </a:extLst>
          </p:cNvPr>
          <p:cNvSpPr txBox="1"/>
          <p:nvPr/>
        </p:nvSpPr>
        <p:spPr>
          <a:xfrm>
            <a:off x="8159963" y="65471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ADDCF2C-AE17-A547-BFC9-ABCB699462E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271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856084"/>
            <a:ext cx="8424936" cy="5453236"/>
          </a:xfrm>
        </p:spPr>
        <p:txBody>
          <a:bodyPr lIns="82945" tIns="41473" rIns="82945" bIns="41473"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53 land border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posts between South Africa and neighbouring countries -19 designated as commercial border posts;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There are 4 border posts that carry significant volume of commercial traffic: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Beitbridge, Lebombo, Maseru and Skilpadshek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(listed by traffic volume);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These border posts are located in the busiest corridors linking South Africa to the SADC region namely the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North-South Corridor, Maputo/ N4 Corridor and Trans-Kalahari Corridor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Key role players at border posts are: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DHA (Immigration/ Border Management Authority);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SARS (Customs);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SAPS (Border Police);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Environment, Forestry and Fisheries;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Agriculture, Land Reform and Rural Development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DOH (Port  Health); and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State Security Agency.</a:t>
            </a:r>
            <a:endParaRPr lang="en-US" sz="1600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76256" y="63093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C621D0D-FA1E-4041-A505-D99131118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2" y="179348"/>
            <a:ext cx="6408712" cy="557175"/>
          </a:xfrm>
          <a:prstGeom prst="rect">
            <a:avLst/>
          </a:prstGeom>
          <a:solidFill>
            <a:srgbClr val="BDAA3B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rial Rounded MT Bold" panose="020F0704030504030204" pitchFamily="34" charset="0"/>
                <a:cs typeface="Arial" pitchFamily="34" charset="0"/>
              </a:rPr>
              <a:t>Border and Corridor Environment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39C3FE-CE65-4B47-A6BA-67B0A830E78A}"/>
              </a:ext>
            </a:extLst>
          </p:cNvPr>
          <p:cNvSpPr txBox="1"/>
          <p:nvPr/>
        </p:nvSpPr>
        <p:spPr>
          <a:xfrm>
            <a:off x="7712236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AE12D6F-3AB5-A74F-84C3-F8C9E64F5476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2105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76256" y="63093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55576" y="2348880"/>
            <a:ext cx="7813675" cy="100811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Cross Border Environment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5616" y="4221088"/>
            <a:ext cx="7813675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3200" b="1" i="1" dirty="0">
                <a:solidFill>
                  <a:schemeClr val="tx1"/>
                </a:solidFill>
              </a:rPr>
              <a:t>GOVERNANCE MATTERS</a:t>
            </a:r>
            <a:r>
              <a:rPr lang="en-ZA" sz="2800" b="1" dirty="0">
                <a:solidFill>
                  <a:schemeClr val="bg1"/>
                </a:solidFill>
              </a:rPr>
              <a:t/>
            </a:r>
            <a:br>
              <a:rPr lang="en-ZA" sz="2800" b="1" dirty="0">
                <a:solidFill>
                  <a:schemeClr val="bg1"/>
                </a:solidFill>
              </a:rPr>
            </a:br>
            <a:endParaRPr lang="en-US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C73725E-A98D-8A4E-9C8A-0033DB29B5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781" y="0"/>
            <a:ext cx="913257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FFC6D8B-3E23-5E49-BAF7-0F0D9E842170}"/>
              </a:ext>
            </a:extLst>
          </p:cNvPr>
          <p:cNvSpPr txBox="1"/>
          <p:nvPr/>
        </p:nvSpPr>
        <p:spPr>
          <a:xfrm>
            <a:off x="5691453" y="3306697"/>
            <a:ext cx="3204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Strategic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Overview</a:t>
            </a:r>
          </a:p>
        </p:txBody>
      </p:sp>
    </p:spTree>
    <p:extLst>
      <p:ext uri="{BB962C8B-B14F-4D97-AF65-F5344CB8AC3E}">
        <p14:creationId xmlns:p14="http://schemas.microsoft.com/office/powerpoint/2010/main" xmlns="" val="8411743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906A81-6C3F-E647-8BB3-65952A6700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800" y="1149350"/>
            <a:ext cx="8280400" cy="4559300"/>
          </a:xfrm>
          <a:prstGeom prst="rect">
            <a:avLst/>
          </a:prstGeom>
        </p:spPr>
      </p:pic>
      <p:sp>
        <p:nvSpPr>
          <p:cNvPr id="8" name="Round Diagonal Corner of Rectangle 7">
            <a:extLst>
              <a:ext uri="{FF2B5EF4-FFF2-40B4-BE49-F238E27FC236}">
                <a16:creationId xmlns:a16="http://schemas.microsoft.com/office/drawing/2014/main" xmlns="" id="{E10E793C-46CE-9743-8C16-B25584607DF1}"/>
              </a:ext>
            </a:extLst>
          </p:cNvPr>
          <p:cNvSpPr/>
          <p:nvPr/>
        </p:nvSpPr>
        <p:spPr>
          <a:xfrm>
            <a:off x="1691680" y="137021"/>
            <a:ext cx="4968552" cy="553998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Mission, Vision and Core Values</a:t>
            </a:r>
          </a:p>
        </p:txBody>
      </p:sp>
      <p:sp>
        <p:nvSpPr>
          <p:cNvPr id="4" name="Round Diagonal Corner of Rectangle 7">
            <a:extLst>
              <a:ext uri="{FF2B5EF4-FFF2-40B4-BE49-F238E27FC236}">
                <a16:creationId xmlns:a16="http://schemas.microsoft.com/office/drawing/2014/main" xmlns="" id="{0A9E02AA-F7A8-4779-8488-B2E8E917AF38}"/>
              </a:ext>
            </a:extLst>
          </p:cNvPr>
          <p:cNvSpPr/>
          <p:nvPr/>
        </p:nvSpPr>
        <p:spPr>
          <a:xfrm>
            <a:off x="1691680" y="116632"/>
            <a:ext cx="4968552" cy="553998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Mission, Vision and Core Values</a:t>
            </a:r>
          </a:p>
        </p:txBody>
      </p:sp>
      <p:sp>
        <p:nvSpPr>
          <p:cNvPr id="6" name="Round Diagonal Corner of Rectangle 7">
            <a:extLst>
              <a:ext uri="{FF2B5EF4-FFF2-40B4-BE49-F238E27FC236}">
                <a16:creationId xmlns:a16="http://schemas.microsoft.com/office/drawing/2014/main" xmlns="" id="{A6FD2097-5384-4B3C-940D-D760D1A62CA1}"/>
              </a:ext>
            </a:extLst>
          </p:cNvPr>
          <p:cNvSpPr/>
          <p:nvPr/>
        </p:nvSpPr>
        <p:spPr>
          <a:xfrm>
            <a:off x="1691680" y="137021"/>
            <a:ext cx="4968552" cy="553998"/>
          </a:xfrm>
          <a:prstGeom prst="round2DiagRect">
            <a:avLst/>
          </a:prstGeom>
          <a:gradFill flip="none" rotWithShape="1">
            <a:gsLst>
              <a:gs pos="0">
                <a:srgbClr val="BDAA3B">
                  <a:tint val="66000"/>
                  <a:satMod val="160000"/>
                </a:srgbClr>
              </a:gs>
              <a:gs pos="71000">
                <a:srgbClr val="BDAA3B">
                  <a:tint val="44500"/>
                  <a:satMod val="160000"/>
                </a:srgbClr>
              </a:gs>
              <a:gs pos="100000">
                <a:srgbClr val="BDAA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5400000" sx="99000" sy="99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Mission, Vision and Core Values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16EFC0F-28DB-C649-9509-5C3025D7F35C}"/>
              </a:ext>
            </a:extLst>
          </p:cNvPr>
          <p:cNvSpPr txBox="1"/>
          <p:nvPr/>
        </p:nvSpPr>
        <p:spPr>
          <a:xfrm>
            <a:off x="7352270" y="6487297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6C391D3-4C6B-2540-9838-C935443D7E8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139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77756</TotalTime>
  <Words>5351</Words>
  <Application>Microsoft Office PowerPoint</Application>
  <PresentationFormat>On-screen Show (4:3)</PresentationFormat>
  <Paragraphs>1189</Paragraphs>
  <Slides>59</Slides>
  <Notes>57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</vt:vector>
  </TitlesOfParts>
  <Company>ARTFX 2000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Dries</dc:creator>
  <cp:lastModifiedBy>USER</cp:lastModifiedBy>
  <cp:revision>1812</cp:revision>
  <cp:lastPrinted>2021-04-01T06:18:17Z</cp:lastPrinted>
  <dcterms:created xsi:type="dcterms:W3CDTF">2013-03-19T09:11:59Z</dcterms:created>
  <dcterms:modified xsi:type="dcterms:W3CDTF">2021-05-05T13:47:07Z</dcterms:modified>
</cp:coreProperties>
</file>