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36" r:id="rId1"/>
  </p:sldMasterIdLst>
  <p:notesMasterIdLst>
    <p:notesMasterId r:id="rId37"/>
  </p:notesMasterIdLst>
  <p:handoutMasterIdLst>
    <p:handoutMasterId r:id="rId38"/>
  </p:handoutMasterIdLst>
  <p:sldIdLst>
    <p:sldId id="257" r:id="rId2"/>
    <p:sldId id="343" r:id="rId3"/>
    <p:sldId id="279" r:id="rId4"/>
    <p:sldId id="408" r:id="rId5"/>
    <p:sldId id="409" r:id="rId6"/>
    <p:sldId id="410" r:id="rId7"/>
    <p:sldId id="277" r:id="rId8"/>
    <p:sldId id="331" r:id="rId9"/>
    <p:sldId id="333" r:id="rId10"/>
    <p:sldId id="324" r:id="rId11"/>
    <p:sldId id="411" r:id="rId12"/>
    <p:sldId id="338" r:id="rId13"/>
    <p:sldId id="412" r:id="rId14"/>
    <p:sldId id="344" r:id="rId15"/>
    <p:sldId id="413" r:id="rId16"/>
    <p:sldId id="342" r:id="rId17"/>
    <p:sldId id="414" r:id="rId18"/>
    <p:sldId id="332" r:id="rId19"/>
    <p:sldId id="281" r:id="rId20"/>
    <p:sldId id="283" r:id="rId21"/>
    <p:sldId id="284" r:id="rId22"/>
    <p:sldId id="415" r:id="rId23"/>
    <p:sldId id="416" r:id="rId24"/>
    <p:sldId id="288" r:id="rId25"/>
    <p:sldId id="289" r:id="rId26"/>
    <p:sldId id="290" r:id="rId27"/>
    <p:sldId id="292" r:id="rId28"/>
    <p:sldId id="334" r:id="rId29"/>
    <p:sldId id="345" r:id="rId30"/>
    <p:sldId id="322" r:id="rId31"/>
    <p:sldId id="323" r:id="rId32"/>
    <p:sldId id="417" r:id="rId33"/>
    <p:sldId id="418" r:id="rId34"/>
    <p:sldId id="419" r:id="rId35"/>
    <p:sldId id="259" r:id="rId36"/>
  </p:sldIdLst>
  <p:sldSz cx="9144000" cy="6858000" type="screen4x3"/>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lukholo Sigaba (HQ)" initials="NS(" lastIdx="2" clrIdx="0"/>
  <p:cmAuthor id="1" name="Ansie Rossouw (HQ)" initials="A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74"/>
  </p:normalViewPr>
  <p:slideViewPr>
    <p:cSldViewPr snapToGrid="0" snapToObjects="1">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cked"/>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Sheet1!$A$1:$A$5</c:f>
              <c:strCache>
                <c:ptCount val="5"/>
                <c:pt idx="0">
                  <c:v>2015/16</c:v>
                </c:pt>
                <c:pt idx="1">
                  <c:v>2016/17</c:v>
                </c:pt>
                <c:pt idx="2">
                  <c:v>2017/18</c:v>
                </c:pt>
                <c:pt idx="3">
                  <c:v>2018/19</c:v>
                </c:pt>
                <c:pt idx="4">
                  <c:v>2019/20</c:v>
                </c:pt>
              </c:strCache>
            </c:strRef>
          </c:cat>
          <c:val>
            <c:numRef>
              <c:f>Sheet1!$B$1:$B$5</c:f>
              <c:numCache>
                <c:formatCode>0%</c:formatCode>
                <c:ptCount val="5"/>
                <c:pt idx="0">
                  <c:v>0.76000000000000012</c:v>
                </c:pt>
                <c:pt idx="1">
                  <c:v>0.91</c:v>
                </c:pt>
                <c:pt idx="2">
                  <c:v>0.87000000000000011</c:v>
                </c:pt>
                <c:pt idx="3">
                  <c:v>0.95000000000000007</c:v>
                </c:pt>
                <c:pt idx="4">
                  <c:v>0.84000000000000008</c:v>
                </c:pt>
              </c:numCache>
            </c:numRef>
          </c:val>
          <c:extLst xmlns:c16r2="http://schemas.microsoft.com/office/drawing/2015/06/chart">
            <c:ext xmlns:c16="http://schemas.microsoft.com/office/drawing/2014/chart" uri="{C3380CC4-5D6E-409C-BE32-E72D297353CC}">
              <c16:uniqueId val="{00000000-8A70-4DC2-A97C-5639CC2A5301}"/>
            </c:ext>
          </c:extLst>
        </c:ser>
        <c:dLbls>
          <c:showVal val="1"/>
        </c:dLbls>
        <c:marker val="1"/>
        <c:axId val="76368896"/>
        <c:axId val="76665984"/>
      </c:lineChart>
      <c:catAx>
        <c:axId val="763688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crossAx val="76665984"/>
        <c:crosses val="autoZero"/>
        <c:auto val="1"/>
        <c:lblAlgn val="ctr"/>
        <c:lblOffset val="100"/>
      </c:catAx>
      <c:valAx>
        <c:axId val="76665984"/>
        <c:scaling>
          <c:orientation val="minMax"/>
        </c:scaling>
        <c:delete val="1"/>
        <c:axPos val="l"/>
        <c:numFmt formatCode="0%" sourceLinked="1"/>
        <c:majorTickMark val="none"/>
        <c:tickLblPos val="none"/>
        <c:crossAx val="76368896"/>
        <c:crosses val="autoZero"/>
        <c:crossBetween val="between"/>
      </c:valAx>
      <c:spPr>
        <a:noFill/>
        <a:ln>
          <a:noFill/>
        </a:ln>
        <a:effectLst/>
      </c:spPr>
    </c:plotArea>
    <c:plotVisOnly val="1"/>
    <c:dispBlanksAs val="zero"/>
  </c:chart>
  <c:spPr>
    <a:noFill/>
    <a:ln>
      <a:noFill/>
    </a:ln>
    <a:effectLst/>
  </c:spPr>
  <c:txPr>
    <a:bodyPr/>
    <a:lstStyle/>
    <a:p>
      <a:pPr>
        <a:defRPr sz="1600" b="1">
          <a:solidFill>
            <a:schemeClr val="tx1"/>
          </a:solidFill>
          <a:latin typeface="Arial Narrow" panose="020B060602020203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97A67-5CA5-460B-8064-6DCFE00E620A}" type="doc">
      <dgm:prSet loTypeId="urn:microsoft.com/office/officeart/2009/3/layout/HorizontalOrganizationChart" loCatId="hierarchy" qsTypeId="urn:microsoft.com/office/officeart/2005/8/quickstyle/3d1" qsCatId="3D" csTypeId="urn:microsoft.com/office/officeart/2005/8/colors/accent1_3" csCatId="accent1" phldr="1"/>
      <dgm:spPr/>
      <dgm:t>
        <a:bodyPr/>
        <a:lstStyle/>
        <a:p>
          <a:endParaRPr lang="en-ZA"/>
        </a:p>
      </dgm:t>
    </dgm:pt>
    <dgm:pt modelId="{73A50733-C08A-4828-8517-03DB4FF4DD8A}">
      <dgm:prSet phldrT="[Text]" custT="1"/>
      <dgm:spPr>
        <a:solidFill>
          <a:schemeClr val="accent2"/>
        </a:solidFill>
      </dgm:spPr>
      <dgm:t>
        <a:bodyPr/>
        <a:lstStyle/>
        <a:p>
          <a:r>
            <a:rPr lang="en-US" sz="3200" b="1" dirty="0"/>
            <a:t>South African Constitution</a:t>
          </a:r>
          <a:endParaRPr lang="en-ZA" sz="3200" b="1" dirty="0"/>
        </a:p>
      </dgm:t>
    </dgm:pt>
    <dgm:pt modelId="{BA554E42-530C-4AD9-BDDA-5D2DE3A7C38E}" type="parTrans" cxnId="{DDF6AF67-07C9-46D4-8BEE-C855A7D674CE}">
      <dgm:prSet/>
      <dgm:spPr/>
      <dgm:t>
        <a:bodyPr/>
        <a:lstStyle/>
        <a:p>
          <a:endParaRPr lang="en-ZA" sz="1600" b="1"/>
        </a:p>
      </dgm:t>
    </dgm:pt>
    <dgm:pt modelId="{D93DFDE2-36A1-4ED0-9D49-DA725A2913EE}" type="sibTrans" cxnId="{DDF6AF67-07C9-46D4-8BEE-C855A7D674CE}">
      <dgm:prSet/>
      <dgm:spPr/>
      <dgm:t>
        <a:bodyPr/>
        <a:lstStyle/>
        <a:p>
          <a:endParaRPr lang="en-ZA" sz="1600" b="1"/>
        </a:p>
      </dgm:t>
    </dgm:pt>
    <dgm:pt modelId="{0E3504C9-C1AA-4C9E-A56B-2D2E1DE15177}">
      <dgm:prSet phldrT="[Text]" custT="1"/>
      <dgm:spPr/>
      <dgm:t>
        <a:bodyPr/>
        <a:lstStyle/>
        <a:p>
          <a:r>
            <a:rPr lang="en-US" sz="1600" b="1" dirty="0"/>
            <a:t>Labour Relations Act</a:t>
          </a:r>
          <a:endParaRPr lang="en-ZA" sz="1600" b="1" dirty="0"/>
        </a:p>
      </dgm:t>
    </dgm:pt>
    <dgm:pt modelId="{7C29CA44-6250-45BB-9133-B42FC2FBF29A}" type="parTrans" cxnId="{146F0A1A-65E2-41B9-B5E8-946757808BE7}">
      <dgm:prSet custT="1"/>
      <dgm:spPr/>
      <dgm:t>
        <a:bodyPr/>
        <a:lstStyle/>
        <a:p>
          <a:endParaRPr lang="en-ZA" sz="1600" b="1"/>
        </a:p>
      </dgm:t>
    </dgm:pt>
    <dgm:pt modelId="{C2076A15-38E6-4074-B633-5C1D8741A69E}" type="sibTrans" cxnId="{146F0A1A-65E2-41B9-B5E8-946757808BE7}">
      <dgm:prSet/>
      <dgm:spPr/>
      <dgm:t>
        <a:bodyPr/>
        <a:lstStyle/>
        <a:p>
          <a:endParaRPr lang="en-ZA" sz="1600" b="1"/>
        </a:p>
      </dgm:t>
    </dgm:pt>
    <dgm:pt modelId="{7B628DC1-5A63-441B-89A0-2DDA4688F447}">
      <dgm:prSet phldrT="[Text]" custT="1"/>
      <dgm:spPr/>
      <dgm:t>
        <a:bodyPr/>
        <a:lstStyle/>
        <a:p>
          <a:r>
            <a:rPr lang="en-US" sz="1600" b="1" dirty="0"/>
            <a:t>National Minimum Wage Act</a:t>
          </a:r>
          <a:endParaRPr lang="en-ZA" sz="1600" b="1" dirty="0"/>
        </a:p>
      </dgm:t>
    </dgm:pt>
    <dgm:pt modelId="{43F319A8-2DAE-4CA5-80AD-A0ECA9F0B0C8}" type="parTrans" cxnId="{C2BEADDD-058B-4657-A3E5-D4A3C6D5D869}">
      <dgm:prSet custT="1"/>
      <dgm:spPr/>
      <dgm:t>
        <a:bodyPr/>
        <a:lstStyle/>
        <a:p>
          <a:endParaRPr lang="en-ZA" sz="1600" b="1"/>
        </a:p>
      </dgm:t>
    </dgm:pt>
    <dgm:pt modelId="{4D16A83C-CCB7-4EE9-9F75-87E781E416F4}" type="sibTrans" cxnId="{C2BEADDD-058B-4657-A3E5-D4A3C6D5D869}">
      <dgm:prSet/>
      <dgm:spPr/>
      <dgm:t>
        <a:bodyPr/>
        <a:lstStyle/>
        <a:p>
          <a:endParaRPr lang="en-ZA" sz="1600" b="1"/>
        </a:p>
      </dgm:t>
    </dgm:pt>
    <dgm:pt modelId="{C874E18F-69BB-4641-8E2C-70A928CE92A7}">
      <dgm:prSet phldrT="[Text]" custT="1"/>
      <dgm:spPr/>
      <dgm:t>
        <a:bodyPr/>
        <a:lstStyle/>
        <a:p>
          <a:r>
            <a:rPr lang="en-US" sz="1600" b="1" dirty="0"/>
            <a:t>Basic Conditions of Employment Act</a:t>
          </a:r>
          <a:endParaRPr lang="en-ZA" sz="1600" b="1" dirty="0"/>
        </a:p>
      </dgm:t>
    </dgm:pt>
    <dgm:pt modelId="{9056AAAE-A8A6-40D1-844A-7A190EE88A65}" type="parTrans" cxnId="{157524F2-6914-41F3-9543-CB0CAFC81FF9}">
      <dgm:prSet custT="1"/>
      <dgm:spPr/>
      <dgm:t>
        <a:bodyPr/>
        <a:lstStyle/>
        <a:p>
          <a:endParaRPr lang="en-ZA" sz="1600" b="1"/>
        </a:p>
      </dgm:t>
    </dgm:pt>
    <dgm:pt modelId="{82E1BC12-482E-4E47-BBEB-2E5D03E5124B}" type="sibTrans" cxnId="{157524F2-6914-41F3-9543-CB0CAFC81FF9}">
      <dgm:prSet/>
      <dgm:spPr/>
      <dgm:t>
        <a:bodyPr/>
        <a:lstStyle/>
        <a:p>
          <a:endParaRPr lang="en-ZA" sz="1600" b="1"/>
        </a:p>
      </dgm:t>
    </dgm:pt>
    <dgm:pt modelId="{AF69C111-6FFB-49D7-9653-525638572411}">
      <dgm:prSet phldrT="[Text]" custT="1"/>
      <dgm:spPr/>
      <dgm:t>
        <a:bodyPr/>
        <a:lstStyle/>
        <a:p>
          <a:r>
            <a:rPr lang="en-US" sz="1600" b="1" dirty="0"/>
            <a:t>Employment Equity Act</a:t>
          </a:r>
          <a:endParaRPr lang="en-ZA" sz="1600" b="1" dirty="0"/>
        </a:p>
      </dgm:t>
    </dgm:pt>
    <dgm:pt modelId="{CA1B5E3F-B74E-4F93-8F07-13A2E05D95FD}" type="parTrans" cxnId="{024941A5-FBBB-4703-8C7B-E51CBCB91122}">
      <dgm:prSet custT="1"/>
      <dgm:spPr/>
      <dgm:t>
        <a:bodyPr/>
        <a:lstStyle/>
        <a:p>
          <a:endParaRPr lang="en-ZA" sz="1600" b="1"/>
        </a:p>
      </dgm:t>
    </dgm:pt>
    <dgm:pt modelId="{040CFBED-F74C-4394-A8EF-B394247BE9A3}" type="sibTrans" cxnId="{024941A5-FBBB-4703-8C7B-E51CBCB91122}">
      <dgm:prSet/>
      <dgm:spPr/>
      <dgm:t>
        <a:bodyPr/>
        <a:lstStyle/>
        <a:p>
          <a:endParaRPr lang="en-ZA" sz="1600" b="1"/>
        </a:p>
      </dgm:t>
    </dgm:pt>
    <dgm:pt modelId="{80131535-A3F4-40BE-89A5-B84C972386A4}">
      <dgm:prSet phldrT="[Text]" custT="1"/>
      <dgm:spPr/>
      <dgm:t>
        <a:bodyPr/>
        <a:lstStyle/>
        <a:p>
          <a:r>
            <a:rPr lang="en-US" sz="1600" b="1" dirty="0"/>
            <a:t>NDP 2030</a:t>
          </a:r>
          <a:endParaRPr lang="en-ZA" sz="1600" b="1" dirty="0"/>
        </a:p>
      </dgm:t>
    </dgm:pt>
    <dgm:pt modelId="{4CC3CF9A-F764-4755-BC53-9CC6258D3EE4}" type="parTrans" cxnId="{069544E1-B519-4581-9D2C-C7DC95C9E0B8}">
      <dgm:prSet custT="1"/>
      <dgm:spPr/>
      <dgm:t>
        <a:bodyPr/>
        <a:lstStyle/>
        <a:p>
          <a:endParaRPr lang="en-ZA" sz="1600" b="1"/>
        </a:p>
      </dgm:t>
    </dgm:pt>
    <dgm:pt modelId="{2C702099-8B64-48CA-A32E-FAE8F8E290BE}" type="sibTrans" cxnId="{069544E1-B519-4581-9D2C-C7DC95C9E0B8}">
      <dgm:prSet/>
      <dgm:spPr/>
      <dgm:t>
        <a:bodyPr/>
        <a:lstStyle/>
        <a:p>
          <a:endParaRPr lang="en-ZA" sz="1600" b="1"/>
        </a:p>
      </dgm:t>
    </dgm:pt>
    <dgm:pt modelId="{84057B5E-413E-4393-836B-D7E3510C4263}">
      <dgm:prSet phldrT="[Text]" custT="1"/>
      <dgm:spPr/>
      <dgm:t>
        <a:bodyPr/>
        <a:lstStyle/>
        <a:p>
          <a:r>
            <a:rPr lang="en-US" sz="1600" b="1" dirty="0"/>
            <a:t>Presidential Job Summit Framework</a:t>
          </a:r>
          <a:endParaRPr lang="en-ZA" sz="1600" b="1" dirty="0"/>
        </a:p>
      </dgm:t>
    </dgm:pt>
    <dgm:pt modelId="{84BE25CD-FA1C-49E4-9324-FF8C688C936B}" type="parTrans" cxnId="{43779303-FB57-4507-B2A5-24BCBF4320C8}">
      <dgm:prSet custT="1"/>
      <dgm:spPr/>
      <dgm:t>
        <a:bodyPr/>
        <a:lstStyle/>
        <a:p>
          <a:endParaRPr lang="en-ZA" sz="1600" b="1"/>
        </a:p>
      </dgm:t>
    </dgm:pt>
    <dgm:pt modelId="{4AB8D292-C889-4400-A4CF-B8E6B11352F1}" type="sibTrans" cxnId="{43779303-FB57-4507-B2A5-24BCBF4320C8}">
      <dgm:prSet/>
      <dgm:spPr/>
      <dgm:t>
        <a:bodyPr/>
        <a:lstStyle/>
        <a:p>
          <a:endParaRPr lang="en-ZA" sz="1600" b="1"/>
        </a:p>
      </dgm:t>
    </dgm:pt>
    <dgm:pt modelId="{B1732219-84C7-47E5-B9FF-140A857B4C9B}" type="pres">
      <dgm:prSet presAssocID="{15697A67-5CA5-460B-8064-6DCFE00E620A}" presName="hierChild1" presStyleCnt="0">
        <dgm:presLayoutVars>
          <dgm:orgChart val="1"/>
          <dgm:chPref val="1"/>
          <dgm:dir/>
          <dgm:animOne val="branch"/>
          <dgm:animLvl val="lvl"/>
          <dgm:resizeHandles/>
        </dgm:presLayoutVars>
      </dgm:prSet>
      <dgm:spPr/>
      <dgm:t>
        <a:bodyPr/>
        <a:lstStyle/>
        <a:p>
          <a:endParaRPr lang="en-US"/>
        </a:p>
      </dgm:t>
    </dgm:pt>
    <dgm:pt modelId="{9974BB51-C24E-4671-B16A-85390B88EB5A}" type="pres">
      <dgm:prSet presAssocID="{73A50733-C08A-4828-8517-03DB4FF4DD8A}" presName="hierRoot1" presStyleCnt="0">
        <dgm:presLayoutVars>
          <dgm:hierBranch val="init"/>
        </dgm:presLayoutVars>
      </dgm:prSet>
      <dgm:spPr/>
    </dgm:pt>
    <dgm:pt modelId="{AB30C498-D9B5-4F16-8693-88E58FD0E1AE}" type="pres">
      <dgm:prSet presAssocID="{73A50733-C08A-4828-8517-03DB4FF4DD8A}" presName="rootComposite1" presStyleCnt="0"/>
      <dgm:spPr/>
    </dgm:pt>
    <dgm:pt modelId="{347ED4E4-FB86-4F4E-9E6A-903DAEC6545C}" type="pres">
      <dgm:prSet presAssocID="{73A50733-C08A-4828-8517-03DB4FF4DD8A}" presName="rootText1" presStyleLbl="node0" presStyleIdx="0" presStyleCnt="1" custScaleX="142768" custScaleY="247958">
        <dgm:presLayoutVars>
          <dgm:chPref val="3"/>
        </dgm:presLayoutVars>
      </dgm:prSet>
      <dgm:spPr/>
      <dgm:t>
        <a:bodyPr/>
        <a:lstStyle/>
        <a:p>
          <a:endParaRPr lang="en-US"/>
        </a:p>
      </dgm:t>
    </dgm:pt>
    <dgm:pt modelId="{4CA835AA-DCBB-43D1-9B35-3B2A57473657}" type="pres">
      <dgm:prSet presAssocID="{73A50733-C08A-4828-8517-03DB4FF4DD8A}" presName="rootConnector1" presStyleLbl="node1" presStyleIdx="0" presStyleCnt="0"/>
      <dgm:spPr/>
      <dgm:t>
        <a:bodyPr/>
        <a:lstStyle/>
        <a:p>
          <a:endParaRPr lang="en-US"/>
        </a:p>
      </dgm:t>
    </dgm:pt>
    <dgm:pt modelId="{7648C5E0-5C23-49BC-B840-716EE0774180}" type="pres">
      <dgm:prSet presAssocID="{73A50733-C08A-4828-8517-03DB4FF4DD8A}" presName="hierChild2" presStyleCnt="0"/>
      <dgm:spPr/>
    </dgm:pt>
    <dgm:pt modelId="{77854203-6A3D-4DD3-9619-600D010C8E9C}" type="pres">
      <dgm:prSet presAssocID="{7C29CA44-6250-45BB-9133-B42FC2FBF29A}" presName="Name64" presStyleLbl="parChTrans1D2" presStyleIdx="0" presStyleCnt="6"/>
      <dgm:spPr/>
      <dgm:t>
        <a:bodyPr/>
        <a:lstStyle/>
        <a:p>
          <a:endParaRPr lang="en-US"/>
        </a:p>
      </dgm:t>
    </dgm:pt>
    <dgm:pt modelId="{160374FE-2E83-4485-821B-D95AE10C3EBB}" type="pres">
      <dgm:prSet presAssocID="{0E3504C9-C1AA-4C9E-A56B-2D2E1DE15177}" presName="hierRoot2" presStyleCnt="0">
        <dgm:presLayoutVars>
          <dgm:hierBranch val="init"/>
        </dgm:presLayoutVars>
      </dgm:prSet>
      <dgm:spPr/>
    </dgm:pt>
    <dgm:pt modelId="{420026A9-4F1E-4D1C-9105-68F310C6863C}" type="pres">
      <dgm:prSet presAssocID="{0E3504C9-C1AA-4C9E-A56B-2D2E1DE15177}" presName="rootComposite" presStyleCnt="0"/>
      <dgm:spPr/>
    </dgm:pt>
    <dgm:pt modelId="{C3A92C29-8031-4235-80EC-0E6AB41F832D}" type="pres">
      <dgm:prSet presAssocID="{0E3504C9-C1AA-4C9E-A56B-2D2E1DE15177}" presName="rootText" presStyleLbl="node2" presStyleIdx="0" presStyleCnt="6">
        <dgm:presLayoutVars>
          <dgm:chPref val="3"/>
        </dgm:presLayoutVars>
      </dgm:prSet>
      <dgm:spPr/>
      <dgm:t>
        <a:bodyPr/>
        <a:lstStyle/>
        <a:p>
          <a:endParaRPr lang="en-US"/>
        </a:p>
      </dgm:t>
    </dgm:pt>
    <dgm:pt modelId="{464D18BF-E6F5-4F6A-8237-AE643E7AF2AC}" type="pres">
      <dgm:prSet presAssocID="{0E3504C9-C1AA-4C9E-A56B-2D2E1DE15177}" presName="rootConnector" presStyleLbl="node2" presStyleIdx="0" presStyleCnt="6"/>
      <dgm:spPr/>
      <dgm:t>
        <a:bodyPr/>
        <a:lstStyle/>
        <a:p>
          <a:endParaRPr lang="en-US"/>
        </a:p>
      </dgm:t>
    </dgm:pt>
    <dgm:pt modelId="{940144B1-B6CD-4E5D-A2DB-B1436AA2CD34}" type="pres">
      <dgm:prSet presAssocID="{0E3504C9-C1AA-4C9E-A56B-2D2E1DE15177}" presName="hierChild4" presStyleCnt="0"/>
      <dgm:spPr/>
    </dgm:pt>
    <dgm:pt modelId="{CA6E8CE5-B047-4B95-B33C-EAB01FB526DE}" type="pres">
      <dgm:prSet presAssocID="{0E3504C9-C1AA-4C9E-A56B-2D2E1DE15177}" presName="hierChild5" presStyleCnt="0"/>
      <dgm:spPr/>
    </dgm:pt>
    <dgm:pt modelId="{5764EBE1-37CA-4F34-85C9-E3C5CCCC27F4}" type="pres">
      <dgm:prSet presAssocID="{43F319A8-2DAE-4CA5-80AD-A0ECA9F0B0C8}" presName="Name64" presStyleLbl="parChTrans1D2" presStyleIdx="1" presStyleCnt="6"/>
      <dgm:spPr/>
      <dgm:t>
        <a:bodyPr/>
        <a:lstStyle/>
        <a:p>
          <a:endParaRPr lang="en-US"/>
        </a:p>
      </dgm:t>
    </dgm:pt>
    <dgm:pt modelId="{42D9F7D2-20FE-4A4B-9F46-87BC219178C1}" type="pres">
      <dgm:prSet presAssocID="{7B628DC1-5A63-441B-89A0-2DDA4688F447}" presName="hierRoot2" presStyleCnt="0">
        <dgm:presLayoutVars>
          <dgm:hierBranch val="init"/>
        </dgm:presLayoutVars>
      </dgm:prSet>
      <dgm:spPr/>
    </dgm:pt>
    <dgm:pt modelId="{71633EA9-F0A9-404D-B2A5-4AC4FA7D83A8}" type="pres">
      <dgm:prSet presAssocID="{7B628DC1-5A63-441B-89A0-2DDA4688F447}" presName="rootComposite" presStyleCnt="0"/>
      <dgm:spPr/>
    </dgm:pt>
    <dgm:pt modelId="{05A584D1-FAC5-4793-A215-A7E973D2C19C}" type="pres">
      <dgm:prSet presAssocID="{7B628DC1-5A63-441B-89A0-2DDA4688F447}" presName="rootText" presStyleLbl="node2" presStyleIdx="1" presStyleCnt="6">
        <dgm:presLayoutVars>
          <dgm:chPref val="3"/>
        </dgm:presLayoutVars>
      </dgm:prSet>
      <dgm:spPr/>
      <dgm:t>
        <a:bodyPr/>
        <a:lstStyle/>
        <a:p>
          <a:endParaRPr lang="en-US"/>
        </a:p>
      </dgm:t>
    </dgm:pt>
    <dgm:pt modelId="{40F6B20D-2E98-4378-B585-85CDCD5A7AFC}" type="pres">
      <dgm:prSet presAssocID="{7B628DC1-5A63-441B-89A0-2DDA4688F447}" presName="rootConnector" presStyleLbl="node2" presStyleIdx="1" presStyleCnt="6"/>
      <dgm:spPr/>
      <dgm:t>
        <a:bodyPr/>
        <a:lstStyle/>
        <a:p>
          <a:endParaRPr lang="en-US"/>
        </a:p>
      </dgm:t>
    </dgm:pt>
    <dgm:pt modelId="{1F97BD58-980E-4E39-B4C4-9FD75D4F9011}" type="pres">
      <dgm:prSet presAssocID="{7B628DC1-5A63-441B-89A0-2DDA4688F447}" presName="hierChild4" presStyleCnt="0"/>
      <dgm:spPr/>
    </dgm:pt>
    <dgm:pt modelId="{A6FF7F9B-BA64-4119-8143-B4AB3A90FA07}" type="pres">
      <dgm:prSet presAssocID="{7B628DC1-5A63-441B-89A0-2DDA4688F447}" presName="hierChild5" presStyleCnt="0"/>
      <dgm:spPr/>
    </dgm:pt>
    <dgm:pt modelId="{7AD7F30D-94AD-4A50-A92E-663FD990D759}" type="pres">
      <dgm:prSet presAssocID="{9056AAAE-A8A6-40D1-844A-7A190EE88A65}" presName="Name64" presStyleLbl="parChTrans1D2" presStyleIdx="2" presStyleCnt="6"/>
      <dgm:spPr/>
      <dgm:t>
        <a:bodyPr/>
        <a:lstStyle/>
        <a:p>
          <a:endParaRPr lang="en-US"/>
        </a:p>
      </dgm:t>
    </dgm:pt>
    <dgm:pt modelId="{D2E0D2B7-B92F-40B2-BDA1-ED519A3D5663}" type="pres">
      <dgm:prSet presAssocID="{C874E18F-69BB-4641-8E2C-70A928CE92A7}" presName="hierRoot2" presStyleCnt="0">
        <dgm:presLayoutVars>
          <dgm:hierBranch val="init"/>
        </dgm:presLayoutVars>
      </dgm:prSet>
      <dgm:spPr/>
    </dgm:pt>
    <dgm:pt modelId="{670D9DBF-F42F-42FE-9F1D-100A4E4A5E77}" type="pres">
      <dgm:prSet presAssocID="{C874E18F-69BB-4641-8E2C-70A928CE92A7}" presName="rootComposite" presStyleCnt="0"/>
      <dgm:spPr/>
    </dgm:pt>
    <dgm:pt modelId="{4551D7C8-3184-4D4E-91E7-D81E5EBD2410}" type="pres">
      <dgm:prSet presAssocID="{C874E18F-69BB-4641-8E2C-70A928CE92A7}" presName="rootText" presStyleLbl="node2" presStyleIdx="2" presStyleCnt="6">
        <dgm:presLayoutVars>
          <dgm:chPref val="3"/>
        </dgm:presLayoutVars>
      </dgm:prSet>
      <dgm:spPr/>
      <dgm:t>
        <a:bodyPr/>
        <a:lstStyle/>
        <a:p>
          <a:endParaRPr lang="en-US"/>
        </a:p>
      </dgm:t>
    </dgm:pt>
    <dgm:pt modelId="{EFD26FEE-EA8C-44AD-B68C-450ADDB81A68}" type="pres">
      <dgm:prSet presAssocID="{C874E18F-69BB-4641-8E2C-70A928CE92A7}" presName="rootConnector" presStyleLbl="node2" presStyleIdx="2" presStyleCnt="6"/>
      <dgm:spPr/>
      <dgm:t>
        <a:bodyPr/>
        <a:lstStyle/>
        <a:p>
          <a:endParaRPr lang="en-US"/>
        </a:p>
      </dgm:t>
    </dgm:pt>
    <dgm:pt modelId="{9A1EAE07-BAA0-430A-8CE6-643503396ED5}" type="pres">
      <dgm:prSet presAssocID="{C874E18F-69BB-4641-8E2C-70A928CE92A7}" presName="hierChild4" presStyleCnt="0"/>
      <dgm:spPr/>
    </dgm:pt>
    <dgm:pt modelId="{1C8A611B-9548-40A2-839D-48F3C58E7A69}" type="pres">
      <dgm:prSet presAssocID="{C874E18F-69BB-4641-8E2C-70A928CE92A7}" presName="hierChild5" presStyleCnt="0"/>
      <dgm:spPr/>
    </dgm:pt>
    <dgm:pt modelId="{5AD05742-49A4-408F-AE79-54F5CF07AFC2}" type="pres">
      <dgm:prSet presAssocID="{CA1B5E3F-B74E-4F93-8F07-13A2E05D95FD}" presName="Name64" presStyleLbl="parChTrans1D2" presStyleIdx="3" presStyleCnt="6"/>
      <dgm:spPr/>
      <dgm:t>
        <a:bodyPr/>
        <a:lstStyle/>
        <a:p>
          <a:endParaRPr lang="en-US"/>
        </a:p>
      </dgm:t>
    </dgm:pt>
    <dgm:pt modelId="{D6B3F16C-16B8-4108-8D9A-E54BCAE7ADB6}" type="pres">
      <dgm:prSet presAssocID="{AF69C111-6FFB-49D7-9653-525638572411}" presName="hierRoot2" presStyleCnt="0">
        <dgm:presLayoutVars>
          <dgm:hierBranch val="init"/>
        </dgm:presLayoutVars>
      </dgm:prSet>
      <dgm:spPr/>
    </dgm:pt>
    <dgm:pt modelId="{0C89BFF0-25FD-4C93-B7CE-43F5331CA34D}" type="pres">
      <dgm:prSet presAssocID="{AF69C111-6FFB-49D7-9653-525638572411}" presName="rootComposite" presStyleCnt="0"/>
      <dgm:spPr/>
    </dgm:pt>
    <dgm:pt modelId="{4DDE3C68-BD4E-42C3-B568-BB0D33AAA1E2}" type="pres">
      <dgm:prSet presAssocID="{AF69C111-6FFB-49D7-9653-525638572411}" presName="rootText" presStyleLbl="node2" presStyleIdx="3" presStyleCnt="6">
        <dgm:presLayoutVars>
          <dgm:chPref val="3"/>
        </dgm:presLayoutVars>
      </dgm:prSet>
      <dgm:spPr/>
      <dgm:t>
        <a:bodyPr/>
        <a:lstStyle/>
        <a:p>
          <a:endParaRPr lang="en-US"/>
        </a:p>
      </dgm:t>
    </dgm:pt>
    <dgm:pt modelId="{35367C1F-F90E-4BF6-9E5D-09C8CE31D032}" type="pres">
      <dgm:prSet presAssocID="{AF69C111-6FFB-49D7-9653-525638572411}" presName="rootConnector" presStyleLbl="node2" presStyleIdx="3" presStyleCnt="6"/>
      <dgm:spPr/>
      <dgm:t>
        <a:bodyPr/>
        <a:lstStyle/>
        <a:p>
          <a:endParaRPr lang="en-US"/>
        </a:p>
      </dgm:t>
    </dgm:pt>
    <dgm:pt modelId="{88780CDA-A677-448B-8AB4-3C6C01B55B17}" type="pres">
      <dgm:prSet presAssocID="{AF69C111-6FFB-49D7-9653-525638572411}" presName="hierChild4" presStyleCnt="0"/>
      <dgm:spPr/>
    </dgm:pt>
    <dgm:pt modelId="{5C6ADC0D-C73B-4FB0-95AC-17C9DC27BAB3}" type="pres">
      <dgm:prSet presAssocID="{AF69C111-6FFB-49D7-9653-525638572411}" presName="hierChild5" presStyleCnt="0"/>
      <dgm:spPr/>
    </dgm:pt>
    <dgm:pt modelId="{219241EA-B35C-4B58-B609-ECDB32EF245C}" type="pres">
      <dgm:prSet presAssocID="{4CC3CF9A-F764-4755-BC53-9CC6258D3EE4}" presName="Name64" presStyleLbl="parChTrans1D2" presStyleIdx="4" presStyleCnt="6"/>
      <dgm:spPr/>
      <dgm:t>
        <a:bodyPr/>
        <a:lstStyle/>
        <a:p>
          <a:endParaRPr lang="en-US"/>
        </a:p>
      </dgm:t>
    </dgm:pt>
    <dgm:pt modelId="{E41A887E-E67A-44A7-B963-608AE5F01C8D}" type="pres">
      <dgm:prSet presAssocID="{80131535-A3F4-40BE-89A5-B84C972386A4}" presName="hierRoot2" presStyleCnt="0">
        <dgm:presLayoutVars>
          <dgm:hierBranch val="init"/>
        </dgm:presLayoutVars>
      </dgm:prSet>
      <dgm:spPr/>
    </dgm:pt>
    <dgm:pt modelId="{4B2E868A-0C8F-4102-888E-396FBEE7867B}" type="pres">
      <dgm:prSet presAssocID="{80131535-A3F4-40BE-89A5-B84C972386A4}" presName="rootComposite" presStyleCnt="0"/>
      <dgm:spPr/>
    </dgm:pt>
    <dgm:pt modelId="{F19BD251-FC8C-43C5-AF56-4017622C7D4B}" type="pres">
      <dgm:prSet presAssocID="{80131535-A3F4-40BE-89A5-B84C972386A4}" presName="rootText" presStyleLbl="node2" presStyleIdx="4" presStyleCnt="6">
        <dgm:presLayoutVars>
          <dgm:chPref val="3"/>
        </dgm:presLayoutVars>
      </dgm:prSet>
      <dgm:spPr/>
      <dgm:t>
        <a:bodyPr/>
        <a:lstStyle/>
        <a:p>
          <a:endParaRPr lang="en-US"/>
        </a:p>
      </dgm:t>
    </dgm:pt>
    <dgm:pt modelId="{F214EA0C-5342-456B-BD53-E86B7D4BBC1B}" type="pres">
      <dgm:prSet presAssocID="{80131535-A3F4-40BE-89A5-B84C972386A4}" presName="rootConnector" presStyleLbl="node2" presStyleIdx="4" presStyleCnt="6"/>
      <dgm:spPr/>
      <dgm:t>
        <a:bodyPr/>
        <a:lstStyle/>
        <a:p>
          <a:endParaRPr lang="en-US"/>
        </a:p>
      </dgm:t>
    </dgm:pt>
    <dgm:pt modelId="{6B79609E-3BDA-41DD-9768-CCAF428527F6}" type="pres">
      <dgm:prSet presAssocID="{80131535-A3F4-40BE-89A5-B84C972386A4}" presName="hierChild4" presStyleCnt="0"/>
      <dgm:spPr/>
    </dgm:pt>
    <dgm:pt modelId="{16D30F27-0D23-49B8-A4B8-7BE1F0B8CAF4}" type="pres">
      <dgm:prSet presAssocID="{80131535-A3F4-40BE-89A5-B84C972386A4}" presName="hierChild5" presStyleCnt="0"/>
      <dgm:spPr/>
    </dgm:pt>
    <dgm:pt modelId="{B0B3CB63-6482-4963-A0D1-C3F6BF92B6AB}" type="pres">
      <dgm:prSet presAssocID="{84BE25CD-FA1C-49E4-9324-FF8C688C936B}" presName="Name64" presStyleLbl="parChTrans1D2" presStyleIdx="5" presStyleCnt="6"/>
      <dgm:spPr/>
      <dgm:t>
        <a:bodyPr/>
        <a:lstStyle/>
        <a:p>
          <a:endParaRPr lang="en-US"/>
        </a:p>
      </dgm:t>
    </dgm:pt>
    <dgm:pt modelId="{0684C83B-D96C-4932-8F4B-0BD376FEE105}" type="pres">
      <dgm:prSet presAssocID="{84057B5E-413E-4393-836B-D7E3510C4263}" presName="hierRoot2" presStyleCnt="0">
        <dgm:presLayoutVars>
          <dgm:hierBranch val="init"/>
        </dgm:presLayoutVars>
      </dgm:prSet>
      <dgm:spPr/>
    </dgm:pt>
    <dgm:pt modelId="{10746162-E1B9-49E1-9DBF-CF87557EB1F8}" type="pres">
      <dgm:prSet presAssocID="{84057B5E-413E-4393-836B-D7E3510C4263}" presName="rootComposite" presStyleCnt="0"/>
      <dgm:spPr/>
    </dgm:pt>
    <dgm:pt modelId="{B7F821FB-224E-421E-B379-3967EA15E242}" type="pres">
      <dgm:prSet presAssocID="{84057B5E-413E-4393-836B-D7E3510C4263}" presName="rootText" presStyleLbl="node2" presStyleIdx="5" presStyleCnt="6">
        <dgm:presLayoutVars>
          <dgm:chPref val="3"/>
        </dgm:presLayoutVars>
      </dgm:prSet>
      <dgm:spPr/>
      <dgm:t>
        <a:bodyPr/>
        <a:lstStyle/>
        <a:p>
          <a:endParaRPr lang="en-US"/>
        </a:p>
      </dgm:t>
    </dgm:pt>
    <dgm:pt modelId="{128F305B-C79B-4014-B6CA-052ECD55A344}" type="pres">
      <dgm:prSet presAssocID="{84057B5E-413E-4393-836B-D7E3510C4263}" presName="rootConnector" presStyleLbl="node2" presStyleIdx="5" presStyleCnt="6"/>
      <dgm:spPr/>
      <dgm:t>
        <a:bodyPr/>
        <a:lstStyle/>
        <a:p>
          <a:endParaRPr lang="en-US"/>
        </a:p>
      </dgm:t>
    </dgm:pt>
    <dgm:pt modelId="{DD785353-C77E-4027-B7B1-A7FC3A64C5BC}" type="pres">
      <dgm:prSet presAssocID="{84057B5E-413E-4393-836B-D7E3510C4263}" presName="hierChild4" presStyleCnt="0"/>
      <dgm:spPr/>
    </dgm:pt>
    <dgm:pt modelId="{C8038194-DDAA-45BF-80DA-A7C6336DC41B}" type="pres">
      <dgm:prSet presAssocID="{84057B5E-413E-4393-836B-D7E3510C4263}" presName="hierChild5" presStyleCnt="0"/>
      <dgm:spPr/>
    </dgm:pt>
    <dgm:pt modelId="{D09F1C8F-DA9C-4CE9-A473-F71EFA7398CA}" type="pres">
      <dgm:prSet presAssocID="{73A50733-C08A-4828-8517-03DB4FF4DD8A}" presName="hierChild3" presStyleCnt="0"/>
      <dgm:spPr/>
    </dgm:pt>
  </dgm:ptLst>
  <dgm:cxnLst>
    <dgm:cxn modelId="{069544E1-B519-4581-9D2C-C7DC95C9E0B8}" srcId="{73A50733-C08A-4828-8517-03DB4FF4DD8A}" destId="{80131535-A3F4-40BE-89A5-B84C972386A4}" srcOrd="4" destOrd="0" parTransId="{4CC3CF9A-F764-4755-BC53-9CC6258D3EE4}" sibTransId="{2C702099-8B64-48CA-A32E-FAE8F8E290BE}"/>
    <dgm:cxn modelId="{F42BFA82-C857-47E7-8EB2-8E0AD7DA5E16}" type="presOf" srcId="{7C29CA44-6250-45BB-9133-B42FC2FBF29A}" destId="{77854203-6A3D-4DD3-9619-600D010C8E9C}" srcOrd="0" destOrd="0" presId="urn:microsoft.com/office/officeart/2009/3/layout/HorizontalOrganizationChart"/>
    <dgm:cxn modelId="{5BC873CB-656A-473E-ADA3-AFAD80BC2C5E}" type="presOf" srcId="{7B628DC1-5A63-441B-89A0-2DDA4688F447}" destId="{05A584D1-FAC5-4793-A215-A7E973D2C19C}" srcOrd="0" destOrd="0" presId="urn:microsoft.com/office/officeart/2009/3/layout/HorizontalOrganizationChart"/>
    <dgm:cxn modelId="{EF4D00C9-3FE9-4B71-A1B0-47BACE24F025}" type="presOf" srcId="{9056AAAE-A8A6-40D1-844A-7A190EE88A65}" destId="{7AD7F30D-94AD-4A50-A92E-663FD990D759}" srcOrd="0" destOrd="0" presId="urn:microsoft.com/office/officeart/2009/3/layout/HorizontalOrganizationChart"/>
    <dgm:cxn modelId="{E9793048-E63A-415E-A006-5929751C2F61}" type="presOf" srcId="{C874E18F-69BB-4641-8E2C-70A928CE92A7}" destId="{4551D7C8-3184-4D4E-91E7-D81E5EBD2410}" srcOrd="0" destOrd="0" presId="urn:microsoft.com/office/officeart/2009/3/layout/HorizontalOrganizationChart"/>
    <dgm:cxn modelId="{BB4BC1AE-3165-4FA6-BA79-DBC279D90FD4}" type="presOf" srcId="{43F319A8-2DAE-4CA5-80AD-A0ECA9F0B0C8}" destId="{5764EBE1-37CA-4F34-85C9-E3C5CCCC27F4}" srcOrd="0" destOrd="0" presId="urn:microsoft.com/office/officeart/2009/3/layout/HorizontalOrganizationChart"/>
    <dgm:cxn modelId="{FFE1C996-A60D-48AE-BCD2-EC359A852E80}" type="presOf" srcId="{CA1B5E3F-B74E-4F93-8F07-13A2E05D95FD}" destId="{5AD05742-49A4-408F-AE79-54F5CF07AFC2}" srcOrd="0" destOrd="0" presId="urn:microsoft.com/office/officeart/2009/3/layout/HorizontalOrganizationChart"/>
    <dgm:cxn modelId="{C2BEADDD-058B-4657-A3E5-D4A3C6D5D869}" srcId="{73A50733-C08A-4828-8517-03DB4FF4DD8A}" destId="{7B628DC1-5A63-441B-89A0-2DDA4688F447}" srcOrd="1" destOrd="0" parTransId="{43F319A8-2DAE-4CA5-80AD-A0ECA9F0B0C8}" sibTransId="{4D16A83C-CCB7-4EE9-9F75-87E781E416F4}"/>
    <dgm:cxn modelId="{4306DDCB-8DDB-4209-A6F3-AE5601223C1F}" type="presOf" srcId="{15697A67-5CA5-460B-8064-6DCFE00E620A}" destId="{B1732219-84C7-47E5-B9FF-140A857B4C9B}" srcOrd="0" destOrd="0" presId="urn:microsoft.com/office/officeart/2009/3/layout/HorizontalOrganizationChart"/>
    <dgm:cxn modelId="{4536EA74-D5E8-4D54-BEBB-B097C9377389}" type="presOf" srcId="{73A50733-C08A-4828-8517-03DB4FF4DD8A}" destId="{347ED4E4-FB86-4F4E-9E6A-903DAEC6545C}" srcOrd="0" destOrd="0" presId="urn:microsoft.com/office/officeart/2009/3/layout/HorizontalOrganizationChart"/>
    <dgm:cxn modelId="{76800959-2B04-4C27-A0DA-EB0FE4D5C10D}" type="presOf" srcId="{84BE25CD-FA1C-49E4-9324-FF8C688C936B}" destId="{B0B3CB63-6482-4963-A0D1-C3F6BF92B6AB}" srcOrd="0" destOrd="0" presId="urn:microsoft.com/office/officeart/2009/3/layout/HorizontalOrganizationChart"/>
    <dgm:cxn modelId="{43779303-FB57-4507-B2A5-24BCBF4320C8}" srcId="{73A50733-C08A-4828-8517-03DB4FF4DD8A}" destId="{84057B5E-413E-4393-836B-D7E3510C4263}" srcOrd="5" destOrd="0" parTransId="{84BE25CD-FA1C-49E4-9324-FF8C688C936B}" sibTransId="{4AB8D292-C889-4400-A4CF-B8E6B11352F1}"/>
    <dgm:cxn modelId="{0A3A1A8E-BF96-41A6-9E37-A64BCAFFEE14}" type="presOf" srcId="{0E3504C9-C1AA-4C9E-A56B-2D2E1DE15177}" destId="{C3A92C29-8031-4235-80EC-0E6AB41F832D}" srcOrd="0" destOrd="0" presId="urn:microsoft.com/office/officeart/2009/3/layout/HorizontalOrganizationChart"/>
    <dgm:cxn modelId="{DDF6AF67-07C9-46D4-8BEE-C855A7D674CE}" srcId="{15697A67-5CA5-460B-8064-6DCFE00E620A}" destId="{73A50733-C08A-4828-8517-03DB4FF4DD8A}" srcOrd="0" destOrd="0" parTransId="{BA554E42-530C-4AD9-BDDA-5D2DE3A7C38E}" sibTransId="{D93DFDE2-36A1-4ED0-9D49-DA725A2913EE}"/>
    <dgm:cxn modelId="{3070C89E-AA96-410A-8460-12EF5FE1B766}" type="presOf" srcId="{73A50733-C08A-4828-8517-03DB4FF4DD8A}" destId="{4CA835AA-DCBB-43D1-9B35-3B2A57473657}" srcOrd="1" destOrd="0" presId="urn:microsoft.com/office/officeart/2009/3/layout/HorizontalOrganizationChart"/>
    <dgm:cxn modelId="{146F0A1A-65E2-41B9-B5E8-946757808BE7}" srcId="{73A50733-C08A-4828-8517-03DB4FF4DD8A}" destId="{0E3504C9-C1AA-4C9E-A56B-2D2E1DE15177}" srcOrd="0" destOrd="0" parTransId="{7C29CA44-6250-45BB-9133-B42FC2FBF29A}" sibTransId="{C2076A15-38E6-4074-B633-5C1D8741A69E}"/>
    <dgm:cxn modelId="{24963BFE-D6F0-41FB-9D6B-8459BF8D2545}" type="presOf" srcId="{80131535-A3F4-40BE-89A5-B84C972386A4}" destId="{F19BD251-FC8C-43C5-AF56-4017622C7D4B}" srcOrd="0" destOrd="0" presId="urn:microsoft.com/office/officeart/2009/3/layout/HorizontalOrganizationChart"/>
    <dgm:cxn modelId="{2BE6AA11-7BE4-4711-8C6C-B0CA8021894C}" type="presOf" srcId="{0E3504C9-C1AA-4C9E-A56B-2D2E1DE15177}" destId="{464D18BF-E6F5-4F6A-8237-AE643E7AF2AC}" srcOrd="1" destOrd="0" presId="urn:microsoft.com/office/officeart/2009/3/layout/HorizontalOrganizationChart"/>
    <dgm:cxn modelId="{9924C7B3-8A63-4B0D-A9F9-B8B5BD8099FD}" type="presOf" srcId="{AF69C111-6FFB-49D7-9653-525638572411}" destId="{4DDE3C68-BD4E-42C3-B568-BB0D33AAA1E2}" srcOrd="0" destOrd="0" presId="urn:microsoft.com/office/officeart/2009/3/layout/HorizontalOrganizationChart"/>
    <dgm:cxn modelId="{4E67A5A4-C468-4169-8576-4F5DDADFC815}" type="presOf" srcId="{7B628DC1-5A63-441B-89A0-2DDA4688F447}" destId="{40F6B20D-2E98-4378-B585-85CDCD5A7AFC}" srcOrd="1" destOrd="0" presId="urn:microsoft.com/office/officeart/2009/3/layout/HorizontalOrganizationChart"/>
    <dgm:cxn modelId="{157524F2-6914-41F3-9543-CB0CAFC81FF9}" srcId="{73A50733-C08A-4828-8517-03DB4FF4DD8A}" destId="{C874E18F-69BB-4641-8E2C-70A928CE92A7}" srcOrd="2" destOrd="0" parTransId="{9056AAAE-A8A6-40D1-844A-7A190EE88A65}" sibTransId="{82E1BC12-482E-4E47-BBEB-2E5D03E5124B}"/>
    <dgm:cxn modelId="{491C1F12-AC00-4482-9C42-DD8202F4A153}" type="presOf" srcId="{AF69C111-6FFB-49D7-9653-525638572411}" destId="{35367C1F-F90E-4BF6-9E5D-09C8CE31D032}" srcOrd="1" destOrd="0" presId="urn:microsoft.com/office/officeart/2009/3/layout/HorizontalOrganizationChart"/>
    <dgm:cxn modelId="{210ABCD1-047D-4E78-98B0-9553E8DE93D1}" type="presOf" srcId="{84057B5E-413E-4393-836B-D7E3510C4263}" destId="{128F305B-C79B-4014-B6CA-052ECD55A344}" srcOrd="1" destOrd="0" presId="urn:microsoft.com/office/officeart/2009/3/layout/HorizontalOrganizationChart"/>
    <dgm:cxn modelId="{9D6AD6D6-AFD3-45FF-8B9D-C963089DDD6C}" type="presOf" srcId="{C874E18F-69BB-4641-8E2C-70A928CE92A7}" destId="{EFD26FEE-EA8C-44AD-B68C-450ADDB81A68}" srcOrd="1" destOrd="0" presId="urn:microsoft.com/office/officeart/2009/3/layout/HorizontalOrganizationChart"/>
    <dgm:cxn modelId="{0086A629-5F51-4158-A0DA-A445A50F8E81}" type="presOf" srcId="{84057B5E-413E-4393-836B-D7E3510C4263}" destId="{B7F821FB-224E-421E-B379-3967EA15E242}" srcOrd="0" destOrd="0" presId="urn:microsoft.com/office/officeart/2009/3/layout/HorizontalOrganizationChart"/>
    <dgm:cxn modelId="{E0D3B4F6-C9FA-4838-9BC8-BA79BF343921}" type="presOf" srcId="{80131535-A3F4-40BE-89A5-B84C972386A4}" destId="{F214EA0C-5342-456B-BD53-E86B7D4BBC1B}" srcOrd="1" destOrd="0" presId="urn:microsoft.com/office/officeart/2009/3/layout/HorizontalOrganizationChart"/>
    <dgm:cxn modelId="{01FB8698-861A-4842-8473-D6002B5B2C2F}" type="presOf" srcId="{4CC3CF9A-F764-4755-BC53-9CC6258D3EE4}" destId="{219241EA-B35C-4B58-B609-ECDB32EF245C}" srcOrd="0" destOrd="0" presId="urn:microsoft.com/office/officeart/2009/3/layout/HorizontalOrganizationChart"/>
    <dgm:cxn modelId="{024941A5-FBBB-4703-8C7B-E51CBCB91122}" srcId="{73A50733-C08A-4828-8517-03DB4FF4DD8A}" destId="{AF69C111-6FFB-49D7-9653-525638572411}" srcOrd="3" destOrd="0" parTransId="{CA1B5E3F-B74E-4F93-8F07-13A2E05D95FD}" sibTransId="{040CFBED-F74C-4394-A8EF-B394247BE9A3}"/>
    <dgm:cxn modelId="{7B2901C0-4332-4028-A751-D6810FEE0A49}" type="presParOf" srcId="{B1732219-84C7-47E5-B9FF-140A857B4C9B}" destId="{9974BB51-C24E-4671-B16A-85390B88EB5A}" srcOrd="0" destOrd="0" presId="urn:microsoft.com/office/officeart/2009/3/layout/HorizontalOrganizationChart"/>
    <dgm:cxn modelId="{B3DC648F-5668-4C5C-A9C1-CFF6BB0FDF64}" type="presParOf" srcId="{9974BB51-C24E-4671-B16A-85390B88EB5A}" destId="{AB30C498-D9B5-4F16-8693-88E58FD0E1AE}" srcOrd="0" destOrd="0" presId="urn:microsoft.com/office/officeart/2009/3/layout/HorizontalOrganizationChart"/>
    <dgm:cxn modelId="{DA8285E3-9A16-49A9-9B84-09C63C028A74}" type="presParOf" srcId="{AB30C498-D9B5-4F16-8693-88E58FD0E1AE}" destId="{347ED4E4-FB86-4F4E-9E6A-903DAEC6545C}" srcOrd="0" destOrd="0" presId="urn:microsoft.com/office/officeart/2009/3/layout/HorizontalOrganizationChart"/>
    <dgm:cxn modelId="{907556EC-D1F2-48A5-80AC-8417AF8A0DBE}" type="presParOf" srcId="{AB30C498-D9B5-4F16-8693-88E58FD0E1AE}" destId="{4CA835AA-DCBB-43D1-9B35-3B2A57473657}" srcOrd="1" destOrd="0" presId="urn:microsoft.com/office/officeart/2009/3/layout/HorizontalOrganizationChart"/>
    <dgm:cxn modelId="{6870FD94-A582-4012-A949-2F7AC1091920}" type="presParOf" srcId="{9974BB51-C24E-4671-B16A-85390B88EB5A}" destId="{7648C5E0-5C23-49BC-B840-716EE0774180}" srcOrd="1" destOrd="0" presId="urn:microsoft.com/office/officeart/2009/3/layout/HorizontalOrganizationChart"/>
    <dgm:cxn modelId="{4E3EDFC8-1268-4CCF-8DB3-E69F3DF4D9BD}" type="presParOf" srcId="{7648C5E0-5C23-49BC-B840-716EE0774180}" destId="{77854203-6A3D-4DD3-9619-600D010C8E9C}" srcOrd="0" destOrd="0" presId="urn:microsoft.com/office/officeart/2009/3/layout/HorizontalOrganizationChart"/>
    <dgm:cxn modelId="{F35DB9D4-2E90-4FBC-822A-483085451C28}" type="presParOf" srcId="{7648C5E0-5C23-49BC-B840-716EE0774180}" destId="{160374FE-2E83-4485-821B-D95AE10C3EBB}" srcOrd="1" destOrd="0" presId="urn:microsoft.com/office/officeart/2009/3/layout/HorizontalOrganizationChart"/>
    <dgm:cxn modelId="{F2FA0D18-D365-4672-8F91-3ADF2109FD7F}" type="presParOf" srcId="{160374FE-2E83-4485-821B-D95AE10C3EBB}" destId="{420026A9-4F1E-4D1C-9105-68F310C6863C}" srcOrd="0" destOrd="0" presId="urn:microsoft.com/office/officeart/2009/3/layout/HorizontalOrganizationChart"/>
    <dgm:cxn modelId="{1116CAE6-918B-4166-953D-C5FA9CFDEDD4}" type="presParOf" srcId="{420026A9-4F1E-4D1C-9105-68F310C6863C}" destId="{C3A92C29-8031-4235-80EC-0E6AB41F832D}" srcOrd="0" destOrd="0" presId="urn:microsoft.com/office/officeart/2009/3/layout/HorizontalOrganizationChart"/>
    <dgm:cxn modelId="{DAA39B55-410B-49BD-9752-D15B8E4184D3}" type="presParOf" srcId="{420026A9-4F1E-4D1C-9105-68F310C6863C}" destId="{464D18BF-E6F5-4F6A-8237-AE643E7AF2AC}" srcOrd="1" destOrd="0" presId="urn:microsoft.com/office/officeart/2009/3/layout/HorizontalOrganizationChart"/>
    <dgm:cxn modelId="{8C1E45AE-DA31-4B4F-BAF8-13B48DDA404E}" type="presParOf" srcId="{160374FE-2E83-4485-821B-D95AE10C3EBB}" destId="{940144B1-B6CD-4E5D-A2DB-B1436AA2CD34}" srcOrd="1" destOrd="0" presId="urn:microsoft.com/office/officeart/2009/3/layout/HorizontalOrganizationChart"/>
    <dgm:cxn modelId="{2A8CB53C-D5CE-4EAC-8328-5CAEF7A8925A}" type="presParOf" srcId="{160374FE-2E83-4485-821B-D95AE10C3EBB}" destId="{CA6E8CE5-B047-4B95-B33C-EAB01FB526DE}" srcOrd="2" destOrd="0" presId="urn:microsoft.com/office/officeart/2009/3/layout/HorizontalOrganizationChart"/>
    <dgm:cxn modelId="{F04AE3EB-DA8A-48CD-BF81-24D50313920C}" type="presParOf" srcId="{7648C5E0-5C23-49BC-B840-716EE0774180}" destId="{5764EBE1-37CA-4F34-85C9-E3C5CCCC27F4}" srcOrd="2" destOrd="0" presId="urn:microsoft.com/office/officeart/2009/3/layout/HorizontalOrganizationChart"/>
    <dgm:cxn modelId="{989F1DE1-2012-4F8A-91E1-81A83EAA02F2}" type="presParOf" srcId="{7648C5E0-5C23-49BC-B840-716EE0774180}" destId="{42D9F7D2-20FE-4A4B-9F46-87BC219178C1}" srcOrd="3" destOrd="0" presId="urn:microsoft.com/office/officeart/2009/3/layout/HorizontalOrganizationChart"/>
    <dgm:cxn modelId="{672E66A4-FA81-45C2-83CB-EFB23A843625}" type="presParOf" srcId="{42D9F7D2-20FE-4A4B-9F46-87BC219178C1}" destId="{71633EA9-F0A9-404D-B2A5-4AC4FA7D83A8}" srcOrd="0" destOrd="0" presId="urn:microsoft.com/office/officeart/2009/3/layout/HorizontalOrganizationChart"/>
    <dgm:cxn modelId="{122F4AA0-57C6-4383-902A-82D6A181A693}" type="presParOf" srcId="{71633EA9-F0A9-404D-B2A5-4AC4FA7D83A8}" destId="{05A584D1-FAC5-4793-A215-A7E973D2C19C}" srcOrd="0" destOrd="0" presId="urn:microsoft.com/office/officeart/2009/3/layout/HorizontalOrganizationChart"/>
    <dgm:cxn modelId="{C8930140-499A-43C2-95E0-6BE279F749C0}" type="presParOf" srcId="{71633EA9-F0A9-404D-B2A5-4AC4FA7D83A8}" destId="{40F6B20D-2E98-4378-B585-85CDCD5A7AFC}" srcOrd="1" destOrd="0" presId="urn:microsoft.com/office/officeart/2009/3/layout/HorizontalOrganizationChart"/>
    <dgm:cxn modelId="{550F4258-4DE6-408A-917C-D9B8DD30996C}" type="presParOf" srcId="{42D9F7D2-20FE-4A4B-9F46-87BC219178C1}" destId="{1F97BD58-980E-4E39-B4C4-9FD75D4F9011}" srcOrd="1" destOrd="0" presId="urn:microsoft.com/office/officeart/2009/3/layout/HorizontalOrganizationChart"/>
    <dgm:cxn modelId="{A8B1C98D-1241-47F9-B270-52ABF50162BA}" type="presParOf" srcId="{42D9F7D2-20FE-4A4B-9F46-87BC219178C1}" destId="{A6FF7F9B-BA64-4119-8143-B4AB3A90FA07}" srcOrd="2" destOrd="0" presId="urn:microsoft.com/office/officeart/2009/3/layout/HorizontalOrganizationChart"/>
    <dgm:cxn modelId="{E5857A57-72A8-47D5-AD42-6FCC533CD26F}" type="presParOf" srcId="{7648C5E0-5C23-49BC-B840-716EE0774180}" destId="{7AD7F30D-94AD-4A50-A92E-663FD990D759}" srcOrd="4" destOrd="0" presId="urn:microsoft.com/office/officeart/2009/3/layout/HorizontalOrganizationChart"/>
    <dgm:cxn modelId="{EA866818-A021-4DF8-8EB4-3AEB926E77E6}" type="presParOf" srcId="{7648C5E0-5C23-49BC-B840-716EE0774180}" destId="{D2E0D2B7-B92F-40B2-BDA1-ED519A3D5663}" srcOrd="5" destOrd="0" presId="urn:microsoft.com/office/officeart/2009/3/layout/HorizontalOrganizationChart"/>
    <dgm:cxn modelId="{20C570F8-7120-47C6-94D4-C82513D8D5BB}" type="presParOf" srcId="{D2E0D2B7-B92F-40B2-BDA1-ED519A3D5663}" destId="{670D9DBF-F42F-42FE-9F1D-100A4E4A5E77}" srcOrd="0" destOrd="0" presId="urn:microsoft.com/office/officeart/2009/3/layout/HorizontalOrganizationChart"/>
    <dgm:cxn modelId="{837D2B11-CB3B-4B5B-A482-4B3DDCC2444B}" type="presParOf" srcId="{670D9DBF-F42F-42FE-9F1D-100A4E4A5E77}" destId="{4551D7C8-3184-4D4E-91E7-D81E5EBD2410}" srcOrd="0" destOrd="0" presId="urn:microsoft.com/office/officeart/2009/3/layout/HorizontalOrganizationChart"/>
    <dgm:cxn modelId="{CBC27D41-7023-40EF-ADD6-8F0AF0C27DB2}" type="presParOf" srcId="{670D9DBF-F42F-42FE-9F1D-100A4E4A5E77}" destId="{EFD26FEE-EA8C-44AD-B68C-450ADDB81A68}" srcOrd="1" destOrd="0" presId="urn:microsoft.com/office/officeart/2009/3/layout/HorizontalOrganizationChart"/>
    <dgm:cxn modelId="{3F4866EE-ED32-415E-9F0A-54631E7216C2}" type="presParOf" srcId="{D2E0D2B7-B92F-40B2-BDA1-ED519A3D5663}" destId="{9A1EAE07-BAA0-430A-8CE6-643503396ED5}" srcOrd="1" destOrd="0" presId="urn:microsoft.com/office/officeart/2009/3/layout/HorizontalOrganizationChart"/>
    <dgm:cxn modelId="{E7C38802-FFA6-4F4F-8FA6-0EE7984F6412}" type="presParOf" srcId="{D2E0D2B7-B92F-40B2-BDA1-ED519A3D5663}" destId="{1C8A611B-9548-40A2-839D-48F3C58E7A69}" srcOrd="2" destOrd="0" presId="urn:microsoft.com/office/officeart/2009/3/layout/HorizontalOrganizationChart"/>
    <dgm:cxn modelId="{9E0F1A06-CDE7-4E46-8C8C-58899854F350}" type="presParOf" srcId="{7648C5E0-5C23-49BC-B840-716EE0774180}" destId="{5AD05742-49A4-408F-AE79-54F5CF07AFC2}" srcOrd="6" destOrd="0" presId="urn:microsoft.com/office/officeart/2009/3/layout/HorizontalOrganizationChart"/>
    <dgm:cxn modelId="{EC81E73D-784B-47DD-AF6B-57C999B2B421}" type="presParOf" srcId="{7648C5E0-5C23-49BC-B840-716EE0774180}" destId="{D6B3F16C-16B8-4108-8D9A-E54BCAE7ADB6}" srcOrd="7" destOrd="0" presId="urn:microsoft.com/office/officeart/2009/3/layout/HorizontalOrganizationChart"/>
    <dgm:cxn modelId="{BD9C54DE-D219-433C-A575-7A482B63BE23}" type="presParOf" srcId="{D6B3F16C-16B8-4108-8D9A-E54BCAE7ADB6}" destId="{0C89BFF0-25FD-4C93-B7CE-43F5331CA34D}" srcOrd="0" destOrd="0" presId="urn:microsoft.com/office/officeart/2009/3/layout/HorizontalOrganizationChart"/>
    <dgm:cxn modelId="{578DA546-8DCE-4D4A-A69D-66BF1618B9D3}" type="presParOf" srcId="{0C89BFF0-25FD-4C93-B7CE-43F5331CA34D}" destId="{4DDE3C68-BD4E-42C3-B568-BB0D33AAA1E2}" srcOrd="0" destOrd="0" presId="urn:microsoft.com/office/officeart/2009/3/layout/HorizontalOrganizationChart"/>
    <dgm:cxn modelId="{2A2D8F73-C7CA-4C76-BF0C-A77C619966D2}" type="presParOf" srcId="{0C89BFF0-25FD-4C93-B7CE-43F5331CA34D}" destId="{35367C1F-F90E-4BF6-9E5D-09C8CE31D032}" srcOrd="1" destOrd="0" presId="urn:microsoft.com/office/officeart/2009/3/layout/HorizontalOrganizationChart"/>
    <dgm:cxn modelId="{67CA1D75-8D74-4580-A32A-CCC810956FAE}" type="presParOf" srcId="{D6B3F16C-16B8-4108-8D9A-E54BCAE7ADB6}" destId="{88780CDA-A677-448B-8AB4-3C6C01B55B17}" srcOrd="1" destOrd="0" presId="urn:microsoft.com/office/officeart/2009/3/layout/HorizontalOrganizationChart"/>
    <dgm:cxn modelId="{B1DDCF7E-BAA0-4524-B455-ED19510C62F3}" type="presParOf" srcId="{D6B3F16C-16B8-4108-8D9A-E54BCAE7ADB6}" destId="{5C6ADC0D-C73B-4FB0-95AC-17C9DC27BAB3}" srcOrd="2" destOrd="0" presId="urn:microsoft.com/office/officeart/2009/3/layout/HorizontalOrganizationChart"/>
    <dgm:cxn modelId="{07181AB3-E425-497A-9823-696D590B6777}" type="presParOf" srcId="{7648C5E0-5C23-49BC-B840-716EE0774180}" destId="{219241EA-B35C-4B58-B609-ECDB32EF245C}" srcOrd="8" destOrd="0" presId="urn:microsoft.com/office/officeart/2009/3/layout/HorizontalOrganizationChart"/>
    <dgm:cxn modelId="{ED787BF6-4160-4207-810D-9173ACA61CB8}" type="presParOf" srcId="{7648C5E0-5C23-49BC-B840-716EE0774180}" destId="{E41A887E-E67A-44A7-B963-608AE5F01C8D}" srcOrd="9" destOrd="0" presId="urn:microsoft.com/office/officeart/2009/3/layout/HorizontalOrganizationChart"/>
    <dgm:cxn modelId="{77FB52E1-8368-4B9E-A104-2E61D49AD2F0}" type="presParOf" srcId="{E41A887E-E67A-44A7-B963-608AE5F01C8D}" destId="{4B2E868A-0C8F-4102-888E-396FBEE7867B}" srcOrd="0" destOrd="0" presId="urn:microsoft.com/office/officeart/2009/3/layout/HorizontalOrganizationChart"/>
    <dgm:cxn modelId="{1D6932EC-52E1-4B19-9A78-A899EAFB273F}" type="presParOf" srcId="{4B2E868A-0C8F-4102-888E-396FBEE7867B}" destId="{F19BD251-FC8C-43C5-AF56-4017622C7D4B}" srcOrd="0" destOrd="0" presId="urn:microsoft.com/office/officeart/2009/3/layout/HorizontalOrganizationChart"/>
    <dgm:cxn modelId="{AE5A45C3-1A10-42A2-92D1-CEF9606C14C9}" type="presParOf" srcId="{4B2E868A-0C8F-4102-888E-396FBEE7867B}" destId="{F214EA0C-5342-456B-BD53-E86B7D4BBC1B}" srcOrd="1" destOrd="0" presId="urn:microsoft.com/office/officeart/2009/3/layout/HorizontalOrganizationChart"/>
    <dgm:cxn modelId="{B52F7BE5-6E5E-4399-8A9F-1262113E728D}" type="presParOf" srcId="{E41A887E-E67A-44A7-B963-608AE5F01C8D}" destId="{6B79609E-3BDA-41DD-9768-CCAF428527F6}" srcOrd="1" destOrd="0" presId="urn:microsoft.com/office/officeart/2009/3/layout/HorizontalOrganizationChart"/>
    <dgm:cxn modelId="{08525BEC-6535-4C37-9D37-2FDDFF3E72E7}" type="presParOf" srcId="{E41A887E-E67A-44A7-B963-608AE5F01C8D}" destId="{16D30F27-0D23-49B8-A4B8-7BE1F0B8CAF4}" srcOrd="2" destOrd="0" presId="urn:microsoft.com/office/officeart/2009/3/layout/HorizontalOrganizationChart"/>
    <dgm:cxn modelId="{411F19D6-4E27-4290-B66C-A60E43DC6146}" type="presParOf" srcId="{7648C5E0-5C23-49BC-B840-716EE0774180}" destId="{B0B3CB63-6482-4963-A0D1-C3F6BF92B6AB}" srcOrd="10" destOrd="0" presId="urn:microsoft.com/office/officeart/2009/3/layout/HorizontalOrganizationChart"/>
    <dgm:cxn modelId="{D9711328-3241-47A0-8C60-68F7F310A4D9}" type="presParOf" srcId="{7648C5E0-5C23-49BC-B840-716EE0774180}" destId="{0684C83B-D96C-4932-8F4B-0BD376FEE105}" srcOrd="11" destOrd="0" presId="urn:microsoft.com/office/officeart/2009/3/layout/HorizontalOrganizationChart"/>
    <dgm:cxn modelId="{82476A50-56FD-4F5D-8FBE-6FF0BAA11E8E}" type="presParOf" srcId="{0684C83B-D96C-4932-8F4B-0BD376FEE105}" destId="{10746162-E1B9-49E1-9DBF-CF87557EB1F8}" srcOrd="0" destOrd="0" presId="urn:microsoft.com/office/officeart/2009/3/layout/HorizontalOrganizationChart"/>
    <dgm:cxn modelId="{183E505D-F061-457C-8A90-67B317A53931}" type="presParOf" srcId="{10746162-E1B9-49E1-9DBF-CF87557EB1F8}" destId="{B7F821FB-224E-421E-B379-3967EA15E242}" srcOrd="0" destOrd="0" presId="urn:microsoft.com/office/officeart/2009/3/layout/HorizontalOrganizationChart"/>
    <dgm:cxn modelId="{457B67C4-5B2E-44C7-8DE2-1D2853C07F43}" type="presParOf" srcId="{10746162-E1B9-49E1-9DBF-CF87557EB1F8}" destId="{128F305B-C79B-4014-B6CA-052ECD55A344}" srcOrd="1" destOrd="0" presId="urn:microsoft.com/office/officeart/2009/3/layout/HorizontalOrganizationChart"/>
    <dgm:cxn modelId="{DBFFBD89-96F2-4790-B1C4-D63B7984D2C0}" type="presParOf" srcId="{0684C83B-D96C-4932-8F4B-0BD376FEE105}" destId="{DD785353-C77E-4027-B7B1-A7FC3A64C5BC}" srcOrd="1" destOrd="0" presId="urn:microsoft.com/office/officeart/2009/3/layout/HorizontalOrganizationChart"/>
    <dgm:cxn modelId="{451C2DA2-3DE6-4EA3-BF72-05CCCF45C94D}" type="presParOf" srcId="{0684C83B-D96C-4932-8F4B-0BD376FEE105}" destId="{C8038194-DDAA-45BF-80DA-A7C6336DC41B}" srcOrd="2" destOrd="0" presId="urn:microsoft.com/office/officeart/2009/3/layout/HorizontalOrganizationChart"/>
    <dgm:cxn modelId="{DA67F6C6-ED78-4B6D-822D-CB6BACB217D6}" type="presParOf" srcId="{9974BB51-C24E-4671-B16A-85390B88EB5A}" destId="{D09F1C8F-DA9C-4CE9-A473-F71EFA7398CA}" srcOrd="2" destOrd="0" presId="urn:microsoft.com/office/officeart/2009/3/layout/HorizontalOrganizationChar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E4969-E303-45FF-BD82-F204A3AE380F}" type="doc">
      <dgm:prSet loTypeId="urn:microsoft.com/office/officeart/2005/8/layout/hierarchy5" loCatId="hierarchy" qsTypeId="urn:microsoft.com/office/officeart/2005/8/quickstyle/3d1" qsCatId="3D" csTypeId="urn:microsoft.com/office/officeart/2005/8/colors/colorful5" csCatId="colorful" phldr="1"/>
      <dgm:spPr/>
      <dgm:t>
        <a:bodyPr/>
        <a:lstStyle/>
        <a:p>
          <a:endParaRPr lang="en-US"/>
        </a:p>
      </dgm:t>
    </dgm:pt>
    <dgm:pt modelId="{098A720D-AD58-46BC-A44B-E390D3FC2F26}">
      <dgm:prSet custT="1"/>
      <dgm:spPr/>
      <dgm:t>
        <a:bodyPr/>
        <a:lstStyle/>
        <a:p>
          <a:pPr rtl="0"/>
          <a:r>
            <a:rPr lang="en-US" sz="1400" b="1" dirty="0">
              <a:solidFill>
                <a:schemeClr val="accent2">
                  <a:lumMod val="75000"/>
                </a:schemeClr>
              </a:solidFill>
              <a:latin typeface="Arial Narrow"/>
            </a:rPr>
            <a:t>CCMA CONTRITUBUTES TO THE FOLLOWING  PRIORITY AREAS: </a:t>
          </a:r>
          <a:endParaRPr lang="en-US" sz="1400" dirty="0">
            <a:solidFill>
              <a:schemeClr val="accent2">
                <a:lumMod val="75000"/>
              </a:schemeClr>
            </a:solidFill>
            <a:latin typeface="Arial Narrow" panose="020B0606020202030204" pitchFamily="34" charset="0"/>
          </a:endParaRPr>
        </a:p>
      </dgm:t>
    </dgm:pt>
    <dgm:pt modelId="{B749A2E4-FA27-4BED-9D63-D5A44FBA6AF0}" type="parTrans" cxnId="{30FD473C-DA3F-487F-93E0-5F506705C67F}">
      <dgm:prSet/>
      <dgm:spPr/>
      <dgm:t>
        <a:bodyPr/>
        <a:lstStyle/>
        <a:p>
          <a:endParaRPr lang="en-US"/>
        </a:p>
      </dgm:t>
    </dgm:pt>
    <dgm:pt modelId="{F5860686-5C84-4CA0-8D14-0800D6B2C670}" type="sibTrans" cxnId="{30FD473C-DA3F-487F-93E0-5F506705C67F}">
      <dgm:prSet/>
      <dgm:spPr/>
      <dgm:t>
        <a:bodyPr/>
        <a:lstStyle/>
        <a:p>
          <a:endParaRPr lang="en-US"/>
        </a:p>
      </dgm:t>
    </dgm:pt>
    <dgm:pt modelId="{E87653DF-7E75-4535-A614-216A843A0FFA}">
      <dgm:prSet custT="1"/>
      <dgm:spPr/>
      <dgm:t>
        <a:bodyPr/>
        <a:lstStyle/>
        <a:p>
          <a:pPr rtl="0"/>
          <a:r>
            <a:rPr lang="en-US" sz="1000" b="1" dirty="0">
              <a:solidFill>
                <a:schemeClr val="tx1"/>
              </a:solidFill>
            </a:rPr>
            <a:t>Priority 1:</a:t>
          </a:r>
        </a:p>
        <a:p>
          <a:pPr rtl="0"/>
          <a:r>
            <a:rPr lang="en-US" sz="1000" b="1" dirty="0">
              <a:solidFill>
                <a:schemeClr val="tx1"/>
              </a:solidFill>
            </a:rPr>
            <a:t> Capable, Ethical and Developmental </a:t>
          </a:r>
          <a:r>
            <a:rPr lang="en-US" sz="1000" b="0" dirty="0">
              <a:solidFill>
                <a:schemeClr val="tx1"/>
              </a:solidFill>
            </a:rPr>
            <a:t>State</a:t>
          </a:r>
          <a:endParaRPr lang="en-US" sz="1000" b="0" dirty="0">
            <a:solidFill>
              <a:schemeClr val="tx1"/>
            </a:solidFill>
            <a:latin typeface="Arial Narrow" panose="020B0606020202030204" pitchFamily="34" charset="0"/>
          </a:endParaRPr>
        </a:p>
      </dgm:t>
    </dgm:pt>
    <dgm:pt modelId="{F0AE5A68-68DD-4639-98A5-4CB3342E38E4}" type="parTrans" cxnId="{D163DA7C-0449-4A74-BC80-DCBFAC132BA9}">
      <dgm:prSet/>
      <dgm:spPr/>
      <dgm:t>
        <a:bodyPr/>
        <a:lstStyle/>
        <a:p>
          <a:endParaRPr lang="en-US"/>
        </a:p>
      </dgm:t>
    </dgm:pt>
    <dgm:pt modelId="{EC3BDDA0-E9AD-443B-9ED8-6EC63B2DF34E}" type="sibTrans" cxnId="{D163DA7C-0449-4A74-BC80-DCBFAC132BA9}">
      <dgm:prSet/>
      <dgm:spPr/>
      <dgm:t>
        <a:bodyPr/>
        <a:lstStyle/>
        <a:p>
          <a:endParaRPr lang="en-US"/>
        </a:p>
      </dgm:t>
    </dgm:pt>
    <dgm:pt modelId="{E413DE51-0908-4AEB-9069-7FFDF6D358CF}">
      <dgm:prSet custT="1"/>
      <dgm:spPr/>
      <dgm:t>
        <a:bodyPr/>
        <a:lstStyle/>
        <a:p>
          <a:pPr rtl="0"/>
          <a:r>
            <a:rPr lang="en-US" sz="1000" b="1" dirty="0">
              <a:solidFill>
                <a:schemeClr val="tx1"/>
              </a:solidFill>
            </a:rPr>
            <a:t>Priority 2:</a:t>
          </a:r>
        </a:p>
        <a:p>
          <a:pPr rtl="0"/>
          <a:r>
            <a:rPr lang="en-US" sz="1000" b="1" dirty="0">
              <a:solidFill>
                <a:schemeClr val="tx1"/>
              </a:solidFill>
            </a:rPr>
            <a:t> Economic transformation and Job creation</a:t>
          </a:r>
          <a:endParaRPr lang="en-US" sz="1000" b="1" dirty="0">
            <a:solidFill>
              <a:schemeClr val="tx1"/>
            </a:solidFill>
            <a:latin typeface="Arial Narrow" panose="020B0606020202030204" pitchFamily="34" charset="0"/>
          </a:endParaRPr>
        </a:p>
      </dgm:t>
    </dgm:pt>
    <dgm:pt modelId="{98F864E6-C653-4C46-9D00-08964660A6F7}" type="parTrans" cxnId="{DB646B90-09CD-4851-A532-4A61702DB4F5}">
      <dgm:prSet/>
      <dgm:spPr/>
      <dgm:t>
        <a:bodyPr/>
        <a:lstStyle/>
        <a:p>
          <a:endParaRPr lang="en-US"/>
        </a:p>
      </dgm:t>
    </dgm:pt>
    <dgm:pt modelId="{E2CDF563-7488-4340-AF37-7A8426824696}" type="sibTrans" cxnId="{DB646B90-09CD-4851-A532-4A61702DB4F5}">
      <dgm:prSet/>
      <dgm:spPr/>
      <dgm:t>
        <a:bodyPr/>
        <a:lstStyle/>
        <a:p>
          <a:endParaRPr lang="en-US"/>
        </a:p>
      </dgm:t>
    </dgm:pt>
    <dgm:pt modelId="{6FEFCEE2-A658-4909-8F71-9CBEF840832F}">
      <dgm:prSet custT="1"/>
      <dgm:spPr/>
      <dgm:t>
        <a:bodyPr/>
        <a:lstStyle/>
        <a:p>
          <a:pPr rtl="0"/>
          <a:r>
            <a:rPr lang="en-US" sz="1000" b="1" dirty="0">
              <a:solidFill>
                <a:schemeClr val="tx1"/>
              </a:solidFill>
            </a:rPr>
            <a:t>Priority 3: </a:t>
          </a:r>
        </a:p>
        <a:p>
          <a:pPr rtl="0"/>
          <a:r>
            <a:rPr lang="en-US" sz="1000" b="1" dirty="0">
              <a:solidFill>
                <a:schemeClr val="tx1"/>
              </a:solidFill>
            </a:rPr>
            <a:t>Education, Skills and Health</a:t>
          </a:r>
          <a:endParaRPr lang="en-US" sz="1000" b="1" dirty="0">
            <a:solidFill>
              <a:schemeClr val="tx1"/>
            </a:solidFill>
            <a:latin typeface="Arial Narrow" panose="020B0606020202030204" pitchFamily="34" charset="0"/>
          </a:endParaRPr>
        </a:p>
      </dgm:t>
    </dgm:pt>
    <dgm:pt modelId="{1DECA39F-C3B1-4A05-B2E7-FCF5F5FC0793}" type="parTrans" cxnId="{C2293251-0CD4-4AC1-A72A-FD5FF374D1AA}">
      <dgm:prSet/>
      <dgm:spPr/>
      <dgm:t>
        <a:bodyPr/>
        <a:lstStyle/>
        <a:p>
          <a:endParaRPr lang="en-US"/>
        </a:p>
      </dgm:t>
    </dgm:pt>
    <dgm:pt modelId="{6132A8A6-B5BB-465C-9B12-55539D211B33}" type="sibTrans" cxnId="{C2293251-0CD4-4AC1-A72A-FD5FF374D1AA}">
      <dgm:prSet/>
      <dgm:spPr/>
      <dgm:t>
        <a:bodyPr/>
        <a:lstStyle/>
        <a:p>
          <a:endParaRPr lang="en-US"/>
        </a:p>
      </dgm:t>
    </dgm:pt>
    <dgm:pt modelId="{2C80ABF1-A526-4A2B-BA84-53279CCC28E6}">
      <dgm:prSet custT="1"/>
      <dgm:spPr/>
      <dgm:t>
        <a:bodyPr/>
        <a:lstStyle/>
        <a:p>
          <a:pPr rtl="0"/>
          <a:r>
            <a:rPr lang="en-US" sz="1000" b="1" dirty="0">
              <a:solidFill>
                <a:schemeClr val="tx1"/>
              </a:solidFill>
            </a:rPr>
            <a:t>Priority 4: </a:t>
          </a:r>
        </a:p>
        <a:p>
          <a:pPr rtl="0"/>
          <a:r>
            <a:rPr lang="en-US" sz="1000" b="1" dirty="0">
              <a:solidFill>
                <a:schemeClr val="tx1"/>
              </a:solidFill>
            </a:rPr>
            <a:t>Consolidating the social wage through reliable and basic services</a:t>
          </a:r>
          <a:endParaRPr lang="en-US" sz="1000" b="1" dirty="0">
            <a:solidFill>
              <a:schemeClr val="tx1"/>
            </a:solidFill>
            <a:latin typeface="Arial Narrow" panose="020B0606020202030204" pitchFamily="34" charset="0"/>
          </a:endParaRPr>
        </a:p>
      </dgm:t>
    </dgm:pt>
    <dgm:pt modelId="{191F1DA9-6815-470E-BC67-69EC10BE8868}" type="parTrans" cxnId="{47BC5022-0A6F-42BF-90BC-8262095CB19A}">
      <dgm:prSet/>
      <dgm:spPr/>
      <dgm:t>
        <a:bodyPr/>
        <a:lstStyle/>
        <a:p>
          <a:endParaRPr lang="en-US"/>
        </a:p>
      </dgm:t>
    </dgm:pt>
    <dgm:pt modelId="{4819BA3B-138A-4C30-A45B-932CEB564A08}" type="sibTrans" cxnId="{47BC5022-0A6F-42BF-90BC-8262095CB19A}">
      <dgm:prSet/>
      <dgm:spPr/>
      <dgm:t>
        <a:bodyPr/>
        <a:lstStyle/>
        <a:p>
          <a:endParaRPr lang="en-US"/>
        </a:p>
      </dgm:t>
    </dgm:pt>
    <dgm:pt modelId="{189C45B7-B4FF-4887-A2C8-D0ED952442C6}">
      <dgm:prSet custT="1"/>
      <dgm:spPr/>
      <dgm:t>
        <a:bodyPr/>
        <a:lstStyle/>
        <a:p>
          <a:r>
            <a:rPr lang="en-US" sz="1000" b="1" dirty="0">
              <a:solidFill>
                <a:schemeClr val="tx1"/>
              </a:solidFill>
            </a:rPr>
            <a:t>Priority 6:</a:t>
          </a:r>
        </a:p>
        <a:p>
          <a:r>
            <a:rPr lang="en-US" sz="1000" b="1" dirty="0">
              <a:solidFill>
                <a:schemeClr val="tx1"/>
              </a:solidFill>
            </a:rPr>
            <a:t> Social cohesion and safer community</a:t>
          </a:r>
        </a:p>
      </dgm:t>
    </dgm:pt>
    <dgm:pt modelId="{EF968D5F-B7EF-49F8-9062-6886C0149503}" type="parTrans" cxnId="{4B4C3B52-51A8-4939-8FB7-B1D1138B95AF}">
      <dgm:prSet/>
      <dgm:spPr/>
      <dgm:t>
        <a:bodyPr/>
        <a:lstStyle/>
        <a:p>
          <a:endParaRPr lang="en-US"/>
        </a:p>
      </dgm:t>
    </dgm:pt>
    <dgm:pt modelId="{1FADE9F7-6C38-4796-B3AF-0AE6AA738F30}" type="sibTrans" cxnId="{4B4C3B52-51A8-4939-8FB7-B1D1138B95AF}">
      <dgm:prSet/>
      <dgm:spPr/>
      <dgm:t>
        <a:bodyPr/>
        <a:lstStyle/>
        <a:p>
          <a:endParaRPr lang="en-US"/>
        </a:p>
      </dgm:t>
    </dgm:pt>
    <dgm:pt modelId="{B62FEC26-8F8B-4D73-84D1-545D6294F696}">
      <dgm:prSet custT="1"/>
      <dgm:spPr/>
      <dgm:t>
        <a:bodyPr/>
        <a:lstStyle/>
        <a:p>
          <a:r>
            <a:rPr lang="en-US" sz="1000" b="1" dirty="0">
              <a:solidFill>
                <a:schemeClr val="tx1"/>
              </a:solidFill>
            </a:rPr>
            <a:t>Priority 7:</a:t>
          </a:r>
        </a:p>
        <a:p>
          <a:r>
            <a:rPr lang="en-US" sz="1000" b="1" dirty="0">
              <a:solidFill>
                <a:schemeClr val="tx1"/>
              </a:solidFill>
            </a:rPr>
            <a:t> A better Africa and World</a:t>
          </a:r>
          <a:endParaRPr lang="en-ZA" sz="1000" b="1" dirty="0">
            <a:solidFill>
              <a:schemeClr val="tx1"/>
            </a:solidFill>
          </a:endParaRPr>
        </a:p>
      </dgm:t>
    </dgm:pt>
    <dgm:pt modelId="{EBFA26DF-675A-48E3-9835-9B3F8AB2AC49}" type="parTrans" cxnId="{D17E368C-6055-4556-B78F-460E4E727030}">
      <dgm:prSet/>
      <dgm:spPr/>
      <dgm:t>
        <a:bodyPr/>
        <a:lstStyle/>
        <a:p>
          <a:endParaRPr lang="en-US"/>
        </a:p>
      </dgm:t>
    </dgm:pt>
    <dgm:pt modelId="{EAA9CAD1-C2CD-43B5-8D8D-ADD4A6B21C45}" type="sibTrans" cxnId="{D17E368C-6055-4556-B78F-460E4E727030}">
      <dgm:prSet/>
      <dgm:spPr/>
      <dgm:t>
        <a:bodyPr/>
        <a:lstStyle/>
        <a:p>
          <a:endParaRPr lang="en-US"/>
        </a:p>
      </dgm:t>
    </dgm:pt>
    <dgm:pt modelId="{5D1CF9ED-BCED-4BD3-B7B2-F054886E46CB}" type="pres">
      <dgm:prSet presAssocID="{060E4969-E303-45FF-BD82-F204A3AE380F}" presName="mainComposite" presStyleCnt="0">
        <dgm:presLayoutVars>
          <dgm:chPref val="1"/>
          <dgm:dir/>
          <dgm:animOne val="branch"/>
          <dgm:animLvl val="lvl"/>
          <dgm:resizeHandles val="exact"/>
        </dgm:presLayoutVars>
      </dgm:prSet>
      <dgm:spPr/>
      <dgm:t>
        <a:bodyPr/>
        <a:lstStyle/>
        <a:p>
          <a:endParaRPr lang="en-US"/>
        </a:p>
      </dgm:t>
    </dgm:pt>
    <dgm:pt modelId="{B3DD69DE-1D05-4BE5-877E-F42A6599828E}" type="pres">
      <dgm:prSet presAssocID="{060E4969-E303-45FF-BD82-F204A3AE380F}" presName="hierFlow" presStyleCnt="0"/>
      <dgm:spPr/>
    </dgm:pt>
    <dgm:pt modelId="{34071B78-5353-482A-9FFD-0D777F517D46}" type="pres">
      <dgm:prSet presAssocID="{060E4969-E303-45FF-BD82-F204A3AE380F}" presName="hierChild1" presStyleCnt="0">
        <dgm:presLayoutVars>
          <dgm:chPref val="1"/>
          <dgm:animOne val="branch"/>
          <dgm:animLvl val="lvl"/>
        </dgm:presLayoutVars>
      </dgm:prSet>
      <dgm:spPr/>
    </dgm:pt>
    <dgm:pt modelId="{3D081EF9-1FB2-4C3E-A144-D3BB7BDFF68A}" type="pres">
      <dgm:prSet presAssocID="{098A720D-AD58-46BC-A44B-E390D3FC2F26}" presName="Name17" presStyleCnt="0"/>
      <dgm:spPr/>
    </dgm:pt>
    <dgm:pt modelId="{B695CD61-5292-4A8B-A474-966894640CB0}" type="pres">
      <dgm:prSet presAssocID="{098A720D-AD58-46BC-A44B-E390D3FC2F26}" presName="level1Shape" presStyleLbl="node0" presStyleIdx="0" presStyleCnt="1" custScaleX="125073" custScaleY="173103" custLinFactNeighborX="-59090" custLinFactNeighborY="-8260">
        <dgm:presLayoutVars>
          <dgm:chPref val="3"/>
        </dgm:presLayoutVars>
      </dgm:prSet>
      <dgm:spPr/>
      <dgm:t>
        <a:bodyPr/>
        <a:lstStyle/>
        <a:p>
          <a:endParaRPr lang="en-US"/>
        </a:p>
      </dgm:t>
    </dgm:pt>
    <dgm:pt modelId="{F5472F27-ADCA-47D2-B732-FABCB5DCB5A2}" type="pres">
      <dgm:prSet presAssocID="{098A720D-AD58-46BC-A44B-E390D3FC2F26}" presName="hierChild2" presStyleCnt="0"/>
      <dgm:spPr/>
    </dgm:pt>
    <dgm:pt modelId="{4D53820B-18D8-4C67-8348-F0D5708CE5D2}" type="pres">
      <dgm:prSet presAssocID="{F0AE5A68-68DD-4639-98A5-4CB3342E38E4}" presName="Name25" presStyleLbl="parChTrans1D2" presStyleIdx="0" presStyleCnt="6"/>
      <dgm:spPr/>
      <dgm:t>
        <a:bodyPr/>
        <a:lstStyle/>
        <a:p>
          <a:endParaRPr lang="en-US"/>
        </a:p>
      </dgm:t>
    </dgm:pt>
    <dgm:pt modelId="{2B636F2E-4CAA-43A4-9B8B-311D96AD728E}" type="pres">
      <dgm:prSet presAssocID="{F0AE5A68-68DD-4639-98A5-4CB3342E38E4}" presName="connTx" presStyleLbl="parChTrans1D2" presStyleIdx="0" presStyleCnt="6"/>
      <dgm:spPr/>
      <dgm:t>
        <a:bodyPr/>
        <a:lstStyle/>
        <a:p>
          <a:endParaRPr lang="en-US"/>
        </a:p>
      </dgm:t>
    </dgm:pt>
    <dgm:pt modelId="{06E3D0CA-69ED-430B-9C2E-8274C48EBF3F}" type="pres">
      <dgm:prSet presAssocID="{E87653DF-7E75-4535-A614-216A843A0FFA}" presName="Name30" presStyleCnt="0"/>
      <dgm:spPr/>
    </dgm:pt>
    <dgm:pt modelId="{7F277825-EE47-4828-9264-C339DD5D24F0}" type="pres">
      <dgm:prSet presAssocID="{E87653DF-7E75-4535-A614-216A843A0FFA}" presName="level2Shape" presStyleLbl="node2" presStyleIdx="0" presStyleCnt="6" custLinFactNeighborX="1599" custLinFactNeighborY="1507"/>
      <dgm:spPr/>
      <dgm:t>
        <a:bodyPr/>
        <a:lstStyle/>
        <a:p>
          <a:endParaRPr lang="en-US"/>
        </a:p>
      </dgm:t>
    </dgm:pt>
    <dgm:pt modelId="{D6C70701-D15F-43AF-A48E-276355287774}" type="pres">
      <dgm:prSet presAssocID="{E87653DF-7E75-4535-A614-216A843A0FFA}" presName="hierChild3" presStyleCnt="0"/>
      <dgm:spPr/>
    </dgm:pt>
    <dgm:pt modelId="{9F89A494-DFED-4F70-9774-BCC399298F6B}" type="pres">
      <dgm:prSet presAssocID="{98F864E6-C653-4C46-9D00-08964660A6F7}" presName="Name25" presStyleLbl="parChTrans1D2" presStyleIdx="1" presStyleCnt="6"/>
      <dgm:spPr/>
      <dgm:t>
        <a:bodyPr/>
        <a:lstStyle/>
        <a:p>
          <a:endParaRPr lang="en-US"/>
        </a:p>
      </dgm:t>
    </dgm:pt>
    <dgm:pt modelId="{312A5063-BF23-4561-80B0-33AE8850CC3D}" type="pres">
      <dgm:prSet presAssocID="{98F864E6-C653-4C46-9D00-08964660A6F7}" presName="connTx" presStyleLbl="parChTrans1D2" presStyleIdx="1" presStyleCnt="6"/>
      <dgm:spPr/>
      <dgm:t>
        <a:bodyPr/>
        <a:lstStyle/>
        <a:p>
          <a:endParaRPr lang="en-US"/>
        </a:p>
      </dgm:t>
    </dgm:pt>
    <dgm:pt modelId="{4C6B3FF9-7C25-4DD9-8EEB-E6BBFB6D5653}" type="pres">
      <dgm:prSet presAssocID="{E413DE51-0908-4AEB-9069-7FFDF6D358CF}" presName="Name30" presStyleCnt="0"/>
      <dgm:spPr/>
    </dgm:pt>
    <dgm:pt modelId="{9AA259B2-6D92-4806-ADD8-4482FAB368BD}" type="pres">
      <dgm:prSet presAssocID="{E413DE51-0908-4AEB-9069-7FFDF6D358CF}" presName="level2Shape" presStyleLbl="node2" presStyleIdx="1" presStyleCnt="6" custLinFactNeighborX="1599" custLinFactNeighborY="1507"/>
      <dgm:spPr/>
      <dgm:t>
        <a:bodyPr/>
        <a:lstStyle/>
        <a:p>
          <a:endParaRPr lang="en-US"/>
        </a:p>
      </dgm:t>
    </dgm:pt>
    <dgm:pt modelId="{F076A02A-DFCB-40A2-B6E8-3DE01128343F}" type="pres">
      <dgm:prSet presAssocID="{E413DE51-0908-4AEB-9069-7FFDF6D358CF}" presName="hierChild3" presStyleCnt="0"/>
      <dgm:spPr/>
    </dgm:pt>
    <dgm:pt modelId="{FD93EE44-EF6C-4720-93B4-984C2550F5DC}" type="pres">
      <dgm:prSet presAssocID="{1DECA39F-C3B1-4A05-B2E7-FCF5F5FC0793}" presName="Name25" presStyleLbl="parChTrans1D2" presStyleIdx="2" presStyleCnt="6"/>
      <dgm:spPr/>
      <dgm:t>
        <a:bodyPr/>
        <a:lstStyle/>
        <a:p>
          <a:endParaRPr lang="en-US"/>
        </a:p>
      </dgm:t>
    </dgm:pt>
    <dgm:pt modelId="{379570B9-F49D-4E06-BA07-010320F6DAA5}" type="pres">
      <dgm:prSet presAssocID="{1DECA39F-C3B1-4A05-B2E7-FCF5F5FC0793}" presName="connTx" presStyleLbl="parChTrans1D2" presStyleIdx="2" presStyleCnt="6"/>
      <dgm:spPr/>
      <dgm:t>
        <a:bodyPr/>
        <a:lstStyle/>
        <a:p>
          <a:endParaRPr lang="en-US"/>
        </a:p>
      </dgm:t>
    </dgm:pt>
    <dgm:pt modelId="{AA69E519-24CC-47E5-8652-0FBAFAB91DE1}" type="pres">
      <dgm:prSet presAssocID="{6FEFCEE2-A658-4909-8F71-9CBEF840832F}" presName="Name30" presStyleCnt="0"/>
      <dgm:spPr/>
    </dgm:pt>
    <dgm:pt modelId="{85C90E07-8DE4-4F87-9B6B-DBB7AEBAE781}" type="pres">
      <dgm:prSet presAssocID="{6FEFCEE2-A658-4909-8F71-9CBEF840832F}" presName="level2Shape" presStyleLbl="node2" presStyleIdx="2" presStyleCnt="6" custLinFactNeighborX="3543" custLinFactNeighborY="4252"/>
      <dgm:spPr/>
      <dgm:t>
        <a:bodyPr/>
        <a:lstStyle/>
        <a:p>
          <a:endParaRPr lang="en-US"/>
        </a:p>
      </dgm:t>
    </dgm:pt>
    <dgm:pt modelId="{DAD59F38-9617-46A8-83E4-6BC0F914F098}" type="pres">
      <dgm:prSet presAssocID="{6FEFCEE2-A658-4909-8F71-9CBEF840832F}" presName="hierChild3" presStyleCnt="0"/>
      <dgm:spPr/>
    </dgm:pt>
    <dgm:pt modelId="{18E403EA-48EA-4E99-B095-86D63B0BCD58}" type="pres">
      <dgm:prSet presAssocID="{191F1DA9-6815-470E-BC67-69EC10BE8868}" presName="Name25" presStyleLbl="parChTrans1D2" presStyleIdx="3" presStyleCnt="6"/>
      <dgm:spPr/>
      <dgm:t>
        <a:bodyPr/>
        <a:lstStyle/>
        <a:p>
          <a:endParaRPr lang="en-US"/>
        </a:p>
      </dgm:t>
    </dgm:pt>
    <dgm:pt modelId="{1AA4AA37-2383-4159-B52D-33A28DCE2281}" type="pres">
      <dgm:prSet presAssocID="{191F1DA9-6815-470E-BC67-69EC10BE8868}" presName="connTx" presStyleLbl="parChTrans1D2" presStyleIdx="3" presStyleCnt="6"/>
      <dgm:spPr/>
      <dgm:t>
        <a:bodyPr/>
        <a:lstStyle/>
        <a:p>
          <a:endParaRPr lang="en-US"/>
        </a:p>
      </dgm:t>
    </dgm:pt>
    <dgm:pt modelId="{EB3B1CA4-0EC7-48C5-BC21-427E171A9DFA}" type="pres">
      <dgm:prSet presAssocID="{2C80ABF1-A526-4A2B-BA84-53279CCC28E6}" presName="Name30" presStyleCnt="0"/>
      <dgm:spPr/>
    </dgm:pt>
    <dgm:pt modelId="{7995613A-DFEB-4092-A70B-B54994FFFAFC}" type="pres">
      <dgm:prSet presAssocID="{2C80ABF1-A526-4A2B-BA84-53279CCC28E6}" presName="level2Shape" presStyleLbl="node2" presStyleIdx="3" presStyleCnt="6" custScaleX="103005" custScaleY="113090" custLinFactNeighborX="2949" custLinFactNeighborY="4341"/>
      <dgm:spPr/>
      <dgm:t>
        <a:bodyPr/>
        <a:lstStyle/>
        <a:p>
          <a:endParaRPr lang="en-US"/>
        </a:p>
      </dgm:t>
    </dgm:pt>
    <dgm:pt modelId="{2443AA49-697B-43FA-8D84-79FFE62274AC}" type="pres">
      <dgm:prSet presAssocID="{2C80ABF1-A526-4A2B-BA84-53279CCC28E6}" presName="hierChild3" presStyleCnt="0"/>
      <dgm:spPr/>
    </dgm:pt>
    <dgm:pt modelId="{7A7BBBFE-4390-405D-A818-0212F6E45256}" type="pres">
      <dgm:prSet presAssocID="{EF968D5F-B7EF-49F8-9062-6886C0149503}" presName="Name25" presStyleLbl="parChTrans1D2" presStyleIdx="4" presStyleCnt="6"/>
      <dgm:spPr/>
      <dgm:t>
        <a:bodyPr/>
        <a:lstStyle/>
        <a:p>
          <a:endParaRPr lang="en-US"/>
        </a:p>
      </dgm:t>
    </dgm:pt>
    <dgm:pt modelId="{8301F192-9C50-422A-AED3-9660DFF9AA98}" type="pres">
      <dgm:prSet presAssocID="{EF968D5F-B7EF-49F8-9062-6886C0149503}" presName="connTx" presStyleLbl="parChTrans1D2" presStyleIdx="4" presStyleCnt="6"/>
      <dgm:spPr/>
      <dgm:t>
        <a:bodyPr/>
        <a:lstStyle/>
        <a:p>
          <a:endParaRPr lang="en-US"/>
        </a:p>
      </dgm:t>
    </dgm:pt>
    <dgm:pt modelId="{EE3B7DF7-F750-49A9-9778-658D6253B4BB}" type="pres">
      <dgm:prSet presAssocID="{189C45B7-B4FF-4887-A2C8-D0ED952442C6}" presName="Name30" presStyleCnt="0"/>
      <dgm:spPr/>
    </dgm:pt>
    <dgm:pt modelId="{91D46594-D392-4680-98F6-2D7303359F7C}" type="pres">
      <dgm:prSet presAssocID="{189C45B7-B4FF-4887-A2C8-D0ED952442C6}" presName="level2Shape" presStyleLbl="node2" presStyleIdx="4" presStyleCnt="6" custLinFactNeighborX="3543" custLinFactNeighborY="4251"/>
      <dgm:spPr/>
      <dgm:t>
        <a:bodyPr/>
        <a:lstStyle/>
        <a:p>
          <a:endParaRPr lang="en-US"/>
        </a:p>
      </dgm:t>
    </dgm:pt>
    <dgm:pt modelId="{6E21665E-58C3-4084-9196-31EE36030D8D}" type="pres">
      <dgm:prSet presAssocID="{189C45B7-B4FF-4887-A2C8-D0ED952442C6}" presName="hierChild3" presStyleCnt="0"/>
      <dgm:spPr/>
    </dgm:pt>
    <dgm:pt modelId="{644E3FBC-5521-49F9-8E91-8C23D0F2B17E}" type="pres">
      <dgm:prSet presAssocID="{EBFA26DF-675A-48E3-9835-9B3F8AB2AC49}" presName="Name25" presStyleLbl="parChTrans1D2" presStyleIdx="5" presStyleCnt="6"/>
      <dgm:spPr/>
      <dgm:t>
        <a:bodyPr/>
        <a:lstStyle/>
        <a:p>
          <a:endParaRPr lang="en-US"/>
        </a:p>
      </dgm:t>
    </dgm:pt>
    <dgm:pt modelId="{5F4D79E3-96D2-4E95-BEC0-59426EC3E2E3}" type="pres">
      <dgm:prSet presAssocID="{EBFA26DF-675A-48E3-9835-9B3F8AB2AC49}" presName="connTx" presStyleLbl="parChTrans1D2" presStyleIdx="5" presStyleCnt="6"/>
      <dgm:spPr/>
      <dgm:t>
        <a:bodyPr/>
        <a:lstStyle/>
        <a:p>
          <a:endParaRPr lang="en-US"/>
        </a:p>
      </dgm:t>
    </dgm:pt>
    <dgm:pt modelId="{89C1ED23-A172-440F-88D4-024F562B70C0}" type="pres">
      <dgm:prSet presAssocID="{B62FEC26-8F8B-4D73-84D1-545D6294F696}" presName="Name30" presStyleCnt="0"/>
      <dgm:spPr/>
    </dgm:pt>
    <dgm:pt modelId="{1535DCE5-62EC-4B80-9187-ACCF431B204E}" type="pres">
      <dgm:prSet presAssocID="{B62FEC26-8F8B-4D73-84D1-545D6294F696}" presName="level2Shape" presStyleLbl="node2" presStyleIdx="5" presStyleCnt="6" custScaleX="107198"/>
      <dgm:spPr/>
      <dgm:t>
        <a:bodyPr/>
        <a:lstStyle/>
        <a:p>
          <a:endParaRPr lang="en-US"/>
        </a:p>
      </dgm:t>
    </dgm:pt>
    <dgm:pt modelId="{E35C17A2-C8A6-4964-BC48-02E8365F72E1}" type="pres">
      <dgm:prSet presAssocID="{B62FEC26-8F8B-4D73-84D1-545D6294F696}" presName="hierChild3" presStyleCnt="0"/>
      <dgm:spPr/>
    </dgm:pt>
    <dgm:pt modelId="{42969724-9C59-4DE5-95DA-30623201CB51}" type="pres">
      <dgm:prSet presAssocID="{060E4969-E303-45FF-BD82-F204A3AE380F}" presName="bgShapesFlow" presStyleCnt="0"/>
      <dgm:spPr/>
    </dgm:pt>
  </dgm:ptLst>
  <dgm:cxnLst>
    <dgm:cxn modelId="{AC00A716-8B12-4057-AD17-843E9481871C}" type="presOf" srcId="{EBFA26DF-675A-48E3-9835-9B3F8AB2AC49}" destId="{644E3FBC-5521-49F9-8E91-8C23D0F2B17E}" srcOrd="0" destOrd="0" presId="urn:microsoft.com/office/officeart/2005/8/layout/hierarchy5"/>
    <dgm:cxn modelId="{17723523-0DC0-45E0-958E-91B5099A9B16}" type="presOf" srcId="{98F864E6-C653-4C46-9D00-08964660A6F7}" destId="{312A5063-BF23-4561-80B0-33AE8850CC3D}" srcOrd="1" destOrd="0" presId="urn:microsoft.com/office/officeart/2005/8/layout/hierarchy5"/>
    <dgm:cxn modelId="{4CFA74A4-7ADE-474C-BDB9-D229DBD17E7B}" type="presOf" srcId="{98F864E6-C653-4C46-9D00-08964660A6F7}" destId="{9F89A494-DFED-4F70-9774-BCC399298F6B}" srcOrd="0" destOrd="0" presId="urn:microsoft.com/office/officeart/2005/8/layout/hierarchy5"/>
    <dgm:cxn modelId="{4B4C3B52-51A8-4939-8FB7-B1D1138B95AF}" srcId="{098A720D-AD58-46BC-A44B-E390D3FC2F26}" destId="{189C45B7-B4FF-4887-A2C8-D0ED952442C6}" srcOrd="4" destOrd="0" parTransId="{EF968D5F-B7EF-49F8-9062-6886C0149503}" sibTransId="{1FADE9F7-6C38-4796-B3AF-0AE6AA738F30}"/>
    <dgm:cxn modelId="{681EF029-F4B8-4DF0-9BBF-51805AF6CFA1}" type="presOf" srcId="{EF968D5F-B7EF-49F8-9062-6886C0149503}" destId="{8301F192-9C50-422A-AED3-9660DFF9AA98}" srcOrd="1" destOrd="0" presId="urn:microsoft.com/office/officeart/2005/8/layout/hierarchy5"/>
    <dgm:cxn modelId="{D163DA7C-0449-4A74-BC80-DCBFAC132BA9}" srcId="{098A720D-AD58-46BC-A44B-E390D3FC2F26}" destId="{E87653DF-7E75-4535-A614-216A843A0FFA}" srcOrd="0" destOrd="0" parTransId="{F0AE5A68-68DD-4639-98A5-4CB3342E38E4}" sibTransId="{EC3BDDA0-E9AD-443B-9ED8-6EC63B2DF34E}"/>
    <dgm:cxn modelId="{68538107-2E70-472F-88C3-4FF0335958D8}" type="presOf" srcId="{098A720D-AD58-46BC-A44B-E390D3FC2F26}" destId="{B695CD61-5292-4A8B-A474-966894640CB0}" srcOrd="0" destOrd="0" presId="urn:microsoft.com/office/officeart/2005/8/layout/hierarchy5"/>
    <dgm:cxn modelId="{BD9B5381-9AE8-4214-B85C-EA85CA5D48F4}" type="presOf" srcId="{1DECA39F-C3B1-4A05-B2E7-FCF5F5FC0793}" destId="{379570B9-F49D-4E06-BA07-010320F6DAA5}" srcOrd="1" destOrd="0" presId="urn:microsoft.com/office/officeart/2005/8/layout/hierarchy5"/>
    <dgm:cxn modelId="{6937F32C-C26B-42CE-805C-74B2C955CE5D}" type="presOf" srcId="{E413DE51-0908-4AEB-9069-7FFDF6D358CF}" destId="{9AA259B2-6D92-4806-ADD8-4482FAB368BD}" srcOrd="0" destOrd="0" presId="urn:microsoft.com/office/officeart/2005/8/layout/hierarchy5"/>
    <dgm:cxn modelId="{C52AE71A-CDA0-4A07-A2F9-9E3FE86CE09A}" type="presOf" srcId="{191F1DA9-6815-470E-BC67-69EC10BE8868}" destId="{18E403EA-48EA-4E99-B095-86D63B0BCD58}" srcOrd="0" destOrd="0" presId="urn:microsoft.com/office/officeart/2005/8/layout/hierarchy5"/>
    <dgm:cxn modelId="{1D7F27E8-2FAC-4AFD-94C1-AC2989F8D1E9}" type="presOf" srcId="{191F1DA9-6815-470E-BC67-69EC10BE8868}" destId="{1AA4AA37-2383-4159-B52D-33A28DCE2281}" srcOrd="1" destOrd="0" presId="urn:microsoft.com/office/officeart/2005/8/layout/hierarchy5"/>
    <dgm:cxn modelId="{C2293251-0CD4-4AC1-A72A-FD5FF374D1AA}" srcId="{098A720D-AD58-46BC-A44B-E390D3FC2F26}" destId="{6FEFCEE2-A658-4909-8F71-9CBEF840832F}" srcOrd="2" destOrd="0" parTransId="{1DECA39F-C3B1-4A05-B2E7-FCF5F5FC0793}" sibTransId="{6132A8A6-B5BB-465C-9B12-55539D211B33}"/>
    <dgm:cxn modelId="{47BC5022-0A6F-42BF-90BC-8262095CB19A}" srcId="{098A720D-AD58-46BC-A44B-E390D3FC2F26}" destId="{2C80ABF1-A526-4A2B-BA84-53279CCC28E6}" srcOrd="3" destOrd="0" parTransId="{191F1DA9-6815-470E-BC67-69EC10BE8868}" sibTransId="{4819BA3B-138A-4C30-A45B-932CEB564A08}"/>
    <dgm:cxn modelId="{70634A30-39D0-4831-9FF3-7BEF8FCADD18}" type="presOf" srcId="{F0AE5A68-68DD-4639-98A5-4CB3342E38E4}" destId="{2B636F2E-4CAA-43A4-9B8B-311D96AD728E}" srcOrd="1" destOrd="0" presId="urn:microsoft.com/office/officeart/2005/8/layout/hierarchy5"/>
    <dgm:cxn modelId="{DC205C72-3E18-4A56-A8D0-359FD74657B7}" type="presOf" srcId="{EF968D5F-B7EF-49F8-9062-6886C0149503}" destId="{7A7BBBFE-4390-405D-A818-0212F6E45256}" srcOrd="0" destOrd="0" presId="urn:microsoft.com/office/officeart/2005/8/layout/hierarchy5"/>
    <dgm:cxn modelId="{DB646B90-09CD-4851-A532-4A61702DB4F5}" srcId="{098A720D-AD58-46BC-A44B-E390D3FC2F26}" destId="{E413DE51-0908-4AEB-9069-7FFDF6D358CF}" srcOrd="1" destOrd="0" parTransId="{98F864E6-C653-4C46-9D00-08964660A6F7}" sibTransId="{E2CDF563-7488-4340-AF37-7A8426824696}"/>
    <dgm:cxn modelId="{C9F07F47-9DC6-4E90-ABCB-3186D787265D}" type="presOf" srcId="{E87653DF-7E75-4535-A614-216A843A0FFA}" destId="{7F277825-EE47-4828-9264-C339DD5D24F0}" srcOrd="0" destOrd="0" presId="urn:microsoft.com/office/officeart/2005/8/layout/hierarchy5"/>
    <dgm:cxn modelId="{FE29024D-ED40-498B-A8BA-AF96144FE16E}" type="presOf" srcId="{1DECA39F-C3B1-4A05-B2E7-FCF5F5FC0793}" destId="{FD93EE44-EF6C-4720-93B4-984C2550F5DC}" srcOrd="0" destOrd="0" presId="urn:microsoft.com/office/officeart/2005/8/layout/hierarchy5"/>
    <dgm:cxn modelId="{09A0F0FE-77A5-4EF8-9D77-567F436B6866}" type="presOf" srcId="{189C45B7-B4FF-4887-A2C8-D0ED952442C6}" destId="{91D46594-D392-4680-98F6-2D7303359F7C}" srcOrd="0" destOrd="0" presId="urn:microsoft.com/office/officeart/2005/8/layout/hierarchy5"/>
    <dgm:cxn modelId="{3AEA1BA3-3994-4346-A057-2166B521C985}" type="presOf" srcId="{060E4969-E303-45FF-BD82-F204A3AE380F}" destId="{5D1CF9ED-BCED-4BD3-B7B2-F054886E46CB}" srcOrd="0" destOrd="0" presId="urn:microsoft.com/office/officeart/2005/8/layout/hierarchy5"/>
    <dgm:cxn modelId="{30FD473C-DA3F-487F-93E0-5F506705C67F}" srcId="{060E4969-E303-45FF-BD82-F204A3AE380F}" destId="{098A720D-AD58-46BC-A44B-E390D3FC2F26}" srcOrd="0" destOrd="0" parTransId="{B749A2E4-FA27-4BED-9D63-D5A44FBA6AF0}" sibTransId="{F5860686-5C84-4CA0-8D14-0800D6B2C670}"/>
    <dgm:cxn modelId="{75901F9F-6445-45CB-8B36-9B485874AD5E}" type="presOf" srcId="{EBFA26DF-675A-48E3-9835-9B3F8AB2AC49}" destId="{5F4D79E3-96D2-4E95-BEC0-59426EC3E2E3}" srcOrd="1" destOrd="0" presId="urn:microsoft.com/office/officeart/2005/8/layout/hierarchy5"/>
    <dgm:cxn modelId="{0A3CF9DE-814E-48FB-8D31-2ECB6A55EC62}" type="presOf" srcId="{B62FEC26-8F8B-4D73-84D1-545D6294F696}" destId="{1535DCE5-62EC-4B80-9187-ACCF431B204E}" srcOrd="0" destOrd="0" presId="urn:microsoft.com/office/officeart/2005/8/layout/hierarchy5"/>
    <dgm:cxn modelId="{D17E368C-6055-4556-B78F-460E4E727030}" srcId="{098A720D-AD58-46BC-A44B-E390D3FC2F26}" destId="{B62FEC26-8F8B-4D73-84D1-545D6294F696}" srcOrd="5" destOrd="0" parTransId="{EBFA26DF-675A-48E3-9835-9B3F8AB2AC49}" sibTransId="{EAA9CAD1-C2CD-43B5-8D8D-ADD4A6B21C45}"/>
    <dgm:cxn modelId="{AFAA6A61-BEFA-45C4-AF0E-F0400F808F0C}" type="presOf" srcId="{F0AE5A68-68DD-4639-98A5-4CB3342E38E4}" destId="{4D53820B-18D8-4C67-8348-F0D5708CE5D2}" srcOrd="0" destOrd="0" presId="urn:microsoft.com/office/officeart/2005/8/layout/hierarchy5"/>
    <dgm:cxn modelId="{CCD2A287-1735-4782-8604-3C2FCE01E978}" type="presOf" srcId="{6FEFCEE2-A658-4909-8F71-9CBEF840832F}" destId="{85C90E07-8DE4-4F87-9B6B-DBB7AEBAE781}" srcOrd="0" destOrd="0" presId="urn:microsoft.com/office/officeart/2005/8/layout/hierarchy5"/>
    <dgm:cxn modelId="{DE4C0639-1C91-4C02-8637-2BF1DE2DECD1}" type="presOf" srcId="{2C80ABF1-A526-4A2B-BA84-53279CCC28E6}" destId="{7995613A-DFEB-4092-A70B-B54994FFFAFC}" srcOrd="0" destOrd="0" presId="urn:microsoft.com/office/officeart/2005/8/layout/hierarchy5"/>
    <dgm:cxn modelId="{7B6912DF-C0FB-460C-8788-FAFF7F19F255}" type="presParOf" srcId="{5D1CF9ED-BCED-4BD3-B7B2-F054886E46CB}" destId="{B3DD69DE-1D05-4BE5-877E-F42A6599828E}" srcOrd="0" destOrd="0" presId="urn:microsoft.com/office/officeart/2005/8/layout/hierarchy5"/>
    <dgm:cxn modelId="{5CE16FA8-63A0-4E57-A941-BBE62F5B7B3B}" type="presParOf" srcId="{B3DD69DE-1D05-4BE5-877E-F42A6599828E}" destId="{34071B78-5353-482A-9FFD-0D777F517D46}" srcOrd="0" destOrd="0" presId="urn:microsoft.com/office/officeart/2005/8/layout/hierarchy5"/>
    <dgm:cxn modelId="{6FCB1ED1-9FCC-4B9D-87D5-52783BAA07F0}" type="presParOf" srcId="{34071B78-5353-482A-9FFD-0D777F517D46}" destId="{3D081EF9-1FB2-4C3E-A144-D3BB7BDFF68A}" srcOrd="0" destOrd="0" presId="urn:microsoft.com/office/officeart/2005/8/layout/hierarchy5"/>
    <dgm:cxn modelId="{E6B8742D-7EB1-4919-9A6A-457F61899EA7}" type="presParOf" srcId="{3D081EF9-1FB2-4C3E-A144-D3BB7BDFF68A}" destId="{B695CD61-5292-4A8B-A474-966894640CB0}" srcOrd="0" destOrd="0" presId="urn:microsoft.com/office/officeart/2005/8/layout/hierarchy5"/>
    <dgm:cxn modelId="{F89B5945-500E-4AFC-B16A-512F006897EF}" type="presParOf" srcId="{3D081EF9-1FB2-4C3E-A144-D3BB7BDFF68A}" destId="{F5472F27-ADCA-47D2-B732-FABCB5DCB5A2}" srcOrd="1" destOrd="0" presId="urn:microsoft.com/office/officeart/2005/8/layout/hierarchy5"/>
    <dgm:cxn modelId="{F6380D6D-AC19-447C-A640-D2490E41CDF4}" type="presParOf" srcId="{F5472F27-ADCA-47D2-B732-FABCB5DCB5A2}" destId="{4D53820B-18D8-4C67-8348-F0D5708CE5D2}" srcOrd="0" destOrd="0" presId="urn:microsoft.com/office/officeart/2005/8/layout/hierarchy5"/>
    <dgm:cxn modelId="{2F1D1C46-D5A1-40D1-9024-EE6D904BE71B}" type="presParOf" srcId="{4D53820B-18D8-4C67-8348-F0D5708CE5D2}" destId="{2B636F2E-4CAA-43A4-9B8B-311D96AD728E}" srcOrd="0" destOrd="0" presId="urn:microsoft.com/office/officeart/2005/8/layout/hierarchy5"/>
    <dgm:cxn modelId="{CD678F33-810A-4D99-9914-7C76A9B7FF4B}" type="presParOf" srcId="{F5472F27-ADCA-47D2-B732-FABCB5DCB5A2}" destId="{06E3D0CA-69ED-430B-9C2E-8274C48EBF3F}" srcOrd="1" destOrd="0" presId="urn:microsoft.com/office/officeart/2005/8/layout/hierarchy5"/>
    <dgm:cxn modelId="{FF601974-E697-4605-9599-76D3CD2EFF99}" type="presParOf" srcId="{06E3D0CA-69ED-430B-9C2E-8274C48EBF3F}" destId="{7F277825-EE47-4828-9264-C339DD5D24F0}" srcOrd="0" destOrd="0" presId="urn:microsoft.com/office/officeart/2005/8/layout/hierarchy5"/>
    <dgm:cxn modelId="{93F20E88-DDAA-4F1D-AAD3-74A3DCB025EB}" type="presParOf" srcId="{06E3D0CA-69ED-430B-9C2E-8274C48EBF3F}" destId="{D6C70701-D15F-43AF-A48E-276355287774}" srcOrd="1" destOrd="0" presId="urn:microsoft.com/office/officeart/2005/8/layout/hierarchy5"/>
    <dgm:cxn modelId="{BDEA6163-7C5F-4896-B61A-FDCE17C1BF14}" type="presParOf" srcId="{F5472F27-ADCA-47D2-B732-FABCB5DCB5A2}" destId="{9F89A494-DFED-4F70-9774-BCC399298F6B}" srcOrd="2" destOrd="0" presId="urn:microsoft.com/office/officeart/2005/8/layout/hierarchy5"/>
    <dgm:cxn modelId="{A8193B91-9CB3-4026-BE26-B6F565D56912}" type="presParOf" srcId="{9F89A494-DFED-4F70-9774-BCC399298F6B}" destId="{312A5063-BF23-4561-80B0-33AE8850CC3D}" srcOrd="0" destOrd="0" presId="urn:microsoft.com/office/officeart/2005/8/layout/hierarchy5"/>
    <dgm:cxn modelId="{EE3962E1-944A-4294-A15E-A1DE499AF496}" type="presParOf" srcId="{F5472F27-ADCA-47D2-B732-FABCB5DCB5A2}" destId="{4C6B3FF9-7C25-4DD9-8EEB-E6BBFB6D5653}" srcOrd="3" destOrd="0" presId="urn:microsoft.com/office/officeart/2005/8/layout/hierarchy5"/>
    <dgm:cxn modelId="{7ADB8A17-328B-4609-8603-32BFC16B430E}" type="presParOf" srcId="{4C6B3FF9-7C25-4DD9-8EEB-E6BBFB6D5653}" destId="{9AA259B2-6D92-4806-ADD8-4482FAB368BD}" srcOrd="0" destOrd="0" presId="urn:microsoft.com/office/officeart/2005/8/layout/hierarchy5"/>
    <dgm:cxn modelId="{E0D27608-38A4-4348-A9E8-B304C30F5391}" type="presParOf" srcId="{4C6B3FF9-7C25-4DD9-8EEB-E6BBFB6D5653}" destId="{F076A02A-DFCB-40A2-B6E8-3DE01128343F}" srcOrd="1" destOrd="0" presId="urn:microsoft.com/office/officeart/2005/8/layout/hierarchy5"/>
    <dgm:cxn modelId="{A90E320C-30BD-46A3-8F4E-1BDE419B1E7E}" type="presParOf" srcId="{F5472F27-ADCA-47D2-B732-FABCB5DCB5A2}" destId="{FD93EE44-EF6C-4720-93B4-984C2550F5DC}" srcOrd="4" destOrd="0" presId="urn:microsoft.com/office/officeart/2005/8/layout/hierarchy5"/>
    <dgm:cxn modelId="{03A785D4-3875-4C1E-81D1-B496DFD2678E}" type="presParOf" srcId="{FD93EE44-EF6C-4720-93B4-984C2550F5DC}" destId="{379570B9-F49D-4E06-BA07-010320F6DAA5}" srcOrd="0" destOrd="0" presId="urn:microsoft.com/office/officeart/2005/8/layout/hierarchy5"/>
    <dgm:cxn modelId="{D9BD2668-ED10-47AD-ADF8-A9033DF095C2}" type="presParOf" srcId="{F5472F27-ADCA-47D2-B732-FABCB5DCB5A2}" destId="{AA69E519-24CC-47E5-8652-0FBAFAB91DE1}" srcOrd="5" destOrd="0" presId="urn:microsoft.com/office/officeart/2005/8/layout/hierarchy5"/>
    <dgm:cxn modelId="{11379146-D0AD-46CC-AA51-2C3146834061}" type="presParOf" srcId="{AA69E519-24CC-47E5-8652-0FBAFAB91DE1}" destId="{85C90E07-8DE4-4F87-9B6B-DBB7AEBAE781}" srcOrd="0" destOrd="0" presId="urn:microsoft.com/office/officeart/2005/8/layout/hierarchy5"/>
    <dgm:cxn modelId="{3EA41987-7A57-4B25-82C8-97465F54F7F5}" type="presParOf" srcId="{AA69E519-24CC-47E5-8652-0FBAFAB91DE1}" destId="{DAD59F38-9617-46A8-83E4-6BC0F914F098}" srcOrd="1" destOrd="0" presId="urn:microsoft.com/office/officeart/2005/8/layout/hierarchy5"/>
    <dgm:cxn modelId="{D99067E7-4AEE-4EC1-AA71-C1B172FB7E01}" type="presParOf" srcId="{F5472F27-ADCA-47D2-B732-FABCB5DCB5A2}" destId="{18E403EA-48EA-4E99-B095-86D63B0BCD58}" srcOrd="6" destOrd="0" presId="urn:microsoft.com/office/officeart/2005/8/layout/hierarchy5"/>
    <dgm:cxn modelId="{C0A7C9DB-E23E-414A-B77D-A0547EB03868}" type="presParOf" srcId="{18E403EA-48EA-4E99-B095-86D63B0BCD58}" destId="{1AA4AA37-2383-4159-B52D-33A28DCE2281}" srcOrd="0" destOrd="0" presId="urn:microsoft.com/office/officeart/2005/8/layout/hierarchy5"/>
    <dgm:cxn modelId="{AD7ECC38-6C74-4A70-83CB-FC56385B9FF9}" type="presParOf" srcId="{F5472F27-ADCA-47D2-B732-FABCB5DCB5A2}" destId="{EB3B1CA4-0EC7-48C5-BC21-427E171A9DFA}" srcOrd="7" destOrd="0" presId="urn:microsoft.com/office/officeart/2005/8/layout/hierarchy5"/>
    <dgm:cxn modelId="{BF027A83-9CCD-4A7C-941E-DA76635EF945}" type="presParOf" srcId="{EB3B1CA4-0EC7-48C5-BC21-427E171A9DFA}" destId="{7995613A-DFEB-4092-A70B-B54994FFFAFC}" srcOrd="0" destOrd="0" presId="urn:microsoft.com/office/officeart/2005/8/layout/hierarchy5"/>
    <dgm:cxn modelId="{1FC7F8F3-348B-4B75-AC8E-EBD7575433CB}" type="presParOf" srcId="{EB3B1CA4-0EC7-48C5-BC21-427E171A9DFA}" destId="{2443AA49-697B-43FA-8D84-79FFE62274AC}" srcOrd="1" destOrd="0" presId="urn:microsoft.com/office/officeart/2005/8/layout/hierarchy5"/>
    <dgm:cxn modelId="{2A91EDC1-3230-4C68-B68E-82D0600FD245}" type="presParOf" srcId="{F5472F27-ADCA-47D2-B732-FABCB5DCB5A2}" destId="{7A7BBBFE-4390-405D-A818-0212F6E45256}" srcOrd="8" destOrd="0" presId="urn:microsoft.com/office/officeart/2005/8/layout/hierarchy5"/>
    <dgm:cxn modelId="{96D96B12-3921-4952-BE8A-329276BFF8A2}" type="presParOf" srcId="{7A7BBBFE-4390-405D-A818-0212F6E45256}" destId="{8301F192-9C50-422A-AED3-9660DFF9AA98}" srcOrd="0" destOrd="0" presId="urn:microsoft.com/office/officeart/2005/8/layout/hierarchy5"/>
    <dgm:cxn modelId="{F9F89543-4777-479E-A3A4-9713AE9E0E0C}" type="presParOf" srcId="{F5472F27-ADCA-47D2-B732-FABCB5DCB5A2}" destId="{EE3B7DF7-F750-49A9-9778-658D6253B4BB}" srcOrd="9" destOrd="0" presId="urn:microsoft.com/office/officeart/2005/8/layout/hierarchy5"/>
    <dgm:cxn modelId="{D7C45294-9795-4E39-9B95-898FE5923716}" type="presParOf" srcId="{EE3B7DF7-F750-49A9-9778-658D6253B4BB}" destId="{91D46594-D392-4680-98F6-2D7303359F7C}" srcOrd="0" destOrd="0" presId="urn:microsoft.com/office/officeart/2005/8/layout/hierarchy5"/>
    <dgm:cxn modelId="{4BD81A51-AD66-4D0E-A123-2EB3E2B43004}" type="presParOf" srcId="{EE3B7DF7-F750-49A9-9778-658D6253B4BB}" destId="{6E21665E-58C3-4084-9196-31EE36030D8D}" srcOrd="1" destOrd="0" presId="urn:microsoft.com/office/officeart/2005/8/layout/hierarchy5"/>
    <dgm:cxn modelId="{9A79E9C7-3347-439A-9A62-2D2F2144D8FE}" type="presParOf" srcId="{F5472F27-ADCA-47D2-B732-FABCB5DCB5A2}" destId="{644E3FBC-5521-49F9-8E91-8C23D0F2B17E}" srcOrd="10" destOrd="0" presId="urn:microsoft.com/office/officeart/2005/8/layout/hierarchy5"/>
    <dgm:cxn modelId="{F83B8E43-42FB-47EF-AA33-4034BD088883}" type="presParOf" srcId="{644E3FBC-5521-49F9-8E91-8C23D0F2B17E}" destId="{5F4D79E3-96D2-4E95-BEC0-59426EC3E2E3}" srcOrd="0" destOrd="0" presId="urn:microsoft.com/office/officeart/2005/8/layout/hierarchy5"/>
    <dgm:cxn modelId="{AD50BEA7-F632-4F4F-8992-0D5E3BB5E9E9}" type="presParOf" srcId="{F5472F27-ADCA-47D2-B732-FABCB5DCB5A2}" destId="{89C1ED23-A172-440F-88D4-024F562B70C0}" srcOrd="11" destOrd="0" presId="urn:microsoft.com/office/officeart/2005/8/layout/hierarchy5"/>
    <dgm:cxn modelId="{DD206497-E2AB-48BA-9D33-12DD18D23C6E}" type="presParOf" srcId="{89C1ED23-A172-440F-88D4-024F562B70C0}" destId="{1535DCE5-62EC-4B80-9187-ACCF431B204E}" srcOrd="0" destOrd="0" presId="urn:microsoft.com/office/officeart/2005/8/layout/hierarchy5"/>
    <dgm:cxn modelId="{F23A535D-A35D-4924-B65E-E84E476A7E62}" type="presParOf" srcId="{89C1ED23-A172-440F-88D4-024F562B70C0}" destId="{E35C17A2-C8A6-4964-BC48-02E8365F72E1}" srcOrd="1" destOrd="0" presId="urn:microsoft.com/office/officeart/2005/8/layout/hierarchy5"/>
    <dgm:cxn modelId="{7ABAA2C3-27DF-4013-A6D1-BBF7CC7C740D}" type="presParOf" srcId="{5D1CF9ED-BCED-4BD3-B7B2-F054886E46CB}" destId="{42969724-9C59-4DE5-95DA-30623201CB51}"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3CB63-6482-4963-A0D1-C3F6BF92B6AB}">
      <dsp:nvSpPr>
        <dsp:cNvPr id="0" name=""/>
        <dsp:cNvSpPr/>
      </dsp:nvSpPr>
      <dsp:spPr>
        <a:xfrm>
          <a:off x="4700028" y="2290040"/>
          <a:ext cx="373060" cy="2005200"/>
        </a:xfrm>
        <a:custGeom>
          <a:avLst/>
          <a:gdLst/>
          <a:ahLst/>
          <a:cxnLst/>
          <a:rect l="0" t="0" r="0" b="0"/>
          <a:pathLst>
            <a:path>
              <a:moveTo>
                <a:pt x="0" y="0"/>
              </a:moveTo>
              <a:lnTo>
                <a:pt x="186530" y="0"/>
              </a:lnTo>
              <a:lnTo>
                <a:pt x="186530" y="2005200"/>
              </a:lnTo>
              <a:lnTo>
                <a:pt x="373060" y="200520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9241EA-B35C-4B58-B609-ECDB32EF245C}">
      <dsp:nvSpPr>
        <dsp:cNvPr id="0" name=""/>
        <dsp:cNvSpPr/>
      </dsp:nvSpPr>
      <dsp:spPr>
        <a:xfrm>
          <a:off x="4700028" y="2290040"/>
          <a:ext cx="373060" cy="1203120"/>
        </a:xfrm>
        <a:custGeom>
          <a:avLst/>
          <a:gdLst/>
          <a:ahLst/>
          <a:cxnLst/>
          <a:rect l="0" t="0" r="0" b="0"/>
          <a:pathLst>
            <a:path>
              <a:moveTo>
                <a:pt x="0" y="0"/>
              </a:moveTo>
              <a:lnTo>
                <a:pt x="186530" y="0"/>
              </a:lnTo>
              <a:lnTo>
                <a:pt x="186530" y="1203120"/>
              </a:lnTo>
              <a:lnTo>
                <a:pt x="373060" y="120312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D05742-49A4-408F-AE79-54F5CF07AFC2}">
      <dsp:nvSpPr>
        <dsp:cNvPr id="0" name=""/>
        <dsp:cNvSpPr/>
      </dsp:nvSpPr>
      <dsp:spPr>
        <a:xfrm>
          <a:off x="4700028" y="2290040"/>
          <a:ext cx="373060" cy="401040"/>
        </a:xfrm>
        <a:custGeom>
          <a:avLst/>
          <a:gdLst/>
          <a:ahLst/>
          <a:cxnLst/>
          <a:rect l="0" t="0" r="0" b="0"/>
          <a:pathLst>
            <a:path>
              <a:moveTo>
                <a:pt x="0" y="0"/>
              </a:moveTo>
              <a:lnTo>
                <a:pt x="186530" y="0"/>
              </a:lnTo>
              <a:lnTo>
                <a:pt x="186530" y="401040"/>
              </a:lnTo>
              <a:lnTo>
                <a:pt x="373060" y="40104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D7F30D-94AD-4A50-A92E-663FD990D759}">
      <dsp:nvSpPr>
        <dsp:cNvPr id="0" name=""/>
        <dsp:cNvSpPr/>
      </dsp:nvSpPr>
      <dsp:spPr>
        <a:xfrm>
          <a:off x="4700028" y="1889000"/>
          <a:ext cx="373060" cy="401040"/>
        </a:xfrm>
        <a:custGeom>
          <a:avLst/>
          <a:gdLst/>
          <a:ahLst/>
          <a:cxnLst/>
          <a:rect l="0" t="0" r="0" b="0"/>
          <a:pathLst>
            <a:path>
              <a:moveTo>
                <a:pt x="0" y="401040"/>
              </a:moveTo>
              <a:lnTo>
                <a:pt x="186530" y="401040"/>
              </a:lnTo>
              <a:lnTo>
                <a:pt x="186530" y="0"/>
              </a:lnTo>
              <a:lnTo>
                <a:pt x="373060" y="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64EBE1-37CA-4F34-85C9-E3C5CCCC27F4}">
      <dsp:nvSpPr>
        <dsp:cNvPr id="0" name=""/>
        <dsp:cNvSpPr/>
      </dsp:nvSpPr>
      <dsp:spPr>
        <a:xfrm>
          <a:off x="4700028" y="1086920"/>
          <a:ext cx="373060" cy="1203120"/>
        </a:xfrm>
        <a:custGeom>
          <a:avLst/>
          <a:gdLst/>
          <a:ahLst/>
          <a:cxnLst/>
          <a:rect l="0" t="0" r="0" b="0"/>
          <a:pathLst>
            <a:path>
              <a:moveTo>
                <a:pt x="0" y="1203120"/>
              </a:moveTo>
              <a:lnTo>
                <a:pt x="186530" y="1203120"/>
              </a:lnTo>
              <a:lnTo>
                <a:pt x="186530" y="0"/>
              </a:lnTo>
              <a:lnTo>
                <a:pt x="373060" y="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854203-6A3D-4DD3-9619-600D010C8E9C}">
      <dsp:nvSpPr>
        <dsp:cNvPr id="0" name=""/>
        <dsp:cNvSpPr/>
      </dsp:nvSpPr>
      <dsp:spPr>
        <a:xfrm>
          <a:off x="4700028" y="284840"/>
          <a:ext cx="373060" cy="2005200"/>
        </a:xfrm>
        <a:custGeom>
          <a:avLst/>
          <a:gdLst/>
          <a:ahLst/>
          <a:cxnLst/>
          <a:rect l="0" t="0" r="0" b="0"/>
          <a:pathLst>
            <a:path>
              <a:moveTo>
                <a:pt x="0" y="2005200"/>
              </a:moveTo>
              <a:lnTo>
                <a:pt x="186530" y="2005200"/>
              </a:lnTo>
              <a:lnTo>
                <a:pt x="186530" y="0"/>
              </a:lnTo>
              <a:lnTo>
                <a:pt x="373060" y="0"/>
              </a:lnTo>
            </a:path>
          </a:pathLst>
        </a:custGeom>
        <a:noFill/>
        <a:ln w="25400" cap="flat"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7ED4E4-FB86-4F4E-9E6A-903DAEC6545C}">
      <dsp:nvSpPr>
        <dsp:cNvPr id="0" name=""/>
        <dsp:cNvSpPr/>
      </dsp:nvSpPr>
      <dsp:spPr>
        <a:xfrm>
          <a:off x="2036973" y="1584702"/>
          <a:ext cx="2663054" cy="141067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t>South African Constitution</a:t>
          </a:r>
          <a:endParaRPr lang="en-ZA" sz="3200" b="1" kern="1200" dirty="0"/>
        </a:p>
      </dsp:txBody>
      <dsp:txXfrm>
        <a:off x="2036973" y="1584702"/>
        <a:ext cx="2663054" cy="1410675"/>
      </dsp:txXfrm>
    </dsp:sp>
    <dsp:sp modelId="{C3A92C29-8031-4235-80EC-0E6AB41F832D}">
      <dsp:nvSpPr>
        <dsp:cNvPr id="0" name=""/>
        <dsp:cNvSpPr/>
      </dsp:nvSpPr>
      <dsp:spPr>
        <a:xfrm>
          <a:off x="5073088" y="381"/>
          <a:ext cx="1865302" cy="568917"/>
        </a:xfrm>
        <a:prstGeom prst="rect">
          <a:avLst/>
        </a:prstGeom>
        <a:gradFill rotWithShape="0">
          <a:gsLst>
            <a:gs pos="0">
              <a:schemeClr val="accent1">
                <a:tint val="99000"/>
                <a:hueOff val="0"/>
                <a:satOff val="0"/>
                <a:lumOff val="0"/>
                <a:alphaOff val="0"/>
                <a:tint val="100000"/>
                <a:shade val="100000"/>
                <a:satMod val="130000"/>
              </a:schemeClr>
            </a:gs>
            <a:gs pos="100000">
              <a:schemeClr val="accent1">
                <a:tint val="99000"/>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Labour Relations Act</a:t>
          </a:r>
          <a:endParaRPr lang="en-ZA" sz="1600" b="1" kern="1200" dirty="0"/>
        </a:p>
      </dsp:txBody>
      <dsp:txXfrm>
        <a:off x="5073088" y="381"/>
        <a:ext cx="1865302" cy="568917"/>
      </dsp:txXfrm>
    </dsp:sp>
    <dsp:sp modelId="{05A584D1-FAC5-4793-A215-A7E973D2C19C}">
      <dsp:nvSpPr>
        <dsp:cNvPr id="0" name=""/>
        <dsp:cNvSpPr/>
      </dsp:nvSpPr>
      <dsp:spPr>
        <a:xfrm>
          <a:off x="5073088" y="802461"/>
          <a:ext cx="1865302" cy="568917"/>
        </a:xfrm>
        <a:prstGeom prst="rect">
          <a:avLst/>
        </a:prstGeom>
        <a:gradFill rotWithShape="0">
          <a:gsLst>
            <a:gs pos="0">
              <a:schemeClr val="accent1">
                <a:tint val="99000"/>
                <a:hueOff val="0"/>
                <a:satOff val="0"/>
                <a:lumOff val="0"/>
                <a:alphaOff val="0"/>
                <a:tint val="100000"/>
                <a:shade val="100000"/>
                <a:satMod val="130000"/>
              </a:schemeClr>
            </a:gs>
            <a:gs pos="100000">
              <a:schemeClr val="accent1">
                <a:tint val="99000"/>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National Minimum Wage Act</a:t>
          </a:r>
          <a:endParaRPr lang="en-ZA" sz="1600" b="1" kern="1200" dirty="0"/>
        </a:p>
      </dsp:txBody>
      <dsp:txXfrm>
        <a:off x="5073088" y="802461"/>
        <a:ext cx="1865302" cy="568917"/>
      </dsp:txXfrm>
    </dsp:sp>
    <dsp:sp modelId="{4551D7C8-3184-4D4E-91E7-D81E5EBD2410}">
      <dsp:nvSpPr>
        <dsp:cNvPr id="0" name=""/>
        <dsp:cNvSpPr/>
      </dsp:nvSpPr>
      <dsp:spPr>
        <a:xfrm>
          <a:off x="5073088" y="1604541"/>
          <a:ext cx="1865302" cy="568917"/>
        </a:xfrm>
        <a:prstGeom prst="rect">
          <a:avLst/>
        </a:prstGeom>
        <a:gradFill rotWithShape="0">
          <a:gsLst>
            <a:gs pos="0">
              <a:schemeClr val="accent1">
                <a:tint val="99000"/>
                <a:hueOff val="0"/>
                <a:satOff val="0"/>
                <a:lumOff val="0"/>
                <a:alphaOff val="0"/>
                <a:tint val="100000"/>
                <a:shade val="100000"/>
                <a:satMod val="130000"/>
              </a:schemeClr>
            </a:gs>
            <a:gs pos="100000">
              <a:schemeClr val="accent1">
                <a:tint val="99000"/>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Basic Conditions of Employment Act</a:t>
          </a:r>
          <a:endParaRPr lang="en-ZA" sz="1600" b="1" kern="1200" dirty="0"/>
        </a:p>
      </dsp:txBody>
      <dsp:txXfrm>
        <a:off x="5073088" y="1604541"/>
        <a:ext cx="1865302" cy="568917"/>
      </dsp:txXfrm>
    </dsp:sp>
    <dsp:sp modelId="{4DDE3C68-BD4E-42C3-B568-BB0D33AAA1E2}">
      <dsp:nvSpPr>
        <dsp:cNvPr id="0" name=""/>
        <dsp:cNvSpPr/>
      </dsp:nvSpPr>
      <dsp:spPr>
        <a:xfrm>
          <a:off x="5073088" y="2406621"/>
          <a:ext cx="1865302" cy="568917"/>
        </a:xfrm>
        <a:prstGeom prst="rect">
          <a:avLst/>
        </a:prstGeom>
        <a:gradFill rotWithShape="0">
          <a:gsLst>
            <a:gs pos="0">
              <a:schemeClr val="accent1">
                <a:tint val="99000"/>
                <a:hueOff val="0"/>
                <a:satOff val="0"/>
                <a:lumOff val="0"/>
                <a:alphaOff val="0"/>
                <a:tint val="100000"/>
                <a:shade val="100000"/>
                <a:satMod val="130000"/>
              </a:schemeClr>
            </a:gs>
            <a:gs pos="100000">
              <a:schemeClr val="accent1">
                <a:tint val="99000"/>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Employment Equity Act</a:t>
          </a:r>
          <a:endParaRPr lang="en-ZA" sz="1600" b="1" kern="1200" dirty="0"/>
        </a:p>
      </dsp:txBody>
      <dsp:txXfrm>
        <a:off x="5073088" y="2406621"/>
        <a:ext cx="1865302" cy="568917"/>
      </dsp:txXfrm>
    </dsp:sp>
    <dsp:sp modelId="{F19BD251-FC8C-43C5-AF56-4017622C7D4B}">
      <dsp:nvSpPr>
        <dsp:cNvPr id="0" name=""/>
        <dsp:cNvSpPr/>
      </dsp:nvSpPr>
      <dsp:spPr>
        <a:xfrm>
          <a:off x="5073088" y="3208701"/>
          <a:ext cx="1865302" cy="568917"/>
        </a:xfrm>
        <a:prstGeom prst="rect">
          <a:avLst/>
        </a:prstGeom>
        <a:gradFill rotWithShape="0">
          <a:gsLst>
            <a:gs pos="0">
              <a:schemeClr val="accent1">
                <a:tint val="99000"/>
                <a:hueOff val="0"/>
                <a:satOff val="0"/>
                <a:lumOff val="0"/>
                <a:alphaOff val="0"/>
                <a:tint val="100000"/>
                <a:shade val="100000"/>
                <a:satMod val="130000"/>
              </a:schemeClr>
            </a:gs>
            <a:gs pos="100000">
              <a:schemeClr val="accent1">
                <a:tint val="99000"/>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NDP 2030</a:t>
          </a:r>
          <a:endParaRPr lang="en-ZA" sz="1600" b="1" kern="1200" dirty="0"/>
        </a:p>
      </dsp:txBody>
      <dsp:txXfrm>
        <a:off x="5073088" y="3208701"/>
        <a:ext cx="1865302" cy="568917"/>
      </dsp:txXfrm>
    </dsp:sp>
    <dsp:sp modelId="{B7F821FB-224E-421E-B379-3967EA15E242}">
      <dsp:nvSpPr>
        <dsp:cNvPr id="0" name=""/>
        <dsp:cNvSpPr/>
      </dsp:nvSpPr>
      <dsp:spPr>
        <a:xfrm>
          <a:off x="5073088" y="4010781"/>
          <a:ext cx="1865302" cy="568917"/>
        </a:xfrm>
        <a:prstGeom prst="rect">
          <a:avLst/>
        </a:prstGeom>
        <a:gradFill rotWithShape="0">
          <a:gsLst>
            <a:gs pos="0">
              <a:schemeClr val="accent1">
                <a:tint val="99000"/>
                <a:hueOff val="0"/>
                <a:satOff val="0"/>
                <a:lumOff val="0"/>
                <a:alphaOff val="0"/>
                <a:tint val="100000"/>
                <a:shade val="100000"/>
                <a:satMod val="130000"/>
              </a:schemeClr>
            </a:gs>
            <a:gs pos="100000">
              <a:schemeClr val="accent1">
                <a:tint val="99000"/>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Presidential Job Summit Framework</a:t>
          </a:r>
          <a:endParaRPr lang="en-ZA" sz="1600" b="1" kern="1200" dirty="0"/>
        </a:p>
      </dsp:txBody>
      <dsp:txXfrm>
        <a:off x="5073088" y="4010781"/>
        <a:ext cx="1865302" cy="5689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95CD61-5292-4A8B-A474-966894640CB0}">
      <dsp:nvSpPr>
        <dsp:cNvPr id="0" name=""/>
        <dsp:cNvSpPr/>
      </dsp:nvSpPr>
      <dsp:spPr>
        <a:xfrm>
          <a:off x="1273167" y="1730235"/>
          <a:ext cx="1735479" cy="120096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2">
                  <a:lumMod val="75000"/>
                </a:schemeClr>
              </a:solidFill>
              <a:latin typeface="Arial Narrow"/>
            </a:rPr>
            <a:t>CCMA CONTRITUBUTES TO THE FOLLOWING  PRIORITY AREAS: </a:t>
          </a:r>
          <a:endParaRPr lang="en-US" sz="1400" kern="1200" dirty="0">
            <a:solidFill>
              <a:schemeClr val="accent2">
                <a:lumMod val="75000"/>
              </a:schemeClr>
            </a:solidFill>
            <a:latin typeface="Arial Narrow" panose="020B0606020202030204" pitchFamily="34" charset="0"/>
          </a:endParaRPr>
        </a:p>
      </dsp:txBody>
      <dsp:txXfrm>
        <a:off x="1273167" y="1730235"/>
        <a:ext cx="1735479" cy="1200965"/>
      </dsp:txXfrm>
    </dsp:sp>
    <dsp:sp modelId="{4D53820B-18D8-4C67-8348-F0D5708CE5D2}">
      <dsp:nvSpPr>
        <dsp:cNvPr id="0" name=""/>
        <dsp:cNvSpPr/>
      </dsp:nvSpPr>
      <dsp:spPr>
        <a:xfrm rot="18318789">
          <a:off x="2498714" y="1331503"/>
          <a:ext cx="2416998" cy="26147"/>
        </a:xfrm>
        <a:custGeom>
          <a:avLst/>
          <a:gdLst/>
          <a:ahLst/>
          <a:cxnLst/>
          <a:rect l="0" t="0" r="0" b="0"/>
          <a:pathLst>
            <a:path>
              <a:moveTo>
                <a:pt x="0" y="13073"/>
              </a:moveTo>
              <a:lnTo>
                <a:pt x="2416998" y="130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8318789">
        <a:off x="3646789" y="1284151"/>
        <a:ext cx="120849" cy="120849"/>
      </dsp:txXfrm>
    </dsp:sp>
    <dsp:sp modelId="{7F277825-EE47-4828-9264-C339DD5D24F0}">
      <dsp:nvSpPr>
        <dsp:cNvPr id="0" name=""/>
        <dsp:cNvSpPr/>
      </dsp:nvSpPr>
      <dsp:spPr>
        <a:xfrm>
          <a:off x="4405780" y="11542"/>
          <a:ext cx="1387573" cy="6937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solidFill>
            </a:rPr>
            <a:t>Priority 1:</a:t>
          </a:r>
        </a:p>
        <a:p>
          <a:pPr lvl="0" algn="ctr" defTabSz="444500" rtl="0">
            <a:lnSpc>
              <a:spcPct val="90000"/>
            </a:lnSpc>
            <a:spcBef>
              <a:spcPct val="0"/>
            </a:spcBef>
            <a:spcAft>
              <a:spcPct val="35000"/>
            </a:spcAft>
          </a:pPr>
          <a:r>
            <a:rPr lang="en-US" sz="1000" b="1" kern="1200" dirty="0">
              <a:solidFill>
                <a:schemeClr val="tx1"/>
              </a:solidFill>
            </a:rPr>
            <a:t> Capable, Ethical and Developmental </a:t>
          </a:r>
          <a:r>
            <a:rPr lang="en-US" sz="1000" b="0" kern="1200" dirty="0">
              <a:solidFill>
                <a:schemeClr val="tx1"/>
              </a:solidFill>
            </a:rPr>
            <a:t>State</a:t>
          </a:r>
          <a:endParaRPr lang="en-US" sz="1000" b="0" kern="1200" dirty="0">
            <a:solidFill>
              <a:schemeClr val="tx1"/>
            </a:solidFill>
            <a:latin typeface="Arial Narrow" panose="020B0606020202030204" pitchFamily="34" charset="0"/>
          </a:endParaRPr>
        </a:p>
      </dsp:txBody>
      <dsp:txXfrm>
        <a:off x="4405780" y="11542"/>
        <a:ext cx="1387573" cy="693786"/>
      </dsp:txXfrm>
    </dsp:sp>
    <dsp:sp modelId="{9F89A494-DFED-4F70-9774-BCC399298F6B}">
      <dsp:nvSpPr>
        <dsp:cNvPr id="0" name=""/>
        <dsp:cNvSpPr/>
      </dsp:nvSpPr>
      <dsp:spPr>
        <a:xfrm rot="19196979">
          <a:off x="2794626" y="1730430"/>
          <a:ext cx="1825174" cy="26147"/>
        </a:xfrm>
        <a:custGeom>
          <a:avLst/>
          <a:gdLst/>
          <a:ahLst/>
          <a:cxnLst/>
          <a:rect l="0" t="0" r="0" b="0"/>
          <a:pathLst>
            <a:path>
              <a:moveTo>
                <a:pt x="0" y="13073"/>
              </a:moveTo>
              <a:lnTo>
                <a:pt x="1825174" y="130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9196979">
        <a:off x="3661584" y="1697874"/>
        <a:ext cx="91258" cy="91258"/>
      </dsp:txXfrm>
    </dsp:sp>
    <dsp:sp modelId="{9AA259B2-6D92-4806-ADD8-4482FAB368BD}">
      <dsp:nvSpPr>
        <dsp:cNvPr id="0" name=""/>
        <dsp:cNvSpPr/>
      </dsp:nvSpPr>
      <dsp:spPr>
        <a:xfrm>
          <a:off x="4405780" y="809396"/>
          <a:ext cx="1387573" cy="6937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solidFill>
            </a:rPr>
            <a:t>Priority 2:</a:t>
          </a:r>
        </a:p>
        <a:p>
          <a:pPr lvl="0" algn="ctr" defTabSz="444500" rtl="0">
            <a:lnSpc>
              <a:spcPct val="90000"/>
            </a:lnSpc>
            <a:spcBef>
              <a:spcPct val="0"/>
            </a:spcBef>
            <a:spcAft>
              <a:spcPct val="35000"/>
            </a:spcAft>
          </a:pPr>
          <a:r>
            <a:rPr lang="en-US" sz="1000" b="1" kern="1200" dirty="0">
              <a:solidFill>
                <a:schemeClr val="tx1"/>
              </a:solidFill>
            </a:rPr>
            <a:t> Economic transformation and Job creation</a:t>
          </a:r>
          <a:endParaRPr lang="en-US" sz="1000" b="1" kern="1200" dirty="0">
            <a:solidFill>
              <a:schemeClr val="tx1"/>
            </a:solidFill>
            <a:latin typeface="Arial Narrow" panose="020B0606020202030204" pitchFamily="34" charset="0"/>
          </a:endParaRPr>
        </a:p>
      </dsp:txBody>
      <dsp:txXfrm>
        <a:off x="4405780" y="809396"/>
        <a:ext cx="1387573" cy="693786"/>
      </dsp:txXfrm>
    </dsp:sp>
    <dsp:sp modelId="{FD93EE44-EF6C-4720-93B4-984C2550F5DC}">
      <dsp:nvSpPr>
        <dsp:cNvPr id="0" name=""/>
        <dsp:cNvSpPr/>
      </dsp:nvSpPr>
      <dsp:spPr>
        <a:xfrm rot="20754414">
          <a:off x="2986550" y="2138879"/>
          <a:ext cx="1468301" cy="26147"/>
        </a:xfrm>
        <a:custGeom>
          <a:avLst/>
          <a:gdLst/>
          <a:ahLst/>
          <a:cxnLst/>
          <a:rect l="0" t="0" r="0" b="0"/>
          <a:pathLst>
            <a:path>
              <a:moveTo>
                <a:pt x="0" y="13073"/>
              </a:moveTo>
              <a:lnTo>
                <a:pt x="1468301" y="130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754414">
        <a:off x="3683993" y="2115246"/>
        <a:ext cx="73415" cy="73415"/>
      </dsp:txXfrm>
    </dsp:sp>
    <dsp:sp modelId="{85C90E07-8DE4-4F87-9B6B-DBB7AEBAE781}">
      <dsp:nvSpPr>
        <dsp:cNvPr id="0" name=""/>
        <dsp:cNvSpPr/>
      </dsp:nvSpPr>
      <dsp:spPr>
        <a:xfrm>
          <a:off x="4432755" y="1626295"/>
          <a:ext cx="1387573" cy="6937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solidFill>
            </a:rPr>
            <a:t>Priority 3: </a:t>
          </a:r>
        </a:p>
        <a:p>
          <a:pPr lvl="0" algn="ctr" defTabSz="444500" rtl="0">
            <a:lnSpc>
              <a:spcPct val="90000"/>
            </a:lnSpc>
            <a:spcBef>
              <a:spcPct val="0"/>
            </a:spcBef>
            <a:spcAft>
              <a:spcPct val="35000"/>
            </a:spcAft>
          </a:pPr>
          <a:r>
            <a:rPr lang="en-US" sz="1000" b="1" kern="1200" dirty="0">
              <a:solidFill>
                <a:schemeClr val="tx1"/>
              </a:solidFill>
            </a:rPr>
            <a:t>Education, Skills and Health</a:t>
          </a:r>
          <a:endParaRPr lang="en-US" sz="1000" b="1" kern="1200" dirty="0">
            <a:solidFill>
              <a:schemeClr val="tx1"/>
            </a:solidFill>
            <a:latin typeface="Arial Narrow" panose="020B0606020202030204" pitchFamily="34" charset="0"/>
          </a:endParaRPr>
        </a:p>
      </dsp:txBody>
      <dsp:txXfrm>
        <a:off x="4432755" y="1626295"/>
        <a:ext cx="1387573" cy="693786"/>
      </dsp:txXfrm>
    </dsp:sp>
    <dsp:sp modelId="{18E403EA-48EA-4E99-B095-86D63B0BCD58}">
      <dsp:nvSpPr>
        <dsp:cNvPr id="0" name=""/>
        <dsp:cNvSpPr/>
      </dsp:nvSpPr>
      <dsp:spPr>
        <a:xfrm rot="1137459">
          <a:off x="2968046" y="2560820"/>
          <a:ext cx="1497068" cy="26147"/>
        </a:xfrm>
        <a:custGeom>
          <a:avLst/>
          <a:gdLst/>
          <a:ahLst/>
          <a:cxnLst/>
          <a:rect l="0" t="0" r="0" b="0"/>
          <a:pathLst>
            <a:path>
              <a:moveTo>
                <a:pt x="0" y="13073"/>
              </a:moveTo>
              <a:lnTo>
                <a:pt x="1497068" y="130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37459">
        <a:off x="3679153" y="2536467"/>
        <a:ext cx="74853" cy="74853"/>
      </dsp:txXfrm>
    </dsp:sp>
    <dsp:sp modelId="{7995613A-DFEB-4092-A70B-B54994FFFAFC}">
      <dsp:nvSpPr>
        <dsp:cNvPr id="0" name=""/>
        <dsp:cNvSpPr/>
      </dsp:nvSpPr>
      <dsp:spPr>
        <a:xfrm>
          <a:off x="4424513" y="2424767"/>
          <a:ext cx="1429269" cy="784603"/>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b="1" kern="1200" dirty="0">
              <a:solidFill>
                <a:schemeClr val="tx1"/>
              </a:solidFill>
            </a:rPr>
            <a:t>Priority 4: </a:t>
          </a:r>
        </a:p>
        <a:p>
          <a:pPr lvl="0" algn="ctr" defTabSz="444500" rtl="0">
            <a:lnSpc>
              <a:spcPct val="90000"/>
            </a:lnSpc>
            <a:spcBef>
              <a:spcPct val="0"/>
            </a:spcBef>
            <a:spcAft>
              <a:spcPct val="35000"/>
            </a:spcAft>
          </a:pPr>
          <a:r>
            <a:rPr lang="en-US" sz="1000" b="1" kern="1200" dirty="0">
              <a:solidFill>
                <a:schemeClr val="tx1"/>
              </a:solidFill>
            </a:rPr>
            <a:t>Consolidating the social wage through reliable and basic services</a:t>
          </a:r>
          <a:endParaRPr lang="en-US" sz="1000" b="1" kern="1200" dirty="0">
            <a:solidFill>
              <a:schemeClr val="tx1"/>
            </a:solidFill>
            <a:latin typeface="Arial Narrow" panose="020B0606020202030204" pitchFamily="34" charset="0"/>
          </a:endParaRPr>
        </a:p>
      </dsp:txBody>
      <dsp:txXfrm>
        <a:off x="4424513" y="2424767"/>
        <a:ext cx="1429269" cy="784603"/>
      </dsp:txXfrm>
    </dsp:sp>
    <dsp:sp modelId="{7A7BBBFE-4390-405D-A818-0212F6E45256}">
      <dsp:nvSpPr>
        <dsp:cNvPr id="0" name=""/>
        <dsp:cNvSpPr/>
      </dsp:nvSpPr>
      <dsp:spPr>
        <a:xfrm rot="2581275">
          <a:off x="2746753" y="2982139"/>
          <a:ext cx="1947895" cy="26147"/>
        </a:xfrm>
        <a:custGeom>
          <a:avLst/>
          <a:gdLst/>
          <a:ahLst/>
          <a:cxnLst/>
          <a:rect l="0" t="0" r="0" b="0"/>
          <a:pathLst>
            <a:path>
              <a:moveTo>
                <a:pt x="0" y="13073"/>
              </a:moveTo>
              <a:lnTo>
                <a:pt x="1947895" y="130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2581275">
        <a:off x="3672003" y="2946515"/>
        <a:ext cx="97394" cy="97394"/>
      </dsp:txXfrm>
    </dsp:sp>
    <dsp:sp modelId="{91D46594-D392-4680-98F6-2D7303359F7C}">
      <dsp:nvSpPr>
        <dsp:cNvPr id="0" name=""/>
        <dsp:cNvSpPr/>
      </dsp:nvSpPr>
      <dsp:spPr>
        <a:xfrm>
          <a:off x="4432755" y="3312814"/>
          <a:ext cx="1387573" cy="6937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rPr>
            <a:t>Priority 6:</a:t>
          </a:r>
        </a:p>
        <a:p>
          <a:pPr lvl="0" algn="ctr" defTabSz="444500">
            <a:lnSpc>
              <a:spcPct val="90000"/>
            </a:lnSpc>
            <a:spcBef>
              <a:spcPct val="0"/>
            </a:spcBef>
            <a:spcAft>
              <a:spcPct val="35000"/>
            </a:spcAft>
          </a:pPr>
          <a:r>
            <a:rPr lang="en-US" sz="1000" b="1" kern="1200" dirty="0">
              <a:solidFill>
                <a:schemeClr val="tx1"/>
              </a:solidFill>
            </a:rPr>
            <a:t> Social cohesion and safer community</a:t>
          </a:r>
        </a:p>
      </dsp:txBody>
      <dsp:txXfrm>
        <a:off x="4432755" y="3312814"/>
        <a:ext cx="1387573" cy="693786"/>
      </dsp:txXfrm>
    </dsp:sp>
    <dsp:sp modelId="{644E3FBC-5521-49F9-8E91-8C23D0F2B17E}">
      <dsp:nvSpPr>
        <dsp:cNvPr id="0" name=""/>
        <dsp:cNvSpPr/>
      </dsp:nvSpPr>
      <dsp:spPr>
        <a:xfrm rot="3405158">
          <a:off x="2442190" y="3366320"/>
          <a:ext cx="2507859" cy="26147"/>
        </a:xfrm>
        <a:custGeom>
          <a:avLst/>
          <a:gdLst/>
          <a:ahLst/>
          <a:cxnLst/>
          <a:rect l="0" t="0" r="0" b="0"/>
          <a:pathLst>
            <a:path>
              <a:moveTo>
                <a:pt x="0" y="13073"/>
              </a:moveTo>
              <a:lnTo>
                <a:pt x="2507859" y="130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3405158">
        <a:off x="3633423" y="3316697"/>
        <a:ext cx="125392" cy="125392"/>
      </dsp:txXfrm>
    </dsp:sp>
    <dsp:sp modelId="{1535DCE5-62EC-4B80-9187-ACCF431B204E}">
      <dsp:nvSpPr>
        <dsp:cNvPr id="0" name=""/>
        <dsp:cNvSpPr/>
      </dsp:nvSpPr>
      <dsp:spPr>
        <a:xfrm>
          <a:off x="4383593" y="4081176"/>
          <a:ext cx="1487450" cy="6937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rPr>
            <a:t>Priority 7:</a:t>
          </a:r>
        </a:p>
        <a:p>
          <a:pPr lvl="0" algn="ctr" defTabSz="444500">
            <a:lnSpc>
              <a:spcPct val="90000"/>
            </a:lnSpc>
            <a:spcBef>
              <a:spcPct val="0"/>
            </a:spcBef>
            <a:spcAft>
              <a:spcPct val="35000"/>
            </a:spcAft>
          </a:pPr>
          <a:r>
            <a:rPr lang="en-US" sz="1000" b="1" kern="1200" dirty="0">
              <a:solidFill>
                <a:schemeClr val="tx1"/>
              </a:solidFill>
            </a:rPr>
            <a:t> A better Africa and World</a:t>
          </a:r>
          <a:endParaRPr lang="en-ZA" sz="1000" b="1" kern="1200" dirty="0">
            <a:solidFill>
              <a:schemeClr val="tx1"/>
            </a:solidFill>
          </a:endParaRPr>
        </a:p>
      </dsp:txBody>
      <dsp:txXfrm>
        <a:off x="4383593" y="4081176"/>
        <a:ext cx="1487450" cy="69378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8397" cy="496881"/>
          </a:xfrm>
          <a:prstGeom prst="rect">
            <a:avLst/>
          </a:prstGeom>
        </p:spPr>
        <p:txBody>
          <a:bodyPr vert="horz" lIns="93257" tIns="46628" rIns="93257" bIns="46628" rtlCol="0"/>
          <a:lstStyle>
            <a:lvl1pPr algn="l">
              <a:defRPr sz="1200"/>
            </a:lvl1pPr>
          </a:lstStyle>
          <a:p>
            <a:endParaRPr lang="en-ZA"/>
          </a:p>
        </p:txBody>
      </p:sp>
      <p:sp>
        <p:nvSpPr>
          <p:cNvPr id="3" name="Date Placeholder 2"/>
          <p:cNvSpPr>
            <a:spLocks noGrp="1"/>
          </p:cNvSpPr>
          <p:nvPr>
            <p:ph type="dt" sz="quarter" idx="1"/>
          </p:nvPr>
        </p:nvSpPr>
        <p:spPr>
          <a:xfrm>
            <a:off x="3855597" y="1"/>
            <a:ext cx="2948397" cy="496881"/>
          </a:xfrm>
          <a:prstGeom prst="rect">
            <a:avLst/>
          </a:prstGeom>
        </p:spPr>
        <p:txBody>
          <a:bodyPr vert="horz" lIns="93257" tIns="46628" rIns="93257" bIns="46628" rtlCol="0"/>
          <a:lstStyle>
            <a:lvl1pPr algn="r">
              <a:defRPr sz="1200"/>
            </a:lvl1pPr>
          </a:lstStyle>
          <a:p>
            <a:fld id="{688BD0A5-5562-40A4-8CB3-E89424D9FF69}" type="datetimeFigureOut">
              <a:rPr lang="en-ZA" smtClean="0"/>
              <a:pPr/>
              <a:t>2021/05/05</a:t>
            </a:fld>
            <a:endParaRPr lang="en-ZA"/>
          </a:p>
        </p:txBody>
      </p:sp>
      <p:sp>
        <p:nvSpPr>
          <p:cNvPr id="4" name="Footer Placeholder 3"/>
          <p:cNvSpPr>
            <a:spLocks noGrp="1"/>
          </p:cNvSpPr>
          <p:nvPr>
            <p:ph type="ftr" sz="quarter" idx="2"/>
          </p:nvPr>
        </p:nvSpPr>
        <p:spPr>
          <a:xfrm>
            <a:off x="1" y="9445601"/>
            <a:ext cx="2948397" cy="496881"/>
          </a:xfrm>
          <a:prstGeom prst="rect">
            <a:avLst/>
          </a:prstGeom>
        </p:spPr>
        <p:txBody>
          <a:bodyPr vert="horz" lIns="93257" tIns="46628" rIns="93257" bIns="46628" rtlCol="0" anchor="b"/>
          <a:lstStyle>
            <a:lvl1pPr algn="l">
              <a:defRPr sz="1200"/>
            </a:lvl1pPr>
          </a:lstStyle>
          <a:p>
            <a:endParaRPr lang="en-ZA"/>
          </a:p>
        </p:txBody>
      </p:sp>
      <p:sp>
        <p:nvSpPr>
          <p:cNvPr id="5" name="Slide Number Placeholder 4"/>
          <p:cNvSpPr>
            <a:spLocks noGrp="1"/>
          </p:cNvSpPr>
          <p:nvPr>
            <p:ph type="sldNum" sz="quarter" idx="3"/>
          </p:nvPr>
        </p:nvSpPr>
        <p:spPr>
          <a:xfrm>
            <a:off x="3855597" y="9445601"/>
            <a:ext cx="2948397" cy="496881"/>
          </a:xfrm>
          <a:prstGeom prst="rect">
            <a:avLst/>
          </a:prstGeom>
        </p:spPr>
        <p:txBody>
          <a:bodyPr vert="horz" lIns="93257" tIns="46628" rIns="93257" bIns="46628" rtlCol="0" anchor="b"/>
          <a:lstStyle>
            <a:lvl1pPr algn="r">
              <a:defRPr sz="1200"/>
            </a:lvl1pPr>
          </a:lstStyle>
          <a:p>
            <a:fld id="{9D8A73E9-51CC-40C6-B7D6-5CC508CC2893}" type="slidenum">
              <a:rPr lang="en-ZA" smtClean="0"/>
              <a:pPr/>
              <a:t>‹#›</a:t>
            </a:fld>
            <a:endParaRPr lang="en-ZA"/>
          </a:p>
        </p:txBody>
      </p:sp>
    </p:spTree>
    <p:extLst>
      <p:ext uri="{BB962C8B-B14F-4D97-AF65-F5344CB8AC3E}">
        <p14:creationId xmlns:p14="http://schemas.microsoft.com/office/powerpoint/2010/main" xmlns="" val="358709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4"/>
          </a:xfrm>
          <a:prstGeom prst="rect">
            <a:avLst/>
          </a:prstGeom>
        </p:spPr>
        <p:txBody>
          <a:bodyPr vert="horz" lIns="93257" tIns="46628" rIns="93257" bIns="46628" rtlCol="0"/>
          <a:lstStyle>
            <a:lvl1pPr algn="l">
              <a:defRPr sz="1200"/>
            </a:lvl1pPr>
          </a:lstStyle>
          <a:p>
            <a:endParaRPr lang="en-ZA"/>
          </a:p>
        </p:txBody>
      </p:sp>
      <p:sp>
        <p:nvSpPr>
          <p:cNvPr id="3" name="Date Placeholder 2"/>
          <p:cNvSpPr>
            <a:spLocks noGrp="1"/>
          </p:cNvSpPr>
          <p:nvPr>
            <p:ph type="dt" idx="1"/>
          </p:nvPr>
        </p:nvSpPr>
        <p:spPr>
          <a:xfrm>
            <a:off x="3854939" y="1"/>
            <a:ext cx="2949099" cy="497204"/>
          </a:xfrm>
          <a:prstGeom prst="rect">
            <a:avLst/>
          </a:prstGeom>
        </p:spPr>
        <p:txBody>
          <a:bodyPr vert="horz" lIns="93257" tIns="46628" rIns="93257" bIns="46628" rtlCol="0"/>
          <a:lstStyle>
            <a:lvl1pPr algn="r">
              <a:defRPr sz="1200"/>
            </a:lvl1pPr>
          </a:lstStyle>
          <a:p>
            <a:fld id="{041EF6DE-82A1-49EC-8463-94870C32ED74}" type="datetimeFigureOut">
              <a:rPr lang="en-ZA" smtClean="0"/>
              <a:pPr/>
              <a:t>2021/05/05</a:t>
            </a:fld>
            <a:endParaRPr lang="en-ZA"/>
          </a:p>
        </p:txBody>
      </p:sp>
      <p:sp>
        <p:nvSpPr>
          <p:cNvPr id="4" name="Slide Image Placeholder 3"/>
          <p:cNvSpPr>
            <a:spLocks noGrp="1" noRot="1" noChangeAspect="1"/>
          </p:cNvSpPr>
          <p:nvPr>
            <p:ph type="sldImg" idx="2"/>
          </p:nvPr>
        </p:nvSpPr>
        <p:spPr>
          <a:xfrm>
            <a:off x="915988" y="746125"/>
            <a:ext cx="4973637" cy="3730625"/>
          </a:xfrm>
          <a:prstGeom prst="rect">
            <a:avLst/>
          </a:prstGeom>
          <a:noFill/>
          <a:ln w="12700">
            <a:solidFill>
              <a:prstClr val="black"/>
            </a:solidFill>
          </a:ln>
        </p:spPr>
        <p:txBody>
          <a:bodyPr vert="horz" lIns="93257" tIns="46628" rIns="93257" bIns="46628" rtlCol="0" anchor="ctr"/>
          <a:lstStyle/>
          <a:p>
            <a:endParaRPr lang="en-ZA"/>
          </a:p>
        </p:txBody>
      </p:sp>
      <p:sp>
        <p:nvSpPr>
          <p:cNvPr id="5" name="Notes Placeholder 4"/>
          <p:cNvSpPr>
            <a:spLocks noGrp="1"/>
          </p:cNvSpPr>
          <p:nvPr>
            <p:ph type="body" sz="quarter" idx="3"/>
          </p:nvPr>
        </p:nvSpPr>
        <p:spPr>
          <a:xfrm>
            <a:off x="680564" y="4723449"/>
            <a:ext cx="5444490" cy="4474845"/>
          </a:xfrm>
          <a:prstGeom prst="rect">
            <a:avLst/>
          </a:prstGeom>
        </p:spPr>
        <p:txBody>
          <a:bodyPr vert="horz" lIns="93257" tIns="46628" rIns="93257" bIns="466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45169"/>
            <a:ext cx="2949099" cy="497204"/>
          </a:xfrm>
          <a:prstGeom prst="rect">
            <a:avLst/>
          </a:prstGeom>
        </p:spPr>
        <p:txBody>
          <a:bodyPr vert="horz" lIns="93257" tIns="46628" rIns="93257" bIns="46628" rtlCol="0" anchor="b"/>
          <a:lstStyle>
            <a:lvl1pPr algn="l">
              <a:defRPr sz="1200"/>
            </a:lvl1pPr>
          </a:lstStyle>
          <a:p>
            <a:endParaRPr lang="en-ZA"/>
          </a:p>
        </p:txBody>
      </p:sp>
      <p:sp>
        <p:nvSpPr>
          <p:cNvPr id="7" name="Slide Number Placeholder 6"/>
          <p:cNvSpPr>
            <a:spLocks noGrp="1"/>
          </p:cNvSpPr>
          <p:nvPr>
            <p:ph type="sldNum" sz="quarter" idx="5"/>
          </p:nvPr>
        </p:nvSpPr>
        <p:spPr>
          <a:xfrm>
            <a:off x="3854939" y="9445169"/>
            <a:ext cx="2949099" cy="497204"/>
          </a:xfrm>
          <a:prstGeom prst="rect">
            <a:avLst/>
          </a:prstGeom>
        </p:spPr>
        <p:txBody>
          <a:bodyPr vert="horz" lIns="93257" tIns="46628" rIns="93257" bIns="46628" rtlCol="0" anchor="b"/>
          <a:lstStyle>
            <a:lvl1pPr algn="r">
              <a:defRPr sz="1200"/>
            </a:lvl1pPr>
          </a:lstStyle>
          <a:p>
            <a:fld id="{3B3AA409-9683-4EF8-83DD-70749E8E1BCE}" type="slidenum">
              <a:rPr lang="en-ZA" smtClean="0"/>
              <a:pPr/>
              <a:t>‹#›</a:t>
            </a:fld>
            <a:endParaRPr lang="en-ZA"/>
          </a:p>
        </p:txBody>
      </p:sp>
    </p:spTree>
    <p:extLst>
      <p:ext uri="{BB962C8B-B14F-4D97-AF65-F5344CB8AC3E}">
        <p14:creationId xmlns:p14="http://schemas.microsoft.com/office/powerpoint/2010/main" xmlns="" val="11911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a:t>
            </a:fld>
            <a:endParaRPr lang="en-ZA"/>
          </a:p>
        </p:txBody>
      </p:sp>
    </p:spTree>
    <p:extLst>
      <p:ext uri="{BB962C8B-B14F-4D97-AF65-F5344CB8AC3E}">
        <p14:creationId xmlns:p14="http://schemas.microsoft.com/office/powerpoint/2010/main" xmlns="" val="36474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pPr/>
              <a:t>19</a:t>
            </a:fld>
            <a:endParaRPr lang="en-ZA"/>
          </a:p>
        </p:txBody>
      </p:sp>
    </p:spTree>
    <p:extLst>
      <p:ext uri="{BB962C8B-B14F-4D97-AF65-F5344CB8AC3E}">
        <p14:creationId xmlns:p14="http://schemas.microsoft.com/office/powerpoint/2010/main" xmlns="" val="335654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7464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A2A721-203A-4124-B54D-7AE5EE8BA914}"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a:p>
        </p:txBody>
      </p:sp>
    </p:spTree>
    <p:extLst>
      <p:ext uri="{BB962C8B-B14F-4D97-AF65-F5344CB8AC3E}">
        <p14:creationId xmlns:p14="http://schemas.microsoft.com/office/powerpoint/2010/main" xmlns="" val="34619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724FC29-7324-4750-81BF-8949967E3B1F}"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a:p>
        </p:txBody>
      </p:sp>
    </p:spTree>
    <p:extLst>
      <p:ext uri="{BB962C8B-B14F-4D97-AF65-F5344CB8AC3E}">
        <p14:creationId xmlns:p14="http://schemas.microsoft.com/office/powerpoint/2010/main" xmlns="" val="4819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BA7A54F-11A6-40E9-8764-8542D5373BFC}"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a:p>
        </p:txBody>
      </p:sp>
    </p:spTree>
    <p:extLst>
      <p:ext uri="{BB962C8B-B14F-4D97-AF65-F5344CB8AC3E}">
        <p14:creationId xmlns:p14="http://schemas.microsoft.com/office/powerpoint/2010/main" xmlns="" val="7045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fld id="{6431A541-BFA3-4A7E-9DA4-D2B73292C4F4}" type="datetime1">
              <a:rPr lang="en-ZA" smtClean="0"/>
              <a:pPr/>
              <a:t>2021/05/05</a:t>
            </a:fld>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729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5B2C72D-D855-4CA3-BB46-4D55747CEA1A}"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a:p>
        </p:txBody>
      </p:sp>
    </p:spTree>
    <p:extLst>
      <p:ext uri="{BB962C8B-B14F-4D97-AF65-F5344CB8AC3E}">
        <p14:creationId xmlns:p14="http://schemas.microsoft.com/office/powerpoint/2010/main" xmlns="" val="24340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806775A6-4D83-49D4-9A5B-F2E6DC53927D}"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a:p>
        </p:txBody>
      </p:sp>
    </p:spTree>
    <p:extLst>
      <p:ext uri="{BB962C8B-B14F-4D97-AF65-F5344CB8AC3E}">
        <p14:creationId xmlns:p14="http://schemas.microsoft.com/office/powerpoint/2010/main" xmlns="" val="19384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93E3980C-7BC5-433D-B300-E4402F2F054B}" type="datetime1">
              <a:rPr lang="en-US" altLang="en-US" smtClean="0"/>
              <a:pPr/>
              <a:t>5/5/2021</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a:p>
        </p:txBody>
      </p:sp>
    </p:spTree>
    <p:extLst>
      <p:ext uri="{BB962C8B-B14F-4D97-AF65-F5344CB8AC3E}">
        <p14:creationId xmlns:p14="http://schemas.microsoft.com/office/powerpoint/2010/main" xmlns="" val="138770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54DD725F-2F4F-4FDA-B63F-F8582D2E0C47}" type="datetime1">
              <a:rPr lang="en-US" altLang="en-US" smtClean="0"/>
              <a:pPr/>
              <a:t>5/5/2021</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a:p>
        </p:txBody>
      </p:sp>
    </p:spTree>
    <p:extLst>
      <p:ext uri="{BB962C8B-B14F-4D97-AF65-F5344CB8AC3E}">
        <p14:creationId xmlns:p14="http://schemas.microsoft.com/office/powerpoint/2010/main" xmlns="" val="36073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8033F84-DB6A-4D21-9270-CE04D10C36E2}" type="datetime1">
              <a:rPr lang="en-US" altLang="en-US" smtClean="0"/>
              <a:pPr/>
              <a:t>5/5/2021</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a:p>
        </p:txBody>
      </p:sp>
    </p:spTree>
    <p:extLst>
      <p:ext uri="{BB962C8B-B14F-4D97-AF65-F5344CB8AC3E}">
        <p14:creationId xmlns:p14="http://schemas.microsoft.com/office/powerpoint/2010/main" xmlns="" val="22510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63227C-D14B-4427-AC4F-442F28D04F2C}" type="datetime1">
              <a:rPr lang="en-US" altLang="en-US" smtClean="0"/>
              <a:pPr/>
              <a:t>5/5/2021</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a:p>
        </p:txBody>
      </p:sp>
    </p:spTree>
    <p:extLst>
      <p:ext uri="{BB962C8B-B14F-4D97-AF65-F5344CB8AC3E}">
        <p14:creationId xmlns:p14="http://schemas.microsoft.com/office/powerpoint/2010/main" xmlns="" val="20829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2B0208-64A1-41CE-91F8-8CED6A0EC25E}" type="datetime1">
              <a:rPr lang="en-US" altLang="en-US" smtClean="0"/>
              <a:pPr/>
              <a:t>5/5/2021</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a:p>
        </p:txBody>
      </p:sp>
    </p:spTree>
    <p:extLst>
      <p:ext uri="{BB962C8B-B14F-4D97-AF65-F5344CB8AC3E}">
        <p14:creationId xmlns:p14="http://schemas.microsoft.com/office/powerpoint/2010/main" xmlns="" val="2514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B3568564-D1AC-4444-B021-7F6559EE8F8B}" type="datetime1">
              <a:rPr lang="en-US" altLang="en-US" smtClean="0"/>
              <a:pPr/>
              <a:t>5/5/2021</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a:p>
        </p:txBody>
      </p:sp>
    </p:spTree>
    <p:extLst>
      <p:ext uri="{BB962C8B-B14F-4D97-AF65-F5344CB8AC3E}">
        <p14:creationId xmlns:p14="http://schemas.microsoft.com/office/powerpoint/2010/main" xmlns="" val="646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A63F4955-E2B6-4C71-8BC3-2BB337A2479E}" type="datetime1">
              <a:rPr lang="en-US" altLang="en-US" smtClean="0"/>
              <a:pPr/>
              <a:t>5/5/2021</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png"/><Relationship Id="rId3" Type="http://schemas.openxmlformats.org/officeDocument/2006/relationships/slideLayout" Target="../slideLayouts/slideLayout2.xml"/><Relationship Id="rId12" Type="http://schemas.openxmlformats.org/officeDocument/2006/relationships/image" Target="../media/image11.svg"/><Relationship Id="rId2" Type="http://schemas.openxmlformats.org/officeDocument/2006/relationships/tags" Target="../tags/tag1.xml"/><Relationship Id="rId1" Type="http://schemas.openxmlformats.org/officeDocument/2006/relationships/vmlDrawing" Target="../drawings/vmlDrawing1.vml"/><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oleObject" Target="../embeddings/oleObject1.bin"/><Relationship Id="rId9" Type="http://schemas.openxmlformats.org/officeDocument/2006/relationships/image" Target="../media/image7.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0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975360" y="712041"/>
            <a:ext cx="7176942" cy="1593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lnSpc>
                <a:spcPct val="90000"/>
              </a:lnSpc>
            </a:pPr>
            <a:r>
              <a:rPr lang="en-US" altLang="en-US" sz="4000" b="1" i="1" dirty="0">
                <a:effectLst>
                  <a:outerShdw blurRad="38100" dist="38100" dir="2700000" algn="tl">
                    <a:srgbClr val="000000">
                      <a:alpha val="43137"/>
                    </a:srgbClr>
                  </a:outerShdw>
                </a:effectLst>
                <a:latin typeface="Arial" charset="0"/>
              </a:rPr>
              <a:t>CCMA </a:t>
            </a:r>
          </a:p>
          <a:p>
            <a:pPr algn="ctr" eaLnBrk="1" hangingPunct="1">
              <a:lnSpc>
                <a:spcPct val="90000"/>
              </a:lnSpc>
            </a:pPr>
            <a:r>
              <a:rPr lang="en-US" altLang="en-US" b="1" dirty="0">
                <a:latin typeface="Arial" charset="0"/>
              </a:rPr>
              <a:t>2021/22 </a:t>
            </a:r>
            <a:r>
              <a:rPr lang="en-US" altLang="en-US" b="1" dirty="0">
                <a:latin typeface="Arial Narrow" panose="020B0606020202030204" pitchFamily="34" charset="0"/>
              </a:rPr>
              <a:t>ANNUAL PERFORMANCE PLAN</a:t>
            </a:r>
            <a:endParaRPr lang="en-US" altLang="en-US" b="1" dirty="0">
              <a:latin typeface="Arial" charset="0"/>
            </a:endParaRPr>
          </a:p>
        </p:txBody>
      </p:sp>
      <p:sp>
        <p:nvSpPr>
          <p:cNvPr id="13316" name="Subtitle 17"/>
          <p:cNvSpPr txBox="1">
            <a:spLocks/>
          </p:cNvSpPr>
          <p:nvPr/>
        </p:nvSpPr>
        <p:spPr bwMode="auto">
          <a:xfrm>
            <a:off x="2079748" y="2439965"/>
            <a:ext cx="543950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spcBef>
                <a:spcPct val="20000"/>
              </a:spcBef>
              <a:buFont typeface="Arial" charset="0"/>
              <a:buNone/>
            </a:pPr>
            <a:endParaRPr lang="en-US" altLang="en-US" sz="1800" b="1" dirty="0">
              <a:solidFill>
                <a:srgbClr val="C00000"/>
              </a:solidFill>
            </a:endParaRPr>
          </a:p>
        </p:txBody>
      </p:sp>
      <p:pic>
        <p:nvPicPr>
          <p:cNvPr id="13317"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B5B917B-568E-4CDA-B28E-E39220CAABA0}" type="slidenum">
              <a:rPr lang="en-US" altLang="en-US" smtClean="0"/>
              <a:pPr/>
              <a:t>1</a:t>
            </a:fld>
            <a:endParaRPr lang="en-US"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778637"/>
            <a:ext cx="3423138"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2C7F7-E9A5-43E1-880F-1B2589175DC5}"/>
              </a:ext>
            </a:extLst>
          </p:cNvPr>
          <p:cNvSpPr>
            <a:spLocks noGrp="1"/>
          </p:cNvSpPr>
          <p:nvPr>
            <p:ph type="title"/>
          </p:nvPr>
        </p:nvSpPr>
        <p:spPr>
          <a:xfrm>
            <a:off x="1168400" y="365123"/>
            <a:ext cx="6781800" cy="1006477"/>
          </a:xfrm>
        </p:spPr>
        <p:txBody>
          <a:bodyPr>
            <a:normAutofit/>
          </a:bodyPr>
          <a:lstStyle/>
          <a:p>
            <a:pPr algn="ctr"/>
            <a:r>
              <a:rPr lang="en-US" sz="3200" b="1" dirty="0">
                <a:solidFill>
                  <a:srgbClr val="213A72"/>
                </a:solidFill>
                <a:latin typeface="Arial Narrow" panose="020B0606020202030204" pitchFamily="34" charset="0"/>
              </a:rPr>
              <a:t>PART B: OUR STRATEGIC FOCUS</a:t>
            </a:r>
            <a:endParaRPr lang="en-ZA" sz="3200" b="1" dirty="0">
              <a:solidFill>
                <a:srgbClr val="213A72"/>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xmlns="" id="{506481FB-D0A2-4151-B6D4-667D54FB6BDC}"/>
              </a:ext>
            </a:extLst>
          </p:cNvPr>
          <p:cNvSpPr>
            <a:spLocks noGrp="1"/>
          </p:cNvSpPr>
          <p:nvPr>
            <p:ph idx="1"/>
          </p:nvPr>
        </p:nvSpPr>
        <p:spPr>
          <a:xfrm>
            <a:off x="628650" y="2925761"/>
            <a:ext cx="7886700" cy="672845"/>
          </a:xfrm>
          <a:solidFill>
            <a:schemeClr val="accent2">
              <a:lumMod val="60000"/>
              <a:lumOff val="40000"/>
            </a:schemeClr>
          </a:solidFill>
          <a:effectLst>
            <a:reflection blurRad="6350" stA="50000" endA="300" endPos="90000" dir="5400000" sy="-100000" algn="bl" rotWithShape="0"/>
          </a:effectLst>
          <a:scene3d>
            <a:camera prst="orthographicFront"/>
            <a:lightRig rig="threePt" dir="t"/>
          </a:scene3d>
          <a:sp3d>
            <a:bevelT prst="angle"/>
          </a:sp3d>
        </p:spPr>
        <p:txBody>
          <a:bodyPr>
            <a:noAutofit/>
          </a:bodyPr>
          <a:lstStyle/>
          <a:p>
            <a:pPr marL="0" indent="0" algn="ctr">
              <a:buNone/>
            </a:pPr>
            <a:r>
              <a:rPr lang="en-US" sz="4000" b="1" dirty="0">
                <a:solidFill>
                  <a:srgbClr val="213A72"/>
                </a:solidFill>
                <a:latin typeface="Arial Narrow" panose="020B0606020202030204" pitchFamily="34" charset="0"/>
              </a:rPr>
              <a:t>UPDATED SITUATIONAL ANALYSIS</a:t>
            </a:r>
            <a:endParaRPr lang="en-ZA" sz="40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A21B91C4-1615-4D41-AA3C-2FD4F759C9CF}"/>
              </a:ext>
            </a:extLst>
          </p:cNvPr>
          <p:cNvSpPr>
            <a:spLocks noGrp="1"/>
          </p:cNvSpPr>
          <p:nvPr>
            <p:ph type="sldNum" sz="quarter" idx="12"/>
          </p:nvPr>
        </p:nvSpPr>
        <p:spPr>
          <a:xfrm>
            <a:off x="6883400" y="6492875"/>
            <a:ext cx="2133600" cy="365125"/>
          </a:xfrm>
        </p:spPr>
        <p:txBody>
          <a:bodyPr/>
          <a:lstStyle/>
          <a:p>
            <a:fld id="{0C4DB43B-2450-41F4-875D-3A173E257EAA}" type="slidenum">
              <a:rPr lang="en-ZA" sz="1600" smtClean="0">
                <a:solidFill>
                  <a:schemeClr val="bg1"/>
                </a:solidFill>
              </a:rPr>
              <a:pPr/>
              <a:t>10</a:t>
            </a:fld>
            <a:endParaRPr lang="en-ZA" sz="1600" dirty="0">
              <a:solidFill>
                <a:schemeClr val="bg1"/>
              </a:solidFill>
            </a:endParaRPr>
          </a:p>
        </p:txBody>
      </p:sp>
    </p:spTree>
    <p:extLst>
      <p:ext uri="{BB962C8B-B14F-4D97-AF65-F5344CB8AC3E}">
        <p14:creationId xmlns:p14="http://schemas.microsoft.com/office/powerpoint/2010/main" xmlns="" val="248893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2324" y="378145"/>
            <a:ext cx="5997676" cy="984885"/>
          </a:xfrm>
          <a:prstGeom prst="rect">
            <a:avLst/>
          </a:prstGeom>
        </p:spPr>
        <p:txBody>
          <a:bodyPr vert="horz" wrap="square" lIns="0" tIns="0" rIns="0" bIns="0" rtlCol="0">
            <a:noAutofit/>
          </a:bodyPr>
          <a:lstStyle/>
          <a:p>
            <a:pPr marR="5080" indent="756000" algn="ctr">
              <a:lnSpc>
                <a:spcPct val="100000"/>
              </a:lnSpc>
            </a:pPr>
            <a:r>
              <a:rPr lang="en-US" sz="3200" b="1" spc="-40" dirty="0">
                <a:solidFill>
                  <a:srgbClr val="213A72"/>
                </a:solidFill>
                <a:latin typeface="Arial Narrow" panose="020B0606020202030204" pitchFamily="34" charset="0"/>
              </a:rPr>
              <a:t>EXTERNAL ENVIRONMENT</a:t>
            </a:r>
            <a:endParaRPr sz="3200" b="1" spc="-40" dirty="0">
              <a:solidFill>
                <a:srgbClr val="213A72"/>
              </a:solidFill>
              <a:latin typeface="Arial Narrow" panose="020B0606020202030204" pitchFamily="34" charset="0"/>
            </a:endParaRPr>
          </a:p>
        </p:txBody>
      </p:sp>
      <p:sp>
        <p:nvSpPr>
          <p:cNvPr id="3" name="object 3"/>
          <p:cNvSpPr/>
          <p:nvPr/>
        </p:nvSpPr>
        <p:spPr>
          <a:xfrm>
            <a:off x="3745991" y="1763267"/>
            <a:ext cx="4768850" cy="4200525"/>
          </a:xfrm>
          <a:custGeom>
            <a:avLst/>
            <a:gdLst/>
            <a:ahLst/>
            <a:cxnLst/>
            <a:rect l="l" t="t" r="r" b="b"/>
            <a:pathLst>
              <a:path w="4768850" h="4200525">
                <a:moveTo>
                  <a:pt x="0" y="0"/>
                </a:moveTo>
                <a:lnTo>
                  <a:pt x="4768596" y="0"/>
                </a:lnTo>
                <a:lnTo>
                  <a:pt x="4768596" y="4200144"/>
                </a:lnTo>
                <a:lnTo>
                  <a:pt x="0" y="4200144"/>
                </a:lnTo>
                <a:lnTo>
                  <a:pt x="0" y="0"/>
                </a:lnTo>
                <a:close/>
              </a:path>
            </a:pathLst>
          </a:custGeom>
          <a:solidFill>
            <a:srgbClr val="BDD7EE"/>
          </a:solidFill>
        </p:spPr>
        <p:txBody>
          <a:bodyPr wrap="square" lIns="0" tIns="0" rIns="0" bIns="0" rtlCol="0"/>
          <a:lstStyle/>
          <a:p>
            <a:endParaRPr/>
          </a:p>
        </p:txBody>
      </p:sp>
      <p:sp>
        <p:nvSpPr>
          <p:cNvPr id="4" name="object 4"/>
          <p:cNvSpPr/>
          <p:nvPr/>
        </p:nvSpPr>
        <p:spPr>
          <a:xfrm>
            <a:off x="3745991" y="1763267"/>
            <a:ext cx="4768850" cy="4200525"/>
          </a:xfrm>
          <a:custGeom>
            <a:avLst/>
            <a:gdLst/>
            <a:ahLst/>
            <a:cxnLst/>
            <a:rect l="l" t="t" r="r" b="b"/>
            <a:pathLst>
              <a:path w="4768850" h="4200525">
                <a:moveTo>
                  <a:pt x="0" y="0"/>
                </a:moveTo>
                <a:lnTo>
                  <a:pt x="4768596" y="0"/>
                </a:lnTo>
                <a:lnTo>
                  <a:pt x="4768596" y="4200144"/>
                </a:lnTo>
                <a:lnTo>
                  <a:pt x="0" y="4200144"/>
                </a:lnTo>
                <a:lnTo>
                  <a:pt x="0" y="0"/>
                </a:lnTo>
                <a:close/>
              </a:path>
            </a:pathLst>
          </a:custGeom>
          <a:ln w="12192">
            <a:solidFill>
              <a:srgbClr val="41719C"/>
            </a:solidFill>
          </a:ln>
        </p:spPr>
        <p:txBody>
          <a:bodyPr wrap="square" lIns="0" tIns="0" rIns="0" bIns="0" rtlCol="0"/>
          <a:lstStyle/>
          <a:p>
            <a:endParaRPr/>
          </a:p>
        </p:txBody>
      </p:sp>
      <p:sp>
        <p:nvSpPr>
          <p:cNvPr id="5" name="object 5"/>
          <p:cNvSpPr txBox="1"/>
          <p:nvPr/>
        </p:nvSpPr>
        <p:spPr>
          <a:xfrm>
            <a:off x="3824829" y="2073032"/>
            <a:ext cx="4612005" cy="3578225"/>
          </a:xfrm>
          <a:prstGeom prst="rect">
            <a:avLst/>
          </a:prstGeom>
        </p:spPr>
        <p:txBody>
          <a:bodyPr vert="horz" wrap="square" lIns="0" tIns="0" rIns="0" bIns="0" rtlCol="0">
            <a:spAutoFit/>
          </a:bodyPr>
          <a:lstStyle/>
          <a:p>
            <a:pPr marL="241300" marR="5715" indent="-228600" algn="just">
              <a:lnSpc>
                <a:spcPts val="1620"/>
              </a:lnSpc>
              <a:buFont typeface="Wingdings"/>
              <a:buChar char=""/>
              <a:tabLst>
                <a:tab pos="241300" algn="l"/>
              </a:tabLst>
            </a:pPr>
            <a:r>
              <a:rPr sz="1500" spc="-5" dirty="0">
                <a:latin typeface="Arial Narrow"/>
                <a:cs typeface="Arial Narrow"/>
              </a:rPr>
              <a:t>As </a:t>
            </a:r>
            <a:r>
              <a:rPr sz="1500" dirty="0">
                <a:latin typeface="Arial Narrow"/>
                <a:cs typeface="Arial Narrow"/>
              </a:rPr>
              <a:t>2021 </a:t>
            </a:r>
            <a:r>
              <a:rPr sz="1500" spc="-5" dirty="0">
                <a:latin typeface="Arial Narrow"/>
                <a:cs typeface="Arial Narrow"/>
              </a:rPr>
              <a:t>begins, </a:t>
            </a:r>
            <a:r>
              <a:rPr sz="1500" dirty="0">
                <a:latin typeface="Arial Narrow"/>
                <a:cs typeface="Arial Narrow"/>
              </a:rPr>
              <a:t>the </a:t>
            </a:r>
            <a:r>
              <a:rPr sz="1500" spc="-5" dirty="0">
                <a:latin typeface="Arial Narrow"/>
                <a:cs typeface="Arial Narrow"/>
              </a:rPr>
              <a:t>world is faced with promise </a:t>
            </a:r>
            <a:r>
              <a:rPr sz="1500" dirty="0">
                <a:latin typeface="Arial Narrow"/>
                <a:cs typeface="Arial Narrow"/>
              </a:rPr>
              <a:t>and </a:t>
            </a:r>
            <a:r>
              <a:rPr sz="1500" spc="-5" dirty="0">
                <a:latin typeface="Arial Narrow"/>
                <a:cs typeface="Arial Narrow"/>
              </a:rPr>
              <a:t>peril. </a:t>
            </a:r>
            <a:r>
              <a:rPr sz="1500" spc="-15" dirty="0">
                <a:latin typeface="Arial Narrow"/>
                <a:cs typeface="Arial Narrow"/>
              </a:rPr>
              <a:t>On  </a:t>
            </a:r>
            <a:r>
              <a:rPr sz="1500" dirty="0">
                <a:latin typeface="Arial Narrow"/>
                <a:cs typeface="Arial Narrow"/>
              </a:rPr>
              <a:t>the </a:t>
            </a:r>
            <a:r>
              <a:rPr sz="1500" spc="-5" dirty="0">
                <a:latin typeface="Arial Narrow"/>
                <a:cs typeface="Arial Narrow"/>
              </a:rPr>
              <a:t>positive side, </a:t>
            </a:r>
            <a:r>
              <a:rPr sz="1500" dirty="0">
                <a:latin typeface="Arial Narrow"/>
                <a:cs typeface="Arial Narrow"/>
              </a:rPr>
              <a:t>the </a:t>
            </a:r>
            <a:r>
              <a:rPr sz="1500" spc="-5" dirty="0">
                <a:latin typeface="Arial Narrow"/>
                <a:cs typeface="Arial Narrow"/>
              </a:rPr>
              <a:t>distribution </a:t>
            </a:r>
            <a:r>
              <a:rPr sz="1500" spc="-10" dirty="0">
                <a:latin typeface="Arial Narrow"/>
                <a:cs typeface="Arial Narrow"/>
              </a:rPr>
              <a:t>of </a:t>
            </a:r>
            <a:r>
              <a:rPr sz="1500" spc="-5" dirty="0">
                <a:latin typeface="Arial Narrow"/>
                <a:cs typeface="Arial Narrow"/>
              </a:rPr>
              <a:t>vaccines is </a:t>
            </a:r>
            <a:r>
              <a:rPr sz="1500" dirty="0">
                <a:latin typeface="Arial Narrow"/>
                <a:cs typeface="Arial Narrow"/>
              </a:rPr>
              <a:t>under </a:t>
            </a:r>
            <a:r>
              <a:rPr sz="1500" spc="-25" dirty="0">
                <a:latin typeface="Arial Narrow"/>
                <a:cs typeface="Arial Narrow"/>
              </a:rPr>
              <a:t>way,  </a:t>
            </a:r>
            <a:r>
              <a:rPr sz="1500" spc="-5" dirty="0">
                <a:latin typeface="Arial Narrow"/>
                <a:cs typeface="Arial Narrow"/>
              </a:rPr>
              <a:t>offering </a:t>
            </a:r>
            <a:r>
              <a:rPr sz="1500" dirty="0">
                <a:latin typeface="Arial Narrow"/>
                <a:cs typeface="Arial Narrow"/>
              </a:rPr>
              <a:t>the </a:t>
            </a:r>
            <a:r>
              <a:rPr sz="1500" spc="-5" dirty="0">
                <a:latin typeface="Arial Narrow"/>
                <a:cs typeface="Arial Narrow"/>
              </a:rPr>
              <a:t>promise that, sometime later in </a:t>
            </a:r>
            <a:r>
              <a:rPr sz="1500" dirty="0">
                <a:latin typeface="Arial Narrow"/>
                <a:cs typeface="Arial Narrow"/>
              </a:rPr>
              <a:t>the </a:t>
            </a:r>
            <a:r>
              <a:rPr sz="1500" spc="-20" dirty="0">
                <a:latin typeface="Arial Narrow"/>
                <a:cs typeface="Arial Narrow"/>
              </a:rPr>
              <a:t>year, </a:t>
            </a:r>
            <a:r>
              <a:rPr sz="1500" dirty="0">
                <a:latin typeface="Arial Narrow"/>
                <a:cs typeface="Arial Narrow"/>
              </a:rPr>
              <a:t>the  </a:t>
            </a:r>
            <a:r>
              <a:rPr sz="1500" spc="-5" dirty="0">
                <a:latin typeface="Arial Narrow"/>
                <a:cs typeface="Arial Narrow"/>
              </a:rPr>
              <a:t>negative impact </a:t>
            </a:r>
            <a:r>
              <a:rPr sz="1500" dirty="0">
                <a:latin typeface="Arial Narrow"/>
                <a:cs typeface="Arial Narrow"/>
              </a:rPr>
              <a:t>of the </a:t>
            </a:r>
            <a:r>
              <a:rPr sz="1500" spc="-5" dirty="0">
                <a:latin typeface="Arial Narrow"/>
                <a:cs typeface="Arial Narrow"/>
              </a:rPr>
              <a:t>virus could </a:t>
            </a:r>
            <a:r>
              <a:rPr sz="1500" dirty="0">
                <a:latin typeface="Arial Narrow"/>
                <a:cs typeface="Arial Narrow"/>
              </a:rPr>
              <a:t>ultimately</a:t>
            </a:r>
            <a:r>
              <a:rPr sz="1500" spc="-15" dirty="0">
                <a:latin typeface="Arial Narrow"/>
                <a:cs typeface="Arial Narrow"/>
              </a:rPr>
              <a:t> </a:t>
            </a:r>
            <a:r>
              <a:rPr sz="1500" dirty="0">
                <a:latin typeface="Arial Narrow"/>
                <a:cs typeface="Arial Narrow"/>
              </a:rPr>
              <a:t>abate</a:t>
            </a:r>
          </a:p>
          <a:p>
            <a:pPr>
              <a:lnSpc>
                <a:spcPct val="100000"/>
              </a:lnSpc>
              <a:spcBef>
                <a:spcPts val="40"/>
              </a:spcBef>
              <a:buFont typeface="Wingdings"/>
              <a:buChar char=""/>
            </a:pPr>
            <a:endParaRPr sz="2000" dirty="0">
              <a:latin typeface="Times New Roman"/>
              <a:cs typeface="Times New Roman"/>
            </a:endParaRPr>
          </a:p>
          <a:p>
            <a:pPr marL="241300" marR="6985" indent="-228600" algn="just">
              <a:lnSpc>
                <a:spcPts val="1620"/>
              </a:lnSpc>
              <a:buFont typeface="Wingdings"/>
              <a:buChar char=""/>
              <a:tabLst>
                <a:tab pos="241300" algn="l"/>
              </a:tabLst>
            </a:pPr>
            <a:r>
              <a:rPr sz="1500" spc="-5" dirty="0">
                <a:latin typeface="Arial Narrow"/>
                <a:cs typeface="Arial Narrow"/>
              </a:rPr>
              <a:t>On </a:t>
            </a:r>
            <a:r>
              <a:rPr sz="1500" dirty="0">
                <a:latin typeface="Arial Narrow"/>
                <a:cs typeface="Arial Narrow"/>
              </a:rPr>
              <a:t>the </a:t>
            </a:r>
            <a:r>
              <a:rPr sz="1500" spc="-5" dirty="0">
                <a:latin typeface="Arial Narrow"/>
                <a:cs typeface="Arial Narrow"/>
              </a:rPr>
              <a:t>negative side, </a:t>
            </a:r>
            <a:r>
              <a:rPr sz="1500" dirty="0">
                <a:latin typeface="Arial Narrow"/>
                <a:cs typeface="Arial Narrow"/>
              </a:rPr>
              <a:t>the </a:t>
            </a:r>
            <a:r>
              <a:rPr sz="1500" spc="-5" dirty="0">
                <a:latin typeface="Arial Narrow"/>
                <a:cs typeface="Arial Narrow"/>
              </a:rPr>
              <a:t>virus continues </a:t>
            </a:r>
            <a:r>
              <a:rPr sz="1500" dirty="0">
                <a:latin typeface="Arial Narrow"/>
                <a:cs typeface="Arial Narrow"/>
              </a:rPr>
              <a:t>to threaten </a:t>
            </a:r>
            <a:r>
              <a:rPr sz="1500" spc="-5" dirty="0">
                <a:latin typeface="Arial Narrow"/>
                <a:cs typeface="Arial Narrow"/>
              </a:rPr>
              <a:t>economic  </a:t>
            </a:r>
            <a:r>
              <a:rPr sz="1500" spc="-15" dirty="0">
                <a:latin typeface="Arial Narrow"/>
                <a:cs typeface="Arial Narrow"/>
              </a:rPr>
              <a:t>stability, </a:t>
            </a:r>
            <a:r>
              <a:rPr sz="1500" spc="-5" dirty="0">
                <a:latin typeface="Arial Narrow"/>
                <a:cs typeface="Arial Narrow"/>
              </a:rPr>
              <a:t>especially </a:t>
            </a:r>
            <a:r>
              <a:rPr sz="1500" spc="-10" dirty="0">
                <a:latin typeface="Arial Narrow"/>
                <a:cs typeface="Arial Narrow"/>
              </a:rPr>
              <a:t>in </a:t>
            </a:r>
            <a:r>
              <a:rPr sz="1500" dirty="0">
                <a:latin typeface="Arial Narrow"/>
                <a:cs typeface="Arial Narrow"/>
              </a:rPr>
              <a:t>those parts </a:t>
            </a:r>
            <a:r>
              <a:rPr sz="1500" spc="-10" dirty="0">
                <a:latin typeface="Arial Narrow"/>
                <a:cs typeface="Arial Narrow"/>
              </a:rPr>
              <a:t>of </a:t>
            </a:r>
            <a:r>
              <a:rPr sz="1500" spc="-5" dirty="0">
                <a:latin typeface="Arial Narrow"/>
                <a:cs typeface="Arial Narrow"/>
              </a:rPr>
              <a:t>the world where </a:t>
            </a:r>
            <a:r>
              <a:rPr sz="1500" dirty="0">
                <a:latin typeface="Arial Narrow"/>
                <a:cs typeface="Arial Narrow"/>
              </a:rPr>
              <a:t>the  outbreak </a:t>
            </a:r>
            <a:r>
              <a:rPr sz="1500" spc="-5" dirty="0">
                <a:latin typeface="Arial Narrow"/>
                <a:cs typeface="Arial Narrow"/>
              </a:rPr>
              <a:t>has </a:t>
            </a:r>
            <a:r>
              <a:rPr sz="1500" dirty="0">
                <a:latin typeface="Arial Narrow"/>
                <a:cs typeface="Arial Narrow"/>
              </a:rPr>
              <a:t>not been</a:t>
            </a:r>
            <a:r>
              <a:rPr sz="1500" spc="-35" dirty="0">
                <a:latin typeface="Arial Narrow"/>
                <a:cs typeface="Arial Narrow"/>
              </a:rPr>
              <a:t> </a:t>
            </a:r>
            <a:r>
              <a:rPr sz="1500" spc="-5" dirty="0">
                <a:latin typeface="Arial Narrow"/>
                <a:cs typeface="Arial Narrow"/>
              </a:rPr>
              <a:t>controlled</a:t>
            </a:r>
            <a:endParaRPr sz="1500" dirty="0">
              <a:latin typeface="Arial Narrow"/>
              <a:cs typeface="Arial Narrow"/>
            </a:endParaRPr>
          </a:p>
          <a:p>
            <a:pPr>
              <a:lnSpc>
                <a:spcPct val="100000"/>
              </a:lnSpc>
              <a:spcBef>
                <a:spcPts val="40"/>
              </a:spcBef>
              <a:buFont typeface="Wingdings"/>
              <a:buChar char=""/>
            </a:pPr>
            <a:endParaRPr sz="2000" dirty="0">
              <a:latin typeface="Times New Roman"/>
              <a:cs typeface="Times New Roman"/>
            </a:endParaRPr>
          </a:p>
          <a:p>
            <a:pPr marL="241300" marR="5080" indent="-228600" algn="just">
              <a:lnSpc>
                <a:spcPts val="1620"/>
              </a:lnSpc>
              <a:buFont typeface="Wingdings"/>
              <a:buChar char=""/>
              <a:tabLst>
                <a:tab pos="241300" algn="l"/>
              </a:tabLst>
            </a:pPr>
            <a:r>
              <a:rPr sz="1500" spc="-5" dirty="0">
                <a:latin typeface="Arial Narrow"/>
                <a:cs typeface="Arial Narrow"/>
              </a:rPr>
              <a:t>From </a:t>
            </a:r>
            <a:r>
              <a:rPr sz="1500" dirty="0">
                <a:latin typeface="Arial Narrow"/>
                <a:cs typeface="Arial Narrow"/>
              </a:rPr>
              <a:t>an </a:t>
            </a:r>
            <a:r>
              <a:rPr sz="1500" spc="-5" dirty="0">
                <a:latin typeface="Arial Narrow"/>
                <a:cs typeface="Arial Narrow"/>
              </a:rPr>
              <a:t>international perspective, </a:t>
            </a:r>
            <a:r>
              <a:rPr sz="1500" dirty="0">
                <a:latin typeface="Arial Narrow"/>
                <a:cs typeface="Arial Narrow"/>
              </a:rPr>
              <a:t>the </a:t>
            </a:r>
            <a:r>
              <a:rPr sz="1500" spc="-5" dirty="0">
                <a:latin typeface="Arial Narrow"/>
                <a:cs typeface="Arial Narrow"/>
              </a:rPr>
              <a:t>global economy is  experiencing </a:t>
            </a:r>
            <a:r>
              <a:rPr sz="1500" dirty="0">
                <a:latin typeface="Arial Narrow"/>
                <a:cs typeface="Arial Narrow"/>
              </a:rPr>
              <a:t>subdued growth </a:t>
            </a:r>
            <a:r>
              <a:rPr sz="1500" spc="-5" dirty="0">
                <a:latin typeface="Arial Narrow"/>
                <a:cs typeface="Arial Narrow"/>
              </a:rPr>
              <a:t>rates, which negatively impact  </a:t>
            </a:r>
            <a:r>
              <a:rPr sz="1500" dirty="0">
                <a:latin typeface="Arial Narrow"/>
                <a:cs typeface="Arial Narrow"/>
              </a:rPr>
              <a:t>the </a:t>
            </a:r>
            <a:r>
              <a:rPr sz="1500" spc="-5" dirty="0">
                <a:latin typeface="Arial Narrow"/>
                <a:cs typeface="Arial Narrow"/>
              </a:rPr>
              <a:t>economic performance </a:t>
            </a:r>
            <a:r>
              <a:rPr sz="1500" dirty="0">
                <a:latin typeface="Arial Narrow"/>
                <a:cs typeface="Arial Narrow"/>
              </a:rPr>
              <a:t>of </a:t>
            </a:r>
            <a:r>
              <a:rPr sz="1500" spc="-5" dirty="0">
                <a:latin typeface="Arial Narrow"/>
                <a:cs typeface="Arial Narrow"/>
              </a:rPr>
              <a:t>all</a:t>
            </a:r>
            <a:r>
              <a:rPr sz="1500" spc="45" dirty="0">
                <a:latin typeface="Arial Narrow"/>
                <a:cs typeface="Arial Narrow"/>
              </a:rPr>
              <a:t> </a:t>
            </a:r>
            <a:r>
              <a:rPr sz="1500" spc="-5" dirty="0">
                <a:latin typeface="Arial Narrow"/>
                <a:cs typeface="Arial Narrow"/>
              </a:rPr>
              <a:t>nations.</a:t>
            </a:r>
            <a:endParaRPr sz="1500" dirty="0">
              <a:latin typeface="Arial Narrow"/>
              <a:cs typeface="Arial Narrow"/>
            </a:endParaRPr>
          </a:p>
          <a:p>
            <a:pPr>
              <a:lnSpc>
                <a:spcPct val="100000"/>
              </a:lnSpc>
              <a:spcBef>
                <a:spcPts val="40"/>
              </a:spcBef>
              <a:buFont typeface="Wingdings"/>
              <a:buChar char=""/>
            </a:pPr>
            <a:endParaRPr sz="2000" dirty="0">
              <a:latin typeface="Times New Roman"/>
              <a:cs typeface="Times New Roman"/>
            </a:endParaRPr>
          </a:p>
          <a:p>
            <a:pPr marL="241300" marR="5080" indent="-228600" algn="just">
              <a:lnSpc>
                <a:spcPts val="1620"/>
              </a:lnSpc>
              <a:buFont typeface="Wingdings"/>
              <a:buChar char=""/>
              <a:tabLst>
                <a:tab pos="241300" algn="l"/>
              </a:tabLst>
            </a:pPr>
            <a:r>
              <a:rPr sz="1500" spc="-5" dirty="0">
                <a:latin typeface="Arial Narrow"/>
                <a:cs typeface="Arial Narrow"/>
              </a:rPr>
              <a:t>On </a:t>
            </a:r>
            <a:r>
              <a:rPr sz="1500" dirty="0">
                <a:latin typeface="Arial Narrow"/>
                <a:cs typeface="Arial Narrow"/>
              </a:rPr>
              <a:t>the </a:t>
            </a:r>
            <a:r>
              <a:rPr sz="1500" spc="-5" dirty="0">
                <a:latin typeface="Arial Narrow"/>
                <a:cs typeface="Arial Narrow"/>
              </a:rPr>
              <a:t>economic arena, various fiscal </a:t>
            </a:r>
            <a:r>
              <a:rPr sz="1500" dirty="0">
                <a:latin typeface="Arial Narrow"/>
                <a:cs typeface="Arial Narrow"/>
              </a:rPr>
              <a:t>and </a:t>
            </a:r>
            <a:r>
              <a:rPr sz="1500" spc="-5" dirty="0">
                <a:latin typeface="Arial Narrow"/>
                <a:cs typeface="Arial Narrow"/>
              </a:rPr>
              <a:t>monetary </a:t>
            </a:r>
            <a:r>
              <a:rPr sz="1500" dirty="0">
                <a:latin typeface="Arial Narrow"/>
                <a:cs typeface="Arial Narrow"/>
              </a:rPr>
              <a:t>strategies  </a:t>
            </a:r>
            <a:r>
              <a:rPr sz="1500" spc="-5" dirty="0">
                <a:latin typeface="Arial Narrow"/>
                <a:cs typeface="Arial Narrow"/>
              </a:rPr>
              <a:t>have </a:t>
            </a:r>
            <a:r>
              <a:rPr sz="1500" dirty="0">
                <a:latin typeface="Arial Narrow"/>
                <a:cs typeface="Arial Narrow"/>
              </a:rPr>
              <a:t>been implemented with the </a:t>
            </a:r>
            <a:r>
              <a:rPr sz="1500" spc="-5" dirty="0">
                <a:latin typeface="Arial Narrow"/>
                <a:cs typeface="Arial Narrow"/>
              </a:rPr>
              <a:t>intention to cushion </a:t>
            </a:r>
            <a:r>
              <a:rPr sz="1500" dirty="0">
                <a:latin typeface="Arial Narrow"/>
                <a:cs typeface="Arial Narrow"/>
              </a:rPr>
              <a:t>ordinary  </a:t>
            </a:r>
            <a:r>
              <a:rPr sz="1500" spc="-5" dirty="0">
                <a:latin typeface="Arial Narrow"/>
                <a:cs typeface="Arial Narrow"/>
              </a:rPr>
              <a:t>citizens </a:t>
            </a:r>
            <a:r>
              <a:rPr sz="1500" dirty="0">
                <a:latin typeface="Arial Narrow"/>
                <a:cs typeface="Arial Narrow"/>
              </a:rPr>
              <a:t>from the </a:t>
            </a:r>
            <a:r>
              <a:rPr sz="1500" spc="-5" dirty="0">
                <a:latin typeface="Arial Narrow"/>
                <a:cs typeface="Arial Narrow"/>
              </a:rPr>
              <a:t>harsh impacts </a:t>
            </a:r>
            <a:r>
              <a:rPr sz="1500" dirty="0">
                <a:latin typeface="Arial Narrow"/>
                <a:cs typeface="Arial Narrow"/>
              </a:rPr>
              <a:t>of </a:t>
            </a:r>
            <a:r>
              <a:rPr sz="1500" spc="-5" dirty="0">
                <a:latin typeface="Arial Narrow"/>
                <a:cs typeface="Arial Narrow"/>
              </a:rPr>
              <a:t>COVID-19 </a:t>
            </a:r>
            <a:r>
              <a:rPr sz="1500" dirty="0">
                <a:latin typeface="Arial Narrow"/>
                <a:cs typeface="Arial Narrow"/>
              </a:rPr>
              <a:t>on</a:t>
            </a:r>
            <a:r>
              <a:rPr sz="1500" spc="45" dirty="0">
                <a:latin typeface="Arial Narrow"/>
                <a:cs typeface="Arial Narrow"/>
              </a:rPr>
              <a:t> </a:t>
            </a:r>
            <a:r>
              <a:rPr sz="1500" spc="-5" dirty="0">
                <a:latin typeface="Arial Narrow"/>
                <a:cs typeface="Arial Narrow"/>
              </a:rPr>
              <a:t>livelihoods.</a:t>
            </a:r>
            <a:endParaRPr sz="1500" dirty="0">
              <a:latin typeface="Arial Narrow"/>
              <a:cs typeface="Arial Narrow"/>
            </a:endParaRPr>
          </a:p>
        </p:txBody>
      </p:sp>
      <p:sp>
        <p:nvSpPr>
          <p:cNvPr id="7" name="object 7"/>
          <p:cNvSpPr/>
          <p:nvPr/>
        </p:nvSpPr>
        <p:spPr>
          <a:xfrm>
            <a:off x="114300" y="1763268"/>
            <a:ext cx="3654551" cy="4200143"/>
          </a:xfrm>
          <a:prstGeom prst="rect">
            <a:avLst/>
          </a:prstGeom>
          <a:blipFill>
            <a:blip r:embed="rId2" cstate="print"/>
            <a:stretch>
              <a:fillRect/>
            </a:stretch>
          </a:blipFill>
        </p:spPr>
        <p:txBody>
          <a:bodyPr wrap="square" lIns="0" tIns="0" rIns="0" bIns="0" rtlCol="0"/>
          <a:lstStyle/>
          <a:p>
            <a:endParaRPr/>
          </a:p>
        </p:txBody>
      </p:sp>
      <p:sp>
        <p:nvSpPr>
          <p:cNvPr id="11" name="Slide Number Placeholder 10"/>
          <p:cNvSpPr>
            <a:spLocks noGrp="1"/>
          </p:cNvSpPr>
          <p:nvPr>
            <p:ph type="sldNum" sz="quarter" idx="12"/>
          </p:nvPr>
        </p:nvSpPr>
        <p:spPr>
          <a:xfrm>
            <a:off x="6814457" y="6381569"/>
            <a:ext cx="2133600" cy="365125"/>
          </a:xfrm>
        </p:spPr>
        <p:txBody>
          <a:bodyPr/>
          <a:lstStyle/>
          <a:p>
            <a:fld id="{0C4DB43B-2450-41F4-875D-3A173E257EAA}" type="slidenum">
              <a:rPr lang="en-ZA" sz="1600" smtClean="0">
                <a:solidFill>
                  <a:schemeClr val="bg1"/>
                </a:solidFill>
              </a:rPr>
              <a:pPr/>
              <a:t>11</a:t>
            </a:fld>
            <a:endParaRPr lang="en-ZA" sz="1600" dirty="0">
              <a:solidFill>
                <a:schemeClr val="bg1"/>
              </a:solidFill>
            </a:endParaRPr>
          </a:p>
        </p:txBody>
      </p:sp>
    </p:spTree>
    <p:extLst>
      <p:ext uri="{BB962C8B-B14F-4D97-AF65-F5344CB8AC3E}">
        <p14:creationId xmlns:p14="http://schemas.microsoft.com/office/powerpoint/2010/main" xmlns="" val="80781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6354" y="685419"/>
            <a:ext cx="7228115" cy="465769"/>
          </a:xfrm>
          <a:prstGeom prst="rect">
            <a:avLst/>
          </a:prstGeom>
        </p:spPr>
        <p:txBody>
          <a:bodyPr vert="horz" wrap="square" lIns="0" tIns="0" rIns="0" bIns="0" rtlCol="0">
            <a:spAutoFit/>
          </a:bodyPr>
          <a:lstStyle/>
          <a:p>
            <a:pPr marL="455930" marR="5080" indent="-443865" algn="ctr">
              <a:lnSpc>
                <a:spcPts val="3890"/>
              </a:lnSpc>
            </a:pPr>
            <a:r>
              <a:rPr sz="3200" b="1" spc="-5" dirty="0">
                <a:solidFill>
                  <a:srgbClr val="213A72"/>
                </a:solidFill>
                <a:latin typeface="Arial Narrow" panose="020B0606020202030204" pitchFamily="34" charset="0"/>
              </a:rPr>
              <a:t>EXTERNAL</a:t>
            </a:r>
            <a:r>
              <a:rPr sz="3200" b="1" spc="-65" dirty="0">
                <a:solidFill>
                  <a:srgbClr val="213A72"/>
                </a:solidFill>
                <a:latin typeface="Arial Narrow" panose="020B0606020202030204" pitchFamily="34" charset="0"/>
              </a:rPr>
              <a:t> </a:t>
            </a:r>
            <a:r>
              <a:rPr lang="en-US" sz="3200" b="1" spc="-25" dirty="0">
                <a:solidFill>
                  <a:srgbClr val="213A72"/>
                </a:solidFill>
                <a:latin typeface="Arial Narrow" panose="020B0606020202030204" pitchFamily="34" charset="0"/>
              </a:rPr>
              <a:t>ENVIRONMENT </a:t>
            </a:r>
            <a:r>
              <a:rPr sz="3200" b="1" dirty="0">
                <a:solidFill>
                  <a:srgbClr val="213A72"/>
                </a:solidFill>
                <a:latin typeface="Arial Narrow" panose="020B0606020202030204" pitchFamily="34" charset="0"/>
              </a:rPr>
              <a:t>CONT</a:t>
            </a:r>
            <a:r>
              <a:rPr lang="en-US" sz="3200" b="1" dirty="0">
                <a:solidFill>
                  <a:srgbClr val="213A72"/>
                </a:solidFill>
                <a:latin typeface="Arial Narrow" panose="020B0606020202030204" pitchFamily="34" charset="0"/>
              </a:rPr>
              <a:t>…</a:t>
            </a:r>
            <a:endParaRPr sz="3200" b="1" dirty="0">
              <a:solidFill>
                <a:srgbClr val="213A72"/>
              </a:solidFill>
              <a:latin typeface="Arial Narrow" panose="020B0606020202030204" pitchFamily="34" charset="0"/>
            </a:endParaRPr>
          </a:p>
        </p:txBody>
      </p:sp>
      <p:sp>
        <p:nvSpPr>
          <p:cNvPr id="3" name="object 3"/>
          <p:cNvSpPr/>
          <p:nvPr/>
        </p:nvSpPr>
        <p:spPr>
          <a:xfrm>
            <a:off x="4110228" y="1690116"/>
            <a:ext cx="4464050" cy="4482465"/>
          </a:xfrm>
          <a:custGeom>
            <a:avLst/>
            <a:gdLst/>
            <a:ahLst/>
            <a:cxnLst/>
            <a:rect l="l" t="t" r="r" b="b"/>
            <a:pathLst>
              <a:path w="4464050" h="4482465">
                <a:moveTo>
                  <a:pt x="0" y="0"/>
                </a:moveTo>
                <a:lnTo>
                  <a:pt x="4463796" y="0"/>
                </a:lnTo>
                <a:lnTo>
                  <a:pt x="4463796" y="4482084"/>
                </a:lnTo>
                <a:lnTo>
                  <a:pt x="0" y="4482084"/>
                </a:lnTo>
                <a:lnTo>
                  <a:pt x="0" y="0"/>
                </a:lnTo>
                <a:close/>
              </a:path>
            </a:pathLst>
          </a:custGeom>
          <a:solidFill>
            <a:srgbClr val="BDD7EE"/>
          </a:solidFill>
        </p:spPr>
        <p:txBody>
          <a:bodyPr wrap="square" lIns="0" tIns="0" rIns="0" bIns="0" rtlCol="0"/>
          <a:lstStyle/>
          <a:p>
            <a:endParaRPr/>
          </a:p>
        </p:txBody>
      </p:sp>
      <p:sp>
        <p:nvSpPr>
          <p:cNvPr id="4" name="object 4"/>
          <p:cNvSpPr txBox="1"/>
          <p:nvPr/>
        </p:nvSpPr>
        <p:spPr>
          <a:xfrm>
            <a:off x="4188623" y="1708974"/>
            <a:ext cx="4309110" cy="4427220"/>
          </a:xfrm>
          <a:prstGeom prst="rect">
            <a:avLst/>
          </a:prstGeom>
        </p:spPr>
        <p:txBody>
          <a:bodyPr vert="horz" wrap="square" lIns="0" tIns="26034" rIns="0" bIns="0" rtlCol="0">
            <a:spAutoFit/>
          </a:bodyPr>
          <a:lstStyle/>
          <a:p>
            <a:pPr marL="241300" marR="5080" indent="-228600" algn="just">
              <a:lnSpc>
                <a:spcPts val="1620"/>
              </a:lnSpc>
              <a:spcBef>
                <a:spcPts val="204"/>
              </a:spcBef>
              <a:buFont typeface="Wingdings"/>
              <a:buChar char=""/>
              <a:tabLst>
                <a:tab pos="241300" algn="l"/>
              </a:tabLst>
            </a:pPr>
            <a:r>
              <a:rPr sz="1500" dirty="0">
                <a:latin typeface="Arial Narrow"/>
                <a:cs typeface="Arial Narrow"/>
              </a:rPr>
              <a:t>The </a:t>
            </a:r>
            <a:r>
              <a:rPr sz="1500" spc="-5" dirty="0">
                <a:latin typeface="Arial Narrow"/>
                <a:cs typeface="Arial Narrow"/>
              </a:rPr>
              <a:t>monitoring </a:t>
            </a:r>
            <a:r>
              <a:rPr sz="1500" dirty="0">
                <a:latin typeface="Arial Narrow"/>
                <a:cs typeface="Arial Narrow"/>
              </a:rPr>
              <a:t>of the labour </a:t>
            </a:r>
            <a:r>
              <a:rPr sz="1500" spc="-5" dirty="0">
                <a:latin typeface="Arial Narrow"/>
                <a:cs typeface="Arial Narrow"/>
              </a:rPr>
              <a:t>market (economics,  employment, etc.) </a:t>
            </a:r>
            <a:r>
              <a:rPr sz="1500" dirty="0">
                <a:latin typeface="Arial Narrow"/>
                <a:cs typeface="Arial Narrow"/>
              </a:rPr>
              <a:t>trends </a:t>
            </a:r>
            <a:r>
              <a:rPr sz="1500" spc="-5" dirty="0">
                <a:latin typeface="Arial Narrow"/>
                <a:cs typeface="Arial Narrow"/>
              </a:rPr>
              <a:t>becomes </a:t>
            </a:r>
            <a:r>
              <a:rPr sz="1500" dirty="0">
                <a:latin typeface="Arial Narrow"/>
                <a:cs typeface="Arial Narrow"/>
              </a:rPr>
              <a:t>a </a:t>
            </a:r>
            <a:r>
              <a:rPr sz="1500" spc="-5" dirty="0">
                <a:latin typeface="Arial Narrow"/>
                <a:cs typeface="Arial Narrow"/>
              </a:rPr>
              <a:t>critical component in  </a:t>
            </a:r>
            <a:r>
              <a:rPr sz="1500" dirty="0">
                <a:latin typeface="Arial Narrow"/>
                <a:cs typeface="Arial Narrow"/>
              </a:rPr>
              <a:t>the </a:t>
            </a:r>
            <a:r>
              <a:rPr sz="1500" spc="-20" dirty="0">
                <a:latin typeface="Arial Narrow"/>
                <a:cs typeface="Arial Narrow"/>
              </a:rPr>
              <a:t>CCMA’s </a:t>
            </a:r>
            <a:r>
              <a:rPr sz="1500" spc="-5" dirty="0">
                <a:latin typeface="Arial Narrow"/>
                <a:cs typeface="Arial Narrow"/>
              </a:rPr>
              <a:t>restructuring </a:t>
            </a:r>
            <a:r>
              <a:rPr sz="1500" dirty="0">
                <a:latin typeface="Arial Narrow"/>
                <a:cs typeface="Arial Narrow"/>
              </a:rPr>
              <a:t>of </a:t>
            </a:r>
            <a:r>
              <a:rPr sz="1500" spc="-5" dirty="0">
                <a:latin typeface="Arial Narrow"/>
                <a:cs typeface="Arial Narrow"/>
              </a:rPr>
              <a:t>its </a:t>
            </a:r>
            <a:r>
              <a:rPr sz="1500" dirty="0">
                <a:latin typeface="Arial Narrow"/>
                <a:cs typeface="Arial Narrow"/>
              </a:rPr>
              <a:t>operational </a:t>
            </a:r>
            <a:r>
              <a:rPr sz="1500" spc="-5" dirty="0">
                <a:latin typeface="Arial Narrow"/>
                <a:cs typeface="Arial Narrow"/>
              </a:rPr>
              <a:t>strategies </a:t>
            </a:r>
            <a:r>
              <a:rPr sz="1500" spc="5" dirty="0">
                <a:latin typeface="Arial Narrow"/>
                <a:cs typeface="Arial Narrow"/>
              </a:rPr>
              <a:t>to </a:t>
            </a:r>
            <a:r>
              <a:rPr sz="1500" spc="350" dirty="0">
                <a:latin typeface="Arial Narrow"/>
                <a:cs typeface="Arial Narrow"/>
              </a:rPr>
              <a:t> </a:t>
            </a:r>
            <a:r>
              <a:rPr sz="1500" dirty="0">
                <a:latin typeface="Arial Narrow"/>
                <a:cs typeface="Arial Narrow"/>
              </a:rPr>
              <a:t>ensure that </a:t>
            </a:r>
            <a:r>
              <a:rPr sz="1500" spc="-10" dirty="0">
                <a:latin typeface="Arial Narrow"/>
                <a:cs typeface="Arial Narrow"/>
              </a:rPr>
              <a:t>it </a:t>
            </a:r>
            <a:r>
              <a:rPr sz="1500" spc="-5" dirty="0">
                <a:latin typeface="Arial Narrow"/>
                <a:cs typeface="Arial Narrow"/>
              </a:rPr>
              <a:t>effectively delivers </a:t>
            </a:r>
            <a:r>
              <a:rPr sz="1500" dirty="0">
                <a:latin typeface="Arial Narrow"/>
                <a:cs typeface="Arial Narrow"/>
              </a:rPr>
              <a:t>on </a:t>
            </a:r>
            <a:r>
              <a:rPr sz="1500" spc="-5" dirty="0">
                <a:latin typeface="Arial Narrow"/>
                <a:cs typeface="Arial Narrow"/>
              </a:rPr>
              <a:t>its mandate whilst also  combating </a:t>
            </a:r>
            <a:r>
              <a:rPr sz="1500" dirty="0">
                <a:latin typeface="Arial Narrow"/>
                <a:cs typeface="Arial Narrow"/>
              </a:rPr>
              <a:t>the </a:t>
            </a:r>
            <a:r>
              <a:rPr sz="1500" spc="-5" dirty="0">
                <a:latin typeface="Arial Narrow"/>
                <a:cs typeface="Arial Narrow"/>
              </a:rPr>
              <a:t>reduced fiscus </a:t>
            </a:r>
            <a:r>
              <a:rPr sz="1500" dirty="0">
                <a:latin typeface="Arial Narrow"/>
                <a:cs typeface="Arial Narrow"/>
              </a:rPr>
              <a:t>and the </a:t>
            </a:r>
            <a:r>
              <a:rPr sz="1500" spc="-5" dirty="0">
                <a:latin typeface="Arial Narrow"/>
                <a:cs typeface="Arial Narrow"/>
              </a:rPr>
              <a:t>impact </a:t>
            </a:r>
            <a:r>
              <a:rPr sz="1500" spc="-10" dirty="0">
                <a:latin typeface="Arial Narrow"/>
                <a:cs typeface="Arial Narrow"/>
              </a:rPr>
              <a:t>of </a:t>
            </a:r>
            <a:r>
              <a:rPr sz="1500" dirty="0">
                <a:latin typeface="Arial Narrow"/>
                <a:cs typeface="Arial Narrow"/>
              </a:rPr>
              <a:t>the </a:t>
            </a:r>
            <a:r>
              <a:rPr sz="1500" spc="-5" dirty="0">
                <a:latin typeface="Arial Narrow"/>
                <a:cs typeface="Arial Narrow"/>
              </a:rPr>
              <a:t>Covid</a:t>
            </a:r>
            <a:r>
              <a:rPr lang="en-US" sz="1500" spc="-5" dirty="0">
                <a:latin typeface="Arial Narrow"/>
                <a:cs typeface="Arial Narrow"/>
              </a:rPr>
              <a:t>-19</a:t>
            </a:r>
            <a:r>
              <a:rPr sz="1500" spc="-5" dirty="0">
                <a:latin typeface="Arial Narrow"/>
                <a:cs typeface="Arial Narrow"/>
              </a:rPr>
              <a:t>  pandemic </a:t>
            </a:r>
            <a:r>
              <a:rPr sz="1500" dirty="0">
                <a:latin typeface="Arial Narrow"/>
                <a:cs typeface="Arial Narrow"/>
              </a:rPr>
              <a:t>on its</a:t>
            </a:r>
            <a:r>
              <a:rPr sz="1500" spc="-15" dirty="0">
                <a:latin typeface="Arial Narrow"/>
                <a:cs typeface="Arial Narrow"/>
              </a:rPr>
              <a:t> </a:t>
            </a:r>
            <a:r>
              <a:rPr sz="1500" spc="-5" dirty="0">
                <a:latin typeface="Arial Narrow"/>
                <a:cs typeface="Arial Narrow"/>
              </a:rPr>
              <a:t>operations.</a:t>
            </a:r>
            <a:endParaRPr sz="1500" dirty="0">
              <a:latin typeface="Arial Narrow"/>
              <a:cs typeface="Arial Narrow"/>
            </a:endParaRPr>
          </a:p>
          <a:p>
            <a:pPr>
              <a:lnSpc>
                <a:spcPct val="100000"/>
              </a:lnSpc>
              <a:spcBef>
                <a:spcPts val="40"/>
              </a:spcBef>
              <a:buFont typeface="Wingdings"/>
              <a:buChar char=""/>
            </a:pPr>
            <a:endParaRPr sz="2000" dirty="0">
              <a:latin typeface="Times New Roman"/>
              <a:cs typeface="Times New Roman"/>
            </a:endParaRPr>
          </a:p>
          <a:p>
            <a:pPr marL="241300" marR="6985" indent="-228600" algn="just">
              <a:lnSpc>
                <a:spcPts val="1620"/>
              </a:lnSpc>
              <a:buFont typeface="Wingdings"/>
              <a:buChar char=""/>
              <a:tabLst>
                <a:tab pos="241300" algn="l"/>
              </a:tabLst>
            </a:pPr>
            <a:r>
              <a:rPr sz="1500" dirty="0">
                <a:latin typeface="Arial Narrow"/>
                <a:cs typeface="Arial Narrow"/>
              </a:rPr>
              <a:t>The </a:t>
            </a:r>
            <a:r>
              <a:rPr sz="1500" spc="-5" dirty="0">
                <a:latin typeface="Arial Narrow"/>
                <a:cs typeface="Arial Narrow"/>
              </a:rPr>
              <a:t>residual </a:t>
            </a:r>
            <a:r>
              <a:rPr sz="1500" spc="-10" dirty="0">
                <a:latin typeface="Arial Narrow"/>
                <a:cs typeface="Arial Narrow"/>
              </a:rPr>
              <a:t>effects of </a:t>
            </a:r>
            <a:r>
              <a:rPr sz="1500" dirty="0">
                <a:latin typeface="Arial Narrow"/>
                <a:cs typeface="Arial Narrow"/>
              </a:rPr>
              <a:t>the </a:t>
            </a:r>
            <a:r>
              <a:rPr sz="1500" spc="-5" dirty="0">
                <a:latin typeface="Arial Narrow"/>
                <a:cs typeface="Arial Narrow"/>
              </a:rPr>
              <a:t>economic </a:t>
            </a:r>
            <a:r>
              <a:rPr sz="1500" dirty="0">
                <a:latin typeface="Arial Narrow"/>
                <a:cs typeface="Arial Narrow"/>
              </a:rPr>
              <a:t>challenges </a:t>
            </a:r>
            <a:r>
              <a:rPr sz="1500" spc="-5" dirty="0">
                <a:latin typeface="Arial Narrow"/>
                <a:cs typeface="Arial Narrow"/>
              </a:rPr>
              <a:t>are being  felt in </a:t>
            </a:r>
            <a:r>
              <a:rPr sz="1500" dirty="0">
                <a:latin typeface="Arial Narrow"/>
                <a:cs typeface="Arial Narrow"/>
              </a:rPr>
              <a:t>the South </a:t>
            </a:r>
            <a:r>
              <a:rPr sz="1500" spc="-5" dirty="0">
                <a:latin typeface="Arial Narrow"/>
                <a:cs typeface="Arial Narrow"/>
              </a:rPr>
              <a:t>African </a:t>
            </a:r>
            <a:r>
              <a:rPr sz="1500" dirty="0">
                <a:latin typeface="Arial Narrow"/>
                <a:cs typeface="Arial Narrow"/>
              </a:rPr>
              <a:t>labour </a:t>
            </a:r>
            <a:r>
              <a:rPr sz="1500" spc="-5" dirty="0">
                <a:latin typeface="Arial Narrow"/>
                <a:cs typeface="Arial Narrow"/>
              </a:rPr>
              <a:t>market with </a:t>
            </a:r>
            <a:r>
              <a:rPr sz="1500" dirty="0">
                <a:latin typeface="Arial Narrow"/>
                <a:cs typeface="Arial Narrow"/>
              </a:rPr>
              <a:t>an </a:t>
            </a:r>
            <a:r>
              <a:rPr sz="1500" spc="-5" dirty="0">
                <a:latin typeface="Arial Narrow"/>
                <a:cs typeface="Arial Narrow"/>
              </a:rPr>
              <a:t>increased  unemployment </a:t>
            </a:r>
            <a:r>
              <a:rPr sz="1500" dirty="0">
                <a:latin typeface="Arial Narrow"/>
                <a:cs typeface="Arial Narrow"/>
              </a:rPr>
              <a:t>rate of 30.8% for the third quarter of</a:t>
            </a:r>
            <a:r>
              <a:rPr sz="1500" spc="-80" dirty="0">
                <a:latin typeface="Arial Narrow"/>
                <a:cs typeface="Arial Narrow"/>
              </a:rPr>
              <a:t> </a:t>
            </a:r>
            <a:r>
              <a:rPr sz="1500" dirty="0">
                <a:latin typeface="Arial Narrow"/>
                <a:cs typeface="Arial Narrow"/>
              </a:rPr>
              <a:t>2020.</a:t>
            </a:r>
          </a:p>
          <a:p>
            <a:pPr>
              <a:lnSpc>
                <a:spcPct val="100000"/>
              </a:lnSpc>
              <a:spcBef>
                <a:spcPts val="35"/>
              </a:spcBef>
              <a:buFont typeface="Wingdings"/>
              <a:buChar char=""/>
            </a:pPr>
            <a:endParaRPr sz="2000" dirty="0">
              <a:latin typeface="Times New Roman"/>
              <a:cs typeface="Times New Roman"/>
            </a:endParaRPr>
          </a:p>
          <a:p>
            <a:pPr marL="241300" marR="6350" indent="-228600" algn="just">
              <a:lnSpc>
                <a:spcPts val="1620"/>
              </a:lnSpc>
              <a:spcBef>
                <a:spcPts val="5"/>
              </a:spcBef>
              <a:buFont typeface="Wingdings"/>
              <a:buChar char=""/>
              <a:tabLst>
                <a:tab pos="241300" algn="l"/>
              </a:tabLst>
            </a:pPr>
            <a:r>
              <a:rPr sz="1500" spc="-5" dirty="0">
                <a:latin typeface="Arial Narrow"/>
                <a:cs typeface="Arial Narrow"/>
              </a:rPr>
              <a:t>This translates </a:t>
            </a:r>
            <a:r>
              <a:rPr sz="1500" dirty="0">
                <a:latin typeface="Arial Narrow"/>
                <a:cs typeface="Arial Narrow"/>
              </a:rPr>
              <a:t>to </a:t>
            </a:r>
            <a:r>
              <a:rPr sz="1500" spc="-5" dirty="0">
                <a:latin typeface="Arial Narrow"/>
                <a:cs typeface="Arial Narrow"/>
              </a:rPr>
              <a:t>close </a:t>
            </a:r>
            <a:r>
              <a:rPr sz="1500" dirty="0">
                <a:latin typeface="Arial Narrow"/>
                <a:cs typeface="Arial Narrow"/>
              </a:rPr>
              <a:t>to 2 </a:t>
            </a:r>
            <a:r>
              <a:rPr sz="1500" spc="-5" dirty="0">
                <a:latin typeface="Arial Narrow"/>
                <a:cs typeface="Arial Narrow"/>
              </a:rPr>
              <a:t>million jobs being lost during  </a:t>
            </a:r>
            <a:r>
              <a:rPr sz="1500" dirty="0">
                <a:latin typeface="Arial Narrow"/>
                <a:cs typeface="Arial Narrow"/>
              </a:rPr>
              <a:t>the </a:t>
            </a:r>
            <a:r>
              <a:rPr sz="1500" spc="-5" dirty="0">
                <a:latin typeface="Arial Narrow"/>
                <a:cs typeface="Arial Narrow"/>
              </a:rPr>
              <a:t>lock </a:t>
            </a:r>
            <a:r>
              <a:rPr sz="1500" dirty="0">
                <a:latin typeface="Arial Narrow"/>
                <a:cs typeface="Arial Narrow"/>
              </a:rPr>
              <a:t>down </a:t>
            </a:r>
            <a:r>
              <a:rPr sz="1500" spc="-5" dirty="0">
                <a:latin typeface="Arial Narrow"/>
                <a:cs typeface="Arial Narrow"/>
              </a:rPr>
              <a:t>period during level 1-before </a:t>
            </a:r>
            <a:r>
              <a:rPr sz="1500" dirty="0">
                <a:latin typeface="Arial Narrow"/>
                <a:cs typeface="Arial Narrow"/>
              </a:rPr>
              <a:t>the </a:t>
            </a:r>
            <a:r>
              <a:rPr sz="1500" spc="-5" dirty="0">
                <a:latin typeface="Arial Narrow"/>
                <a:cs typeface="Arial Narrow"/>
              </a:rPr>
              <a:t>advent </a:t>
            </a:r>
            <a:r>
              <a:rPr sz="1500" dirty="0">
                <a:latin typeface="Arial Narrow"/>
                <a:cs typeface="Arial Narrow"/>
              </a:rPr>
              <a:t>of  the </a:t>
            </a:r>
            <a:r>
              <a:rPr sz="1500" spc="-5" dirty="0">
                <a:latin typeface="Arial Narrow"/>
                <a:cs typeface="Arial Narrow"/>
              </a:rPr>
              <a:t>country being sent </a:t>
            </a:r>
            <a:r>
              <a:rPr sz="1500" dirty="0">
                <a:latin typeface="Arial Narrow"/>
                <a:cs typeface="Arial Narrow"/>
              </a:rPr>
              <a:t>to </a:t>
            </a:r>
            <a:r>
              <a:rPr sz="1500" spc="-5" dirty="0">
                <a:latin typeface="Arial Narrow"/>
                <a:cs typeface="Arial Narrow"/>
              </a:rPr>
              <a:t>alert level </a:t>
            </a:r>
            <a:r>
              <a:rPr sz="1500" dirty="0">
                <a:latin typeface="Arial Narrow"/>
                <a:cs typeface="Arial Narrow"/>
              </a:rPr>
              <a:t>3 from </a:t>
            </a:r>
            <a:r>
              <a:rPr sz="1500" spc="-5" dirty="0">
                <a:latin typeface="Arial Narrow"/>
                <a:cs typeface="Arial Narrow"/>
              </a:rPr>
              <a:t>alert level </a:t>
            </a:r>
            <a:r>
              <a:rPr sz="1500" dirty="0">
                <a:latin typeface="Arial Narrow"/>
                <a:cs typeface="Arial Narrow"/>
              </a:rPr>
              <a:t>1 on  the 29th of </a:t>
            </a:r>
            <a:r>
              <a:rPr sz="1500" spc="-5" dirty="0">
                <a:latin typeface="Arial Narrow"/>
                <a:cs typeface="Arial Narrow"/>
              </a:rPr>
              <a:t>December</a:t>
            </a:r>
            <a:r>
              <a:rPr sz="1500" spc="-75" dirty="0">
                <a:latin typeface="Arial Narrow"/>
                <a:cs typeface="Arial Narrow"/>
              </a:rPr>
              <a:t> </a:t>
            </a:r>
            <a:r>
              <a:rPr sz="1500" dirty="0">
                <a:latin typeface="Arial Narrow"/>
                <a:cs typeface="Arial Narrow"/>
              </a:rPr>
              <a:t>2020</a:t>
            </a:r>
          </a:p>
          <a:p>
            <a:pPr>
              <a:lnSpc>
                <a:spcPct val="100000"/>
              </a:lnSpc>
              <a:spcBef>
                <a:spcPts val="40"/>
              </a:spcBef>
              <a:buFont typeface="Wingdings"/>
              <a:buChar char=""/>
            </a:pPr>
            <a:endParaRPr sz="2000" dirty="0">
              <a:latin typeface="Times New Roman"/>
              <a:cs typeface="Times New Roman"/>
            </a:endParaRPr>
          </a:p>
          <a:p>
            <a:pPr marL="241300" marR="7620" indent="-228600" algn="just">
              <a:lnSpc>
                <a:spcPts val="1620"/>
              </a:lnSpc>
              <a:buFont typeface="Wingdings"/>
              <a:buChar char=""/>
              <a:tabLst>
                <a:tab pos="241300" algn="l"/>
              </a:tabLst>
            </a:pPr>
            <a:r>
              <a:rPr sz="1500" dirty="0">
                <a:latin typeface="Arial Narrow"/>
                <a:cs typeface="Arial Narrow"/>
              </a:rPr>
              <a:t>The Sub-Saharan Africa </a:t>
            </a:r>
            <a:r>
              <a:rPr sz="1500" spc="-5" dirty="0">
                <a:latin typeface="Arial Narrow"/>
                <a:cs typeface="Arial Narrow"/>
              </a:rPr>
              <a:t>is projected </a:t>
            </a:r>
            <a:r>
              <a:rPr sz="1500" dirty="0">
                <a:latin typeface="Arial Narrow"/>
                <a:cs typeface="Arial Narrow"/>
              </a:rPr>
              <a:t>to </a:t>
            </a:r>
            <a:r>
              <a:rPr sz="1500" spc="-5" dirty="0">
                <a:latin typeface="Arial Narrow"/>
                <a:cs typeface="Arial Narrow"/>
              </a:rPr>
              <a:t>decrease by </a:t>
            </a:r>
            <a:r>
              <a:rPr sz="1500" dirty="0">
                <a:latin typeface="Arial Narrow"/>
                <a:cs typeface="Arial Narrow"/>
              </a:rPr>
              <a:t>2.8 %  </a:t>
            </a:r>
            <a:r>
              <a:rPr sz="1500" spc="-30" dirty="0">
                <a:latin typeface="Arial Narrow"/>
                <a:cs typeface="Arial Narrow"/>
              </a:rPr>
              <a:t>(IMF, </a:t>
            </a:r>
            <a:r>
              <a:rPr sz="1500" spc="-5" dirty="0">
                <a:latin typeface="Arial Narrow"/>
                <a:cs typeface="Arial Narrow"/>
              </a:rPr>
              <a:t>2020b), eroding much </a:t>
            </a:r>
            <a:r>
              <a:rPr sz="1500" dirty="0">
                <a:latin typeface="Arial Narrow"/>
                <a:cs typeface="Arial Narrow"/>
              </a:rPr>
              <a:t>of the </a:t>
            </a:r>
            <a:r>
              <a:rPr sz="1500" spc="-5" dirty="0">
                <a:latin typeface="Arial Narrow"/>
                <a:cs typeface="Arial Narrow"/>
              </a:rPr>
              <a:t>progress in economic  development made </a:t>
            </a:r>
            <a:r>
              <a:rPr sz="1500" dirty="0">
                <a:latin typeface="Arial Narrow"/>
                <a:cs typeface="Arial Narrow"/>
              </a:rPr>
              <a:t>over the </a:t>
            </a:r>
            <a:r>
              <a:rPr sz="1500" spc="-5" dirty="0">
                <a:latin typeface="Arial Narrow"/>
                <a:cs typeface="Arial Narrow"/>
              </a:rPr>
              <a:t>last </a:t>
            </a:r>
            <a:r>
              <a:rPr sz="1500" dirty="0">
                <a:latin typeface="Arial Narrow"/>
                <a:cs typeface="Arial Narrow"/>
              </a:rPr>
              <a:t>ten </a:t>
            </a:r>
            <a:r>
              <a:rPr sz="1500" spc="-5" dirty="0">
                <a:latin typeface="Arial Narrow"/>
                <a:cs typeface="Arial Narrow"/>
              </a:rPr>
              <a:t>years </a:t>
            </a:r>
            <a:r>
              <a:rPr sz="1500" dirty="0">
                <a:latin typeface="Arial Narrow"/>
                <a:cs typeface="Arial Narrow"/>
              </a:rPr>
              <a:t>on </a:t>
            </a:r>
            <a:r>
              <a:rPr sz="1500" spc="-5" dirty="0">
                <a:latin typeface="Arial Narrow"/>
                <a:cs typeface="Arial Narrow"/>
              </a:rPr>
              <a:t>indicators  such as poverty </a:t>
            </a:r>
            <a:r>
              <a:rPr sz="1500" dirty="0">
                <a:latin typeface="Arial Narrow"/>
                <a:cs typeface="Arial Narrow"/>
              </a:rPr>
              <a:t>and</a:t>
            </a:r>
            <a:r>
              <a:rPr sz="1500" spc="-35" dirty="0">
                <a:latin typeface="Arial Narrow"/>
                <a:cs typeface="Arial Narrow"/>
              </a:rPr>
              <a:t> </a:t>
            </a:r>
            <a:r>
              <a:rPr sz="1500" dirty="0">
                <a:latin typeface="Arial Narrow"/>
                <a:cs typeface="Arial Narrow"/>
              </a:rPr>
              <a:t>inequality</a:t>
            </a:r>
          </a:p>
        </p:txBody>
      </p:sp>
      <p:sp>
        <p:nvSpPr>
          <p:cNvPr id="6" name="object 6"/>
          <p:cNvSpPr/>
          <p:nvPr/>
        </p:nvSpPr>
        <p:spPr>
          <a:xfrm>
            <a:off x="192023" y="1690116"/>
            <a:ext cx="3918191" cy="4482083"/>
          </a:xfrm>
          <a:prstGeom prst="rect">
            <a:avLst/>
          </a:prstGeom>
          <a:blipFill>
            <a:blip r:embed="rId2" cstate="print"/>
            <a:stretch>
              <a:fillRect/>
            </a:stretch>
          </a:blipFill>
        </p:spPr>
        <p:txBody>
          <a:bodyPr wrap="square" lIns="0" tIns="0" rIns="0" bIns="0" rtlCol="0"/>
          <a:lstStyle/>
          <a:p>
            <a:endParaRPr/>
          </a:p>
        </p:txBody>
      </p:sp>
      <p:sp>
        <p:nvSpPr>
          <p:cNvPr id="11" name="Slide Number Placeholder 10"/>
          <p:cNvSpPr>
            <a:spLocks noGrp="1"/>
          </p:cNvSpPr>
          <p:nvPr>
            <p:ph type="sldNum" sz="quarter" idx="12"/>
          </p:nvPr>
        </p:nvSpPr>
        <p:spPr>
          <a:xfrm>
            <a:off x="6788331" y="6490075"/>
            <a:ext cx="2133600" cy="365125"/>
          </a:xfrm>
        </p:spPr>
        <p:txBody>
          <a:bodyPr/>
          <a:lstStyle/>
          <a:p>
            <a:fld id="{0C4DB43B-2450-41F4-875D-3A173E257EAA}" type="slidenum">
              <a:rPr lang="en-ZA" sz="1600" smtClean="0">
                <a:solidFill>
                  <a:schemeClr val="bg1"/>
                </a:solidFill>
              </a:rPr>
              <a:pPr/>
              <a:t>12</a:t>
            </a:fld>
            <a:endParaRPr lang="en-ZA" sz="1600" dirty="0">
              <a:solidFill>
                <a:schemeClr val="bg1"/>
              </a:solidFill>
            </a:endParaRPr>
          </a:p>
        </p:txBody>
      </p:sp>
    </p:spTree>
    <p:extLst>
      <p:ext uri="{BB962C8B-B14F-4D97-AF65-F5344CB8AC3E}">
        <p14:creationId xmlns:p14="http://schemas.microsoft.com/office/powerpoint/2010/main" xmlns="" val="73931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566" y="777836"/>
            <a:ext cx="5502875" cy="500137"/>
          </a:xfrm>
          <a:prstGeom prst="rect">
            <a:avLst/>
          </a:prstGeom>
        </p:spPr>
        <p:txBody>
          <a:bodyPr vert="horz" wrap="square" lIns="0" tIns="0" rIns="0" bIns="0" rtlCol="0">
            <a:spAutoFit/>
          </a:bodyPr>
          <a:lstStyle/>
          <a:p>
            <a:pPr marL="488315" marR="5080" indent="-82550" algn="ctr">
              <a:lnSpc>
                <a:spcPts val="3890"/>
              </a:lnSpc>
            </a:pPr>
            <a:r>
              <a:rPr sz="3200" b="1" dirty="0">
                <a:solidFill>
                  <a:srgbClr val="213A72"/>
                </a:solidFill>
                <a:latin typeface="Arial Narrow" panose="020B0606020202030204" pitchFamily="34" charset="0"/>
              </a:rPr>
              <a:t>INTERNAL</a:t>
            </a:r>
            <a:r>
              <a:rPr sz="3200" b="1" spc="-130" dirty="0">
                <a:solidFill>
                  <a:srgbClr val="213A72"/>
                </a:solidFill>
                <a:latin typeface="Arial Narrow" panose="020B0606020202030204" pitchFamily="34" charset="0"/>
              </a:rPr>
              <a:t> </a:t>
            </a:r>
            <a:r>
              <a:rPr lang="en-US" sz="3200" b="1" spc="-30" dirty="0">
                <a:solidFill>
                  <a:srgbClr val="213A72"/>
                </a:solidFill>
                <a:latin typeface="Arial Narrow" panose="020B0606020202030204" pitchFamily="34" charset="0"/>
              </a:rPr>
              <a:t>ENVIRONMENT</a:t>
            </a:r>
            <a:r>
              <a:rPr sz="3200" b="1" spc="-95" dirty="0">
                <a:solidFill>
                  <a:srgbClr val="213A72"/>
                </a:solidFill>
                <a:latin typeface="Arial Narrow" panose="020B0606020202030204" pitchFamily="34" charset="0"/>
              </a:rPr>
              <a:t> </a:t>
            </a:r>
            <a:endParaRPr sz="3200" b="1" dirty="0">
              <a:solidFill>
                <a:srgbClr val="213A72"/>
              </a:solidFill>
              <a:latin typeface="Arial Narrow" panose="020B0606020202030204" pitchFamily="34" charset="0"/>
            </a:endParaRPr>
          </a:p>
        </p:txBody>
      </p:sp>
      <p:sp>
        <p:nvSpPr>
          <p:cNvPr id="3" name="object 3"/>
          <p:cNvSpPr txBox="1"/>
          <p:nvPr/>
        </p:nvSpPr>
        <p:spPr>
          <a:xfrm>
            <a:off x="4705245" y="1805286"/>
            <a:ext cx="4029710" cy="3902350"/>
          </a:xfrm>
          <a:prstGeom prst="rect">
            <a:avLst/>
          </a:prstGeom>
          <a:solidFill>
            <a:srgbClr val="FBE5D6"/>
          </a:solidFill>
          <a:ln w="6096">
            <a:solidFill>
              <a:srgbClr val="ED7D31"/>
            </a:solidFill>
          </a:ln>
        </p:spPr>
        <p:txBody>
          <a:bodyPr vert="horz" wrap="square" lIns="0" tIns="41910" rIns="0" bIns="0" rtlCol="0">
            <a:spAutoFit/>
          </a:bodyPr>
          <a:lstStyle/>
          <a:p>
            <a:pPr marL="315595" marR="82550" indent="-227965" algn="just">
              <a:lnSpc>
                <a:spcPts val="1400"/>
              </a:lnSpc>
              <a:spcBef>
                <a:spcPts val="330"/>
              </a:spcBef>
              <a:buFont typeface="Wingdings"/>
              <a:buChar char=""/>
              <a:tabLst>
                <a:tab pos="316865" algn="l"/>
              </a:tabLst>
            </a:pPr>
            <a:r>
              <a:rPr sz="1300" spc="-5" dirty="0">
                <a:latin typeface="Arial Narrow"/>
                <a:cs typeface="Arial Narrow"/>
              </a:rPr>
              <a:t>According to the various strategic </a:t>
            </a:r>
            <a:r>
              <a:rPr sz="1300" spc="-10" dirty="0">
                <a:latin typeface="Arial Narrow"/>
                <a:cs typeface="Arial Narrow"/>
              </a:rPr>
              <a:t>partners, </a:t>
            </a:r>
            <a:r>
              <a:rPr sz="1300" spc="-5" dirty="0">
                <a:latin typeface="Arial Narrow"/>
                <a:cs typeface="Arial Narrow"/>
              </a:rPr>
              <a:t>the  findings indicated that the </a:t>
            </a:r>
            <a:r>
              <a:rPr sz="1300" dirty="0">
                <a:latin typeface="Arial Narrow"/>
                <a:cs typeface="Arial Narrow"/>
              </a:rPr>
              <a:t>CCMA </a:t>
            </a:r>
            <a:r>
              <a:rPr sz="1300" spc="-5" dirty="0">
                <a:latin typeface="Arial Narrow"/>
                <a:cs typeface="Arial Narrow"/>
              </a:rPr>
              <a:t>should prioritize </a:t>
            </a:r>
            <a:r>
              <a:rPr sz="1300" spc="-10" dirty="0">
                <a:latin typeface="Arial Narrow"/>
                <a:cs typeface="Arial Narrow"/>
              </a:rPr>
              <a:t>reaching  </a:t>
            </a:r>
            <a:r>
              <a:rPr sz="1300" spc="-5" dirty="0">
                <a:latin typeface="Arial Narrow"/>
                <a:cs typeface="Arial Narrow"/>
              </a:rPr>
              <a:t>out to </a:t>
            </a:r>
            <a:r>
              <a:rPr sz="1300" spc="-10" dirty="0">
                <a:latin typeface="Arial Narrow"/>
                <a:cs typeface="Arial Narrow"/>
              </a:rPr>
              <a:t>vulnerable </a:t>
            </a:r>
            <a:r>
              <a:rPr sz="1300" spc="-5" dirty="0">
                <a:latin typeface="Arial Narrow"/>
                <a:cs typeface="Arial Narrow"/>
              </a:rPr>
              <a:t>sectors </a:t>
            </a:r>
            <a:r>
              <a:rPr sz="1300" spc="-10" dirty="0">
                <a:latin typeface="Arial Narrow"/>
                <a:cs typeface="Arial Narrow"/>
              </a:rPr>
              <a:t>more </a:t>
            </a:r>
            <a:r>
              <a:rPr sz="1300" spc="-5" dirty="0">
                <a:latin typeface="Arial Narrow"/>
                <a:cs typeface="Arial Narrow"/>
              </a:rPr>
              <a:t>intently whilst utilizing the  limited</a:t>
            </a:r>
            <a:r>
              <a:rPr sz="1300" spc="-65" dirty="0">
                <a:latin typeface="Arial Narrow"/>
                <a:cs typeface="Arial Narrow"/>
              </a:rPr>
              <a:t> </a:t>
            </a:r>
            <a:r>
              <a:rPr sz="1300" spc="-10" dirty="0">
                <a:latin typeface="Arial Narrow"/>
                <a:cs typeface="Arial Narrow"/>
              </a:rPr>
              <a:t>resources.</a:t>
            </a:r>
            <a:endParaRPr sz="1300" dirty="0">
              <a:latin typeface="Arial Narrow"/>
              <a:cs typeface="Arial Narrow"/>
            </a:endParaRPr>
          </a:p>
          <a:p>
            <a:pPr>
              <a:lnSpc>
                <a:spcPct val="100000"/>
              </a:lnSpc>
              <a:spcBef>
                <a:spcPts val="20"/>
              </a:spcBef>
              <a:buFont typeface="Wingdings"/>
              <a:buChar char=""/>
            </a:pPr>
            <a:endParaRPr sz="1750" dirty="0">
              <a:latin typeface="Times New Roman"/>
              <a:cs typeface="Times New Roman"/>
            </a:endParaRPr>
          </a:p>
          <a:p>
            <a:pPr marL="316230" marR="84455" indent="-228600" algn="just">
              <a:lnSpc>
                <a:spcPts val="1400"/>
              </a:lnSpc>
              <a:buFont typeface="Wingdings"/>
              <a:buChar char=""/>
              <a:tabLst>
                <a:tab pos="316865" algn="l"/>
              </a:tabLst>
            </a:pPr>
            <a:r>
              <a:rPr sz="1300" spc="-5" dirty="0">
                <a:latin typeface="Arial Narrow"/>
                <a:cs typeface="Arial Narrow"/>
              </a:rPr>
              <a:t>Across all the provinces, it </a:t>
            </a:r>
            <a:r>
              <a:rPr sz="1300" spc="-10" dirty="0">
                <a:latin typeface="Arial Narrow"/>
                <a:cs typeface="Arial Narrow"/>
              </a:rPr>
              <a:t>has become apparent </a:t>
            </a:r>
            <a:r>
              <a:rPr sz="1300" spc="-5" dirty="0">
                <a:latin typeface="Arial Narrow"/>
                <a:cs typeface="Arial Narrow"/>
              </a:rPr>
              <a:t>that </a:t>
            </a:r>
            <a:r>
              <a:rPr lang="en-US" sz="1300" spc="-5" dirty="0">
                <a:latin typeface="Arial Narrow"/>
                <a:cs typeface="Arial Narrow"/>
              </a:rPr>
              <a:t>U</a:t>
            </a:r>
            <a:r>
              <a:rPr sz="1300" spc="-5" dirty="0">
                <a:latin typeface="Arial Narrow"/>
                <a:cs typeface="Arial Narrow"/>
              </a:rPr>
              <a:t>sers  lack the means to make </a:t>
            </a:r>
            <a:r>
              <a:rPr sz="1300" spc="-10" dirty="0">
                <a:latin typeface="Arial Narrow"/>
                <a:cs typeface="Arial Narrow"/>
              </a:rPr>
              <a:t>use </a:t>
            </a:r>
            <a:r>
              <a:rPr sz="1300" spc="-5" dirty="0">
                <a:latin typeface="Arial Narrow"/>
                <a:cs typeface="Arial Narrow"/>
              </a:rPr>
              <a:t>of online services </a:t>
            </a:r>
            <a:r>
              <a:rPr sz="1300" dirty="0">
                <a:latin typeface="Arial Narrow"/>
                <a:cs typeface="Arial Narrow"/>
              </a:rPr>
              <a:t>as </a:t>
            </a:r>
            <a:r>
              <a:rPr sz="1300" spc="-5" dirty="0">
                <a:latin typeface="Arial Narrow"/>
                <a:cs typeface="Arial Narrow"/>
              </a:rPr>
              <a:t>they </a:t>
            </a:r>
            <a:r>
              <a:rPr sz="1300" spc="-10" dirty="0">
                <a:latin typeface="Arial Narrow"/>
                <a:cs typeface="Arial Narrow"/>
              </a:rPr>
              <a:t>do  </a:t>
            </a:r>
            <a:r>
              <a:rPr sz="1300" spc="-5" dirty="0">
                <a:latin typeface="Arial Narrow"/>
                <a:cs typeface="Arial Narrow"/>
              </a:rPr>
              <a:t>not </a:t>
            </a:r>
            <a:r>
              <a:rPr sz="1300" spc="-10" dirty="0">
                <a:latin typeface="Arial Narrow"/>
                <a:cs typeface="Arial Narrow"/>
              </a:rPr>
              <a:t>have </a:t>
            </a:r>
            <a:r>
              <a:rPr sz="1300" spc="-5" dirty="0">
                <a:latin typeface="Arial Narrow"/>
                <a:cs typeface="Arial Narrow"/>
              </a:rPr>
              <a:t>the financial means to </a:t>
            </a:r>
            <a:r>
              <a:rPr sz="1300" spc="-10" dirty="0">
                <a:latin typeface="Arial Narrow"/>
                <a:cs typeface="Arial Narrow"/>
              </a:rPr>
              <a:t>pay </a:t>
            </a:r>
            <a:r>
              <a:rPr sz="1300" spc="-5" dirty="0">
                <a:latin typeface="Arial Narrow"/>
                <a:cs typeface="Arial Narrow"/>
              </a:rPr>
              <a:t>for </a:t>
            </a:r>
            <a:r>
              <a:rPr sz="1300" dirty="0">
                <a:latin typeface="Arial Narrow"/>
                <a:cs typeface="Arial Narrow"/>
              </a:rPr>
              <a:t>ICT </a:t>
            </a:r>
            <a:r>
              <a:rPr sz="1300" spc="-5" dirty="0">
                <a:latin typeface="Arial Narrow"/>
                <a:cs typeface="Arial Narrow"/>
              </a:rPr>
              <a:t>costs and  </a:t>
            </a:r>
            <a:r>
              <a:rPr sz="1300" spc="-10" dirty="0">
                <a:latin typeface="Arial Narrow"/>
                <a:cs typeface="Arial Narrow"/>
              </a:rPr>
              <a:t>requirements such </a:t>
            </a:r>
            <a:r>
              <a:rPr sz="1300" spc="-5" dirty="0">
                <a:latin typeface="Arial Narrow"/>
                <a:cs typeface="Arial Narrow"/>
              </a:rPr>
              <a:t>as data/printers/laptops </a:t>
            </a:r>
            <a:r>
              <a:rPr sz="1300" spc="-10" dirty="0">
                <a:latin typeface="Arial Narrow"/>
                <a:cs typeface="Arial Narrow"/>
              </a:rPr>
              <a:t>and </a:t>
            </a:r>
            <a:r>
              <a:rPr sz="1300" spc="-5" dirty="0">
                <a:latin typeface="Arial Narrow"/>
                <a:cs typeface="Arial Narrow"/>
              </a:rPr>
              <a:t>the</a:t>
            </a:r>
            <a:r>
              <a:rPr sz="1300" spc="60" dirty="0">
                <a:latin typeface="Arial Narrow"/>
                <a:cs typeface="Arial Narrow"/>
              </a:rPr>
              <a:t> </a:t>
            </a:r>
            <a:r>
              <a:rPr sz="1300" spc="-5" dirty="0">
                <a:latin typeface="Arial Narrow"/>
                <a:cs typeface="Arial Narrow"/>
              </a:rPr>
              <a:t>like.</a:t>
            </a:r>
            <a:endParaRPr sz="1300" dirty="0">
              <a:latin typeface="Arial Narrow"/>
              <a:cs typeface="Arial Narrow"/>
            </a:endParaRPr>
          </a:p>
          <a:p>
            <a:pPr>
              <a:lnSpc>
                <a:spcPct val="100000"/>
              </a:lnSpc>
              <a:spcBef>
                <a:spcPts val="20"/>
              </a:spcBef>
              <a:buFont typeface="Wingdings"/>
              <a:buChar char=""/>
            </a:pPr>
            <a:endParaRPr sz="1750" dirty="0">
              <a:latin typeface="Times New Roman"/>
              <a:cs typeface="Times New Roman"/>
            </a:endParaRPr>
          </a:p>
          <a:p>
            <a:pPr marL="316230" marR="81915" indent="-228600" algn="just">
              <a:lnSpc>
                <a:spcPts val="1400"/>
              </a:lnSpc>
              <a:buFont typeface="Wingdings"/>
              <a:buChar char=""/>
              <a:tabLst>
                <a:tab pos="316865" algn="l"/>
              </a:tabLst>
            </a:pPr>
            <a:r>
              <a:rPr sz="1300" dirty="0">
                <a:latin typeface="Arial Narrow"/>
                <a:cs typeface="Arial Narrow"/>
              </a:rPr>
              <a:t>CCMA </a:t>
            </a:r>
            <a:r>
              <a:rPr lang="en-US" sz="1300" spc="-5" dirty="0">
                <a:latin typeface="Arial Narrow"/>
                <a:cs typeface="Arial Narrow"/>
              </a:rPr>
              <a:t>U</a:t>
            </a:r>
            <a:r>
              <a:rPr sz="1300" spc="-5" dirty="0">
                <a:latin typeface="Arial Narrow"/>
                <a:cs typeface="Arial Narrow"/>
              </a:rPr>
              <a:t>sers </a:t>
            </a:r>
            <a:r>
              <a:rPr sz="1300" spc="-10" dirty="0">
                <a:latin typeface="Arial Narrow"/>
                <a:cs typeface="Arial Narrow"/>
              </a:rPr>
              <a:t>are </a:t>
            </a:r>
            <a:r>
              <a:rPr sz="1300" spc="-5" dirty="0">
                <a:latin typeface="Arial Narrow"/>
                <a:cs typeface="Arial Narrow"/>
              </a:rPr>
              <a:t>having limited </a:t>
            </a:r>
            <a:r>
              <a:rPr sz="1300" spc="-10" dirty="0">
                <a:latin typeface="Arial Narrow"/>
                <a:cs typeface="Arial Narrow"/>
              </a:rPr>
              <a:t>knowledge </a:t>
            </a:r>
            <a:r>
              <a:rPr sz="1300" spc="-5" dirty="0">
                <a:latin typeface="Arial Narrow"/>
                <a:cs typeface="Arial Narrow"/>
              </a:rPr>
              <a:t>of digital  platforms such that </a:t>
            </a:r>
            <a:r>
              <a:rPr sz="1300" dirty="0">
                <a:latin typeface="Arial Narrow"/>
                <a:cs typeface="Arial Narrow"/>
              </a:rPr>
              <a:t>asking </a:t>
            </a:r>
            <a:r>
              <a:rPr sz="1300" spc="-5" dirty="0">
                <a:latin typeface="Arial Narrow"/>
                <a:cs typeface="Arial Narrow"/>
              </a:rPr>
              <a:t>them to make use of digital  portals is not </a:t>
            </a:r>
            <a:r>
              <a:rPr sz="1300" spc="-10" dirty="0">
                <a:latin typeface="Arial Narrow"/>
                <a:cs typeface="Arial Narrow"/>
              </a:rPr>
              <a:t>necessarily </a:t>
            </a:r>
            <a:r>
              <a:rPr sz="1300" spc="-5" dirty="0">
                <a:latin typeface="Arial Narrow"/>
                <a:cs typeface="Arial Narrow"/>
              </a:rPr>
              <a:t>useful for</a:t>
            </a:r>
            <a:r>
              <a:rPr sz="1300" spc="45" dirty="0">
                <a:latin typeface="Arial Narrow"/>
                <a:cs typeface="Arial Narrow"/>
              </a:rPr>
              <a:t> </a:t>
            </a:r>
            <a:r>
              <a:rPr sz="1300" spc="-5" dirty="0">
                <a:latin typeface="Arial Narrow"/>
                <a:cs typeface="Arial Narrow"/>
              </a:rPr>
              <a:t>them.</a:t>
            </a:r>
            <a:endParaRPr sz="1300" dirty="0">
              <a:latin typeface="Arial Narrow"/>
              <a:cs typeface="Arial Narrow"/>
            </a:endParaRPr>
          </a:p>
          <a:p>
            <a:pPr>
              <a:lnSpc>
                <a:spcPct val="100000"/>
              </a:lnSpc>
              <a:spcBef>
                <a:spcPts val="15"/>
              </a:spcBef>
              <a:buFont typeface="Wingdings"/>
              <a:buChar char=""/>
            </a:pPr>
            <a:endParaRPr sz="1750" dirty="0">
              <a:latin typeface="Times New Roman"/>
              <a:cs typeface="Times New Roman"/>
            </a:endParaRPr>
          </a:p>
          <a:p>
            <a:pPr marL="315595" marR="81915" indent="-227965" algn="just">
              <a:lnSpc>
                <a:spcPts val="1400"/>
              </a:lnSpc>
              <a:spcBef>
                <a:spcPts val="5"/>
              </a:spcBef>
              <a:buFont typeface="Wingdings"/>
              <a:buChar char=""/>
              <a:tabLst>
                <a:tab pos="316865" algn="l"/>
              </a:tabLst>
            </a:pPr>
            <a:r>
              <a:rPr sz="1300" spc="-5" dirty="0">
                <a:latin typeface="Arial Narrow"/>
                <a:cs typeface="Arial Narrow"/>
              </a:rPr>
              <a:t>Whilst some of the </a:t>
            </a:r>
            <a:r>
              <a:rPr sz="1300" spc="-10" dirty="0">
                <a:latin typeface="Arial Narrow"/>
                <a:cs typeface="Arial Narrow"/>
              </a:rPr>
              <a:t>internal </a:t>
            </a:r>
            <a:r>
              <a:rPr sz="1300" spc="-5" dirty="0">
                <a:latin typeface="Arial Narrow"/>
                <a:cs typeface="Arial Narrow"/>
              </a:rPr>
              <a:t>sample felt that the  </a:t>
            </a:r>
            <a:r>
              <a:rPr sz="1300" spc="-10" dirty="0">
                <a:latin typeface="Arial Narrow"/>
                <a:cs typeface="Arial Narrow"/>
              </a:rPr>
              <a:t>organisation’s </a:t>
            </a:r>
            <a:r>
              <a:rPr sz="1300" spc="-5" dirty="0">
                <a:latin typeface="Arial Narrow"/>
                <a:cs typeface="Arial Narrow"/>
              </a:rPr>
              <a:t>performance </a:t>
            </a:r>
            <a:r>
              <a:rPr sz="1300" spc="-10" dirty="0">
                <a:latin typeface="Arial Narrow"/>
                <a:cs typeface="Arial Narrow"/>
              </a:rPr>
              <a:t>against </a:t>
            </a:r>
            <a:r>
              <a:rPr sz="1300" spc="-5" dirty="0">
                <a:latin typeface="Arial Narrow"/>
                <a:cs typeface="Arial Narrow"/>
              </a:rPr>
              <a:t>its APP was crucial, </a:t>
            </a:r>
            <a:r>
              <a:rPr sz="1300" spc="-10" dirty="0">
                <a:latin typeface="Arial Narrow"/>
                <a:cs typeface="Arial Narrow"/>
              </a:rPr>
              <a:t>they  </a:t>
            </a:r>
            <a:r>
              <a:rPr sz="1300" spc="-5" dirty="0">
                <a:latin typeface="Arial Narrow"/>
                <a:cs typeface="Arial Narrow"/>
              </a:rPr>
              <a:t>felt that the </a:t>
            </a:r>
            <a:r>
              <a:rPr sz="1300" spc="-10" dirty="0">
                <a:latin typeface="Arial Narrow"/>
                <a:cs typeface="Arial Narrow"/>
              </a:rPr>
              <a:t>organisation </a:t>
            </a:r>
            <a:r>
              <a:rPr sz="1300" spc="-5" dirty="0">
                <a:latin typeface="Arial Narrow"/>
                <a:cs typeface="Arial Narrow"/>
              </a:rPr>
              <a:t>must be assessed by the impact it  makes in the labour market; i.e. </a:t>
            </a:r>
            <a:r>
              <a:rPr sz="1300" spc="-10" dirty="0">
                <a:latin typeface="Arial Narrow"/>
                <a:cs typeface="Arial Narrow"/>
              </a:rPr>
              <a:t>The number </a:t>
            </a:r>
            <a:r>
              <a:rPr sz="1300" spc="-5" dirty="0">
                <a:latin typeface="Arial Narrow"/>
                <a:cs typeface="Arial Narrow"/>
              </a:rPr>
              <a:t>of cases  settled, </a:t>
            </a:r>
            <a:r>
              <a:rPr sz="1300" spc="-10" dirty="0">
                <a:latin typeface="Arial Narrow"/>
                <a:cs typeface="Arial Narrow"/>
              </a:rPr>
              <a:t>and </a:t>
            </a:r>
            <a:r>
              <a:rPr sz="1300" spc="-5" dirty="0">
                <a:latin typeface="Arial Narrow"/>
                <a:cs typeface="Arial Narrow"/>
              </a:rPr>
              <a:t>the </a:t>
            </a:r>
            <a:r>
              <a:rPr sz="1300" spc="-10" dirty="0">
                <a:latin typeface="Arial Narrow"/>
                <a:cs typeface="Arial Narrow"/>
              </a:rPr>
              <a:t>number </a:t>
            </a:r>
            <a:r>
              <a:rPr sz="1300" spc="-5" dirty="0">
                <a:latin typeface="Arial Narrow"/>
                <a:cs typeface="Arial Narrow"/>
              </a:rPr>
              <a:t>of jobs </a:t>
            </a:r>
            <a:r>
              <a:rPr sz="1300" spc="-10" dirty="0">
                <a:latin typeface="Arial Narrow"/>
                <a:cs typeface="Arial Narrow"/>
              </a:rPr>
              <a:t>saved. </a:t>
            </a:r>
            <a:r>
              <a:rPr sz="1300" spc="-5" dirty="0">
                <a:latin typeface="Arial Narrow"/>
                <a:cs typeface="Arial Narrow"/>
              </a:rPr>
              <a:t>In this </a:t>
            </a:r>
            <a:r>
              <a:rPr sz="1300" spc="-10" dirty="0">
                <a:latin typeface="Arial Narrow"/>
                <a:cs typeface="Arial Narrow"/>
              </a:rPr>
              <a:t>regard, there  </a:t>
            </a:r>
            <a:r>
              <a:rPr sz="1300" spc="-5" dirty="0">
                <a:latin typeface="Arial Narrow"/>
                <a:cs typeface="Arial Narrow"/>
              </a:rPr>
              <a:t>was a call for a </a:t>
            </a:r>
            <a:r>
              <a:rPr sz="1300" spc="-10" dirty="0">
                <a:latin typeface="Arial Narrow"/>
                <a:cs typeface="Arial Narrow"/>
              </a:rPr>
              <a:t>more “customer </a:t>
            </a:r>
            <a:r>
              <a:rPr sz="1300" spc="-5" dirty="0">
                <a:latin typeface="Arial Narrow"/>
                <a:cs typeface="Arial Narrow"/>
              </a:rPr>
              <a:t>centric</a:t>
            </a:r>
            <a:r>
              <a:rPr sz="1300" spc="100" dirty="0">
                <a:latin typeface="Arial Narrow"/>
                <a:cs typeface="Arial Narrow"/>
              </a:rPr>
              <a:t> </a:t>
            </a:r>
            <a:r>
              <a:rPr sz="1300" spc="-10" dirty="0">
                <a:latin typeface="Arial Narrow"/>
                <a:cs typeface="Arial Narrow"/>
              </a:rPr>
              <a:t>approach”</a:t>
            </a:r>
            <a:endParaRPr sz="1300" dirty="0">
              <a:latin typeface="Arial Narrow"/>
              <a:cs typeface="Arial Narrow"/>
            </a:endParaRPr>
          </a:p>
        </p:txBody>
      </p:sp>
      <p:sp>
        <p:nvSpPr>
          <p:cNvPr id="5" name="object 5"/>
          <p:cNvSpPr/>
          <p:nvPr/>
        </p:nvSpPr>
        <p:spPr>
          <a:xfrm>
            <a:off x="297838" y="1738896"/>
            <a:ext cx="4407407" cy="409345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33272" y="4369307"/>
            <a:ext cx="701039" cy="6675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406396" y="5036820"/>
            <a:ext cx="1123187" cy="795527"/>
          </a:xfrm>
          <a:prstGeom prst="rect">
            <a:avLst/>
          </a:prstGeom>
          <a:blipFill>
            <a:blip r:embed="rId4" cstate="print"/>
            <a:stretch>
              <a:fillRect/>
            </a:stretch>
          </a:blipFill>
        </p:spPr>
        <p:txBody>
          <a:bodyPr wrap="square" lIns="0" tIns="0" rIns="0" bIns="0" rtlCol="0"/>
          <a:lstStyle/>
          <a:p>
            <a:endParaRPr/>
          </a:p>
        </p:txBody>
      </p:sp>
      <p:sp>
        <p:nvSpPr>
          <p:cNvPr id="11" name="Slide Number Placeholder 10"/>
          <p:cNvSpPr>
            <a:spLocks noGrp="1"/>
          </p:cNvSpPr>
          <p:nvPr>
            <p:ph type="sldNum" sz="quarter" idx="12"/>
          </p:nvPr>
        </p:nvSpPr>
        <p:spPr>
          <a:xfrm>
            <a:off x="6805748" y="6390277"/>
            <a:ext cx="2133600" cy="365125"/>
          </a:xfrm>
        </p:spPr>
        <p:txBody>
          <a:bodyPr/>
          <a:lstStyle/>
          <a:p>
            <a:fld id="{0C4DB43B-2450-41F4-875D-3A173E257EAA}" type="slidenum">
              <a:rPr lang="en-ZA" sz="1600" smtClean="0">
                <a:solidFill>
                  <a:schemeClr val="bg1"/>
                </a:solidFill>
              </a:rPr>
              <a:pPr/>
              <a:t>13</a:t>
            </a:fld>
            <a:endParaRPr lang="en-ZA" sz="1600" dirty="0">
              <a:solidFill>
                <a:schemeClr val="bg1"/>
              </a:solidFill>
            </a:endParaRPr>
          </a:p>
        </p:txBody>
      </p:sp>
    </p:spTree>
    <p:extLst>
      <p:ext uri="{BB962C8B-B14F-4D97-AF65-F5344CB8AC3E}">
        <p14:creationId xmlns:p14="http://schemas.microsoft.com/office/powerpoint/2010/main" xmlns="" val="337337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3204" y="1869821"/>
            <a:ext cx="8279130" cy="823594"/>
          </a:xfrm>
          <a:prstGeom prst="rect">
            <a:avLst/>
          </a:prstGeom>
        </p:spPr>
        <p:txBody>
          <a:bodyPr vert="horz" wrap="square" lIns="0" tIns="0" rIns="0" bIns="0" rtlCol="0">
            <a:spAutoFit/>
          </a:bodyPr>
          <a:lstStyle/>
          <a:p>
            <a:pPr marL="12700" marR="5080" lvl="0" indent="-635" algn="just" defTabSz="914400" rtl="0" eaLnBrk="1" fontAlgn="auto" latinLnBrk="0" hangingPunct="1">
              <a:lnSpc>
                <a:spcPts val="2160"/>
              </a:lnSpc>
              <a:spcBef>
                <a:spcPts val="0"/>
              </a:spcBef>
              <a:spcAft>
                <a:spcPts val="0"/>
              </a:spcAft>
              <a:buClrTx/>
              <a:buSzTx/>
              <a:buFontTx/>
              <a:buNone/>
              <a:tabLst/>
              <a:defRPr/>
            </a:pPr>
            <a:r>
              <a:rPr kumimoji="0" sz="2000" b="0" i="0" u="none" strike="noStrike" kern="1200" cap="none" spc="0" normalizeH="0" baseline="0" noProof="0" dirty="0">
                <a:ln>
                  <a:noFill/>
                </a:ln>
                <a:solidFill>
                  <a:prstClr val="black"/>
                </a:solidFill>
                <a:effectLst/>
                <a:uLnTx/>
                <a:uFillTx/>
                <a:latin typeface="Arial Narrow"/>
                <a:ea typeface="+mn-ea"/>
                <a:cs typeface="Arial Narrow"/>
              </a:rPr>
              <a:t>The </a:t>
            </a:r>
            <a:r>
              <a:rPr kumimoji="0" sz="2000" b="0" i="0" u="none" strike="noStrike" kern="1200" cap="none" spc="-5" normalizeH="0" baseline="0" noProof="0" dirty="0">
                <a:ln>
                  <a:noFill/>
                </a:ln>
                <a:solidFill>
                  <a:prstClr val="black"/>
                </a:solidFill>
                <a:effectLst/>
                <a:uLnTx/>
                <a:uFillTx/>
                <a:latin typeface="Arial Narrow"/>
                <a:ea typeface="+mn-ea"/>
                <a:cs typeface="Arial Narrow"/>
              </a:rPr>
              <a:t>internal sample </a:t>
            </a:r>
            <a:r>
              <a:rPr kumimoji="0" sz="2000" b="0" i="0" u="none" strike="noStrike" kern="1200" cap="none" spc="0" normalizeH="0" baseline="0" noProof="0" dirty="0">
                <a:ln>
                  <a:noFill/>
                </a:ln>
                <a:solidFill>
                  <a:prstClr val="black"/>
                </a:solidFill>
                <a:effectLst/>
                <a:uLnTx/>
                <a:uFillTx/>
                <a:latin typeface="Arial Narrow"/>
                <a:ea typeface="+mn-ea"/>
                <a:cs typeface="Arial Narrow"/>
              </a:rPr>
              <a:t>was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also given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 </a:t>
            </a:r>
            <a:r>
              <a:rPr kumimoji="0" sz="2000" b="0" i="0" u="none" strike="noStrike" kern="1200" cap="none" spc="-5" normalizeH="0" baseline="0" noProof="0" dirty="0">
                <a:ln>
                  <a:noFill/>
                </a:ln>
                <a:solidFill>
                  <a:prstClr val="black"/>
                </a:solidFill>
                <a:effectLst/>
                <a:uLnTx/>
                <a:uFillTx/>
                <a:latin typeface="Arial Narrow"/>
                <a:ea typeface="+mn-ea"/>
                <a:cs typeface="Arial Narrow"/>
              </a:rPr>
              <a:t>platform </a:t>
            </a:r>
            <a:r>
              <a:rPr kumimoji="0" sz="2000" b="0" i="0" u="none" strike="noStrike" kern="1200" cap="none" spc="-10" normalizeH="0" baseline="0" noProof="0" dirty="0">
                <a:ln>
                  <a:noFill/>
                </a:ln>
                <a:solidFill>
                  <a:prstClr val="black"/>
                </a:solidFill>
                <a:effectLst/>
                <a:uLnTx/>
                <a:uFillTx/>
                <a:latin typeface="Arial Narrow"/>
                <a:ea typeface="+mn-ea"/>
                <a:cs typeface="Arial Narrow"/>
              </a:rPr>
              <a:t>to </a:t>
            </a:r>
            <a:r>
              <a:rPr kumimoji="0" sz="2000" b="0" i="0" u="none" strike="noStrike" kern="1200" cap="none" spc="-5" normalizeH="0" baseline="0" noProof="0" dirty="0">
                <a:ln>
                  <a:noFill/>
                </a:ln>
                <a:solidFill>
                  <a:prstClr val="black"/>
                </a:solidFill>
                <a:effectLst/>
                <a:uLnTx/>
                <a:uFillTx/>
                <a:latin typeface="Arial Narrow"/>
                <a:ea typeface="+mn-ea"/>
                <a:cs typeface="Arial Narrow"/>
              </a:rPr>
              <a:t>outline the challenges they </a:t>
            </a:r>
            <a:r>
              <a:rPr kumimoji="0" sz="2000" b="0" i="0" u="none" strike="noStrike" kern="1200" cap="none" spc="0" normalizeH="0" baseline="0" noProof="0" dirty="0">
                <a:ln>
                  <a:noFill/>
                </a:ln>
                <a:solidFill>
                  <a:prstClr val="black"/>
                </a:solidFill>
                <a:effectLst/>
                <a:uLnTx/>
                <a:uFillTx/>
                <a:latin typeface="Arial Narrow"/>
                <a:ea typeface="+mn-ea"/>
                <a:cs typeface="Arial Narrow"/>
              </a:rPr>
              <a:t>were </a:t>
            </a:r>
            <a:r>
              <a:rPr kumimoji="0" sz="2000" b="0" i="0" u="none" strike="noStrike" kern="1200" cap="none" spc="-5" normalizeH="0" baseline="0" noProof="0" dirty="0">
                <a:ln>
                  <a:noFill/>
                </a:ln>
                <a:solidFill>
                  <a:prstClr val="black"/>
                </a:solidFill>
                <a:effectLst/>
                <a:uLnTx/>
                <a:uFillTx/>
                <a:latin typeface="Arial Narrow"/>
                <a:ea typeface="+mn-ea"/>
                <a:cs typeface="Arial Narrow"/>
              </a:rPr>
              <a:t>faced  with during this financial year and those that needed to be considered going into </a:t>
            </a:r>
            <a:r>
              <a:rPr kumimoji="0" sz="2000" b="0" i="0" u="none" strike="noStrike" kern="1200" cap="none" spc="-10" normalizeH="0" baseline="0" noProof="0" dirty="0">
                <a:ln>
                  <a:noFill/>
                </a:ln>
                <a:solidFill>
                  <a:prstClr val="black"/>
                </a:solidFill>
                <a:effectLst/>
                <a:uLnTx/>
                <a:uFillTx/>
                <a:latin typeface="Arial Narrow"/>
                <a:ea typeface="+mn-ea"/>
                <a:cs typeface="Arial Narrow"/>
              </a:rPr>
              <a:t>the </a:t>
            </a:r>
            <a:r>
              <a:rPr kumimoji="0" sz="2000" b="0" i="0" u="none" strike="noStrike" kern="1200" cap="none" spc="-5" normalizeH="0" baseline="0" noProof="0" dirty="0">
                <a:ln>
                  <a:noFill/>
                </a:ln>
                <a:solidFill>
                  <a:prstClr val="black"/>
                </a:solidFill>
                <a:effectLst/>
                <a:uLnTx/>
                <a:uFillTx/>
                <a:latin typeface="Arial Narrow"/>
                <a:ea typeface="+mn-ea"/>
                <a:cs typeface="Arial Narrow"/>
              </a:rPr>
              <a:t>new  financial year and these </a:t>
            </a:r>
            <a:r>
              <a:rPr kumimoji="0" sz="2000" b="0" i="0" u="none" strike="noStrike" kern="1200" cap="none" spc="0" normalizeH="0" baseline="0" noProof="0" dirty="0">
                <a:ln>
                  <a:noFill/>
                </a:ln>
                <a:solidFill>
                  <a:prstClr val="black"/>
                </a:solidFill>
                <a:effectLst/>
                <a:uLnTx/>
                <a:uFillTx/>
                <a:latin typeface="Arial Narrow"/>
                <a:ea typeface="+mn-ea"/>
                <a:cs typeface="Arial Narrow"/>
              </a:rPr>
              <a:t>are </a:t>
            </a:r>
            <a:r>
              <a:rPr kumimoji="0" sz="2000" b="0" i="0" u="none" strike="noStrike" kern="1200" cap="none" spc="-5" normalizeH="0" baseline="0" noProof="0" dirty="0">
                <a:ln>
                  <a:noFill/>
                </a:ln>
                <a:solidFill>
                  <a:prstClr val="black"/>
                </a:solidFill>
                <a:effectLst/>
                <a:uLnTx/>
                <a:uFillTx/>
                <a:latin typeface="Arial Narrow"/>
                <a:ea typeface="+mn-ea"/>
                <a:cs typeface="Arial Narrow"/>
              </a:rPr>
              <a:t>as follows (verbatim):</a:t>
            </a:r>
            <a:endParaRPr kumimoji="0" sz="20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4" name="object 4"/>
          <p:cNvSpPr/>
          <p:nvPr/>
        </p:nvSpPr>
        <p:spPr>
          <a:xfrm>
            <a:off x="8624316" y="6198120"/>
            <a:ext cx="519683" cy="56996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12325" y="2782341"/>
            <a:ext cx="8717930" cy="333103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6243154" y="3044796"/>
            <a:ext cx="2381162" cy="1661993"/>
          </a:xfrm>
          <a:prstGeom prst="rect">
            <a:avLst/>
          </a:prstGeom>
        </p:spPr>
        <p:txBody>
          <a:bodyPr vert="horz" wrap="square" lIns="0" tIns="0" rIns="0" bIns="0" rtlCol="0">
            <a:spAutoFit/>
          </a:bodyPr>
          <a:lstStyle/>
          <a:p>
            <a:pPr marL="12700" marR="5080" lvl="0" indent="158115" algn="l" defTabSz="914400" rtl="0" eaLnBrk="1" fontAlgn="auto" latinLnBrk="0" hangingPunct="1">
              <a:lnSpc>
                <a:spcPct val="100000"/>
              </a:lnSpc>
              <a:spcBef>
                <a:spcPts val="0"/>
              </a:spcBef>
              <a:spcAft>
                <a:spcPts val="0"/>
              </a:spcAft>
              <a:buClrTx/>
              <a:buSzTx/>
              <a:buFontTx/>
              <a:buNone/>
              <a:tabLst/>
              <a:defRPr/>
            </a:pPr>
            <a:r>
              <a:rPr kumimoji="0" sz="1200" b="0" i="1" u="none" strike="noStrike" kern="1200" cap="none" spc="-5" normalizeH="0" baseline="0" noProof="0" dirty="0">
                <a:ln>
                  <a:noFill/>
                </a:ln>
                <a:solidFill>
                  <a:srgbClr val="FFFFFF"/>
                </a:solidFill>
                <a:effectLst/>
                <a:uLnTx/>
                <a:uFillTx/>
                <a:latin typeface="Arial Narrow"/>
                <a:ea typeface="+mn-ea"/>
                <a:cs typeface="Arial Narrow"/>
              </a:rPr>
              <a:t>“We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really had to keep the staff  motivated because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when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you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are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at  home</a:t>
            </a:r>
            <a:r>
              <a:rPr kumimoji="0" sz="1200" b="0" i="1" u="none" strike="noStrike" kern="1200" cap="none" spc="-3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but</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don’t</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have</a:t>
            </a:r>
            <a:r>
              <a:rPr kumimoji="0" sz="1200" b="0" i="1" u="none" strike="noStrike" kern="1200" cap="none" spc="-3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the</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resources</a:t>
            </a:r>
            <a:r>
              <a:rPr kumimoji="0" sz="1200" b="0" i="1" u="none" strike="noStrike" kern="1200" cap="none" spc="-4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to  do your job it then becomes our  responsibility to get the staff to  remain actively employed.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There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has  been</a:t>
            </a:r>
            <a:r>
              <a:rPr kumimoji="0" sz="1200" b="0" i="1" u="none" strike="noStrike" kern="1200" cap="none" spc="-3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a:t>
            </a:r>
            <a:r>
              <a:rPr kumimoji="0" sz="1200" b="0" i="1" u="none" strike="noStrike" kern="1200" cap="none" spc="-10"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lot</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of</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fear</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among</a:t>
            </a:r>
            <a:r>
              <a:rPr kumimoji="0" sz="1200" b="0" i="1" u="none" strike="noStrike" kern="1200" cap="none" spc="-3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the</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staff</a:t>
            </a:r>
            <a:r>
              <a:rPr kumimoji="0" sz="1200" b="0" i="1" u="none" strike="noStrike" kern="1200" cap="none" spc="-2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and  as soon as they heard that the front  desk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will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be closed there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was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 bit of  relief”</a:t>
            </a:r>
            <a:endParaRPr kumimoji="0" sz="12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7" name="object 7"/>
          <p:cNvSpPr txBox="1"/>
          <p:nvPr/>
        </p:nvSpPr>
        <p:spPr>
          <a:xfrm>
            <a:off x="716516" y="3238633"/>
            <a:ext cx="1717675" cy="746125"/>
          </a:xfrm>
          <a:prstGeom prst="rect">
            <a:avLst/>
          </a:prstGeom>
        </p:spPr>
        <p:txBody>
          <a:bodyPr vert="horz" wrap="square" lIns="0" tIns="0" rIns="0" bIns="0" rtlCol="0">
            <a:spAutoFit/>
          </a:body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sz="1200" b="0" i="1" u="none" strike="noStrike" kern="1200" cap="none" spc="-5" normalizeH="0" baseline="0" noProof="0" dirty="0">
                <a:ln>
                  <a:noFill/>
                </a:ln>
                <a:solidFill>
                  <a:srgbClr val="FFFFFF"/>
                </a:solidFill>
                <a:effectLst/>
                <a:uLnTx/>
                <a:uFillTx/>
                <a:latin typeface="Arial Narrow"/>
                <a:ea typeface="+mn-ea"/>
                <a:cs typeface="Arial Narrow"/>
              </a:rPr>
              <a:t>“Irregular network connectivity  as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result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of the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large amount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of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staff working remotely since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the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inception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of the</a:t>
            </a:r>
            <a:r>
              <a:rPr kumimoji="0" sz="1200" b="0" i="1" u="none" strike="noStrike" kern="1200" cap="none" spc="-45" normalizeH="0" baseline="0" noProof="0" dirty="0">
                <a:ln>
                  <a:noFill/>
                </a:ln>
                <a:solidFill>
                  <a:srgbClr val="FFFFFF"/>
                </a:solidFill>
                <a:effectLst/>
                <a:uLnTx/>
                <a:uFillTx/>
                <a:latin typeface="Arial Narrow"/>
                <a:ea typeface="+mn-ea"/>
                <a:cs typeface="Arial Narrow"/>
              </a:rPr>
              <a:t>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lockdown”</a:t>
            </a:r>
            <a:endParaRPr kumimoji="0" sz="12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8" name="object 8"/>
          <p:cNvSpPr txBox="1"/>
          <p:nvPr/>
        </p:nvSpPr>
        <p:spPr>
          <a:xfrm>
            <a:off x="3200603" y="4386275"/>
            <a:ext cx="1724660" cy="1111885"/>
          </a:xfrm>
          <a:prstGeom prst="rect">
            <a:avLst/>
          </a:prstGeom>
        </p:spPr>
        <p:txBody>
          <a:bodyPr vert="horz" wrap="square" lIns="0" tIns="0" rIns="0" bIns="0" rtlCol="0">
            <a:spAutoFit/>
          </a:body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sz="1200" b="0" i="1" u="none" strike="noStrike" kern="1200" cap="none" spc="-5" normalizeH="0" baseline="0" noProof="0" dirty="0">
                <a:ln>
                  <a:noFill/>
                </a:ln>
                <a:solidFill>
                  <a:srgbClr val="FFFFFF"/>
                </a:solidFill>
                <a:effectLst/>
                <a:uLnTx/>
                <a:uFillTx/>
                <a:latin typeface="Arial Narrow"/>
                <a:ea typeface="+mn-ea"/>
                <a:cs typeface="Arial Narrow"/>
              </a:rPr>
              <a:t>“Some staff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not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having access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to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laptops whilst working from  home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due to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Covid restrictions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and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being part </a:t>
            </a:r>
            <a:r>
              <a:rPr kumimoji="0" sz="1200" b="0" i="1" u="none" strike="noStrike" kern="1200" cap="none" spc="0" normalizeH="0" baseline="0" noProof="0" dirty="0">
                <a:ln>
                  <a:noFill/>
                </a:ln>
                <a:solidFill>
                  <a:srgbClr val="FFFFFF"/>
                </a:solidFill>
                <a:effectLst/>
                <a:uLnTx/>
                <a:uFillTx/>
                <a:latin typeface="Arial Narrow"/>
                <a:ea typeface="+mn-ea"/>
                <a:cs typeface="Arial Narrow"/>
              </a:rPr>
              <a:t>of a </a:t>
            </a:r>
            <a:r>
              <a:rPr kumimoji="0" sz="1200" b="0" i="1" u="none" strike="noStrike" kern="1200" cap="none" spc="-5" normalizeH="0" baseline="0" noProof="0" dirty="0">
                <a:ln>
                  <a:noFill/>
                </a:ln>
                <a:solidFill>
                  <a:srgbClr val="FFFFFF"/>
                </a:solidFill>
                <a:effectLst/>
                <a:uLnTx/>
                <a:uFillTx/>
                <a:latin typeface="Arial Narrow"/>
                <a:ea typeface="+mn-ea"/>
                <a:cs typeface="Arial Narrow"/>
              </a:rPr>
              <a:t>vulnerable  cluster (age, health conditions,  etc)”</a:t>
            </a:r>
            <a:endParaRPr kumimoji="0" sz="12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9" name="object 9"/>
          <p:cNvSpPr/>
          <p:nvPr/>
        </p:nvSpPr>
        <p:spPr>
          <a:xfrm>
            <a:off x="289765" y="4908263"/>
            <a:ext cx="2391155" cy="145846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385305" y="5225142"/>
            <a:ext cx="1239011" cy="123901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8776275" y="6287730"/>
            <a:ext cx="257175" cy="294953"/>
          </a:xfrm>
          <a:prstGeom prst="rect">
            <a:avLst/>
          </a:prstGeom>
        </p:spPr>
        <p:txBody>
          <a:bodyPr vert="horz" wrap="square" lIns="0" tIns="0" rIns="0" bIns="0" rtlCol="0">
            <a:spAutoFit/>
          </a:bodyPr>
          <a:lstStyle/>
          <a:p>
            <a:pPr marL="12700" marR="0" lvl="0" indent="0" algn="l" defTabSz="914400" rtl="0" eaLnBrk="1" fontAlgn="auto" latinLnBrk="0" hangingPunct="1">
              <a:lnSpc>
                <a:spcPts val="2345"/>
              </a:lnSpc>
              <a:spcBef>
                <a:spcPts val="0"/>
              </a:spcBef>
              <a:spcAft>
                <a:spcPts val="0"/>
              </a:spcAft>
              <a:buClrTx/>
              <a:buSzTx/>
              <a:buFontTx/>
              <a:buNone/>
              <a:tabLst/>
              <a:defRPr/>
            </a:pPr>
            <a:r>
              <a:rPr kumimoji="0" lang="en-US" sz="2000" b="0" i="0" u="none" strike="noStrike" kern="1200" cap="none" spc="-5" normalizeH="0" baseline="0" noProof="0" dirty="0">
                <a:ln>
                  <a:noFill/>
                </a:ln>
                <a:solidFill>
                  <a:srgbClr val="FFFFFF"/>
                </a:solidFill>
                <a:effectLst/>
                <a:uLnTx/>
                <a:uFillTx/>
                <a:latin typeface="Arial Narrow"/>
                <a:ea typeface="+mn-ea"/>
                <a:cs typeface="Arial Narrow"/>
              </a:rPr>
              <a:t>14</a:t>
            </a:r>
            <a:endParaRPr kumimoji="0" sz="2000" b="0" i="0" u="none" strike="noStrike" kern="1200" cap="none" spc="0" normalizeH="0" baseline="0" noProof="0" dirty="0">
              <a:ln>
                <a:noFill/>
              </a:ln>
              <a:solidFill>
                <a:prstClr val="black"/>
              </a:solidFill>
              <a:effectLst/>
              <a:uLnTx/>
              <a:uFillTx/>
              <a:latin typeface="Arial Narrow"/>
              <a:ea typeface="+mn-ea"/>
              <a:cs typeface="Arial Narrow"/>
            </a:endParaRPr>
          </a:p>
        </p:txBody>
      </p:sp>
      <p:sp>
        <p:nvSpPr>
          <p:cNvPr id="14" name="object 2">
            <a:extLst>
              <a:ext uri="{FF2B5EF4-FFF2-40B4-BE49-F238E27FC236}">
                <a16:creationId xmlns:a16="http://schemas.microsoft.com/office/drawing/2014/main" xmlns="" id="{F5707327-1A75-41DA-A7F5-2C7DEA62040A}"/>
              </a:ext>
            </a:extLst>
          </p:cNvPr>
          <p:cNvSpPr txBox="1">
            <a:spLocks noGrp="1"/>
          </p:cNvSpPr>
          <p:nvPr>
            <p:ph type="title"/>
          </p:nvPr>
        </p:nvSpPr>
        <p:spPr>
          <a:xfrm>
            <a:off x="1027611" y="511739"/>
            <a:ext cx="6879771" cy="465769"/>
          </a:xfrm>
          <a:prstGeom prst="rect">
            <a:avLst/>
          </a:prstGeom>
        </p:spPr>
        <p:txBody>
          <a:bodyPr vert="horz" wrap="square" lIns="0" tIns="0" rIns="0" bIns="0" rtlCol="0">
            <a:spAutoFit/>
          </a:bodyPr>
          <a:lstStyle/>
          <a:p>
            <a:pPr marL="488315" marR="5080" indent="-82550" algn="ctr">
              <a:lnSpc>
                <a:spcPts val="3890"/>
              </a:lnSpc>
            </a:pPr>
            <a:r>
              <a:rPr sz="3200" b="1" dirty="0">
                <a:solidFill>
                  <a:srgbClr val="213A72"/>
                </a:solidFill>
                <a:latin typeface="Arial Narrow" panose="020B0606020202030204" pitchFamily="34" charset="0"/>
              </a:rPr>
              <a:t>INTERNAL</a:t>
            </a:r>
            <a:r>
              <a:rPr sz="3200" b="1" spc="-130" dirty="0">
                <a:solidFill>
                  <a:srgbClr val="213A72"/>
                </a:solidFill>
                <a:latin typeface="Arial Narrow" panose="020B0606020202030204" pitchFamily="34" charset="0"/>
              </a:rPr>
              <a:t> </a:t>
            </a:r>
            <a:r>
              <a:rPr lang="en-US" sz="3200" b="1" spc="-30" dirty="0">
                <a:solidFill>
                  <a:srgbClr val="213A72"/>
                </a:solidFill>
                <a:latin typeface="Arial Narrow" panose="020B0606020202030204" pitchFamily="34" charset="0"/>
              </a:rPr>
              <a:t>ENVIRONMENT CONT….</a:t>
            </a:r>
            <a:r>
              <a:rPr sz="3200" b="1" spc="-95" dirty="0">
                <a:solidFill>
                  <a:srgbClr val="213A72"/>
                </a:solidFill>
                <a:latin typeface="Arial Narrow" panose="020B0606020202030204" pitchFamily="34" charset="0"/>
              </a:rPr>
              <a:t> </a:t>
            </a:r>
            <a:endParaRPr sz="3200" b="1"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108044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1455" y="390694"/>
            <a:ext cx="4142104" cy="492443"/>
          </a:xfrm>
          <a:prstGeom prst="rect">
            <a:avLst/>
          </a:prstGeom>
        </p:spPr>
        <p:txBody>
          <a:bodyPr vert="horz" wrap="square" lIns="0" tIns="0" rIns="0" bIns="0" rtlCol="0">
            <a:spAutoFit/>
          </a:bodyPr>
          <a:lstStyle/>
          <a:p>
            <a:pPr marL="12700" algn="ctr">
              <a:lnSpc>
                <a:spcPct val="100000"/>
              </a:lnSpc>
            </a:pPr>
            <a:r>
              <a:rPr sz="3200" b="1" spc="-110" dirty="0">
                <a:solidFill>
                  <a:srgbClr val="213A72"/>
                </a:solidFill>
                <a:latin typeface="Arial Narrow" panose="020B0606020202030204" pitchFamily="34" charset="0"/>
              </a:rPr>
              <a:t>DATA</a:t>
            </a:r>
            <a:r>
              <a:rPr sz="3200" b="1" spc="-180" dirty="0">
                <a:solidFill>
                  <a:srgbClr val="213A72"/>
                </a:solidFill>
                <a:latin typeface="Arial Narrow" panose="020B0606020202030204" pitchFamily="34" charset="0"/>
              </a:rPr>
              <a:t> </a:t>
            </a:r>
            <a:r>
              <a:rPr sz="3200" b="1" spc="-5" dirty="0">
                <a:solidFill>
                  <a:srgbClr val="213A72"/>
                </a:solidFill>
                <a:latin typeface="Arial Narrow" panose="020B0606020202030204" pitchFamily="34" charset="0"/>
              </a:rPr>
              <a:t>FORECASTS</a:t>
            </a:r>
          </a:p>
        </p:txBody>
      </p:sp>
      <p:sp>
        <p:nvSpPr>
          <p:cNvPr id="3" name="object 3"/>
          <p:cNvSpPr/>
          <p:nvPr/>
        </p:nvSpPr>
        <p:spPr>
          <a:xfrm>
            <a:off x="4247388" y="1825751"/>
            <a:ext cx="4267200" cy="4430395"/>
          </a:xfrm>
          <a:custGeom>
            <a:avLst/>
            <a:gdLst/>
            <a:ahLst/>
            <a:cxnLst/>
            <a:rect l="l" t="t" r="r" b="b"/>
            <a:pathLst>
              <a:path w="4267200" h="4430395">
                <a:moveTo>
                  <a:pt x="0" y="0"/>
                </a:moveTo>
                <a:lnTo>
                  <a:pt x="4267200" y="0"/>
                </a:lnTo>
                <a:lnTo>
                  <a:pt x="4267200" y="4430268"/>
                </a:lnTo>
                <a:lnTo>
                  <a:pt x="0" y="4430268"/>
                </a:lnTo>
                <a:lnTo>
                  <a:pt x="0" y="0"/>
                </a:lnTo>
                <a:close/>
              </a:path>
            </a:pathLst>
          </a:custGeom>
          <a:solidFill>
            <a:srgbClr val="DEEBF7"/>
          </a:solidFill>
        </p:spPr>
        <p:txBody>
          <a:bodyPr wrap="square" lIns="0" tIns="0" rIns="0" bIns="0" rtlCol="0"/>
          <a:lstStyle/>
          <a:p>
            <a:endParaRPr/>
          </a:p>
        </p:txBody>
      </p:sp>
      <p:sp>
        <p:nvSpPr>
          <p:cNvPr id="4" name="object 4"/>
          <p:cNvSpPr txBox="1"/>
          <p:nvPr/>
        </p:nvSpPr>
        <p:spPr>
          <a:xfrm>
            <a:off x="4326273" y="1870327"/>
            <a:ext cx="4111625" cy="3514725"/>
          </a:xfrm>
          <a:prstGeom prst="rect">
            <a:avLst/>
          </a:prstGeom>
        </p:spPr>
        <p:txBody>
          <a:bodyPr vert="horz" wrap="square" lIns="0" tIns="0" rIns="0" bIns="0" rtlCol="0">
            <a:spAutoFit/>
          </a:bodyPr>
          <a:lstStyle/>
          <a:p>
            <a:pPr marL="240029" marR="6350" indent="-227965" algn="just">
              <a:lnSpc>
                <a:spcPts val="2050"/>
              </a:lnSpc>
            </a:pPr>
            <a:r>
              <a:rPr sz="1900" spc="20" dirty="0">
                <a:latin typeface="Wingdings"/>
                <a:cs typeface="Wingdings"/>
              </a:rPr>
              <a:t></a:t>
            </a:r>
            <a:r>
              <a:rPr sz="1900" spc="20" dirty="0">
                <a:latin typeface="Arial Narrow"/>
                <a:cs typeface="Arial Narrow"/>
              </a:rPr>
              <a:t>The </a:t>
            </a:r>
            <a:r>
              <a:rPr sz="1900" spc="-5" dirty="0">
                <a:latin typeface="Arial Narrow"/>
                <a:cs typeface="Arial Narrow"/>
              </a:rPr>
              <a:t>current </a:t>
            </a:r>
            <a:r>
              <a:rPr sz="1900" spc="-10" dirty="0">
                <a:latin typeface="Arial Narrow"/>
                <a:cs typeface="Arial Narrow"/>
              </a:rPr>
              <a:t>increase </a:t>
            </a:r>
            <a:r>
              <a:rPr sz="1900" spc="-5" dirty="0">
                <a:latin typeface="Arial Narrow"/>
                <a:cs typeface="Arial Narrow"/>
              </a:rPr>
              <a:t>in the unemployment  rate from 23.3% in the second quarter of  2020 to 30.8% </a:t>
            </a:r>
            <a:r>
              <a:rPr sz="1900" spc="5" dirty="0">
                <a:latin typeface="Arial Narrow"/>
                <a:cs typeface="Arial Narrow"/>
              </a:rPr>
              <a:t>in </a:t>
            </a:r>
            <a:r>
              <a:rPr sz="1900" spc="-5" dirty="0">
                <a:latin typeface="Arial Narrow"/>
                <a:cs typeface="Arial Narrow"/>
              </a:rPr>
              <a:t>the third quarter of 2020  poses as an indication that the </a:t>
            </a:r>
            <a:r>
              <a:rPr sz="1900" dirty="0">
                <a:latin typeface="Arial Narrow"/>
                <a:cs typeface="Arial Narrow"/>
              </a:rPr>
              <a:t>CCMA </a:t>
            </a:r>
            <a:r>
              <a:rPr sz="1900" spc="-5" dirty="0">
                <a:latin typeface="Arial Narrow"/>
                <a:cs typeface="Arial Narrow"/>
              </a:rPr>
              <a:t>may  endure a subsequent increase in its case  load in unfair dismissal disputes from  employers who can no longer </a:t>
            </a:r>
            <a:r>
              <a:rPr sz="1900" spc="-10" dirty="0">
                <a:latin typeface="Arial Narrow"/>
                <a:cs typeface="Arial Narrow"/>
              </a:rPr>
              <a:t>afford </a:t>
            </a:r>
            <a:r>
              <a:rPr sz="1900" spc="-5" dirty="0">
                <a:latin typeface="Arial Narrow"/>
                <a:cs typeface="Arial Narrow"/>
              </a:rPr>
              <a:t>the  financial strain and retrenchment</a:t>
            </a:r>
            <a:r>
              <a:rPr sz="1900" spc="15" dirty="0">
                <a:latin typeface="Arial Narrow"/>
                <a:cs typeface="Arial Narrow"/>
              </a:rPr>
              <a:t> </a:t>
            </a:r>
            <a:r>
              <a:rPr sz="1900" spc="-5" dirty="0">
                <a:latin typeface="Arial Narrow"/>
                <a:cs typeface="Arial Narrow"/>
              </a:rPr>
              <a:t>referrals.</a:t>
            </a:r>
            <a:endParaRPr sz="1900">
              <a:latin typeface="Arial Narrow"/>
              <a:cs typeface="Arial Narrow"/>
            </a:endParaRPr>
          </a:p>
          <a:p>
            <a:pPr>
              <a:lnSpc>
                <a:spcPct val="100000"/>
              </a:lnSpc>
              <a:spcBef>
                <a:spcPts val="35"/>
              </a:spcBef>
            </a:pPr>
            <a:endParaRPr sz="2550">
              <a:latin typeface="Times New Roman"/>
              <a:cs typeface="Times New Roman"/>
            </a:endParaRPr>
          </a:p>
          <a:p>
            <a:pPr marL="240665" marR="5080" indent="-228600" algn="just">
              <a:lnSpc>
                <a:spcPts val="2050"/>
              </a:lnSpc>
            </a:pPr>
            <a:r>
              <a:rPr sz="1900" spc="30" dirty="0">
                <a:latin typeface="Wingdings"/>
                <a:cs typeface="Wingdings"/>
              </a:rPr>
              <a:t></a:t>
            </a:r>
            <a:r>
              <a:rPr sz="1900" spc="30" dirty="0">
                <a:latin typeface="Arial Narrow"/>
                <a:cs typeface="Arial Narrow"/>
              </a:rPr>
              <a:t>It </a:t>
            </a:r>
            <a:r>
              <a:rPr sz="1900" spc="-5" dirty="0">
                <a:latin typeface="Arial Narrow"/>
                <a:cs typeface="Arial Narrow"/>
              </a:rPr>
              <a:t>is also envisaged from the projections ran  that there could be further unemployment  increase of up to </a:t>
            </a:r>
            <a:r>
              <a:rPr sz="1900" dirty="0">
                <a:latin typeface="Arial Narrow"/>
                <a:cs typeface="Arial Narrow"/>
              </a:rPr>
              <a:t>36% </a:t>
            </a:r>
            <a:r>
              <a:rPr sz="1900" spc="-5" dirty="0">
                <a:latin typeface="Arial Narrow"/>
                <a:cs typeface="Arial Narrow"/>
              </a:rPr>
              <a:t>in the second  quarter of</a:t>
            </a:r>
            <a:r>
              <a:rPr sz="1900" spc="-50" dirty="0">
                <a:latin typeface="Arial Narrow"/>
                <a:cs typeface="Arial Narrow"/>
              </a:rPr>
              <a:t> </a:t>
            </a:r>
            <a:r>
              <a:rPr sz="1900" spc="-5" dirty="0">
                <a:latin typeface="Arial Narrow"/>
                <a:cs typeface="Arial Narrow"/>
              </a:rPr>
              <a:t>2021.</a:t>
            </a:r>
            <a:endParaRPr sz="1900">
              <a:latin typeface="Arial Narrow"/>
              <a:cs typeface="Arial Narrow"/>
            </a:endParaRPr>
          </a:p>
        </p:txBody>
      </p:sp>
      <p:sp>
        <p:nvSpPr>
          <p:cNvPr id="5" name="object 5"/>
          <p:cNvSpPr/>
          <p:nvPr/>
        </p:nvSpPr>
        <p:spPr>
          <a:xfrm>
            <a:off x="8639556" y="6198120"/>
            <a:ext cx="504444" cy="56996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95857" y="1825751"/>
            <a:ext cx="3966758" cy="213207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95857" y="3957826"/>
            <a:ext cx="3990974" cy="229832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763575" y="6287730"/>
            <a:ext cx="282575" cy="313690"/>
          </a:xfrm>
          <a:prstGeom prst="rect">
            <a:avLst/>
          </a:prstGeom>
        </p:spPr>
        <p:txBody>
          <a:bodyPr vert="horz" wrap="square" lIns="0" tIns="0" rIns="0" bIns="0" rtlCol="0">
            <a:spAutoFit/>
          </a:bodyPr>
          <a:lstStyle/>
          <a:p>
            <a:pPr marL="25400">
              <a:lnSpc>
                <a:spcPts val="2345"/>
              </a:lnSpc>
            </a:pPr>
            <a:fld id="{81D60167-4931-47E6-BA6A-407CBD079E47}" type="slidenum">
              <a:rPr sz="2000" dirty="0">
                <a:solidFill>
                  <a:srgbClr val="FFFFFF"/>
                </a:solidFill>
                <a:latin typeface="Arial Narrow"/>
                <a:cs typeface="Arial Narrow"/>
              </a:rPr>
              <a:pPr marL="25400">
                <a:lnSpc>
                  <a:spcPts val="2345"/>
                </a:lnSpc>
              </a:pPr>
              <a:t>15</a:t>
            </a:fld>
            <a:endParaRPr sz="2000">
              <a:latin typeface="Arial Narrow"/>
              <a:cs typeface="Arial Narrow"/>
            </a:endParaRPr>
          </a:p>
        </p:txBody>
      </p:sp>
    </p:spTree>
    <p:extLst>
      <p:ext uri="{BB962C8B-B14F-4D97-AF65-F5344CB8AC3E}">
        <p14:creationId xmlns:p14="http://schemas.microsoft.com/office/powerpoint/2010/main" xmlns="" val="151952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8061" y="792306"/>
            <a:ext cx="5502875" cy="483466"/>
          </a:xfrm>
          <a:prstGeom prst="rect">
            <a:avLst/>
          </a:prstGeom>
        </p:spPr>
        <p:txBody>
          <a:bodyPr vert="horz" wrap="square" lIns="0" tIns="0" rIns="0" bIns="0" rtlCol="0">
            <a:spAutoFit/>
          </a:bodyPr>
          <a:lstStyle/>
          <a:p>
            <a:pPr marL="1471295" marR="5080" indent="-818515">
              <a:lnSpc>
                <a:spcPts val="3890"/>
              </a:lnSpc>
            </a:pPr>
            <a:r>
              <a:rPr sz="3200" b="1" spc="-110" dirty="0">
                <a:solidFill>
                  <a:srgbClr val="213A72"/>
                </a:solidFill>
                <a:latin typeface="Arial Narrow" panose="020B0606020202030204" pitchFamily="34" charset="0"/>
              </a:rPr>
              <a:t>DATA</a:t>
            </a:r>
            <a:r>
              <a:rPr sz="3200" b="1" spc="-175" dirty="0">
                <a:solidFill>
                  <a:srgbClr val="213A72"/>
                </a:solidFill>
                <a:latin typeface="Arial Narrow" panose="020B0606020202030204" pitchFamily="34" charset="0"/>
              </a:rPr>
              <a:t> </a:t>
            </a:r>
            <a:r>
              <a:rPr sz="3200" b="1" spc="-5" dirty="0">
                <a:solidFill>
                  <a:srgbClr val="213A72"/>
                </a:solidFill>
                <a:latin typeface="Arial Narrow" panose="020B0606020202030204" pitchFamily="34" charset="0"/>
              </a:rPr>
              <a:t>FORECASTS  </a:t>
            </a:r>
            <a:r>
              <a:rPr sz="3200" b="1" dirty="0">
                <a:solidFill>
                  <a:srgbClr val="213A72"/>
                </a:solidFill>
                <a:latin typeface="Arial Narrow" panose="020B0606020202030204" pitchFamily="34" charset="0"/>
              </a:rPr>
              <a:t>CONT</a:t>
            </a:r>
            <a:r>
              <a:rPr lang="en-US" sz="3200" b="1" dirty="0">
                <a:solidFill>
                  <a:srgbClr val="213A72"/>
                </a:solidFill>
                <a:latin typeface="Arial Narrow" panose="020B0606020202030204" pitchFamily="34" charset="0"/>
              </a:rPr>
              <a:t>…</a:t>
            </a:r>
            <a:endParaRPr sz="3200" b="1" dirty="0">
              <a:solidFill>
                <a:srgbClr val="213A72"/>
              </a:solidFill>
              <a:latin typeface="Arial Narrow" panose="020B0606020202030204" pitchFamily="34" charset="0"/>
            </a:endParaRPr>
          </a:p>
        </p:txBody>
      </p:sp>
      <p:sp>
        <p:nvSpPr>
          <p:cNvPr id="3" name="object 3"/>
          <p:cNvSpPr/>
          <p:nvPr/>
        </p:nvSpPr>
        <p:spPr>
          <a:xfrm>
            <a:off x="4151375" y="1825751"/>
            <a:ext cx="4612199" cy="4430395"/>
          </a:xfrm>
          <a:custGeom>
            <a:avLst/>
            <a:gdLst/>
            <a:ahLst/>
            <a:cxnLst/>
            <a:rect l="l" t="t" r="r" b="b"/>
            <a:pathLst>
              <a:path w="4364990" h="4430395">
                <a:moveTo>
                  <a:pt x="0" y="0"/>
                </a:moveTo>
                <a:lnTo>
                  <a:pt x="4364735" y="0"/>
                </a:lnTo>
                <a:lnTo>
                  <a:pt x="4364735" y="4430268"/>
                </a:lnTo>
                <a:lnTo>
                  <a:pt x="0" y="4430268"/>
                </a:lnTo>
                <a:lnTo>
                  <a:pt x="0" y="0"/>
                </a:lnTo>
                <a:close/>
              </a:path>
            </a:pathLst>
          </a:custGeom>
          <a:solidFill>
            <a:srgbClr val="DEEBF7"/>
          </a:solidFill>
        </p:spPr>
        <p:txBody>
          <a:bodyPr wrap="square" lIns="0" tIns="0" rIns="0" bIns="0" rtlCol="0"/>
          <a:lstStyle/>
          <a:p>
            <a:endParaRPr/>
          </a:p>
        </p:txBody>
      </p:sp>
      <p:sp>
        <p:nvSpPr>
          <p:cNvPr id="4" name="object 4"/>
          <p:cNvSpPr txBox="1"/>
          <p:nvPr/>
        </p:nvSpPr>
        <p:spPr>
          <a:xfrm>
            <a:off x="4229499" y="1809877"/>
            <a:ext cx="4208145" cy="2451735"/>
          </a:xfrm>
          <a:prstGeom prst="rect">
            <a:avLst/>
          </a:prstGeom>
        </p:spPr>
        <p:txBody>
          <a:bodyPr vert="horz" wrap="square" lIns="0" tIns="0" rIns="0" bIns="0" rtlCol="0">
            <a:spAutoFit/>
          </a:bodyPr>
          <a:lstStyle/>
          <a:p>
            <a:pPr marL="241300" indent="-228600" algn="just">
              <a:lnSpc>
                <a:spcPts val="1325"/>
              </a:lnSpc>
              <a:buFont typeface="Wingdings"/>
              <a:buChar char=""/>
              <a:tabLst>
                <a:tab pos="241300" algn="l"/>
              </a:tabLst>
            </a:pPr>
            <a:r>
              <a:rPr sz="1300" spc="-5" dirty="0">
                <a:latin typeface="Arial Narrow"/>
                <a:cs typeface="Arial Narrow"/>
              </a:rPr>
              <a:t>It  is  noted  that  from  the  </a:t>
            </a:r>
            <a:r>
              <a:rPr sz="1300" spc="-10" dirty="0">
                <a:latin typeface="Arial Narrow"/>
                <a:cs typeface="Arial Narrow"/>
              </a:rPr>
              <a:t> </a:t>
            </a:r>
            <a:r>
              <a:rPr sz="1300" spc="-5" dirty="0">
                <a:latin typeface="Arial Narrow"/>
                <a:cs typeface="Arial Narrow"/>
              </a:rPr>
              <a:t>projections</a:t>
            </a:r>
            <a:r>
              <a:rPr lang="en-US" sz="1300" spc="-5" dirty="0">
                <a:latin typeface="Arial Narrow"/>
                <a:cs typeface="Arial Narrow"/>
              </a:rPr>
              <a:t> that</a:t>
            </a:r>
            <a:r>
              <a:rPr sz="1300" spc="-5" dirty="0">
                <a:latin typeface="Arial Narrow"/>
                <a:cs typeface="Arial Narrow"/>
              </a:rPr>
              <a:t>,  </a:t>
            </a:r>
            <a:r>
              <a:rPr sz="1300" dirty="0">
                <a:latin typeface="Arial Narrow"/>
                <a:cs typeface="Arial Narrow"/>
              </a:rPr>
              <a:t>five     </a:t>
            </a:r>
            <a:r>
              <a:rPr sz="1300" spc="125" dirty="0">
                <a:latin typeface="Arial Narrow"/>
                <a:cs typeface="Arial Narrow"/>
              </a:rPr>
              <a:t> </a:t>
            </a:r>
            <a:r>
              <a:rPr sz="1300" spc="-5" dirty="0">
                <a:latin typeface="Arial Narrow"/>
                <a:cs typeface="Arial Narrow"/>
              </a:rPr>
              <a:t>main</a:t>
            </a:r>
            <a:endParaRPr sz="1300" dirty="0">
              <a:latin typeface="Arial Narrow"/>
              <a:cs typeface="Arial Narrow"/>
            </a:endParaRPr>
          </a:p>
          <a:p>
            <a:pPr marL="241300" algn="just">
              <a:lnSpc>
                <a:spcPts val="1095"/>
              </a:lnSpc>
            </a:pPr>
            <a:r>
              <a:rPr sz="1300" spc="-10" dirty="0">
                <a:latin typeface="Arial Narrow"/>
                <a:cs typeface="Arial Narrow"/>
              </a:rPr>
              <a:t>provinces;  </a:t>
            </a:r>
            <a:r>
              <a:rPr sz="1300" b="1" spc="-5" dirty="0">
                <a:latin typeface="Arial Narrow"/>
                <a:cs typeface="Arial Narrow"/>
              </a:rPr>
              <a:t>Gauteng,  KwaZulu  Natal,  </a:t>
            </a:r>
            <a:r>
              <a:rPr sz="1300" b="1" spc="-10" dirty="0">
                <a:latin typeface="Arial Narrow"/>
                <a:cs typeface="Arial Narrow"/>
              </a:rPr>
              <a:t>Western  </a:t>
            </a:r>
            <a:r>
              <a:rPr sz="1300" b="1" spc="-5" dirty="0">
                <a:latin typeface="Arial Narrow"/>
                <a:cs typeface="Arial Narrow"/>
              </a:rPr>
              <a:t>Cape </a:t>
            </a:r>
            <a:r>
              <a:rPr sz="1300" b="1" spc="185" dirty="0">
                <a:latin typeface="Arial Narrow"/>
                <a:cs typeface="Arial Narrow"/>
              </a:rPr>
              <a:t> </a:t>
            </a:r>
            <a:r>
              <a:rPr sz="1300" b="1" spc="-5" dirty="0">
                <a:latin typeface="Arial Narrow"/>
                <a:cs typeface="Arial Narrow"/>
              </a:rPr>
              <a:t>Eastern</a:t>
            </a:r>
            <a:endParaRPr sz="1300" dirty="0">
              <a:latin typeface="Arial Narrow"/>
              <a:cs typeface="Arial Narrow"/>
            </a:endParaRPr>
          </a:p>
          <a:p>
            <a:pPr marL="241300" algn="just">
              <a:lnSpc>
                <a:spcPts val="1095"/>
              </a:lnSpc>
            </a:pPr>
            <a:r>
              <a:rPr sz="1300" b="1" spc="-5" dirty="0">
                <a:latin typeface="Arial Narrow"/>
                <a:cs typeface="Arial Narrow"/>
              </a:rPr>
              <a:t>Cape </a:t>
            </a:r>
            <a:r>
              <a:rPr sz="1300" b="1" spc="-10" dirty="0">
                <a:latin typeface="Arial Narrow"/>
                <a:cs typeface="Arial Narrow"/>
              </a:rPr>
              <a:t>and </a:t>
            </a:r>
            <a:r>
              <a:rPr sz="1300" b="1" spc="-5" dirty="0">
                <a:latin typeface="Arial Narrow"/>
                <a:cs typeface="Arial Narrow"/>
              </a:rPr>
              <a:t>Mpumalanga </a:t>
            </a:r>
            <a:r>
              <a:rPr sz="1300" spc="-10" dirty="0">
                <a:latin typeface="Arial Narrow"/>
                <a:cs typeface="Arial Narrow"/>
              </a:rPr>
              <a:t>are projected </a:t>
            </a:r>
            <a:r>
              <a:rPr sz="1300" spc="-5" dirty="0">
                <a:latin typeface="Arial Narrow"/>
                <a:cs typeface="Arial Narrow"/>
              </a:rPr>
              <a:t>to </a:t>
            </a:r>
            <a:r>
              <a:rPr sz="1300" spc="-10" dirty="0">
                <a:latin typeface="Arial Narrow"/>
                <a:cs typeface="Arial Narrow"/>
              </a:rPr>
              <a:t>have new  </a:t>
            </a:r>
            <a:r>
              <a:rPr sz="1300" spc="-5" dirty="0">
                <a:latin typeface="Arial Narrow"/>
                <a:cs typeface="Arial Narrow"/>
              </a:rPr>
              <a:t>daily   </a:t>
            </a:r>
            <a:r>
              <a:rPr sz="1300" spc="105" dirty="0">
                <a:latin typeface="Arial Narrow"/>
                <a:cs typeface="Arial Narrow"/>
              </a:rPr>
              <a:t> </a:t>
            </a:r>
            <a:r>
              <a:rPr sz="1300" spc="-5" dirty="0">
                <a:latin typeface="Arial Narrow"/>
                <a:cs typeface="Arial Narrow"/>
              </a:rPr>
              <a:t>Covid-</a:t>
            </a:r>
            <a:endParaRPr sz="1300" dirty="0">
              <a:latin typeface="Arial Narrow"/>
              <a:cs typeface="Arial Narrow"/>
            </a:endParaRPr>
          </a:p>
          <a:p>
            <a:pPr marL="241300" algn="just">
              <a:lnSpc>
                <a:spcPts val="1095"/>
              </a:lnSpc>
            </a:pPr>
            <a:r>
              <a:rPr sz="1300" spc="-5" dirty="0">
                <a:latin typeface="Arial Narrow"/>
                <a:cs typeface="Arial Narrow"/>
              </a:rPr>
              <a:t>19 </a:t>
            </a:r>
            <a:r>
              <a:rPr sz="1300" spc="210" dirty="0">
                <a:latin typeface="Arial Narrow"/>
                <a:cs typeface="Arial Narrow"/>
              </a:rPr>
              <a:t> </a:t>
            </a:r>
            <a:r>
              <a:rPr sz="1300" spc="-5" dirty="0">
                <a:latin typeface="Arial Narrow"/>
                <a:cs typeface="Arial Narrow"/>
              </a:rPr>
              <a:t>cases </a:t>
            </a:r>
            <a:r>
              <a:rPr sz="1300" spc="210" dirty="0">
                <a:latin typeface="Arial Narrow"/>
                <a:cs typeface="Arial Narrow"/>
              </a:rPr>
              <a:t> </a:t>
            </a:r>
            <a:r>
              <a:rPr sz="1300" spc="-10" dirty="0">
                <a:latin typeface="Arial Narrow"/>
                <a:cs typeface="Arial Narrow"/>
              </a:rPr>
              <a:t>ranging </a:t>
            </a:r>
            <a:r>
              <a:rPr sz="1300" spc="215" dirty="0">
                <a:latin typeface="Arial Narrow"/>
                <a:cs typeface="Arial Narrow"/>
              </a:rPr>
              <a:t> </a:t>
            </a:r>
            <a:r>
              <a:rPr sz="1300" spc="-5" dirty="0">
                <a:latin typeface="Arial Narrow"/>
                <a:cs typeface="Arial Narrow"/>
              </a:rPr>
              <a:t>between </a:t>
            </a:r>
            <a:r>
              <a:rPr sz="1300" spc="210" dirty="0">
                <a:latin typeface="Arial Narrow"/>
                <a:cs typeface="Arial Narrow"/>
              </a:rPr>
              <a:t> </a:t>
            </a:r>
            <a:r>
              <a:rPr sz="1300" b="1" spc="-5" dirty="0">
                <a:latin typeface="Arial Narrow"/>
                <a:cs typeface="Arial Narrow"/>
              </a:rPr>
              <a:t>2 </a:t>
            </a:r>
            <a:r>
              <a:rPr sz="1300" b="1" spc="210" dirty="0">
                <a:latin typeface="Arial Narrow"/>
                <a:cs typeface="Arial Narrow"/>
              </a:rPr>
              <a:t> </a:t>
            </a:r>
            <a:r>
              <a:rPr sz="1300" b="1" spc="-10" dirty="0">
                <a:latin typeface="Arial Narrow"/>
                <a:cs typeface="Arial Narrow"/>
              </a:rPr>
              <a:t>000 </a:t>
            </a:r>
            <a:r>
              <a:rPr sz="1300" b="1" spc="215" dirty="0">
                <a:latin typeface="Arial Narrow"/>
                <a:cs typeface="Arial Narrow"/>
              </a:rPr>
              <a:t> </a:t>
            </a:r>
            <a:r>
              <a:rPr sz="1300" b="1" spc="-10" dirty="0">
                <a:latin typeface="Arial Narrow"/>
                <a:cs typeface="Arial Narrow"/>
              </a:rPr>
              <a:t>and </a:t>
            </a:r>
            <a:r>
              <a:rPr sz="1300" b="1" spc="215" dirty="0">
                <a:latin typeface="Arial Narrow"/>
                <a:cs typeface="Arial Narrow"/>
              </a:rPr>
              <a:t> </a:t>
            </a:r>
            <a:r>
              <a:rPr sz="1300" b="1" spc="-5" dirty="0">
                <a:latin typeface="Arial Narrow"/>
                <a:cs typeface="Arial Narrow"/>
              </a:rPr>
              <a:t>15 </a:t>
            </a:r>
            <a:r>
              <a:rPr sz="1300" b="1" spc="210" dirty="0">
                <a:latin typeface="Arial Narrow"/>
                <a:cs typeface="Arial Narrow"/>
              </a:rPr>
              <a:t> </a:t>
            </a:r>
            <a:r>
              <a:rPr sz="1300" b="1" spc="-10" dirty="0">
                <a:latin typeface="Arial Narrow"/>
                <a:cs typeface="Arial Narrow"/>
              </a:rPr>
              <a:t>000 </a:t>
            </a:r>
            <a:r>
              <a:rPr sz="1300" b="1" spc="215" dirty="0">
                <a:latin typeface="Arial Narrow"/>
                <a:cs typeface="Arial Narrow"/>
              </a:rPr>
              <a:t> </a:t>
            </a:r>
            <a:r>
              <a:rPr sz="1300" spc="-10" dirty="0">
                <a:latin typeface="Arial Narrow"/>
                <a:cs typeface="Arial Narrow"/>
              </a:rPr>
              <a:t>during </a:t>
            </a:r>
            <a:r>
              <a:rPr sz="1300" spc="215" dirty="0">
                <a:latin typeface="Arial Narrow"/>
                <a:cs typeface="Arial Narrow"/>
              </a:rPr>
              <a:t> </a:t>
            </a:r>
            <a:r>
              <a:rPr sz="1300" spc="-5" dirty="0">
                <a:latin typeface="Arial Narrow"/>
                <a:cs typeface="Arial Narrow"/>
              </a:rPr>
              <a:t>the</a:t>
            </a:r>
            <a:endParaRPr sz="1300" dirty="0">
              <a:latin typeface="Arial Narrow"/>
              <a:cs typeface="Arial Narrow"/>
            </a:endParaRPr>
          </a:p>
          <a:p>
            <a:pPr marL="241300" algn="just">
              <a:lnSpc>
                <a:spcPts val="1095"/>
              </a:lnSpc>
            </a:pPr>
            <a:r>
              <a:rPr sz="1300" spc="-5" dirty="0">
                <a:latin typeface="Arial Narrow"/>
                <a:cs typeface="Arial Narrow"/>
              </a:rPr>
              <a:t>forecasted </a:t>
            </a:r>
            <a:r>
              <a:rPr sz="1300" spc="-10" dirty="0">
                <a:latin typeface="Arial Narrow"/>
                <a:cs typeface="Arial Narrow"/>
              </a:rPr>
              <a:t>period </a:t>
            </a:r>
            <a:r>
              <a:rPr sz="1300" spc="-5" dirty="0">
                <a:latin typeface="Arial Narrow"/>
                <a:cs typeface="Arial Narrow"/>
              </a:rPr>
              <a:t>of </a:t>
            </a:r>
            <a:r>
              <a:rPr sz="1300" spc="-10" dirty="0">
                <a:latin typeface="Arial Narrow"/>
                <a:cs typeface="Arial Narrow"/>
              </a:rPr>
              <a:t>2021-2023- </a:t>
            </a:r>
            <a:r>
              <a:rPr sz="1300" spc="-5" dirty="0">
                <a:latin typeface="Arial Narrow"/>
                <a:cs typeface="Arial Narrow"/>
              </a:rPr>
              <a:t>which is the </a:t>
            </a:r>
            <a:r>
              <a:rPr sz="1300" spc="-10" dirty="0">
                <a:latin typeface="Arial Narrow"/>
                <a:cs typeface="Arial Narrow"/>
              </a:rPr>
              <a:t>projected period  </a:t>
            </a:r>
            <a:r>
              <a:rPr sz="1300" spc="250" dirty="0">
                <a:latin typeface="Arial Narrow"/>
                <a:cs typeface="Arial Narrow"/>
              </a:rPr>
              <a:t> </a:t>
            </a:r>
            <a:r>
              <a:rPr sz="1300" spc="-5" dirty="0">
                <a:latin typeface="Arial Narrow"/>
                <a:cs typeface="Arial Narrow"/>
              </a:rPr>
              <a:t>for</a:t>
            </a:r>
            <a:endParaRPr sz="1300" dirty="0">
              <a:latin typeface="Arial Narrow"/>
              <a:cs typeface="Arial Narrow"/>
            </a:endParaRPr>
          </a:p>
          <a:p>
            <a:pPr marL="241300" marR="5715" indent="-635" algn="just">
              <a:lnSpc>
                <a:spcPct val="70000"/>
              </a:lnSpc>
              <a:spcBef>
                <a:spcPts val="234"/>
              </a:spcBef>
            </a:pPr>
            <a:r>
              <a:rPr sz="1300" spc="-5" dirty="0">
                <a:latin typeface="Arial Narrow"/>
                <a:cs typeface="Arial Narrow"/>
              </a:rPr>
              <a:t>the existence of Covid-19 in South Africa in </a:t>
            </a:r>
            <a:r>
              <a:rPr sz="1300" spc="-10" dirty="0">
                <a:latin typeface="Arial Narrow"/>
                <a:cs typeface="Arial Narrow"/>
              </a:rPr>
              <a:t>absence </a:t>
            </a:r>
            <a:r>
              <a:rPr sz="1300" spc="-5" dirty="0">
                <a:latin typeface="Arial Narrow"/>
                <a:cs typeface="Arial Narrow"/>
              </a:rPr>
              <a:t>of herd  immunity </a:t>
            </a:r>
            <a:r>
              <a:rPr sz="1300" spc="-10" dirty="0">
                <a:latin typeface="Arial Narrow"/>
                <a:cs typeface="Arial Narrow"/>
              </a:rPr>
              <a:t>through</a:t>
            </a:r>
            <a:r>
              <a:rPr sz="1300" spc="-55" dirty="0">
                <a:latin typeface="Arial Narrow"/>
                <a:cs typeface="Arial Narrow"/>
              </a:rPr>
              <a:t> </a:t>
            </a:r>
            <a:r>
              <a:rPr sz="1300" spc="-5" dirty="0">
                <a:latin typeface="Arial Narrow"/>
                <a:cs typeface="Arial Narrow"/>
              </a:rPr>
              <a:t>vaccination.</a:t>
            </a:r>
            <a:endParaRPr sz="1300" dirty="0">
              <a:latin typeface="Arial Narrow"/>
              <a:cs typeface="Arial Narrow"/>
            </a:endParaRPr>
          </a:p>
          <a:p>
            <a:pPr marL="241300" indent="-228600" algn="just">
              <a:lnSpc>
                <a:spcPts val="1325"/>
              </a:lnSpc>
              <a:spcBef>
                <a:spcPts val="1245"/>
              </a:spcBef>
              <a:buFont typeface="Wingdings"/>
              <a:buChar char=""/>
              <a:tabLst>
                <a:tab pos="241300" algn="l"/>
              </a:tabLst>
            </a:pPr>
            <a:r>
              <a:rPr sz="1300" spc="-10" dirty="0">
                <a:latin typeface="Arial Narrow"/>
                <a:cs typeface="Arial Narrow"/>
              </a:rPr>
              <a:t>The  </a:t>
            </a:r>
            <a:r>
              <a:rPr sz="1300" dirty="0">
                <a:latin typeface="Arial Narrow"/>
                <a:cs typeface="Arial Narrow"/>
              </a:rPr>
              <a:t>CCMA </a:t>
            </a:r>
            <a:r>
              <a:rPr sz="1300" spc="-10" dirty="0">
                <a:latin typeface="Arial Narrow"/>
                <a:cs typeface="Arial Narrow"/>
              </a:rPr>
              <a:t>can  </a:t>
            </a:r>
            <a:r>
              <a:rPr sz="1300" spc="-5" dirty="0">
                <a:latin typeface="Arial Narrow"/>
                <a:cs typeface="Arial Narrow"/>
              </a:rPr>
              <a:t>also anticipate an </a:t>
            </a:r>
            <a:r>
              <a:rPr sz="1300" b="1" spc="-10" dirty="0">
                <a:latin typeface="Arial Narrow"/>
                <a:cs typeface="Arial Narrow"/>
              </a:rPr>
              <a:t>exponential  </a:t>
            </a:r>
            <a:r>
              <a:rPr sz="1300" b="1" spc="-5" dirty="0">
                <a:latin typeface="Arial Narrow"/>
                <a:cs typeface="Arial Narrow"/>
              </a:rPr>
              <a:t>increase in   </a:t>
            </a:r>
            <a:r>
              <a:rPr sz="1300" b="1" spc="10" dirty="0">
                <a:latin typeface="Arial Narrow"/>
                <a:cs typeface="Arial Narrow"/>
              </a:rPr>
              <a:t> </a:t>
            </a:r>
            <a:r>
              <a:rPr sz="1300" b="1" spc="-5" dirty="0">
                <a:latin typeface="Arial Narrow"/>
                <a:cs typeface="Arial Narrow"/>
              </a:rPr>
              <a:t>its</a:t>
            </a:r>
            <a:endParaRPr sz="1300" dirty="0">
              <a:latin typeface="Arial Narrow"/>
              <a:cs typeface="Arial Narrow"/>
            </a:endParaRPr>
          </a:p>
          <a:p>
            <a:pPr marL="240665" algn="just">
              <a:lnSpc>
                <a:spcPts val="1095"/>
              </a:lnSpc>
            </a:pPr>
            <a:r>
              <a:rPr sz="1300" b="1" spc="-10" dirty="0">
                <a:latin typeface="Arial Narrow"/>
                <a:cs typeface="Arial Narrow"/>
              </a:rPr>
              <a:t>case  referrals</a:t>
            </a:r>
            <a:r>
              <a:rPr sz="1300" spc="-10" dirty="0">
                <a:latin typeface="Arial Narrow"/>
                <a:cs typeface="Arial Narrow"/>
              </a:rPr>
              <a:t>,  and  </a:t>
            </a:r>
            <a:r>
              <a:rPr sz="1300" spc="-5" dirty="0">
                <a:latin typeface="Arial Narrow"/>
                <a:cs typeface="Arial Narrow"/>
              </a:rPr>
              <a:t>this  means  the  </a:t>
            </a:r>
            <a:r>
              <a:rPr sz="1300" spc="-10" dirty="0">
                <a:latin typeface="Arial Narrow"/>
                <a:cs typeface="Arial Narrow"/>
              </a:rPr>
              <a:t>organization  </a:t>
            </a:r>
            <a:r>
              <a:rPr sz="1300" spc="-5" dirty="0">
                <a:latin typeface="Arial Narrow"/>
                <a:cs typeface="Arial Narrow"/>
              </a:rPr>
              <a:t>should  </a:t>
            </a:r>
            <a:r>
              <a:rPr sz="1300" spc="90" dirty="0">
                <a:latin typeface="Arial Narrow"/>
                <a:cs typeface="Arial Narrow"/>
              </a:rPr>
              <a:t> </a:t>
            </a:r>
            <a:r>
              <a:rPr sz="1300" spc="-10" dirty="0">
                <a:latin typeface="Arial Narrow"/>
                <a:cs typeface="Arial Narrow"/>
              </a:rPr>
              <a:t>have</a:t>
            </a:r>
            <a:endParaRPr sz="1300" dirty="0">
              <a:latin typeface="Arial Narrow"/>
              <a:cs typeface="Arial Narrow"/>
            </a:endParaRPr>
          </a:p>
          <a:p>
            <a:pPr marL="241300" marR="6350" indent="-635" algn="just">
              <a:lnSpc>
                <a:spcPct val="70000"/>
              </a:lnSpc>
              <a:spcBef>
                <a:spcPts val="234"/>
              </a:spcBef>
            </a:pPr>
            <a:r>
              <a:rPr sz="1300" spc="-5" dirty="0">
                <a:latin typeface="Arial Narrow"/>
                <a:cs typeface="Arial Narrow"/>
              </a:rPr>
              <a:t>measures in place to ensure that it sufficiently meet its </a:t>
            </a:r>
            <a:r>
              <a:rPr sz="1300" spc="-10" dirty="0">
                <a:latin typeface="Arial Narrow"/>
                <a:cs typeface="Arial Narrow"/>
              </a:rPr>
              <a:t>increasing  demand </a:t>
            </a:r>
            <a:r>
              <a:rPr sz="1300" spc="-5" dirty="0">
                <a:latin typeface="Arial Narrow"/>
                <a:cs typeface="Arial Narrow"/>
              </a:rPr>
              <a:t>of its</a:t>
            </a:r>
            <a:r>
              <a:rPr sz="1300" spc="-10" dirty="0">
                <a:latin typeface="Arial Narrow"/>
                <a:cs typeface="Arial Narrow"/>
              </a:rPr>
              <a:t> services.</a:t>
            </a:r>
            <a:endParaRPr sz="1300" dirty="0">
              <a:latin typeface="Arial Narrow"/>
              <a:cs typeface="Arial Narrow"/>
            </a:endParaRPr>
          </a:p>
          <a:p>
            <a:pPr marL="241300" indent="-228600" algn="just">
              <a:lnSpc>
                <a:spcPts val="1325"/>
              </a:lnSpc>
              <a:spcBef>
                <a:spcPts val="1245"/>
              </a:spcBef>
              <a:buFont typeface="Wingdings"/>
              <a:buChar char=""/>
              <a:tabLst>
                <a:tab pos="241300" algn="l"/>
              </a:tabLst>
            </a:pPr>
            <a:r>
              <a:rPr sz="1300" spc="-5" dirty="0">
                <a:latin typeface="Arial Narrow"/>
                <a:cs typeface="Arial Narrow"/>
              </a:rPr>
              <a:t>This  </a:t>
            </a:r>
            <a:r>
              <a:rPr sz="1300" spc="-10" dirty="0">
                <a:latin typeface="Arial Narrow"/>
                <a:cs typeface="Arial Narrow"/>
              </a:rPr>
              <a:t>demand  </a:t>
            </a:r>
            <a:r>
              <a:rPr sz="1300" spc="-5" dirty="0">
                <a:latin typeface="Arial Narrow"/>
                <a:cs typeface="Arial Narrow"/>
              </a:rPr>
              <a:t>is  envisaged  to  </a:t>
            </a:r>
            <a:r>
              <a:rPr sz="1300" spc="-10" dirty="0">
                <a:latin typeface="Arial Narrow"/>
                <a:cs typeface="Arial Narrow"/>
              </a:rPr>
              <a:t>increase  </a:t>
            </a:r>
            <a:r>
              <a:rPr sz="1300" spc="-5" dirty="0">
                <a:latin typeface="Arial Narrow"/>
                <a:cs typeface="Arial Narrow"/>
              </a:rPr>
              <a:t>in  </a:t>
            </a:r>
            <a:r>
              <a:rPr sz="1300" b="1" spc="-10" dirty="0">
                <a:latin typeface="Arial Narrow"/>
                <a:cs typeface="Arial Narrow"/>
              </a:rPr>
              <a:t>Gauteng,    Western</a:t>
            </a:r>
            <a:endParaRPr sz="1300" dirty="0">
              <a:latin typeface="Arial Narrow"/>
              <a:cs typeface="Arial Narrow"/>
            </a:endParaRPr>
          </a:p>
          <a:p>
            <a:pPr marL="240665" marR="6350" algn="just">
              <a:lnSpc>
                <a:spcPct val="70000"/>
              </a:lnSpc>
              <a:spcBef>
                <a:spcPts val="229"/>
              </a:spcBef>
            </a:pPr>
            <a:r>
              <a:rPr sz="1300" b="1" spc="-5" dirty="0">
                <a:latin typeface="Arial Narrow"/>
                <a:cs typeface="Arial Narrow"/>
              </a:rPr>
              <a:t>Cape </a:t>
            </a:r>
            <a:r>
              <a:rPr sz="1300" spc="-10" dirty="0">
                <a:latin typeface="Arial Narrow"/>
                <a:cs typeface="Arial Narrow"/>
              </a:rPr>
              <a:t>and </a:t>
            </a:r>
            <a:r>
              <a:rPr sz="1300" b="1" spc="-5" dirty="0">
                <a:latin typeface="Arial Narrow"/>
                <a:cs typeface="Arial Narrow"/>
              </a:rPr>
              <a:t>KwaZulu Natal</a:t>
            </a:r>
            <a:r>
              <a:rPr sz="1300" spc="-5" dirty="0">
                <a:latin typeface="Arial Narrow"/>
                <a:cs typeface="Arial Narrow"/>
              </a:rPr>
              <a:t>; these </a:t>
            </a:r>
            <a:r>
              <a:rPr sz="1300" spc="-10" dirty="0">
                <a:latin typeface="Arial Narrow"/>
                <a:cs typeface="Arial Narrow"/>
              </a:rPr>
              <a:t>are </a:t>
            </a:r>
            <a:r>
              <a:rPr sz="1300" spc="-5" dirty="0">
                <a:latin typeface="Arial Narrow"/>
                <a:cs typeface="Arial Narrow"/>
              </a:rPr>
              <a:t>the provinces which the  CCMA should prioritize in its distribution of its </a:t>
            </a:r>
            <a:r>
              <a:rPr sz="1300" b="1" spc="-5" dirty="0">
                <a:latin typeface="Arial Narrow"/>
                <a:cs typeface="Arial Narrow"/>
              </a:rPr>
              <a:t>limited</a:t>
            </a:r>
            <a:r>
              <a:rPr sz="1300" b="1" dirty="0">
                <a:latin typeface="Arial Narrow"/>
                <a:cs typeface="Arial Narrow"/>
              </a:rPr>
              <a:t> </a:t>
            </a:r>
            <a:r>
              <a:rPr sz="1300" spc="-10" dirty="0">
                <a:latin typeface="Arial Narrow"/>
                <a:cs typeface="Arial Narrow"/>
              </a:rPr>
              <a:t>resources</a:t>
            </a:r>
            <a:endParaRPr sz="1300" dirty="0">
              <a:latin typeface="Arial Narrow"/>
              <a:cs typeface="Arial Narrow"/>
            </a:endParaRPr>
          </a:p>
        </p:txBody>
      </p:sp>
      <p:sp>
        <p:nvSpPr>
          <p:cNvPr id="5" name="object 5"/>
          <p:cNvSpPr txBox="1"/>
          <p:nvPr/>
        </p:nvSpPr>
        <p:spPr>
          <a:xfrm>
            <a:off x="4229499" y="4405248"/>
            <a:ext cx="4206240" cy="490220"/>
          </a:xfrm>
          <a:prstGeom prst="rect">
            <a:avLst/>
          </a:prstGeom>
        </p:spPr>
        <p:txBody>
          <a:bodyPr vert="horz" wrap="square" lIns="0" tIns="0" rIns="0" bIns="0" rtlCol="0">
            <a:spAutoFit/>
          </a:bodyPr>
          <a:lstStyle/>
          <a:p>
            <a:pPr marL="241300" indent="-228600" algn="just">
              <a:lnSpc>
                <a:spcPts val="1325"/>
              </a:lnSpc>
              <a:buFont typeface="Wingdings"/>
              <a:buChar char=""/>
              <a:tabLst>
                <a:tab pos="241300" algn="l"/>
              </a:tabLst>
            </a:pPr>
            <a:r>
              <a:rPr sz="1300" spc="-10" dirty="0">
                <a:latin typeface="Arial Narrow"/>
                <a:cs typeface="Arial Narrow"/>
              </a:rPr>
              <a:t>The</a:t>
            </a:r>
            <a:r>
              <a:rPr sz="1300" spc="150" dirty="0">
                <a:latin typeface="Arial Narrow"/>
                <a:cs typeface="Arial Narrow"/>
              </a:rPr>
              <a:t> </a:t>
            </a:r>
            <a:r>
              <a:rPr sz="1300" spc="-10" dirty="0">
                <a:latin typeface="Arial Narrow"/>
                <a:cs typeface="Arial Narrow"/>
              </a:rPr>
              <a:t>projections</a:t>
            </a:r>
            <a:r>
              <a:rPr sz="1300" spc="150" dirty="0">
                <a:latin typeface="Arial Narrow"/>
                <a:cs typeface="Arial Narrow"/>
              </a:rPr>
              <a:t> </a:t>
            </a:r>
            <a:r>
              <a:rPr sz="1300" spc="-5" dirty="0">
                <a:latin typeface="Arial Narrow"/>
                <a:cs typeface="Arial Narrow"/>
              </a:rPr>
              <a:t>also</a:t>
            </a:r>
            <a:r>
              <a:rPr sz="1300" spc="155" dirty="0">
                <a:latin typeface="Arial Narrow"/>
                <a:cs typeface="Arial Narrow"/>
              </a:rPr>
              <a:t> </a:t>
            </a:r>
            <a:r>
              <a:rPr sz="1300" spc="-5" dirty="0">
                <a:latin typeface="Arial Narrow"/>
                <a:cs typeface="Arial Narrow"/>
              </a:rPr>
              <a:t>show</a:t>
            </a:r>
            <a:r>
              <a:rPr sz="1300" spc="160" dirty="0">
                <a:latin typeface="Arial Narrow"/>
                <a:cs typeface="Arial Narrow"/>
              </a:rPr>
              <a:t> </a:t>
            </a:r>
            <a:r>
              <a:rPr sz="1300" spc="-5" dirty="0">
                <a:latin typeface="Arial Narrow"/>
                <a:cs typeface="Arial Narrow"/>
              </a:rPr>
              <a:t>an</a:t>
            </a:r>
            <a:r>
              <a:rPr sz="1300" spc="150" dirty="0">
                <a:latin typeface="Arial Narrow"/>
                <a:cs typeface="Arial Narrow"/>
              </a:rPr>
              <a:t> </a:t>
            </a:r>
            <a:r>
              <a:rPr sz="1300" spc="-10" dirty="0">
                <a:latin typeface="Arial Narrow"/>
                <a:cs typeface="Arial Narrow"/>
              </a:rPr>
              <a:t>increase</a:t>
            </a:r>
            <a:r>
              <a:rPr sz="1300" spc="150" dirty="0">
                <a:latin typeface="Arial Narrow"/>
                <a:cs typeface="Arial Narrow"/>
              </a:rPr>
              <a:t> </a:t>
            </a:r>
            <a:r>
              <a:rPr sz="1300" spc="-5" dirty="0">
                <a:latin typeface="Arial Narrow"/>
                <a:cs typeface="Arial Narrow"/>
              </a:rPr>
              <a:t>in</a:t>
            </a:r>
            <a:r>
              <a:rPr sz="1300" spc="155" dirty="0">
                <a:latin typeface="Arial Narrow"/>
                <a:cs typeface="Arial Narrow"/>
              </a:rPr>
              <a:t> </a:t>
            </a:r>
            <a:r>
              <a:rPr sz="1300" spc="-5" dirty="0">
                <a:latin typeface="Arial Narrow"/>
                <a:cs typeface="Arial Narrow"/>
              </a:rPr>
              <a:t>labour</a:t>
            </a:r>
            <a:r>
              <a:rPr sz="1300" spc="140" dirty="0">
                <a:latin typeface="Arial Narrow"/>
                <a:cs typeface="Arial Narrow"/>
              </a:rPr>
              <a:t> </a:t>
            </a:r>
            <a:r>
              <a:rPr sz="1300" spc="-5" dirty="0">
                <a:latin typeface="Arial Narrow"/>
                <a:cs typeface="Arial Narrow"/>
              </a:rPr>
              <a:t>disputes</a:t>
            </a:r>
            <a:r>
              <a:rPr sz="1300" spc="150" dirty="0">
                <a:latin typeface="Arial Narrow"/>
                <a:cs typeface="Arial Narrow"/>
              </a:rPr>
              <a:t> </a:t>
            </a:r>
            <a:r>
              <a:rPr sz="1300" spc="-5" dirty="0">
                <a:latin typeface="Arial Narrow"/>
                <a:cs typeface="Arial Narrow"/>
              </a:rPr>
              <a:t>in</a:t>
            </a:r>
            <a:r>
              <a:rPr sz="1300" spc="155" dirty="0">
                <a:latin typeface="Arial Narrow"/>
                <a:cs typeface="Arial Narrow"/>
              </a:rPr>
              <a:t> </a:t>
            </a:r>
            <a:r>
              <a:rPr sz="1300" spc="-5" dirty="0">
                <a:latin typeface="Arial Narrow"/>
                <a:cs typeface="Arial Narrow"/>
              </a:rPr>
              <a:t>the</a:t>
            </a:r>
            <a:endParaRPr sz="1300" dirty="0">
              <a:latin typeface="Arial Narrow"/>
              <a:cs typeface="Arial Narrow"/>
            </a:endParaRPr>
          </a:p>
          <a:p>
            <a:pPr marL="241300" marR="5715" algn="just">
              <a:lnSpc>
                <a:spcPct val="70000"/>
              </a:lnSpc>
              <a:spcBef>
                <a:spcPts val="234"/>
              </a:spcBef>
            </a:pPr>
            <a:r>
              <a:rPr sz="1300" b="1" spc="-10" dirty="0">
                <a:latin typeface="Arial Narrow"/>
                <a:cs typeface="Arial Narrow"/>
              </a:rPr>
              <a:t>Business/Professional,Safety/Security(private),  </a:t>
            </a:r>
            <a:r>
              <a:rPr sz="1300" b="1" spc="-5" dirty="0">
                <a:latin typeface="Arial Narrow"/>
                <a:cs typeface="Arial Narrow"/>
              </a:rPr>
              <a:t>Retail,Building/Construction, mining </a:t>
            </a:r>
            <a:r>
              <a:rPr sz="1300" spc="-10" dirty="0">
                <a:latin typeface="Arial Narrow"/>
                <a:cs typeface="Arial Narrow"/>
              </a:rPr>
              <a:t>and </a:t>
            </a:r>
            <a:r>
              <a:rPr sz="1300" b="1" spc="-5" dirty="0">
                <a:latin typeface="Arial Narrow"/>
                <a:cs typeface="Arial Narrow"/>
              </a:rPr>
              <a:t>Domestic </a:t>
            </a:r>
            <a:r>
              <a:rPr sz="1300" b="1" spc="-10" dirty="0">
                <a:latin typeface="Arial Narrow"/>
                <a:cs typeface="Arial Narrow"/>
              </a:rPr>
              <a:t>sectors</a:t>
            </a:r>
            <a:r>
              <a:rPr sz="1300" spc="-10" dirty="0">
                <a:latin typeface="Arial Narrow"/>
                <a:cs typeface="Arial Narrow"/>
              </a:rPr>
              <a:t>.</a:t>
            </a:r>
            <a:r>
              <a:rPr sz="1300" spc="265" dirty="0">
                <a:latin typeface="Arial Narrow"/>
                <a:cs typeface="Arial Narrow"/>
              </a:rPr>
              <a:t> </a:t>
            </a:r>
            <a:r>
              <a:rPr sz="1300" spc="-5" dirty="0">
                <a:latin typeface="Arial Narrow"/>
                <a:cs typeface="Arial Narrow"/>
              </a:rPr>
              <a:t>It</a:t>
            </a:r>
            <a:endParaRPr sz="1300" dirty="0">
              <a:latin typeface="Arial Narrow"/>
              <a:cs typeface="Arial Narrow"/>
            </a:endParaRPr>
          </a:p>
        </p:txBody>
      </p:sp>
      <p:sp>
        <p:nvSpPr>
          <p:cNvPr id="6" name="object 6"/>
          <p:cNvSpPr txBox="1"/>
          <p:nvPr/>
        </p:nvSpPr>
        <p:spPr>
          <a:xfrm>
            <a:off x="4458264" y="4821502"/>
            <a:ext cx="3977640" cy="200055"/>
          </a:xfrm>
          <a:prstGeom prst="rect">
            <a:avLst/>
          </a:prstGeom>
        </p:spPr>
        <p:txBody>
          <a:bodyPr vert="horz" wrap="square" lIns="0" tIns="0" rIns="0" bIns="0" rtlCol="0">
            <a:spAutoFit/>
          </a:bodyPr>
          <a:lstStyle/>
          <a:p>
            <a:pPr marL="12700" algn="just">
              <a:lnSpc>
                <a:spcPct val="100000"/>
              </a:lnSpc>
            </a:pPr>
            <a:r>
              <a:rPr sz="1300" spc="-10" dirty="0">
                <a:latin typeface="Arial Narrow"/>
                <a:cs typeface="Arial Narrow"/>
              </a:rPr>
              <a:t>therefore   recommended   </a:t>
            </a:r>
            <a:r>
              <a:rPr sz="1300" spc="-5" dirty="0">
                <a:latin typeface="Arial Narrow"/>
                <a:cs typeface="Arial Narrow"/>
              </a:rPr>
              <a:t>that  the  CCMA  channels  its  </a:t>
            </a:r>
            <a:r>
              <a:rPr sz="1300" spc="55" dirty="0">
                <a:latin typeface="Arial Narrow"/>
                <a:cs typeface="Arial Narrow"/>
              </a:rPr>
              <a:t> </a:t>
            </a:r>
            <a:r>
              <a:rPr sz="1300" spc="-5" dirty="0">
                <a:latin typeface="Arial Narrow"/>
                <a:cs typeface="Arial Narrow"/>
              </a:rPr>
              <a:t>dispute</a:t>
            </a:r>
            <a:endParaRPr sz="1300" dirty="0">
              <a:latin typeface="Arial Narrow"/>
              <a:cs typeface="Arial Narrow"/>
            </a:endParaRPr>
          </a:p>
        </p:txBody>
      </p:sp>
      <p:sp>
        <p:nvSpPr>
          <p:cNvPr id="7" name="object 7"/>
          <p:cNvSpPr txBox="1"/>
          <p:nvPr/>
        </p:nvSpPr>
        <p:spPr>
          <a:xfrm>
            <a:off x="4229499" y="4941384"/>
            <a:ext cx="4208780" cy="868680"/>
          </a:xfrm>
          <a:prstGeom prst="rect">
            <a:avLst/>
          </a:prstGeom>
        </p:spPr>
        <p:txBody>
          <a:bodyPr vert="horz" wrap="square" lIns="0" tIns="0" rIns="0" bIns="0" rtlCol="0">
            <a:spAutoFit/>
          </a:bodyPr>
          <a:lstStyle/>
          <a:p>
            <a:pPr marL="241300" algn="just">
              <a:lnSpc>
                <a:spcPts val="1964"/>
              </a:lnSpc>
            </a:pPr>
            <a:r>
              <a:rPr sz="1300" spc="-10" dirty="0">
                <a:latin typeface="Arial Narrow"/>
                <a:cs typeface="Arial Narrow"/>
              </a:rPr>
              <a:t>prevention </a:t>
            </a:r>
            <a:r>
              <a:rPr sz="1300" spc="-5" dirty="0">
                <a:latin typeface="Arial Narrow"/>
                <a:cs typeface="Arial Narrow"/>
              </a:rPr>
              <a:t>initiatives to these </a:t>
            </a:r>
            <a:r>
              <a:rPr sz="1300" spc="-10" dirty="0">
                <a:latin typeface="Arial Narrow"/>
                <a:cs typeface="Arial Narrow"/>
              </a:rPr>
              <a:t>sectors </a:t>
            </a:r>
            <a:r>
              <a:rPr sz="1300" spc="-5" dirty="0">
                <a:latin typeface="Arial Narrow"/>
                <a:cs typeface="Arial Narrow"/>
              </a:rPr>
              <a:t>to </a:t>
            </a:r>
            <a:r>
              <a:rPr sz="1300" spc="-10" dirty="0">
                <a:latin typeface="Arial Narrow"/>
                <a:cs typeface="Arial Narrow"/>
              </a:rPr>
              <a:t>avert </a:t>
            </a:r>
            <a:r>
              <a:rPr sz="1300" spc="-5" dirty="0">
                <a:latin typeface="Arial Narrow"/>
                <a:cs typeface="Arial Narrow"/>
              </a:rPr>
              <a:t>job</a:t>
            </a:r>
            <a:r>
              <a:rPr sz="1300" spc="140" dirty="0">
                <a:latin typeface="Arial Narrow"/>
                <a:cs typeface="Arial Narrow"/>
              </a:rPr>
              <a:t> </a:t>
            </a:r>
            <a:r>
              <a:rPr sz="1300" spc="-5" dirty="0">
                <a:latin typeface="Arial Narrow"/>
                <a:cs typeface="Arial Narrow"/>
              </a:rPr>
              <a:t>losses</a:t>
            </a:r>
            <a:r>
              <a:rPr sz="1700" spc="-5" dirty="0">
                <a:latin typeface="Arial Narrow"/>
                <a:cs typeface="Arial Narrow"/>
              </a:rPr>
              <a:t>.</a:t>
            </a:r>
            <a:endParaRPr sz="1700" dirty="0">
              <a:latin typeface="Arial Narrow"/>
              <a:cs typeface="Arial Narrow"/>
            </a:endParaRPr>
          </a:p>
          <a:p>
            <a:pPr marL="241300" indent="-228600" algn="just">
              <a:lnSpc>
                <a:spcPts val="1250"/>
              </a:lnSpc>
              <a:buFont typeface="Wingdings"/>
              <a:buChar char=""/>
              <a:tabLst>
                <a:tab pos="241300" algn="l"/>
              </a:tabLst>
            </a:pPr>
            <a:r>
              <a:rPr sz="1300" spc="-5" dirty="0">
                <a:latin typeface="Arial Narrow"/>
                <a:cs typeface="Arial Narrow"/>
              </a:rPr>
              <a:t>An </a:t>
            </a:r>
            <a:r>
              <a:rPr sz="1300" spc="-10" dirty="0">
                <a:latin typeface="Arial Narrow"/>
                <a:cs typeface="Arial Narrow"/>
              </a:rPr>
              <a:t>annual  average  increase  </a:t>
            </a:r>
            <a:r>
              <a:rPr sz="1300" spc="-5" dirty="0">
                <a:latin typeface="Arial Narrow"/>
                <a:cs typeface="Arial Narrow"/>
              </a:rPr>
              <a:t>of  </a:t>
            </a:r>
            <a:r>
              <a:rPr sz="1300" b="1" spc="-5" dirty="0">
                <a:latin typeface="Arial Narrow"/>
                <a:cs typeface="Arial Narrow"/>
              </a:rPr>
              <a:t>4.46% </a:t>
            </a:r>
            <a:r>
              <a:rPr sz="1300" spc="-5" dirty="0">
                <a:latin typeface="Arial Narrow"/>
                <a:cs typeface="Arial Narrow"/>
              </a:rPr>
              <a:t>is expected in the</a:t>
            </a:r>
            <a:r>
              <a:rPr sz="1300" spc="270" dirty="0">
                <a:latin typeface="Arial Narrow"/>
                <a:cs typeface="Arial Narrow"/>
              </a:rPr>
              <a:t> </a:t>
            </a:r>
            <a:r>
              <a:rPr sz="1300" spc="-10" dirty="0">
                <a:latin typeface="Arial Narrow"/>
                <a:cs typeface="Arial Narrow"/>
              </a:rPr>
              <a:t>above-</a:t>
            </a:r>
            <a:endParaRPr sz="1300" dirty="0">
              <a:latin typeface="Arial Narrow"/>
              <a:cs typeface="Arial Narrow"/>
            </a:endParaRPr>
          </a:p>
          <a:p>
            <a:pPr marL="241300" algn="just">
              <a:lnSpc>
                <a:spcPts val="1095"/>
              </a:lnSpc>
            </a:pPr>
            <a:r>
              <a:rPr sz="1300" spc="-5" dirty="0">
                <a:latin typeface="Arial Narrow"/>
                <a:cs typeface="Arial Narrow"/>
              </a:rPr>
              <a:t>mentioned sectors except for the </a:t>
            </a:r>
            <a:r>
              <a:rPr sz="1300" b="1" spc="-5" dirty="0">
                <a:latin typeface="Arial Narrow"/>
                <a:cs typeface="Arial Narrow"/>
              </a:rPr>
              <a:t>Domestic, Retail </a:t>
            </a:r>
            <a:r>
              <a:rPr sz="1300" b="1" spc="-10" dirty="0">
                <a:latin typeface="Arial Narrow"/>
                <a:cs typeface="Arial Narrow"/>
              </a:rPr>
              <a:t>sector  </a:t>
            </a:r>
            <a:r>
              <a:rPr sz="1300" b="1" spc="55" dirty="0">
                <a:latin typeface="Arial Narrow"/>
                <a:cs typeface="Arial Narrow"/>
              </a:rPr>
              <a:t> </a:t>
            </a:r>
            <a:r>
              <a:rPr sz="1300" spc="-5" dirty="0">
                <a:latin typeface="Arial Narrow"/>
                <a:cs typeface="Arial Narrow"/>
              </a:rPr>
              <a:t>which</a:t>
            </a:r>
            <a:endParaRPr sz="1300" dirty="0">
              <a:latin typeface="Arial Narrow"/>
              <a:cs typeface="Arial Narrow"/>
            </a:endParaRPr>
          </a:p>
          <a:p>
            <a:pPr marL="240665" marR="6985" algn="just">
              <a:lnSpc>
                <a:spcPct val="70000"/>
              </a:lnSpc>
              <a:spcBef>
                <a:spcPts val="234"/>
              </a:spcBef>
            </a:pPr>
            <a:r>
              <a:rPr sz="1300" spc="-5" dirty="0">
                <a:latin typeface="Arial Narrow"/>
                <a:cs typeface="Arial Narrow"/>
              </a:rPr>
              <a:t>is expected to </a:t>
            </a:r>
            <a:r>
              <a:rPr sz="1300" spc="-10" dirty="0">
                <a:latin typeface="Arial Narrow"/>
                <a:cs typeface="Arial Narrow"/>
              </a:rPr>
              <a:t>see </a:t>
            </a:r>
            <a:r>
              <a:rPr sz="1300" spc="-5" dirty="0">
                <a:latin typeface="Arial Narrow"/>
                <a:cs typeface="Arial Narrow"/>
              </a:rPr>
              <a:t>an annual </a:t>
            </a:r>
            <a:r>
              <a:rPr sz="1300" spc="-10" dirty="0">
                <a:latin typeface="Arial Narrow"/>
                <a:cs typeface="Arial Narrow"/>
              </a:rPr>
              <a:t>average </a:t>
            </a:r>
            <a:r>
              <a:rPr sz="1300" spc="-5" dirty="0">
                <a:latin typeface="Arial Narrow"/>
                <a:cs typeface="Arial Narrow"/>
              </a:rPr>
              <a:t>decline of </a:t>
            </a:r>
            <a:r>
              <a:rPr sz="1300" b="1" spc="-5" dirty="0">
                <a:latin typeface="Arial Narrow"/>
                <a:cs typeface="Arial Narrow"/>
              </a:rPr>
              <a:t>1.5% </a:t>
            </a:r>
            <a:r>
              <a:rPr sz="1300" spc="-10" dirty="0">
                <a:latin typeface="Arial Narrow"/>
                <a:cs typeface="Arial Narrow"/>
              </a:rPr>
              <a:t>between  </a:t>
            </a:r>
            <a:r>
              <a:rPr sz="1300" spc="-5" dirty="0">
                <a:latin typeface="Arial Narrow"/>
                <a:cs typeface="Arial Narrow"/>
              </a:rPr>
              <a:t>the </a:t>
            </a:r>
            <a:r>
              <a:rPr sz="1300" spc="-10" dirty="0">
                <a:latin typeface="Arial Narrow"/>
                <a:cs typeface="Arial Narrow"/>
              </a:rPr>
              <a:t>period </a:t>
            </a:r>
            <a:r>
              <a:rPr sz="1300" spc="-5" dirty="0">
                <a:latin typeface="Arial Narrow"/>
                <a:cs typeface="Arial Narrow"/>
              </a:rPr>
              <a:t>of</a:t>
            </a:r>
            <a:r>
              <a:rPr sz="1300" spc="-35" dirty="0">
                <a:latin typeface="Arial Narrow"/>
                <a:cs typeface="Arial Narrow"/>
              </a:rPr>
              <a:t> </a:t>
            </a:r>
            <a:r>
              <a:rPr sz="1300" spc="-10" dirty="0">
                <a:latin typeface="Arial Narrow"/>
                <a:cs typeface="Arial Narrow"/>
              </a:rPr>
              <a:t>2020-2024</a:t>
            </a:r>
            <a:endParaRPr sz="1300" dirty="0">
              <a:latin typeface="Arial Narrow"/>
              <a:cs typeface="Arial Narrow"/>
            </a:endParaRPr>
          </a:p>
        </p:txBody>
      </p:sp>
      <p:sp>
        <p:nvSpPr>
          <p:cNvPr id="10" name="object 10"/>
          <p:cNvSpPr/>
          <p:nvPr/>
        </p:nvSpPr>
        <p:spPr>
          <a:xfrm>
            <a:off x="250711" y="3944983"/>
            <a:ext cx="3900663" cy="231116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61258" y="1806157"/>
            <a:ext cx="3890117" cy="2138826"/>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8730977" y="6420479"/>
            <a:ext cx="282575" cy="313690"/>
          </a:xfrm>
          <a:prstGeom prst="rect">
            <a:avLst/>
          </a:prstGeom>
        </p:spPr>
        <p:txBody>
          <a:bodyPr vert="horz" wrap="square" lIns="0" tIns="0" rIns="0" bIns="0" rtlCol="0">
            <a:spAutoFit/>
          </a:bodyPr>
          <a:lstStyle/>
          <a:p>
            <a:pPr marL="25400">
              <a:lnSpc>
                <a:spcPts val="2345"/>
              </a:lnSpc>
            </a:pPr>
            <a:fld id="{81D60167-4931-47E6-BA6A-407CBD079E47}" type="slidenum">
              <a:rPr sz="2000" dirty="0">
                <a:solidFill>
                  <a:srgbClr val="FFFFFF"/>
                </a:solidFill>
                <a:latin typeface="Arial Narrow"/>
                <a:cs typeface="Arial Narrow"/>
              </a:rPr>
              <a:pPr marL="25400">
                <a:lnSpc>
                  <a:spcPts val="2345"/>
                </a:lnSpc>
              </a:pPr>
              <a:t>16</a:t>
            </a:fld>
            <a:endParaRPr sz="2000" dirty="0">
              <a:latin typeface="Arial Narrow"/>
              <a:cs typeface="Arial Narrow"/>
            </a:endParaRPr>
          </a:p>
        </p:txBody>
      </p:sp>
    </p:spTree>
    <p:extLst>
      <p:ext uri="{BB962C8B-B14F-4D97-AF65-F5344CB8AC3E}">
        <p14:creationId xmlns:p14="http://schemas.microsoft.com/office/powerpoint/2010/main" xmlns="" val="359712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54E47-AEE0-42E0-B91F-BA62DAAB0F64}"/>
              </a:ext>
            </a:extLst>
          </p:cNvPr>
          <p:cNvSpPr>
            <a:spLocks noGrp="1"/>
          </p:cNvSpPr>
          <p:nvPr>
            <p:ph type="title"/>
          </p:nvPr>
        </p:nvSpPr>
        <p:spPr>
          <a:xfrm>
            <a:off x="661852" y="317190"/>
            <a:ext cx="8312966" cy="1068199"/>
          </a:xfrm>
        </p:spPr>
        <p:txBody>
          <a:bodyPr>
            <a:normAutofit/>
          </a:bodyPr>
          <a:lstStyle/>
          <a:p>
            <a:pPr algn="ctr"/>
            <a:r>
              <a:rPr lang="en-US" sz="3200" b="1" dirty="0">
                <a:solidFill>
                  <a:srgbClr val="213A72"/>
                </a:solidFill>
                <a:latin typeface="Arial Narrow" panose="020B0606020202030204" pitchFamily="34" charset="0"/>
              </a:rPr>
              <a:t>PART C: MEASURING OUR PERFORMANCE</a:t>
            </a:r>
            <a:endParaRPr lang="en-ZA" sz="3200" b="1" dirty="0">
              <a:solidFill>
                <a:srgbClr val="213A72"/>
              </a:solidFill>
              <a:latin typeface="Arial Narrow" panose="020B0606020202030204" pitchFamily="34" charset="0"/>
            </a:endParaRPr>
          </a:p>
        </p:txBody>
      </p:sp>
      <p:sp>
        <p:nvSpPr>
          <p:cNvPr id="3" name="Slide Number Placeholder 2">
            <a:extLst>
              <a:ext uri="{FF2B5EF4-FFF2-40B4-BE49-F238E27FC236}">
                <a16:creationId xmlns:a16="http://schemas.microsoft.com/office/drawing/2014/main" xmlns="" id="{7D1264F4-C9B8-46A8-9259-060F6B6E989B}"/>
              </a:ext>
            </a:extLst>
          </p:cNvPr>
          <p:cNvSpPr>
            <a:spLocks noGrp="1"/>
          </p:cNvSpPr>
          <p:nvPr>
            <p:ph type="sldNum" sz="quarter" idx="12"/>
          </p:nvPr>
        </p:nvSpPr>
        <p:spPr>
          <a:xfrm>
            <a:off x="6841218" y="635824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xmlns="" id="{A5F95007-D6B0-441A-B612-0374727257B2}"/>
              </a:ext>
            </a:extLst>
          </p:cNvPr>
          <p:cNvSpPr txBox="1">
            <a:spLocks/>
          </p:cNvSpPr>
          <p:nvPr/>
        </p:nvSpPr>
        <p:spPr bwMode="auto">
          <a:xfrm>
            <a:off x="212725" y="2792361"/>
            <a:ext cx="8718550" cy="1428612"/>
          </a:xfrm>
          <a:prstGeom prst="rect">
            <a:avLst/>
          </a:prstGeom>
          <a:solidFill>
            <a:schemeClr val="accent2">
              <a:lumMod val="60000"/>
              <a:lumOff val="40000"/>
            </a:schemeClr>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ts val="1200"/>
              </a:spcAft>
              <a:buClrTx/>
              <a:buSzTx/>
              <a:buFont typeface="Arial" panose="020B0604020202020204" pitchFamily="34" charset="0"/>
              <a:buNone/>
              <a:tabLst/>
              <a:defRPr/>
            </a:pPr>
            <a:r>
              <a:rPr kumimoji="0" lang="en-GB"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cs typeface="Times New Roman" panose="02020603050405020304" pitchFamily="18" charset="0"/>
              </a:rPr>
              <a:t>INSTITUTIONAL PROGRAMME  PERFORMANCE INFORMATION </a:t>
            </a:r>
            <a:endParaRPr kumimoji="0" lang="en-ZA"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40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endParaRPr>
          </a:p>
        </p:txBody>
      </p:sp>
    </p:spTree>
    <p:extLst>
      <p:ext uri="{BB962C8B-B14F-4D97-AF65-F5344CB8AC3E}">
        <p14:creationId xmlns:p14="http://schemas.microsoft.com/office/powerpoint/2010/main" xmlns="" val="328128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44145" y="6356350"/>
            <a:ext cx="2133600" cy="365125"/>
          </a:xfrm>
        </p:spPr>
        <p:txBody>
          <a:bodyPr/>
          <a:lstStyle/>
          <a:p>
            <a:fld id="{0C4DB43B-2450-41F4-875D-3A173E257EAA}" type="slidenum">
              <a:rPr lang="en-ZA" sz="1800" smtClean="0">
                <a:solidFill>
                  <a:schemeClr val="bg1"/>
                </a:solidFill>
              </a:rPr>
              <a:pPr/>
              <a:t>18</a:t>
            </a:fld>
            <a:endParaRPr lang="en-ZA" sz="1800" dirty="0">
              <a:solidFill>
                <a:schemeClr val="bg1"/>
              </a:solidFill>
            </a:endParaRPr>
          </a:p>
        </p:txBody>
      </p:sp>
      <p:grpSp>
        <p:nvGrpSpPr>
          <p:cNvPr id="9" name="Group 8"/>
          <p:cNvGrpSpPr/>
          <p:nvPr/>
        </p:nvGrpSpPr>
        <p:grpSpPr>
          <a:xfrm>
            <a:off x="157019" y="2032000"/>
            <a:ext cx="8820726" cy="3556000"/>
            <a:chOff x="1402080" y="2397442"/>
            <a:chExt cx="6339840" cy="2063115"/>
          </a:xfrm>
        </p:grpSpPr>
        <p:sp>
          <p:nvSpPr>
            <p:cNvPr id="4" name="Rectangle 3">
              <a:extLst>
                <a:ext uri="{FF2B5EF4-FFF2-40B4-BE49-F238E27FC236}">
                  <a16:creationId xmlns:a16="http://schemas.microsoft.com/office/drawing/2014/main" xmlns="" id="{0EE7CC33-5CE4-49B3-9525-B58E8F83BF9C}"/>
                </a:ext>
              </a:extLst>
            </p:cNvPr>
            <p:cNvSpPr/>
            <p:nvPr/>
          </p:nvSpPr>
          <p:spPr>
            <a:xfrm>
              <a:off x="1402080" y="2397442"/>
              <a:ext cx="1095579"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Administration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xmlns="" id="{0EE7CC33-5CE4-49B3-9525-B58E8F83BF9C}"/>
                </a:ext>
              </a:extLst>
            </p:cNvPr>
            <p:cNvSpPr/>
            <p:nvPr/>
          </p:nvSpPr>
          <p:spPr>
            <a:xfrm>
              <a:off x="2621280" y="2405062"/>
              <a:ext cx="11353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02</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bg1"/>
                  </a:solidFill>
                  <a:effectLst/>
                  <a:latin typeface="Arial Narrow" panose="020B0606020202030204" pitchFamily="34" charset="0"/>
                </a:rPr>
                <a:t>Proactive and relevant </a:t>
              </a:r>
              <a:r>
                <a:rPr lang="en-US" b="1" dirty="0" err="1">
                  <a:solidFill>
                    <a:schemeClr val="bg1"/>
                  </a:solidFill>
                  <a:effectLst/>
                  <a:latin typeface="Arial Narrow" panose="020B0606020202030204" pitchFamily="34" charset="0"/>
                </a:rPr>
                <a:t>labour</a:t>
              </a:r>
              <a:r>
                <a:rPr lang="en-US" b="1" dirty="0">
                  <a:solidFill>
                    <a:schemeClr val="bg1"/>
                  </a:solidFill>
                  <a:effectLst/>
                  <a:latin typeface="Arial Narrow" panose="020B0606020202030204" pitchFamily="34" charset="0"/>
                </a:rPr>
                <a:t> market intervention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xmlns=""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03</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rPr>
                <a:t>Special interventions and support</a:t>
              </a:r>
              <a:endParaRPr lang="en-ZA">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xmlns=""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04</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xmlns=""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05</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Calibri" panose="020F0502020204030204" pitchFamily="34"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Calibri" panose="020F0502020204030204" pitchFamily="34" charset="0"/>
                </a:rPr>
                <a:t>Effective strategy management and governance</a:t>
              </a:r>
              <a:endParaRPr lang="en-ZA">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xmlns="" id="{15F19DD3-DF6B-41D7-A3F4-D349654673F1}"/>
              </a:ext>
            </a:extLst>
          </p:cNvPr>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xmlns="" id="{5BE8FBB6-4A51-4D27-9443-BB8B3B833582}"/>
              </a:ext>
            </a:extLst>
          </p:cNvPr>
          <p:cNvPicPr>
            <a:picLocks noChangeAspect="1"/>
          </p:cNvPicPr>
          <p:nvPr/>
        </p:nvPicPr>
        <p:blipFill>
          <a:blip r:embed="rId4">
            <a:duotone>
              <a:prstClr val="black"/>
              <a:schemeClr val="accent5">
                <a:tint val="45000"/>
                <a:satMod val="400000"/>
              </a:schemeClr>
            </a:duotone>
            <a:extLst>
              <a:ext uri="{96DAC541-7B7A-43D3-8B79-37D633B846F1}">
                <asvg:svgBlip xmlns:asvg="http://schemas.microsoft.com/office/drawing/2016/SVG/main" xmlns=""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xmlns="" id="{0240B902-35DF-4DF0-9F40-0AD6190D6495}"/>
              </a:ext>
            </a:extLst>
          </p:cNvPr>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xmlns="" id="{327858D9-BFEC-493A-B68B-05985E91ADF8}"/>
              </a:ext>
            </a:extLst>
          </p:cNvPr>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xmlns="" id="{02947623-CC53-4319-8CE8-0EDAA468F78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xmlns="" id="{FE2CF8B9-C2A3-41EF-B2F6-1FC76FB9ED25}"/>
              </a:ext>
            </a:extLst>
          </p:cNvPr>
          <p:cNvSpPr>
            <a:spLocks noGrp="1"/>
          </p:cNvSpPr>
          <p:nvPr>
            <p:ph type="title"/>
          </p:nvPr>
        </p:nvSpPr>
        <p:spPr>
          <a:xfrm>
            <a:off x="1414228" y="236394"/>
            <a:ext cx="6121668" cy="1399085"/>
          </a:xfrm>
        </p:spPr>
        <p:txBody>
          <a:bodyPr>
            <a:noAutofit/>
          </a:bodyPr>
          <a:lstStyle/>
          <a:p>
            <a:pPr algn="ctr"/>
            <a:r>
              <a:rPr lang="en-US" sz="3200" b="1" dirty="0">
                <a:solidFill>
                  <a:srgbClr val="213A72"/>
                </a:solidFill>
                <a:latin typeface="Arial Narrow" panose="020B0606020202030204" pitchFamily="34" charset="0"/>
              </a:rPr>
              <a:t>THE IMVUSELELO STRATEGIC PROGRAMMES</a:t>
            </a:r>
            <a:endParaRPr lang="en-ZA" sz="3200" dirty="0">
              <a:solidFill>
                <a:srgbClr val="213A72"/>
              </a:solidFill>
            </a:endParaRPr>
          </a:p>
        </p:txBody>
      </p:sp>
    </p:spTree>
    <p:extLst>
      <p:ext uri="{BB962C8B-B14F-4D97-AF65-F5344CB8AC3E}">
        <p14:creationId xmlns:p14="http://schemas.microsoft.com/office/powerpoint/2010/main" xmlns="" val="128440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02270-8823-42A4-97E8-52F67757735B}"/>
              </a:ext>
            </a:extLst>
          </p:cNvPr>
          <p:cNvSpPr>
            <a:spLocks noGrp="1"/>
          </p:cNvSpPr>
          <p:nvPr>
            <p:ph type="title"/>
          </p:nvPr>
        </p:nvSpPr>
        <p:spPr>
          <a:xfrm>
            <a:off x="1193800" y="365124"/>
            <a:ext cx="6756400" cy="1070272"/>
          </a:xfrm>
        </p:spPr>
        <p:txBody>
          <a:bodyPr>
            <a:normAutofit/>
          </a:bodyPr>
          <a:lstStyle/>
          <a:p>
            <a:pPr algn="ctr"/>
            <a:r>
              <a:rPr lang="en-US" altLang="en-US" sz="3200" b="1" dirty="0">
                <a:solidFill>
                  <a:srgbClr val="213A72"/>
                </a:solidFill>
                <a:latin typeface="Arial Narrow" panose="020B0606020202030204" pitchFamily="34" charset="0"/>
              </a:rPr>
              <a:t>PROGRAMME 1: ADMINISTRATION</a:t>
            </a:r>
            <a:endParaRPr lang="en-ZA" sz="3200" dirty="0">
              <a:solidFill>
                <a:srgbClr val="213A72"/>
              </a:solidFill>
            </a:endParaRPr>
          </a:p>
        </p:txBody>
      </p:sp>
      <p:graphicFrame>
        <p:nvGraphicFramePr>
          <p:cNvPr id="5" name="Table 5">
            <a:extLst>
              <a:ext uri="{FF2B5EF4-FFF2-40B4-BE49-F238E27FC236}">
                <a16:creationId xmlns:a16="http://schemas.microsoft.com/office/drawing/2014/main" xmlns="" id="{1E2DFD3F-4B86-4584-8E78-DC8E15E99B77}"/>
              </a:ext>
            </a:extLst>
          </p:cNvPr>
          <p:cNvGraphicFramePr>
            <a:graphicFrameLocks noGrp="1"/>
          </p:cNvGraphicFramePr>
          <p:nvPr>
            <p:ph idx="1"/>
          </p:nvPr>
        </p:nvGraphicFramePr>
        <p:xfrm>
          <a:off x="30411" y="1435396"/>
          <a:ext cx="9083176" cy="4899740"/>
        </p:xfrm>
        <a:graphic>
          <a:graphicData uri="http://schemas.openxmlformats.org/drawingml/2006/table">
            <a:tbl>
              <a:tblPr firstRow="1" bandRow="1">
                <a:tableStyleId>{5C22544A-7EE6-4342-B048-85BDC9FD1C3A}</a:tableStyleId>
              </a:tblPr>
              <a:tblGrid>
                <a:gridCol w="964620">
                  <a:extLst>
                    <a:ext uri="{9D8B030D-6E8A-4147-A177-3AD203B41FA5}">
                      <a16:colId xmlns:a16="http://schemas.microsoft.com/office/drawing/2014/main" xmlns="" val="298217084"/>
                    </a:ext>
                  </a:extLst>
                </a:gridCol>
                <a:gridCol w="862226">
                  <a:extLst>
                    <a:ext uri="{9D8B030D-6E8A-4147-A177-3AD203B41FA5}">
                      <a16:colId xmlns:a16="http://schemas.microsoft.com/office/drawing/2014/main" xmlns="" val="3123587745"/>
                    </a:ext>
                  </a:extLst>
                </a:gridCol>
                <a:gridCol w="1889243">
                  <a:extLst>
                    <a:ext uri="{9D8B030D-6E8A-4147-A177-3AD203B41FA5}">
                      <a16:colId xmlns:a16="http://schemas.microsoft.com/office/drawing/2014/main" xmlns="" val="4184309435"/>
                    </a:ext>
                  </a:extLst>
                </a:gridCol>
                <a:gridCol w="660400">
                  <a:extLst>
                    <a:ext uri="{9D8B030D-6E8A-4147-A177-3AD203B41FA5}">
                      <a16:colId xmlns:a16="http://schemas.microsoft.com/office/drawing/2014/main" xmlns="" val="3082864247"/>
                    </a:ext>
                  </a:extLst>
                </a:gridCol>
                <a:gridCol w="762000">
                  <a:extLst>
                    <a:ext uri="{9D8B030D-6E8A-4147-A177-3AD203B41FA5}">
                      <a16:colId xmlns:a16="http://schemas.microsoft.com/office/drawing/2014/main" xmlns="" val="3720103136"/>
                    </a:ext>
                  </a:extLst>
                </a:gridCol>
                <a:gridCol w="800100">
                  <a:extLst>
                    <a:ext uri="{9D8B030D-6E8A-4147-A177-3AD203B41FA5}">
                      <a16:colId xmlns:a16="http://schemas.microsoft.com/office/drawing/2014/main" xmlns="" val="3352365235"/>
                    </a:ext>
                  </a:extLst>
                </a:gridCol>
                <a:gridCol w="1016000">
                  <a:extLst>
                    <a:ext uri="{9D8B030D-6E8A-4147-A177-3AD203B41FA5}">
                      <a16:colId xmlns:a16="http://schemas.microsoft.com/office/drawing/2014/main" xmlns="" val="3490846701"/>
                    </a:ext>
                  </a:extLst>
                </a:gridCol>
                <a:gridCol w="749300">
                  <a:extLst>
                    <a:ext uri="{9D8B030D-6E8A-4147-A177-3AD203B41FA5}">
                      <a16:colId xmlns:a16="http://schemas.microsoft.com/office/drawing/2014/main" xmlns="" val="257735011"/>
                    </a:ext>
                  </a:extLst>
                </a:gridCol>
                <a:gridCol w="736600">
                  <a:extLst>
                    <a:ext uri="{9D8B030D-6E8A-4147-A177-3AD203B41FA5}">
                      <a16:colId xmlns:a16="http://schemas.microsoft.com/office/drawing/2014/main" xmlns="" val="1176750797"/>
                    </a:ext>
                  </a:extLst>
                </a:gridCol>
                <a:gridCol w="642687">
                  <a:extLst>
                    <a:ext uri="{9D8B030D-6E8A-4147-A177-3AD203B41FA5}">
                      <a16:colId xmlns:a16="http://schemas.microsoft.com/office/drawing/2014/main" xmlns="" val="277074352"/>
                    </a:ext>
                  </a:extLst>
                </a:gridCol>
              </a:tblGrid>
              <a:tr h="216851">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45" marR="91445" marT="45730" marB="45730"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45" marR="91445" marT="45730" marB="45730"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45" marR="91445" marT="45730" marB="45730" anchor="ctr"/>
                </a:tc>
                <a:tc gridSpan="7">
                  <a:txBody>
                    <a:bodyPr/>
                    <a:lstStyle/>
                    <a:p>
                      <a:pPr algn="ctr"/>
                      <a:r>
                        <a:rPr lang="en-US" sz="900" b="1" dirty="0">
                          <a:solidFill>
                            <a:schemeClr val="tx1"/>
                          </a:solidFill>
                          <a:latin typeface="Arial Narrow" panose="020B0606020202030204" pitchFamily="34" charset="0"/>
                        </a:rPr>
                        <a:t>Annual targets </a:t>
                      </a:r>
                      <a:endParaRPr lang="en-ZA" sz="900" b="1" dirty="0">
                        <a:solidFill>
                          <a:schemeClr val="tx1"/>
                        </a:solidFill>
                        <a:latin typeface="Arial Narrow" panose="020B0606020202030204" pitchFamily="34" charset="0"/>
                      </a:endParaRPr>
                    </a:p>
                  </a:txBody>
                  <a:tcPr marL="91445" marR="91445" marT="45730" marB="45730"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41980689"/>
                  </a:ext>
                </a:extLst>
              </a:tr>
              <a:tr h="361418">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45" marR="91445" marT="45730" marB="45730"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45" marR="91445" marT="45730" marB="45730"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45" marR="91445" marT="45730" marB="45730"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449306464"/>
                  </a:ext>
                </a:extLst>
              </a:tr>
              <a:tr h="216851">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45" marR="91445" marT="45730" marB="45730" anchor="ctr"/>
                </a:tc>
                <a:extLst>
                  <a:ext uri="{0D108BD9-81ED-4DB2-BD59-A6C34878D82A}">
                    <a16:rowId xmlns:a16="http://schemas.microsoft.com/office/drawing/2014/main" xmlns="" val="3856888437"/>
                  </a:ext>
                </a:extLst>
              </a:tr>
              <a:tr h="646669">
                <a:tc rowSpan="2">
                  <a:txBody>
                    <a:bodyPr/>
                    <a:lstStyle/>
                    <a:p>
                      <a:r>
                        <a:rPr lang="en-US" sz="1000" dirty="0">
                          <a:latin typeface="Arial Narrow" panose="020B0606020202030204" pitchFamily="34" charset="0"/>
                        </a:rPr>
                        <a:t>1.1.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Enhance financial viability for organisational sustainability</a:t>
                      </a:r>
                      <a:endParaRPr lang="en-ZA" sz="1000" dirty="0">
                        <a:latin typeface="Arial Narrow" panose="020B0606020202030204" pitchFamily="34" charset="0"/>
                      </a:endParaRPr>
                    </a:p>
                  </a:txBody>
                  <a:tcPr marL="91445" marR="91445" marT="45730" marB="45730" anchor="ctr"/>
                </a:tc>
                <a:tc rowSpan="2">
                  <a:txBody>
                    <a:bodyPr/>
                    <a:lstStyle/>
                    <a:p>
                      <a:r>
                        <a:rPr lang="en-US" sz="1000" dirty="0">
                          <a:latin typeface="Arial Narrow" panose="020B0606020202030204" pitchFamily="34" charset="0"/>
                        </a:rPr>
                        <a:t>1.1.1.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Sustainable and well-resourced organisation </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1.1.1.1.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net surplus achieved</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a:t>
                      </a: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extLst>
                  <a:ext uri="{0D108BD9-81ED-4DB2-BD59-A6C34878D82A}">
                    <a16:rowId xmlns:a16="http://schemas.microsoft.com/office/drawing/2014/main" xmlns="" val="2600784736"/>
                  </a:ext>
                </a:extLst>
              </a:tr>
              <a:tr h="499543">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r>
                        <a:rPr lang="en-US" sz="1000" dirty="0">
                          <a:latin typeface="Arial Narrow" panose="020B0606020202030204" pitchFamily="34" charset="0"/>
                        </a:rPr>
                        <a:t>1.1.1.2.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Ratio of safety to cash margins achieved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1.1:1</a:t>
                      </a: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extLst>
                  <a:ext uri="{0D108BD9-81ED-4DB2-BD59-A6C34878D82A}">
                    <a16:rowId xmlns:a16="http://schemas.microsoft.com/office/drawing/2014/main" xmlns="" val="1880633544"/>
                  </a:ext>
                </a:extLst>
              </a:tr>
              <a:tr h="578269">
                <a:tc>
                  <a:txBody>
                    <a:bodyPr/>
                    <a:lstStyle/>
                    <a:p>
                      <a:r>
                        <a:rPr lang="en-US" sz="1000" dirty="0">
                          <a:latin typeface="Arial Narrow" panose="020B0606020202030204" pitchFamily="34" charset="0"/>
                        </a:rPr>
                        <a:t>1.2.</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employee turn-over rate</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1.2.1.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Human Resource Management</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1.2.1.1.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Percentage of Human Resources Plan Implemented</a:t>
                      </a:r>
                      <a:endParaRPr lang="en-ZA" sz="1000" dirty="0">
                        <a:latin typeface="Arial Narrow" panose="020B0606020202030204" pitchFamily="34" charset="0"/>
                      </a:endParaRPr>
                    </a:p>
                  </a:txBody>
                  <a:tcPr marL="91445" marR="91445" marT="45730" marB="4573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75" marR="68575"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extLst>
                  <a:ext uri="{0D108BD9-81ED-4DB2-BD59-A6C34878D82A}">
                    <a16:rowId xmlns:a16="http://schemas.microsoft.com/office/drawing/2014/main" xmlns="" val="2521184454"/>
                  </a:ext>
                </a:extLst>
              </a:tr>
              <a:tr h="1107523">
                <a:tc rowSpan="2">
                  <a:txBody>
                    <a:bodyPr/>
                    <a:lstStyle/>
                    <a:p>
                      <a:r>
                        <a:rPr lang="en-US" sz="1000" dirty="0">
                          <a:latin typeface="Arial Narrow" panose="020B0606020202030204" pitchFamily="34" charset="0"/>
                        </a:rPr>
                        <a:t>1.3.</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ICT Service quality</a:t>
                      </a:r>
                      <a:endParaRPr lang="en-ZA" sz="1000" dirty="0">
                        <a:latin typeface="Arial Narrow" panose="020B0606020202030204" pitchFamily="34" charset="0"/>
                      </a:endParaRPr>
                    </a:p>
                  </a:txBody>
                  <a:tcPr marL="91445" marR="91445" marT="45730" marB="45730" anchor="ctr"/>
                </a:tc>
                <a:tc rowSpan="2">
                  <a:txBody>
                    <a:bodyPr/>
                    <a:lstStyle/>
                    <a:p>
                      <a:r>
                        <a:rPr lang="en-US" sz="1000" dirty="0">
                          <a:latin typeface="Arial Narrow" panose="020B0606020202030204" pitchFamily="34" charset="0"/>
                        </a:rPr>
                        <a:t>1.3.1.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efficiencies </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1.3.1.1.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Percentage automation and integration of case disbursement (Dispute Resolution Processes) deployed</a:t>
                      </a:r>
                      <a:endParaRPr lang="en-ZA" sz="1000" dirty="0">
                        <a:latin typeface="Arial Narrow" panose="020B0606020202030204" pitchFamily="34" charset="0"/>
                      </a:endParaRPr>
                    </a:p>
                  </a:txBody>
                  <a:tcPr marL="91445" marR="91445" marT="45730" marB="4573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25%</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50%</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75" marR="68575" marT="0" marB="0" anchor="ctr"/>
                </a:tc>
                <a:extLst>
                  <a:ext uri="{0D108BD9-81ED-4DB2-BD59-A6C34878D82A}">
                    <a16:rowId xmlns:a16="http://schemas.microsoft.com/office/drawing/2014/main" xmlns="" val="3400700376"/>
                  </a:ext>
                </a:extLst>
              </a:tr>
              <a:tr h="923805">
                <a:tc vMerge="1">
                  <a:txBody>
                    <a:bodyPr/>
                    <a:lstStyle/>
                    <a:p>
                      <a:endParaRPr lang="en-ZA" sz="1400" dirty="0">
                        <a:latin typeface="Arial Narrow" panose="020B0606020202030204" pitchFamily="34" charset="0"/>
                      </a:endParaRPr>
                    </a:p>
                  </a:txBody>
                  <a:tcPr marL="91452" marR="91452" marT="45726" marB="45726"/>
                </a:tc>
                <a:tc vMerge="1">
                  <a:txBody>
                    <a:bodyPr/>
                    <a:lstStyle/>
                    <a:p>
                      <a:endParaRPr lang="en-ZA" sz="1400" dirty="0">
                        <a:latin typeface="Arial Narrow" panose="020B0606020202030204" pitchFamily="34" charset="0"/>
                      </a:endParaRPr>
                    </a:p>
                  </a:txBody>
                  <a:tcPr marL="91452" marR="91452" marT="45726" marB="45726"/>
                </a:tc>
                <a:tc>
                  <a:txBody>
                    <a:bodyPr/>
                    <a:lstStyle/>
                    <a:p>
                      <a:r>
                        <a:rPr lang="en-US" sz="1000" dirty="0">
                          <a:latin typeface="Arial Narrow" panose="020B0606020202030204" pitchFamily="34" charset="0"/>
                        </a:rPr>
                        <a:t>1.3.1.2.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uptime ICT critical systems implemented</a:t>
                      </a:r>
                      <a:endParaRPr lang="en-ZA" sz="1000" dirty="0">
                        <a:latin typeface="Arial Narrow" panose="020B0606020202030204" pitchFamily="34" charset="0"/>
                      </a:endParaRPr>
                    </a:p>
                  </a:txBody>
                  <a:tcPr marL="91445" marR="91445" marT="45730" marB="4573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85%</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95%</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99.9%</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99.9%</a:t>
                      </a:r>
                    </a:p>
                  </a:txBody>
                  <a:tcPr marL="68575" marR="68575" marT="0" marB="0" anchor="ctr"/>
                </a:tc>
                <a:extLst>
                  <a:ext uri="{0D108BD9-81ED-4DB2-BD59-A6C34878D82A}">
                    <a16:rowId xmlns:a16="http://schemas.microsoft.com/office/drawing/2014/main" xmlns="" val="3518750056"/>
                  </a:ext>
                </a:extLst>
              </a:tr>
            </a:tbl>
          </a:graphicData>
        </a:graphic>
      </p:graphicFrame>
      <p:sp>
        <p:nvSpPr>
          <p:cNvPr id="4" name="Slide Number Placeholder 3">
            <a:extLst>
              <a:ext uri="{FF2B5EF4-FFF2-40B4-BE49-F238E27FC236}">
                <a16:creationId xmlns:a16="http://schemas.microsoft.com/office/drawing/2014/main" xmlns="" id="{90CFAD28-948F-4071-840F-B3789FACE67F}"/>
              </a:ext>
            </a:extLst>
          </p:cNvPr>
          <p:cNvSpPr>
            <a:spLocks noGrp="1"/>
          </p:cNvSpPr>
          <p:nvPr>
            <p:ph type="sldNum" sz="quarter" idx="12"/>
          </p:nvPr>
        </p:nvSpPr>
        <p:spPr>
          <a:xfrm>
            <a:off x="6797040" y="6372225"/>
            <a:ext cx="2133600" cy="365125"/>
          </a:xfrm>
        </p:spPr>
        <p:txBody>
          <a:bodyPr/>
          <a:lstStyle/>
          <a:p>
            <a:fld id="{0C4DB43B-2450-41F4-875D-3A173E257EAA}" type="slidenum">
              <a:rPr lang="en-ZA" sz="1600" smtClean="0">
                <a:solidFill>
                  <a:schemeClr val="bg1"/>
                </a:solidFill>
              </a:rPr>
              <a:pPr/>
              <a:t>19</a:t>
            </a:fld>
            <a:endParaRPr lang="en-ZA" sz="1600" dirty="0">
              <a:solidFill>
                <a:schemeClr val="bg1"/>
              </a:solidFill>
            </a:endParaRPr>
          </a:p>
        </p:txBody>
      </p:sp>
    </p:spTree>
    <p:extLst>
      <p:ext uri="{BB962C8B-B14F-4D97-AF65-F5344CB8AC3E}">
        <p14:creationId xmlns:p14="http://schemas.microsoft.com/office/powerpoint/2010/main" xmlns="" val="199368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BF30995-2001-4A8C-AE69-7DDF21AA330E}"/>
              </a:ext>
            </a:extLst>
          </p:cNvPr>
          <p:cNvGraphicFramePr>
            <a:graphicFrameLocks noChangeAspect="1"/>
          </p:cNvGraphicFramePr>
          <p:nvPr/>
        </p:nvGraphicFramePr>
        <p:xfrm>
          <a:off x="1191" y="858441"/>
          <a:ext cx="1191" cy="1191"/>
        </p:xfrm>
        <a:graphic>
          <a:graphicData uri="http://schemas.openxmlformats.org/presentationml/2006/ole">
            <p:oleObj spid="_x0000_s1027" name="think-cell Slide" r:id="rId4" imgW="360" imgH="360" progId="">
              <p:embed/>
            </p:oleObj>
          </a:graphicData>
        </a:graphic>
      </p:graphicFrame>
      <p:sp>
        <p:nvSpPr>
          <p:cNvPr id="6" name="Rectangle 5" hidden="1">
            <a:extLst>
              <a:ext uri="{FF2B5EF4-FFF2-40B4-BE49-F238E27FC236}">
                <a16:creationId xmlns:a16="http://schemas.microsoft.com/office/drawing/2014/main" xmlns="" id="{2E5D4EFF-42F0-4351-B212-4A5F4B44E220}"/>
              </a:ext>
            </a:extLst>
          </p:cNvPr>
          <p:cNvSpPr/>
          <p:nvPr>
            <p:custDataLst>
              <p:tags r:id="rId2"/>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b="1" dirty="0">
              <a:latin typeface="Arial Narrow" panose="020B0606020202030204" pitchFamily="34" charset="0"/>
              <a:ea typeface="+mj-ea"/>
              <a:cs typeface="+mj-cs"/>
              <a:sym typeface="Arial Narrow" panose="020B0606020202030204" pitchFamily="34" charset="0"/>
            </a:endParaRPr>
          </a:p>
        </p:txBody>
      </p:sp>
      <p:sp>
        <p:nvSpPr>
          <p:cNvPr id="2" name="Title 1">
            <a:extLst>
              <a:ext uri="{FF2B5EF4-FFF2-40B4-BE49-F238E27FC236}">
                <a16:creationId xmlns:a16="http://schemas.microsoft.com/office/drawing/2014/main" xmlns="" id="{9F86BB20-2F09-42E3-911B-670BA22B2CED}"/>
              </a:ext>
            </a:extLst>
          </p:cNvPr>
          <p:cNvSpPr>
            <a:spLocks noGrp="1"/>
          </p:cNvSpPr>
          <p:nvPr>
            <p:ph type="title"/>
          </p:nvPr>
        </p:nvSpPr>
        <p:spPr>
          <a:xfrm>
            <a:off x="478971" y="365123"/>
            <a:ext cx="8447315" cy="1325563"/>
          </a:xfrm>
        </p:spPr>
        <p:txBody>
          <a:bodyPr>
            <a:noAutofit/>
          </a:bodyPr>
          <a:lstStyle/>
          <a:p>
            <a:pPr algn="ctr"/>
            <a:r>
              <a:rPr lang="en-ZA" sz="2400" b="1" dirty="0">
                <a:solidFill>
                  <a:srgbClr val="213A72"/>
                </a:solidFill>
                <a:latin typeface="Arial Narrow" panose="020B0606020202030204" pitchFamily="34" charset="0"/>
                <a:cs typeface="Arial" panose="020B0604020202020204" pitchFamily="34" charset="0"/>
              </a:rPr>
              <a:t>GOAL, VISION, MISSION, AND VALUES</a:t>
            </a:r>
          </a:p>
        </p:txBody>
      </p:sp>
      <p:sp>
        <p:nvSpPr>
          <p:cNvPr id="42" name="Date Placeholder 3">
            <a:extLst>
              <a:ext uri="{FF2B5EF4-FFF2-40B4-BE49-F238E27FC236}">
                <a16:creationId xmlns:a16="http://schemas.microsoft.com/office/drawing/2014/main" xmlns="" id="{74D93D4A-8375-462C-A87D-09CAB5E216E1}"/>
              </a:ext>
            </a:extLst>
          </p:cNvPr>
          <p:cNvSpPr txBox="1">
            <a:spLocks/>
          </p:cNvSpPr>
          <p:nvPr/>
        </p:nvSpPr>
        <p:spPr bwMode="auto">
          <a:xfrm>
            <a:off x="5646291" y="5719763"/>
            <a:ext cx="3197156" cy="273844"/>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273044" indent="-273044" algn="l" rtl="0" fontAlgn="base">
              <a:spcBef>
                <a:spcPct val="20000"/>
              </a:spcBef>
              <a:spcAft>
                <a:spcPct val="0"/>
              </a:spcAft>
              <a:buClr>
                <a:schemeClr val="accent1"/>
              </a:buClr>
              <a:buSzPct val="85000"/>
              <a:buFont typeface="Wingdings 2" pitchFamily="18" charset="2"/>
              <a:buChar char=""/>
              <a:defRPr sz="1224" kern="1200">
                <a:solidFill>
                  <a:schemeClr val="accent3">
                    <a:lumMod val="90000"/>
                    <a:lumOff val="10000"/>
                  </a:schemeClr>
                </a:solidFill>
                <a:latin typeface="Segoe UI" panose="020B0502040204020203" pitchFamily="34" charset="0"/>
                <a:ea typeface="+mn-ea"/>
                <a:cs typeface="Segoe UI" panose="020B0502040204020203" pitchFamily="34" charset="0"/>
                <a:sym typeface="Segoe UI" panose="020B0502040204020203" pitchFamily="34" charset="0"/>
              </a:defRPr>
            </a:lvl1pPr>
            <a:lvl2pPr marL="547674" indent="-273044" algn="l" rtl="0" fontAlgn="base">
              <a:spcBef>
                <a:spcPct val="20000"/>
              </a:spcBef>
              <a:spcAft>
                <a:spcPct val="0"/>
              </a:spcAft>
              <a:buClr>
                <a:schemeClr val="accent2"/>
              </a:buClr>
              <a:buSzPct val="70000"/>
              <a:buFont typeface="Wingdings" pitchFamily="2" charset="2"/>
              <a:buChar char=""/>
              <a:defRPr lang="en-US" sz="1224" kern="1200" dirty="0" smtClean="0">
                <a:solidFill>
                  <a:schemeClr val="accent3">
                    <a:lumMod val="90000"/>
                    <a:lumOff val="10000"/>
                  </a:schemeClr>
                </a:solidFill>
                <a:latin typeface="Segoe UI" panose="020B0502040204020203" pitchFamily="34" charset="0"/>
                <a:ea typeface="+mn-ea"/>
                <a:cs typeface="Segoe UI" panose="020B0502040204020203" pitchFamily="34" charset="0"/>
                <a:sym typeface="Segoe UI" panose="020B0502040204020203" pitchFamily="34" charset="0"/>
              </a:defRPr>
            </a:lvl2pPr>
            <a:lvl3pPr marL="822305" indent="-228594" algn="l" rtl="0" fontAlgn="base">
              <a:spcBef>
                <a:spcPct val="20000"/>
              </a:spcBef>
              <a:spcAft>
                <a:spcPct val="0"/>
              </a:spcAft>
              <a:buClr>
                <a:srgbClr val="C32D2E"/>
              </a:buClr>
              <a:buSzPct val="75000"/>
              <a:buFont typeface="Wingdings 2" pitchFamily="18" charset="2"/>
              <a:buChar char=""/>
              <a:defRPr lang="en-US" sz="1224" kern="1200" dirty="0" smtClean="0">
                <a:solidFill>
                  <a:schemeClr val="accent3">
                    <a:lumMod val="90000"/>
                    <a:lumOff val="10000"/>
                  </a:schemeClr>
                </a:solidFill>
                <a:latin typeface="Segoe UI" panose="020B0502040204020203" pitchFamily="34" charset="0"/>
                <a:ea typeface="+mn-ea"/>
                <a:cs typeface="Segoe UI" panose="020B0502040204020203" pitchFamily="34" charset="0"/>
                <a:sym typeface="Segoe UI" panose="020B0502040204020203" pitchFamily="34" charset="0"/>
              </a:defRPr>
            </a:lvl3pPr>
            <a:lvl4pPr marL="1096935" indent="-228594" algn="l" rtl="0" fontAlgn="base">
              <a:spcBef>
                <a:spcPct val="20000"/>
              </a:spcBef>
              <a:spcAft>
                <a:spcPct val="0"/>
              </a:spcAft>
              <a:buClr>
                <a:srgbClr val="84AA33"/>
              </a:buClr>
              <a:buSzPct val="70000"/>
              <a:buFont typeface="Wingdings" pitchFamily="2" charset="2"/>
              <a:buChar char=""/>
              <a:defRPr lang="en-US" sz="1224" kern="1200" dirty="0" smtClean="0">
                <a:solidFill>
                  <a:schemeClr val="accent3">
                    <a:lumMod val="90000"/>
                    <a:lumOff val="10000"/>
                  </a:schemeClr>
                </a:solidFill>
                <a:latin typeface="Segoe UI" panose="020B0502040204020203" pitchFamily="34" charset="0"/>
                <a:ea typeface="+mn-ea"/>
                <a:cs typeface="Segoe UI" panose="020B0502040204020203" pitchFamily="34" charset="0"/>
                <a:sym typeface="Segoe UI" panose="020B0502040204020203" pitchFamily="34" charset="0"/>
              </a:defRPr>
            </a:lvl4pPr>
            <a:lvl5pPr marL="1371566" indent="-228594" algn="l" rtl="0" fontAlgn="base">
              <a:spcBef>
                <a:spcPct val="20000"/>
              </a:spcBef>
              <a:spcAft>
                <a:spcPct val="0"/>
              </a:spcAft>
              <a:buClr>
                <a:srgbClr val="964305"/>
              </a:buClr>
              <a:buChar char="•"/>
              <a:defRPr lang="en-GB" kern="1200" dirty="0">
                <a:solidFill>
                  <a:schemeClr val="accent3">
                    <a:lumMod val="90000"/>
                    <a:lumOff val="10000"/>
                  </a:schemeClr>
                </a:solidFill>
                <a:latin typeface="Calibri" panose="020F0502020204030204" pitchFamily="34" charset="0"/>
                <a:ea typeface="+mn-ea"/>
                <a:cs typeface="+mn-cs"/>
              </a:defRPr>
            </a:lvl5pPr>
            <a:lvl6pPr marL="1645879" indent="-182875"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192" indent="-182875"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067" indent="-182875"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381" indent="-182875"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r">
              <a:buNone/>
              <a:defRPr/>
            </a:pPr>
            <a:fld id="{4338B14D-E0BD-4616-99CB-C36D43E7AFFF}" type="slidenum">
              <a:rPr lang="en-US" sz="750" b="1">
                <a:solidFill>
                  <a:schemeClr val="bg1"/>
                </a:solidFill>
                <a:latin typeface="+mn-lt"/>
              </a:rPr>
              <a:pPr marL="0" indent="0" algn="r">
                <a:buNone/>
                <a:defRPr/>
              </a:pPr>
              <a:t>2</a:t>
            </a:fld>
            <a:endParaRPr lang="en-ZA" sz="750" b="1" dirty="0">
              <a:solidFill>
                <a:schemeClr val="bg1"/>
              </a:solidFill>
              <a:latin typeface="+mn-lt"/>
            </a:endParaRPr>
          </a:p>
        </p:txBody>
      </p:sp>
      <p:pic>
        <p:nvPicPr>
          <p:cNvPr id="45" name="Graphic 13" descr="Target">
            <a:extLst>
              <a:ext uri="{FF2B5EF4-FFF2-40B4-BE49-F238E27FC236}">
                <a16:creationId xmlns:a16="http://schemas.microsoft.com/office/drawing/2014/main" xmlns="" id="{4310C88C-F949-495D-8FA4-78BA1F8050C4}"/>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168457" y="2688038"/>
            <a:ext cx="685800" cy="685800"/>
          </a:xfrm>
          <a:prstGeom prst="rect">
            <a:avLst/>
          </a:prstGeom>
        </p:spPr>
      </p:pic>
      <p:pic>
        <p:nvPicPr>
          <p:cNvPr id="46" name="Graphic 17" descr="Head with gears">
            <a:extLst>
              <a:ext uri="{FF2B5EF4-FFF2-40B4-BE49-F238E27FC236}">
                <a16:creationId xmlns:a16="http://schemas.microsoft.com/office/drawing/2014/main" xmlns="" id="{85F422E3-6F43-41FE-AF9F-D0DDEC23CD1A}"/>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193042" y="4511693"/>
            <a:ext cx="685800" cy="685800"/>
          </a:xfrm>
          <a:prstGeom prst="rect">
            <a:avLst/>
          </a:prstGeom>
        </p:spPr>
      </p:pic>
      <p:sp>
        <p:nvSpPr>
          <p:cNvPr id="47" name="TextBox 46">
            <a:extLst>
              <a:ext uri="{FF2B5EF4-FFF2-40B4-BE49-F238E27FC236}">
                <a16:creationId xmlns:a16="http://schemas.microsoft.com/office/drawing/2014/main" xmlns="" id="{EABDCB80-2D8E-4C0E-9D08-F52194A37AB3}"/>
              </a:ext>
            </a:extLst>
          </p:cNvPr>
          <p:cNvSpPr txBox="1"/>
          <p:nvPr/>
        </p:nvSpPr>
        <p:spPr>
          <a:xfrm>
            <a:off x="814023" y="1880001"/>
            <a:ext cx="4769359" cy="663892"/>
          </a:xfrm>
          <a:prstGeom prst="rect">
            <a:avLst/>
          </a:prstGeom>
          <a:noFill/>
        </p:spPr>
        <p:txBody>
          <a:bodyPr wrap="square" rtlCol="0">
            <a:noAutofit/>
          </a:bodyPr>
          <a:lstStyle/>
          <a:p>
            <a:pPr>
              <a:spcAft>
                <a:spcPts val="225"/>
              </a:spcAft>
            </a:pPr>
            <a:r>
              <a:rPr lang="en-ZA" sz="1600" b="1" dirty="0">
                <a:cs typeface="Segoe UI" panose="020B0502040204020203" pitchFamily="34" charset="0"/>
              </a:rPr>
              <a:t>GOAL:</a:t>
            </a:r>
          </a:p>
          <a:p>
            <a:pPr>
              <a:spcAft>
                <a:spcPts val="225"/>
              </a:spcAft>
            </a:pPr>
            <a:r>
              <a:rPr lang="en-US" sz="1600" dirty="0"/>
              <a:t>Towards </a:t>
            </a:r>
            <a:r>
              <a:rPr lang="en-US" sz="1600" dirty="0" err="1"/>
              <a:t>labour</a:t>
            </a:r>
            <a:r>
              <a:rPr lang="en-US" sz="1600" dirty="0"/>
              <a:t> peace and equity</a:t>
            </a:r>
            <a:r>
              <a:rPr lang="en-GB" sz="1600" dirty="0"/>
              <a:t>.  </a:t>
            </a:r>
            <a:endParaRPr lang="en-ZA" sz="1600" dirty="0"/>
          </a:p>
          <a:p>
            <a:pPr>
              <a:spcAft>
                <a:spcPts val="225"/>
              </a:spcAft>
            </a:pPr>
            <a:endParaRPr lang="en-ZA" sz="1600" b="1" dirty="0">
              <a:cs typeface="Segoe UI" panose="020B0502040204020203" pitchFamily="34" charset="0"/>
            </a:endParaRPr>
          </a:p>
          <a:p>
            <a:pPr>
              <a:spcAft>
                <a:spcPts val="225"/>
              </a:spcAft>
            </a:pPr>
            <a:endParaRPr lang="en-ZA" sz="1600" b="1" dirty="0">
              <a:cs typeface="Segoe UI" panose="020B0502040204020203" pitchFamily="34" charset="0"/>
            </a:endParaRPr>
          </a:p>
          <a:p>
            <a:pPr algn="just">
              <a:lnSpc>
                <a:spcPct val="115000"/>
              </a:lnSpc>
              <a:spcAft>
                <a:spcPts val="450"/>
              </a:spcAft>
            </a:pPr>
            <a:r>
              <a:rPr lang="en-GB" sz="1600" dirty="0">
                <a:highlight>
                  <a:srgbClr val="FFFF00"/>
                </a:highlight>
                <a:latin typeface="Arial Narrow" panose="020B0606020202030204" pitchFamily="34" charset="0"/>
                <a:ea typeface="Calibri" panose="020F0502020204030204" pitchFamily="34" charset="0"/>
                <a:cs typeface="Times New Roman" panose="02020603050405020304" pitchFamily="18" charset="0"/>
              </a:rPr>
              <a:t> </a:t>
            </a:r>
            <a:endParaRPr lang="en-ZA"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xmlns="" id="{FE6E06C3-9187-45EA-AF6F-6DB58C1159ED}"/>
              </a:ext>
            </a:extLst>
          </p:cNvPr>
          <p:cNvSpPr txBox="1"/>
          <p:nvPr/>
        </p:nvSpPr>
        <p:spPr>
          <a:xfrm>
            <a:off x="854257" y="3556287"/>
            <a:ext cx="7546513" cy="568331"/>
          </a:xfrm>
          <a:prstGeom prst="rect">
            <a:avLst/>
          </a:prstGeom>
          <a:noFill/>
        </p:spPr>
        <p:txBody>
          <a:bodyPr wrap="square" rtlCol="0">
            <a:noAutofit/>
          </a:bodyPr>
          <a:lstStyle/>
          <a:p>
            <a:pPr>
              <a:spcAft>
                <a:spcPts val="225"/>
              </a:spcAft>
            </a:pPr>
            <a:r>
              <a:rPr lang="en-ZA" sz="1600" b="1" dirty="0">
                <a:cs typeface="Segoe UI" panose="020B0502040204020203" pitchFamily="34" charset="0"/>
              </a:rPr>
              <a:t>MISSION:</a:t>
            </a:r>
          </a:p>
          <a:p>
            <a:pPr>
              <a:spcAft>
                <a:spcPts val="225"/>
              </a:spcAft>
            </a:pPr>
            <a:r>
              <a:rPr lang="en-US" sz="1600" dirty="0">
                <a:cs typeface="Segoe UI" panose="020B0502040204020203" pitchFamily="34" charset="0"/>
              </a:rPr>
              <a:t>To give effect to everyone’s Constitutional rights and freedom. </a:t>
            </a:r>
            <a:endParaRPr lang="en-ZA" sz="1600" dirty="0">
              <a:cs typeface="Segoe UI" panose="020B0502040204020203" pitchFamily="34" charset="0"/>
            </a:endParaRPr>
          </a:p>
        </p:txBody>
      </p:sp>
      <p:sp>
        <p:nvSpPr>
          <p:cNvPr id="26" name="TextBox 25">
            <a:extLst>
              <a:ext uri="{FF2B5EF4-FFF2-40B4-BE49-F238E27FC236}">
                <a16:creationId xmlns:a16="http://schemas.microsoft.com/office/drawing/2014/main" xmlns="" id="{C1F6B607-C03F-4160-BFA1-71EA061E8FDE}"/>
              </a:ext>
            </a:extLst>
          </p:cNvPr>
          <p:cNvSpPr txBox="1"/>
          <p:nvPr/>
        </p:nvSpPr>
        <p:spPr>
          <a:xfrm>
            <a:off x="930233" y="4227834"/>
            <a:ext cx="3615926" cy="2041376"/>
          </a:xfrm>
          <a:prstGeom prst="rect">
            <a:avLst/>
          </a:prstGeom>
          <a:noFill/>
        </p:spPr>
        <p:txBody>
          <a:bodyPr wrap="square" numCol="2" rtlCol="0">
            <a:noAutofit/>
          </a:bodyPr>
          <a:lstStyle/>
          <a:p>
            <a:pPr>
              <a:spcAft>
                <a:spcPts val="225"/>
              </a:spcAft>
            </a:pPr>
            <a:r>
              <a:rPr lang="en-US" sz="1600" b="1" dirty="0">
                <a:cs typeface="Segoe UI" panose="020B0502040204020203" pitchFamily="34" charset="0"/>
              </a:rPr>
              <a:t>VALUES:</a:t>
            </a:r>
            <a:endParaRPr lang="en-ZA" sz="1600" b="1" dirty="0">
              <a:cs typeface="Segoe UI" panose="020B0502040204020203" pitchFamily="34" charset="0"/>
            </a:endParaRPr>
          </a:p>
          <a:p>
            <a:pPr marL="214313" indent="-214313">
              <a:spcAft>
                <a:spcPts val="225"/>
              </a:spcAft>
              <a:buFont typeface="Arial" panose="020B0604020202020204" pitchFamily="34" charset="0"/>
              <a:buChar char="•"/>
            </a:pPr>
            <a:r>
              <a:rPr lang="en-ZA" sz="1600" dirty="0">
                <a:cs typeface="Segoe UI" panose="020B0502040204020203" pitchFamily="34" charset="0"/>
              </a:rPr>
              <a:t>Respect </a:t>
            </a:r>
          </a:p>
          <a:p>
            <a:pPr marL="214313" indent="-214313">
              <a:spcAft>
                <a:spcPts val="225"/>
              </a:spcAft>
              <a:buFont typeface="Arial" panose="020B0604020202020204" pitchFamily="34" charset="0"/>
              <a:buChar char="•"/>
            </a:pPr>
            <a:r>
              <a:rPr lang="en-ZA" sz="1600" dirty="0">
                <a:cs typeface="Segoe UI" panose="020B0502040204020203" pitchFamily="34" charset="0"/>
              </a:rPr>
              <a:t>Excellence </a:t>
            </a:r>
          </a:p>
          <a:p>
            <a:pPr marL="214313" indent="-214313">
              <a:spcAft>
                <a:spcPts val="225"/>
              </a:spcAft>
              <a:buFont typeface="Arial" panose="020B0604020202020204" pitchFamily="34" charset="0"/>
              <a:buChar char="•"/>
            </a:pPr>
            <a:r>
              <a:rPr lang="en-ZA" sz="1600" dirty="0">
                <a:cs typeface="Segoe UI" panose="020B0502040204020203" pitchFamily="34" charset="0"/>
              </a:rPr>
              <a:t>Accountability </a:t>
            </a:r>
          </a:p>
          <a:p>
            <a:pPr marL="214313" indent="-214313">
              <a:spcAft>
                <a:spcPts val="225"/>
              </a:spcAft>
              <a:buFont typeface="Arial" panose="020B0604020202020204" pitchFamily="34" charset="0"/>
              <a:buChar char="•"/>
            </a:pPr>
            <a:r>
              <a:rPr lang="en-ZA" sz="1600" dirty="0">
                <a:cs typeface="Segoe UI" panose="020B0502040204020203" pitchFamily="34" charset="0"/>
              </a:rPr>
              <a:t>Diversity </a:t>
            </a:r>
          </a:p>
          <a:p>
            <a:pPr marL="214313" indent="-214313">
              <a:spcAft>
                <a:spcPts val="225"/>
              </a:spcAft>
              <a:buFont typeface="Arial" panose="020B0604020202020204" pitchFamily="34" charset="0"/>
              <a:buChar char="•"/>
            </a:pPr>
            <a:r>
              <a:rPr lang="en-US" sz="1600" dirty="0">
                <a:cs typeface="Segoe UI" panose="020B0502040204020203" pitchFamily="34" charset="0"/>
              </a:rPr>
              <a:t>Integrity</a:t>
            </a:r>
          </a:p>
          <a:p>
            <a:pPr marL="214313" indent="-214313">
              <a:spcAft>
                <a:spcPts val="225"/>
              </a:spcAft>
              <a:buFont typeface="Arial" panose="020B0604020202020204" pitchFamily="34" charset="0"/>
              <a:buChar char="•"/>
            </a:pPr>
            <a:r>
              <a:rPr lang="en-US" sz="1600" dirty="0">
                <a:cs typeface="Segoe UI" panose="020B0502040204020203" pitchFamily="34" charset="0"/>
              </a:rPr>
              <a:t>Transparency</a:t>
            </a:r>
          </a:p>
          <a:p>
            <a:pPr>
              <a:spcAft>
                <a:spcPts val="225"/>
              </a:spcAft>
            </a:pPr>
            <a:endParaRPr lang="en-US" sz="1600" dirty="0">
              <a:cs typeface="Segoe UI" panose="020B0502040204020203" pitchFamily="34" charset="0"/>
            </a:endParaRPr>
          </a:p>
          <a:p>
            <a:pPr>
              <a:spcAft>
                <a:spcPts val="225"/>
              </a:spcAft>
            </a:pPr>
            <a:endParaRPr lang="en-US" sz="1600" dirty="0">
              <a:cs typeface="Segoe UI" panose="020B0502040204020203" pitchFamily="34" charset="0"/>
            </a:endParaRPr>
          </a:p>
          <a:p>
            <a:pPr marL="214313" indent="-214313">
              <a:spcAft>
                <a:spcPts val="225"/>
              </a:spcAft>
              <a:buFont typeface="Arial" panose="020B0604020202020204" pitchFamily="34" charset="0"/>
              <a:buChar char="•"/>
            </a:pPr>
            <a:endParaRPr lang="en-ZA" sz="1600" dirty="0">
              <a:cs typeface="Segoe UI" panose="020B0502040204020203" pitchFamily="34" charset="0"/>
            </a:endParaRPr>
          </a:p>
          <a:p>
            <a:pPr>
              <a:spcAft>
                <a:spcPts val="225"/>
              </a:spcAft>
            </a:pPr>
            <a:endParaRPr lang="en-ZA" sz="1600" dirty="0">
              <a:cs typeface="Segoe UI" panose="020B0502040204020203" pitchFamily="34" charset="0"/>
            </a:endParaRPr>
          </a:p>
          <a:p>
            <a:pPr>
              <a:spcAft>
                <a:spcPts val="225"/>
              </a:spcAft>
            </a:pPr>
            <a:endParaRPr lang="en-ZA" sz="1600" dirty="0">
              <a:cs typeface="Segoe UI" panose="020B0502040204020203" pitchFamily="34" charset="0"/>
            </a:endParaRPr>
          </a:p>
        </p:txBody>
      </p:sp>
      <p:pic>
        <p:nvPicPr>
          <p:cNvPr id="27" name="Graphic 8" descr="Bullseye">
            <a:extLst>
              <a:ext uri="{FF2B5EF4-FFF2-40B4-BE49-F238E27FC236}">
                <a16:creationId xmlns:a16="http://schemas.microsoft.com/office/drawing/2014/main" xmlns="" id="{E296EB99-4F33-4143-8758-2BA5866B9099}"/>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152286" y="1812284"/>
            <a:ext cx="685800" cy="685800"/>
          </a:xfrm>
          <a:prstGeom prst="rect">
            <a:avLst/>
          </a:prstGeom>
        </p:spPr>
      </p:pic>
      <p:sp>
        <p:nvSpPr>
          <p:cNvPr id="28" name="TextBox 27">
            <a:extLst>
              <a:ext uri="{FF2B5EF4-FFF2-40B4-BE49-F238E27FC236}">
                <a16:creationId xmlns:a16="http://schemas.microsoft.com/office/drawing/2014/main" xmlns="" id="{EABDCB80-2D8E-4C0E-9D08-F52194A37AB3}"/>
              </a:ext>
            </a:extLst>
          </p:cNvPr>
          <p:cNvSpPr txBox="1"/>
          <p:nvPr/>
        </p:nvSpPr>
        <p:spPr>
          <a:xfrm>
            <a:off x="828560" y="2588380"/>
            <a:ext cx="8180358" cy="663892"/>
          </a:xfrm>
          <a:prstGeom prst="rect">
            <a:avLst/>
          </a:prstGeom>
          <a:noFill/>
        </p:spPr>
        <p:txBody>
          <a:bodyPr wrap="square" rtlCol="0">
            <a:noAutofit/>
          </a:bodyPr>
          <a:lstStyle/>
          <a:p>
            <a:pPr>
              <a:spcAft>
                <a:spcPts val="225"/>
              </a:spcAft>
            </a:pPr>
            <a:r>
              <a:rPr lang="en-ZA" sz="1600" b="1" dirty="0">
                <a:cs typeface="Segoe UI" panose="020B0502040204020203" pitchFamily="34" charset="0"/>
              </a:rPr>
              <a:t>VISION:</a:t>
            </a:r>
          </a:p>
          <a:p>
            <a:pPr algn="just">
              <a:lnSpc>
                <a:spcPct val="115000"/>
              </a:lnSpc>
              <a:spcAft>
                <a:spcPts val="450"/>
              </a:spcAft>
            </a:pPr>
            <a:r>
              <a:rPr lang="en-US" sz="1600" dirty="0"/>
              <a:t>A world – class institution that promotes </a:t>
            </a:r>
            <a:r>
              <a:rPr lang="en-US" sz="1600" dirty="0" err="1"/>
              <a:t>labour</a:t>
            </a:r>
            <a:r>
              <a:rPr lang="en-US" sz="1600" dirty="0"/>
              <a:t> market stability</a:t>
            </a:r>
            <a:r>
              <a:rPr lang="en-GB" sz="1600" dirty="0"/>
              <a:t>, social justice and job security.  </a:t>
            </a:r>
            <a:endParaRPr lang="en-ZA" sz="1600" dirty="0"/>
          </a:p>
        </p:txBody>
      </p:sp>
      <p:pic>
        <p:nvPicPr>
          <p:cNvPr id="29" name="Graphic 120" descr="Gears">
            <a:extLst>
              <a:ext uri="{FF2B5EF4-FFF2-40B4-BE49-F238E27FC236}">
                <a16:creationId xmlns:a16="http://schemas.microsoft.com/office/drawing/2014/main" xmlns="" id="{584E9723-0AB8-44E9-9CE3-2C39AE75BC30}"/>
              </a:ext>
            </a:extLst>
          </p:cNvPr>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106717" y="3495404"/>
            <a:ext cx="747540" cy="552992"/>
          </a:xfrm>
          <a:prstGeom prst="rect">
            <a:avLst/>
          </a:prstGeom>
        </p:spPr>
      </p:pic>
      <p:sp>
        <p:nvSpPr>
          <p:cNvPr id="7" name="Slide Number Placeholder 6"/>
          <p:cNvSpPr>
            <a:spLocks noGrp="1"/>
          </p:cNvSpPr>
          <p:nvPr>
            <p:ph type="sldNum" sz="quarter" idx="12"/>
          </p:nvPr>
        </p:nvSpPr>
        <p:spPr>
          <a:xfrm>
            <a:off x="6767806" y="6409546"/>
            <a:ext cx="2133600" cy="365125"/>
          </a:xfrm>
        </p:spPr>
        <p:txBody>
          <a:bodyPr/>
          <a:lstStyle/>
          <a:p>
            <a:fld id="{0C4DB43B-2450-41F4-875D-3A173E257EAA}" type="slidenum">
              <a:rPr lang="en-ZA" sz="1600" smtClean="0">
                <a:solidFill>
                  <a:schemeClr val="bg1"/>
                </a:solidFill>
              </a:rPr>
              <a:pPr/>
              <a:t>2</a:t>
            </a:fld>
            <a:endParaRPr lang="en-ZA" sz="1600" dirty="0">
              <a:solidFill>
                <a:schemeClr val="bg1"/>
              </a:solidFill>
            </a:endParaRPr>
          </a:p>
        </p:txBody>
      </p:sp>
    </p:spTree>
    <p:extLst>
      <p:ext uri="{BB962C8B-B14F-4D97-AF65-F5344CB8AC3E}">
        <p14:creationId xmlns:p14="http://schemas.microsoft.com/office/powerpoint/2010/main" xmlns="" val="25182360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E53D-5B1E-430C-AF19-C1B8BAF5C733}"/>
              </a:ext>
            </a:extLst>
          </p:cNvPr>
          <p:cNvSpPr>
            <a:spLocks noGrp="1"/>
          </p:cNvSpPr>
          <p:nvPr>
            <p:ph type="title"/>
          </p:nvPr>
        </p:nvSpPr>
        <p:spPr>
          <a:xfrm>
            <a:off x="1180214" y="365123"/>
            <a:ext cx="6772939" cy="1091537"/>
          </a:xfrm>
        </p:spPr>
        <p:txBody>
          <a:bodyPr>
            <a:normAutofit/>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2: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PROACTIVE AND RELEVANT LABOUR MARKET INTERVENTION (1/3)</a:t>
            </a:r>
            <a:endParaRPr lang="en-ZA" dirty="0">
              <a:solidFill>
                <a:srgbClr val="213A72"/>
              </a:solidFill>
            </a:endParaRPr>
          </a:p>
        </p:txBody>
      </p:sp>
      <p:graphicFrame>
        <p:nvGraphicFramePr>
          <p:cNvPr id="5" name="Table 5">
            <a:extLst>
              <a:ext uri="{FF2B5EF4-FFF2-40B4-BE49-F238E27FC236}">
                <a16:creationId xmlns:a16="http://schemas.microsoft.com/office/drawing/2014/main" xmlns="" id="{AC35E682-1406-4C1D-A432-FF8051D66078}"/>
              </a:ext>
            </a:extLst>
          </p:cNvPr>
          <p:cNvGraphicFramePr>
            <a:graphicFrameLocks noGrp="1"/>
          </p:cNvGraphicFramePr>
          <p:nvPr>
            <p:ph idx="1"/>
          </p:nvPr>
        </p:nvGraphicFramePr>
        <p:xfrm>
          <a:off x="30412" y="1562988"/>
          <a:ext cx="9075488" cy="4693494"/>
        </p:xfrm>
        <a:graphic>
          <a:graphicData uri="http://schemas.openxmlformats.org/drawingml/2006/table">
            <a:tbl>
              <a:tblPr firstRow="1" bandRow="1">
                <a:tableStyleId>{5C22544A-7EE6-4342-B048-85BDC9FD1C3A}</a:tableStyleId>
              </a:tblPr>
              <a:tblGrid>
                <a:gridCol w="845804">
                  <a:extLst>
                    <a:ext uri="{9D8B030D-6E8A-4147-A177-3AD203B41FA5}">
                      <a16:colId xmlns:a16="http://schemas.microsoft.com/office/drawing/2014/main" xmlns="" val="816812642"/>
                    </a:ext>
                  </a:extLst>
                </a:gridCol>
                <a:gridCol w="845804">
                  <a:extLst>
                    <a:ext uri="{9D8B030D-6E8A-4147-A177-3AD203B41FA5}">
                      <a16:colId xmlns:a16="http://schemas.microsoft.com/office/drawing/2014/main" xmlns="" val="4095323542"/>
                    </a:ext>
                  </a:extLst>
                </a:gridCol>
                <a:gridCol w="1719680">
                  <a:extLst>
                    <a:ext uri="{9D8B030D-6E8A-4147-A177-3AD203B41FA5}">
                      <a16:colId xmlns:a16="http://schemas.microsoft.com/office/drawing/2014/main" xmlns="" val="2891751017"/>
                    </a:ext>
                  </a:extLst>
                </a:gridCol>
                <a:gridCol w="736600">
                  <a:extLst>
                    <a:ext uri="{9D8B030D-6E8A-4147-A177-3AD203B41FA5}">
                      <a16:colId xmlns:a16="http://schemas.microsoft.com/office/drawing/2014/main" xmlns="" val="1658260199"/>
                    </a:ext>
                  </a:extLst>
                </a:gridCol>
                <a:gridCol w="698500">
                  <a:extLst>
                    <a:ext uri="{9D8B030D-6E8A-4147-A177-3AD203B41FA5}">
                      <a16:colId xmlns:a16="http://schemas.microsoft.com/office/drawing/2014/main" xmlns="" val="3282240158"/>
                    </a:ext>
                  </a:extLst>
                </a:gridCol>
                <a:gridCol w="787400">
                  <a:extLst>
                    <a:ext uri="{9D8B030D-6E8A-4147-A177-3AD203B41FA5}">
                      <a16:colId xmlns:a16="http://schemas.microsoft.com/office/drawing/2014/main" xmlns="" val="3704750861"/>
                    </a:ext>
                  </a:extLst>
                </a:gridCol>
                <a:gridCol w="901700">
                  <a:extLst>
                    <a:ext uri="{9D8B030D-6E8A-4147-A177-3AD203B41FA5}">
                      <a16:colId xmlns:a16="http://schemas.microsoft.com/office/drawing/2014/main" xmlns="" val="360066777"/>
                    </a:ext>
                  </a:extLst>
                </a:gridCol>
                <a:gridCol w="939800">
                  <a:extLst>
                    <a:ext uri="{9D8B030D-6E8A-4147-A177-3AD203B41FA5}">
                      <a16:colId xmlns:a16="http://schemas.microsoft.com/office/drawing/2014/main" xmlns="" val="2864463870"/>
                    </a:ext>
                  </a:extLst>
                </a:gridCol>
                <a:gridCol w="825500">
                  <a:extLst>
                    <a:ext uri="{9D8B030D-6E8A-4147-A177-3AD203B41FA5}">
                      <a16:colId xmlns:a16="http://schemas.microsoft.com/office/drawing/2014/main" xmlns="" val="357812010"/>
                    </a:ext>
                  </a:extLst>
                </a:gridCol>
                <a:gridCol w="774700">
                  <a:extLst>
                    <a:ext uri="{9D8B030D-6E8A-4147-A177-3AD203B41FA5}">
                      <a16:colId xmlns:a16="http://schemas.microsoft.com/office/drawing/2014/main" xmlns="" val="553379426"/>
                    </a:ext>
                  </a:extLst>
                </a:gridCol>
              </a:tblGrid>
              <a:tr h="375266">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25" marB="45725"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685278071"/>
                  </a:ext>
                </a:extLst>
              </a:tr>
              <a:tr h="525296">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25" marB="45725"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777633668"/>
                  </a:ext>
                </a:extLst>
              </a:tr>
              <a:tr h="362295">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25" marB="45725" anchor="ctr"/>
                </a:tc>
                <a:extLst>
                  <a:ext uri="{0D108BD9-81ED-4DB2-BD59-A6C34878D82A}">
                    <a16:rowId xmlns:a16="http://schemas.microsoft.com/office/drawing/2014/main" xmlns="" val="1354239238"/>
                  </a:ext>
                </a:extLst>
              </a:tr>
              <a:tr h="883194">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Enhanced dispute management and prevention </a:t>
                      </a:r>
                    </a:p>
                  </a:txBody>
                  <a:tcPr marL="68587" marR="68587"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Orderly Collective Bargaining Processes </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2.1.1.1.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Collective Bargaining Support processes conducted for strategically identified Users</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7" marR="68587" marT="0" marB="0" anchor="ctr"/>
                </a:tc>
                <a:extLst>
                  <a:ext uri="{0D108BD9-81ED-4DB2-BD59-A6C34878D82A}">
                    <a16:rowId xmlns:a16="http://schemas.microsoft.com/office/drawing/2014/main" xmlns="" val="1946442782"/>
                  </a:ext>
                </a:extLst>
              </a:tr>
              <a:tr h="965352">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2.1.1.2.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Pre-Collective Bargaining Conferences conducted for strategically identified Users</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extLst>
                  <a:ext uri="{0D108BD9-81ED-4DB2-BD59-A6C34878D82A}">
                    <a16:rowId xmlns:a16="http://schemas.microsoft.com/office/drawing/2014/main" xmlns="" val="2005863982"/>
                  </a:ext>
                </a:extLst>
              </a:tr>
              <a:tr h="1582091">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workplace relations</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Engaged workplaces </a:t>
                      </a:r>
                    </a:p>
                  </a:txBody>
                  <a:tcPr marL="68587" marR="68587" marT="0" marB="0" anchor="ctr"/>
                </a:tc>
                <a:tc>
                  <a:txBody>
                    <a:bodyPr/>
                    <a:lstStyle/>
                    <a:p>
                      <a:pPr indent="89535"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targeted workplaces engaged to implement transformation of workplace relations project(s) </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91450" marR="91450" marT="45719" marB="45719"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91450" marR="91450" marT="45719" marB="45719"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91450" marR="91450" marT="45719" marB="45719"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12</a:t>
                      </a: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extLst>
                  <a:ext uri="{0D108BD9-81ED-4DB2-BD59-A6C34878D82A}">
                    <a16:rowId xmlns:a16="http://schemas.microsoft.com/office/drawing/2014/main" xmlns="" val="994768961"/>
                  </a:ext>
                </a:extLst>
              </a:tr>
            </a:tbl>
          </a:graphicData>
        </a:graphic>
      </p:graphicFrame>
      <p:sp>
        <p:nvSpPr>
          <p:cNvPr id="4" name="Slide Number Placeholder 3">
            <a:extLst>
              <a:ext uri="{FF2B5EF4-FFF2-40B4-BE49-F238E27FC236}">
                <a16:creationId xmlns:a16="http://schemas.microsoft.com/office/drawing/2014/main" xmlns="" id="{F8BBA1ED-A621-486E-AA03-A2C82F637A0E}"/>
              </a:ext>
            </a:extLst>
          </p:cNvPr>
          <p:cNvSpPr>
            <a:spLocks noGrp="1"/>
          </p:cNvSpPr>
          <p:nvPr>
            <p:ph type="sldNum" sz="quarter" idx="12"/>
          </p:nvPr>
        </p:nvSpPr>
        <p:spPr>
          <a:xfrm>
            <a:off x="6753497" y="6380934"/>
            <a:ext cx="2133600" cy="365125"/>
          </a:xfrm>
        </p:spPr>
        <p:txBody>
          <a:bodyPr/>
          <a:lstStyle/>
          <a:p>
            <a:fld id="{0C4DB43B-2450-41F4-875D-3A173E257EAA}" type="slidenum">
              <a:rPr lang="en-ZA" sz="1600" smtClean="0">
                <a:solidFill>
                  <a:schemeClr val="bg1"/>
                </a:solidFill>
              </a:rPr>
              <a:pPr/>
              <a:t>20</a:t>
            </a:fld>
            <a:endParaRPr lang="en-ZA" sz="1600" dirty="0">
              <a:solidFill>
                <a:schemeClr val="bg1"/>
              </a:solidFill>
            </a:endParaRPr>
          </a:p>
        </p:txBody>
      </p:sp>
    </p:spTree>
    <p:extLst>
      <p:ext uri="{BB962C8B-B14F-4D97-AF65-F5344CB8AC3E}">
        <p14:creationId xmlns:p14="http://schemas.microsoft.com/office/powerpoint/2010/main" xmlns="" val="128680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E53D-5B1E-430C-AF19-C1B8BAF5C733}"/>
              </a:ext>
            </a:extLst>
          </p:cNvPr>
          <p:cNvSpPr>
            <a:spLocks noGrp="1"/>
          </p:cNvSpPr>
          <p:nvPr>
            <p:ph type="title"/>
          </p:nvPr>
        </p:nvSpPr>
        <p:spPr>
          <a:xfrm>
            <a:off x="1201479" y="365124"/>
            <a:ext cx="6762307" cy="910784"/>
          </a:xfrm>
        </p:spPr>
        <p:txBody>
          <a:bodyPr>
            <a:normAutofit fontScale="90000"/>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2: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PROACTIVE AND RELEVANT LABOUR MARKET INTERVENTION (2/3)</a:t>
            </a:r>
            <a:endParaRPr lang="en-ZA" dirty="0">
              <a:solidFill>
                <a:srgbClr val="213A72"/>
              </a:solidFill>
            </a:endParaRPr>
          </a:p>
        </p:txBody>
      </p:sp>
      <p:graphicFrame>
        <p:nvGraphicFramePr>
          <p:cNvPr id="5" name="Table 5">
            <a:extLst>
              <a:ext uri="{FF2B5EF4-FFF2-40B4-BE49-F238E27FC236}">
                <a16:creationId xmlns:a16="http://schemas.microsoft.com/office/drawing/2014/main" xmlns="" id="{AC35E682-1406-4C1D-A432-FF8051D66078}"/>
              </a:ext>
            </a:extLst>
          </p:cNvPr>
          <p:cNvGraphicFramePr>
            <a:graphicFrameLocks noGrp="1"/>
          </p:cNvGraphicFramePr>
          <p:nvPr>
            <p:ph idx="1"/>
          </p:nvPr>
        </p:nvGraphicFramePr>
        <p:xfrm>
          <a:off x="30412" y="1584252"/>
          <a:ext cx="9088188" cy="4629689"/>
        </p:xfrm>
        <a:graphic>
          <a:graphicData uri="http://schemas.openxmlformats.org/drawingml/2006/table">
            <a:tbl>
              <a:tblPr firstRow="1" bandRow="1">
                <a:tableStyleId>{5C22544A-7EE6-4342-B048-85BDC9FD1C3A}</a:tableStyleId>
              </a:tblPr>
              <a:tblGrid>
                <a:gridCol w="744288">
                  <a:extLst>
                    <a:ext uri="{9D8B030D-6E8A-4147-A177-3AD203B41FA5}">
                      <a16:colId xmlns:a16="http://schemas.microsoft.com/office/drawing/2014/main" xmlns="" val="816812642"/>
                    </a:ext>
                  </a:extLst>
                </a:gridCol>
                <a:gridCol w="889000">
                  <a:extLst>
                    <a:ext uri="{9D8B030D-6E8A-4147-A177-3AD203B41FA5}">
                      <a16:colId xmlns:a16="http://schemas.microsoft.com/office/drawing/2014/main" xmlns="" val="4095323542"/>
                    </a:ext>
                  </a:extLst>
                </a:gridCol>
                <a:gridCol w="1600200">
                  <a:extLst>
                    <a:ext uri="{9D8B030D-6E8A-4147-A177-3AD203B41FA5}">
                      <a16:colId xmlns:a16="http://schemas.microsoft.com/office/drawing/2014/main" xmlns="" val="2891751017"/>
                    </a:ext>
                  </a:extLst>
                </a:gridCol>
                <a:gridCol w="787400">
                  <a:extLst>
                    <a:ext uri="{9D8B030D-6E8A-4147-A177-3AD203B41FA5}">
                      <a16:colId xmlns:a16="http://schemas.microsoft.com/office/drawing/2014/main" xmlns="" val="1658260199"/>
                    </a:ext>
                  </a:extLst>
                </a:gridCol>
                <a:gridCol w="863600">
                  <a:extLst>
                    <a:ext uri="{9D8B030D-6E8A-4147-A177-3AD203B41FA5}">
                      <a16:colId xmlns:a16="http://schemas.microsoft.com/office/drawing/2014/main" xmlns="" val="3282240158"/>
                    </a:ext>
                  </a:extLst>
                </a:gridCol>
                <a:gridCol w="825500">
                  <a:extLst>
                    <a:ext uri="{9D8B030D-6E8A-4147-A177-3AD203B41FA5}">
                      <a16:colId xmlns:a16="http://schemas.microsoft.com/office/drawing/2014/main" xmlns="" val="3704750861"/>
                    </a:ext>
                  </a:extLst>
                </a:gridCol>
                <a:gridCol w="889000">
                  <a:extLst>
                    <a:ext uri="{9D8B030D-6E8A-4147-A177-3AD203B41FA5}">
                      <a16:colId xmlns:a16="http://schemas.microsoft.com/office/drawing/2014/main" xmlns="" val="360066777"/>
                    </a:ext>
                  </a:extLst>
                </a:gridCol>
                <a:gridCol w="876300">
                  <a:extLst>
                    <a:ext uri="{9D8B030D-6E8A-4147-A177-3AD203B41FA5}">
                      <a16:colId xmlns:a16="http://schemas.microsoft.com/office/drawing/2014/main" xmlns="" val="2864463870"/>
                    </a:ext>
                  </a:extLst>
                </a:gridCol>
                <a:gridCol w="812800">
                  <a:extLst>
                    <a:ext uri="{9D8B030D-6E8A-4147-A177-3AD203B41FA5}">
                      <a16:colId xmlns:a16="http://schemas.microsoft.com/office/drawing/2014/main" xmlns="" val="357812010"/>
                    </a:ext>
                  </a:extLst>
                </a:gridCol>
                <a:gridCol w="800100">
                  <a:extLst>
                    <a:ext uri="{9D8B030D-6E8A-4147-A177-3AD203B41FA5}">
                      <a16:colId xmlns:a16="http://schemas.microsoft.com/office/drawing/2014/main" xmlns="" val="553379426"/>
                    </a:ext>
                  </a:extLst>
                </a:gridCol>
              </a:tblGrid>
              <a:tr h="298457">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25" marB="45725"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25" marB="45725"/>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685278071"/>
                  </a:ext>
                </a:extLst>
              </a:tr>
              <a:tr h="387991">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25" marB="45725"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777633668"/>
                  </a:ext>
                </a:extLst>
              </a:tr>
              <a:tr h="307697">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25" marB="45725" anchor="ctr"/>
                </a:tc>
                <a:extLst>
                  <a:ext uri="{0D108BD9-81ED-4DB2-BD59-A6C34878D82A}">
                    <a16:rowId xmlns:a16="http://schemas.microsoft.com/office/drawing/2014/main" xmlns="" val="1354239238"/>
                  </a:ext>
                </a:extLst>
              </a:tr>
              <a:tr h="462730">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workplace relations</a:t>
                      </a:r>
                    </a:p>
                  </a:txBody>
                  <a:tcPr marL="68587" marR="68587"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Engaged workplaces </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2.2.1.2. Number of vulnerable sector projects delivered to targeted Users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New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xmlns="" val="2714057248"/>
                  </a:ext>
                </a:extLst>
              </a:tr>
              <a:tr h="462730">
                <a:tc vMerge="1">
                  <a:txBody>
                    <a:bodyPr/>
                    <a:lstStyle/>
                    <a:p>
                      <a:pPr algn="l">
                        <a:lnSpc>
                          <a:spcPct val="115000"/>
                        </a:lnSpc>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vMerge="1">
                  <a:txBody>
                    <a:bodyPr/>
                    <a:lstStyle/>
                    <a:p>
                      <a:pPr algn="l">
                        <a:lnSpc>
                          <a:spcPct val="115000"/>
                        </a:lnSpc>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2.2.1.3. Percentage of positive rating on participant evaluation outcomes attained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65%</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70%</a:t>
                      </a:r>
                    </a:p>
                  </a:txBody>
                  <a:tcPr marL="68582" marR="68582" marT="0" marB="0" anchor="ctr"/>
                </a:tc>
                <a:extLst>
                  <a:ext uri="{0D108BD9-81ED-4DB2-BD59-A6C34878D82A}">
                    <a16:rowId xmlns:a16="http://schemas.microsoft.com/office/drawing/2014/main" xmlns="" val="2005863982"/>
                  </a:ext>
                </a:extLst>
              </a:tr>
              <a:tr h="597847">
                <a:tc rowSpan="3">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Effective essential services dispute management prevention and resolution</a:t>
                      </a: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rowSpan="3">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essential service dispute resolution and compliance</a:t>
                      </a: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2.3.1.1.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interventions conducted to promote effective dispute resolution in essential services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12</a:t>
                      </a:r>
                    </a:p>
                  </a:txBody>
                  <a:tcPr marL="68582" marR="68582" marT="0" marB="0" anchor="ctr"/>
                </a:tc>
                <a:tc>
                  <a:txBody>
                    <a:bodyPr/>
                    <a:lstStyle/>
                    <a:p>
                      <a:pPr algn="ctr">
                        <a:lnSpc>
                          <a:spcPct val="115000"/>
                        </a:lnSpc>
                        <a:spcAft>
                          <a:spcPts val="0"/>
                        </a:spcAft>
                      </a:pPr>
                      <a:r>
                        <a:rPr lang="en-US"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xmlns="" val="994768961"/>
                  </a:ext>
                </a:extLst>
              </a:tr>
              <a:tr h="633816">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2.3.1.2.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stakeholders engaged to make inputs on legislative changes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a:t>
                      </a:r>
                    </a:p>
                  </a:txBody>
                  <a:tcPr marL="68582" marR="68582" marT="0" marB="0" anchor="ctr"/>
                </a:tc>
                <a:tc>
                  <a:txBody>
                    <a:bodyPr/>
                    <a:lstStyle/>
                    <a:p>
                      <a:pPr algn="ctr">
                        <a:lnSpc>
                          <a:spcPct val="115000"/>
                        </a:lnSpc>
                        <a:spcAft>
                          <a:spcPts val="0"/>
                        </a:spcAft>
                      </a:pPr>
                      <a:r>
                        <a:rPr lang="en-US"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xmlns="" val="1324715289"/>
                  </a:ext>
                </a:extLst>
              </a:tr>
              <a:tr h="1444626">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2.3.1.3.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entities engaged to ensure that there are minimums to be maintained during industrial action in essential services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106</a:t>
                      </a:r>
                    </a:p>
                  </a:txBody>
                  <a:tcPr marL="68582" marR="68582" marT="0" marB="0" anchor="ctr"/>
                </a:tc>
                <a:tc>
                  <a:txBody>
                    <a:bodyPr/>
                    <a:lstStyle/>
                    <a:p>
                      <a:pPr algn="ctr">
                        <a:lnSpc>
                          <a:spcPct val="115000"/>
                        </a:lnSpc>
                        <a:spcAft>
                          <a:spcPts val="0"/>
                        </a:spcAft>
                      </a:pPr>
                      <a:r>
                        <a:rPr lang="en-US"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a:t>
                      </a: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xmlns="" val="1157692649"/>
                  </a:ext>
                </a:extLst>
              </a:tr>
            </a:tbl>
          </a:graphicData>
        </a:graphic>
      </p:graphicFrame>
      <p:sp>
        <p:nvSpPr>
          <p:cNvPr id="4" name="Slide Number Placeholder 3">
            <a:extLst>
              <a:ext uri="{FF2B5EF4-FFF2-40B4-BE49-F238E27FC236}">
                <a16:creationId xmlns:a16="http://schemas.microsoft.com/office/drawing/2014/main" xmlns="" id="{F8BBA1ED-A621-486E-AA03-A2C82F637A0E}"/>
              </a:ext>
            </a:extLst>
          </p:cNvPr>
          <p:cNvSpPr>
            <a:spLocks noGrp="1"/>
          </p:cNvSpPr>
          <p:nvPr>
            <p:ph type="sldNum" sz="quarter" idx="12"/>
          </p:nvPr>
        </p:nvSpPr>
        <p:spPr>
          <a:xfrm>
            <a:off x="6814457" y="6456499"/>
            <a:ext cx="2133600" cy="365125"/>
          </a:xfrm>
        </p:spPr>
        <p:txBody>
          <a:bodyPr/>
          <a:lstStyle/>
          <a:p>
            <a:fld id="{0C4DB43B-2450-41F4-875D-3A173E257EAA}" type="slidenum">
              <a:rPr lang="en-ZA" sz="1600" smtClean="0">
                <a:solidFill>
                  <a:schemeClr val="bg1"/>
                </a:solidFill>
              </a:rPr>
              <a:pPr/>
              <a:t>21</a:t>
            </a:fld>
            <a:endParaRPr lang="en-ZA" sz="1600" dirty="0">
              <a:solidFill>
                <a:schemeClr val="bg1"/>
              </a:solidFill>
            </a:endParaRPr>
          </a:p>
        </p:txBody>
      </p:sp>
    </p:spTree>
    <p:extLst>
      <p:ext uri="{BB962C8B-B14F-4D97-AF65-F5344CB8AC3E}">
        <p14:creationId xmlns:p14="http://schemas.microsoft.com/office/powerpoint/2010/main" xmlns="" val="96056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4E53D-5B1E-430C-AF19-C1B8BAF5C733}"/>
              </a:ext>
            </a:extLst>
          </p:cNvPr>
          <p:cNvSpPr>
            <a:spLocks noGrp="1"/>
          </p:cNvSpPr>
          <p:nvPr>
            <p:ph type="title"/>
          </p:nvPr>
        </p:nvSpPr>
        <p:spPr>
          <a:xfrm>
            <a:off x="1180214" y="365123"/>
            <a:ext cx="6762307" cy="889519"/>
          </a:xfrm>
        </p:spPr>
        <p:txBody>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2: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PROACTIVE AND RELEVANT LABOUR MARKET INTERVENTION (3/3)</a:t>
            </a:r>
            <a:endParaRPr lang="en-ZA" dirty="0">
              <a:solidFill>
                <a:srgbClr val="213A72"/>
              </a:solidFill>
            </a:endParaRPr>
          </a:p>
        </p:txBody>
      </p:sp>
      <p:graphicFrame>
        <p:nvGraphicFramePr>
          <p:cNvPr id="5" name="Table 5">
            <a:extLst>
              <a:ext uri="{FF2B5EF4-FFF2-40B4-BE49-F238E27FC236}">
                <a16:creationId xmlns:a16="http://schemas.microsoft.com/office/drawing/2014/main" xmlns="" id="{AC35E682-1406-4C1D-A432-FF8051D66078}"/>
              </a:ext>
            </a:extLst>
          </p:cNvPr>
          <p:cNvGraphicFramePr>
            <a:graphicFrameLocks noGrp="1"/>
          </p:cNvGraphicFramePr>
          <p:nvPr>
            <p:ph idx="1"/>
          </p:nvPr>
        </p:nvGraphicFramePr>
        <p:xfrm>
          <a:off x="30412" y="1594884"/>
          <a:ext cx="9062788" cy="4318776"/>
        </p:xfrm>
        <a:graphic>
          <a:graphicData uri="http://schemas.openxmlformats.org/drawingml/2006/table">
            <a:tbl>
              <a:tblPr firstRow="1" bandRow="1">
                <a:tableStyleId>{5C22544A-7EE6-4342-B048-85BDC9FD1C3A}</a:tableStyleId>
              </a:tblPr>
              <a:tblGrid>
                <a:gridCol w="853245">
                  <a:extLst>
                    <a:ext uri="{9D8B030D-6E8A-4147-A177-3AD203B41FA5}">
                      <a16:colId xmlns:a16="http://schemas.microsoft.com/office/drawing/2014/main" xmlns="" val="816812642"/>
                    </a:ext>
                  </a:extLst>
                </a:gridCol>
                <a:gridCol w="853245">
                  <a:extLst>
                    <a:ext uri="{9D8B030D-6E8A-4147-A177-3AD203B41FA5}">
                      <a16:colId xmlns:a16="http://schemas.microsoft.com/office/drawing/2014/main" xmlns="" val="4095323542"/>
                    </a:ext>
                  </a:extLst>
                </a:gridCol>
                <a:gridCol w="2060398">
                  <a:extLst>
                    <a:ext uri="{9D8B030D-6E8A-4147-A177-3AD203B41FA5}">
                      <a16:colId xmlns:a16="http://schemas.microsoft.com/office/drawing/2014/main" xmlns="" val="2891751017"/>
                    </a:ext>
                  </a:extLst>
                </a:gridCol>
                <a:gridCol w="660400">
                  <a:extLst>
                    <a:ext uri="{9D8B030D-6E8A-4147-A177-3AD203B41FA5}">
                      <a16:colId xmlns:a16="http://schemas.microsoft.com/office/drawing/2014/main" xmlns="" val="1658260199"/>
                    </a:ext>
                  </a:extLst>
                </a:gridCol>
                <a:gridCol w="647700">
                  <a:extLst>
                    <a:ext uri="{9D8B030D-6E8A-4147-A177-3AD203B41FA5}">
                      <a16:colId xmlns:a16="http://schemas.microsoft.com/office/drawing/2014/main" xmlns="" val="3282240158"/>
                    </a:ext>
                  </a:extLst>
                </a:gridCol>
                <a:gridCol w="800100">
                  <a:extLst>
                    <a:ext uri="{9D8B030D-6E8A-4147-A177-3AD203B41FA5}">
                      <a16:colId xmlns:a16="http://schemas.microsoft.com/office/drawing/2014/main" xmlns="" val="3704750861"/>
                    </a:ext>
                  </a:extLst>
                </a:gridCol>
                <a:gridCol w="850900">
                  <a:extLst>
                    <a:ext uri="{9D8B030D-6E8A-4147-A177-3AD203B41FA5}">
                      <a16:colId xmlns:a16="http://schemas.microsoft.com/office/drawing/2014/main" xmlns="" val="360066777"/>
                    </a:ext>
                  </a:extLst>
                </a:gridCol>
                <a:gridCol w="812800">
                  <a:extLst>
                    <a:ext uri="{9D8B030D-6E8A-4147-A177-3AD203B41FA5}">
                      <a16:colId xmlns:a16="http://schemas.microsoft.com/office/drawing/2014/main" xmlns="" val="2864463870"/>
                    </a:ext>
                  </a:extLst>
                </a:gridCol>
                <a:gridCol w="736600">
                  <a:extLst>
                    <a:ext uri="{9D8B030D-6E8A-4147-A177-3AD203B41FA5}">
                      <a16:colId xmlns:a16="http://schemas.microsoft.com/office/drawing/2014/main" xmlns="" val="357812010"/>
                    </a:ext>
                  </a:extLst>
                </a:gridCol>
                <a:gridCol w="787400">
                  <a:extLst>
                    <a:ext uri="{9D8B030D-6E8A-4147-A177-3AD203B41FA5}">
                      <a16:colId xmlns:a16="http://schemas.microsoft.com/office/drawing/2014/main" xmlns="" val="553379426"/>
                    </a:ext>
                  </a:extLst>
                </a:gridCol>
              </a:tblGrid>
              <a:tr h="606056">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25" marB="45725"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685278071"/>
                  </a:ext>
                </a:extLst>
              </a:tr>
              <a:tr h="54900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25" marB="45725"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777633668"/>
                  </a:ext>
                </a:extLst>
              </a:tr>
              <a:tr h="554975">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25" marB="45725" anchor="ctr"/>
                </a:tc>
                <a:extLst>
                  <a:ext uri="{0D108BD9-81ED-4DB2-BD59-A6C34878D82A}">
                    <a16:rowId xmlns:a16="http://schemas.microsoft.com/office/drawing/2014/main" xmlns="" val="1354239238"/>
                  </a:ext>
                </a:extLst>
              </a:tr>
              <a:tr h="1350335">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Effective essential services dispute management prevention and resolution</a:t>
                      </a: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essential service dispute resolution and compliance</a:t>
                      </a: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2.3.1.4.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essential service designations, minimum services agreements, minimum service determinations and/ or maintenance service determinations monitored for compliance and observance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12</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nchor="ctr"/>
                </a:tc>
                <a:tc>
                  <a:txBody>
                    <a:bodyPr/>
                    <a:lstStyle/>
                    <a:p>
                      <a:pPr algn="ctr">
                        <a:lnSpc>
                          <a:spcPct val="115000"/>
                        </a:lnSpc>
                        <a:spcAft>
                          <a:spcPts val="0"/>
                        </a:spcAft>
                      </a:pPr>
                      <a:r>
                        <a:rPr lang="en-ZA" sz="9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46442782"/>
                  </a:ext>
                </a:extLst>
              </a:tr>
              <a:tr h="1258401">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2.3.1.5.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awareness sessions on essential services designation conducted</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14</a:t>
                      </a: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05863982"/>
                  </a:ext>
                </a:extLst>
              </a:tr>
            </a:tbl>
          </a:graphicData>
        </a:graphic>
      </p:graphicFrame>
      <p:sp>
        <p:nvSpPr>
          <p:cNvPr id="4" name="Slide Number Placeholder 3">
            <a:extLst>
              <a:ext uri="{FF2B5EF4-FFF2-40B4-BE49-F238E27FC236}">
                <a16:creationId xmlns:a16="http://schemas.microsoft.com/office/drawing/2014/main" xmlns="" id="{F8BBA1ED-A621-486E-AA03-A2C82F637A0E}"/>
              </a:ext>
            </a:extLst>
          </p:cNvPr>
          <p:cNvSpPr>
            <a:spLocks noGrp="1"/>
          </p:cNvSpPr>
          <p:nvPr>
            <p:ph type="sldNum" sz="quarter" idx="12"/>
          </p:nvPr>
        </p:nvSpPr>
        <p:spPr>
          <a:xfrm>
            <a:off x="6805749" y="6356350"/>
            <a:ext cx="2133600" cy="365125"/>
          </a:xfrm>
        </p:spPr>
        <p:txBody>
          <a:bodyPr/>
          <a:lstStyle/>
          <a:p>
            <a:fld id="{0C4DB43B-2450-41F4-875D-3A173E257EAA}" type="slidenum">
              <a:rPr lang="en-ZA" sz="1600" smtClean="0">
                <a:solidFill>
                  <a:schemeClr val="bg1"/>
                </a:solidFill>
              </a:rPr>
              <a:pPr/>
              <a:t>22</a:t>
            </a:fld>
            <a:endParaRPr lang="en-ZA" sz="1600" dirty="0">
              <a:solidFill>
                <a:schemeClr val="bg1"/>
              </a:solidFill>
            </a:endParaRPr>
          </a:p>
        </p:txBody>
      </p:sp>
    </p:spTree>
    <p:extLst>
      <p:ext uri="{BB962C8B-B14F-4D97-AF65-F5344CB8AC3E}">
        <p14:creationId xmlns:p14="http://schemas.microsoft.com/office/powerpoint/2010/main" xmlns="" val="318844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54613-723D-410C-BB7A-CD1B87E6A461}"/>
              </a:ext>
            </a:extLst>
          </p:cNvPr>
          <p:cNvSpPr>
            <a:spLocks noGrp="1"/>
          </p:cNvSpPr>
          <p:nvPr>
            <p:ph type="title"/>
          </p:nvPr>
        </p:nvSpPr>
        <p:spPr>
          <a:xfrm>
            <a:off x="1030330" y="48379"/>
            <a:ext cx="6847366" cy="1249680"/>
          </a:xfrm>
        </p:spPr>
        <p:txBody>
          <a:bodyPr>
            <a:noAutofit/>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3: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SPECIAL INTERVENTIONS AND SUPPORT</a:t>
            </a:r>
            <a:endParaRPr lang="en-ZA" sz="2800" dirty="0">
              <a:solidFill>
                <a:srgbClr val="213A72"/>
              </a:solidFill>
            </a:endParaRPr>
          </a:p>
        </p:txBody>
      </p:sp>
      <p:graphicFrame>
        <p:nvGraphicFramePr>
          <p:cNvPr id="5" name="Table 5">
            <a:extLst>
              <a:ext uri="{FF2B5EF4-FFF2-40B4-BE49-F238E27FC236}">
                <a16:creationId xmlns:a16="http://schemas.microsoft.com/office/drawing/2014/main" xmlns="" id="{79A2CA8C-554A-40D7-9E3C-C692C945B1A6}"/>
              </a:ext>
            </a:extLst>
          </p:cNvPr>
          <p:cNvGraphicFramePr>
            <a:graphicFrameLocks noGrp="1"/>
          </p:cNvGraphicFramePr>
          <p:nvPr>
            <p:ph idx="1"/>
          </p:nvPr>
        </p:nvGraphicFramePr>
        <p:xfrm>
          <a:off x="30412" y="1594883"/>
          <a:ext cx="9088188" cy="2266770"/>
        </p:xfrm>
        <a:graphic>
          <a:graphicData uri="http://schemas.openxmlformats.org/drawingml/2006/table">
            <a:tbl>
              <a:tblPr firstRow="1" bandRow="1">
                <a:tableStyleId>{5C22544A-7EE6-4342-B048-85BDC9FD1C3A}</a:tableStyleId>
              </a:tblPr>
              <a:tblGrid>
                <a:gridCol w="842723">
                  <a:extLst>
                    <a:ext uri="{9D8B030D-6E8A-4147-A177-3AD203B41FA5}">
                      <a16:colId xmlns:a16="http://schemas.microsoft.com/office/drawing/2014/main" xmlns="" val="1240491075"/>
                    </a:ext>
                  </a:extLst>
                </a:gridCol>
                <a:gridCol w="842723">
                  <a:extLst>
                    <a:ext uri="{9D8B030D-6E8A-4147-A177-3AD203B41FA5}">
                      <a16:colId xmlns:a16="http://schemas.microsoft.com/office/drawing/2014/main" xmlns="" val="2097845335"/>
                    </a:ext>
                  </a:extLst>
                </a:gridCol>
                <a:gridCol w="2074389">
                  <a:extLst>
                    <a:ext uri="{9D8B030D-6E8A-4147-A177-3AD203B41FA5}">
                      <a16:colId xmlns:a16="http://schemas.microsoft.com/office/drawing/2014/main" xmlns="" val="4148152540"/>
                    </a:ext>
                  </a:extLst>
                </a:gridCol>
                <a:gridCol w="601748">
                  <a:extLst>
                    <a:ext uri="{9D8B030D-6E8A-4147-A177-3AD203B41FA5}">
                      <a16:colId xmlns:a16="http://schemas.microsoft.com/office/drawing/2014/main" xmlns="" val="1133158173"/>
                    </a:ext>
                  </a:extLst>
                </a:gridCol>
                <a:gridCol w="680666">
                  <a:extLst>
                    <a:ext uri="{9D8B030D-6E8A-4147-A177-3AD203B41FA5}">
                      <a16:colId xmlns:a16="http://schemas.microsoft.com/office/drawing/2014/main" xmlns="" val="1223514512"/>
                    </a:ext>
                  </a:extLst>
                </a:gridCol>
                <a:gridCol w="667739">
                  <a:extLst>
                    <a:ext uri="{9D8B030D-6E8A-4147-A177-3AD203B41FA5}">
                      <a16:colId xmlns:a16="http://schemas.microsoft.com/office/drawing/2014/main" xmlns="" val="3646893713"/>
                    </a:ext>
                  </a:extLst>
                </a:gridCol>
                <a:gridCol w="1016000">
                  <a:extLst>
                    <a:ext uri="{9D8B030D-6E8A-4147-A177-3AD203B41FA5}">
                      <a16:colId xmlns:a16="http://schemas.microsoft.com/office/drawing/2014/main" xmlns="" val="1600617699"/>
                    </a:ext>
                  </a:extLst>
                </a:gridCol>
                <a:gridCol w="762000">
                  <a:extLst>
                    <a:ext uri="{9D8B030D-6E8A-4147-A177-3AD203B41FA5}">
                      <a16:colId xmlns:a16="http://schemas.microsoft.com/office/drawing/2014/main" xmlns="" val="3490796877"/>
                    </a:ext>
                  </a:extLst>
                </a:gridCol>
                <a:gridCol w="787400">
                  <a:extLst>
                    <a:ext uri="{9D8B030D-6E8A-4147-A177-3AD203B41FA5}">
                      <a16:colId xmlns:a16="http://schemas.microsoft.com/office/drawing/2014/main" xmlns="" val="2637521057"/>
                    </a:ext>
                  </a:extLst>
                </a:gridCol>
                <a:gridCol w="812800">
                  <a:extLst>
                    <a:ext uri="{9D8B030D-6E8A-4147-A177-3AD203B41FA5}">
                      <a16:colId xmlns:a16="http://schemas.microsoft.com/office/drawing/2014/main" xmlns="" val="3849518258"/>
                    </a:ext>
                  </a:extLst>
                </a:gridCol>
              </a:tblGrid>
              <a:tr h="300995">
                <a:tc rowSpan="3">
                  <a:txBody>
                    <a:bodyPr/>
                    <a:lstStyle/>
                    <a:p>
                      <a:r>
                        <a:rPr lang="en-US" sz="1100" b="1" dirty="0">
                          <a:solidFill>
                            <a:schemeClr val="tx1"/>
                          </a:solidFill>
                          <a:latin typeface="Arial Narrow" panose="020B0606020202030204" pitchFamily="34" charset="0"/>
                        </a:rPr>
                        <a:t>Outcome</a:t>
                      </a:r>
                      <a:endParaRPr lang="en-ZA" sz="1100" b="1" dirty="0">
                        <a:solidFill>
                          <a:schemeClr val="tx1"/>
                        </a:solidFill>
                        <a:latin typeface="Arial Narrow" panose="020B0606020202030204" pitchFamily="34" charset="0"/>
                      </a:endParaRPr>
                    </a:p>
                  </a:txBody>
                  <a:tcPr marL="91462" marR="91462" marT="45719" marB="45719" anchor="ctr"/>
                </a:tc>
                <a:tc rowSpan="3">
                  <a:txBody>
                    <a:bodyPr/>
                    <a:lstStyle/>
                    <a:p>
                      <a:r>
                        <a:rPr lang="en-US" sz="1100" b="1" dirty="0">
                          <a:solidFill>
                            <a:schemeClr val="tx1"/>
                          </a:solidFill>
                          <a:latin typeface="Arial Narrow" panose="020B0606020202030204" pitchFamily="34" charset="0"/>
                        </a:rPr>
                        <a:t>Outputs </a:t>
                      </a:r>
                      <a:endParaRPr lang="en-ZA" sz="1100" b="1" dirty="0">
                        <a:solidFill>
                          <a:schemeClr val="tx1"/>
                        </a:solidFill>
                        <a:latin typeface="Arial Narrow" panose="020B0606020202030204" pitchFamily="34" charset="0"/>
                      </a:endParaRPr>
                    </a:p>
                  </a:txBody>
                  <a:tcPr marL="91462" marR="91462" marT="45719" marB="45719" anchor="ctr"/>
                </a:tc>
                <a:tc rowSpan="3">
                  <a:txBody>
                    <a:bodyPr/>
                    <a:lstStyle/>
                    <a:p>
                      <a:r>
                        <a:rPr lang="en-US" sz="1100" b="1" dirty="0">
                          <a:solidFill>
                            <a:schemeClr val="tx1"/>
                          </a:solidFill>
                          <a:latin typeface="Arial Narrow" panose="020B0606020202030204" pitchFamily="34" charset="0"/>
                        </a:rPr>
                        <a:t>Output indicators </a:t>
                      </a:r>
                      <a:endParaRPr lang="en-ZA" sz="11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100" b="1" dirty="0">
                          <a:solidFill>
                            <a:schemeClr val="tx1"/>
                          </a:solidFill>
                          <a:latin typeface="Arial Narrow" panose="020B0606020202030204" pitchFamily="34" charset="0"/>
                        </a:rPr>
                        <a:t>Annual targets </a:t>
                      </a:r>
                      <a:endParaRPr lang="en-ZA" sz="11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273211801"/>
                  </a:ext>
                </a:extLst>
              </a:tr>
              <a:tr h="403755">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100" b="1" dirty="0">
                          <a:solidFill>
                            <a:schemeClr val="tx1"/>
                          </a:solidFill>
                          <a:latin typeface="Arial Narrow" panose="020B0606020202030204" pitchFamily="34" charset="0"/>
                        </a:rPr>
                        <a:t>Audited/Annual Performance </a:t>
                      </a:r>
                      <a:endParaRPr lang="en-ZA" sz="11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100" b="1" dirty="0">
                          <a:solidFill>
                            <a:schemeClr val="tx1"/>
                          </a:solidFill>
                          <a:latin typeface="Arial Narrow" panose="020B0606020202030204" pitchFamily="34" charset="0"/>
                        </a:rPr>
                        <a:t>Estimated performance </a:t>
                      </a:r>
                      <a:endParaRPr lang="en-ZA" sz="11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100" b="1" dirty="0">
                          <a:solidFill>
                            <a:schemeClr val="tx1"/>
                          </a:solidFill>
                          <a:latin typeface="Arial Narrow" panose="020B0606020202030204" pitchFamily="34" charset="0"/>
                        </a:rPr>
                        <a:t>MTEF period</a:t>
                      </a:r>
                      <a:endParaRPr lang="en-ZA" sz="11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306737293"/>
                  </a:ext>
                </a:extLst>
              </a:tr>
              <a:tr h="245136">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100" b="1" dirty="0">
                          <a:solidFill>
                            <a:schemeClr val="tx1"/>
                          </a:solidFill>
                          <a:latin typeface="Arial Narrow" panose="020B0606020202030204" pitchFamily="34" charset="0"/>
                        </a:rPr>
                        <a:t>2017/18</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2018/19</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2019/20</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2020/21</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2021/22</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2022/23</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2023/24</a:t>
                      </a:r>
                      <a:endParaRPr lang="en-ZA" sz="1100" b="1" dirty="0">
                        <a:solidFill>
                          <a:schemeClr val="tx1"/>
                        </a:solidFill>
                        <a:latin typeface="Arial Narrow" panose="020B0606020202030204" pitchFamily="34" charset="0"/>
                      </a:endParaRPr>
                    </a:p>
                  </a:txBody>
                  <a:tcPr marL="91462" marR="91462" marT="45719" marB="45719" anchor="ctr"/>
                </a:tc>
                <a:extLst>
                  <a:ext uri="{0D108BD9-81ED-4DB2-BD59-A6C34878D82A}">
                    <a16:rowId xmlns:a16="http://schemas.microsoft.com/office/drawing/2014/main" xmlns="" val="208302560"/>
                  </a:ext>
                </a:extLst>
              </a:tr>
              <a:tr h="1279979">
                <a:tc>
                  <a:txBody>
                    <a:bodyPr/>
                    <a:lstStyle/>
                    <a:p>
                      <a:pPr algn="l">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3.1. </a:t>
                      </a:r>
                    </a:p>
                    <a:p>
                      <a:pPr algn="l">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Effective support to Presidential projects </a:t>
                      </a:r>
                    </a:p>
                  </a:txBody>
                  <a:tcPr marL="68580" marR="68580" marT="0" marB="0" anchor="ctr"/>
                </a:tc>
                <a:tc>
                  <a:txBody>
                    <a:bodyPr/>
                    <a:lstStyle/>
                    <a:p>
                      <a:pPr algn="l">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3.1.1. </a:t>
                      </a:r>
                    </a:p>
                    <a:p>
                      <a:pPr algn="l">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Contribution to Presidential priorities </a:t>
                      </a:r>
                    </a:p>
                  </a:txBody>
                  <a:tcPr marL="68580" marR="68580" marT="0" marB="0" anchor="ctr"/>
                </a:tc>
                <a:tc>
                  <a:txBody>
                    <a:bodyPr/>
                    <a:lstStyle/>
                    <a:p>
                      <a:pPr algn="l">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3.1.1.1. </a:t>
                      </a:r>
                    </a:p>
                    <a:p>
                      <a:r>
                        <a:rPr lang="en-ZA" sz="1100" b="0" i="0" u="none" strike="noStrike" baseline="0" dirty="0">
                          <a:solidFill>
                            <a:srgbClr val="000000"/>
                          </a:solidFill>
                          <a:latin typeface="Arial Narrow" panose="020B0606020202030204" pitchFamily="34" charset="0"/>
                        </a:rPr>
                        <a:t>Percentage of Phase 2 of the CCMA/ BUSA SME Labour Support Web Tool implemented 	</a:t>
                      </a:r>
                    </a:p>
                  </a:txBody>
                  <a:tcPr marL="68580" marR="68580" marT="0" marB="0" anchor="ctr"/>
                </a:tc>
                <a:tc>
                  <a:txBody>
                    <a:bodyPr/>
                    <a:lstStyle/>
                    <a:p>
                      <a:pPr algn="ctr">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a:tc>
                <a:tc>
                  <a:txBody>
                    <a:bodyPr/>
                    <a:lstStyle/>
                    <a:p>
                      <a:pPr algn="ctr">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a:tc>
                <a:tc>
                  <a:txBody>
                    <a:bodyPr/>
                    <a:lstStyle/>
                    <a:p>
                      <a:pPr algn="ctr">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a:tc>
                <a:tc>
                  <a:txBody>
                    <a:bodyPr/>
                    <a:lstStyle/>
                    <a:p>
                      <a:pPr algn="ctr">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a:tc>
                <a:extLst>
                  <a:ext uri="{0D108BD9-81ED-4DB2-BD59-A6C34878D82A}">
                    <a16:rowId xmlns:a16="http://schemas.microsoft.com/office/drawing/2014/main" xmlns="" val="1977977638"/>
                  </a:ext>
                </a:extLst>
              </a:tr>
            </a:tbl>
          </a:graphicData>
        </a:graphic>
      </p:graphicFrame>
      <p:sp>
        <p:nvSpPr>
          <p:cNvPr id="4" name="Slide Number Placeholder 3">
            <a:extLst>
              <a:ext uri="{FF2B5EF4-FFF2-40B4-BE49-F238E27FC236}">
                <a16:creationId xmlns:a16="http://schemas.microsoft.com/office/drawing/2014/main" xmlns="" id="{5B0E1D16-64A9-4F44-B0B7-CCEE01920953}"/>
              </a:ext>
            </a:extLst>
          </p:cNvPr>
          <p:cNvSpPr>
            <a:spLocks noGrp="1"/>
          </p:cNvSpPr>
          <p:nvPr>
            <p:ph type="sldNum" sz="quarter" idx="12"/>
          </p:nvPr>
        </p:nvSpPr>
        <p:spPr>
          <a:xfrm>
            <a:off x="6810896" y="6442954"/>
            <a:ext cx="2133600" cy="365125"/>
          </a:xfrm>
        </p:spPr>
        <p:txBody>
          <a:bodyPr/>
          <a:lstStyle/>
          <a:p>
            <a:fld id="{0C4DB43B-2450-41F4-875D-3A173E257EAA}" type="slidenum">
              <a:rPr lang="en-ZA" sz="1600" smtClean="0">
                <a:solidFill>
                  <a:schemeClr val="bg1"/>
                </a:solidFill>
              </a:rPr>
              <a:pPr/>
              <a:t>23</a:t>
            </a:fld>
            <a:endParaRPr lang="en-ZA" sz="1600" dirty="0">
              <a:solidFill>
                <a:schemeClr val="bg1"/>
              </a:solidFill>
            </a:endParaRPr>
          </a:p>
        </p:txBody>
      </p:sp>
    </p:spTree>
    <p:extLst>
      <p:ext uri="{BB962C8B-B14F-4D97-AF65-F5344CB8AC3E}">
        <p14:creationId xmlns:p14="http://schemas.microsoft.com/office/powerpoint/2010/main" xmlns="" val="380065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54613-723D-410C-BB7A-CD1B87E6A461}"/>
              </a:ext>
            </a:extLst>
          </p:cNvPr>
          <p:cNvSpPr>
            <a:spLocks noGrp="1"/>
          </p:cNvSpPr>
          <p:nvPr>
            <p:ph type="title"/>
          </p:nvPr>
        </p:nvSpPr>
        <p:spPr>
          <a:xfrm>
            <a:off x="426720" y="330925"/>
            <a:ext cx="8447314" cy="1071155"/>
          </a:xfrm>
        </p:spPr>
        <p:txBody>
          <a:bodyPr>
            <a:noAutofit/>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4: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 (1/3)</a:t>
            </a:r>
            <a:endParaRPr lang="en-ZA" sz="2800" dirty="0">
              <a:solidFill>
                <a:srgbClr val="213A72"/>
              </a:solidFill>
            </a:endParaRPr>
          </a:p>
        </p:txBody>
      </p:sp>
      <p:graphicFrame>
        <p:nvGraphicFramePr>
          <p:cNvPr id="5" name="Table 5">
            <a:extLst>
              <a:ext uri="{FF2B5EF4-FFF2-40B4-BE49-F238E27FC236}">
                <a16:creationId xmlns:a16="http://schemas.microsoft.com/office/drawing/2014/main" xmlns="" id="{79A2CA8C-554A-40D7-9E3C-C692C945B1A6}"/>
              </a:ext>
            </a:extLst>
          </p:cNvPr>
          <p:cNvGraphicFramePr>
            <a:graphicFrameLocks noGrp="1"/>
          </p:cNvGraphicFramePr>
          <p:nvPr>
            <p:ph idx="1"/>
          </p:nvPr>
        </p:nvGraphicFramePr>
        <p:xfrm>
          <a:off x="30412" y="1594883"/>
          <a:ext cx="9062788" cy="4661597"/>
        </p:xfrm>
        <a:graphic>
          <a:graphicData uri="http://schemas.openxmlformats.org/drawingml/2006/table">
            <a:tbl>
              <a:tblPr firstRow="1" bandRow="1">
                <a:tableStyleId>{5C22544A-7EE6-4342-B048-85BDC9FD1C3A}</a:tableStyleId>
              </a:tblPr>
              <a:tblGrid>
                <a:gridCol w="854184">
                  <a:extLst>
                    <a:ext uri="{9D8B030D-6E8A-4147-A177-3AD203B41FA5}">
                      <a16:colId xmlns:a16="http://schemas.microsoft.com/office/drawing/2014/main" xmlns="" val="1240491075"/>
                    </a:ext>
                  </a:extLst>
                </a:gridCol>
                <a:gridCol w="625227">
                  <a:extLst>
                    <a:ext uri="{9D8B030D-6E8A-4147-A177-3AD203B41FA5}">
                      <a16:colId xmlns:a16="http://schemas.microsoft.com/office/drawing/2014/main" xmlns="" val="2097845335"/>
                    </a:ext>
                  </a:extLst>
                </a:gridCol>
                <a:gridCol w="2274777">
                  <a:extLst>
                    <a:ext uri="{9D8B030D-6E8A-4147-A177-3AD203B41FA5}">
                      <a16:colId xmlns:a16="http://schemas.microsoft.com/office/drawing/2014/main" xmlns="" val="4148152540"/>
                    </a:ext>
                  </a:extLst>
                </a:gridCol>
                <a:gridCol w="762000">
                  <a:extLst>
                    <a:ext uri="{9D8B030D-6E8A-4147-A177-3AD203B41FA5}">
                      <a16:colId xmlns:a16="http://schemas.microsoft.com/office/drawing/2014/main" xmlns="" val="1133158173"/>
                    </a:ext>
                  </a:extLst>
                </a:gridCol>
                <a:gridCol w="698500">
                  <a:extLst>
                    <a:ext uri="{9D8B030D-6E8A-4147-A177-3AD203B41FA5}">
                      <a16:colId xmlns:a16="http://schemas.microsoft.com/office/drawing/2014/main" xmlns="" val="1223514512"/>
                    </a:ext>
                  </a:extLst>
                </a:gridCol>
                <a:gridCol w="787400">
                  <a:extLst>
                    <a:ext uri="{9D8B030D-6E8A-4147-A177-3AD203B41FA5}">
                      <a16:colId xmlns:a16="http://schemas.microsoft.com/office/drawing/2014/main" xmlns="" val="3646893713"/>
                    </a:ext>
                  </a:extLst>
                </a:gridCol>
                <a:gridCol w="927100">
                  <a:extLst>
                    <a:ext uri="{9D8B030D-6E8A-4147-A177-3AD203B41FA5}">
                      <a16:colId xmlns:a16="http://schemas.microsoft.com/office/drawing/2014/main" xmlns="" val="1600617699"/>
                    </a:ext>
                  </a:extLst>
                </a:gridCol>
                <a:gridCol w="749300">
                  <a:extLst>
                    <a:ext uri="{9D8B030D-6E8A-4147-A177-3AD203B41FA5}">
                      <a16:colId xmlns:a16="http://schemas.microsoft.com/office/drawing/2014/main" xmlns="" val="3490796877"/>
                    </a:ext>
                  </a:extLst>
                </a:gridCol>
                <a:gridCol w="685800">
                  <a:extLst>
                    <a:ext uri="{9D8B030D-6E8A-4147-A177-3AD203B41FA5}">
                      <a16:colId xmlns:a16="http://schemas.microsoft.com/office/drawing/2014/main" xmlns="" val="2637521057"/>
                    </a:ext>
                  </a:extLst>
                </a:gridCol>
                <a:gridCol w="698500">
                  <a:extLst>
                    <a:ext uri="{9D8B030D-6E8A-4147-A177-3AD203B41FA5}">
                      <a16:colId xmlns:a16="http://schemas.microsoft.com/office/drawing/2014/main" xmlns="" val="3849518258"/>
                    </a:ext>
                  </a:extLst>
                </a:gridCol>
              </a:tblGrid>
              <a:tr h="412785">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273211801"/>
                  </a:ext>
                </a:extLst>
              </a:tr>
              <a:tr h="433220">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306737293"/>
                  </a:ext>
                </a:extLst>
              </a:tr>
              <a:tr h="304863">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19" marB="45719" anchor="ctr"/>
                </a:tc>
                <a:extLst>
                  <a:ext uri="{0D108BD9-81ED-4DB2-BD59-A6C34878D82A}">
                    <a16:rowId xmlns:a16="http://schemas.microsoft.com/office/drawing/2014/main" xmlns="" val="208302560"/>
                  </a:ext>
                </a:extLst>
              </a:tr>
              <a:tr h="1755364">
                <a:tc rowSpan="3">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 </a:t>
                      </a: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Improved service quality </a:t>
                      </a:r>
                    </a:p>
                  </a:txBody>
                  <a:tcPr marL="68587" marR="68587" marT="0" marB="0" anchor="ctr"/>
                </a:tc>
                <a:tc rowSpan="3">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 </a:t>
                      </a: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Resolved disputes </a:t>
                      </a:r>
                    </a:p>
                  </a:txBody>
                  <a:tcPr marL="68587" marR="68587" marT="0" marB="0" anchor="ct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4.1.1.1. Percentage of conciliable cases heard within 30 days at first event (excludes agreed extensions, where certificates were issued, out of jurisdiction cases/ withdrawn/ settled by parties cases prior to the matter being scheduled, no process cases and cases which are not conciliable or where conciliation is not first process)</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88%</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98.75%</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80%</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95%</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extLst>
                  <a:ext uri="{0D108BD9-81ED-4DB2-BD59-A6C34878D82A}">
                    <a16:rowId xmlns:a16="http://schemas.microsoft.com/office/drawing/2014/main" xmlns="" val="1977977638"/>
                  </a:ext>
                </a:extLst>
              </a:tr>
              <a:tr h="1069494">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4.1.1.2. Percentage of arbitration awards rendered sent to parties within 14 days of the conclusion of the arbitration proceedings (excludes extensions Granted and heads of arguments filed)</a:t>
                      </a:r>
                    </a:p>
                  </a:txBody>
                  <a:tcPr marL="68587" marR="68587"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99%</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99.76%</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extLst>
                  <a:ext uri="{0D108BD9-81ED-4DB2-BD59-A6C34878D82A}">
                    <a16:rowId xmlns:a16="http://schemas.microsoft.com/office/drawing/2014/main" xmlns="" val="3838826829"/>
                  </a:ext>
                </a:extLst>
              </a:tr>
              <a:tr h="685871">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4.1.1.3. Percentage of disputes of interests resolved</a:t>
                      </a:r>
                    </a:p>
                  </a:txBody>
                  <a:tcPr marL="68587" marR="68587"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52%</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52%</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55%</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55%</a:t>
                      </a:r>
                    </a:p>
                  </a:txBody>
                  <a:tcPr marL="68587" marR="68587" marT="0" marB="0" anchor="ctr"/>
                </a:tc>
                <a:extLst>
                  <a:ext uri="{0D108BD9-81ED-4DB2-BD59-A6C34878D82A}">
                    <a16:rowId xmlns:a16="http://schemas.microsoft.com/office/drawing/2014/main" xmlns="" val="1120339364"/>
                  </a:ext>
                </a:extLst>
              </a:tr>
            </a:tbl>
          </a:graphicData>
        </a:graphic>
      </p:graphicFrame>
      <p:sp>
        <p:nvSpPr>
          <p:cNvPr id="4" name="Slide Number Placeholder 3">
            <a:extLst>
              <a:ext uri="{FF2B5EF4-FFF2-40B4-BE49-F238E27FC236}">
                <a16:creationId xmlns:a16="http://schemas.microsoft.com/office/drawing/2014/main" xmlns="" id="{5B0E1D16-64A9-4F44-B0B7-CCEE01920953}"/>
              </a:ext>
            </a:extLst>
          </p:cNvPr>
          <p:cNvSpPr>
            <a:spLocks noGrp="1"/>
          </p:cNvSpPr>
          <p:nvPr>
            <p:ph type="sldNum" sz="quarter" idx="12"/>
          </p:nvPr>
        </p:nvSpPr>
        <p:spPr>
          <a:xfrm>
            <a:off x="6740434" y="6421615"/>
            <a:ext cx="2133600" cy="365125"/>
          </a:xfrm>
        </p:spPr>
        <p:txBody>
          <a:bodyPr/>
          <a:lstStyle/>
          <a:p>
            <a:fld id="{0C4DB43B-2450-41F4-875D-3A173E257EAA}" type="slidenum">
              <a:rPr lang="en-ZA" sz="1600" smtClean="0">
                <a:solidFill>
                  <a:schemeClr val="bg1"/>
                </a:solidFill>
              </a:rPr>
              <a:pPr/>
              <a:t>24</a:t>
            </a:fld>
            <a:endParaRPr lang="en-ZA" sz="1600" dirty="0">
              <a:solidFill>
                <a:schemeClr val="bg1"/>
              </a:solidFill>
            </a:endParaRPr>
          </a:p>
        </p:txBody>
      </p:sp>
    </p:spTree>
    <p:extLst>
      <p:ext uri="{BB962C8B-B14F-4D97-AF65-F5344CB8AC3E}">
        <p14:creationId xmlns:p14="http://schemas.microsoft.com/office/powerpoint/2010/main" xmlns="" val="268073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54613-723D-410C-BB7A-CD1B87E6A461}"/>
              </a:ext>
            </a:extLst>
          </p:cNvPr>
          <p:cNvSpPr>
            <a:spLocks noGrp="1"/>
          </p:cNvSpPr>
          <p:nvPr>
            <p:ph type="title"/>
          </p:nvPr>
        </p:nvSpPr>
        <p:spPr>
          <a:xfrm>
            <a:off x="618309" y="198120"/>
            <a:ext cx="8168640" cy="1188719"/>
          </a:xfrm>
        </p:spPr>
        <p:txBody>
          <a:bodyPr>
            <a:noAutofit/>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4: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 (2/3)</a:t>
            </a:r>
            <a:endParaRPr lang="en-ZA" sz="2800" dirty="0">
              <a:solidFill>
                <a:srgbClr val="213A72"/>
              </a:solidFill>
            </a:endParaRPr>
          </a:p>
        </p:txBody>
      </p:sp>
      <p:graphicFrame>
        <p:nvGraphicFramePr>
          <p:cNvPr id="5" name="Table 5">
            <a:extLst>
              <a:ext uri="{FF2B5EF4-FFF2-40B4-BE49-F238E27FC236}">
                <a16:creationId xmlns:a16="http://schemas.microsoft.com/office/drawing/2014/main" xmlns="" id="{79A2CA8C-554A-40D7-9E3C-C692C945B1A6}"/>
              </a:ext>
            </a:extLst>
          </p:cNvPr>
          <p:cNvGraphicFramePr>
            <a:graphicFrameLocks noGrp="1"/>
          </p:cNvGraphicFramePr>
          <p:nvPr>
            <p:ph idx="1"/>
          </p:nvPr>
        </p:nvGraphicFramePr>
        <p:xfrm>
          <a:off x="30412" y="1584251"/>
          <a:ext cx="9062788" cy="4672231"/>
        </p:xfrm>
        <a:graphic>
          <a:graphicData uri="http://schemas.openxmlformats.org/drawingml/2006/table">
            <a:tbl>
              <a:tblPr firstRow="1" bandRow="1">
                <a:tableStyleId>{5C22544A-7EE6-4342-B048-85BDC9FD1C3A}</a:tableStyleId>
              </a:tblPr>
              <a:tblGrid>
                <a:gridCol w="843964">
                  <a:extLst>
                    <a:ext uri="{9D8B030D-6E8A-4147-A177-3AD203B41FA5}">
                      <a16:colId xmlns:a16="http://schemas.microsoft.com/office/drawing/2014/main" xmlns="" val="1240491075"/>
                    </a:ext>
                  </a:extLst>
                </a:gridCol>
                <a:gridCol w="843964">
                  <a:extLst>
                    <a:ext uri="{9D8B030D-6E8A-4147-A177-3AD203B41FA5}">
                      <a16:colId xmlns:a16="http://schemas.microsoft.com/office/drawing/2014/main" xmlns="" val="2097845335"/>
                    </a:ext>
                  </a:extLst>
                </a:gridCol>
                <a:gridCol w="2116963">
                  <a:extLst>
                    <a:ext uri="{9D8B030D-6E8A-4147-A177-3AD203B41FA5}">
                      <a16:colId xmlns:a16="http://schemas.microsoft.com/office/drawing/2014/main" xmlns="" val="4148152540"/>
                    </a:ext>
                  </a:extLst>
                </a:gridCol>
                <a:gridCol w="800197">
                  <a:extLst>
                    <a:ext uri="{9D8B030D-6E8A-4147-A177-3AD203B41FA5}">
                      <a16:colId xmlns:a16="http://schemas.microsoft.com/office/drawing/2014/main" xmlns="" val="1133158173"/>
                    </a:ext>
                  </a:extLst>
                </a:gridCol>
                <a:gridCol w="635000">
                  <a:extLst>
                    <a:ext uri="{9D8B030D-6E8A-4147-A177-3AD203B41FA5}">
                      <a16:colId xmlns:a16="http://schemas.microsoft.com/office/drawing/2014/main" xmlns="" val="1223514512"/>
                    </a:ext>
                  </a:extLst>
                </a:gridCol>
                <a:gridCol w="673100">
                  <a:extLst>
                    <a:ext uri="{9D8B030D-6E8A-4147-A177-3AD203B41FA5}">
                      <a16:colId xmlns:a16="http://schemas.microsoft.com/office/drawing/2014/main" xmlns="" val="3646893713"/>
                    </a:ext>
                  </a:extLst>
                </a:gridCol>
                <a:gridCol w="927100">
                  <a:extLst>
                    <a:ext uri="{9D8B030D-6E8A-4147-A177-3AD203B41FA5}">
                      <a16:colId xmlns:a16="http://schemas.microsoft.com/office/drawing/2014/main" xmlns="" val="1600617699"/>
                    </a:ext>
                  </a:extLst>
                </a:gridCol>
                <a:gridCol w="723900">
                  <a:extLst>
                    <a:ext uri="{9D8B030D-6E8A-4147-A177-3AD203B41FA5}">
                      <a16:colId xmlns:a16="http://schemas.microsoft.com/office/drawing/2014/main" xmlns="" val="3490796877"/>
                    </a:ext>
                  </a:extLst>
                </a:gridCol>
                <a:gridCol w="838200">
                  <a:extLst>
                    <a:ext uri="{9D8B030D-6E8A-4147-A177-3AD203B41FA5}">
                      <a16:colId xmlns:a16="http://schemas.microsoft.com/office/drawing/2014/main" xmlns="" val="2637521057"/>
                    </a:ext>
                  </a:extLst>
                </a:gridCol>
                <a:gridCol w="660400">
                  <a:extLst>
                    <a:ext uri="{9D8B030D-6E8A-4147-A177-3AD203B41FA5}">
                      <a16:colId xmlns:a16="http://schemas.microsoft.com/office/drawing/2014/main" xmlns="" val="3849518258"/>
                    </a:ext>
                  </a:extLst>
                </a:gridCol>
              </a:tblGrid>
              <a:tr h="388589">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273211801"/>
                  </a:ext>
                </a:extLst>
              </a:tr>
              <a:tr h="574896">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306737293"/>
                  </a:ext>
                </a:extLst>
              </a:tr>
              <a:tr h="38858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19" marB="45719" anchor="ctr"/>
                </a:tc>
                <a:extLst>
                  <a:ext uri="{0D108BD9-81ED-4DB2-BD59-A6C34878D82A}">
                    <a16:rowId xmlns:a16="http://schemas.microsoft.com/office/drawing/2014/main" xmlns="" val="208302560"/>
                  </a:ext>
                </a:extLst>
              </a:tr>
              <a:tr h="720441">
                <a:tc rowSpan="5">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service quality </a:t>
                      </a:r>
                    </a:p>
                  </a:txBody>
                  <a:tcPr marL="68587" marR="68587" marT="0" marB="0" anchor="ctr"/>
                </a:tc>
                <a:tc rowSpan="4">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Resolved disputes </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4.1.1.4.</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Section 71 of the LRA Act cases conducted (as and when referred)</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1000%</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xmlns="" val="1977977638"/>
                  </a:ext>
                </a:extLst>
              </a:tr>
              <a:tr h="596796">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4.1.1.5.</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Section 73 of the LRA Act cases conducted (as and when referred)</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xmlns="" val="3838826829"/>
                  </a:ext>
                </a:extLst>
              </a:tr>
              <a:tr h="607649">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4.1.1.6.</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Percentage of Section 75 of the LRA Act cases conducted (as and when referred)</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xmlns="" val="1120339364"/>
                  </a:ext>
                </a:extLst>
              </a:tr>
              <a:tr h="748709">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4.1.1.7.</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self-initiated cases conducted in order to determine whether or not the whole or a part of any service is an essential service</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2</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a:t>
                      </a: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xmlns="" val="1181689334"/>
                  </a:ext>
                </a:extLst>
              </a:tr>
              <a:tr h="646562">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High quality of services</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rendered</a:t>
                      </a:r>
                    </a:p>
                  </a:txBody>
                  <a:tcPr marL="68587" marR="68587" marT="0" marB="0" anchor="ctr"/>
                </a:tc>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4.1.2.1.</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Quality of awards index achieved</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97%</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97%</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extLst>
                  <a:ext uri="{0D108BD9-81ED-4DB2-BD59-A6C34878D82A}">
                    <a16:rowId xmlns:a16="http://schemas.microsoft.com/office/drawing/2014/main" xmlns="" val="1255290827"/>
                  </a:ext>
                </a:extLst>
              </a:tr>
            </a:tbl>
          </a:graphicData>
        </a:graphic>
      </p:graphicFrame>
      <p:sp>
        <p:nvSpPr>
          <p:cNvPr id="4" name="Slide Number Placeholder 3">
            <a:extLst>
              <a:ext uri="{FF2B5EF4-FFF2-40B4-BE49-F238E27FC236}">
                <a16:creationId xmlns:a16="http://schemas.microsoft.com/office/drawing/2014/main" xmlns="" id="{5B0E1D16-64A9-4F44-B0B7-CCEE01920953}"/>
              </a:ext>
            </a:extLst>
          </p:cNvPr>
          <p:cNvSpPr>
            <a:spLocks noGrp="1"/>
          </p:cNvSpPr>
          <p:nvPr>
            <p:ph type="sldNum" sz="quarter" idx="12"/>
          </p:nvPr>
        </p:nvSpPr>
        <p:spPr>
          <a:xfrm>
            <a:off x="6779623" y="6363516"/>
            <a:ext cx="2133600" cy="365125"/>
          </a:xfrm>
        </p:spPr>
        <p:txBody>
          <a:bodyPr/>
          <a:lstStyle/>
          <a:p>
            <a:fld id="{0C4DB43B-2450-41F4-875D-3A173E257EAA}" type="slidenum">
              <a:rPr lang="en-ZA" sz="1600" smtClean="0">
                <a:solidFill>
                  <a:schemeClr val="bg1"/>
                </a:solidFill>
              </a:rPr>
              <a:pPr/>
              <a:t>25</a:t>
            </a:fld>
            <a:endParaRPr lang="en-ZA" sz="1600" dirty="0">
              <a:solidFill>
                <a:schemeClr val="bg1"/>
              </a:solidFill>
            </a:endParaRPr>
          </a:p>
        </p:txBody>
      </p:sp>
    </p:spTree>
    <p:extLst>
      <p:ext uri="{BB962C8B-B14F-4D97-AF65-F5344CB8AC3E}">
        <p14:creationId xmlns:p14="http://schemas.microsoft.com/office/powerpoint/2010/main" xmlns="" val="123990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54613-723D-410C-BB7A-CD1B87E6A461}"/>
              </a:ext>
            </a:extLst>
          </p:cNvPr>
          <p:cNvSpPr>
            <a:spLocks noGrp="1"/>
          </p:cNvSpPr>
          <p:nvPr>
            <p:ph type="title"/>
          </p:nvPr>
        </p:nvSpPr>
        <p:spPr>
          <a:xfrm>
            <a:off x="687977" y="246018"/>
            <a:ext cx="8064137" cy="1105432"/>
          </a:xfrm>
        </p:spPr>
        <p:txBody>
          <a:bodyPr>
            <a:noAutofit/>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4: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 (3/3)</a:t>
            </a:r>
            <a:endParaRPr lang="en-ZA" sz="2800" dirty="0">
              <a:solidFill>
                <a:srgbClr val="213A72"/>
              </a:solidFill>
            </a:endParaRPr>
          </a:p>
        </p:txBody>
      </p:sp>
      <p:graphicFrame>
        <p:nvGraphicFramePr>
          <p:cNvPr id="5" name="Table 5">
            <a:extLst>
              <a:ext uri="{FF2B5EF4-FFF2-40B4-BE49-F238E27FC236}">
                <a16:creationId xmlns:a16="http://schemas.microsoft.com/office/drawing/2014/main" xmlns="" id="{79A2CA8C-554A-40D7-9E3C-C692C945B1A6}"/>
              </a:ext>
            </a:extLst>
          </p:cNvPr>
          <p:cNvGraphicFramePr>
            <a:graphicFrameLocks noGrp="1"/>
          </p:cNvGraphicFramePr>
          <p:nvPr>
            <p:ph idx="1"/>
          </p:nvPr>
        </p:nvGraphicFramePr>
        <p:xfrm>
          <a:off x="30412" y="1573619"/>
          <a:ext cx="9075488" cy="4710414"/>
        </p:xfrm>
        <a:graphic>
          <a:graphicData uri="http://schemas.openxmlformats.org/drawingml/2006/table">
            <a:tbl>
              <a:tblPr firstRow="1" bandRow="1">
                <a:tableStyleId>{5C22544A-7EE6-4342-B048-85BDC9FD1C3A}</a:tableStyleId>
              </a:tblPr>
              <a:tblGrid>
                <a:gridCol w="845804">
                  <a:extLst>
                    <a:ext uri="{9D8B030D-6E8A-4147-A177-3AD203B41FA5}">
                      <a16:colId xmlns:a16="http://schemas.microsoft.com/office/drawing/2014/main" xmlns="" val="1240491075"/>
                    </a:ext>
                  </a:extLst>
                </a:gridCol>
                <a:gridCol w="845804">
                  <a:extLst>
                    <a:ext uri="{9D8B030D-6E8A-4147-A177-3AD203B41FA5}">
                      <a16:colId xmlns:a16="http://schemas.microsoft.com/office/drawing/2014/main" xmlns="" val="2097845335"/>
                    </a:ext>
                  </a:extLst>
                </a:gridCol>
                <a:gridCol w="1706980">
                  <a:extLst>
                    <a:ext uri="{9D8B030D-6E8A-4147-A177-3AD203B41FA5}">
                      <a16:colId xmlns:a16="http://schemas.microsoft.com/office/drawing/2014/main" xmlns="" val="4148152540"/>
                    </a:ext>
                  </a:extLst>
                </a:gridCol>
                <a:gridCol w="863600">
                  <a:extLst>
                    <a:ext uri="{9D8B030D-6E8A-4147-A177-3AD203B41FA5}">
                      <a16:colId xmlns:a16="http://schemas.microsoft.com/office/drawing/2014/main" xmlns="" val="1133158173"/>
                    </a:ext>
                  </a:extLst>
                </a:gridCol>
                <a:gridCol w="787400">
                  <a:extLst>
                    <a:ext uri="{9D8B030D-6E8A-4147-A177-3AD203B41FA5}">
                      <a16:colId xmlns:a16="http://schemas.microsoft.com/office/drawing/2014/main" xmlns="" val="1223514512"/>
                    </a:ext>
                  </a:extLst>
                </a:gridCol>
                <a:gridCol w="800100">
                  <a:extLst>
                    <a:ext uri="{9D8B030D-6E8A-4147-A177-3AD203B41FA5}">
                      <a16:colId xmlns:a16="http://schemas.microsoft.com/office/drawing/2014/main" xmlns="" val="3646893713"/>
                    </a:ext>
                  </a:extLst>
                </a:gridCol>
                <a:gridCol w="914400">
                  <a:extLst>
                    <a:ext uri="{9D8B030D-6E8A-4147-A177-3AD203B41FA5}">
                      <a16:colId xmlns:a16="http://schemas.microsoft.com/office/drawing/2014/main" xmlns="" val="1600617699"/>
                    </a:ext>
                  </a:extLst>
                </a:gridCol>
                <a:gridCol w="762000">
                  <a:extLst>
                    <a:ext uri="{9D8B030D-6E8A-4147-A177-3AD203B41FA5}">
                      <a16:colId xmlns:a16="http://schemas.microsoft.com/office/drawing/2014/main" xmlns="" val="3490796877"/>
                    </a:ext>
                  </a:extLst>
                </a:gridCol>
                <a:gridCol w="774700">
                  <a:extLst>
                    <a:ext uri="{9D8B030D-6E8A-4147-A177-3AD203B41FA5}">
                      <a16:colId xmlns:a16="http://schemas.microsoft.com/office/drawing/2014/main" xmlns="" val="2637521057"/>
                    </a:ext>
                  </a:extLst>
                </a:gridCol>
                <a:gridCol w="774700">
                  <a:extLst>
                    <a:ext uri="{9D8B030D-6E8A-4147-A177-3AD203B41FA5}">
                      <a16:colId xmlns:a16="http://schemas.microsoft.com/office/drawing/2014/main" xmlns="" val="3849518258"/>
                    </a:ext>
                  </a:extLst>
                </a:gridCol>
              </a:tblGrid>
              <a:tr h="388383">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273211801"/>
                  </a:ext>
                </a:extLst>
              </a:tr>
              <a:tr h="414982">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306737293"/>
                  </a:ext>
                </a:extLst>
              </a:tr>
              <a:tr h="388383">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2017/18</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19" marB="45719" anchor="ctr"/>
                </a:tc>
                <a:extLst>
                  <a:ext uri="{0D108BD9-81ED-4DB2-BD59-A6C34878D82A}">
                    <a16:rowId xmlns:a16="http://schemas.microsoft.com/office/drawing/2014/main" xmlns="" val="208302560"/>
                  </a:ext>
                </a:extLst>
              </a:tr>
              <a:tr h="775275">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access to CCMA services</a:t>
                      </a:r>
                    </a:p>
                  </a:txBody>
                  <a:tcPr marL="68591" marR="68591"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access and</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knowledge of CCMA services</a:t>
                      </a:r>
                    </a:p>
                  </a:txBody>
                  <a:tcPr marL="68591" marR="68591"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Users who access CCMA services</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from identified sectors reached</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43 618</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0 000</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80</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000</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9</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6 800</a:t>
                      </a:r>
                    </a:p>
                  </a:txBody>
                  <a:tcPr marL="68591" marR="68591" marT="0" marB="0" anchor="ctr"/>
                </a:tc>
                <a:extLst>
                  <a:ext uri="{0D108BD9-81ED-4DB2-BD59-A6C34878D82A}">
                    <a16:rowId xmlns:a16="http://schemas.microsoft.com/office/drawing/2014/main" xmlns="" val="2898929538"/>
                  </a:ext>
                </a:extLst>
              </a:tr>
              <a:tr h="637953">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4.2.1.2.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advocacy campaign plan implemented</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extLst>
                  <a:ext uri="{0D108BD9-81ED-4DB2-BD59-A6C34878D82A}">
                    <a16:rowId xmlns:a16="http://schemas.microsoft.com/office/drawing/2014/main" xmlns="" val="2053796284"/>
                  </a:ext>
                </a:extLst>
              </a:tr>
              <a:tr h="978196">
                <a:tc rowSpan="2">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4.3.</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Jobs Saved</a:t>
                      </a:r>
                    </a:p>
                  </a:txBody>
                  <a:tcPr marL="68591" marR="68591" marT="0" marB="0" anchor="ctr"/>
                </a:tc>
                <a:tc rowSpan="2">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4.3.1.</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Averted job losses</a:t>
                      </a:r>
                    </a:p>
                  </a:txBody>
                  <a:tcPr marL="68591" marR="68591"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4.3.1.1.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jobs saved compared to employees likely to be retrenched (as per the cases referred to the CCMA)</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36%</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41%</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42%</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38%</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38%</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38%</a:t>
                      </a:r>
                    </a:p>
                  </a:txBody>
                  <a:tcPr marL="68591" marR="68591" marT="0" marB="0" anchor="ctr"/>
                </a:tc>
                <a:extLst>
                  <a:ext uri="{0D108BD9-81ED-4DB2-BD59-A6C34878D82A}">
                    <a16:rowId xmlns:a16="http://schemas.microsoft.com/office/drawing/2014/main" xmlns="" val="2608019744"/>
                  </a:ext>
                </a:extLst>
              </a:tr>
              <a:tr h="481023">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4.3.1.2.</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Return to Work index achieved</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10%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91" marR="68591" marT="0" marB="0" anchor="ctr"/>
                </a:tc>
                <a:extLst>
                  <a:ext uri="{0D108BD9-81ED-4DB2-BD59-A6C34878D82A}">
                    <a16:rowId xmlns:a16="http://schemas.microsoft.com/office/drawing/2014/main" xmlns="" val="3675356326"/>
                  </a:ext>
                </a:extLst>
              </a:tr>
              <a:tr h="646219">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4.4.</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Reduced potential for industrial action</a:t>
                      </a:r>
                    </a:p>
                  </a:txBody>
                  <a:tcPr marL="68591" marR="68591" marT="0" marB="0" anchor="ctr"/>
                </a:tc>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4.4.1.</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Reduced labour</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market volatility</a:t>
                      </a:r>
                    </a:p>
                  </a:txBody>
                  <a:tcPr marL="68591" marR="68591"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4.4.1.1.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public interest disputes resolved</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60%</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60%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64%</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66%</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68%</a:t>
                      </a:r>
                    </a:p>
                  </a:txBody>
                  <a:tcPr marL="68591" marR="68591" marT="0" marB="0" anchor="ctr"/>
                </a:tc>
                <a:extLst>
                  <a:ext uri="{0D108BD9-81ED-4DB2-BD59-A6C34878D82A}">
                    <a16:rowId xmlns:a16="http://schemas.microsoft.com/office/drawing/2014/main" xmlns="" val="779616127"/>
                  </a:ext>
                </a:extLst>
              </a:tr>
            </a:tbl>
          </a:graphicData>
        </a:graphic>
      </p:graphicFrame>
      <p:sp>
        <p:nvSpPr>
          <p:cNvPr id="4" name="Slide Number Placeholder 3">
            <a:extLst>
              <a:ext uri="{FF2B5EF4-FFF2-40B4-BE49-F238E27FC236}">
                <a16:creationId xmlns:a16="http://schemas.microsoft.com/office/drawing/2014/main" xmlns="" id="{5B0E1D16-64A9-4F44-B0B7-CCEE01920953}"/>
              </a:ext>
            </a:extLst>
          </p:cNvPr>
          <p:cNvSpPr>
            <a:spLocks noGrp="1"/>
          </p:cNvSpPr>
          <p:nvPr>
            <p:ph type="sldNum" sz="quarter" idx="12"/>
          </p:nvPr>
        </p:nvSpPr>
        <p:spPr>
          <a:xfrm>
            <a:off x="6840583" y="6356350"/>
            <a:ext cx="2133600" cy="365125"/>
          </a:xfrm>
        </p:spPr>
        <p:txBody>
          <a:bodyPr/>
          <a:lstStyle/>
          <a:p>
            <a:fld id="{0C4DB43B-2450-41F4-875D-3A173E257EAA}" type="slidenum">
              <a:rPr lang="en-ZA" sz="1600" smtClean="0">
                <a:solidFill>
                  <a:schemeClr val="bg1"/>
                </a:solidFill>
              </a:rPr>
              <a:pPr/>
              <a:t>26</a:t>
            </a:fld>
            <a:endParaRPr lang="en-ZA" sz="1600" dirty="0">
              <a:solidFill>
                <a:schemeClr val="bg1"/>
              </a:solidFill>
            </a:endParaRPr>
          </a:p>
        </p:txBody>
      </p:sp>
    </p:spTree>
    <p:extLst>
      <p:ext uri="{BB962C8B-B14F-4D97-AF65-F5344CB8AC3E}">
        <p14:creationId xmlns:p14="http://schemas.microsoft.com/office/powerpoint/2010/main" xmlns="" val="3942119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ED9B3-9A89-46BC-8B70-927A888E844B}"/>
              </a:ext>
            </a:extLst>
          </p:cNvPr>
          <p:cNvSpPr>
            <a:spLocks noGrp="1"/>
          </p:cNvSpPr>
          <p:nvPr>
            <p:ph type="title"/>
          </p:nvPr>
        </p:nvSpPr>
        <p:spPr>
          <a:xfrm>
            <a:off x="1180214" y="365123"/>
            <a:ext cx="6762307" cy="889519"/>
          </a:xfrm>
        </p:spPr>
        <p:txBody>
          <a:bodyPr>
            <a:normAutofit fontScale="90000"/>
          </a:bodyPr>
          <a:lstStyle/>
          <a:p>
            <a:pPr algn="ctr"/>
            <a:r>
              <a:rPr lang="en-US" altLang="en-US" sz="2800" b="1" dirty="0">
                <a:solidFill>
                  <a:srgbClr val="213A72"/>
                </a:solidFill>
                <a:latin typeface="Arial Narrow" panose="020B0606020202030204" pitchFamily="34" charset="0"/>
                <a:ea typeface="MS PGothic" panose="020B0600070205080204" pitchFamily="34" charset="-128"/>
              </a:rPr>
              <a:t>PROGRAMME 5: </a:t>
            </a:r>
            <a:r>
              <a:rPr lang="en-ZA" altLang="en-US" sz="2800" b="1" dirty="0">
                <a:solidFill>
                  <a:srgbClr val="213A72"/>
                </a:solidFill>
                <a:latin typeface="Arial Narrow" panose="020B0606020202030204" pitchFamily="34" charset="0"/>
                <a:ea typeface="Calibri" panose="020F0502020204030204" pitchFamily="34" charset="0"/>
                <a:cs typeface="Times New Roman" panose="02020603050405020304" pitchFamily="18" charset="0"/>
              </a:rPr>
              <a:t>EFFECTIVE STRATEGY MANAGEMENT AND GOVERNANCE</a:t>
            </a:r>
            <a:endParaRPr lang="en-ZA" sz="2800" dirty="0">
              <a:solidFill>
                <a:srgbClr val="213A72"/>
              </a:solidFill>
            </a:endParaRPr>
          </a:p>
        </p:txBody>
      </p:sp>
      <p:graphicFrame>
        <p:nvGraphicFramePr>
          <p:cNvPr id="5" name="Table 5">
            <a:extLst>
              <a:ext uri="{FF2B5EF4-FFF2-40B4-BE49-F238E27FC236}">
                <a16:creationId xmlns:a16="http://schemas.microsoft.com/office/drawing/2014/main" xmlns="" id="{EB1B148D-B496-4B32-8F57-274DD87144E0}"/>
              </a:ext>
            </a:extLst>
          </p:cNvPr>
          <p:cNvGraphicFramePr>
            <a:graphicFrameLocks noGrp="1"/>
          </p:cNvGraphicFramePr>
          <p:nvPr>
            <p:ph idx="1"/>
          </p:nvPr>
        </p:nvGraphicFramePr>
        <p:xfrm>
          <a:off x="30412" y="1605516"/>
          <a:ext cx="9100888" cy="4650966"/>
        </p:xfrm>
        <a:graphic>
          <a:graphicData uri="http://schemas.openxmlformats.org/drawingml/2006/table">
            <a:tbl>
              <a:tblPr firstRow="1" bandRow="1">
                <a:tableStyleId>{5C22544A-7EE6-4342-B048-85BDC9FD1C3A}</a:tableStyleId>
              </a:tblPr>
              <a:tblGrid>
                <a:gridCol w="840309">
                  <a:extLst>
                    <a:ext uri="{9D8B030D-6E8A-4147-A177-3AD203B41FA5}">
                      <a16:colId xmlns:a16="http://schemas.microsoft.com/office/drawing/2014/main" xmlns="" val="1901555745"/>
                    </a:ext>
                  </a:extLst>
                </a:gridCol>
                <a:gridCol w="840309">
                  <a:extLst>
                    <a:ext uri="{9D8B030D-6E8A-4147-A177-3AD203B41FA5}">
                      <a16:colId xmlns:a16="http://schemas.microsoft.com/office/drawing/2014/main" xmlns="" val="2624572383"/>
                    </a:ext>
                  </a:extLst>
                </a:gridCol>
                <a:gridCol w="1590970">
                  <a:extLst>
                    <a:ext uri="{9D8B030D-6E8A-4147-A177-3AD203B41FA5}">
                      <a16:colId xmlns:a16="http://schemas.microsoft.com/office/drawing/2014/main" xmlns="" val="2967003296"/>
                    </a:ext>
                  </a:extLst>
                </a:gridCol>
                <a:gridCol w="838200">
                  <a:extLst>
                    <a:ext uri="{9D8B030D-6E8A-4147-A177-3AD203B41FA5}">
                      <a16:colId xmlns:a16="http://schemas.microsoft.com/office/drawing/2014/main" xmlns="" val="2844779857"/>
                    </a:ext>
                  </a:extLst>
                </a:gridCol>
                <a:gridCol w="774700">
                  <a:extLst>
                    <a:ext uri="{9D8B030D-6E8A-4147-A177-3AD203B41FA5}">
                      <a16:colId xmlns:a16="http://schemas.microsoft.com/office/drawing/2014/main" xmlns="" val="2332052426"/>
                    </a:ext>
                  </a:extLst>
                </a:gridCol>
                <a:gridCol w="736600">
                  <a:extLst>
                    <a:ext uri="{9D8B030D-6E8A-4147-A177-3AD203B41FA5}">
                      <a16:colId xmlns:a16="http://schemas.microsoft.com/office/drawing/2014/main" xmlns="" val="2638098500"/>
                    </a:ext>
                  </a:extLst>
                </a:gridCol>
                <a:gridCol w="1041400">
                  <a:extLst>
                    <a:ext uri="{9D8B030D-6E8A-4147-A177-3AD203B41FA5}">
                      <a16:colId xmlns:a16="http://schemas.microsoft.com/office/drawing/2014/main" xmlns="" val="1268922960"/>
                    </a:ext>
                  </a:extLst>
                </a:gridCol>
                <a:gridCol w="787400">
                  <a:extLst>
                    <a:ext uri="{9D8B030D-6E8A-4147-A177-3AD203B41FA5}">
                      <a16:colId xmlns:a16="http://schemas.microsoft.com/office/drawing/2014/main" xmlns="" val="4122960199"/>
                    </a:ext>
                  </a:extLst>
                </a:gridCol>
                <a:gridCol w="812800">
                  <a:extLst>
                    <a:ext uri="{9D8B030D-6E8A-4147-A177-3AD203B41FA5}">
                      <a16:colId xmlns:a16="http://schemas.microsoft.com/office/drawing/2014/main" xmlns="" val="829009796"/>
                    </a:ext>
                  </a:extLst>
                </a:gridCol>
                <a:gridCol w="838200">
                  <a:extLst>
                    <a:ext uri="{9D8B030D-6E8A-4147-A177-3AD203B41FA5}">
                      <a16:colId xmlns:a16="http://schemas.microsoft.com/office/drawing/2014/main" xmlns="" val="1487303256"/>
                    </a:ext>
                  </a:extLst>
                </a:gridCol>
              </a:tblGrid>
              <a:tr h="326641">
                <a:tc rowSpan="3">
                  <a:txBody>
                    <a:bodyPr/>
                    <a:lstStyle/>
                    <a:p>
                      <a:r>
                        <a:rPr lang="en-US" sz="1100" b="1" dirty="0">
                          <a:solidFill>
                            <a:schemeClr val="tx1"/>
                          </a:solidFill>
                          <a:latin typeface="Arial Narrow" panose="020B0606020202030204" pitchFamily="34" charset="0"/>
                        </a:rPr>
                        <a:t>Outcome</a:t>
                      </a:r>
                      <a:endParaRPr lang="en-ZA" sz="1100" b="1" dirty="0">
                        <a:solidFill>
                          <a:schemeClr val="tx1"/>
                        </a:solidFill>
                        <a:latin typeface="Arial Narrow" panose="020B0606020202030204" pitchFamily="34" charset="0"/>
                      </a:endParaRPr>
                    </a:p>
                  </a:txBody>
                  <a:tcPr marL="91453" marR="91453" marT="45725" marB="45725" anchor="ctr"/>
                </a:tc>
                <a:tc rowSpan="3">
                  <a:txBody>
                    <a:bodyPr/>
                    <a:lstStyle/>
                    <a:p>
                      <a:r>
                        <a:rPr lang="en-US" sz="1100" b="1" dirty="0">
                          <a:solidFill>
                            <a:schemeClr val="tx1"/>
                          </a:solidFill>
                          <a:latin typeface="Arial Narrow" panose="020B0606020202030204" pitchFamily="34" charset="0"/>
                        </a:rPr>
                        <a:t>Outputs </a:t>
                      </a:r>
                      <a:endParaRPr lang="en-ZA" sz="1100" b="1" dirty="0">
                        <a:solidFill>
                          <a:schemeClr val="tx1"/>
                        </a:solidFill>
                        <a:latin typeface="Arial Narrow" panose="020B0606020202030204" pitchFamily="34" charset="0"/>
                      </a:endParaRPr>
                    </a:p>
                  </a:txBody>
                  <a:tcPr marL="91453" marR="91453" marT="45725" marB="45725" anchor="ctr"/>
                </a:tc>
                <a:tc rowSpan="3">
                  <a:txBody>
                    <a:bodyPr/>
                    <a:lstStyle/>
                    <a:p>
                      <a:r>
                        <a:rPr lang="en-US" sz="1100" b="1" dirty="0">
                          <a:solidFill>
                            <a:schemeClr val="tx1"/>
                          </a:solidFill>
                          <a:latin typeface="Arial Narrow" panose="020B0606020202030204" pitchFamily="34" charset="0"/>
                        </a:rPr>
                        <a:t>Output indicators </a:t>
                      </a:r>
                      <a:endParaRPr lang="en-ZA" sz="1100" b="1" dirty="0">
                        <a:solidFill>
                          <a:schemeClr val="tx1"/>
                        </a:solidFill>
                        <a:latin typeface="Arial Narrow" panose="020B0606020202030204" pitchFamily="34" charset="0"/>
                      </a:endParaRPr>
                    </a:p>
                  </a:txBody>
                  <a:tcPr marL="91453" marR="91453" marT="45725" marB="45725" anchor="ctr"/>
                </a:tc>
                <a:tc gridSpan="7">
                  <a:txBody>
                    <a:bodyPr/>
                    <a:lstStyle/>
                    <a:p>
                      <a:pPr algn="ctr"/>
                      <a:r>
                        <a:rPr lang="en-US" sz="1100" b="1" dirty="0">
                          <a:solidFill>
                            <a:schemeClr val="tx1"/>
                          </a:solidFill>
                          <a:latin typeface="Arial Narrow" panose="020B0606020202030204" pitchFamily="34" charset="0"/>
                        </a:rPr>
                        <a:t>Annual targets </a:t>
                      </a:r>
                      <a:endParaRPr lang="en-ZA" sz="1100" b="1" dirty="0">
                        <a:solidFill>
                          <a:schemeClr val="tx1"/>
                        </a:solidFill>
                        <a:latin typeface="Arial Narrow" panose="020B0606020202030204" pitchFamily="34" charset="0"/>
                      </a:endParaRPr>
                    </a:p>
                  </a:txBody>
                  <a:tcPr marL="91453" marR="91453" marT="45725" marB="45725"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529223031"/>
                  </a:ext>
                </a:extLst>
              </a:tr>
              <a:tr h="52352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100" b="1" dirty="0">
                          <a:solidFill>
                            <a:schemeClr val="tx1"/>
                          </a:solidFill>
                          <a:latin typeface="Arial Narrow" panose="020B0606020202030204" pitchFamily="34" charset="0"/>
                        </a:rPr>
                        <a:t>Audited/Annual Performance </a:t>
                      </a:r>
                      <a:endParaRPr lang="en-ZA" sz="1100" b="1" dirty="0">
                        <a:solidFill>
                          <a:schemeClr val="tx1"/>
                        </a:solidFill>
                        <a:latin typeface="Arial Narrow" panose="020B0606020202030204" pitchFamily="34" charset="0"/>
                      </a:endParaRPr>
                    </a:p>
                  </a:txBody>
                  <a:tcPr marL="91453" marR="91453"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100" b="1" dirty="0">
                          <a:solidFill>
                            <a:schemeClr val="tx1"/>
                          </a:solidFill>
                          <a:latin typeface="Arial Narrow" panose="020B0606020202030204" pitchFamily="34" charset="0"/>
                        </a:rPr>
                        <a:t>Estimated performance </a:t>
                      </a:r>
                      <a:endParaRPr lang="en-ZA" sz="1100" b="1" dirty="0">
                        <a:solidFill>
                          <a:schemeClr val="tx1"/>
                        </a:solidFill>
                        <a:latin typeface="Arial Narrow" panose="020B0606020202030204" pitchFamily="34" charset="0"/>
                      </a:endParaRPr>
                    </a:p>
                  </a:txBody>
                  <a:tcPr marL="91453" marR="91453" marT="45725" marB="45725" anchor="ctr"/>
                </a:tc>
                <a:tc gridSpan="3">
                  <a:txBody>
                    <a:bodyPr/>
                    <a:lstStyle/>
                    <a:p>
                      <a:pPr algn="ctr"/>
                      <a:r>
                        <a:rPr lang="en-US" sz="1100" b="1" dirty="0">
                          <a:solidFill>
                            <a:schemeClr val="tx1"/>
                          </a:solidFill>
                          <a:latin typeface="Arial Narrow" panose="020B0606020202030204" pitchFamily="34" charset="0"/>
                        </a:rPr>
                        <a:t>MTEF period</a:t>
                      </a:r>
                      <a:endParaRPr lang="en-ZA" sz="1100" b="1" dirty="0">
                        <a:solidFill>
                          <a:schemeClr val="tx1"/>
                        </a:solidFill>
                        <a:latin typeface="Arial Narrow" panose="020B0606020202030204" pitchFamily="34" charset="0"/>
                      </a:endParaRPr>
                    </a:p>
                  </a:txBody>
                  <a:tcPr marL="91453" marR="91453"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2387737210"/>
                  </a:ext>
                </a:extLst>
              </a:tr>
              <a:tr h="326641">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100" b="1" dirty="0">
                          <a:solidFill>
                            <a:schemeClr val="tx1"/>
                          </a:solidFill>
                          <a:latin typeface="Arial Narrow" panose="020B0606020202030204" pitchFamily="34" charset="0"/>
                        </a:rPr>
                        <a:t>2017/18</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2018/19</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2019/20</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2020/21</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2021/22</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2022/23</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2023/24</a:t>
                      </a:r>
                      <a:endParaRPr lang="en-ZA" sz="1100" b="1" dirty="0">
                        <a:solidFill>
                          <a:schemeClr val="tx1"/>
                        </a:solidFill>
                        <a:latin typeface="Arial Narrow" panose="020B0606020202030204" pitchFamily="34" charset="0"/>
                      </a:endParaRPr>
                    </a:p>
                  </a:txBody>
                  <a:tcPr marL="91453" marR="91453" marT="45725" marB="45725" anchor="ctr"/>
                </a:tc>
                <a:extLst>
                  <a:ext uri="{0D108BD9-81ED-4DB2-BD59-A6C34878D82A}">
                    <a16:rowId xmlns:a16="http://schemas.microsoft.com/office/drawing/2014/main" xmlns="" val="4275207611"/>
                  </a:ext>
                </a:extLst>
              </a:tr>
              <a:tr h="736411">
                <a:tc rowSpan="4">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Optimised Governance level</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rowSpan="2">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Generation of business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intelligence</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5.1.1.1.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Number of strategic Forecasting and Situational analysis conducted</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3191810376"/>
                  </a:ext>
                </a:extLst>
              </a:tr>
              <a:tr h="758210">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5.1.1.2.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Number of impact assessments conducted</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729233836"/>
                  </a:ext>
                </a:extLst>
              </a:tr>
              <a:tr h="1066953">
                <a:tc vMerge="1">
                  <a:txBody>
                    <a:bodyPr/>
                    <a:lstStyle/>
                    <a:p>
                      <a:endParaRPr lang="en-ZA"/>
                    </a:p>
                  </a:txBody>
                  <a:tcPr/>
                </a:tc>
                <a:tc rowSpan="2">
                  <a:txBody>
                    <a:bodyPr/>
                    <a:lstStyle/>
                    <a:p>
                      <a:pPr algn="l">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5.1.2.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Good governance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5.1.2.1.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2021/22 Compliance Management Plan implemented</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3467417626"/>
                  </a:ext>
                </a:extLst>
              </a:tr>
              <a:tr h="912581">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5.1.2.2.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2021/22 Risk Management Plan implemented</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125%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234780716"/>
                  </a:ext>
                </a:extLst>
              </a:tr>
            </a:tbl>
          </a:graphicData>
        </a:graphic>
      </p:graphicFrame>
      <p:sp>
        <p:nvSpPr>
          <p:cNvPr id="4" name="Slide Number Placeholder 3">
            <a:extLst>
              <a:ext uri="{FF2B5EF4-FFF2-40B4-BE49-F238E27FC236}">
                <a16:creationId xmlns:a16="http://schemas.microsoft.com/office/drawing/2014/main" xmlns="" id="{7EE9FA74-2E2A-4A0A-8D09-36DDA6487EFD}"/>
              </a:ext>
            </a:extLst>
          </p:cNvPr>
          <p:cNvSpPr>
            <a:spLocks noGrp="1"/>
          </p:cNvSpPr>
          <p:nvPr>
            <p:ph type="sldNum" sz="quarter" idx="12"/>
          </p:nvPr>
        </p:nvSpPr>
        <p:spPr>
          <a:xfrm>
            <a:off x="6814457" y="6356350"/>
            <a:ext cx="2133600" cy="365125"/>
          </a:xfrm>
        </p:spPr>
        <p:txBody>
          <a:bodyPr/>
          <a:lstStyle/>
          <a:p>
            <a:fld id="{0C4DB43B-2450-41F4-875D-3A173E257EAA}" type="slidenum">
              <a:rPr lang="en-ZA" sz="1600" smtClean="0">
                <a:solidFill>
                  <a:schemeClr val="bg1"/>
                </a:solidFill>
              </a:rPr>
              <a:pPr/>
              <a:t>27</a:t>
            </a:fld>
            <a:endParaRPr lang="en-ZA" sz="1600" dirty="0">
              <a:solidFill>
                <a:schemeClr val="bg1"/>
              </a:solidFill>
            </a:endParaRPr>
          </a:p>
        </p:txBody>
      </p:sp>
    </p:spTree>
    <p:extLst>
      <p:ext uri="{BB962C8B-B14F-4D97-AF65-F5344CB8AC3E}">
        <p14:creationId xmlns:p14="http://schemas.microsoft.com/office/powerpoint/2010/main" xmlns="" val="138889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87145CAE-BA43-40F9-9446-604AA6CF9A9E}"/>
              </a:ext>
            </a:extLst>
          </p:cNvPr>
          <p:cNvGraphicFramePr>
            <a:graphicFrameLocks/>
          </p:cNvGraphicFramePr>
          <p:nvPr/>
        </p:nvGraphicFramePr>
        <p:xfrm>
          <a:off x="418011" y="1482435"/>
          <a:ext cx="8033262" cy="428105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xmlns="" id="{9DBC59B0-1B40-4D85-B22C-7AE493E53A6D}"/>
              </a:ext>
            </a:extLst>
          </p:cNvPr>
          <p:cNvSpPr>
            <a:spLocks noGrp="1"/>
          </p:cNvSpPr>
          <p:nvPr>
            <p:ph type="title"/>
          </p:nvPr>
        </p:nvSpPr>
        <p:spPr>
          <a:xfrm>
            <a:off x="418011" y="365125"/>
            <a:ext cx="8564485" cy="1325563"/>
          </a:xfrm>
        </p:spPr>
        <p:txBody>
          <a:bodyPr>
            <a:normAutofit/>
          </a:bodyPr>
          <a:lstStyle/>
          <a:p>
            <a:pPr algn="ctr"/>
            <a:r>
              <a:rPr lang="en-US" sz="3200" b="1" dirty="0">
                <a:solidFill>
                  <a:srgbClr val="213A72"/>
                </a:solidFill>
                <a:latin typeface="Arial Narrow" panose="020B0606020202030204" pitchFamily="34" charset="0"/>
              </a:rPr>
              <a:t>YEAR – ON – YEAR PERFORMANCE COMPARISON</a:t>
            </a:r>
            <a:endParaRPr lang="en-ZA" sz="3200" dirty="0">
              <a:solidFill>
                <a:srgbClr val="213A72"/>
              </a:solidFill>
            </a:endParaRPr>
          </a:p>
        </p:txBody>
      </p:sp>
      <p:sp>
        <p:nvSpPr>
          <p:cNvPr id="3" name="Slide Number Placeholder 2"/>
          <p:cNvSpPr>
            <a:spLocks noGrp="1"/>
          </p:cNvSpPr>
          <p:nvPr>
            <p:ph type="sldNum" sz="quarter" idx="12"/>
          </p:nvPr>
        </p:nvSpPr>
        <p:spPr>
          <a:xfrm>
            <a:off x="6848896" y="6356350"/>
            <a:ext cx="2133600" cy="365125"/>
          </a:xfrm>
        </p:spPr>
        <p:txBody>
          <a:bodyPr/>
          <a:lstStyle/>
          <a:p>
            <a:fld id="{0C4DB43B-2450-41F4-875D-3A173E257EAA}" type="slidenum">
              <a:rPr lang="en-ZA" sz="1600" smtClean="0">
                <a:solidFill>
                  <a:schemeClr val="bg1"/>
                </a:solidFill>
              </a:rPr>
              <a:pPr/>
              <a:t>28</a:t>
            </a:fld>
            <a:endParaRPr lang="en-ZA" sz="1600" dirty="0">
              <a:solidFill>
                <a:schemeClr val="bg1"/>
              </a:solidFill>
            </a:endParaRPr>
          </a:p>
        </p:txBody>
      </p:sp>
    </p:spTree>
    <p:extLst>
      <p:ext uri="{BB962C8B-B14F-4D97-AF65-F5344CB8AC3E}">
        <p14:creationId xmlns:p14="http://schemas.microsoft.com/office/powerpoint/2010/main" xmlns="" val="205885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D1264F4-C9B8-46A8-9259-060F6B6E989B}"/>
              </a:ext>
            </a:extLst>
          </p:cNvPr>
          <p:cNvSpPr>
            <a:spLocks noGrp="1"/>
          </p:cNvSpPr>
          <p:nvPr>
            <p:ph type="sldNum" sz="quarter" idx="12"/>
          </p:nvPr>
        </p:nvSpPr>
        <p:spPr>
          <a:xfrm>
            <a:off x="6807507"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xmlns="" id="{A5F95007-D6B0-441A-B612-0374727257B2}"/>
              </a:ext>
            </a:extLst>
          </p:cNvPr>
          <p:cNvSpPr txBox="1">
            <a:spLocks/>
          </p:cNvSpPr>
          <p:nvPr/>
        </p:nvSpPr>
        <p:spPr bwMode="auto">
          <a:xfrm>
            <a:off x="222557" y="3133110"/>
            <a:ext cx="8718550" cy="898115"/>
          </a:xfrm>
          <a:prstGeom prst="rect">
            <a:avLst/>
          </a:prstGeom>
          <a:solidFill>
            <a:schemeClr val="accent2">
              <a:lumMod val="60000"/>
              <a:lumOff val="40000"/>
            </a:schemeClr>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ts val="120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cs typeface="Times New Roman" panose="02020603050405020304" pitchFamily="18" charset="0"/>
              </a:rPr>
              <a:t>RESOURCE ALLOCATION</a:t>
            </a:r>
            <a:endParaRPr kumimoji="0" lang="en-ZA"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40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endParaRPr>
          </a:p>
        </p:txBody>
      </p:sp>
    </p:spTree>
    <p:extLst>
      <p:ext uri="{BB962C8B-B14F-4D97-AF65-F5344CB8AC3E}">
        <p14:creationId xmlns:p14="http://schemas.microsoft.com/office/powerpoint/2010/main" xmlns="" val="37542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54E47-AEE0-42E0-B91F-BA62DAAB0F64}"/>
              </a:ext>
            </a:extLst>
          </p:cNvPr>
          <p:cNvSpPr>
            <a:spLocks noGrp="1"/>
          </p:cNvSpPr>
          <p:nvPr>
            <p:ph type="title"/>
          </p:nvPr>
        </p:nvSpPr>
        <p:spPr>
          <a:xfrm>
            <a:off x="1577751" y="712259"/>
            <a:ext cx="6128952" cy="947955"/>
          </a:xfrm>
        </p:spPr>
        <p:txBody>
          <a:bodyPr>
            <a:normAutofit/>
          </a:bodyPr>
          <a:lstStyle/>
          <a:p>
            <a:pPr algn="ctr"/>
            <a:r>
              <a:rPr lang="en-US" sz="3200" b="1" dirty="0">
                <a:solidFill>
                  <a:srgbClr val="213A72"/>
                </a:solidFill>
                <a:latin typeface="Arial Narrow" panose="020B0606020202030204" pitchFamily="34" charset="0"/>
              </a:rPr>
              <a:t>PART A: OUR MANDATE</a:t>
            </a:r>
            <a:endParaRPr lang="en-ZA" sz="3200" b="1" dirty="0">
              <a:solidFill>
                <a:srgbClr val="213A72"/>
              </a:solidFill>
              <a:latin typeface="Arial Narrow" panose="020B0606020202030204" pitchFamily="34" charset="0"/>
            </a:endParaRPr>
          </a:p>
        </p:txBody>
      </p:sp>
      <p:sp>
        <p:nvSpPr>
          <p:cNvPr id="3" name="Slide Number Placeholder 2">
            <a:extLst>
              <a:ext uri="{FF2B5EF4-FFF2-40B4-BE49-F238E27FC236}">
                <a16:creationId xmlns:a16="http://schemas.microsoft.com/office/drawing/2014/main" xmlns="" id="{7D1264F4-C9B8-46A8-9259-060F6B6E989B}"/>
              </a:ext>
            </a:extLst>
          </p:cNvPr>
          <p:cNvSpPr>
            <a:spLocks noGrp="1"/>
          </p:cNvSpPr>
          <p:nvPr>
            <p:ph type="sldNum" sz="quarter" idx="12"/>
          </p:nvPr>
        </p:nvSpPr>
        <p:spPr>
          <a:xfrm>
            <a:off x="6770914" y="6356350"/>
            <a:ext cx="2133600" cy="365125"/>
          </a:xfrm>
        </p:spPr>
        <p:txBody>
          <a:bodyPr/>
          <a:lstStyle/>
          <a:p>
            <a:fld id="{0C4DB43B-2450-41F4-875D-3A173E257EAA}" type="slidenum">
              <a:rPr lang="en-ZA" sz="1600" smtClean="0">
                <a:solidFill>
                  <a:schemeClr val="bg1"/>
                </a:solidFill>
              </a:rPr>
              <a:pPr/>
              <a:t>3</a:t>
            </a:fld>
            <a:endParaRPr lang="en-ZA" sz="1600" dirty="0">
              <a:solidFill>
                <a:schemeClr val="bg1"/>
              </a:solidFill>
            </a:endParaRPr>
          </a:p>
        </p:txBody>
      </p:sp>
      <p:sp>
        <p:nvSpPr>
          <p:cNvPr id="4" name="Title 1">
            <a:extLst>
              <a:ext uri="{FF2B5EF4-FFF2-40B4-BE49-F238E27FC236}">
                <a16:creationId xmlns:a16="http://schemas.microsoft.com/office/drawing/2014/main" xmlns="" id="{52154E47-AEE0-42E0-B91F-BA62DAAB0F64}"/>
              </a:ext>
            </a:extLst>
          </p:cNvPr>
          <p:cNvSpPr txBox="1">
            <a:spLocks/>
          </p:cNvSpPr>
          <p:nvPr/>
        </p:nvSpPr>
        <p:spPr>
          <a:xfrm>
            <a:off x="1577751" y="3135911"/>
            <a:ext cx="6128952" cy="947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ZA" sz="3200" b="1" dirty="0">
              <a:latin typeface="Arial Narrow" panose="020B0606020202030204" pitchFamily="34" charset="0"/>
            </a:endParaRPr>
          </a:p>
        </p:txBody>
      </p:sp>
      <p:sp>
        <p:nvSpPr>
          <p:cNvPr id="5" name="Rectangle 4"/>
          <p:cNvSpPr/>
          <p:nvPr/>
        </p:nvSpPr>
        <p:spPr>
          <a:xfrm>
            <a:off x="570271" y="2459504"/>
            <a:ext cx="7600335" cy="1323439"/>
          </a:xfrm>
          <a:prstGeom prst="rect">
            <a:avLst/>
          </a:prstGeom>
          <a:solidFill>
            <a:schemeClr val="accent2">
              <a:lumMod val="60000"/>
              <a:lumOff val="40000"/>
            </a:schemeClr>
          </a:solidFill>
          <a:ln>
            <a:noFill/>
          </a:ln>
          <a:effectLst>
            <a:reflection blurRad="6350" stA="50000" endA="300" endPos="90000" dir="5400000" sy="-100000" algn="bl" rotWithShape="0"/>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ZA" sz="4000" b="1" dirty="0">
                <a:solidFill>
                  <a:srgbClr val="213A72"/>
                </a:solidFill>
                <a:latin typeface="Arial Narrow" panose="020B0606020202030204" pitchFamily="34" charset="0"/>
                <a:ea typeface="+mj-ea"/>
                <a:cs typeface="+mj-cs"/>
              </a:rPr>
              <a:t>CONSTITUTIONAL, LEGISLATIVE AND POLICY MANDATE</a:t>
            </a:r>
            <a:endParaRPr lang="en-ZA"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357989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65889-3C39-4E86-B24A-FDFBF87BF88F}"/>
              </a:ext>
            </a:extLst>
          </p:cNvPr>
          <p:cNvSpPr>
            <a:spLocks noGrp="1"/>
          </p:cNvSpPr>
          <p:nvPr>
            <p:ph type="title"/>
          </p:nvPr>
        </p:nvSpPr>
        <p:spPr>
          <a:xfrm>
            <a:off x="1168400" y="365123"/>
            <a:ext cx="6794500" cy="1069977"/>
          </a:xfrm>
        </p:spPr>
        <p:txBody>
          <a:bodyPr>
            <a:normAutofit/>
          </a:bodyPr>
          <a:lstStyle/>
          <a:p>
            <a:pPr algn="ctr"/>
            <a:r>
              <a:rPr lang="en-US" sz="3200" b="1" dirty="0">
                <a:solidFill>
                  <a:srgbClr val="213A72"/>
                </a:solidFill>
                <a:latin typeface="Arial Narrow" panose="020B0606020202030204" pitchFamily="34" charset="0"/>
              </a:rPr>
              <a:t>SPENDING TRENDS PER PROGRAMME OVER THE MTEF PERIOD </a:t>
            </a:r>
            <a:endParaRPr lang="en-ZA" sz="3200" b="1" dirty="0">
              <a:solidFill>
                <a:srgbClr val="213A72"/>
              </a:solidFill>
              <a:latin typeface="Arial Narrow" panose="020B0606020202030204" pitchFamily="34" charset="0"/>
            </a:endParaRPr>
          </a:p>
        </p:txBody>
      </p:sp>
      <p:graphicFrame>
        <p:nvGraphicFramePr>
          <p:cNvPr id="5" name="Table 5">
            <a:extLst>
              <a:ext uri="{FF2B5EF4-FFF2-40B4-BE49-F238E27FC236}">
                <a16:creationId xmlns:a16="http://schemas.microsoft.com/office/drawing/2014/main" xmlns="" id="{07C4E3B2-3837-4564-8830-9D11467E9042}"/>
              </a:ext>
            </a:extLst>
          </p:cNvPr>
          <p:cNvGraphicFramePr>
            <a:graphicFrameLocks noGrp="1"/>
          </p:cNvGraphicFramePr>
          <p:nvPr>
            <p:ph idx="1"/>
            <p:extLst>
              <p:ext uri="{D42A27DB-BD31-4B8C-83A1-F6EECF244321}">
                <p14:modId xmlns:p14="http://schemas.microsoft.com/office/powerpoint/2010/main" xmlns="" val="3391353093"/>
              </p:ext>
            </p:extLst>
          </p:nvPr>
        </p:nvGraphicFramePr>
        <p:xfrm>
          <a:off x="272142" y="1328057"/>
          <a:ext cx="8610600" cy="5253389"/>
        </p:xfrm>
        <a:graphic>
          <a:graphicData uri="http://schemas.openxmlformats.org/drawingml/2006/table">
            <a:tbl>
              <a:tblPr firstRow="1" bandRow="1">
                <a:tableStyleId>{5C22544A-7EE6-4342-B048-85BDC9FD1C3A}</a:tableStyleId>
              </a:tblPr>
              <a:tblGrid>
                <a:gridCol w="1076325">
                  <a:extLst>
                    <a:ext uri="{9D8B030D-6E8A-4147-A177-3AD203B41FA5}">
                      <a16:colId xmlns:a16="http://schemas.microsoft.com/office/drawing/2014/main" xmlns="" val="1152668128"/>
                    </a:ext>
                  </a:extLst>
                </a:gridCol>
                <a:gridCol w="1076325">
                  <a:extLst>
                    <a:ext uri="{9D8B030D-6E8A-4147-A177-3AD203B41FA5}">
                      <a16:colId xmlns:a16="http://schemas.microsoft.com/office/drawing/2014/main" xmlns="" val="3076687645"/>
                    </a:ext>
                  </a:extLst>
                </a:gridCol>
                <a:gridCol w="1076325">
                  <a:extLst>
                    <a:ext uri="{9D8B030D-6E8A-4147-A177-3AD203B41FA5}">
                      <a16:colId xmlns:a16="http://schemas.microsoft.com/office/drawing/2014/main" xmlns="" val="807127783"/>
                    </a:ext>
                  </a:extLst>
                </a:gridCol>
                <a:gridCol w="1076325">
                  <a:extLst>
                    <a:ext uri="{9D8B030D-6E8A-4147-A177-3AD203B41FA5}">
                      <a16:colId xmlns:a16="http://schemas.microsoft.com/office/drawing/2014/main" xmlns="" val="1507304463"/>
                    </a:ext>
                  </a:extLst>
                </a:gridCol>
                <a:gridCol w="1076325">
                  <a:extLst>
                    <a:ext uri="{9D8B030D-6E8A-4147-A177-3AD203B41FA5}">
                      <a16:colId xmlns:a16="http://schemas.microsoft.com/office/drawing/2014/main" xmlns="" val="2548781029"/>
                    </a:ext>
                  </a:extLst>
                </a:gridCol>
                <a:gridCol w="1076325">
                  <a:extLst>
                    <a:ext uri="{9D8B030D-6E8A-4147-A177-3AD203B41FA5}">
                      <a16:colId xmlns:a16="http://schemas.microsoft.com/office/drawing/2014/main" xmlns="" val="3089864907"/>
                    </a:ext>
                  </a:extLst>
                </a:gridCol>
                <a:gridCol w="1076325">
                  <a:extLst>
                    <a:ext uri="{9D8B030D-6E8A-4147-A177-3AD203B41FA5}">
                      <a16:colId xmlns:a16="http://schemas.microsoft.com/office/drawing/2014/main" xmlns="" val="1562984754"/>
                    </a:ext>
                  </a:extLst>
                </a:gridCol>
                <a:gridCol w="1076325">
                  <a:extLst>
                    <a:ext uri="{9D8B030D-6E8A-4147-A177-3AD203B41FA5}">
                      <a16:colId xmlns:a16="http://schemas.microsoft.com/office/drawing/2014/main" xmlns="" val="3362668621"/>
                    </a:ext>
                  </a:extLst>
                </a:gridCol>
              </a:tblGrid>
              <a:tr h="450827">
                <a:tc rowSpan="3">
                  <a:txBody>
                    <a:bodyPr/>
                    <a:lstStyle/>
                    <a:p>
                      <a:pPr algn="just">
                        <a:lnSpc>
                          <a:spcPct val="115000"/>
                        </a:lnSpc>
                        <a:spcAft>
                          <a:spcPts val="800"/>
                        </a:spcAft>
                      </a:pPr>
                      <a:r>
                        <a:rPr lang="en-GB"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Programmes</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Audited Outcome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Approved Budget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Medium-Term Estimates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40193332"/>
                  </a:ext>
                </a:extLst>
              </a:tr>
              <a:tr h="450827">
                <a:tc vMerge="1">
                  <a:txBody>
                    <a:bodyPr/>
                    <a:lstStyle/>
                    <a:p>
                      <a:endParaRPr lang="en-ZA"/>
                    </a:p>
                  </a:txBody>
                  <a:tcPr/>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2017/18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2018/19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2019/20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2020/21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2021/22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2022/23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2023/24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1416254"/>
                  </a:ext>
                </a:extLst>
              </a:tr>
              <a:tr h="450827">
                <a:tc vMerge="1">
                  <a:txBody>
                    <a:bodyPr/>
                    <a:lstStyle/>
                    <a:p>
                      <a:pPr algn="just">
                        <a:lnSpc>
                          <a:spcPct val="115000"/>
                        </a:lnSpc>
                        <a:spcAft>
                          <a:spcPts val="80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4015552"/>
                  </a:ext>
                </a:extLst>
              </a:tr>
              <a:tr h="450827">
                <a:tc>
                  <a:txBody>
                    <a:bodyPr/>
                    <a:lstStyle/>
                    <a:p>
                      <a:pPr algn="just">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Administration</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412 077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485 109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514 324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208 665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221 386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207 194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207 194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703819"/>
                  </a:ext>
                </a:extLst>
              </a:tr>
              <a:tr h="712309">
                <a:tc>
                  <a:txBody>
                    <a:bodyPr/>
                    <a:lstStyle/>
                    <a:p>
                      <a:pPr algn="l">
                        <a:lnSpc>
                          <a:spcPct val="115000"/>
                        </a:lnSpc>
                        <a:spcAft>
                          <a:spcPts val="800"/>
                        </a:spcAft>
                      </a:pPr>
                      <a:r>
                        <a:rPr lang="en-US" sz="1000" b="1" dirty="0">
                          <a:effectLst/>
                          <a:latin typeface="Arial Narrow" panose="020B0606020202030204" pitchFamily="34" charset="0"/>
                          <a:ea typeface="Calibri" panose="020F0502020204030204" pitchFamily="34" charset="0"/>
                          <a:cs typeface="Arial" panose="020B0604020202020204" pitchFamily="34" charset="0"/>
                        </a:rPr>
                        <a:t>Proactive and Relevant </a:t>
                      </a:r>
                      <a:r>
                        <a:rPr lang="en-US" sz="1000" b="1" dirty="0" err="1">
                          <a:effectLst/>
                          <a:latin typeface="Arial Narrow" panose="020B0606020202030204" pitchFamily="34" charset="0"/>
                          <a:ea typeface="Calibri" panose="020F0502020204030204" pitchFamily="34" charset="0"/>
                          <a:cs typeface="Arial" panose="020B0604020202020204" pitchFamily="34" charset="0"/>
                        </a:rPr>
                        <a:t>Labour</a:t>
                      </a:r>
                      <a:r>
                        <a:rPr lang="en-US" sz="1000" b="1" dirty="0">
                          <a:effectLst/>
                          <a:latin typeface="Arial Narrow" panose="020B0606020202030204" pitchFamily="34" charset="0"/>
                          <a:ea typeface="Calibri" panose="020F0502020204030204" pitchFamily="34" charset="0"/>
                          <a:cs typeface="Arial" panose="020B0604020202020204" pitchFamily="34" charset="0"/>
                        </a:rPr>
                        <a:t> Market Intervention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30 796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27 192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27 047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12 091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13 842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13 548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13 548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1085635"/>
                  </a:ext>
                </a:extLst>
              </a:tr>
              <a:tr h="620274">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Special Interventions and Support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16 278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16 244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16 254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14 335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14 767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13 975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13 975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935808"/>
                  </a:ext>
                </a:extLst>
              </a:tr>
              <a:tr h="1046397">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362 752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410 351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453 496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685 294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722 384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746 537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750 092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30097896"/>
                  </a:ext>
                </a:extLst>
              </a:tr>
              <a:tr h="620274">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Effective Strategy Management and Governance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30 143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37 511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42 294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34 746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34 120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34 135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34 135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12739054"/>
                  </a:ext>
                </a:extLst>
              </a:tr>
              <a:tr h="450827">
                <a:tc>
                  <a:txBody>
                    <a:bodyPr/>
                    <a:lstStyle/>
                    <a:p>
                      <a:pPr algn="just">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Total</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852 046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976 407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1 053 415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955 131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1 006 499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1 015 389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effectLst/>
                          <a:latin typeface="Arial Narrow" panose="020B0606020202030204" pitchFamily="34" charset="0"/>
                          <a:ea typeface="Calibri" panose="020F0502020204030204" pitchFamily="34" charset="0"/>
                          <a:cs typeface="Times New Roman" panose="02020603050405020304" pitchFamily="18" charset="0"/>
                        </a:rPr>
                        <a:t>1 018 944</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79703004"/>
                  </a:ext>
                </a:extLst>
              </a:tr>
            </a:tbl>
          </a:graphicData>
        </a:graphic>
      </p:graphicFrame>
      <p:sp>
        <p:nvSpPr>
          <p:cNvPr id="4" name="Slide Number Placeholder 3">
            <a:extLst>
              <a:ext uri="{FF2B5EF4-FFF2-40B4-BE49-F238E27FC236}">
                <a16:creationId xmlns:a16="http://schemas.microsoft.com/office/drawing/2014/main" xmlns="" id="{3ACDD0D2-9102-48DF-9861-7C76D89FADEF}"/>
              </a:ext>
            </a:extLst>
          </p:cNvPr>
          <p:cNvSpPr>
            <a:spLocks noGrp="1"/>
          </p:cNvSpPr>
          <p:nvPr>
            <p:ph type="sldNum" sz="quarter" idx="12"/>
          </p:nvPr>
        </p:nvSpPr>
        <p:spPr>
          <a:xfrm>
            <a:off x="6896100" y="6363516"/>
            <a:ext cx="2133600" cy="365125"/>
          </a:xfrm>
        </p:spPr>
        <p:txBody>
          <a:bodyPr/>
          <a:lstStyle/>
          <a:p>
            <a:fld id="{0C4DB43B-2450-41F4-875D-3A173E257EAA}" type="slidenum">
              <a:rPr lang="en-ZA" sz="1600" smtClean="0">
                <a:solidFill>
                  <a:schemeClr val="bg1"/>
                </a:solidFill>
              </a:rPr>
              <a:pPr/>
              <a:t>30</a:t>
            </a:fld>
            <a:endParaRPr lang="en-ZA" sz="1600" dirty="0">
              <a:solidFill>
                <a:schemeClr val="bg1"/>
              </a:solidFill>
            </a:endParaRPr>
          </a:p>
        </p:txBody>
      </p:sp>
    </p:spTree>
    <p:extLst>
      <p:ext uri="{BB962C8B-B14F-4D97-AF65-F5344CB8AC3E}">
        <p14:creationId xmlns:p14="http://schemas.microsoft.com/office/powerpoint/2010/main" xmlns="" val="82149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1D7F5-C366-40C5-9526-667A3B8295BD}"/>
              </a:ext>
            </a:extLst>
          </p:cNvPr>
          <p:cNvSpPr>
            <a:spLocks noGrp="1"/>
          </p:cNvSpPr>
          <p:nvPr>
            <p:ph type="title"/>
          </p:nvPr>
        </p:nvSpPr>
        <p:spPr>
          <a:xfrm>
            <a:off x="1130300" y="236395"/>
            <a:ext cx="6807200" cy="576405"/>
          </a:xfrm>
        </p:spPr>
        <p:txBody>
          <a:bodyPr>
            <a:noAutofit/>
          </a:bodyPr>
          <a:lstStyle/>
          <a:p>
            <a:pPr algn="ctr"/>
            <a:r>
              <a:rPr lang="en-US" sz="3200" b="1" dirty="0">
                <a:solidFill>
                  <a:srgbClr val="213A72"/>
                </a:solidFill>
                <a:latin typeface="Arial Narrow" panose="020B0606020202030204" pitchFamily="34" charset="0"/>
              </a:rPr>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ECONOMIC CLASSIFICATION OVER THE MTEF PERIOD</a:t>
            </a:r>
            <a:endParaRPr lang="en-ZA" sz="3200" b="1" dirty="0">
              <a:solidFill>
                <a:srgbClr val="213A72"/>
              </a:solidFill>
              <a:latin typeface="Arial Narrow" panose="020B0606020202030204" pitchFamily="34" charset="0"/>
            </a:endParaRPr>
          </a:p>
        </p:txBody>
      </p:sp>
      <p:graphicFrame>
        <p:nvGraphicFramePr>
          <p:cNvPr id="5" name="Table 5">
            <a:extLst>
              <a:ext uri="{FF2B5EF4-FFF2-40B4-BE49-F238E27FC236}">
                <a16:creationId xmlns:a16="http://schemas.microsoft.com/office/drawing/2014/main" xmlns="" id="{EA4C698A-AF37-4DE8-87D8-7CD859199986}"/>
              </a:ext>
            </a:extLst>
          </p:cNvPr>
          <p:cNvGraphicFramePr>
            <a:graphicFrameLocks noGrp="1"/>
          </p:cNvGraphicFramePr>
          <p:nvPr>
            <p:ph idx="1"/>
            <p:extLst>
              <p:ext uri="{D42A27DB-BD31-4B8C-83A1-F6EECF244321}">
                <p14:modId xmlns:p14="http://schemas.microsoft.com/office/powerpoint/2010/main" xmlns="" val="714179240"/>
              </p:ext>
            </p:extLst>
          </p:nvPr>
        </p:nvGraphicFramePr>
        <p:xfrm>
          <a:off x="261256" y="1382486"/>
          <a:ext cx="8588824" cy="5056556"/>
        </p:xfrm>
        <a:graphic>
          <a:graphicData uri="http://schemas.openxmlformats.org/drawingml/2006/table">
            <a:tbl>
              <a:tblPr firstRow="1" bandRow="1">
                <a:tableStyleId>{5C22544A-7EE6-4342-B048-85BDC9FD1C3A}</a:tableStyleId>
              </a:tblPr>
              <a:tblGrid>
                <a:gridCol w="1280209">
                  <a:extLst>
                    <a:ext uri="{9D8B030D-6E8A-4147-A177-3AD203B41FA5}">
                      <a16:colId xmlns:a16="http://schemas.microsoft.com/office/drawing/2014/main" xmlns="" val="1687387756"/>
                    </a:ext>
                  </a:extLst>
                </a:gridCol>
                <a:gridCol w="866997">
                  <a:extLst>
                    <a:ext uri="{9D8B030D-6E8A-4147-A177-3AD203B41FA5}">
                      <a16:colId xmlns:a16="http://schemas.microsoft.com/office/drawing/2014/main" xmlns="" val="3280494957"/>
                    </a:ext>
                  </a:extLst>
                </a:gridCol>
                <a:gridCol w="1073603">
                  <a:extLst>
                    <a:ext uri="{9D8B030D-6E8A-4147-A177-3AD203B41FA5}">
                      <a16:colId xmlns:a16="http://schemas.microsoft.com/office/drawing/2014/main" xmlns="" val="222538896"/>
                    </a:ext>
                  </a:extLst>
                </a:gridCol>
                <a:gridCol w="1073603">
                  <a:extLst>
                    <a:ext uri="{9D8B030D-6E8A-4147-A177-3AD203B41FA5}">
                      <a16:colId xmlns:a16="http://schemas.microsoft.com/office/drawing/2014/main" xmlns="" val="1538955024"/>
                    </a:ext>
                  </a:extLst>
                </a:gridCol>
                <a:gridCol w="1073603">
                  <a:extLst>
                    <a:ext uri="{9D8B030D-6E8A-4147-A177-3AD203B41FA5}">
                      <a16:colId xmlns:a16="http://schemas.microsoft.com/office/drawing/2014/main" xmlns="" val="3092113550"/>
                    </a:ext>
                  </a:extLst>
                </a:gridCol>
                <a:gridCol w="1073603">
                  <a:extLst>
                    <a:ext uri="{9D8B030D-6E8A-4147-A177-3AD203B41FA5}">
                      <a16:colId xmlns:a16="http://schemas.microsoft.com/office/drawing/2014/main" xmlns="" val="2856675690"/>
                    </a:ext>
                  </a:extLst>
                </a:gridCol>
                <a:gridCol w="1073603">
                  <a:extLst>
                    <a:ext uri="{9D8B030D-6E8A-4147-A177-3AD203B41FA5}">
                      <a16:colId xmlns:a16="http://schemas.microsoft.com/office/drawing/2014/main" xmlns="" val="3268697986"/>
                    </a:ext>
                  </a:extLst>
                </a:gridCol>
                <a:gridCol w="1073603">
                  <a:extLst>
                    <a:ext uri="{9D8B030D-6E8A-4147-A177-3AD203B41FA5}">
                      <a16:colId xmlns:a16="http://schemas.microsoft.com/office/drawing/2014/main" xmlns="" val="2292927906"/>
                    </a:ext>
                  </a:extLst>
                </a:gridCol>
              </a:tblGrid>
              <a:tr h="361177">
                <a:tc>
                  <a:txBody>
                    <a:bodyPr/>
                    <a:lstStyle/>
                    <a:p>
                      <a:pPr algn="just">
                        <a:lnSpc>
                          <a:spcPct val="115000"/>
                        </a:lnSpc>
                        <a:spcAft>
                          <a:spcPts val="800"/>
                        </a:spcAft>
                      </a:pPr>
                      <a:r>
                        <a:rPr lang="en-GB" sz="10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Statement of Financial Performance</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Audited Outcome</a:t>
                      </a:r>
                      <a:endParaRPr lang="en-ZA"/>
                    </a:p>
                  </a:txBody>
                  <a:tcPr marL="68580" marR="68580" marT="0" marB="0"/>
                </a:tc>
                <a:tc hMerge="1">
                  <a:txBody>
                    <a:bodyPr/>
                    <a:lstStyle/>
                    <a:p>
                      <a:endParaRPr lang="en-ZA"/>
                    </a:p>
                  </a:txBody>
                  <a:tcPr/>
                </a:tc>
                <a:tc hMerge="1">
                  <a:txBody>
                    <a:bodyPr/>
                    <a:lstStyle/>
                    <a:p>
                      <a:endParaRPr lang="en-ZA"/>
                    </a:p>
                  </a:txBody>
                  <a:tcPr/>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Revised budget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Medium-term estimate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24726586"/>
                  </a:ext>
                </a:extLst>
              </a:tr>
              <a:tr h="208295">
                <a:tc>
                  <a:txBody>
                    <a:bodyPr/>
                    <a:lstStyle/>
                    <a:p>
                      <a:pPr algn="just">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Financial Year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2017/18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2018/19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2019/20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2020/21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2021/22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2022/23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2023/24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58374803"/>
                  </a:ext>
                </a:extLst>
              </a:tr>
              <a:tr h="197905">
                <a:tc>
                  <a:txBody>
                    <a:bodyPr/>
                    <a:lstStyle/>
                    <a:p>
                      <a:pPr algn="just">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6840499"/>
                  </a:ext>
                </a:extLst>
              </a:tr>
              <a:tr h="197905">
                <a:tc gridSpan="8">
                  <a:txBody>
                    <a:bodyPr/>
                    <a:lstStyle/>
                    <a:p>
                      <a:pPr algn="just">
                        <a:lnSpc>
                          <a:spcPct val="115000"/>
                        </a:lnSpc>
                        <a:spcAft>
                          <a:spcPts val="800"/>
                        </a:spcAft>
                      </a:pPr>
                      <a:r>
                        <a:rPr lang="en-GB"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Revenue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21592548"/>
                  </a:ext>
                </a:extLst>
              </a:tr>
              <a:tr h="235012">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Transfers received</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867 173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965 905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978 731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935 810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991 984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1 007 293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1 011 163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0306420"/>
                  </a:ext>
                </a:extLst>
              </a:tr>
              <a:tr h="518470">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Other non-tax revenue (Interest from Investments)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11 763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14 762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13 420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7 586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4 960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5 036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5 056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0001304"/>
                  </a:ext>
                </a:extLst>
              </a:tr>
              <a:tr h="183371">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Other Income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6 466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5 998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7 517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11 735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9 555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3 060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2 725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41038816"/>
                  </a:ext>
                </a:extLst>
              </a:tr>
              <a:tr h="222643">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Tax benefit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2127422"/>
                  </a:ext>
                </a:extLst>
              </a:tr>
              <a:tr h="361177">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Outside shareholders Interest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0078236"/>
                  </a:ext>
                </a:extLst>
              </a:tr>
              <a:tr h="220478">
                <a:tc>
                  <a:txBody>
                    <a:bodyPr/>
                    <a:lstStyle/>
                    <a:p>
                      <a:pPr algn="just">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Total revenue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effectLst/>
                          <a:latin typeface="Arial Narrow" panose="020B0606020202030204" pitchFamily="34" charset="0"/>
                          <a:ea typeface="Calibri" panose="020F0502020204030204" pitchFamily="34" charset="0"/>
                          <a:cs typeface="Times New Roman" panose="02020603050405020304" pitchFamily="18" charset="0"/>
                        </a:rPr>
                        <a:t>885 402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986 665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999 668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955 131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1 006 499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1 015 389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1 018 944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968605"/>
                  </a:ext>
                </a:extLst>
              </a:tr>
              <a:tr h="210274">
                <a:tc gridSpan="8">
                  <a:txBody>
                    <a:bodyPr/>
                    <a:lstStyle/>
                    <a:p>
                      <a:pPr algn="just">
                        <a:lnSpc>
                          <a:spcPct val="115000"/>
                        </a:lnSpc>
                        <a:spcAft>
                          <a:spcPts val="800"/>
                        </a:spcAft>
                      </a:pPr>
                      <a:r>
                        <a:rPr lang="en-GB" sz="1000" b="1" dirty="0">
                          <a:effectLst/>
                          <a:latin typeface="Arial Narrow" panose="020B0606020202030204" pitchFamily="34" charset="0"/>
                          <a:ea typeface="Calibri" panose="020F0502020204030204" pitchFamily="34" charset="0"/>
                          <a:cs typeface="Times New Roman" panose="02020603050405020304" pitchFamily="18" charset="0"/>
                        </a:rPr>
                        <a:t>Expenses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66970451"/>
                  </a:ext>
                </a:extLst>
              </a:tr>
              <a:tr h="210274">
                <a:tc>
                  <a:txBody>
                    <a:bodyPr/>
                    <a:lstStyle/>
                    <a:p>
                      <a:pPr algn="l">
                        <a:lnSpc>
                          <a:spcPct val="115000"/>
                        </a:lnSpc>
                        <a:spcAft>
                          <a:spcPts val="800"/>
                        </a:spcAft>
                      </a:pPr>
                      <a:r>
                        <a:rPr lang="en-GB" sz="1000" b="1" dirty="0">
                          <a:effectLst/>
                          <a:latin typeface="Arial Narrow" panose="020B0606020202030204" pitchFamily="34" charset="0"/>
                          <a:ea typeface="Calibri" panose="020F0502020204030204" pitchFamily="34" charset="0"/>
                          <a:cs typeface="Times New Roman" panose="02020603050405020304" pitchFamily="18" charset="0"/>
                        </a:rPr>
                        <a:t>Current expenses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828 951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941 303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1 009 010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924 293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983 270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988 069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991 624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25921697"/>
                  </a:ext>
                </a:extLst>
              </a:tr>
              <a:tr h="361177">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Compensation of employees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455 330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520 985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546 669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590 089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598 888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581 765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588 032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87876087"/>
                  </a:ext>
                </a:extLst>
              </a:tr>
              <a:tr h="207800">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Goods and services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373 621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420 318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462 341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334 204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384 383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406 304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403 592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61298100"/>
                  </a:ext>
                </a:extLst>
              </a:tr>
              <a:tr h="173167">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Depreciation</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15 690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27 277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38 559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22 105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19 029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24 000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24 000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42368089"/>
                  </a:ext>
                </a:extLst>
              </a:tr>
              <a:tr h="361177">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Interest, dividends and rent on land</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6487474"/>
                  </a:ext>
                </a:extLst>
              </a:tr>
              <a:tr h="361177">
                <a:tc>
                  <a:txBody>
                    <a:bodyPr/>
                    <a:lstStyle/>
                    <a:p>
                      <a:pPr algn="l">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Transfers and subsidies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7 405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7 827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5 846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8 733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4 200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3 320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a:effectLst/>
                          <a:latin typeface="Arial Narrow" panose="020B0606020202030204" pitchFamily="34" charset="0"/>
                          <a:ea typeface="Calibri" panose="020F0502020204030204" pitchFamily="34" charset="0"/>
                          <a:cs typeface="Times New Roman" panose="02020603050405020304" pitchFamily="18" charset="0"/>
                        </a:rPr>
                        <a:t>3 320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0178377"/>
                  </a:ext>
                </a:extLst>
              </a:tr>
              <a:tr h="254803">
                <a:tc>
                  <a:txBody>
                    <a:bodyPr/>
                    <a:lstStyle/>
                    <a:p>
                      <a:pPr algn="just">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Total expenses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852 046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976 407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1 053 415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955 131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1 006 499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1 015 389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1 018 944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6897466"/>
                  </a:ext>
                </a:extLst>
              </a:tr>
              <a:tr h="210274">
                <a:tc>
                  <a:txBody>
                    <a:bodyPr/>
                    <a:lstStyle/>
                    <a:p>
                      <a:pPr algn="just">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Surplus/(Deficit)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effectLst/>
                          <a:latin typeface="Arial Narrow" panose="020B0606020202030204" pitchFamily="34" charset="0"/>
                          <a:ea typeface="Calibri" panose="020F0502020204030204" pitchFamily="34" charset="0"/>
                          <a:cs typeface="Times New Roman" panose="02020603050405020304" pitchFamily="18" charset="0"/>
                        </a:rPr>
                        <a:t>33 356</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10 258</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(53 747)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b="1" dirty="0">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15455286"/>
                  </a:ext>
                </a:extLst>
              </a:tr>
            </a:tbl>
          </a:graphicData>
        </a:graphic>
      </p:graphicFrame>
      <p:sp>
        <p:nvSpPr>
          <p:cNvPr id="4" name="Slide Number Placeholder 3">
            <a:extLst>
              <a:ext uri="{FF2B5EF4-FFF2-40B4-BE49-F238E27FC236}">
                <a16:creationId xmlns:a16="http://schemas.microsoft.com/office/drawing/2014/main" xmlns="" id="{5E5B02D2-7A96-46DE-94CF-6AE427BAA905}"/>
              </a:ext>
            </a:extLst>
          </p:cNvPr>
          <p:cNvSpPr>
            <a:spLocks noGrp="1"/>
          </p:cNvSpPr>
          <p:nvPr>
            <p:ph type="sldNum" sz="quarter" idx="12"/>
          </p:nvPr>
        </p:nvSpPr>
        <p:spPr>
          <a:xfrm>
            <a:off x="6870700" y="6439042"/>
            <a:ext cx="2133600" cy="365125"/>
          </a:xfrm>
        </p:spPr>
        <p:txBody>
          <a:bodyPr/>
          <a:lstStyle/>
          <a:p>
            <a:fld id="{0C4DB43B-2450-41F4-875D-3A173E257EAA}" type="slidenum">
              <a:rPr lang="en-ZA" sz="1600" smtClean="0">
                <a:solidFill>
                  <a:schemeClr val="bg1"/>
                </a:solidFill>
              </a:rPr>
              <a:pPr/>
              <a:t>31</a:t>
            </a:fld>
            <a:endParaRPr lang="en-ZA" sz="1600" dirty="0">
              <a:solidFill>
                <a:schemeClr val="bg1"/>
              </a:solidFill>
            </a:endParaRPr>
          </a:p>
        </p:txBody>
      </p:sp>
    </p:spTree>
    <p:extLst>
      <p:ext uri="{BB962C8B-B14F-4D97-AF65-F5344CB8AC3E}">
        <p14:creationId xmlns:p14="http://schemas.microsoft.com/office/powerpoint/2010/main" xmlns="" val="219648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1D7F5-C366-40C5-9526-667A3B8295BD}"/>
              </a:ext>
            </a:extLst>
          </p:cNvPr>
          <p:cNvSpPr>
            <a:spLocks noGrp="1"/>
          </p:cNvSpPr>
          <p:nvPr>
            <p:ph type="title"/>
          </p:nvPr>
        </p:nvSpPr>
        <p:spPr>
          <a:xfrm>
            <a:off x="1130300" y="236395"/>
            <a:ext cx="6807200" cy="576405"/>
          </a:xfrm>
        </p:spPr>
        <p:txBody>
          <a:bodyPr>
            <a:noAutofit/>
          </a:bodyPr>
          <a:lstStyle/>
          <a:p>
            <a:r>
              <a:rPr lang="en-US" sz="3200" b="1" dirty="0">
                <a:solidFill>
                  <a:srgbClr val="213A72"/>
                </a:solidFill>
                <a:latin typeface="Arial Narrow" panose="020B0606020202030204" pitchFamily="34" charset="0"/>
              </a:rPr>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IMPACT OF BUDGET OVER THE MTEF PERIOD</a:t>
            </a:r>
            <a:endParaRPr lang="en-ZA" sz="32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5E5B02D2-7A96-46DE-94CF-6AE427BAA905}"/>
              </a:ext>
            </a:extLst>
          </p:cNvPr>
          <p:cNvSpPr>
            <a:spLocks noGrp="1"/>
          </p:cNvSpPr>
          <p:nvPr>
            <p:ph type="sldNum" sz="quarter" idx="12"/>
          </p:nvPr>
        </p:nvSpPr>
        <p:spPr>
          <a:xfrm>
            <a:off x="6870700" y="6439042"/>
            <a:ext cx="2133600" cy="365125"/>
          </a:xfrm>
        </p:spPr>
        <p:txBody>
          <a:bodyPr/>
          <a:lstStyle/>
          <a:p>
            <a:fld id="{0C4DB43B-2450-41F4-875D-3A173E257EAA}" type="slidenum">
              <a:rPr lang="en-ZA" sz="1600" smtClean="0">
                <a:solidFill>
                  <a:schemeClr val="bg1"/>
                </a:solidFill>
              </a:rPr>
              <a:pPr/>
              <a:t>32</a:t>
            </a:fld>
            <a:endParaRPr lang="en-ZA" sz="1600" dirty="0">
              <a:solidFill>
                <a:schemeClr val="bg1"/>
              </a:solidFill>
            </a:endParaRPr>
          </a:p>
        </p:txBody>
      </p:sp>
      <p:sp>
        <p:nvSpPr>
          <p:cNvPr id="6" name="Content Placeholder 5">
            <a:extLst>
              <a:ext uri="{FF2B5EF4-FFF2-40B4-BE49-F238E27FC236}">
                <a16:creationId xmlns:a16="http://schemas.microsoft.com/office/drawing/2014/main" xmlns="" id="{594ED5E7-D1B7-4765-A838-D7D06CFE44E1}"/>
              </a:ext>
            </a:extLst>
          </p:cNvPr>
          <p:cNvSpPr>
            <a:spLocks noGrp="1"/>
          </p:cNvSpPr>
          <p:nvPr>
            <p:ph idx="1"/>
          </p:nvPr>
        </p:nvSpPr>
        <p:spPr/>
        <p:txBody>
          <a:bodyPr/>
          <a:lstStyle/>
          <a:p>
            <a:r>
              <a:rPr lang="en-US" sz="2000" dirty="0">
                <a:solidFill>
                  <a:prstClr val="black"/>
                </a:solidFill>
                <a:latin typeface="Arial Narrow"/>
                <a:ea typeface="+mn-ea"/>
              </a:rPr>
              <a:t>During the preparation of the 2020 Estimates of National Expenditure (ENE) process, the CCMA government grant allocation was revised and detailed below:</a:t>
            </a:r>
          </a:p>
          <a:p>
            <a:endParaRPr lang="en-US" dirty="0">
              <a:latin typeface="Arial Narrow" panose="020B0606020202030204" pitchFamily="34" charset="0"/>
            </a:endParaRPr>
          </a:p>
          <a:p>
            <a:endParaRPr lang="en-ZA" dirty="0"/>
          </a:p>
        </p:txBody>
      </p:sp>
      <p:pic>
        <p:nvPicPr>
          <p:cNvPr id="7" name="table">
            <a:extLst>
              <a:ext uri="{FF2B5EF4-FFF2-40B4-BE49-F238E27FC236}">
                <a16:creationId xmlns:a16="http://schemas.microsoft.com/office/drawing/2014/main" xmlns="" id="{105F817C-B5A4-4DEF-9F35-702EBA162EB4}"/>
              </a:ext>
            </a:extLst>
          </p:cNvPr>
          <p:cNvPicPr>
            <a:picLocks noChangeAspect="1"/>
          </p:cNvPicPr>
          <p:nvPr/>
        </p:nvPicPr>
        <p:blipFill>
          <a:blip r:embed="rId2"/>
          <a:stretch>
            <a:fillRect/>
          </a:stretch>
        </p:blipFill>
        <p:spPr>
          <a:xfrm>
            <a:off x="457200" y="2329543"/>
            <a:ext cx="8229600" cy="2775857"/>
          </a:xfrm>
          <a:prstGeom prst="rect">
            <a:avLst/>
          </a:prstGeom>
        </p:spPr>
      </p:pic>
    </p:spTree>
    <p:extLst>
      <p:ext uri="{BB962C8B-B14F-4D97-AF65-F5344CB8AC3E}">
        <p14:creationId xmlns:p14="http://schemas.microsoft.com/office/powerpoint/2010/main" xmlns="" val="38304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1D7F5-C366-40C5-9526-667A3B8295BD}"/>
              </a:ext>
            </a:extLst>
          </p:cNvPr>
          <p:cNvSpPr>
            <a:spLocks noGrp="1"/>
          </p:cNvSpPr>
          <p:nvPr>
            <p:ph type="title"/>
          </p:nvPr>
        </p:nvSpPr>
        <p:spPr>
          <a:xfrm>
            <a:off x="1130300" y="236395"/>
            <a:ext cx="6807200" cy="576405"/>
          </a:xfrm>
        </p:spPr>
        <p:txBody>
          <a:bodyPr>
            <a:noAutofit/>
          </a:bodyPr>
          <a:lstStyle/>
          <a:p>
            <a:r>
              <a:rPr lang="en-US" sz="3200" b="1" dirty="0">
                <a:solidFill>
                  <a:srgbClr val="213A72"/>
                </a:solidFill>
                <a:latin typeface="Arial Narrow" panose="020B0606020202030204" pitchFamily="34" charset="0"/>
              </a:rPr>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IMPACT OF BUDGET OVER THE MTEF PERIOD</a:t>
            </a:r>
            <a:endParaRPr lang="en-ZA" sz="32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5E5B02D2-7A96-46DE-94CF-6AE427BAA905}"/>
              </a:ext>
            </a:extLst>
          </p:cNvPr>
          <p:cNvSpPr>
            <a:spLocks noGrp="1"/>
          </p:cNvSpPr>
          <p:nvPr>
            <p:ph type="sldNum" sz="quarter" idx="12"/>
          </p:nvPr>
        </p:nvSpPr>
        <p:spPr>
          <a:xfrm>
            <a:off x="6870700" y="6439042"/>
            <a:ext cx="2133600" cy="365125"/>
          </a:xfrm>
        </p:spPr>
        <p:txBody>
          <a:bodyPr/>
          <a:lstStyle/>
          <a:p>
            <a:fld id="{0C4DB43B-2450-41F4-875D-3A173E257EAA}" type="slidenum">
              <a:rPr lang="en-ZA" sz="1600" smtClean="0">
                <a:solidFill>
                  <a:schemeClr val="bg1"/>
                </a:solidFill>
              </a:rPr>
              <a:pPr/>
              <a:t>33</a:t>
            </a:fld>
            <a:endParaRPr lang="en-ZA" sz="1600" dirty="0">
              <a:solidFill>
                <a:schemeClr val="bg1"/>
              </a:solidFill>
            </a:endParaRPr>
          </a:p>
        </p:txBody>
      </p:sp>
      <p:sp>
        <p:nvSpPr>
          <p:cNvPr id="6" name="Content Placeholder 5">
            <a:extLst>
              <a:ext uri="{FF2B5EF4-FFF2-40B4-BE49-F238E27FC236}">
                <a16:creationId xmlns:a16="http://schemas.microsoft.com/office/drawing/2014/main" xmlns="" id="{594ED5E7-D1B7-4765-A838-D7D06CFE44E1}"/>
              </a:ext>
            </a:extLst>
          </p:cNvPr>
          <p:cNvSpPr>
            <a:spLocks noGrp="1"/>
          </p:cNvSpPr>
          <p:nvPr>
            <p:ph idx="1"/>
          </p:nvPr>
        </p:nvSpPr>
        <p:spPr/>
        <p:txBody>
          <a:bodyPr/>
          <a:lstStyle/>
          <a:p>
            <a:r>
              <a:rPr lang="en-US" sz="2000" dirty="0">
                <a:solidFill>
                  <a:prstClr val="black"/>
                </a:solidFill>
                <a:latin typeface="Arial Narrow"/>
                <a:ea typeface="+mn-ea"/>
              </a:rPr>
              <a:t>The CCMA’s statutory mandate will not be fully achieved as matters referred will only be executed based on available resources, which is 57% of the total budget required for the Part Time Commissioners. This might impact the CCMA on meeting the statutory obligation of conciliating matters within 30 days, rendering awards within 14 days.</a:t>
            </a:r>
          </a:p>
          <a:p>
            <a:r>
              <a:rPr lang="en-US" sz="2000" dirty="0">
                <a:solidFill>
                  <a:prstClr val="black"/>
                </a:solidFill>
                <a:latin typeface="Arial Narrow"/>
                <a:ea typeface="+mn-ea"/>
              </a:rPr>
              <a:t>The CCMA will also experience delays in allocating dates for matters to be heard and fulfilling the discretionary mandate, and possible increase in litigation costs resulting from matters not set or part- heard.</a:t>
            </a:r>
          </a:p>
          <a:p>
            <a:r>
              <a:rPr lang="en-US" sz="2000" dirty="0">
                <a:solidFill>
                  <a:prstClr val="black"/>
                </a:solidFill>
                <a:latin typeface="Arial Narrow"/>
                <a:ea typeface="+mn-ea"/>
              </a:rPr>
              <a:t>The impact on CCMA’s ability to assist with payments to Sheriffs for enforcement services they offer to vulnerable employees.</a:t>
            </a:r>
          </a:p>
          <a:p>
            <a:pPr algn="just"/>
            <a:r>
              <a:rPr lang="en-US" sz="2000" dirty="0">
                <a:solidFill>
                  <a:prstClr val="black"/>
                </a:solidFill>
                <a:latin typeface="Arial Narrow"/>
                <a:ea typeface="+mn-ea"/>
              </a:rPr>
              <a:t>Information technology enhancements projects have been placed on hold. Some of the projects placed on hold were planned for enhancing services delivery to ensure that the </a:t>
            </a:r>
            <a:r>
              <a:rPr lang="en-US" sz="2000" dirty="0" err="1">
                <a:solidFill>
                  <a:prstClr val="black"/>
                </a:solidFill>
                <a:latin typeface="Arial Narrow"/>
                <a:ea typeface="+mn-ea"/>
              </a:rPr>
              <a:t>labour</a:t>
            </a:r>
            <a:r>
              <a:rPr lang="en-US" sz="2000" dirty="0">
                <a:solidFill>
                  <a:prstClr val="black"/>
                </a:solidFill>
                <a:latin typeface="Arial Narrow"/>
                <a:ea typeface="+mn-ea"/>
              </a:rPr>
              <a:t> market is served expeditiously.</a:t>
            </a:r>
          </a:p>
          <a:p>
            <a:endParaRPr lang="en-ZA" dirty="0"/>
          </a:p>
        </p:txBody>
      </p:sp>
    </p:spTree>
    <p:extLst>
      <p:ext uri="{BB962C8B-B14F-4D97-AF65-F5344CB8AC3E}">
        <p14:creationId xmlns:p14="http://schemas.microsoft.com/office/powerpoint/2010/main" xmlns="" val="4199436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1D7F5-C366-40C5-9526-667A3B8295BD}"/>
              </a:ext>
            </a:extLst>
          </p:cNvPr>
          <p:cNvSpPr>
            <a:spLocks noGrp="1"/>
          </p:cNvSpPr>
          <p:nvPr>
            <p:ph type="title"/>
          </p:nvPr>
        </p:nvSpPr>
        <p:spPr>
          <a:xfrm>
            <a:off x="1130300" y="236395"/>
            <a:ext cx="6807200" cy="576405"/>
          </a:xfrm>
        </p:spPr>
        <p:txBody>
          <a:bodyPr>
            <a:noAutofit/>
          </a:bodyPr>
          <a:lstStyle/>
          <a:p>
            <a:r>
              <a:rPr lang="en-US" sz="3200" b="1" dirty="0">
                <a:solidFill>
                  <a:srgbClr val="213A72"/>
                </a:solidFill>
                <a:latin typeface="Arial Narrow" panose="020B0606020202030204" pitchFamily="34" charset="0"/>
              </a:rPr>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IMPACT OF BUDGET OVER THE MTEF PERIOD</a:t>
            </a:r>
            <a:endParaRPr lang="en-ZA" sz="32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xmlns="" id="{5E5B02D2-7A96-46DE-94CF-6AE427BAA905}"/>
              </a:ext>
            </a:extLst>
          </p:cNvPr>
          <p:cNvSpPr>
            <a:spLocks noGrp="1"/>
          </p:cNvSpPr>
          <p:nvPr>
            <p:ph type="sldNum" sz="quarter" idx="12"/>
          </p:nvPr>
        </p:nvSpPr>
        <p:spPr>
          <a:xfrm>
            <a:off x="6870700" y="6439042"/>
            <a:ext cx="2133600" cy="365125"/>
          </a:xfrm>
        </p:spPr>
        <p:txBody>
          <a:bodyPr/>
          <a:lstStyle/>
          <a:p>
            <a:fld id="{0C4DB43B-2450-41F4-875D-3A173E257EAA}" type="slidenum">
              <a:rPr lang="en-ZA" sz="1600" smtClean="0">
                <a:solidFill>
                  <a:schemeClr val="bg1"/>
                </a:solidFill>
              </a:rPr>
              <a:pPr/>
              <a:t>34</a:t>
            </a:fld>
            <a:endParaRPr lang="en-ZA" sz="1600" dirty="0">
              <a:solidFill>
                <a:schemeClr val="bg1"/>
              </a:solidFill>
            </a:endParaRPr>
          </a:p>
        </p:txBody>
      </p:sp>
      <p:sp>
        <p:nvSpPr>
          <p:cNvPr id="6" name="Content Placeholder 5">
            <a:extLst>
              <a:ext uri="{FF2B5EF4-FFF2-40B4-BE49-F238E27FC236}">
                <a16:creationId xmlns:a16="http://schemas.microsoft.com/office/drawing/2014/main" xmlns="" id="{594ED5E7-D1B7-4765-A838-D7D06CFE44E1}"/>
              </a:ext>
            </a:extLst>
          </p:cNvPr>
          <p:cNvSpPr>
            <a:spLocks noGrp="1"/>
          </p:cNvSpPr>
          <p:nvPr>
            <p:ph idx="1"/>
          </p:nvPr>
        </p:nvSpPr>
        <p:spPr/>
        <p:txBody>
          <a:bodyPr/>
          <a:lstStyle/>
          <a:p>
            <a:pPr algn="just"/>
            <a:r>
              <a:rPr lang="en-US" sz="2000" dirty="0">
                <a:solidFill>
                  <a:prstClr val="black"/>
                </a:solidFill>
                <a:latin typeface="Arial Narrow"/>
                <a:ea typeface="+mn-ea"/>
              </a:rPr>
              <a:t>Terms and conditions of staff employment were affected negatively by the budget cuts, as the entity will not meet all expected conditions related to staff employment, such as salary increases and performance bonuses.</a:t>
            </a:r>
          </a:p>
          <a:p>
            <a:pPr algn="just"/>
            <a:r>
              <a:rPr lang="en-US" sz="2000" dirty="0">
                <a:solidFill>
                  <a:prstClr val="black"/>
                </a:solidFill>
                <a:latin typeface="Arial Narrow"/>
                <a:ea typeface="+mn-ea"/>
              </a:rPr>
              <a:t>Existing human resources are expected to be stretched even further with high fatigue levels, leading to increased absenteeism and lower productivity. The recruitment process of all vacancies within the </a:t>
            </a:r>
            <a:r>
              <a:rPr lang="en-US" sz="2000" dirty="0" err="1">
                <a:solidFill>
                  <a:prstClr val="black"/>
                </a:solidFill>
                <a:latin typeface="Arial Narrow"/>
                <a:ea typeface="+mn-ea"/>
              </a:rPr>
              <a:t>organisation</a:t>
            </a:r>
            <a:r>
              <a:rPr lang="en-US" sz="2000" dirty="0">
                <a:solidFill>
                  <a:prstClr val="black"/>
                </a:solidFill>
                <a:latin typeface="Arial Narrow"/>
                <a:ea typeface="+mn-ea"/>
              </a:rPr>
              <a:t> was placed on hold. This decision will impact critical vacancies, skills retention, and succession planning of the </a:t>
            </a:r>
            <a:r>
              <a:rPr lang="en-US" sz="2000" dirty="0" err="1">
                <a:solidFill>
                  <a:prstClr val="black"/>
                </a:solidFill>
                <a:latin typeface="Arial Narrow"/>
                <a:ea typeface="+mn-ea"/>
              </a:rPr>
              <a:t>organisation</a:t>
            </a:r>
            <a:r>
              <a:rPr lang="en-US" sz="2000" dirty="0">
                <a:solidFill>
                  <a:prstClr val="black"/>
                </a:solidFill>
                <a:latin typeface="Arial Narrow"/>
                <a:ea typeface="+mn-ea"/>
              </a:rPr>
              <a:t>. </a:t>
            </a:r>
          </a:p>
          <a:p>
            <a:pPr algn="just"/>
            <a:r>
              <a:rPr lang="en-ZA" sz="2000" dirty="0">
                <a:solidFill>
                  <a:prstClr val="black"/>
                </a:solidFill>
                <a:latin typeface="Arial Narrow"/>
                <a:ea typeface="+mn-ea"/>
              </a:rPr>
              <a:t>The budget reduction also has an impact to contractual obligations, as the government grant allocation is </a:t>
            </a:r>
            <a:r>
              <a:rPr lang="en-ZA" sz="2000" dirty="0" smtClean="0">
                <a:solidFill>
                  <a:prstClr val="black"/>
                </a:solidFill>
                <a:latin typeface="Arial Narrow"/>
                <a:ea typeface="+mn-ea"/>
              </a:rPr>
              <a:t>aligned </a:t>
            </a:r>
            <a:r>
              <a:rPr lang="en-ZA" sz="2000" dirty="0">
                <a:solidFill>
                  <a:prstClr val="black"/>
                </a:solidFill>
                <a:latin typeface="Arial Narrow"/>
                <a:ea typeface="+mn-ea"/>
              </a:rPr>
              <a:t>to expenditure growth.</a:t>
            </a:r>
          </a:p>
          <a:p>
            <a:endParaRPr lang="en-ZA" dirty="0"/>
          </a:p>
        </p:txBody>
      </p:sp>
    </p:spTree>
    <p:extLst>
      <p:ext uri="{BB962C8B-B14F-4D97-AF65-F5344CB8AC3E}">
        <p14:creationId xmlns:p14="http://schemas.microsoft.com/office/powerpoint/2010/main" xmlns="" val="78258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rgbClr val="002060"/>
                </a:solidFill>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287383" y="2641600"/>
            <a:ext cx="8543108" cy="2955636"/>
          </a:xfrm>
        </p:spPr>
      </p:pic>
      <p:sp>
        <p:nvSpPr>
          <p:cNvPr id="3" name="Slide Number Placeholder 2"/>
          <p:cNvSpPr>
            <a:spLocks noGrp="1"/>
          </p:cNvSpPr>
          <p:nvPr>
            <p:ph type="sldNum" sz="quarter" idx="12"/>
          </p:nvPr>
        </p:nvSpPr>
        <p:spPr>
          <a:xfrm>
            <a:off x="6869871" y="6400799"/>
            <a:ext cx="2133600" cy="365125"/>
          </a:xfrm>
        </p:spPr>
        <p:txBody>
          <a:bodyPr/>
          <a:lstStyle/>
          <a:p>
            <a:fld id="{0C4DB43B-2450-41F4-875D-3A173E257EAA}" type="slidenum">
              <a:rPr lang="en-ZA" sz="1600" smtClean="0">
                <a:solidFill>
                  <a:schemeClr val="bg1"/>
                </a:solidFill>
              </a:rPr>
              <a:pPr/>
              <a:t>35</a:t>
            </a:fld>
            <a:endParaRPr lang="en-ZA" sz="1600" dirty="0">
              <a:solidFill>
                <a:schemeClr val="bg1"/>
              </a:solidFill>
            </a:endParaRPr>
          </a:p>
        </p:txBody>
      </p:sp>
    </p:spTree>
    <p:extLst>
      <p:ext uri="{BB962C8B-B14F-4D97-AF65-F5344CB8AC3E}">
        <p14:creationId xmlns:p14="http://schemas.microsoft.com/office/powerpoint/2010/main" xmlns="" val="174202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18810" y="6422482"/>
            <a:ext cx="2133600" cy="365125"/>
          </a:xfrm>
        </p:spPr>
        <p:txBody>
          <a:bodyPr/>
          <a:lstStyle/>
          <a:p>
            <a:fld id="{0C4DB43B-2450-41F4-875D-3A173E257EAA}" type="slidenum">
              <a:rPr lang="en-ZA" sz="1600" smtClean="0">
                <a:solidFill>
                  <a:schemeClr val="bg1"/>
                </a:solidFill>
              </a:rPr>
              <a:pPr/>
              <a:t>4</a:t>
            </a:fld>
            <a:endParaRPr lang="en-ZA" sz="1600" dirty="0">
              <a:solidFill>
                <a:schemeClr val="bg1"/>
              </a:solidFill>
            </a:endParaRPr>
          </a:p>
        </p:txBody>
      </p:sp>
      <p:sp>
        <p:nvSpPr>
          <p:cNvPr id="5" name="Title 1"/>
          <p:cNvSpPr txBox="1">
            <a:spLocks/>
          </p:cNvSpPr>
          <p:nvPr/>
        </p:nvSpPr>
        <p:spPr>
          <a:xfrm>
            <a:off x="1506913" y="399142"/>
            <a:ext cx="6130174" cy="12035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lvl="1" algn="ctr" rtl="0">
              <a:lnSpc>
                <a:spcPct val="90000"/>
              </a:lnSpc>
              <a:spcBef>
                <a:spcPct val="0"/>
              </a:spcBef>
            </a:pPr>
            <a:r>
              <a:rPr lang="en-US" sz="3200" b="1" kern="0" dirty="0">
                <a:solidFill>
                  <a:srgbClr val="213A72"/>
                </a:solidFill>
                <a:latin typeface="Arial Narrow" panose="020B0606020202030204" pitchFamily="34" charset="0"/>
              </a:rPr>
              <a:t>MANDATE OF THE CCMA </a:t>
            </a:r>
            <a:endParaRPr lang="en-ZA" sz="3200" kern="0" dirty="0">
              <a:solidFill>
                <a:srgbClr val="213A72"/>
              </a:solidFill>
            </a:endParaRPr>
          </a:p>
        </p:txBody>
      </p:sp>
      <p:sp>
        <p:nvSpPr>
          <p:cNvPr id="7" name="Content Placeholder 6"/>
          <p:cNvSpPr txBox="1">
            <a:spLocks noGrp="1"/>
          </p:cNvSpPr>
          <p:nvPr>
            <p:ph idx="1"/>
          </p:nvPr>
        </p:nvSpPr>
        <p:spPr>
          <a:xfrm>
            <a:off x="243839" y="1825625"/>
            <a:ext cx="8708571" cy="3808222"/>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GB" sz="2000" dirty="0">
                <a:solidFill>
                  <a:prstClr val="black"/>
                </a:solidFill>
                <a:latin typeface="Arial Narrow" panose="020B0606020202030204" pitchFamily="34" charset="0"/>
              </a:rPr>
              <a:t>The Commission for Conciliation, Mediation and Arbitration (CCMA’s) Constitutional mandate is drawn directly from Section 23 of the Constitution of the Republic of South Africa that deals with labour relations</a:t>
            </a:r>
          </a:p>
          <a:p>
            <a:pPr marL="285750" indent="-285750" algn="just" fontAlgn="base">
              <a:spcBef>
                <a:spcPct val="20000"/>
              </a:spcBef>
              <a:spcAft>
                <a:spcPct val="0"/>
              </a:spcAft>
              <a:buSzPct val="85000"/>
              <a:buFont typeface="Courier New" panose="02070309020205020404" pitchFamily="49" charset="0"/>
              <a:buChar char="o"/>
            </a:pPr>
            <a:endParaRPr lang="en-GB" sz="2000" dirty="0">
              <a:solidFill>
                <a:prstClr val="black"/>
              </a:solidFill>
              <a:latin typeface="Arial Narrow" panose="020B0606020202030204" pitchFamily="34"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Labour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organisation, federation of trade unions or federation of employers’ </a:t>
            </a:r>
            <a:r>
              <a:rPr lang="en-US" sz="2000" dirty="0" err="1">
                <a:latin typeface="Arial Narrow" panose="020B0606020202030204" pitchFamily="34" charset="0"/>
                <a:cs typeface="Arial" charset="0"/>
              </a:rPr>
              <a:t>organisations</a:t>
            </a:r>
            <a:endParaRPr lang="en-US" sz="2000" dirty="0">
              <a:latin typeface="Arial Narrow" panose="020B0606020202030204" pitchFamily="34" charset="0"/>
              <a:cs typeface="Arial" charset="0"/>
            </a:endParaRPr>
          </a:p>
          <a:p>
            <a:pPr marL="0" indent="0" algn="just">
              <a:buNone/>
            </a:pPr>
            <a:endParaRPr lang="en-GB" sz="1600" dirty="0">
              <a:latin typeface="Arial Narrow" panose="020B0606020202030204" pitchFamily="34" charset="0"/>
            </a:endParaRPr>
          </a:p>
          <a:p>
            <a:pPr marL="285750" indent="-285750" algn="just">
              <a:buFont typeface="Wingdings" panose="05000000000000000000" pitchFamily="2" charset="2"/>
              <a:buChar char="ü"/>
            </a:pPr>
            <a:endParaRPr lang="en-ZA" sz="1600" dirty="0">
              <a:latin typeface="Arial Narrow" panose="020B0606020202030204" pitchFamily="34" charset="0"/>
            </a:endParaRPr>
          </a:p>
        </p:txBody>
      </p:sp>
    </p:spTree>
    <p:extLst>
      <p:ext uri="{BB962C8B-B14F-4D97-AF65-F5344CB8AC3E}">
        <p14:creationId xmlns:p14="http://schemas.microsoft.com/office/powerpoint/2010/main" xmlns="" val="97842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94" y="188154"/>
            <a:ext cx="7410995" cy="1114074"/>
          </a:xfrm>
        </p:spPr>
        <p:txBody>
          <a:bodyPr>
            <a:normAutofit/>
          </a:bodyPr>
          <a:lstStyle/>
          <a:p>
            <a:pPr algn="ctr"/>
            <a:r>
              <a:rPr lang="en-US" sz="3200" b="1" dirty="0">
                <a:solidFill>
                  <a:srgbClr val="213A72"/>
                </a:solidFill>
                <a:latin typeface="Arial Narrow" panose="020B0606020202030204" pitchFamily="34" charset="0"/>
              </a:rPr>
              <a:t>MANDATE OF THE CCMA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CONT…</a:t>
            </a:r>
            <a:endParaRPr lang="en-ZA" sz="3200" dirty="0">
              <a:solidFill>
                <a:srgbClr val="213A72"/>
              </a:solidFill>
            </a:endParaRPr>
          </a:p>
        </p:txBody>
      </p:sp>
      <p:sp>
        <p:nvSpPr>
          <p:cNvPr id="3" name="Content Placeholder 2"/>
          <p:cNvSpPr>
            <a:spLocks noGrp="1"/>
          </p:cNvSpPr>
          <p:nvPr>
            <p:ph idx="1"/>
          </p:nvPr>
        </p:nvSpPr>
        <p:spPr>
          <a:xfrm>
            <a:off x="67377" y="1222408"/>
            <a:ext cx="9230627" cy="4954555"/>
          </a:xfrm>
        </p:spPr>
        <p:txBody>
          <a:bodyPr>
            <a:normAutofit/>
          </a:bodyPr>
          <a:lstStyle/>
          <a:p>
            <a:pPr marL="0" indent="0" algn="ctr">
              <a:buNone/>
            </a:pPr>
            <a:r>
              <a:rPr lang="en-US" sz="2000" b="1" dirty="0">
                <a:solidFill>
                  <a:srgbClr val="002A6D"/>
                </a:solidFill>
                <a:latin typeface="Arial Narrow" panose="020B0606020202030204" pitchFamily="34" charset="0"/>
              </a:rPr>
              <a:t>LEGISLATIVE MANDATE </a:t>
            </a:r>
            <a:endParaRPr lang="en-ZA" sz="2000" b="1" dirty="0">
              <a:solidFill>
                <a:srgbClr val="002A6D"/>
              </a:solidFill>
              <a:latin typeface="Arial Narrow" panose="020B0606020202030204" pitchFamily="34" charset="0"/>
            </a:endParaRPr>
          </a:p>
        </p:txBody>
      </p:sp>
      <p:sp>
        <p:nvSpPr>
          <p:cNvPr id="4" name="Slide Number Placeholder 3"/>
          <p:cNvSpPr>
            <a:spLocks noGrp="1"/>
          </p:cNvSpPr>
          <p:nvPr>
            <p:ph type="sldNum" sz="quarter" idx="12"/>
          </p:nvPr>
        </p:nvSpPr>
        <p:spPr>
          <a:xfrm>
            <a:off x="6760143" y="6386414"/>
            <a:ext cx="2133600" cy="365125"/>
          </a:xfrm>
        </p:spPr>
        <p:txBody>
          <a:bodyPr/>
          <a:lstStyle/>
          <a:p>
            <a:fld id="{0C4DB43B-2450-41F4-875D-3A173E257EAA}" type="slidenum">
              <a:rPr lang="en-ZA" sz="1600" smtClean="0">
                <a:solidFill>
                  <a:schemeClr val="bg1"/>
                </a:solidFill>
              </a:rPr>
              <a:pPr/>
              <a:t>5</a:t>
            </a:fld>
            <a:endParaRPr lang="en-ZA" sz="1600" dirty="0">
              <a:solidFill>
                <a:schemeClr val="bg1"/>
              </a:solidFill>
            </a:endParaRPr>
          </a:p>
        </p:txBody>
      </p:sp>
      <p:sp>
        <p:nvSpPr>
          <p:cNvPr id="5" name="Rectangle 4"/>
          <p:cNvSpPr/>
          <p:nvPr/>
        </p:nvSpPr>
        <p:spPr>
          <a:xfrm>
            <a:off x="168443" y="1796985"/>
            <a:ext cx="2581972" cy="1366787"/>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Arial Narrow" panose="020B0606020202030204" pitchFamily="34" charset="0"/>
              </a:rPr>
              <a:t>Conciliate workplace disputes</a:t>
            </a:r>
          </a:p>
        </p:txBody>
      </p:sp>
      <p:sp>
        <p:nvSpPr>
          <p:cNvPr id="6" name="Rectangle 5"/>
          <p:cNvSpPr/>
          <p:nvPr/>
        </p:nvSpPr>
        <p:spPr>
          <a:xfrm>
            <a:off x="3300260" y="1796984"/>
            <a:ext cx="2483318" cy="1366787"/>
          </a:xfrm>
          <a:prstGeom prst="rect">
            <a:avLst/>
          </a:prstGeom>
          <a:solidFill>
            <a:schemeClr val="accent5">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Arbitrate certain categories of disputes that remain unresolved after conciliation</a:t>
            </a:r>
            <a:endParaRPr lang="en-ZA" sz="1600" dirty="0">
              <a:latin typeface="Arial Narrow" panose="020B0606020202030204" pitchFamily="34" charset="0"/>
            </a:endParaRPr>
          </a:p>
        </p:txBody>
      </p:sp>
      <p:sp>
        <p:nvSpPr>
          <p:cNvPr id="7" name="Rectangle 6"/>
          <p:cNvSpPr/>
          <p:nvPr/>
        </p:nvSpPr>
        <p:spPr>
          <a:xfrm>
            <a:off x="6333423" y="1796984"/>
            <a:ext cx="2560320" cy="1407645"/>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Establish picketing rules in respect of protected strikes and lock-outs</a:t>
            </a:r>
            <a:endParaRPr lang="en-ZA" sz="1600" dirty="0">
              <a:latin typeface="Arial Narrow" panose="020B0606020202030204" pitchFamily="34" charset="0"/>
            </a:endParaRPr>
          </a:p>
        </p:txBody>
      </p:sp>
      <p:sp>
        <p:nvSpPr>
          <p:cNvPr id="8" name="Rectangle 7"/>
          <p:cNvSpPr/>
          <p:nvPr/>
        </p:nvSpPr>
        <p:spPr>
          <a:xfrm>
            <a:off x="168443" y="3482463"/>
            <a:ext cx="2581972" cy="1414914"/>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Consider applications for accreditation and subsidies of bargaining councils and private agencies</a:t>
            </a:r>
            <a:endParaRPr lang="en-ZA" sz="1600" dirty="0">
              <a:latin typeface="Arial Narrow" panose="020B0606020202030204" pitchFamily="34" charset="0"/>
            </a:endParaRPr>
          </a:p>
        </p:txBody>
      </p:sp>
      <p:sp>
        <p:nvSpPr>
          <p:cNvPr id="9" name="Rectangle 8"/>
          <p:cNvSpPr/>
          <p:nvPr/>
        </p:nvSpPr>
        <p:spPr>
          <a:xfrm>
            <a:off x="3300260" y="3482463"/>
            <a:ext cx="2483318" cy="1337912"/>
          </a:xfrm>
          <a:prstGeom prst="rect">
            <a:avLst/>
          </a:prstGeom>
          <a:solidFill>
            <a:schemeClr val="accent5">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Administer the Essential Services Committee</a:t>
            </a:r>
            <a:endParaRPr lang="en-ZA" dirty="0">
              <a:latin typeface="Arial Narrow" panose="020B0606020202030204" pitchFamily="34" charset="0"/>
            </a:endParaRPr>
          </a:p>
        </p:txBody>
      </p:sp>
      <p:sp>
        <p:nvSpPr>
          <p:cNvPr id="10" name="Rectangle 9"/>
          <p:cNvSpPr/>
          <p:nvPr/>
        </p:nvSpPr>
        <p:spPr>
          <a:xfrm>
            <a:off x="6333423" y="3557583"/>
            <a:ext cx="2587108" cy="1337912"/>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Facilitate the establishment of workplace forums and statutory Councils </a:t>
            </a:r>
            <a:endParaRPr lang="en-ZA" sz="1600" dirty="0">
              <a:latin typeface="Arial Narrow" panose="020B0606020202030204" pitchFamily="34" charset="0"/>
            </a:endParaRPr>
          </a:p>
        </p:txBody>
      </p:sp>
      <p:sp>
        <p:nvSpPr>
          <p:cNvPr id="11" name="Rectangle 10"/>
          <p:cNvSpPr/>
          <p:nvPr/>
        </p:nvSpPr>
        <p:spPr>
          <a:xfrm>
            <a:off x="3300260" y="5051097"/>
            <a:ext cx="2483318" cy="1234200"/>
          </a:xfrm>
          <a:prstGeom prst="rect">
            <a:avLst/>
          </a:prstGeom>
          <a:solidFill>
            <a:schemeClr val="accent5">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Compile and publish statistics and information about its activities</a:t>
            </a:r>
            <a:endParaRPr lang="en-ZA" sz="1600" dirty="0">
              <a:latin typeface="Arial Narrow" panose="020B0606020202030204" pitchFamily="34" charset="0"/>
            </a:endParaRPr>
          </a:p>
        </p:txBody>
      </p:sp>
    </p:spTree>
    <p:extLst>
      <p:ext uri="{BB962C8B-B14F-4D97-AF65-F5344CB8AC3E}">
        <p14:creationId xmlns:p14="http://schemas.microsoft.com/office/powerpoint/2010/main" xmlns="" val="323925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292" y="230909"/>
            <a:ext cx="5755150" cy="1058877"/>
          </a:xfrm>
        </p:spPr>
        <p:txBody>
          <a:bodyPr>
            <a:normAutofit fontScale="90000"/>
          </a:bodyPr>
          <a:lstStyle/>
          <a:p>
            <a:pPr algn="ctr"/>
            <a:r>
              <a:rPr lang="en-US" sz="3200" b="1" dirty="0">
                <a:solidFill>
                  <a:srgbClr val="213A72"/>
                </a:solidFill>
                <a:latin typeface="Arial Narrow" panose="020B0606020202030204" pitchFamily="34" charset="0"/>
              </a:rPr>
              <a:t>MANDATE OF THE CCMA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CONT…</a:t>
            </a:r>
            <a:endParaRPr lang="en-ZA" sz="3200" dirty="0">
              <a:solidFill>
                <a:srgbClr val="213A72"/>
              </a:solidFill>
            </a:endParaRPr>
          </a:p>
        </p:txBody>
      </p:sp>
      <p:sp>
        <p:nvSpPr>
          <p:cNvPr id="3" name="Content Placeholder 2"/>
          <p:cNvSpPr>
            <a:spLocks noGrp="1"/>
          </p:cNvSpPr>
          <p:nvPr>
            <p:ph idx="1"/>
          </p:nvPr>
        </p:nvSpPr>
        <p:spPr>
          <a:xfrm>
            <a:off x="105878" y="1472665"/>
            <a:ext cx="8932244" cy="4704298"/>
          </a:xfrm>
        </p:spPr>
        <p:txBody>
          <a:bodyPr>
            <a:normAutofit/>
          </a:bodyPr>
          <a:lstStyle/>
          <a:p>
            <a:pPr marL="0" indent="0" algn="ctr">
              <a:buNone/>
            </a:pPr>
            <a:r>
              <a:rPr lang="en-US" sz="1800" b="1" dirty="0">
                <a:solidFill>
                  <a:srgbClr val="002A6D"/>
                </a:solidFill>
                <a:latin typeface="Arial Narrow" panose="020B0606020202030204" pitchFamily="34" charset="0"/>
              </a:rPr>
              <a:t>DISCREATIONARY FUNCTIONS</a:t>
            </a:r>
            <a:endParaRPr lang="en-ZA" sz="1800" b="1" dirty="0">
              <a:solidFill>
                <a:srgbClr val="002A6D"/>
              </a:solidFill>
              <a:latin typeface="Arial Narrow" panose="020B0606020202030204" pitchFamily="34" charset="0"/>
            </a:endParaRPr>
          </a:p>
        </p:txBody>
      </p:sp>
      <p:sp>
        <p:nvSpPr>
          <p:cNvPr id="4" name="Slide Number Placeholder 3"/>
          <p:cNvSpPr>
            <a:spLocks noGrp="1"/>
          </p:cNvSpPr>
          <p:nvPr>
            <p:ph type="sldNum" sz="quarter" idx="12"/>
          </p:nvPr>
        </p:nvSpPr>
        <p:spPr>
          <a:xfrm>
            <a:off x="6710412" y="6402480"/>
            <a:ext cx="2133600" cy="365125"/>
          </a:xfrm>
        </p:spPr>
        <p:txBody>
          <a:bodyPr/>
          <a:lstStyle/>
          <a:p>
            <a:fld id="{0C4DB43B-2450-41F4-875D-3A173E257EAA}" type="slidenum">
              <a:rPr lang="en-ZA" sz="1600" smtClean="0">
                <a:solidFill>
                  <a:schemeClr val="bg1"/>
                </a:solidFill>
              </a:rPr>
              <a:pPr/>
              <a:t>6</a:t>
            </a:fld>
            <a:endParaRPr lang="en-ZA" sz="1600" dirty="0">
              <a:solidFill>
                <a:schemeClr val="bg1"/>
              </a:solidFill>
            </a:endParaRPr>
          </a:p>
        </p:txBody>
      </p:sp>
      <p:sp>
        <p:nvSpPr>
          <p:cNvPr id="5" name="Rectangle 4"/>
          <p:cNvSpPr/>
          <p:nvPr/>
        </p:nvSpPr>
        <p:spPr>
          <a:xfrm>
            <a:off x="187694" y="2069432"/>
            <a:ext cx="2666198" cy="1315921"/>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Provide training and information relating to the primary objective of the LRA</a:t>
            </a:r>
            <a:endParaRPr lang="en-ZA" sz="1400" dirty="0">
              <a:latin typeface="Arial Narrow" panose="020B0606020202030204" pitchFamily="34" charset="0"/>
            </a:endParaRPr>
          </a:p>
        </p:txBody>
      </p:sp>
      <p:sp>
        <p:nvSpPr>
          <p:cNvPr id="6" name="Rectangle 5"/>
          <p:cNvSpPr/>
          <p:nvPr/>
        </p:nvSpPr>
        <p:spPr>
          <a:xfrm>
            <a:off x="3397718" y="2069432"/>
            <a:ext cx="2637322" cy="1315921"/>
          </a:xfrm>
          <a:prstGeom prst="rect">
            <a:avLst/>
          </a:prstGeom>
          <a:solidFill>
            <a:srgbClr val="134A9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Publish guidelines on any aspect of the LRA and to make rules</a:t>
            </a:r>
            <a:endParaRPr lang="en-ZA" sz="1400" dirty="0">
              <a:latin typeface="Arial Narrow" panose="020B0606020202030204" pitchFamily="34" charset="0"/>
            </a:endParaRPr>
          </a:p>
        </p:txBody>
      </p:sp>
      <p:sp>
        <p:nvSpPr>
          <p:cNvPr id="7" name="Rectangle 6"/>
          <p:cNvSpPr/>
          <p:nvPr/>
        </p:nvSpPr>
        <p:spPr>
          <a:xfrm>
            <a:off x="6516303" y="2069432"/>
            <a:ext cx="2521818" cy="1315921"/>
          </a:xfrm>
          <a:prstGeom prst="rect">
            <a:avLst/>
          </a:prstGeom>
          <a:solidFill>
            <a:schemeClr val="accent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Provide assistance of an administrative nature to an employee earning less than the BCEA threshold</a:t>
            </a:r>
            <a:endParaRPr lang="en-ZA" sz="1400" dirty="0">
              <a:latin typeface="Arial Narrow" panose="020B0606020202030204" pitchFamily="34" charset="0"/>
            </a:endParaRPr>
          </a:p>
        </p:txBody>
      </p:sp>
      <p:sp>
        <p:nvSpPr>
          <p:cNvPr id="8" name="Rectangle 7"/>
          <p:cNvSpPr/>
          <p:nvPr/>
        </p:nvSpPr>
        <p:spPr>
          <a:xfrm>
            <a:off x="187694" y="3539356"/>
            <a:ext cx="2666198" cy="1145408"/>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Supervise ballots for unions and employer organisations</a:t>
            </a:r>
            <a:endParaRPr lang="en-ZA" sz="1400" dirty="0">
              <a:latin typeface="Arial Narrow" panose="020B0606020202030204" pitchFamily="34" charset="0"/>
            </a:endParaRPr>
          </a:p>
        </p:txBody>
      </p:sp>
      <p:sp>
        <p:nvSpPr>
          <p:cNvPr id="9" name="Rectangle 8"/>
          <p:cNvSpPr/>
          <p:nvPr/>
        </p:nvSpPr>
        <p:spPr>
          <a:xfrm>
            <a:off x="3397717" y="3568232"/>
            <a:ext cx="2637322" cy="1181164"/>
          </a:xfrm>
          <a:prstGeom prst="rect">
            <a:avLst/>
          </a:prstGeom>
          <a:solidFill>
            <a:srgbClr val="134A9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Offer to resolve a dispute that has not been referred to the CCMA</a:t>
            </a:r>
            <a:endParaRPr lang="en-ZA" sz="1400" dirty="0">
              <a:latin typeface="Arial Narrow" panose="020B0606020202030204" pitchFamily="34" charset="0"/>
            </a:endParaRPr>
          </a:p>
        </p:txBody>
      </p:sp>
      <p:sp>
        <p:nvSpPr>
          <p:cNvPr id="10" name="Rectangle 9"/>
          <p:cNvSpPr/>
          <p:nvPr/>
        </p:nvSpPr>
        <p:spPr>
          <a:xfrm>
            <a:off x="6516303" y="3568232"/>
            <a:ext cx="2521818" cy="1181164"/>
          </a:xfrm>
          <a:prstGeom prst="rect">
            <a:avLst/>
          </a:prstGeom>
          <a:solidFill>
            <a:schemeClr val="accent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Arial Narrow" panose="020B0606020202030204" pitchFamily="34" charset="0"/>
              </a:rPr>
              <a:t>Conduct and publish research</a:t>
            </a:r>
          </a:p>
        </p:txBody>
      </p:sp>
      <p:sp>
        <p:nvSpPr>
          <p:cNvPr id="11" name="Rectangle 10"/>
          <p:cNvSpPr/>
          <p:nvPr/>
        </p:nvSpPr>
        <p:spPr>
          <a:xfrm>
            <a:off x="202132" y="4947386"/>
            <a:ext cx="2637322" cy="1284586"/>
          </a:xfrm>
          <a:prstGeom prst="rect">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Advise the parties to a dispute about the procedures to follow </a:t>
            </a:r>
            <a:endParaRPr lang="en-ZA" sz="1400" dirty="0">
              <a:latin typeface="Arial Narrow" panose="020B0606020202030204" pitchFamily="34" charset="0"/>
            </a:endParaRPr>
          </a:p>
        </p:txBody>
      </p:sp>
      <p:sp>
        <p:nvSpPr>
          <p:cNvPr id="12" name="Rectangle 11"/>
          <p:cNvSpPr/>
          <p:nvPr/>
        </p:nvSpPr>
        <p:spPr>
          <a:xfrm>
            <a:off x="3397718" y="4947385"/>
            <a:ext cx="2637322" cy="1309036"/>
          </a:xfrm>
          <a:prstGeom prst="rect">
            <a:avLst/>
          </a:prstGeom>
          <a:solidFill>
            <a:srgbClr val="134A9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400" dirty="0">
              <a:latin typeface="Arial Narrow" panose="020B0606020202030204" pitchFamily="34" charset="0"/>
            </a:endParaRPr>
          </a:p>
        </p:txBody>
      </p:sp>
      <p:sp>
        <p:nvSpPr>
          <p:cNvPr id="13" name="Rectangle 12"/>
          <p:cNvSpPr/>
          <p:nvPr/>
        </p:nvSpPr>
        <p:spPr>
          <a:xfrm>
            <a:off x="6477799" y="4947385"/>
            <a:ext cx="2560321" cy="1309036"/>
          </a:xfrm>
          <a:prstGeom prst="rect">
            <a:avLst/>
          </a:prstGeom>
          <a:solidFill>
            <a:schemeClr val="accent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Determine fees that the CCMA can charge and regulate practice and procedure for conciliation and arbitration hearings</a:t>
            </a:r>
            <a:endParaRPr lang="en-ZA" sz="1400" dirty="0">
              <a:latin typeface="Arial Narrow" panose="020B0606020202030204" pitchFamily="34" charset="0"/>
            </a:endParaRPr>
          </a:p>
        </p:txBody>
      </p:sp>
    </p:spTree>
    <p:extLst>
      <p:ext uri="{BB962C8B-B14F-4D97-AF65-F5344CB8AC3E}">
        <p14:creationId xmlns:p14="http://schemas.microsoft.com/office/powerpoint/2010/main" xmlns="" val="206363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204228"/>
            <a:ext cx="7106194" cy="1107047"/>
          </a:xfrm>
        </p:spPr>
        <p:txBody>
          <a:bodyPr>
            <a:normAutofit/>
          </a:bodyPr>
          <a:lstStyle/>
          <a:p>
            <a:pPr algn="ctr"/>
            <a:r>
              <a:rPr lang="en-ZA" sz="3200" b="1" dirty="0">
                <a:solidFill>
                  <a:srgbClr val="213A72"/>
                </a:solidFill>
                <a:latin typeface="Arial Narrow" panose="020B0606020202030204" pitchFamily="34" charset="0"/>
              </a:rPr>
              <a:t>CONSTITUTIONAL, LEGISLATIVE AND POLICY MANDATE</a:t>
            </a:r>
          </a:p>
        </p:txBody>
      </p:sp>
      <p:sp>
        <p:nvSpPr>
          <p:cNvPr id="4" name="Slide Number Placeholder 3"/>
          <p:cNvSpPr>
            <a:spLocks noGrp="1"/>
          </p:cNvSpPr>
          <p:nvPr>
            <p:ph type="sldNum" sz="quarter" idx="12"/>
          </p:nvPr>
        </p:nvSpPr>
        <p:spPr>
          <a:xfrm>
            <a:off x="6744789" y="6439043"/>
            <a:ext cx="2133600" cy="365125"/>
          </a:xfrm>
        </p:spPr>
        <p:txBody>
          <a:bodyPr/>
          <a:lstStyle/>
          <a:p>
            <a:fld id="{0C4DB43B-2450-41F4-875D-3A173E257EAA}" type="slidenum">
              <a:rPr lang="en-ZA" sz="1600" smtClean="0">
                <a:solidFill>
                  <a:schemeClr val="bg1"/>
                </a:solidFill>
              </a:rPr>
              <a:pPr/>
              <a:t>7</a:t>
            </a:fld>
            <a:endParaRPr lang="en-ZA" sz="1600" dirty="0">
              <a:solidFill>
                <a:schemeClr val="bg1"/>
              </a:solidFill>
            </a:endParaRPr>
          </a:p>
        </p:txBody>
      </p:sp>
      <p:graphicFrame>
        <p:nvGraphicFramePr>
          <p:cNvPr id="6" name="Content Placeholder 5">
            <a:extLst>
              <a:ext uri="{FF2B5EF4-FFF2-40B4-BE49-F238E27FC236}">
                <a16:creationId xmlns:a16="http://schemas.microsoft.com/office/drawing/2014/main" xmlns="" id="{9F1C9A60-FF12-4F60-ABC6-ECF3BC4E4FBD}"/>
              </a:ext>
            </a:extLst>
          </p:cNvPr>
          <p:cNvGraphicFramePr>
            <a:graphicFrameLocks noGrp="1"/>
          </p:cNvGraphicFramePr>
          <p:nvPr>
            <p:ph idx="1"/>
          </p:nvPr>
        </p:nvGraphicFramePr>
        <p:xfrm>
          <a:off x="30413" y="1676400"/>
          <a:ext cx="8975364" cy="4580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525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235973" y="1396181"/>
          <a:ext cx="7964129" cy="477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xmlns="" id="{BA177C8E-8F21-4B78-8E18-7B162C9D9202}"/>
              </a:ext>
            </a:extLst>
          </p:cNvPr>
          <p:cNvSpPr txBox="1">
            <a:spLocks/>
          </p:cNvSpPr>
          <p:nvPr/>
        </p:nvSpPr>
        <p:spPr>
          <a:xfrm>
            <a:off x="1497081" y="231995"/>
            <a:ext cx="6130174" cy="997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defTabSz="685800">
              <a:defRPr/>
            </a:pPr>
            <a:r>
              <a:rPr lang="en-US" sz="3200" b="1" dirty="0">
                <a:solidFill>
                  <a:srgbClr val="213A72"/>
                </a:solidFill>
                <a:latin typeface="Arial Narrow" panose="020B0606020202030204" pitchFamily="34" charset="0"/>
                <a:cs typeface="Arial" panose="020B0604020202020204" pitchFamily="34" charset="0"/>
              </a:rPr>
              <a:t>GOVERNMENT FOR THE NEXT FIVE YEARS</a:t>
            </a:r>
            <a:endParaRPr lang="en-ZA" sz="3200" b="1" dirty="0">
              <a:solidFill>
                <a:srgbClr val="213A72"/>
              </a:solidFill>
              <a:latin typeface="Arial Narrow" panose="020B0606020202030204" pitchFamily="34" charset="0"/>
              <a:cs typeface="Arial" panose="020B0604020202020204" pitchFamily="34" charset="0"/>
            </a:endParaRPr>
          </a:p>
        </p:txBody>
      </p:sp>
      <p:pic>
        <p:nvPicPr>
          <p:cNvPr id="5" name="Picture 4" descr="Define and Focus on Priorities to be a Successful Executive Leade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61470" y="2143432"/>
            <a:ext cx="2536723" cy="2320413"/>
          </a:xfrm>
          <a:prstGeom prst="rect">
            <a:avLst/>
          </a:prstGeom>
          <a:noFill/>
          <a:ln>
            <a:noFill/>
          </a:ln>
        </p:spPr>
      </p:pic>
      <p:sp>
        <p:nvSpPr>
          <p:cNvPr id="2" name="Footer Placeholder 1"/>
          <p:cNvSpPr>
            <a:spLocks noGrp="1"/>
          </p:cNvSpPr>
          <p:nvPr>
            <p:ph type="ftr" sz="quarter" idx="11"/>
          </p:nvPr>
        </p:nvSpPr>
        <p:spPr/>
        <p:txBody>
          <a:bodyPr/>
          <a:lstStyle/>
          <a:p>
            <a:endParaRPr lang="en-ZA"/>
          </a:p>
        </p:txBody>
      </p:sp>
      <p:sp>
        <p:nvSpPr>
          <p:cNvPr id="3" name="Slide Number Placeholder 2"/>
          <p:cNvSpPr>
            <a:spLocks noGrp="1"/>
          </p:cNvSpPr>
          <p:nvPr>
            <p:ph type="sldNum" sz="quarter" idx="12"/>
          </p:nvPr>
        </p:nvSpPr>
        <p:spPr>
          <a:xfrm>
            <a:off x="6764593" y="6363516"/>
            <a:ext cx="2133600" cy="365125"/>
          </a:xfrm>
        </p:spPr>
        <p:txBody>
          <a:bodyPr/>
          <a:lstStyle/>
          <a:p>
            <a:fld id="{0C4DB43B-2450-41F4-875D-3A173E257EAA}" type="slidenum">
              <a:rPr lang="en-ZA" smtClean="0">
                <a:solidFill>
                  <a:schemeClr val="bg1"/>
                </a:solidFill>
              </a:rPr>
              <a:pPr/>
              <a:t>8</a:t>
            </a:fld>
            <a:endParaRPr lang="en-ZA" dirty="0">
              <a:solidFill>
                <a:schemeClr val="bg1"/>
              </a:solidFill>
            </a:endParaRPr>
          </a:p>
        </p:txBody>
      </p:sp>
    </p:spTree>
    <p:extLst>
      <p:ext uri="{BB962C8B-B14F-4D97-AF65-F5344CB8AC3E}">
        <p14:creationId xmlns:p14="http://schemas.microsoft.com/office/powerpoint/2010/main" xmlns="" val="394959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8" hidden="1">
            <a:extLst>
              <a:ext uri="{FF2B5EF4-FFF2-40B4-BE49-F238E27FC236}">
                <a16:creationId xmlns:a16="http://schemas.microsoft.com/office/drawing/2014/main" xmlns="" id="{630DECFC-68A4-43AF-8B75-9AA43183D946}"/>
              </a:ext>
            </a:extLst>
          </p:cNvPr>
          <p:cNvGraphicFramePr>
            <a:graphicFrameLocks noChangeAspect="1"/>
          </p:cNvGraphicFramePr>
          <p:nvPr/>
        </p:nvGraphicFramePr>
        <p:xfrm>
          <a:off x="1588" y="858838"/>
          <a:ext cx="1587" cy="1587"/>
        </p:xfrm>
        <a:graphic>
          <a:graphicData uri="http://schemas.openxmlformats.org/presentationml/2006/ole">
            <p:oleObj spid="_x0000_s2051" name="think-cell Slide" r:id="rId4" imgW="360" imgH="360" progId="">
              <p:embed/>
            </p:oleObj>
          </a:graphicData>
        </a:graphic>
      </p:graphicFrame>
      <p:sp>
        <p:nvSpPr>
          <p:cNvPr id="8" name="Rectangle 7" hidden="1">
            <a:extLst>
              <a:ext uri="{FF2B5EF4-FFF2-40B4-BE49-F238E27FC236}">
                <a16:creationId xmlns:a16="http://schemas.microsoft.com/office/drawing/2014/main" xmlns="" id="{51A71D38-CFEE-4A07-A835-C4CEA8FFCB7B}"/>
              </a:ext>
            </a:extLst>
          </p:cNvPr>
          <p:cNvSpPr/>
          <p:nvPr>
            <p:custDataLst>
              <p:tags r:id="rId2"/>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ZA" b="1" dirty="0">
              <a:latin typeface="Arial Narrow" panose="020B0606020202030204" pitchFamily="34" charset="0"/>
              <a:ea typeface="+mj-ea"/>
              <a:cs typeface="+mj-cs"/>
              <a:sym typeface="Arial Narrow" panose="020B0606020202030204" pitchFamily="34" charset="0"/>
            </a:endParaRPr>
          </a:p>
        </p:txBody>
      </p:sp>
      <p:sp>
        <p:nvSpPr>
          <p:cNvPr id="71" name="TextBox 185">
            <a:extLst>
              <a:ext uri="{FF2B5EF4-FFF2-40B4-BE49-F238E27FC236}">
                <a16:creationId xmlns:a16="http://schemas.microsoft.com/office/drawing/2014/main" xmlns="" id="{A4FEEAC4-36D1-4BCF-8D5C-73E4160C9EC0}"/>
              </a:ext>
            </a:extLst>
          </p:cNvPr>
          <p:cNvSpPr txBox="1"/>
          <p:nvPr/>
        </p:nvSpPr>
        <p:spPr>
          <a:xfrm>
            <a:off x="4624388" y="2048107"/>
            <a:ext cx="3687762" cy="3046988"/>
          </a:xfrm>
          <a:prstGeom prst="rect">
            <a:avLst/>
          </a:prstGeom>
          <a:noFill/>
          <a:ln w="6350">
            <a:noFill/>
            <a:prstDash val="dash"/>
          </a:ln>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algn="just">
              <a:buFont typeface="Arial" panose="020B0604020202020204" pitchFamily="34" charset="0"/>
              <a:buChar char="•"/>
              <a:defRPr/>
            </a:pPr>
            <a:r>
              <a:rPr lang="en-US" sz="1100" b="1" dirty="0">
                <a:latin typeface="Arial Narrow" panose="020B0606020202030204" pitchFamily="34" charset="0"/>
              </a:rPr>
              <a:t>The revival of TERS has made a significant difference providing a lifeline and hope for many businesses and workers to navigate through uncertain periods.</a:t>
            </a:r>
          </a:p>
          <a:p>
            <a:pPr marL="128588" indent="-128588" algn="just">
              <a:buFont typeface="Arial" panose="020B0604020202020204" pitchFamily="34" charset="0"/>
              <a:buChar char="•"/>
              <a:defRPr/>
            </a:pPr>
            <a:r>
              <a:rPr lang="en-US" sz="1100" b="1" dirty="0">
                <a:latin typeface="Arial Narrow" panose="020B0606020202030204" pitchFamily="34" charset="0"/>
              </a:rPr>
              <a:t>This Single Adjudication Committee has resulted in the payment of allowances within 21 days.</a:t>
            </a:r>
          </a:p>
          <a:p>
            <a:pPr marL="128588" indent="-128588" algn="just">
              <a:buFont typeface="Arial" panose="020B0604020202020204" pitchFamily="34" charset="0"/>
              <a:buChar char="•"/>
              <a:defRPr/>
            </a:pPr>
            <a:r>
              <a:rPr lang="en-ZA" sz="1100" b="1" dirty="0">
                <a:latin typeface="Arial Narrow" panose="020B0606020202030204" pitchFamily="34" charset="0"/>
                <a:ea typeface="MS Mincho"/>
                <a:cs typeface="Times New Roman" panose="02020603050405020304" pitchFamily="18" charset="0"/>
              </a:rPr>
              <a:t>The number of applications have increased since the reconstitution of the scheme.</a:t>
            </a:r>
          </a:p>
          <a:p>
            <a:pPr marL="128588" indent="-128588" algn="just">
              <a:buFont typeface="Arial" panose="020B0604020202020204" pitchFamily="34" charset="0"/>
              <a:buChar char="•"/>
              <a:defRPr/>
            </a:pPr>
            <a:r>
              <a:rPr lang="en-ZA" sz="1100" b="1" dirty="0">
                <a:latin typeface="Arial Narrow" panose="020B0606020202030204" pitchFamily="34" charset="0"/>
                <a:ea typeface="MS Mincho"/>
                <a:cs typeface="Times New Roman" panose="02020603050405020304" pitchFamily="18" charset="0"/>
              </a:rPr>
              <a:t>A total of 44 applications were recommended, 20 were not recommended, whilst seven (7) were still being considered</a:t>
            </a:r>
          </a:p>
          <a:p>
            <a:pPr marL="128588" indent="-128588" algn="just">
              <a:buFont typeface="Arial" panose="020B0604020202020204" pitchFamily="34" charset="0"/>
              <a:buChar char="•"/>
              <a:defRPr/>
            </a:pPr>
            <a:r>
              <a:rPr lang="en-ZA" sz="1100" b="1" dirty="0">
                <a:latin typeface="Arial Narrow" panose="020B0606020202030204" pitchFamily="34" charset="0"/>
                <a:ea typeface="MS Mincho"/>
                <a:cs typeface="Times New Roman" panose="02020603050405020304" pitchFamily="18" charset="0"/>
              </a:rPr>
              <a:t>A total number of 5 287 employees were due to benefit from the scheme.</a:t>
            </a:r>
          </a:p>
          <a:p>
            <a:pPr marL="128588" indent="-128588" algn="just">
              <a:buFont typeface="Arial" panose="020B0604020202020204" pitchFamily="34" charset="0"/>
              <a:buChar char="•"/>
              <a:defRPr/>
            </a:pPr>
            <a:r>
              <a:rPr lang="en-US" sz="1100" b="1" dirty="0">
                <a:latin typeface="Arial Narrow" panose="020B0606020202030204" pitchFamily="34" charset="0"/>
              </a:rPr>
              <a:t>The total funding allocated for the recommended applications is R196 970 559.28 million as at the end of the 2019/20 financial year.</a:t>
            </a:r>
          </a:p>
          <a:p>
            <a:pPr marL="128588" indent="-128588" algn="just">
              <a:buFont typeface="Arial" panose="020B0604020202020204" pitchFamily="34" charset="0"/>
              <a:buChar char="•"/>
              <a:defRPr/>
            </a:pPr>
            <a:r>
              <a:rPr lang="en-ZA" sz="1100" b="1" dirty="0">
                <a:latin typeface="Arial Narrow" panose="020B0606020202030204" pitchFamily="34" charset="0"/>
                <a:ea typeface="MS Mincho"/>
                <a:cs typeface="Times New Roman" panose="02020603050405020304" pitchFamily="18" charset="0"/>
              </a:rPr>
              <a:t>The partnership of CCMA and Productivity SA has resulted in applicants for TERS receiving business turn-around support through the Turn-Around Solutions programme to ensure viability and sustainability.</a:t>
            </a:r>
            <a:endParaRPr lang="en-US" sz="1100" dirty="0">
              <a:latin typeface="Arial Narrow" panose="020B0606020202030204" pitchFamily="34" charset="0"/>
            </a:endParaRPr>
          </a:p>
        </p:txBody>
      </p:sp>
      <p:grpSp>
        <p:nvGrpSpPr>
          <p:cNvPr id="31749" name="Group 72">
            <a:extLst>
              <a:ext uri="{FF2B5EF4-FFF2-40B4-BE49-F238E27FC236}">
                <a16:creationId xmlns:a16="http://schemas.microsoft.com/office/drawing/2014/main" xmlns="" id="{AA73E721-83B3-4443-ABE0-FBB5F74AAEAD}"/>
              </a:ext>
            </a:extLst>
          </p:cNvPr>
          <p:cNvGrpSpPr>
            <a:grpSpLocks/>
          </p:cNvGrpSpPr>
          <p:nvPr/>
        </p:nvGrpSpPr>
        <p:grpSpPr bwMode="auto">
          <a:xfrm>
            <a:off x="434975" y="1955800"/>
            <a:ext cx="3986213" cy="3349625"/>
            <a:chOff x="1966751" y="1972356"/>
            <a:chExt cx="4771784" cy="4281970"/>
          </a:xfrm>
        </p:grpSpPr>
        <p:cxnSp>
          <p:nvCxnSpPr>
            <p:cNvPr id="76" name="Straight Connector 75">
              <a:extLst>
                <a:ext uri="{FF2B5EF4-FFF2-40B4-BE49-F238E27FC236}">
                  <a16:creationId xmlns:a16="http://schemas.microsoft.com/office/drawing/2014/main" xmlns="" id="{CB9A7ACD-D4E4-4549-ADAB-FF1AF2DA30C0}"/>
                </a:ext>
              </a:extLst>
            </p:cNvPr>
            <p:cNvCxnSpPr/>
            <p:nvPr/>
          </p:nvCxnSpPr>
          <p:spPr>
            <a:xfrm>
              <a:off x="5714245" y="4513127"/>
              <a:ext cx="1024290"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xmlns="" id="{E59240E4-5FAD-4A3F-B97D-B41F8D6A5571}"/>
                </a:ext>
              </a:extLst>
            </p:cNvPr>
            <p:cNvSpPr>
              <a:spLocks noChangeArrowheads="1"/>
            </p:cNvSpPr>
            <p:nvPr/>
          </p:nvSpPr>
          <p:spPr bwMode="auto">
            <a:xfrm>
              <a:off x="1966751" y="2189499"/>
              <a:ext cx="3686683" cy="3687364"/>
            </a:xfrm>
            <a:prstGeom prst="ellipse">
              <a:avLst/>
            </a:prstGeom>
            <a:solidFill>
              <a:schemeClr val="bg1">
                <a:lumMod val="95000"/>
              </a:schemeClr>
            </a:solidFill>
            <a:ln w="3175" cap="flat">
              <a:noFill/>
              <a:prstDash val="solid"/>
              <a:miter lim="800000"/>
              <a:headEnd/>
              <a:tailEnd/>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79" name="Freeform 12">
              <a:extLst>
                <a:ext uri="{FF2B5EF4-FFF2-40B4-BE49-F238E27FC236}">
                  <a16:creationId xmlns:a16="http://schemas.microsoft.com/office/drawing/2014/main" xmlns="" id="{C68B1B26-AC9D-43B6-B409-6F77B4302101}"/>
                </a:ext>
              </a:extLst>
            </p:cNvPr>
            <p:cNvSpPr>
              <a:spLocks/>
            </p:cNvSpPr>
            <p:nvPr/>
          </p:nvSpPr>
          <p:spPr bwMode="auto">
            <a:xfrm>
              <a:off x="3768285" y="4716064"/>
              <a:ext cx="1411962" cy="1538262"/>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chemeClr val="accent2"/>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80" name="Freeform 13">
              <a:extLst>
                <a:ext uri="{FF2B5EF4-FFF2-40B4-BE49-F238E27FC236}">
                  <a16:creationId xmlns:a16="http://schemas.microsoft.com/office/drawing/2014/main" xmlns="" id="{05840D07-043B-4EE3-B872-4B4C8066D2B1}"/>
                </a:ext>
              </a:extLst>
            </p:cNvPr>
            <p:cNvSpPr>
              <a:spLocks/>
            </p:cNvSpPr>
            <p:nvPr/>
          </p:nvSpPr>
          <p:spPr bwMode="auto">
            <a:xfrm>
              <a:off x="4370697" y="3425385"/>
              <a:ext cx="1811035" cy="177366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bg1">
                <a:lumMod val="75000"/>
              </a:schemeClr>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t>1</a:t>
              </a:r>
            </a:p>
          </p:txBody>
        </p:sp>
        <p:grpSp>
          <p:nvGrpSpPr>
            <p:cNvPr id="31759" name="Group 82">
              <a:extLst>
                <a:ext uri="{FF2B5EF4-FFF2-40B4-BE49-F238E27FC236}">
                  <a16:creationId xmlns:a16="http://schemas.microsoft.com/office/drawing/2014/main" xmlns="" id="{A8B25F78-33EB-4082-9530-013BEAF951DB}"/>
                </a:ext>
              </a:extLst>
            </p:cNvPr>
            <p:cNvGrpSpPr>
              <a:grpSpLocks/>
            </p:cNvGrpSpPr>
            <p:nvPr/>
          </p:nvGrpSpPr>
          <p:grpSpPr bwMode="auto">
            <a:xfrm>
              <a:off x="2844592" y="3067595"/>
              <a:ext cx="1930480" cy="1930479"/>
              <a:chOff x="1497013" y="3295650"/>
              <a:chExt cx="1595438" cy="1595437"/>
            </a:xfrm>
          </p:grpSpPr>
          <p:sp>
            <p:nvSpPr>
              <p:cNvPr id="156" name="Oval 155">
                <a:extLst>
                  <a:ext uri="{FF2B5EF4-FFF2-40B4-BE49-F238E27FC236}">
                    <a16:creationId xmlns:a16="http://schemas.microsoft.com/office/drawing/2014/main" xmlns="" id="{860BC2AD-48CE-4496-891F-4879E01B648B}"/>
                  </a:ext>
                </a:extLst>
              </p:cNvPr>
              <p:cNvSpPr>
                <a:spLocks noChangeArrowheads="1"/>
              </p:cNvSpPr>
              <p:nvPr/>
            </p:nvSpPr>
            <p:spPr bwMode="auto">
              <a:xfrm>
                <a:off x="1497114" y="3296162"/>
                <a:ext cx="1595668" cy="1594984"/>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157" name="Oval 156">
                <a:extLst>
                  <a:ext uri="{FF2B5EF4-FFF2-40B4-BE49-F238E27FC236}">
                    <a16:creationId xmlns:a16="http://schemas.microsoft.com/office/drawing/2014/main" xmlns="" id="{5C0695ED-E073-474F-B75F-4BAB42D11493}"/>
                  </a:ext>
                </a:extLst>
              </p:cNvPr>
              <p:cNvSpPr>
                <a:spLocks noChangeArrowheads="1"/>
              </p:cNvSpPr>
              <p:nvPr/>
            </p:nvSpPr>
            <p:spPr bwMode="auto">
              <a:xfrm>
                <a:off x="1625898" y="3425305"/>
                <a:ext cx="1338099" cy="1336699"/>
              </a:xfrm>
              <a:prstGeom prst="ellipse">
                <a:avLst/>
              </a:prstGeom>
              <a:solidFill>
                <a:srgbClr val="AAAAAA"/>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158" name="Oval 157">
                <a:extLst>
                  <a:ext uri="{FF2B5EF4-FFF2-40B4-BE49-F238E27FC236}">
                    <a16:creationId xmlns:a16="http://schemas.microsoft.com/office/drawing/2014/main" xmlns="" id="{3BE0A4F4-0B35-433F-B373-08B78C9FFF47}"/>
                  </a:ext>
                </a:extLst>
              </p:cNvPr>
              <p:cNvSpPr>
                <a:spLocks noChangeArrowheads="1"/>
              </p:cNvSpPr>
              <p:nvPr/>
            </p:nvSpPr>
            <p:spPr bwMode="auto">
              <a:xfrm>
                <a:off x="1732695" y="3532643"/>
                <a:ext cx="1124506" cy="1122022"/>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grpSp>
        <p:sp>
          <p:nvSpPr>
            <p:cNvPr id="31760" name="TextBox 128">
              <a:extLst>
                <a:ext uri="{FF2B5EF4-FFF2-40B4-BE49-F238E27FC236}">
                  <a16:creationId xmlns:a16="http://schemas.microsoft.com/office/drawing/2014/main" xmlns="" id="{9EF4BA5D-90A0-478A-BDE8-227190AABA89}"/>
                </a:ext>
              </a:extLst>
            </p:cNvPr>
            <p:cNvSpPr txBox="1">
              <a:spLocks noChangeArrowheads="1"/>
            </p:cNvSpPr>
            <p:nvPr/>
          </p:nvSpPr>
          <p:spPr bwMode="auto">
            <a:xfrm>
              <a:off x="4875831" y="3443085"/>
              <a:ext cx="993205" cy="157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endParaRPr lang="en-US" altLang="en-US" sz="800" b="1"/>
            </a:p>
          </p:txBody>
        </p:sp>
        <p:sp>
          <p:nvSpPr>
            <p:cNvPr id="31761" name="TextBox 133">
              <a:extLst>
                <a:ext uri="{FF2B5EF4-FFF2-40B4-BE49-F238E27FC236}">
                  <a16:creationId xmlns:a16="http://schemas.microsoft.com/office/drawing/2014/main" xmlns="" id="{99BB1BB2-63FA-4BEA-954F-7660F8E24B34}"/>
                </a:ext>
              </a:extLst>
            </p:cNvPr>
            <p:cNvSpPr txBox="1">
              <a:spLocks noChangeArrowheads="1"/>
            </p:cNvSpPr>
            <p:nvPr/>
          </p:nvSpPr>
          <p:spPr bwMode="auto">
            <a:xfrm>
              <a:off x="4875830" y="4037908"/>
              <a:ext cx="1008431" cy="590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1000" b="1" dirty="0"/>
                <a:t>CCMA CONTRIBUTION - TERS</a:t>
              </a:r>
            </a:p>
          </p:txBody>
        </p:sp>
        <p:sp>
          <p:nvSpPr>
            <p:cNvPr id="31762" name="TextBox 105">
              <a:extLst>
                <a:ext uri="{FF2B5EF4-FFF2-40B4-BE49-F238E27FC236}">
                  <a16:creationId xmlns:a16="http://schemas.microsoft.com/office/drawing/2014/main" xmlns="" id="{9D4E83BC-3F6A-405B-A4A2-60814D550559}"/>
                </a:ext>
              </a:extLst>
            </p:cNvPr>
            <p:cNvSpPr txBox="1">
              <a:spLocks noChangeArrowheads="1"/>
            </p:cNvSpPr>
            <p:nvPr/>
          </p:nvSpPr>
          <p:spPr bwMode="auto">
            <a:xfrm>
              <a:off x="3851488" y="1972356"/>
              <a:ext cx="993205" cy="17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900">
                  <a:solidFill>
                    <a:schemeClr val="bg1"/>
                  </a:solidFill>
                </a:rPr>
                <a:t>01</a:t>
              </a:r>
            </a:p>
          </p:txBody>
        </p:sp>
        <p:grpSp>
          <p:nvGrpSpPr>
            <p:cNvPr id="152" name="Group 151">
              <a:extLst>
                <a:ext uri="{FF2B5EF4-FFF2-40B4-BE49-F238E27FC236}">
                  <a16:creationId xmlns:a16="http://schemas.microsoft.com/office/drawing/2014/main" xmlns="" id="{21FF61E1-A6C3-4D89-9EF4-15E4E08E7CA9}"/>
                </a:ext>
              </a:extLst>
            </p:cNvPr>
            <p:cNvGrpSpPr/>
            <p:nvPr/>
          </p:nvGrpSpPr>
          <p:grpSpPr>
            <a:xfrm>
              <a:off x="3486710" y="3711635"/>
              <a:ext cx="642400" cy="642400"/>
              <a:chOff x="7613650" y="1387475"/>
              <a:chExt cx="284163" cy="284163"/>
            </a:xfrm>
            <a:solidFill>
              <a:srgbClr val="AAAAAA"/>
            </a:solidFill>
            <a:effectLst>
              <a:outerShdw blurRad="38100" dist="25400" dir="5400000" algn="ctr" rotWithShape="0">
                <a:srgbClr val="000000">
                  <a:alpha val="20000"/>
                </a:srgbClr>
              </a:outerShdw>
            </a:effectLst>
          </p:grpSpPr>
          <p:sp>
            <p:nvSpPr>
              <p:cNvPr id="153" name="Freeform 4359">
                <a:extLst>
                  <a:ext uri="{FF2B5EF4-FFF2-40B4-BE49-F238E27FC236}">
                    <a16:creationId xmlns:a16="http://schemas.microsoft.com/office/drawing/2014/main" xmlns="" id="{CFEC0414-8468-4DDC-AA1D-D6F26301D8F9}"/>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p:spPr>
            <p:txBody>
              <a:bodyPr lIns="68580" tIns="34290" rIns="68580" bIns="34290"/>
              <a:lstStyle/>
              <a:p>
                <a:pPr>
                  <a:defRPr/>
                </a:pPr>
                <a:endParaRPr lang="en-US" sz="900" dirty="0"/>
              </a:p>
            </p:txBody>
          </p:sp>
          <p:sp>
            <p:nvSpPr>
              <p:cNvPr id="155" name="Freeform 4360">
                <a:extLst>
                  <a:ext uri="{FF2B5EF4-FFF2-40B4-BE49-F238E27FC236}">
                    <a16:creationId xmlns:a16="http://schemas.microsoft.com/office/drawing/2014/main" xmlns="" id="{F295D686-25C2-4C54-B2F9-5F5A5E7C83B7}"/>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p:spPr>
            <p:txBody>
              <a:bodyPr lIns="68580" tIns="34290" rIns="68580" bIns="34290"/>
              <a:lstStyle/>
              <a:p>
                <a:pPr>
                  <a:defRPr/>
                </a:pPr>
                <a:endParaRPr lang="en-US" sz="900" dirty="0"/>
              </a:p>
            </p:txBody>
          </p:sp>
        </p:grpSp>
      </p:grpSp>
      <p:sp>
        <p:nvSpPr>
          <p:cNvPr id="31750" name="Title 1">
            <a:extLst>
              <a:ext uri="{FF2B5EF4-FFF2-40B4-BE49-F238E27FC236}">
                <a16:creationId xmlns:a16="http://schemas.microsoft.com/office/drawing/2014/main" xmlns="" id="{F84BA634-37B0-4BDA-8142-8DFA4C3B57F7}"/>
              </a:ext>
            </a:extLst>
          </p:cNvPr>
          <p:cNvSpPr>
            <a:spLocks noGrp="1"/>
          </p:cNvSpPr>
          <p:nvPr>
            <p:ph type="title"/>
          </p:nvPr>
        </p:nvSpPr>
        <p:spPr>
          <a:xfrm>
            <a:off x="1406524" y="395288"/>
            <a:ext cx="6351127" cy="758825"/>
          </a:xfrm>
        </p:spPr>
        <p:txBody>
          <a:bodyPr>
            <a:noAutofit/>
          </a:bodyPr>
          <a:lstStyle/>
          <a:p>
            <a:pPr algn="ctr"/>
            <a:r>
              <a:rPr lang="en-US" altLang="en-US" sz="3200" b="1" dirty="0">
                <a:solidFill>
                  <a:srgbClr val="213A72"/>
                </a:solidFill>
                <a:latin typeface="Arial Narrow" panose="020B0606020202030204" pitchFamily="34" charset="0"/>
              </a:rPr>
              <a:t>PRIORITY AND PRESIDENTIAL PROJECTS</a:t>
            </a:r>
            <a:endParaRPr lang="en-ZA" altLang="en-US" sz="3200" b="1" dirty="0">
              <a:solidFill>
                <a:srgbClr val="213A72"/>
              </a:solidFill>
              <a:latin typeface="Arial Narrow" panose="020B0606020202030204" pitchFamily="34" charset="0"/>
            </a:endParaRPr>
          </a:p>
        </p:txBody>
      </p:sp>
      <p:sp>
        <p:nvSpPr>
          <p:cNvPr id="31751" name="TextBox 133">
            <a:extLst>
              <a:ext uri="{FF2B5EF4-FFF2-40B4-BE49-F238E27FC236}">
                <a16:creationId xmlns:a16="http://schemas.microsoft.com/office/drawing/2014/main" xmlns="" id="{03621D8E-DDCA-4BC2-917B-DF6DB42B3F9E}"/>
              </a:ext>
            </a:extLst>
          </p:cNvPr>
          <p:cNvSpPr txBox="1">
            <a:spLocks noChangeArrowheads="1"/>
          </p:cNvSpPr>
          <p:nvPr/>
        </p:nvSpPr>
        <p:spPr bwMode="auto">
          <a:xfrm>
            <a:off x="2082800" y="4602163"/>
            <a:ext cx="67945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1000" b="1" dirty="0"/>
              <a:t>Government's Youth Empowerment</a:t>
            </a:r>
          </a:p>
        </p:txBody>
      </p:sp>
      <p:sp>
        <p:nvSpPr>
          <p:cNvPr id="31753" name="TextBox 2">
            <a:extLst>
              <a:ext uri="{FF2B5EF4-FFF2-40B4-BE49-F238E27FC236}">
                <a16:creationId xmlns:a16="http://schemas.microsoft.com/office/drawing/2014/main" xmlns="" id="{869A45AF-4566-47AE-98FB-BF642263F9DB}"/>
              </a:ext>
            </a:extLst>
          </p:cNvPr>
          <p:cNvSpPr txBox="1">
            <a:spLocks noChangeArrowheads="1"/>
          </p:cNvSpPr>
          <p:nvPr/>
        </p:nvSpPr>
        <p:spPr bwMode="auto">
          <a:xfrm>
            <a:off x="1071154" y="5289550"/>
            <a:ext cx="807284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ZA" altLang="en-US" sz="1200" b="1" dirty="0">
                <a:latin typeface="Arial Narrow" panose="020B0606020202030204" pitchFamily="34" charset="0"/>
              </a:rPr>
              <a:t>The CCMA Youth in Labour Think tank was conceptualised in line with the Government’s Youth Development Policy which informed by the NDP 2030.</a:t>
            </a:r>
          </a:p>
          <a:p>
            <a:pPr>
              <a:spcBef>
                <a:spcPct val="0"/>
              </a:spcBef>
            </a:pPr>
            <a:r>
              <a:rPr lang="en-ZA" altLang="en-US" sz="1200" b="1" dirty="0">
                <a:latin typeface="Arial Narrow" panose="020B0606020202030204" pitchFamily="34" charset="0"/>
              </a:rPr>
              <a:t>The platform provides youth in the labour market (Scholars/Researchers/Academics/Professionals) to share experiences and challenges.</a:t>
            </a:r>
          </a:p>
          <a:p>
            <a:pPr>
              <a:spcBef>
                <a:spcPct val="0"/>
              </a:spcBef>
            </a:pPr>
            <a:r>
              <a:rPr lang="en-ZA" altLang="en-US" sz="1200" b="1" dirty="0">
                <a:latin typeface="Arial Narrow" panose="020B0606020202030204" pitchFamily="34" charset="0"/>
              </a:rPr>
              <a:t>This Think Tank forms part of Community Social Responsibility initiatives which will continues in the 2020/21 financial year. </a:t>
            </a:r>
          </a:p>
        </p:txBody>
      </p:sp>
      <p:cxnSp>
        <p:nvCxnSpPr>
          <p:cNvPr id="33" name="Straight Connector 32">
            <a:extLst>
              <a:ext uri="{FF2B5EF4-FFF2-40B4-BE49-F238E27FC236}">
                <a16:creationId xmlns:a16="http://schemas.microsoft.com/office/drawing/2014/main" xmlns="" id="{42096E96-D39A-436A-B0B4-8A7524C1B1CC}"/>
              </a:ext>
            </a:extLst>
          </p:cNvPr>
          <p:cNvCxnSpPr/>
          <p:nvPr/>
        </p:nvCxnSpPr>
        <p:spPr bwMode="auto">
          <a:xfrm>
            <a:off x="3101975" y="4786313"/>
            <a:ext cx="855663" cy="420687"/>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797040" y="6435044"/>
            <a:ext cx="2133600" cy="365125"/>
          </a:xfrm>
        </p:spPr>
        <p:txBody>
          <a:bodyPr/>
          <a:lstStyle/>
          <a:p>
            <a:fld id="{0C4DB43B-2450-41F4-875D-3A173E257EAA}" type="slidenum">
              <a:rPr lang="en-ZA" sz="1600" smtClean="0">
                <a:solidFill>
                  <a:schemeClr val="bg1"/>
                </a:solidFill>
              </a:rPr>
              <a:pPr/>
              <a:t>9</a:t>
            </a:fld>
            <a:endParaRPr lang="en-ZA" sz="1600" dirty="0">
              <a:solidFill>
                <a:schemeClr val="bg1"/>
              </a:solidFill>
            </a:endParaRPr>
          </a:p>
        </p:txBody>
      </p:sp>
    </p:spTree>
    <p:extLst>
      <p:ext uri="{BB962C8B-B14F-4D97-AF65-F5344CB8AC3E}">
        <p14:creationId xmlns:p14="http://schemas.microsoft.com/office/powerpoint/2010/main" xmlns="" val="1541692667"/>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Wmh6GaIWSN6_XfbGMu3q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RXoh6ORrCEVS2Yj4fJk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8760</TotalTime>
  <Words>3618</Words>
  <Application>Microsoft Office PowerPoint</Application>
  <PresentationFormat>On-screen Show (4:3)</PresentationFormat>
  <Paragraphs>899</Paragraphs>
  <Slides>35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think-cell Slide</vt:lpstr>
      <vt:lpstr>Slide 1</vt:lpstr>
      <vt:lpstr>GOAL, VISION, MISSION, AND VALUES</vt:lpstr>
      <vt:lpstr>PART A: OUR MANDATE</vt:lpstr>
      <vt:lpstr>Slide 4</vt:lpstr>
      <vt:lpstr>MANDATE OF THE CCMA  CONT…</vt:lpstr>
      <vt:lpstr>MANDATE OF THE CCMA   CONT…</vt:lpstr>
      <vt:lpstr>CONSTITUTIONAL, LEGISLATIVE AND POLICY MANDATE</vt:lpstr>
      <vt:lpstr>Slide 8</vt:lpstr>
      <vt:lpstr>PRIORITY AND PRESIDENTIAL PROJECTS</vt:lpstr>
      <vt:lpstr>PART B: OUR STRATEGIC FOCUS</vt:lpstr>
      <vt:lpstr>EXTERNAL ENVIRONMENT</vt:lpstr>
      <vt:lpstr>EXTERNAL ENVIRONMENT CONT…</vt:lpstr>
      <vt:lpstr>INTERNAL ENVIRONMENT </vt:lpstr>
      <vt:lpstr>INTERNAL ENVIRONMENT CONT…. </vt:lpstr>
      <vt:lpstr>DATA FORECASTS</vt:lpstr>
      <vt:lpstr>DATA FORECASTS  CONT…</vt:lpstr>
      <vt:lpstr>PART C: MEASURING OUR PERFORMANCE</vt:lpstr>
      <vt:lpstr>THE IMVUSELELO STRATEGIC PROGRAMMES</vt:lpstr>
      <vt:lpstr>PROGRAMME 1: ADMINISTRATION</vt:lpstr>
      <vt:lpstr>PROGRAMME 2: PROACTIVE AND RELEVANT LABOUR MARKET INTERVENTION (1/3)</vt:lpstr>
      <vt:lpstr>PROGRAMME 2: PROACTIVE AND RELEVANT LABOUR MARKET INTERVENTION (2/3)</vt:lpstr>
      <vt:lpstr>PROGRAMME 2: PROACTIVE AND RELEVANT LABOUR MARKET INTERVENTION (3/3)</vt:lpstr>
      <vt:lpstr>PROGRAMME 3: SPECIAL INTERVENTIONS AND SUPPORT</vt:lpstr>
      <vt:lpstr>PROGRAMME 4: EFFICIENT AND QUALITY DISPUTE RESOLUTION AND ENFORCEMENT SERVICES (1/3)</vt:lpstr>
      <vt:lpstr>PROGRAMME 4: EFFICIENT AND QUALITY DISPUTE RESOLUTION AND ENFORCEMENT SERVICES (2/3)</vt:lpstr>
      <vt:lpstr>PROGRAMME 4: EFFICIENT AND QUALITY DISPUTE RESOLUTION AND ENFORCEMENT SERVICES (3/3)</vt:lpstr>
      <vt:lpstr>PROGRAMME 5: EFFECTIVE STRATEGY MANAGEMENT AND GOVERNANCE</vt:lpstr>
      <vt:lpstr>YEAR – ON – YEAR PERFORMANCE COMPARISON</vt:lpstr>
      <vt:lpstr>Slide 29</vt:lpstr>
      <vt:lpstr>SPENDING TRENDS PER PROGRAMME OVER THE MTEF PERIOD </vt:lpstr>
      <vt:lpstr> ECONOMIC CLASSIFICATION OVER THE MTEF PERIOD</vt:lpstr>
      <vt:lpstr> IMPACT OF BUDGET OVER THE MTEF PERIOD</vt:lpstr>
      <vt:lpstr> IMPACT OF BUDGET OVER THE MTEF PERIOD</vt:lpstr>
      <vt:lpstr> IMPACT OF BUDGET OVER THE MTEF PERIOD</vt:lpstr>
      <vt:lpstr>THANK YOU</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239</cp:revision>
  <cp:lastPrinted>2020-02-24T09:51:27Z</cp:lastPrinted>
  <dcterms:created xsi:type="dcterms:W3CDTF">2011-10-12T13:20:57Z</dcterms:created>
  <dcterms:modified xsi:type="dcterms:W3CDTF">2021-05-05T14:49:24Z</dcterms:modified>
</cp:coreProperties>
</file>